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  <p:sldMasterId id="2147483684" r:id="rId2"/>
  </p:sldMasterIdLst>
  <p:notesMasterIdLst>
    <p:notesMasterId r:id="rId14"/>
  </p:notesMasterIdLst>
  <p:handoutMasterIdLst>
    <p:handoutMasterId r:id="rId15"/>
  </p:handoutMasterIdLst>
  <p:sldIdLst>
    <p:sldId id="988" r:id="rId3"/>
    <p:sldId id="993" r:id="rId4"/>
    <p:sldId id="990" r:id="rId5"/>
    <p:sldId id="991" r:id="rId6"/>
    <p:sldId id="994" r:id="rId7"/>
    <p:sldId id="995" r:id="rId8"/>
    <p:sldId id="997" r:id="rId9"/>
    <p:sldId id="1004" r:id="rId10"/>
    <p:sldId id="1002" r:id="rId11"/>
    <p:sldId id="1005" r:id="rId12"/>
    <p:sldId id="1003" r:id="rId13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9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E1E1E1"/>
    <a:srgbClr val="00CC00"/>
    <a:srgbClr val="00FFFF"/>
    <a:srgbClr val="9900FF"/>
    <a:srgbClr val="0000CC"/>
    <a:srgbClr val="FF00FF"/>
    <a:srgbClr val="0099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8" y="150"/>
      </p:cViewPr>
      <p:guideLst>
        <p:guide orient="horz" pos="2219"/>
        <p:guide pos="3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9B84EA-7D68-4D60-9CB1-D50884785D1C}" type="datetimeFigureOut">
              <a:rPr kumimoji="0" lang="zh-CN" altLang="en-US" sz="1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2025/1/3</a:t>
            </a:fld>
            <a:endParaRPr kumimoji="0" lang="zh-CN" altLang="en-US" sz="12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b="0" dirty="0"/>
              <a:t>‹#›</a:t>
            </a:fld>
            <a:endParaRPr lang="en-US" altLang="zh-CN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545999-3F06-47B8-B632-ADEE18157E88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153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713F6-970F-430D-821F-99B28BA2A3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181234"/>
      </p:ext>
    </p:extLst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311D8-D570-4116-AD0F-D55C7A8F76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9940025"/>
      </p:ext>
    </p:extLst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D50E-D0E3-4127-8271-7C4204A7E6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7647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2367759-2B36-4C6B-983F-4ACDC800B226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95C376AC-09A5-4B45-9082-4F1294819D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594096"/>
      </p:ext>
    </p:extLst>
  </p:cSld>
  <p:clrMapOvr>
    <a:masterClrMapping/>
  </p:clrMapOvr>
  <p:transition spd="slow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52D76C1-3748-4869-8CFD-7E53BC1B116B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789031E-4BA0-40A8-A0AC-0E37CC18BF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900559"/>
      </p:ext>
    </p:extLst>
  </p:cSld>
  <p:clrMapOvr>
    <a:masterClrMapping/>
  </p:clrMapOvr>
  <p:transition spd="slow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014C79D-FD34-4477-BB87-D32508F362EA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D2DDFBC-4D9C-403C-B271-82F0B6E64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84451"/>
      </p:ext>
    </p:extLst>
  </p:cSld>
  <p:clrMapOvr>
    <a:masterClrMapping/>
  </p:clrMapOvr>
  <p:transition spd="slow" advTm="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3"/>
          <p:cNvSpPr>
            <a:spLocks noChangeArrowheads="1"/>
          </p:cNvSpPr>
          <p:nvPr userDrawn="1"/>
        </p:nvSpPr>
        <p:spPr bwMode="auto">
          <a:xfrm>
            <a:off x="6629400" y="6430963"/>
            <a:ext cx="774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模板下载：</a:t>
            </a:r>
            <a:r>
              <a:rPr lang="en-US" altLang="zh-CN" sz="100" b="0">
                <a:solidFill>
                  <a:srgbClr val="FFFFFF"/>
                </a:solidFill>
              </a:rPr>
              <a:t>www.1ppt.com/moban/     </a:t>
            </a:r>
            <a:r>
              <a:rPr lang="zh-CN" altLang="en-US" sz="100" b="0">
                <a:solidFill>
                  <a:srgbClr val="FFFFFF"/>
                </a:solidFill>
              </a:rPr>
              <a:t>行业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www.1ppt.com/hangye/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节日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www.1ppt.com/jieri/           PPT</a:t>
            </a:r>
            <a:r>
              <a:rPr lang="zh-CN" altLang="en-US" sz="100" b="0">
                <a:solidFill>
                  <a:srgbClr val="FFFFFF"/>
                </a:solidFill>
              </a:rPr>
              <a:t>素材下载：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www.1ppt.com/sucai/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背景图片：</a:t>
            </a:r>
            <a:r>
              <a:rPr lang="en-US" altLang="zh-CN" sz="100" b="0">
                <a:solidFill>
                  <a:srgbClr val="FFFFFF"/>
                </a:solidFill>
              </a:rPr>
              <a:t>www.1ppt.com/beijing/      PPT</a:t>
            </a:r>
            <a:r>
              <a:rPr lang="zh-CN" altLang="en-US" sz="100" b="0">
                <a:solidFill>
                  <a:srgbClr val="FFFFFF"/>
                </a:solidFill>
              </a:rPr>
              <a:t>图表下载：</a:t>
            </a:r>
            <a:r>
              <a:rPr lang="en-US" altLang="zh-CN" sz="100" b="0">
                <a:solidFill>
                  <a:srgbClr val="FFFFFF"/>
                </a:solidFill>
              </a:rPr>
              <a:t>www.1ppt.com/tubiao/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优秀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下载：</a:t>
            </a:r>
            <a:r>
              <a:rPr lang="en-US" altLang="zh-CN" sz="100" b="0">
                <a:solidFill>
                  <a:srgbClr val="FFFFFF"/>
                </a:solidFill>
              </a:rPr>
              <a:t>www.1ppt.com/xiazai/        PPT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www.1ppt.com/powerpoint/      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Word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www.1ppt.com/word/              Excel</a:t>
            </a:r>
            <a:r>
              <a:rPr lang="zh-CN" altLang="en-US" sz="100" b="0">
                <a:solidFill>
                  <a:srgbClr val="FFFFFF"/>
                </a:solidFill>
              </a:rPr>
              <a:t>教程：</a:t>
            </a:r>
            <a:r>
              <a:rPr lang="en-US" altLang="zh-CN" sz="100" b="0">
                <a:solidFill>
                  <a:srgbClr val="FFFFFF"/>
                </a:solidFill>
              </a:rPr>
              <a:t>www.1ppt.com/excel/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资料下载：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www.1ppt.com/ziliao/                PPT</a:t>
            </a:r>
            <a:r>
              <a:rPr lang="zh-CN" altLang="en-US" sz="100" b="0">
                <a:solidFill>
                  <a:srgbClr val="FFFFFF"/>
                </a:solidFill>
              </a:rPr>
              <a:t>课件下载：</a:t>
            </a:r>
            <a:r>
              <a:rPr lang="en-US" altLang="zh-CN" sz="100" b="0">
                <a:solidFill>
                  <a:srgbClr val="FFFFFF"/>
                </a:solidFill>
              </a:rPr>
              <a:t>www.1ppt.com/kejian/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范文下载：</a:t>
            </a:r>
            <a:r>
              <a:rPr lang="en-US" altLang="zh-CN" sz="100" b="0">
                <a:solidFill>
                  <a:srgbClr val="FFFFFF"/>
                </a:solidFill>
              </a:rPr>
              <a:t>www.1ppt.com/fanwen/             </a:t>
            </a:r>
            <a:r>
              <a:rPr lang="zh-CN" altLang="en-US" sz="100" b="0">
                <a:solidFill>
                  <a:srgbClr val="FFFFFF"/>
                </a:solidFill>
              </a:rPr>
              <a:t>试卷下载：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www.1ppt.com/shiti/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教案下载：</a:t>
            </a:r>
            <a:r>
              <a:rPr lang="en-US" altLang="zh-CN" sz="100" b="0">
                <a:solidFill>
                  <a:srgbClr val="FFFFFF"/>
                </a:solidFill>
              </a:rPr>
              <a:t>www.1ppt.com/jiaoan/  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字体下载：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www.1ppt.com/ziti/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 </a:t>
            </a:r>
            <a:endParaRPr lang="zh-CN" altLang="en-US" sz="100" b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F30D966-3C1E-4663-A8A3-3C4397A85F33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A6044DD5-A0A4-40BB-8E7D-7DFA377083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780656"/>
      </p:ext>
    </p:extLst>
  </p:cSld>
  <p:clrMapOvr>
    <a:masterClrMapping/>
  </p:clrMapOvr>
  <p:transition spd="slow" advTm="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30017EA8-47F3-4445-A478-C8CB2061FD24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665B016-84C9-4789-B312-07FFC4DD8A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542514"/>
      </p:ext>
    </p:extLst>
  </p:cSld>
  <p:clrMapOvr>
    <a:masterClrMapping/>
  </p:clrMapOvr>
  <p:transition spd="slow" advTm="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4D0CD2F-4605-45C2-819E-28123E6E42E9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A609BD3-DCD0-4D5D-831D-356F2CA9C0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622401"/>
      </p:ext>
    </p:extLst>
  </p:cSld>
  <p:clrMapOvr>
    <a:masterClrMapping/>
  </p:clrMapOvr>
  <p:transition spd="slow" advTm="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66D6374-F831-41D7-B00E-FEAB43B8F8A9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EDB758F-B3CB-42F5-A771-1457CDE3EE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68413"/>
      </p:ext>
    </p:extLst>
  </p:cSld>
  <p:clrMapOvr>
    <a:masterClrMapping/>
  </p:clrMapOvr>
  <p:transition spd="slow" advTm="0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C613017-436B-4E44-9A92-1C708A4A76C3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3B92320-3324-4F99-8436-DBEF2653B3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952087"/>
      </p:ext>
    </p:extLst>
  </p:cSld>
  <p:clrMapOvr>
    <a:masterClrMapping/>
  </p:clrMapOvr>
  <p:transition spd="slow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C49D7-A03F-4ADA-85C6-576FCF52F1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5389618"/>
      </p:ext>
    </p:extLst>
  </p:cSld>
  <p:clrMapOvr>
    <a:masterClrMapping/>
  </p:clrMapOvr>
  <p:transition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3668777-C31D-4792-B007-3F3200DFB492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87B53F-F3AC-4A84-A477-62F8F857C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68227"/>
      </p:ext>
    </p:extLst>
  </p:cSld>
  <p:clrMapOvr>
    <a:masterClrMapping/>
  </p:clrMapOvr>
  <p:transition spd="slow" advTm="0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EE0599E7-8546-4283-AF1F-EEB8481917B0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24DC581-2433-4786-90B4-52913AB278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44560"/>
      </p:ext>
    </p:extLst>
  </p:cSld>
  <p:clrMapOvr>
    <a:masterClrMapping/>
  </p:clrMapOvr>
  <p:transition spd="slow" advTm="0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447D53-EBE9-4CB9-9882-D169E7916ECA}" type="datetimeFigureOut">
              <a:rPr lang="zh-CN" altLang="en-US"/>
              <a:pPr>
                <a:defRPr/>
              </a:pPr>
              <a:t>2025/1/3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BBCF9DA5-18FF-4F01-83C4-65532EF023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384907"/>
      </p:ext>
    </p:extLst>
  </p:cSld>
  <p:clrMapOvr>
    <a:masterClrMapping/>
  </p:clrMapOvr>
  <p:transition spd="slow" advTm="0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834893"/>
      </p:ext>
    </p:extLst>
  </p:cSld>
  <p:clrMapOvr>
    <a:masterClrMapping/>
  </p:clrMapOvr>
  <p:transition spd="slow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FF0E-BAE8-4141-A6B9-2668B342B2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3084205"/>
      </p:ext>
    </p:extLst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DD80-61E6-49D6-BC91-ACB53CFD02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7652761"/>
      </p:ext>
    </p:extLst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9C159-9AA5-4720-975C-2C40015155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7938374"/>
      </p:ext>
    </p:extLst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4EB6A-F391-4224-AD18-C29A4B456C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7166644"/>
      </p:ext>
    </p:extLst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38289-78A1-4747-8317-958A6A77B3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7367396"/>
      </p:ext>
    </p:extLst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EA5A7-3B28-450B-A20E-BE142F752B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8884184"/>
      </p:ext>
    </p:extLst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517BF-BCFB-4E28-AB61-D7375C0900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9857139"/>
      </p:ext>
    </p:extLst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3953BD-A0C7-4590-ADB9-C7F956024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Picture 11" descr="a_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1127760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16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588" y="884238"/>
            <a:ext cx="12190412" cy="144462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588" y="884238"/>
            <a:ext cx="1866900" cy="1444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663785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 spd="slow" advTm="0">
    <p:random/>
  </p:transition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138" y="2173288"/>
            <a:ext cx="7497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A9150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电工电子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C4D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技术</a:t>
            </a: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1500" y="3249613"/>
            <a:ext cx="8316913" cy="656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4265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●任务</a:t>
            </a:r>
            <a:r>
              <a:rPr lang="zh-CN" altLang="en-US" sz="4265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实施七 多地控制电路装接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200" y="0"/>
            <a:ext cx="8443913" cy="5924550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213" y="1360488"/>
            <a:ext cx="4567237" cy="2371725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3638" y="0"/>
            <a:ext cx="1668462" cy="1162050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225" y="2900363"/>
            <a:ext cx="3630613" cy="2949575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2738" y="909638"/>
            <a:ext cx="2949575" cy="1920875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88" y="3706813"/>
            <a:ext cx="4502151" cy="315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625" y="4432300"/>
            <a:ext cx="2435225" cy="1265238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188" y="3706813"/>
            <a:ext cx="889001" cy="61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538" y="5253038"/>
            <a:ext cx="1935162" cy="15732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3488" y="4191000"/>
            <a:ext cx="1571626" cy="10255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9822791"/>
      </p:ext>
    </p:extLst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 txBox="1">
            <a:spLocks noChangeArrowheads="1"/>
          </p:cNvSpPr>
          <p:nvPr/>
        </p:nvSpPr>
        <p:spPr bwMode="auto">
          <a:xfrm>
            <a:off x="1042079" y="254594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四、成果展示与总结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98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235314" y="1325135"/>
            <a:ext cx="7851784" cy="429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1.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各小组展示本组安装好的电路</a:t>
            </a: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258809" y="3232040"/>
            <a:ext cx="7933136" cy="429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2.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小组互评</a:t>
            </a:r>
          </a:p>
        </p:txBody>
      </p:sp>
      <p:sp>
        <p:nvSpPr>
          <p:cNvPr id="8" name="Line 3"/>
          <p:cNvSpPr/>
          <p:nvPr/>
        </p:nvSpPr>
        <p:spPr>
          <a:xfrm>
            <a:off x="752397" y="1049863"/>
            <a:ext cx="11068198" cy="0"/>
          </a:xfrm>
          <a:prstGeom prst="line">
            <a:avLst/>
          </a:prstGeom>
          <a:ln w="57150" cap="flat" cmpd="sng">
            <a:solidFill>
              <a:srgbClr val="00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1580754" y="1806465"/>
            <a:ext cx="9149140" cy="12585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1）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小组代表介绍本组电路的完成情况，指出优缺点。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2）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小组其他成员可以补充。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3）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给出自评分。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599486" y="3725435"/>
            <a:ext cx="8991573" cy="125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1）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各小组派代表对外组安装的电路进行评价，指出优缺点，需要改进的请给出改进建议。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2）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给出互评分。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258809" y="5140215"/>
            <a:ext cx="7933136" cy="429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3.老师做点评和总结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599487" y="5671710"/>
            <a:ext cx="7985373" cy="8642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1）逐一点评各小组的设计任务完成情况。</a:t>
            </a:r>
          </a:p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2）给出改进或提高的建议。</a:t>
            </a:r>
          </a:p>
        </p:txBody>
      </p:sp>
    </p:spTree>
    <p:extLst>
      <p:ext uri="{BB962C8B-B14F-4D97-AF65-F5344CB8AC3E}">
        <p14:creationId xmlns:p14="http://schemas.microsoft.com/office/powerpoint/2010/main" val="2543015110"/>
      </p:ext>
    </p:extLst>
  </p:cSld>
  <p:clrMapOvr>
    <a:masterClrMapping/>
  </p:clrMapOvr>
  <p:transition spd="slow" advTm="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378" y="1352130"/>
            <a:ext cx="3672205" cy="5327650"/>
          </a:xfrm>
          <a:prstGeom prst="rect">
            <a:avLst/>
          </a:prstGeom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153643" y="2497670"/>
            <a:ext cx="6085487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该电动机实现的是多条件起动，对应的电气原理图为：</a:t>
            </a: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488163" y="1177505"/>
            <a:ext cx="6848621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分析左边的接线示意图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，判定电动机的电气控制情况，并画出对应的电气原理图。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5823" y="3387305"/>
            <a:ext cx="2567940" cy="3306445"/>
          </a:xfrm>
          <a:prstGeom prst="rect">
            <a:avLst/>
          </a:prstGeom>
        </p:spPr>
      </p:pic>
      <p:sp>
        <p:nvSpPr>
          <p:cNvPr id="9" name="Text Box 94"/>
          <p:cNvSpPr txBox="1"/>
          <p:nvPr/>
        </p:nvSpPr>
        <p:spPr>
          <a:xfrm>
            <a:off x="999808" y="187643"/>
            <a:ext cx="3519487" cy="57404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72000" rIns="0" bIns="72000" anchor="t" anchorCtr="0">
            <a:spAutoFit/>
          </a:bodyPr>
          <a:lstStyle/>
          <a:p>
            <a:pPr eaLnBrk="0" hangingPunct="0">
              <a:buSzTx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创新与拓展 </a:t>
            </a:r>
          </a:p>
        </p:txBody>
      </p:sp>
      <p:pic>
        <p:nvPicPr>
          <p:cNvPr id="10" name="图片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598987"/>
      </p:ext>
    </p:extLst>
  </p:cSld>
  <p:clrMapOvr>
    <a:masterClrMapping/>
  </p:clrMapOvr>
  <p:transition spd="slow" advTm="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8639175" y="17795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3"/>
          <p:cNvSpPr txBox="1">
            <a:spLocks/>
          </p:cNvSpPr>
          <p:nvPr/>
        </p:nvSpPr>
        <p:spPr>
          <a:xfrm>
            <a:off x="1309795" y="1779588"/>
            <a:ext cx="5113338" cy="503237"/>
          </a:xfrm>
          <a:prstGeom prst="rect">
            <a:avLst/>
          </a:prstGeom>
        </p:spPr>
        <p:txBody>
          <a:bodyPr vert="horz" wrap="square" lIns="91440" tIns="45720" rIns="91440" bIns="45720"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ct val="35000"/>
              </a:spcBef>
              <a:buClr>
                <a:srgbClr val="3366CC"/>
              </a:buClr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实训要求：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2"/>
          <p:cNvSpPr/>
          <p:nvPr/>
        </p:nvSpPr>
        <p:spPr>
          <a:xfrm>
            <a:off x="1191011" y="167481"/>
            <a:ext cx="7321550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rgbClr val="3366CC"/>
              </a:buClr>
              <a:buFont typeface="Wingdings" panose="05000000000000000000" pitchFamily="2" charset="2"/>
            </a:pP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Y-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△转换降压起动控制电路装接</a:t>
            </a:r>
            <a:endParaRPr lang="zh-CN" altLang="en-US" sz="2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Rectangle 3"/>
          <p:cNvSpPr/>
          <p:nvPr/>
        </p:nvSpPr>
        <p:spPr>
          <a:xfrm>
            <a:off x="2754050" y="2584519"/>
            <a:ext cx="8289771" cy="26368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根据电气原理图，画出电器元件布置图和安装接线图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完成安装接线，兼顾工艺要求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线路自检。</a:t>
            </a: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老师抽检。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在老师监护下通电试车。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rgbClr val="3366CC"/>
              </a:buClr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若出现异常，立即断开电源，进行故障检测和处理。</a:t>
            </a:r>
          </a:p>
        </p:txBody>
      </p:sp>
    </p:spTree>
    <p:extLst>
      <p:ext uri="{BB962C8B-B14F-4D97-AF65-F5344CB8AC3E}">
        <p14:creationId xmlns:p14="http://schemas.microsoft.com/office/powerpoint/2010/main" val="637544408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2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2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2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一、主要使用工具、仪表及器材</a:t>
            </a:r>
          </a:p>
        </p:txBody>
      </p:sp>
      <p:pic>
        <p:nvPicPr>
          <p:cNvPr id="3174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301020"/>
              </p:ext>
            </p:extLst>
          </p:nvPr>
        </p:nvGraphicFramePr>
        <p:xfrm>
          <a:off x="1087396" y="2111605"/>
          <a:ext cx="10700950" cy="43061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{BC89EF96-8CEA-46FF-86C4-4CE0E7609802}</a:tableStyleId>
              </a:tblPr>
              <a:tblGrid>
                <a:gridCol w="1754658">
                  <a:extLst>
                    <a:ext uri="{9D8B030D-6E8A-4147-A177-3AD203B41FA5}">
                      <a16:colId xmlns:a16="http://schemas.microsoft.com/office/drawing/2014/main" val="2208000872"/>
                    </a:ext>
                  </a:extLst>
                </a:gridCol>
                <a:gridCol w="1927654">
                  <a:extLst>
                    <a:ext uri="{9D8B030D-6E8A-4147-A177-3AD203B41FA5}">
                      <a16:colId xmlns:a16="http://schemas.microsoft.com/office/drawing/2014/main" val="3445970987"/>
                    </a:ext>
                  </a:extLst>
                </a:gridCol>
                <a:gridCol w="1717590">
                  <a:extLst>
                    <a:ext uri="{9D8B030D-6E8A-4147-A177-3AD203B41FA5}">
                      <a16:colId xmlns:a16="http://schemas.microsoft.com/office/drawing/2014/main" val="1332454959"/>
                    </a:ext>
                  </a:extLst>
                </a:gridCol>
                <a:gridCol w="4559643">
                  <a:extLst>
                    <a:ext uri="{9D8B030D-6E8A-4147-A177-3AD203B41FA5}">
                      <a16:colId xmlns:a16="http://schemas.microsoft.com/office/drawing/2014/main" val="1788360681"/>
                    </a:ext>
                  </a:extLst>
                </a:gridCol>
                <a:gridCol w="741405">
                  <a:extLst>
                    <a:ext uri="{9D8B030D-6E8A-4147-A177-3AD203B41FA5}">
                      <a16:colId xmlns:a16="http://schemas.microsoft.com/office/drawing/2014/main" val="3080885232"/>
                    </a:ext>
                  </a:extLst>
                </a:gridCol>
              </a:tblGrid>
              <a:tr h="4047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代号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名称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推荐型号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推荐规格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数量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5689230"/>
                  </a:ext>
                </a:extLst>
              </a:tr>
              <a:tr h="5440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三相异步电动机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Y132S</a:t>
                      </a: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5.5kW</a:t>
                      </a: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11.6A</a:t>
                      </a: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、△接法</a:t>
                      </a:r>
                      <a:r>
                        <a:rPr lang="zh-CN" sz="1800" b="1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b="1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1440r</a:t>
                      </a: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／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min</a:t>
                      </a:r>
                      <a:endParaRPr lang="zh-CN" sz="1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3509382"/>
                  </a:ext>
                </a:extLst>
              </a:tr>
              <a:tr h="4047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QS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组合开关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HZl0</a:t>
                      </a: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</a:t>
                      </a: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／</a:t>
                      </a: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三极、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25A</a:t>
                      </a:r>
                      <a:endParaRPr lang="zh-CN" sz="1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1712301"/>
                  </a:ext>
                </a:extLst>
              </a:tr>
              <a:tr h="4047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FUl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熔断器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RLl</a:t>
                      </a: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60/25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500V</a:t>
                      </a: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60A</a:t>
                      </a: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、配熔体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25A</a:t>
                      </a:r>
                      <a:endParaRPr lang="zh-CN" sz="1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0675883"/>
                  </a:ext>
                </a:extLst>
              </a:tr>
              <a:tr h="4047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FU2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熔断器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RLl</a:t>
                      </a: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15/2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500V</a:t>
                      </a: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15A</a:t>
                      </a: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、配熔体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2A</a:t>
                      </a:r>
                      <a:endParaRPr lang="zh-CN" sz="1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8497244"/>
                  </a:ext>
                </a:extLst>
              </a:tr>
              <a:tr h="5199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KM 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交流接触器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CJl0</a:t>
                      </a: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20A</a:t>
                      </a: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、线圈电压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220V</a:t>
                      </a:r>
                      <a:endParaRPr lang="zh-CN" sz="1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5147782"/>
                  </a:ext>
                </a:extLst>
              </a:tr>
              <a:tr h="4047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热继电器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JRl6</a:t>
                      </a: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／</a:t>
                      </a: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三极、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20A</a:t>
                      </a: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、整定电流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11.6A</a:t>
                      </a:r>
                      <a:endParaRPr lang="zh-CN" sz="1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4923383"/>
                  </a:ext>
                </a:extLst>
              </a:tr>
              <a:tr h="4047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SB11</a:t>
                      </a: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SB21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按钮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LAl0</a:t>
                      </a: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保护式、红色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0462139"/>
                  </a:ext>
                </a:extLst>
              </a:tr>
              <a:tr h="4047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SB12</a:t>
                      </a: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SB22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按钮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LAl0</a:t>
                      </a: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保护式、绿色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7673914"/>
                  </a:ext>
                </a:extLst>
              </a:tr>
              <a:tr h="4047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XT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端子排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JX2-1015</a:t>
                      </a:r>
                      <a:endParaRPr lang="zh-CN" sz="1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10A</a:t>
                      </a: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  <a:r>
                        <a:rPr lang="zh-CN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节、</a:t>
                      </a: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380V</a:t>
                      </a:r>
                      <a:endParaRPr lang="zh-CN" sz="1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517871"/>
                  </a:ext>
                </a:extLst>
              </a:tr>
            </a:tbl>
          </a:graphicData>
        </a:graphic>
      </p:graphicFrame>
      <p:sp>
        <p:nvSpPr>
          <p:cNvPr id="31804" name="Rectangle 27"/>
          <p:cNvSpPr>
            <a:spLocks noChangeArrowheads="1"/>
          </p:cNvSpPr>
          <p:nvPr/>
        </p:nvSpPr>
        <p:spPr bwMode="auto">
          <a:xfrm>
            <a:off x="876789" y="1402046"/>
            <a:ext cx="1853392" cy="49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2667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．电器元件</a:t>
            </a:r>
          </a:p>
        </p:txBody>
      </p:sp>
    </p:spTree>
    <p:extLst>
      <p:ext uri="{BB962C8B-B14F-4D97-AF65-F5344CB8AC3E}">
        <p14:creationId xmlns:p14="http://schemas.microsoft.com/office/powerpoint/2010/main" val="3294067043"/>
      </p:ext>
    </p:extLst>
  </p:cSld>
  <p:clrMapOvr>
    <a:masterClrMapping/>
  </p:clrMapOvr>
  <p:transition spd="slow" advTm="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一、主要使用工具、仪表及器材</a:t>
            </a:r>
          </a:p>
        </p:txBody>
      </p:sp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27"/>
          <p:cNvSpPr>
            <a:spLocks noChangeArrowheads="1"/>
          </p:cNvSpPr>
          <p:nvPr/>
        </p:nvSpPr>
        <p:spPr bwMode="auto">
          <a:xfrm>
            <a:off x="764792" y="1343526"/>
            <a:ext cx="10983835" cy="521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2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．工具：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zh-CN" sz="18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测电笔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、螺丝刀、尖嘴钳、斜口钳、剥线钳、电工刀等。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．仪表：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ZC7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500V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）型兆欧表、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DT-9700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型钳形电流表，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MF500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型万用表（或数字式万用表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DT980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．器材：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）控制板一块（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600mm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 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500 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20 mm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）。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）导线规格：主电路采用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BV1.5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（红色、绿色、黄色）；控制电路采用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BVlmm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（黑色）；按钮线采用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BVR0.75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（红色）；接地线采用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BVRl.5 mm</a:t>
            </a:r>
            <a:r>
              <a:rPr kumimoji="0" lang="en-US" altLang="zh-CN" sz="18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（黄绿双色）</a:t>
            </a:r>
            <a:r>
              <a:rPr kumimoji="0" lang="zh-CN" altLang="zh-CN" sz="18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1800" b="1" i="0" u="none" strike="noStrike" kern="1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导线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数量由教师根据实际情况确定。</a:t>
            </a: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）紧固体和编码套管按实际需要发给，简单线路可不用编码套管。</a:t>
            </a:r>
          </a:p>
          <a:p>
            <a:pPr indent="266700" algn="just" defTabSz="9144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．场地要求：</a:t>
            </a:r>
            <a:endParaRPr lang="en-US" altLang="zh-CN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电工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实训室，电工工作台。</a:t>
            </a: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377751"/>
      </p:ext>
    </p:extLst>
  </p:cSld>
  <p:clrMapOvr>
    <a:masterClrMapping/>
  </p:clrMapOvr>
  <p:transition spd="slow" advTm="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0"/>
          <p:cNvSpPr/>
          <p:nvPr/>
        </p:nvSpPr>
        <p:spPr>
          <a:xfrm>
            <a:off x="879474" y="1233488"/>
            <a:ext cx="959617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绘制并读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懂串联电阻降压起动自动控制线路电路图，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给线路元件编号，明确线路所用元件及作用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75901" y="3998844"/>
            <a:ext cx="49920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．按电器元件并检验型号及性能。</a:t>
            </a:r>
          </a:p>
        </p:txBody>
      </p:sp>
      <p:pic>
        <p:nvPicPr>
          <p:cNvPr id="7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118" y="2380541"/>
            <a:ext cx="4123552" cy="415993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708188347"/>
      </p:ext>
    </p:extLst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3736" y="1415534"/>
            <a:ext cx="96888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zh-CN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在控制板上按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布置图安装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电器元件，并标注上醒目的文字符号</a:t>
            </a:r>
            <a:endParaRPr lang="zh-CN" altLang="zh-CN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Rectangle 34"/>
          <p:cNvSpPr>
            <a:spLocks noChangeArrowheads="1"/>
          </p:cNvSpPr>
          <p:nvPr/>
        </p:nvSpPr>
        <p:spPr bwMode="auto">
          <a:xfrm>
            <a:off x="1931773" y="247675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3048" y="2362880"/>
            <a:ext cx="8469256" cy="413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430998"/>
      </p:ext>
    </p:extLst>
  </p:cSld>
  <p:clrMapOvr>
    <a:masterClrMapping/>
  </p:clrMapOvr>
  <p:transition spd="slow" advTm="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4858" y="1261330"/>
            <a:ext cx="968887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zh-CN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按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接线图进行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板前明线布线和套编码套管。板前明线布线的工艺要求参照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任务一。</a:t>
            </a:r>
            <a:endParaRPr lang="zh-CN" altLang="zh-CN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0616" y="2038580"/>
            <a:ext cx="4409520" cy="481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018"/>
      </p:ext>
    </p:extLst>
  </p:cSld>
  <p:clrMapOvr>
    <a:masterClrMapping/>
  </p:clrMapOvr>
  <p:transition spd="slow" advTm="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42120" y="2388151"/>
            <a:ext cx="42583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．根据</a:t>
            </a:r>
            <a:r>
              <a:rPr lang="zh-CN" altLang="zh-CN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电路图检查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控制板布线的正确性。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6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．安装电动机。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7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．连接电动机和按钮金属外壳的保护接地线。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8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．连接电源、电动机等控制板外部的导线。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9</a:t>
            </a:r>
            <a:r>
              <a:rPr lang="zh-CN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．自检</a:t>
            </a:r>
            <a:r>
              <a:rPr lang="zh-CN" altLang="zh-CN" sz="24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</a:t>
            </a:r>
            <a:endParaRPr lang="en-US" altLang="zh-CN" sz="2400" b="1" dirty="0" smtClean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10</a:t>
            </a: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．通电试车。</a:t>
            </a:r>
            <a:endParaRPr lang="zh-CN" altLang="zh-CN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005" y="2096317"/>
            <a:ext cx="4072481" cy="415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91733"/>
      </p:ext>
    </p:extLst>
  </p:cSld>
  <p:clrMapOvr>
    <a:masterClrMapping/>
  </p:clrMapOvr>
  <p:transition spd="slow" advTm="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 txBox="1">
            <a:spLocks noChangeArrowheads="1"/>
          </p:cNvSpPr>
          <p:nvPr/>
        </p:nvSpPr>
        <p:spPr bwMode="auto">
          <a:xfrm>
            <a:off x="1042079" y="254594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工作质量评价</a:t>
            </a:r>
          </a:p>
        </p:txBody>
      </p:sp>
      <p:pic>
        <p:nvPicPr>
          <p:cNvPr id="4198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26063" y="149225"/>
          <a:ext cx="6865937" cy="6638925"/>
        </p:xfrm>
        <a:graphic>
          <a:graphicData uri="http://schemas.openxmlformats.org/drawingml/2006/table">
            <a:tbl>
              <a:tblPr/>
              <a:tblGrid>
                <a:gridCol w="1016000">
                  <a:extLst>
                    <a:ext uri="{9D8B030D-6E8A-4147-A177-3AD203B41FA5}">
                      <a16:colId xmlns:a16="http://schemas.microsoft.com/office/drawing/2014/main" val="1625434557"/>
                    </a:ext>
                  </a:extLst>
                </a:gridCol>
                <a:gridCol w="579437">
                  <a:extLst>
                    <a:ext uri="{9D8B030D-6E8A-4147-A177-3AD203B41FA5}">
                      <a16:colId xmlns:a16="http://schemas.microsoft.com/office/drawing/2014/main" val="47397323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1300066236"/>
                    </a:ext>
                  </a:extLst>
                </a:gridCol>
                <a:gridCol w="725488">
                  <a:extLst>
                    <a:ext uri="{9D8B030D-6E8A-4147-A177-3AD203B41FA5}">
                      <a16:colId xmlns:a16="http://schemas.microsoft.com/office/drawing/2014/main" val="7311418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782518999"/>
                    </a:ext>
                  </a:extLst>
                </a:gridCol>
                <a:gridCol w="725487">
                  <a:extLst>
                    <a:ext uri="{9D8B030D-6E8A-4147-A177-3AD203B41FA5}">
                      <a16:colId xmlns:a16="http://schemas.microsoft.com/office/drawing/2014/main" val="2247812652"/>
                    </a:ext>
                  </a:extLst>
                </a:gridCol>
                <a:gridCol w="869950">
                  <a:extLst>
                    <a:ext uri="{9D8B030D-6E8A-4147-A177-3AD203B41FA5}">
                      <a16:colId xmlns:a16="http://schemas.microsoft.com/office/drawing/2014/main" val="2867871807"/>
                    </a:ext>
                  </a:extLst>
                </a:gridCol>
                <a:gridCol w="725488">
                  <a:extLst>
                    <a:ext uri="{9D8B030D-6E8A-4147-A177-3AD203B41FA5}">
                      <a16:colId xmlns:a16="http://schemas.microsoft.com/office/drawing/2014/main" val="2956070509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847905233"/>
                    </a:ext>
                  </a:extLst>
                </a:gridCol>
                <a:gridCol w="725487">
                  <a:extLst>
                    <a:ext uri="{9D8B030D-6E8A-4147-A177-3AD203B41FA5}">
                      <a16:colId xmlns:a16="http://schemas.microsoft.com/office/drawing/2014/main" val="2027243329"/>
                    </a:ext>
                  </a:extLst>
                </a:gridCol>
              </a:tblGrid>
              <a:tr h="3175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项目内容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配</a:t>
                      </a: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评</a:t>
                      </a: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标</a:t>
                      </a: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准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得分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72482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器材准备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不清楚元器件的功能及作用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727649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不能正确选用元器件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4907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工具、仪表的使用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不会正确使用工具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965907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不能正确使用仪表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842877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装前检查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 indent="1143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143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电动机质量检查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每漏一处扣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05041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电器元件漏检或错检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每处扣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979011"/>
                  </a:ext>
                </a:extLst>
              </a:tr>
              <a:tr h="215900">
                <a:tc row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安装元件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5">
                  <a:txBody>
                    <a:bodyPr/>
                    <a:lstStyle>
                      <a:lvl1pPr indent="1143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143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不按布置图安装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22846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元件安装不紧固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094487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安装元件时漏装木螺钉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6914509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元件安装不整齐、不匀称、不合理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861576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(5)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损坏元件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796957"/>
                  </a:ext>
                </a:extLst>
              </a:tr>
              <a:tr h="215900"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布线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不按电路图接线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25175"/>
                  </a:ext>
                </a:extLst>
              </a:tr>
              <a:tr h="4730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布线不符合要求：主电路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控制电路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49218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接点松动、露铜过长、压绝缘层、反圈等，每个接点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14735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损伤导线绝缘或线芯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6614365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(5)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漏套或错套编码套管（教师要求）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每处扣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21755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漏接接地线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294949"/>
                  </a:ext>
                </a:extLst>
              </a:tr>
              <a:tr h="215900"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通电试车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热继电器未整定或整定错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653625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熔体规格配错，主、控电路各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56724"/>
                  </a:ext>
                </a:extLst>
              </a:tr>
              <a:tr h="730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第一次试车不成功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第二次试车不成功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第三次试车不成功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kumimoji="0" lang="zh-CN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549342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安全文明生产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8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违反安全文明生产规程、小组团队协作精神不强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576519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定额时间</a:t>
                      </a: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4h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8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每超时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5min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以内以扣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分计算</a:t>
                      </a:r>
                      <a:endParaRPr kumimoji="0" lang="zh-CN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527215"/>
                  </a:ext>
                </a:extLst>
              </a:tr>
              <a:tr h="2159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备注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9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除定额时间外，各项目的最高扣分不应超过配分数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552792"/>
                  </a:ext>
                </a:extLst>
              </a:tr>
              <a:tr h="2889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开始时间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结束时间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实际时间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总成绩</a:t>
                      </a:r>
                      <a:endParaRPr kumimoji="0" lang="zh-CN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077549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72281" y="2115037"/>
            <a:ext cx="46063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特别提示</a:t>
            </a:r>
            <a:r>
              <a:rPr lang="zh-CN" altLang="en-US" sz="1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1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6070" algn="just">
              <a:lnSpc>
                <a:spcPct val="150000"/>
              </a:lnSpc>
              <a:defRPr/>
            </a:pPr>
            <a:r>
              <a:rPr lang="en-US" altLang="zh-CN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．遵守安全操作规程，先接线后检查再通电。</a:t>
            </a:r>
          </a:p>
          <a:p>
            <a:pPr indent="306070" algn="just">
              <a:lnSpc>
                <a:spcPct val="150000"/>
              </a:lnSpc>
              <a:defRPr/>
            </a:pP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．学生应该团队协作，学会思考，举一反三，善于总结。</a:t>
            </a:r>
          </a:p>
          <a:p>
            <a:pPr indent="306070" algn="just">
              <a:lnSpc>
                <a:spcPct val="150000"/>
              </a:lnSpc>
              <a:defRPr/>
            </a:pPr>
            <a:r>
              <a:rPr lang="en-US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．在操作训练时，将甲乙两地的起动按钮和停车按钮放在两个不同的位置。并将起动按钮并联，停车按钮串联。</a:t>
            </a:r>
          </a:p>
        </p:txBody>
      </p:sp>
    </p:spTree>
    <p:extLst>
      <p:ext uri="{BB962C8B-B14F-4D97-AF65-F5344CB8AC3E}">
        <p14:creationId xmlns:p14="http://schemas.microsoft.com/office/powerpoint/2010/main" val="2212312147"/>
      </p:ext>
    </p:extLst>
  </p:cSld>
  <p:clrMapOvr>
    <a:masterClrMapping/>
  </p:clrMapOvr>
  <p:transition spd="slow" advTm="0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98973d5-4f80-4302-a941-6a9c52a155bd"/>
  <p:tag name="COMMONDATA" val="eyJoZGlkIjoiNzQ5MWYwNmZlNDkyYzhlZDdlMzE2ZTUyMWYwYmExMjYifQ=="/>
</p:tagLst>
</file>

<file path=ppt/theme/theme1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1127</Words>
  <Application>Microsoft Office PowerPoint</Application>
  <PresentationFormat>宽屏</PresentationFormat>
  <Paragraphs>169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等线</vt:lpstr>
      <vt:lpstr>等线 Light</vt:lpstr>
      <vt:lpstr>黑体</vt:lpstr>
      <vt:lpstr>华文新魏</vt:lpstr>
      <vt:lpstr>华文行楷</vt:lpstr>
      <vt:lpstr>华文中宋</vt:lpstr>
      <vt:lpstr>楷体</vt:lpstr>
      <vt:lpstr>宋体</vt:lpstr>
      <vt:lpstr>微软雅黑</vt:lpstr>
      <vt:lpstr>印品黑体</vt:lpstr>
      <vt:lpstr>Arial</vt:lpstr>
      <vt:lpstr>Calibri</vt:lpstr>
      <vt:lpstr>Calibri Light</vt:lpstr>
      <vt:lpstr>Times New Roman</vt:lpstr>
      <vt:lpstr>Wingdings</vt:lpstr>
      <vt:lpstr>4_默认设计模板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Windows 用户</cp:lastModifiedBy>
  <cp:revision>1173</cp:revision>
  <dcterms:created xsi:type="dcterms:W3CDTF">2013-03-09T02:18:00Z</dcterms:created>
  <dcterms:modified xsi:type="dcterms:W3CDTF">2025-01-03T14:26:18Z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2FD3FAF6A2404D6E80EA8502AE83C597</vt:lpwstr>
  </property>
</Properties>
</file>