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9"/>
  </p:notesMasterIdLst>
  <p:handoutMasterIdLst>
    <p:handoutMasterId r:id="rId20"/>
  </p:handoutMasterIdLst>
  <p:sldIdLst>
    <p:sldId id="394" r:id="rId3"/>
    <p:sldId id="404" r:id="rId4"/>
    <p:sldId id="310" r:id="rId5"/>
    <p:sldId id="443" r:id="rId6"/>
    <p:sldId id="444" r:id="rId7"/>
    <p:sldId id="446" r:id="rId8"/>
    <p:sldId id="448" r:id="rId9"/>
    <p:sldId id="449" r:id="rId10"/>
    <p:sldId id="450" r:id="rId11"/>
    <p:sldId id="451" r:id="rId12"/>
    <p:sldId id="452" r:id="rId13"/>
    <p:sldId id="453" r:id="rId14"/>
    <p:sldId id="454" r:id="rId15"/>
    <p:sldId id="455" r:id="rId16"/>
    <p:sldId id="456" r:id="rId17"/>
    <p:sldId id="457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us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4F5DA9"/>
    <a:srgbClr val="3A4480"/>
    <a:srgbClr val="1020FA"/>
    <a:srgbClr val="5B68AF"/>
    <a:srgbClr val="445393"/>
    <a:srgbClr val="EC8E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7" autoAdjust="0"/>
    <p:restoredTop sz="96379" autoAdjust="0"/>
  </p:normalViewPr>
  <p:slideViewPr>
    <p:cSldViewPr snapToGrid="0">
      <p:cViewPr varScale="1">
        <p:scale>
          <a:sx n="113" d="100"/>
          <a:sy n="113" d="100"/>
        </p:scale>
        <p:origin x="-264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69FDC0-3932-4C1F-94CF-A5E962D055C1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BBCBC4-3779-46E1-92C7-35D6935033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982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32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</a:t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6628915" y="6431126"/>
            <a:ext cx="77503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D213BF9-2C63-42AA-BA6C-67E1412DA37E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772AB-790A-41D8-AA3A-6911A483F256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0772AB-790A-41D8-AA3A-6911A483F256}" type="datetimeFigureOut">
              <a:rPr lang="zh-CN" altLang="en-US" smtClean="0"/>
              <a:t>2025-3-19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B20A82-9434-4F06-B03C-975BCCB3DE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02" y="884717"/>
            <a:ext cx="12190198" cy="144016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" name="矩形 2"/>
          <p:cNvSpPr/>
          <p:nvPr/>
        </p:nvSpPr>
        <p:spPr>
          <a:xfrm>
            <a:off x="1802" y="884717"/>
            <a:ext cx="1866573" cy="144016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oleObject" Target="../embeddings/oleObject8.bin"/><Relationship Id="rId3" Type="http://schemas.openxmlformats.org/officeDocument/2006/relationships/image" Target="../media/image2.png"/><Relationship Id="rId7" Type="http://schemas.openxmlformats.org/officeDocument/2006/relationships/oleObject" Target="../embeddings/oleObject5.bin"/><Relationship Id="rId12" Type="http://schemas.openxmlformats.org/officeDocument/2006/relationships/image" Target="../media/image25.wmf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2.wmf"/><Relationship Id="rId11" Type="http://schemas.openxmlformats.org/officeDocument/2006/relationships/oleObject" Target="../embeddings/oleObject7.bin"/><Relationship Id="rId5" Type="http://schemas.openxmlformats.org/officeDocument/2006/relationships/oleObject" Target="../embeddings/oleObject4.bin"/><Relationship Id="rId10" Type="http://schemas.openxmlformats.org/officeDocument/2006/relationships/image" Target="../media/image24.wmf"/><Relationship Id="rId4" Type="http://schemas.openxmlformats.org/officeDocument/2006/relationships/image" Target="../media/image27.png"/><Relationship Id="rId9" Type="http://schemas.openxmlformats.org/officeDocument/2006/relationships/oleObject" Target="../embeddings/oleObject6.bin"/><Relationship Id="rId14" Type="http://schemas.openxmlformats.org/officeDocument/2006/relationships/image" Target="../media/image26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png"/><Relationship Id="rId5" Type="http://schemas.openxmlformats.org/officeDocument/2006/relationships/image" Target="../media/image6.wmf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2.wmf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338741" y="2173702"/>
            <a:ext cx="7496959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800" b="1" dirty="0" smtClean="0">
                <a:solidFill>
                  <a:srgbClr val="A9150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电工电子</a:t>
            </a:r>
            <a:r>
              <a:rPr lang="zh-CN" altLang="en-US" sz="4800" b="1" dirty="0" smtClean="0">
                <a:solidFill>
                  <a:srgbClr val="1C4D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技术</a:t>
            </a:r>
            <a:endParaRPr lang="zh-CN" altLang="en-US" sz="4800" b="1" dirty="0">
              <a:solidFill>
                <a:srgbClr val="1C4D9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TextBox 7"/>
          <p:cNvSpPr>
            <a:spLocks noChangeArrowheads="1"/>
          </p:cNvSpPr>
          <p:nvPr/>
        </p:nvSpPr>
        <p:spPr bwMode="auto">
          <a:xfrm>
            <a:off x="1626808" y="3250106"/>
            <a:ext cx="8317242" cy="1333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265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8.3</a:t>
            </a:r>
            <a:r>
              <a:rPr lang="zh-CN" altLang="en-US" sz="426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时序逻辑电路模型的建立</a:t>
            </a:r>
            <a:endParaRPr lang="zh-CN" altLang="en-US" sz="4265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defRPr/>
            </a:pPr>
            <a:endParaRPr lang="zh-CN" altLang="en-US" sz="4265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平行四边形 24"/>
          <p:cNvSpPr/>
          <p:nvPr/>
        </p:nvSpPr>
        <p:spPr>
          <a:xfrm flipH="1">
            <a:off x="6807052" y="0"/>
            <a:ext cx="8443633" cy="5925277"/>
          </a:xfrm>
          <a:prstGeom prst="parallelogram">
            <a:avLst>
              <a:gd name="adj" fmla="val 114134"/>
            </a:avLst>
          </a:prstGeom>
          <a:solidFill>
            <a:srgbClr val="184D9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2" name="平行四边形 31"/>
          <p:cNvSpPr/>
          <p:nvPr/>
        </p:nvSpPr>
        <p:spPr>
          <a:xfrm flipH="1">
            <a:off x="9066188" y="1360016"/>
            <a:ext cx="4567200" cy="2372883"/>
          </a:xfrm>
          <a:prstGeom prst="parallelogram">
            <a:avLst>
              <a:gd name="adj" fmla="val 114134"/>
            </a:avLst>
          </a:prstGeom>
          <a:solidFill>
            <a:srgbClr val="184D9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4" name="平行四边形 33"/>
          <p:cNvSpPr/>
          <p:nvPr/>
        </p:nvSpPr>
        <p:spPr>
          <a:xfrm flipH="1">
            <a:off x="8784298" y="-1"/>
            <a:ext cx="1668583" cy="1162236"/>
          </a:xfrm>
          <a:prstGeom prst="parallelogram">
            <a:avLst>
              <a:gd name="adj" fmla="val 114134"/>
            </a:avLst>
          </a:prstGeom>
          <a:solidFill>
            <a:srgbClr val="9F1205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5" name="平行四边形 34"/>
          <p:cNvSpPr/>
          <p:nvPr/>
        </p:nvSpPr>
        <p:spPr>
          <a:xfrm flipH="1">
            <a:off x="9420330" y="2900941"/>
            <a:ext cx="3630756" cy="2948947"/>
          </a:xfrm>
          <a:prstGeom prst="parallelogram">
            <a:avLst>
              <a:gd name="adj" fmla="val 114134"/>
            </a:avLst>
          </a:prstGeom>
          <a:solidFill>
            <a:srgbClr val="9F1205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9" name="平行四边形 28"/>
          <p:cNvSpPr/>
          <p:nvPr/>
        </p:nvSpPr>
        <p:spPr>
          <a:xfrm flipH="1">
            <a:off x="6663103" y="909477"/>
            <a:ext cx="2949836" cy="1921019"/>
          </a:xfrm>
          <a:prstGeom prst="parallelogram">
            <a:avLst>
              <a:gd name="adj" fmla="val 114134"/>
            </a:avLst>
          </a:prstGeom>
          <a:solidFill>
            <a:srgbClr val="9F12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0" name="平行四边形 29"/>
          <p:cNvSpPr/>
          <p:nvPr/>
        </p:nvSpPr>
        <p:spPr>
          <a:xfrm flipH="1">
            <a:off x="-1157296" y="3706631"/>
            <a:ext cx="4501955" cy="3159223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1" name="平行四边形 30"/>
          <p:cNvSpPr/>
          <p:nvPr/>
        </p:nvSpPr>
        <p:spPr>
          <a:xfrm flipH="1">
            <a:off x="47225" y="4431761"/>
            <a:ext cx="2435128" cy="1265167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3" name="平行四边形 32"/>
          <p:cNvSpPr/>
          <p:nvPr/>
        </p:nvSpPr>
        <p:spPr>
          <a:xfrm flipH="1">
            <a:off x="-103072" y="3706630"/>
            <a:ext cx="889651" cy="619677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6" name="平行四边形 35"/>
          <p:cNvSpPr/>
          <p:nvPr/>
        </p:nvSpPr>
        <p:spPr>
          <a:xfrm flipH="1">
            <a:off x="236046" y="5253347"/>
            <a:ext cx="1935837" cy="1572312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8" name="平行四边形 37"/>
          <p:cNvSpPr/>
          <p:nvPr/>
        </p:nvSpPr>
        <p:spPr>
          <a:xfrm flipH="1">
            <a:off x="-1234045" y="4191543"/>
            <a:ext cx="1572785" cy="1024244"/>
          </a:xfrm>
          <a:prstGeom prst="parallelogram">
            <a:avLst>
              <a:gd name="adj" fmla="val 11413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0000">
        <p14:vortex dir="r"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085" y="266700"/>
            <a:ext cx="695579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</a:rPr>
              <a:t>三、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</a:rPr>
              <a:t>常用集成触发器的产品简介</a:t>
            </a:r>
            <a:endParaRPr lang="zh-CN" altLang="en-US" sz="2800" b="1" dirty="0">
              <a:latin typeface="+mj-ea"/>
              <a:ea typeface="微软雅黑" panose="020B0503020204020204" pitchFamily="34" charset="-122"/>
              <a:cs typeface="+mj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31190" y="988060"/>
            <a:ext cx="10629900" cy="244940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0" fontAlgn="auto">
              <a:lnSpc>
                <a:spcPct val="13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en-US" altLang="zh-CN" sz="2000" b="1" dirty="0">
                <a:solidFill>
                  <a:srgbClr val="FF0000"/>
                </a:solidFill>
              </a:rPr>
              <a:t>1. </a:t>
            </a:r>
            <a:r>
              <a:rPr lang="zh-CN" altLang="en-US" sz="2000" b="1" dirty="0">
                <a:solidFill>
                  <a:srgbClr val="FF0000"/>
                </a:solidFill>
              </a:rPr>
              <a:t>集成 </a:t>
            </a:r>
            <a:r>
              <a:rPr lang="en-US" altLang="zh-CN" sz="2000" b="1" dirty="0">
                <a:solidFill>
                  <a:srgbClr val="FF0000"/>
                </a:solidFill>
              </a:rPr>
              <a:t>RS </a:t>
            </a:r>
            <a:r>
              <a:rPr lang="zh-CN" altLang="en-US" sz="2000" b="1" dirty="0">
                <a:solidFill>
                  <a:srgbClr val="FF0000"/>
                </a:solidFill>
              </a:rPr>
              <a:t>触发器 </a:t>
            </a:r>
            <a:endParaRPr lang="en-US" altLang="zh-CN" sz="2000" b="1" dirty="0" smtClean="0">
              <a:solidFill>
                <a:srgbClr val="FF0000"/>
              </a:solidFill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1600" dirty="0" smtClean="0"/>
              <a:t>集成 </a:t>
            </a:r>
            <a:r>
              <a:rPr lang="en-US" altLang="zh-CN" sz="1600" dirty="0"/>
              <a:t>RS </a:t>
            </a:r>
            <a:r>
              <a:rPr lang="zh-CN" altLang="en-US" sz="1600" dirty="0"/>
              <a:t>触发器是将组成 </a:t>
            </a:r>
            <a:r>
              <a:rPr lang="en-US" altLang="zh-CN" sz="1600" dirty="0"/>
              <a:t>RS </a:t>
            </a:r>
            <a:r>
              <a:rPr lang="zh-CN" altLang="en-US" sz="1600" dirty="0"/>
              <a:t>触发器的各个逻辑门制作在一块芯片上，为了扩展其应 用功能，有时还增加了一些附加逻辑门，使其应用更加灵活方便。 </a:t>
            </a:r>
            <a:endParaRPr lang="en-US" altLang="zh-CN" sz="1600" dirty="0" smtClean="0"/>
          </a:p>
          <a:p>
            <a:pPr indent="0" fontAlgn="auto">
              <a:lnSpc>
                <a:spcPct val="130000"/>
              </a:lnSpc>
            </a:pPr>
            <a:r>
              <a:rPr lang="en-US" altLang="zh-CN" sz="1600" dirty="0" smtClean="0"/>
              <a:t>CD4043 </a:t>
            </a:r>
            <a:r>
              <a:rPr lang="zh-CN" altLang="en-US" sz="1600" dirty="0"/>
              <a:t>为三态 </a:t>
            </a:r>
            <a:r>
              <a:rPr lang="en-US" altLang="zh-CN" sz="1600" dirty="0"/>
              <a:t>RS </a:t>
            </a:r>
            <a:r>
              <a:rPr lang="zh-CN" altLang="en-US" sz="1600" dirty="0"/>
              <a:t>锁存器，在其内部集成了 </a:t>
            </a:r>
            <a:r>
              <a:rPr lang="en-US" altLang="zh-CN" sz="1600" dirty="0"/>
              <a:t>4 </a:t>
            </a:r>
            <a:r>
              <a:rPr lang="zh-CN" altLang="en-US" sz="1600" dirty="0"/>
              <a:t>个 </a:t>
            </a:r>
            <a:r>
              <a:rPr lang="en-US" altLang="zh-CN" sz="1600" dirty="0"/>
              <a:t>RS </a:t>
            </a:r>
            <a:r>
              <a:rPr lang="zh-CN" altLang="en-US" sz="1600" dirty="0"/>
              <a:t>触发器单元，每个触发器的输出 端均用 </a:t>
            </a:r>
            <a:r>
              <a:rPr lang="en-US" altLang="zh-CN" sz="1600" dirty="0"/>
              <a:t>CMOS </a:t>
            </a:r>
            <a:r>
              <a:rPr lang="zh-CN" altLang="en-US" sz="1600" dirty="0"/>
              <a:t>传输门对输出状态加以控制，</a:t>
            </a:r>
            <a:r>
              <a:rPr lang="en-US" altLang="zh-CN" sz="1600" dirty="0"/>
              <a:t>4 </a:t>
            </a:r>
            <a:r>
              <a:rPr lang="zh-CN" altLang="en-US" sz="1600" dirty="0"/>
              <a:t>个传输门的工作状态由公用的使能（简称 </a:t>
            </a:r>
            <a:r>
              <a:rPr lang="en-US" altLang="zh-CN" sz="1600" dirty="0"/>
              <a:t>EN</a:t>
            </a:r>
            <a:r>
              <a:rPr lang="zh-CN" altLang="en-US" sz="1600" dirty="0"/>
              <a:t>）端控制。 </a:t>
            </a:r>
            <a:r>
              <a:rPr lang="en-US" altLang="zh-CN" sz="1600" dirty="0"/>
              <a:t>EN </a:t>
            </a:r>
            <a:r>
              <a:rPr lang="zh-CN" altLang="en-US" sz="1600" dirty="0"/>
              <a:t>为高电平有效，当 </a:t>
            </a:r>
            <a:r>
              <a:rPr lang="en-US" altLang="zh-CN" sz="1600" dirty="0"/>
              <a:t>EN=1 </a:t>
            </a:r>
            <a:r>
              <a:rPr lang="zh-CN" altLang="en-US" sz="1600" dirty="0"/>
              <a:t>时，传输门处于接通状态，触发器按基本 </a:t>
            </a:r>
            <a:r>
              <a:rPr lang="en-US" altLang="zh-CN" sz="1600" dirty="0"/>
              <a:t>RS </a:t>
            </a:r>
            <a:r>
              <a:rPr lang="zh-CN" altLang="en-US" sz="1600" dirty="0"/>
              <a:t>触发器工 作（</a:t>
            </a:r>
            <a:r>
              <a:rPr lang="en-US" altLang="zh-CN" sz="1600" dirty="0"/>
              <a:t>R</a:t>
            </a:r>
            <a:r>
              <a:rPr lang="zh-CN" altLang="en-US" sz="1600" dirty="0"/>
              <a:t>、</a:t>
            </a:r>
            <a:r>
              <a:rPr lang="en-US" altLang="zh-CN" sz="1600" dirty="0"/>
              <a:t>S </a:t>
            </a:r>
            <a:r>
              <a:rPr lang="zh-CN" altLang="en-US" sz="1600" dirty="0"/>
              <a:t>为高电平复位、置位）；当 </a:t>
            </a:r>
            <a:r>
              <a:rPr lang="en-US" altLang="zh-CN" sz="1600" dirty="0"/>
              <a:t>EN=0 </a:t>
            </a:r>
            <a:r>
              <a:rPr lang="zh-CN" altLang="en-US" sz="1600" dirty="0"/>
              <a:t>时，传输门均处于截止状态，所有触发器的 输出处于高阻状态。</a:t>
            </a:r>
            <a:r>
              <a:rPr lang="en-US" altLang="zh-CN" sz="1600" dirty="0"/>
              <a:t>CD4043 </a:t>
            </a:r>
            <a:r>
              <a:rPr lang="zh-CN" altLang="en-US" sz="1600" dirty="0"/>
              <a:t>管脚排列图如图 </a:t>
            </a:r>
            <a:r>
              <a:rPr lang="en-US" altLang="zh-CN" sz="1600" dirty="0"/>
              <a:t>8-63 </a:t>
            </a:r>
            <a:r>
              <a:rPr lang="zh-CN" altLang="en-US" sz="1600" dirty="0"/>
              <a:t>所示，功能表见表 </a:t>
            </a:r>
            <a:r>
              <a:rPr lang="en-US" altLang="zh-CN" sz="1600" dirty="0"/>
              <a:t>8-27 </a:t>
            </a:r>
            <a:r>
              <a:rPr lang="zh-CN" altLang="en-US" sz="1600" dirty="0"/>
              <a:t>所列</a:t>
            </a:r>
            <a:r>
              <a:rPr lang="zh-CN" altLang="en-US" sz="1600" dirty="0" smtClean="0"/>
              <a:t>。</a:t>
            </a:r>
            <a:endParaRPr dirty="0">
              <a:solidFill>
                <a:schemeClr val="tx1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713" y="3529540"/>
            <a:ext cx="2054754" cy="2718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1980" y="3529541"/>
            <a:ext cx="5878796" cy="2303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332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085" y="266700"/>
            <a:ext cx="695579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</a:rPr>
              <a:t>二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</a:rPr>
              <a:t>、常用集成触发器的产品简介</a:t>
            </a:r>
            <a:endParaRPr lang="zh-CN" altLang="en-US" sz="2800" b="1" dirty="0">
              <a:latin typeface="+mj-ea"/>
              <a:ea typeface="微软雅黑" panose="020B0503020204020204" pitchFamily="34" charset="-122"/>
              <a:cs typeface="+mj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31190" y="988060"/>
            <a:ext cx="10629900" cy="244940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0" fontAlgn="auto">
              <a:lnSpc>
                <a:spcPct val="13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en-US" altLang="zh-CN" sz="2000" b="1" dirty="0">
                <a:solidFill>
                  <a:srgbClr val="FF0000"/>
                </a:solidFill>
              </a:rPr>
              <a:t>2. </a:t>
            </a:r>
            <a:r>
              <a:rPr lang="zh-CN" altLang="en-US" sz="2000" b="1" dirty="0">
                <a:solidFill>
                  <a:srgbClr val="FF0000"/>
                </a:solidFill>
              </a:rPr>
              <a:t>集成边沿 </a:t>
            </a:r>
            <a:r>
              <a:rPr lang="en-US" altLang="zh-CN" sz="2000" b="1" dirty="0">
                <a:solidFill>
                  <a:srgbClr val="FF0000"/>
                </a:solidFill>
              </a:rPr>
              <a:t>JK 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触发器</a:t>
            </a:r>
            <a:endParaRPr lang="en-US" altLang="zh-CN" sz="2000" b="1" dirty="0" smtClean="0">
              <a:solidFill>
                <a:srgbClr val="FF0000"/>
              </a:solidFill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</a:t>
            </a:r>
            <a:r>
              <a:rPr lang="en-US" altLang="zh-CN" dirty="0"/>
              <a:t>74LS112 </a:t>
            </a:r>
            <a:r>
              <a:rPr lang="en-US" altLang="zh-CN" dirty="0" err="1"/>
              <a:t>74LS112</a:t>
            </a:r>
            <a:r>
              <a:rPr lang="en-US" altLang="zh-CN" dirty="0"/>
              <a:t> </a:t>
            </a:r>
            <a:r>
              <a:rPr lang="zh-CN" altLang="en-US" dirty="0"/>
              <a:t>是 </a:t>
            </a:r>
            <a:r>
              <a:rPr lang="en-US" altLang="zh-CN" dirty="0"/>
              <a:t>TTL </a:t>
            </a:r>
            <a:r>
              <a:rPr lang="zh-CN" altLang="en-US" dirty="0"/>
              <a:t>双下降沿 </a:t>
            </a:r>
            <a:r>
              <a:rPr lang="en-US" altLang="zh-CN" dirty="0"/>
              <a:t>JK </a:t>
            </a:r>
            <a:r>
              <a:rPr lang="zh-CN" altLang="en-US" dirty="0"/>
              <a:t>触发器，其管脚排列及逻辑符号如图 </a:t>
            </a:r>
            <a:r>
              <a:rPr lang="en-US" altLang="zh-CN" dirty="0"/>
              <a:t>8-65 </a:t>
            </a:r>
            <a:r>
              <a:rPr lang="zh-CN" altLang="en-US" dirty="0"/>
              <a:t>所</a:t>
            </a:r>
            <a:r>
              <a:rPr lang="zh-CN" altLang="en-US" dirty="0" smtClean="0"/>
              <a:t>示。</a:t>
            </a:r>
            <a:endParaRPr lang="en-US" altLang="zh-CN" dirty="0" smtClean="0"/>
          </a:p>
          <a:p>
            <a:pPr indent="0" fontAlgn="auto">
              <a:lnSpc>
                <a:spcPct val="130000"/>
              </a:lnSpc>
            </a:pP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</a:t>
            </a:r>
            <a:r>
              <a:rPr lang="en-US" altLang="zh-CN" dirty="0" smtClean="0"/>
              <a:t>CD4027 </a:t>
            </a:r>
            <a:r>
              <a:rPr lang="zh-CN" altLang="en-US" dirty="0"/>
              <a:t>是 </a:t>
            </a:r>
            <a:r>
              <a:rPr lang="en-US" altLang="zh-CN" dirty="0"/>
              <a:t>CMOS </a:t>
            </a:r>
            <a:r>
              <a:rPr lang="zh-CN" altLang="en-US" dirty="0"/>
              <a:t>双上升沿 </a:t>
            </a:r>
            <a:r>
              <a:rPr lang="en-US" altLang="zh-CN" dirty="0"/>
              <a:t>JK </a:t>
            </a:r>
            <a:r>
              <a:rPr lang="zh-CN" altLang="en-US" dirty="0"/>
              <a:t>触发器，其直接</a:t>
            </a:r>
            <a:r>
              <a:rPr lang="zh-CN" altLang="en-US" dirty="0" smtClean="0"/>
              <a:t>置位</a:t>
            </a:r>
            <a:r>
              <a:rPr lang="zh-CN" altLang="en-US" dirty="0"/>
              <a:t>、复位端高电平有效。除电源共用外，集成电路内有 两个互相独立的触发器，其管脚排列图如 </a:t>
            </a:r>
            <a:r>
              <a:rPr lang="en-US" altLang="zh-CN" dirty="0"/>
              <a:t>8-66 </a:t>
            </a:r>
            <a:r>
              <a:rPr lang="zh-CN" altLang="en-US" dirty="0"/>
              <a:t>所示。 使用时注意 </a:t>
            </a:r>
            <a:r>
              <a:rPr lang="en-US" altLang="zh-CN" dirty="0"/>
              <a:t>TTL </a:t>
            </a:r>
            <a:r>
              <a:rPr lang="zh-CN" altLang="en-US" dirty="0"/>
              <a:t>触发器电源电压为 </a:t>
            </a:r>
            <a:r>
              <a:rPr lang="en-US" altLang="zh-CN" dirty="0"/>
              <a:t>5 V</a:t>
            </a:r>
            <a:r>
              <a:rPr lang="zh-CN" altLang="en-US" dirty="0"/>
              <a:t>，</a:t>
            </a:r>
            <a:r>
              <a:rPr lang="en-US" altLang="zh-CN" dirty="0"/>
              <a:t>CMOS </a:t>
            </a:r>
            <a:r>
              <a:rPr lang="zh-CN" altLang="en-US" dirty="0" smtClean="0"/>
              <a:t>触发器电源电压</a:t>
            </a:r>
            <a:r>
              <a:rPr lang="zh-CN" altLang="en-US" dirty="0"/>
              <a:t>为 </a:t>
            </a:r>
            <a:r>
              <a:rPr lang="en-US" altLang="zh-CN" dirty="0"/>
              <a:t>3 </a:t>
            </a:r>
            <a:r>
              <a:rPr lang="zh-CN" altLang="en-US" dirty="0"/>
              <a:t>～ </a:t>
            </a:r>
            <a:r>
              <a:rPr lang="en-US" altLang="zh-CN" dirty="0"/>
              <a:t>18 </a:t>
            </a:r>
            <a:r>
              <a:rPr lang="en-US" altLang="zh-CN" dirty="0" smtClean="0"/>
              <a:t>V</a:t>
            </a:r>
            <a:r>
              <a:rPr lang="zh-CN" altLang="en-US" dirty="0" smtClean="0"/>
              <a:t>。</a:t>
            </a:r>
            <a:endParaRPr lang="en-US" altLang="zh-CN" b="1" dirty="0" smtClean="0">
              <a:solidFill>
                <a:srgbClr val="FF0000"/>
              </a:solidFill>
            </a:endParaRPr>
          </a:p>
        </p:txBody>
      </p:sp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818" y="3151187"/>
            <a:ext cx="4334536" cy="2453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080" y="3151187"/>
            <a:ext cx="2799971" cy="2301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2595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085" y="266700"/>
            <a:ext cx="695579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</a:rPr>
              <a:t>二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</a:rPr>
              <a:t>、常用集成触发器的产品简介</a:t>
            </a:r>
            <a:endParaRPr lang="zh-CN" altLang="en-US" sz="2800" b="1" dirty="0">
              <a:latin typeface="+mj-ea"/>
              <a:ea typeface="微软雅黑" panose="020B0503020204020204" pitchFamily="34" charset="-122"/>
              <a:cs typeface="+mj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31190" y="988060"/>
            <a:ext cx="10629900" cy="244940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0" fontAlgn="auto">
              <a:lnSpc>
                <a:spcPct val="13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en-US" altLang="zh-CN" sz="2000" b="1" dirty="0">
                <a:solidFill>
                  <a:srgbClr val="FF0000"/>
                </a:solidFill>
              </a:rPr>
              <a:t>3. </a:t>
            </a:r>
            <a:r>
              <a:rPr lang="zh-CN" altLang="en-US" sz="2000" b="1" dirty="0">
                <a:solidFill>
                  <a:srgbClr val="FF0000"/>
                </a:solidFill>
              </a:rPr>
              <a:t>集成 </a:t>
            </a:r>
            <a:r>
              <a:rPr lang="en-US" altLang="zh-CN" sz="2000" b="1" dirty="0">
                <a:solidFill>
                  <a:srgbClr val="FF0000"/>
                </a:solidFill>
              </a:rPr>
              <a:t>D 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触发器</a:t>
            </a:r>
            <a:endParaRPr lang="en-US" altLang="zh-CN" sz="2000" b="1" dirty="0" smtClean="0">
              <a:solidFill>
                <a:srgbClr val="FF0000"/>
              </a:solidFill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dirty="0" smtClean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 </a:t>
            </a:r>
            <a:r>
              <a:rPr lang="en-US" altLang="zh-CN" dirty="0"/>
              <a:t>74LS74 </a:t>
            </a:r>
            <a:r>
              <a:rPr lang="zh-CN" altLang="en-US" dirty="0"/>
              <a:t>为 </a:t>
            </a:r>
            <a:r>
              <a:rPr lang="en-US" altLang="zh-CN" dirty="0"/>
              <a:t>TTL </a:t>
            </a:r>
            <a:r>
              <a:rPr lang="zh-CN" altLang="en-US" dirty="0"/>
              <a:t>双上升沿 </a:t>
            </a:r>
            <a:r>
              <a:rPr lang="en-US" altLang="zh-CN" dirty="0"/>
              <a:t>D </a:t>
            </a:r>
            <a:r>
              <a:rPr lang="zh-CN" altLang="en-US" dirty="0"/>
              <a:t>触发器，其管脚排列如图 </a:t>
            </a:r>
            <a:r>
              <a:rPr lang="en-US" altLang="zh-CN" dirty="0"/>
              <a:t>8-67 </a:t>
            </a:r>
            <a:r>
              <a:rPr lang="zh-CN" altLang="en-US" dirty="0"/>
              <a:t>所示，</a:t>
            </a:r>
            <a:r>
              <a:rPr lang="en-US" altLang="zh-CN" dirty="0"/>
              <a:t>CP </a:t>
            </a:r>
            <a:r>
              <a:rPr lang="zh-CN" altLang="en-US" dirty="0"/>
              <a:t>为时钟输入端； </a:t>
            </a:r>
            <a:r>
              <a:rPr lang="en-US" altLang="zh-CN" dirty="0"/>
              <a:t>D </a:t>
            </a:r>
            <a:r>
              <a:rPr lang="zh-CN" altLang="en-US" dirty="0"/>
              <a:t>为数据输入端</a:t>
            </a:r>
            <a:r>
              <a:rPr lang="zh-CN" altLang="en-US" dirty="0" smtClean="0"/>
              <a:t>；</a:t>
            </a:r>
            <a:r>
              <a:rPr lang="en-US" altLang="zh-CN" dirty="0"/>
              <a:t> Q</a:t>
            </a:r>
            <a:r>
              <a:rPr lang="zh-CN" altLang="zh-CN" dirty="0" smtClean="0"/>
              <a:t>，</a:t>
            </a:r>
            <a:r>
              <a:rPr lang="en-US" altLang="zh-CN" dirty="0" smtClean="0"/>
              <a:t>  </a:t>
            </a:r>
            <a:r>
              <a:rPr lang="zh-CN" altLang="en-US" dirty="0" smtClean="0"/>
              <a:t>为</a:t>
            </a:r>
            <a:r>
              <a:rPr lang="zh-CN" altLang="en-US" dirty="0"/>
              <a:t>互补输出端</a:t>
            </a:r>
            <a:r>
              <a:rPr lang="zh-CN" altLang="en-US" dirty="0" smtClean="0"/>
              <a:t>；     、     为</a:t>
            </a:r>
            <a:r>
              <a:rPr lang="zh-CN" altLang="en-US" dirty="0"/>
              <a:t>直接置位、复位端，低电平有效</a:t>
            </a:r>
            <a:r>
              <a:rPr lang="zh-CN" altLang="en-US" dirty="0" smtClean="0"/>
              <a:t>；    和      用来</a:t>
            </a:r>
            <a:r>
              <a:rPr lang="zh-CN" altLang="en-US" dirty="0"/>
              <a:t>设置触发器的</a:t>
            </a:r>
            <a:r>
              <a:rPr lang="zh-CN" altLang="en-US" dirty="0" smtClean="0"/>
              <a:t>初始状态。</a:t>
            </a:r>
            <a:endParaRPr lang="en-US" altLang="zh-CN" dirty="0" smtClean="0"/>
          </a:p>
          <a:p>
            <a:pPr indent="0" fontAlgn="auto">
              <a:lnSpc>
                <a:spcPct val="130000"/>
              </a:lnSpc>
            </a:pP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</a:t>
            </a:r>
            <a:r>
              <a:rPr lang="en-US" altLang="zh-CN" dirty="0" smtClean="0"/>
              <a:t>CD4013 </a:t>
            </a:r>
            <a:r>
              <a:rPr lang="zh-CN" altLang="en-US" dirty="0"/>
              <a:t>为 </a:t>
            </a:r>
            <a:r>
              <a:rPr lang="en-US" altLang="zh-CN" dirty="0"/>
              <a:t>CMOS </a:t>
            </a:r>
            <a:r>
              <a:rPr lang="zh-CN" altLang="en-US" dirty="0"/>
              <a:t>双上升沿 </a:t>
            </a:r>
            <a:r>
              <a:rPr lang="en-US" altLang="zh-CN" dirty="0"/>
              <a:t>D </a:t>
            </a:r>
            <a:r>
              <a:rPr lang="zh-CN" altLang="en-US" dirty="0"/>
              <a:t>触发器，它集成了两个独立的上升沿 </a:t>
            </a:r>
            <a:r>
              <a:rPr lang="en-US" altLang="zh-CN" dirty="0"/>
              <a:t>D </a:t>
            </a:r>
            <a:r>
              <a:rPr lang="zh-CN" altLang="en-US" dirty="0"/>
              <a:t>触发器。其管 脚排列如图 </a:t>
            </a:r>
            <a:r>
              <a:rPr lang="en-US" altLang="zh-CN" dirty="0"/>
              <a:t>8-68 </a:t>
            </a:r>
            <a:r>
              <a:rPr lang="zh-CN" altLang="en-US" dirty="0"/>
              <a:t>所示，其中 </a:t>
            </a:r>
            <a:r>
              <a:rPr lang="en-US" altLang="zh-CN" dirty="0"/>
              <a:t>1 </a:t>
            </a:r>
            <a:r>
              <a:rPr lang="en-US" altLang="zh-CN" dirty="0" err="1" smtClean="0"/>
              <a:t>S</a:t>
            </a:r>
            <a:r>
              <a:rPr lang="en-US" altLang="zh-CN" baseline="-25000" dirty="0" err="1" smtClean="0"/>
              <a:t>d</a:t>
            </a:r>
            <a:r>
              <a:rPr lang="en-US" altLang="zh-CN" dirty="0" smtClean="0"/>
              <a:t> </a:t>
            </a:r>
            <a:r>
              <a:rPr lang="zh-CN" altLang="en-US" dirty="0"/>
              <a:t>和 </a:t>
            </a:r>
            <a:r>
              <a:rPr lang="en-US" altLang="zh-CN" dirty="0"/>
              <a:t>2 </a:t>
            </a:r>
            <a:r>
              <a:rPr lang="en-US" altLang="zh-CN" dirty="0" err="1" smtClean="0"/>
              <a:t>S</a:t>
            </a:r>
            <a:r>
              <a:rPr lang="en-US" altLang="zh-CN" baseline="-25000" dirty="0" err="1" smtClean="0"/>
              <a:t>d</a:t>
            </a:r>
            <a:r>
              <a:rPr lang="en-US" altLang="zh-CN" dirty="0" smtClean="0"/>
              <a:t> </a:t>
            </a:r>
            <a:r>
              <a:rPr lang="zh-CN" altLang="en-US" dirty="0"/>
              <a:t>为直接置位端（高电平有效），</a:t>
            </a:r>
            <a:r>
              <a:rPr lang="en-US" altLang="zh-CN" dirty="0"/>
              <a:t>1 </a:t>
            </a:r>
            <a:r>
              <a:rPr lang="en-US" altLang="zh-CN" dirty="0" smtClean="0"/>
              <a:t>R</a:t>
            </a:r>
            <a:r>
              <a:rPr lang="en-US" altLang="zh-CN" baseline="-25000" dirty="0" smtClean="0"/>
              <a:t>d</a:t>
            </a:r>
            <a:r>
              <a:rPr lang="zh-CN" altLang="en-US" dirty="0" smtClean="0"/>
              <a:t>、</a:t>
            </a:r>
            <a:r>
              <a:rPr lang="en-US" altLang="zh-CN" dirty="0"/>
              <a:t>2 </a:t>
            </a:r>
            <a:r>
              <a:rPr lang="en-US" altLang="zh-CN" dirty="0" smtClean="0"/>
              <a:t>R</a:t>
            </a:r>
            <a:r>
              <a:rPr lang="en-US" altLang="zh-CN" baseline="-25000" dirty="0" smtClean="0"/>
              <a:t>d</a:t>
            </a:r>
            <a:r>
              <a:rPr lang="en-US" altLang="zh-CN" dirty="0" smtClean="0"/>
              <a:t> </a:t>
            </a:r>
            <a:r>
              <a:rPr lang="zh-CN" altLang="en-US" dirty="0"/>
              <a:t>为</a:t>
            </a:r>
            <a:r>
              <a:rPr lang="zh-CN" altLang="en-US" dirty="0" smtClean="0"/>
              <a:t>直接</a:t>
            </a:r>
            <a:r>
              <a:rPr lang="zh-CN" altLang="en-US" dirty="0"/>
              <a:t>复位端（高电平有效）。</a:t>
            </a:r>
            <a:endParaRPr lang="en-US" altLang="zh-CN" b="1" dirty="0" smtClean="0">
              <a:solidFill>
                <a:srgbClr val="FF0000"/>
              </a:solidFill>
            </a:endParaRPr>
          </a:p>
        </p:txBody>
      </p:sp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5640" y="3135313"/>
            <a:ext cx="5979163" cy="2257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9619152"/>
              </p:ext>
            </p:extLst>
          </p:nvPr>
        </p:nvGraphicFramePr>
        <p:xfrm>
          <a:off x="1018750" y="1821573"/>
          <a:ext cx="200449" cy="3149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3" name="Equation" r:id="rId5" imgW="152268" imgH="241091" progId="Equation.DSMT4">
                  <p:embed/>
                </p:oleObj>
              </mc:Choice>
              <mc:Fallback>
                <p:oleObj name="Equation" r:id="rId5" imgW="152268" imgH="241091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8750" y="1821573"/>
                        <a:ext cx="200449" cy="3149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8038655"/>
              </p:ext>
            </p:extLst>
          </p:nvPr>
        </p:nvGraphicFramePr>
        <p:xfrm>
          <a:off x="2805640" y="1738786"/>
          <a:ext cx="318560" cy="402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4" name="Equation" r:id="rId7" imgW="215619" imgH="253670" progId="Equation.DSMT4">
                  <p:embed/>
                </p:oleObj>
              </mc:Choice>
              <mc:Fallback>
                <p:oleObj name="Equation" r:id="rId7" imgW="215619" imgH="25367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5640" y="1738786"/>
                        <a:ext cx="318560" cy="4023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2151691"/>
              </p:ext>
            </p:extLst>
          </p:nvPr>
        </p:nvGraphicFramePr>
        <p:xfrm>
          <a:off x="3259665" y="1791708"/>
          <a:ext cx="330201" cy="3616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5" name="Equation" r:id="rId9" imgW="228402" imgH="253780" progId="Equation.DSMT4">
                  <p:embed/>
                </p:oleObj>
              </mc:Choice>
              <mc:Fallback>
                <p:oleObj name="Equation" r:id="rId9" imgW="228402" imgH="25378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9665" y="1791708"/>
                        <a:ext cx="330201" cy="36164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3078155"/>
              </p:ext>
            </p:extLst>
          </p:nvPr>
        </p:nvGraphicFramePr>
        <p:xfrm>
          <a:off x="7120467" y="1828800"/>
          <a:ext cx="296333" cy="324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6" name="Equation" r:id="rId11" imgW="228402" imgH="253780" progId="Equation.DSMT4">
                  <p:embed/>
                </p:oleObj>
              </mc:Choice>
              <mc:Fallback>
                <p:oleObj name="Equation" r:id="rId11" imgW="228402" imgH="25378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20467" y="1828800"/>
                        <a:ext cx="296333" cy="32455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2348704"/>
              </p:ext>
            </p:extLst>
          </p:nvPr>
        </p:nvGraphicFramePr>
        <p:xfrm>
          <a:off x="7665561" y="1811866"/>
          <a:ext cx="313161" cy="341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7" name="Equation" r:id="rId13" imgW="215619" imgH="253670" progId="Equation.DSMT4">
                  <p:embed/>
                </p:oleObj>
              </mc:Choice>
              <mc:Fallback>
                <p:oleObj name="Equation" r:id="rId13" imgW="215619" imgH="25367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65561" y="1811866"/>
                        <a:ext cx="313161" cy="34163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51850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085" y="266700"/>
            <a:ext cx="695579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</a:rPr>
              <a:t>四、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</a:rPr>
              <a:t>计数器</a:t>
            </a:r>
            <a:endParaRPr lang="zh-CN" altLang="en-US" sz="2800" b="1" dirty="0">
              <a:latin typeface="+mj-ea"/>
              <a:ea typeface="微软雅黑" panose="020B0503020204020204" pitchFamily="34" charset="-122"/>
              <a:cs typeface="+mj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31190" y="988060"/>
            <a:ext cx="10629900" cy="244940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0" fontAlgn="auto">
              <a:lnSpc>
                <a:spcPct val="130000"/>
              </a:lnSpc>
            </a:pPr>
            <a:r>
              <a:rPr lang="zh-CN" altLang="en-US" sz="2000" b="1" dirty="0">
                <a:solidFill>
                  <a:srgbClr val="FF0000"/>
                </a:solidFill>
              </a:rPr>
              <a:t>计数器的主要用途是对时钟脉冲信号的个数进行计数</a:t>
            </a:r>
            <a:r>
              <a:rPr lang="zh-CN" altLang="en-US" sz="2000" dirty="0"/>
              <a:t>，在工业生产中可以进行产品 计量、定时控制、对脉冲信号分频等。</a:t>
            </a:r>
            <a:r>
              <a:rPr lang="zh-CN" altLang="en-US" sz="2000" b="1" dirty="0">
                <a:solidFill>
                  <a:srgbClr val="FF0000"/>
                </a:solidFill>
              </a:rPr>
              <a:t>计数器的基本组成单元是各类触发器</a:t>
            </a:r>
            <a:r>
              <a:rPr lang="zh-CN" altLang="en-US" sz="2000" dirty="0"/>
              <a:t>。计数器可以 进行加法（递增）计数，也可以进行减法（递减）计数。按计数的进制不同，可分为二进 制、十进制或任意进制的计数器；按触发器状态的翻转时序，可分为同步计数器和异步计 数器</a:t>
            </a:r>
            <a:endParaRPr lang="en-US" altLang="zh-CN" b="1" dirty="0" smtClean="0">
              <a:solidFill>
                <a:srgbClr val="FF0000"/>
              </a:solidFill>
            </a:endParaRPr>
          </a:p>
        </p:txBody>
      </p:sp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34" y="2685522"/>
            <a:ext cx="5667375" cy="385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0570" y="2685522"/>
            <a:ext cx="5343525" cy="263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8125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085" y="266700"/>
            <a:ext cx="695579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</a:rPr>
              <a:t>五、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</a:rPr>
              <a:t>寄存器</a:t>
            </a:r>
            <a:endParaRPr lang="zh-CN" altLang="en-US" sz="2800" b="1" dirty="0">
              <a:latin typeface="+mj-ea"/>
              <a:ea typeface="微软雅黑" panose="020B0503020204020204" pitchFamily="34" charset="-122"/>
              <a:cs typeface="+mj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31190" y="988060"/>
            <a:ext cx="10951210" cy="2915073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0" fontAlgn="auto">
              <a:lnSpc>
                <a:spcPct val="130000"/>
              </a:lnSpc>
            </a:pPr>
            <a:r>
              <a:rPr lang="zh-CN" altLang="en-US" b="1" dirty="0">
                <a:solidFill>
                  <a:srgbClr val="FF0000"/>
                </a:solidFill>
              </a:rPr>
              <a:t>寄存器是用来存放数据的电路，通常由具有存储功能的多位触发器构成</a:t>
            </a:r>
            <a:r>
              <a:rPr lang="zh-CN" altLang="en-US" b="1" dirty="0" smtClean="0">
                <a:solidFill>
                  <a:srgbClr val="FF0000"/>
                </a:solidFill>
              </a:rPr>
              <a:t>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dirty="0" smtClean="0"/>
              <a:t>一</a:t>
            </a:r>
            <a:r>
              <a:rPr lang="zh-CN" altLang="en-US" dirty="0"/>
              <a:t>个触发 器可以储存一位二进制数据，所以用 </a:t>
            </a:r>
            <a:r>
              <a:rPr lang="en-US" altLang="zh-CN" dirty="0"/>
              <a:t>n </a:t>
            </a:r>
            <a:r>
              <a:rPr lang="zh-CN" altLang="en-US" dirty="0"/>
              <a:t>个触发器就可以组合一个能储存 </a:t>
            </a:r>
            <a:r>
              <a:rPr lang="en-US" altLang="zh-CN" dirty="0"/>
              <a:t>n </a:t>
            </a:r>
            <a:r>
              <a:rPr lang="zh-CN" altLang="en-US" dirty="0"/>
              <a:t>位二进制数据的 寄存器。 </a:t>
            </a:r>
            <a:endParaRPr lang="en-US" altLang="zh-CN" dirty="0" smtClean="0"/>
          </a:p>
          <a:p>
            <a:pPr indent="0" fontAlgn="auto">
              <a:lnSpc>
                <a:spcPct val="130000"/>
              </a:lnSpc>
            </a:pPr>
            <a:r>
              <a:rPr lang="zh-CN" altLang="en-US" dirty="0" smtClean="0"/>
              <a:t>按照</a:t>
            </a:r>
            <a:r>
              <a:rPr lang="zh-CN" altLang="en-US" dirty="0"/>
              <a:t>存取数据方式的不同，寄存器可分为</a:t>
            </a:r>
            <a:r>
              <a:rPr lang="zh-CN" altLang="en-US" b="1" dirty="0">
                <a:solidFill>
                  <a:srgbClr val="FF0000"/>
                </a:solidFill>
              </a:rPr>
              <a:t>数据寄存器</a:t>
            </a:r>
            <a:r>
              <a:rPr lang="zh-CN" altLang="en-US" dirty="0"/>
              <a:t>和</a:t>
            </a:r>
            <a:r>
              <a:rPr lang="zh-CN" altLang="en-US" b="1" dirty="0">
                <a:solidFill>
                  <a:srgbClr val="FF0000"/>
                </a:solidFill>
              </a:rPr>
              <a:t>移位寄存器</a:t>
            </a:r>
            <a:r>
              <a:rPr lang="zh-CN" altLang="en-US" dirty="0"/>
              <a:t>两类。数据寄存 器只能并行输入数据和输出数据。移位寄存器中的数据可以在移位脉冲作用下依次左移或 右移，数据既可以并行输入和输出，也可以串行输入和输出，而且还可以进行数据的串</a:t>
            </a:r>
            <a:r>
              <a:rPr lang="zh-CN" altLang="en-US" dirty="0" smtClean="0"/>
              <a:t>并转换</a:t>
            </a:r>
            <a:r>
              <a:rPr lang="zh-CN" altLang="en-US" dirty="0"/>
              <a:t>，使用十分</a:t>
            </a:r>
            <a:r>
              <a:rPr lang="zh-CN" altLang="en-US" dirty="0" smtClean="0"/>
              <a:t>灵活</a:t>
            </a:r>
            <a:r>
              <a:rPr lang="zh-CN" altLang="en-US" dirty="0"/>
              <a:t>。</a:t>
            </a:r>
            <a:endParaRPr lang="en-US" altLang="zh-CN" b="1" dirty="0" smtClean="0">
              <a:solidFill>
                <a:srgbClr val="FF0000"/>
              </a:solidFill>
            </a:endParaRPr>
          </a:p>
        </p:txBody>
      </p:sp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993" y="2946400"/>
            <a:ext cx="10137539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寄存器应具有以下 </a:t>
            </a:r>
            <a:r>
              <a:rPr lang="en-US" altLang="zh-CN" dirty="0"/>
              <a:t>4 </a:t>
            </a:r>
            <a:r>
              <a:rPr lang="zh-CN" altLang="en-US" dirty="0"/>
              <a:t>种基本功</a:t>
            </a:r>
            <a:r>
              <a:rPr lang="zh-CN" altLang="en-US" dirty="0" smtClean="0"/>
              <a:t>能：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 </a:t>
            </a:r>
            <a:r>
              <a:rPr lang="zh-CN" altLang="en-US" dirty="0"/>
              <a:t>①预置，即在接收数据前对整个寄存器的状态置 </a:t>
            </a:r>
            <a:r>
              <a:rPr lang="en-US" altLang="zh-CN" dirty="0"/>
              <a:t>0 </a:t>
            </a:r>
            <a:r>
              <a:rPr lang="zh-CN" altLang="en-US" dirty="0"/>
              <a:t>或置 </a:t>
            </a:r>
            <a:r>
              <a:rPr lang="en-US" altLang="zh-CN" dirty="0"/>
              <a:t>1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 </a:t>
            </a:r>
            <a:r>
              <a:rPr lang="zh-CN" altLang="en-US" dirty="0"/>
              <a:t>②接收数据，在接收信号的作用下，将外部输入数据接收到寄存器中。 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 ③</a:t>
            </a:r>
            <a:r>
              <a:rPr lang="zh-CN" altLang="en-US" dirty="0"/>
              <a:t>保存数据，寄存器接收数据后，只要不出现置 </a:t>
            </a:r>
            <a:r>
              <a:rPr lang="en-US" altLang="zh-CN" dirty="0"/>
              <a:t>0</a:t>
            </a:r>
            <a:r>
              <a:rPr lang="zh-CN" altLang="en-US" dirty="0"/>
              <a:t>、置 </a:t>
            </a:r>
            <a:r>
              <a:rPr lang="en-US" altLang="zh-CN" dirty="0"/>
              <a:t>1 </a:t>
            </a:r>
            <a:r>
              <a:rPr lang="zh-CN" altLang="en-US" dirty="0"/>
              <a:t>或接收新的数据，寄存器应 保持数据不变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 </a:t>
            </a:r>
            <a:r>
              <a:rPr lang="zh-CN" altLang="en-US" dirty="0"/>
              <a:t>④输出数据，在输出信号的作用下，寄存器中的数据通过输出端输出</a:t>
            </a:r>
          </a:p>
        </p:txBody>
      </p:sp>
    </p:spTree>
    <p:extLst>
      <p:ext uri="{BB962C8B-B14F-4D97-AF65-F5344CB8AC3E}">
        <p14:creationId xmlns:p14="http://schemas.microsoft.com/office/powerpoint/2010/main" val="2855529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085" y="266700"/>
            <a:ext cx="695579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</a:rPr>
              <a:t>五、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</a:rPr>
              <a:t>寄存器</a:t>
            </a:r>
            <a:endParaRPr lang="zh-CN" altLang="en-US" sz="2800" b="1" dirty="0">
              <a:latin typeface="+mj-ea"/>
              <a:ea typeface="微软雅黑" panose="020B0503020204020204" pitchFamily="34" charset="-122"/>
              <a:cs typeface="+mj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25" y="1619780"/>
            <a:ext cx="5476875" cy="322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0804" y="1619780"/>
            <a:ext cx="5773737" cy="361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172200" y="1244600"/>
            <a:ext cx="22775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工作原理：</a:t>
            </a:r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75733" y="1212334"/>
            <a:ext cx="22775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四位并行数据寄存器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8667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085" y="266700"/>
            <a:ext cx="695579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smtClean="0">
                <a:latin typeface="+mj-ea"/>
                <a:ea typeface="微软雅黑" panose="020B0503020204020204" pitchFamily="34" charset="-122"/>
                <a:cs typeface="+mj-ea"/>
              </a:rPr>
              <a:t>五、</a:t>
            </a:r>
            <a:r>
              <a:rPr lang="zh-CN" altLang="en-US" sz="2800" b="1" dirty="0">
                <a:latin typeface="+mj-ea"/>
                <a:ea typeface="微软雅黑" panose="020B0503020204020204" pitchFamily="34" charset="-122"/>
                <a:cs typeface="+mj-ea"/>
              </a:rPr>
              <a:t>寄存器</a:t>
            </a:r>
            <a:endParaRPr lang="zh-CN" altLang="en-US" sz="2800" b="1" dirty="0">
              <a:latin typeface="+mj-ea"/>
              <a:ea typeface="微软雅黑" panose="020B0503020204020204" pitchFamily="34" charset="-122"/>
              <a:cs typeface="+mj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775994" y="1234532"/>
            <a:ext cx="102984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2. </a:t>
            </a:r>
            <a:r>
              <a:rPr lang="zh-CN" altLang="en-US" b="1" dirty="0">
                <a:solidFill>
                  <a:srgbClr val="FF0000"/>
                </a:solidFill>
              </a:rPr>
              <a:t>移位寄存器 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/>
              <a:t>具有</a:t>
            </a:r>
            <a:r>
              <a:rPr lang="zh-CN" altLang="en-US" dirty="0"/>
              <a:t>移位功能的数据寄存器称为移位寄存器。“移位”是指每来一个 </a:t>
            </a:r>
            <a:r>
              <a:rPr lang="en-US" altLang="zh-CN" dirty="0"/>
              <a:t>CP </a:t>
            </a:r>
            <a:r>
              <a:rPr lang="zh-CN" altLang="en-US" dirty="0"/>
              <a:t>时钟脉冲信 号，寄存器的数据便移动一</a:t>
            </a:r>
            <a:r>
              <a:rPr lang="zh-CN" altLang="en-US" dirty="0" smtClean="0"/>
              <a:t>位。</a:t>
            </a:r>
            <a:endParaRPr lang="zh-CN" alt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88" y="2846915"/>
            <a:ext cx="4572678" cy="1767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9" y="2923116"/>
            <a:ext cx="4207415" cy="169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2181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77240" y="653415"/>
            <a:ext cx="8707755" cy="748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defRPr/>
            </a:pPr>
            <a:r>
              <a:rPr lang="en-US" altLang="zh-CN" sz="4265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8.3</a:t>
            </a:r>
            <a:r>
              <a:rPr lang="zh-CN" altLang="en-US" sz="426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时序逻辑电路模型的建立</a:t>
            </a:r>
            <a:endParaRPr lang="zh-CN" altLang="en-US" sz="4265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77093" y="1874319"/>
            <a:ext cx="2113280" cy="675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38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本节任务</a:t>
            </a:r>
          </a:p>
        </p:txBody>
      </p:sp>
      <p:sp>
        <p:nvSpPr>
          <p:cNvPr id="71" name="TextBox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591453" y="2986991"/>
            <a:ext cx="7872730" cy="767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 smtClean="0">
                <a:latin typeface="Times New Roman" panose="02020603050405020304" pitchFamily="18" charset="0"/>
                <a:sym typeface="+mn-ea"/>
              </a:rPr>
              <a:t>掌握基本</a:t>
            </a:r>
            <a:r>
              <a:rPr lang="en-US" altLang="zh-CN" sz="2400" b="1" dirty="0" smtClean="0">
                <a:latin typeface="Times New Roman" panose="02020603050405020304" pitchFamily="18" charset="0"/>
                <a:sym typeface="+mn-ea"/>
              </a:rPr>
              <a:t>RS</a:t>
            </a:r>
            <a:r>
              <a:rPr lang="zh-CN" altLang="en-US" sz="2400" b="1" dirty="0" smtClean="0">
                <a:latin typeface="Times New Roman" panose="02020603050405020304" pitchFamily="18" charset="0"/>
                <a:sym typeface="+mn-ea"/>
              </a:rPr>
              <a:t>触发器、</a:t>
            </a:r>
            <a:r>
              <a:rPr lang="en-US" altLang="zh-CN" sz="2400" b="1" dirty="0" smtClean="0">
                <a:latin typeface="Times New Roman" panose="02020603050405020304" pitchFamily="18" charset="0"/>
                <a:sym typeface="+mn-ea"/>
              </a:rPr>
              <a:t>JK</a:t>
            </a:r>
            <a:r>
              <a:rPr lang="zh-CN" altLang="en-US" sz="2400" b="1" dirty="0" smtClean="0">
                <a:latin typeface="Times New Roman" panose="02020603050405020304" pitchFamily="18" charset="0"/>
                <a:sym typeface="+mn-ea"/>
              </a:rPr>
              <a:t>触发器、</a:t>
            </a:r>
            <a:r>
              <a:rPr lang="en-US" altLang="zh-CN" sz="2400" b="1" dirty="0" smtClean="0">
                <a:latin typeface="Times New Roman" panose="02020603050405020304" pitchFamily="18" charset="0"/>
                <a:sym typeface="+mn-ea"/>
              </a:rPr>
              <a:t>D</a:t>
            </a:r>
            <a:r>
              <a:rPr lang="zh-CN" altLang="en-US" sz="2400" b="1" dirty="0" smtClean="0">
                <a:latin typeface="Times New Roman" panose="02020603050405020304" pitchFamily="18" charset="0"/>
                <a:sym typeface="+mn-ea"/>
              </a:rPr>
              <a:t>、</a:t>
            </a:r>
            <a:r>
              <a:rPr lang="en-US" altLang="zh-CN" sz="2400" b="1" dirty="0" smtClean="0">
                <a:latin typeface="Times New Roman" panose="02020603050405020304" pitchFamily="18" charset="0"/>
                <a:sym typeface="+mn-ea"/>
              </a:rPr>
              <a:t>T</a:t>
            </a:r>
            <a:r>
              <a:rPr lang="zh-CN" altLang="en-US" sz="2400" b="1" dirty="0" smtClean="0">
                <a:latin typeface="Times New Roman" panose="02020603050405020304" pitchFamily="18" charset="0"/>
                <a:sym typeface="+mn-ea"/>
              </a:rPr>
              <a:t>触发器的工作原理</a:t>
            </a:r>
            <a:endParaRPr lang="zh-CN" altLang="en-US" sz="2400" b="1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2" name="TextBox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608070" y="1965325"/>
            <a:ext cx="4756150" cy="66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l"/>
            <a:r>
              <a:rPr lang="zh-CN" altLang="en-US" sz="2400" b="1" dirty="0" smtClean="0">
                <a:latin typeface="Times New Roman" panose="02020603050405020304" pitchFamily="18" charset="0"/>
                <a:sym typeface="+mn-ea"/>
              </a:rPr>
              <a:t>了解时序逻辑电路的特点</a:t>
            </a:r>
            <a:endParaRPr lang="zh-CN" altLang="en-US" sz="2400" b="1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3" name="Text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608070" y="4062095"/>
            <a:ext cx="6304280" cy="1135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 smtClean="0">
                <a:latin typeface="Times New Roman" panose="02020603050405020304" pitchFamily="18" charset="0"/>
                <a:sym typeface="+mn-ea"/>
              </a:rPr>
              <a:t>掌握计数器、寄存器的</a:t>
            </a:r>
            <a:r>
              <a:rPr lang="zh-CN" sz="2400" b="1" dirty="0" smtClean="0">
                <a:latin typeface="Times New Roman" panose="02020603050405020304" pitchFamily="18" charset="0"/>
                <a:sym typeface="+mn-ea"/>
              </a:rPr>
              <a:t>工作</a:t>
            </a:r>
            <a:r>
              <a:rPr lang="zh-CN" sz="2400" b="1" dirty="0">
                <a:latin typeface="Times New Roman" panose="02020603050405020304" pitchFamily="18" charset="0"/>
                <a:sym typeface="+mn-ea"/>
              </a:rPr>
              <a:t>原理</a:t>
            </a:r>
          </a:p>
        </p:txBody>
      </p:sp>
      <p:grpSp>
        <p:nvGrpSpPr>
          <p:cNvPr id="74" name="组合 73"/>
          <p:cNvGrpSpPr/>
          <p:nvPr>
            <p:custDataLst>
              <p:tags r:id="rId4"/>
            </p:custDataLst>
          </p:nvPr>
        </p:nvGrpSpPr>
        <p:grpSpPr>
          <a:xfrm flipV="1">
            <a:off x="3131820" y="1955165"/>
            <a:ext cx="441325" cy="1097915"/>
            <a:chOff x="581025" y="-431160"/>
            <a:chExt cx="1619642" cy="3889866"/>
          </a:xfrm>
        </p:grpSpPr>
        <p:grpSp>
          <p:nvGrpSpPr>
            <p:cNvPr id="78" name="组合 77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83" name="组合 82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84" name="同心圆 83"/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5" name="椭圆 84"/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94" name="TextBox 14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5" name="椭圆 94"/>
            <p:cNvSpPr/>
            <p:nvPr>
              <p:custDataLst>
                <p:tags r:id="rId13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6" name="组合 95"/>
          <p:cNvGrpSpPr/>
          <p:nvPr>
            <p:custDataLst>
              <p:tags r:id="rId5"/>
            </p:custDataLst>
          </p:nvPr>
        </p:nvGrpSpPr>
        <p:grpSpPr>
          <a:xfrm flipV="1">
            <a:off x="3131820" y="2964180"/>
            <a:ext cx="441325" cy="1097915"/>
            <a:chOff x="581025" y="-431160"/>
            <a:chExt cx="1619642" cy="3889866"/>
          </a:xfrm>
        </p:grpSpPr>
        <p:grpSp>
          <p:nvGrpSpPr>
            <p:cNvPr id="97" name="组合 96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98" name="组合 97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99" name="同心圆 98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0" name="椭圆 99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1" name="TextBox 22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2" name="椭圆 101"/>
            <p:cNvSpPr/>
            <p:nvPr>
              <p:custDataLst>
                <p:tags r:id="rId10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3" name="组合 102"/>
          <p:cNvGrpSpPr/>
          <p:nvPr>
            <p:custDataLst>
              <p:tags r:id="rId6"/>
            </p:custDataLst>
          </p:nvPr>
        </p:nvGrpSpPr>
        <p:grpSpPr>
          <a:xfrm flipV="1">
            <a:off x="3159760" y="4065270"/>
            <a:ext cx="441325" cy="1097915"/>
            <a:chOff x="581025" y="-431160"/>
            <a:chExt cx="1619642" cy="3889866"/>
          </a:xfrm>
        </p:grpSpPr>
        <p:grpSp>
          <p:nvGrpSpPr>
            <p:cNvPr id="104" name="组合 103"/>
            <p:cNvGrpSpPr/>
            <p:nvPr/>
          </p:nvGrpSpPr>
          <p:grpSpPr>
            <a:xfrm>
              <a:off x="581025" y="-431160"/>
              <a:ext cx="1619642" cy="3889866"/>
              <a:chOff x="6651335" y="-335489"/>
              <a:chExt cx="1360493" cy="3190953"/>
            </a:xfrm>
            <a:effectLst/>
          </p:grpSpPr>
          <p:grpSp>
            <p:nvGrpSpPr>
              <p:cNvPr id="105" name="组合 104"/>
              <p:cNvGrpSpPr/>
              <p:nvPr/>
            </p:nvGrpSpPr>
            <p:grpSpPr>
              <a:xfrm>
                <a:off x="6651335" y="1494971"/>
                <a:ext cx="1360493" cy="1360493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106" name="同心圆 105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" name="椭圆 106"/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8" name="TextBox 36"/>
              <p:cNvSpPr txBox="1"/>
              <p:nvPr/>
            </p:nvSpPr>
            <p:spPr>
              <a:xfrm>
                <a:off x="6854606" y="-335489"/>
                <a:ext cx="751672" cy="256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3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9" name="椭圆 108"/>
            <p:cNvSpPr/>
            <p:nvPr>
              <p:custDataLst>
                <p:tags r:id="rId7"/>
              </p:custDataLst>
            </p:nvPr>
          </p:nvSpPr>
          <p:spPr>
            <a:xfrm>
              <a:off x="847487" y="2110889"/>
              <a:ext cx="1086718" cy="1086719"/>
            </a:xfrm>
            <a:prstGeom prst="ellipse">
              <a:avLst/>
            </a:prstGeom>
            <a:solidFill>
              <a:srgbClr val="03A9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71" grpId="0"/>
      <p:bldP spid="72" grpId="0"/>
      <p:bldP spid="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141" y="266657"/>
            <a:ext cx="5239561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一、</a:t>
            </a: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ea"/>
              </a:rPr>
              <a:t>时序逻辑电路的特点</a:t>
            </a:r>
            <a:endParaRPr lang="zh-CN" altLang="en-US" sz="2800" b="1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</a:endParaRPr>
          </a:p>
          <a:p>
            <a:pPr>
              <a:defRPr/>
            </a:pPr>
            <a:endParaRPr lang="zh-CN" altLang="en-US" sz="2800" b="1" dirty="0" smtClean="0">
              <a:latin typeface="+mj-ea"/>
              <a:ea typeface="微软雅黑" panose="020B0503020204020204" pitchFamily="34" charset="-122"/>
              <a:cs typeface="+mj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75970" y="1259205"/>
            <a:ext cx="10327005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87020" algn="just" defTabSz="266700" fontAlgn="auto">
              <a:lnSpc>
                <a:spcPct val="150000"/>
              </a:lnSpc>
              <a:spcAft>
                <a:spcPct val="0"/>
              </a:spcAft>
            </a:pPr>
            <a:r>
              <a:rPr sz="2000" b="1">
                <a:solidFill>
                  <a:srgbClr val="FF0000"/>
                </a:solidFill>
              </a:rPr>
              <a:t>时序逻辑电路</a:t>
            </a:r>
            <a:r>
              <a:rPr lang="zh-CN" sz="2000" b="1">
                <a:solidFill>
                  <a:srgbClr val="FF0000"/>
                </a:solidFill>
              </a:rPr>
              <a:t>：</a:t>
            </a:r>
            <a:r>
              <a:rPr lang="zh-CN" sz="2000" b="1">
                <a:solidFill>
                  <a:schemeClr val="tx1"/>
                </a:solidFill>
              </a:rPr>
              <a:t>是指</a:t>
            </a:r>
            <a:r>
              <a:rPr sz="2000" b="1">
                <a:solidFill>
                  <a:schemeClr val="tx1"/>
                </a:solidFill>
              </a:rPr>
              <a:t>任意时刻的输出信号不仅取决于当时的输入信号，而且还取决</a:t>
            </a:r>
          </a:p>
          <a:p>
            <a:pPr indent="287020" algn="just" defTabSz="266700" fontAlgn="auto">
              <a:lnSpc>
                <a:spcPct val="150000"/>
              </a:lnSpc>
              <a:spcAft>
                <a:spcPct val="0"/>
              </a:spcAft>
            </a:pPr>
            <a:r>
              <a:rPr sz="2000" b="1">
                <a:solidFill>
                  <a:schemeClr val="tx1"/>
                </a:solidFill>
              </a:rPr>
              <a:t>于电路原来的状态。</a:t>
            </a:r>
          </a:p>
          <a:p>
            <a:pPr indent="287020" algn="just" defTabSz="266700" fontAlgn="auto">
              <a:lnSpc>
                <a:spcPct val="150000"/>
              </a:lnSpc>
              <a:spcAft>
                <a:spcPct val="0"/>
              </a:spcAft>
            </a:pPr>
            <a:r>
              <a:rPr sz="2000" b="1">
                <a:solidFill>
                  <a:srgbClr val="FF0000"/>
                </a:solidFill>
              </a:rPr>
              <a:t>时序逻辑电路</a:t>
            </a:r>
            <a:r>
              <a:rPr lang="zh-CN" sz="2000" b="1">
                <a:solidFill>
                  <a:srgbClr val="FF0000"/>
                </a:solidFill>
              </a:rPr>
              <a:t>的</a:t>
            </a:r>
            <a:r>
              <a:rPr sz="2000" b="1">
                <a:solidFill>
                  <a:srgbClr val="FF0000"/>
                </a:solidFill>
              </a:rPr>
              <a:t>特点：</a:t>
            </a:r>
          </a:p>
          <a:p>
            <a:pPr indent="287020" algn="just" defTabSz="266700" fontAlgn="auto">
              <a:lnSpc>
                <a:spcPct val="150000"/>
              </a:lnSpc>
              <a:spcAft>
                <a:spcPct val="0"/>
              </a:spcAft>
            </a:pPr>
            <a:r>
              <a:rPr lang="en-US" sz="2000" b="1">
                <a:solidFill>
                  <a:schemeClr val="tx1"/>
                </a:solidFill>
              </a:rPr>
              <a:t>1.</a:t>
            </a:r>
            <a:r>
              <a:rPr sz="2000" b="1">
                <a:solidFill>
                  <a:schemeClr val="tx1"/>
                </a:solidFill>
              </a:rPr>
              <a:t>电路包含组合电路和触发器电路，其中触发器电路作为记忆单元是必不可少的；</a:t>
            </a:r>
            <a:r>
              <a:rPr lang="en-US" sz="2000" b="1">
                <a:solidFill>
                  <a:schemeClr val="tx1"/>
                </a:solidFill>
              </a:rPr>
              <a:t>   </a:t>
            </a:r>
          </a:p>
          <a:p>
            <a:pPr indent="287020" algn="just" defTabSz="266700" fontAlgn="auto">
              <a:lnSpc>
                <a:spcPct val="150000"/>
              </a:lnSpc>
              <a:spcAft>
                <a:spcPct val="0"/>
              </a:spcAft>
            </a:pPr>
            <a:r>
              <a:rPr lang="en-US" sz="2000" b="1">
                <a:solidFill>
                  <a:schemeClr val="tx1"/>
                </a:solidFill>
              </a:rPr>
              <a:t>2.</a:t>
            </a:r>
            <a:r>
              <a:rPr sz="2000" b="1">
                <a:solidFill>
                  <a:schemeClr val="tx1"/>
                </a:solidFill>
              </a:rPr>
              <a:t>输出信号通过触发器电路反馈到输入端，与输入信号一起共同决定组合电路的输出。</a:t>
            </a:r>
            <a:r>
              <a:rPr lang="en-US" sz="2000" b="1">
                <a:solidFill>
                  <a:schemeClr val="tx1"/>
                </a:solidFill>
              </a:rPr>
              <a:t>           </a:t>
            </a:r>
            <a:r>
              <a:rPr lang="zh-CN" sz="2000" b="1">
                <a:solidFill>
                  <a:srgbClr val="FF0000"/>
                </a:solidFill>
              </a:rPr>
              <a:t>常见</a:t>
            </a:r>
            <a:r>
              <a:rPr sz="2000" b="1">
                <a:solidFill>
                  <a:srgbClr val="FF0000"/>
                </a:solidFill>
              </a:rPr>
              <a:t>时序逻辑电路</a:t>
            </a:r>
            <a:r>
              <a:rPr lang="zh-CN" sz="2000" b="1">
                <a:solidFill>
                  <a:srgbClr val="FF0000"/>
                </a:solidFill>
              </a:rPr>
              <a:t>：</a:t>
            </a:r>
            <a:r>
              <a:rPr sz="2000" b="1">
                <a:solidFill>
                  <a:schemeClr val="tx1"/>
                </a:solidFill>
              </a:rPr>
              <a:t>触发器、计数器、数据寄存器、移位寄存器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1385" y="4120515"/>
            <a:ext cx="4425315" cy="193421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021455" y="6226175"/>
            <a:ext cx="31438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000" b="1">
                <a:sym typeface="+mn-ea"/>
              </a:rPr>
              <a:t>时序逻辑电路的结构框图</a:t>
            </a:r>
            <a:endParaRPr lang="zh-CN" altLang="en-US" sz="2000" b="1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085" y="266700"/>
            <a:ext cx="695579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</a:t>
            </a: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触发器的基本知识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45185" y="1779905"/>
            <a:ext cx="10629900" cy="225933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000" b="1">
                <a:latin typeface="Times New Roman" panose="02020603050405020304"/>
                <a:ea typeface="宋体" panose="02010600030101010101" pitchFamily="2" charset="-122"/>
              </a:rPr>
              <a:t>    </a:t>
            </a:r>
            <a:r>
              <a:rPr lang="en-US" b="1">
                <a:latin typeface="Times New Roman" panose="02020603050405020304"/>
                <a:ea typeface="宋体" panose="02010600030101010101" pitchFamily="2" charset="-122"/>
              </a:rPr>
              <a:t>    </a:t>
            </a:r>
            <a:r>
              <a:rPr sz="2000" b="1">
                <a:latin typeface="Times New Roman" panose="02020603050405020304"/>
                <a:ea typeface="宋体" panose="02010600030101010101" pitchFamily="2" charset="-122"/>
              </a:rPr>
              <a:t>触发器是一种能存储一位二进制信息的双稳态存储单元，它有两个基本性质。</a:t>
            </a:r>
          </a:p>
          <a:p>
            <a:pPr>
              <a:lnSpc>
                <a:spcPct val="150000"/>
              </a:lnSpc>
            </a:pPr>
            <a:r>
              <a:rPr sz="2000" b="1">
                <a:latin typeface="Times New Roman" panose="02020603050405020304"/>
                <a:ea typeface="宋体" panose="02010600030101010101" pitchFamily="2" charset="-122"/>
              </a:rPr>
              <a:t>①有两个能自行保持的稳定状态，即“1”或“0”。</a:t>
            </a:r>
          </a:p>
          <a:p>
            <a:pPr>
              <a:lnSpc>
                <a:spcPct val="150000"/>
              </a:lnSpc>
            </a:pPr>
            <a:r>
              <a:rPr sz="2000" b="1">
                <a:latin typeface="Times New Roman" panose="02020603050405020304"/>
                <a:ea typeface="宋体" panose="02010600030101010101" pitchFamily="2" charset="-122"/>
              </a:rPr>
              <a:t>②在一定的外界信号作用下，可以从一个稳定状态翻转到另一个稳定状态。</a:t>
            </a:r>
          </a:p>
          <a:p>
            <a:pPr>
              <a:lnSpc>
                <a:spcPct val="150000"/>
              </a:lnSpc>
            </a:pPr>
            <a:r>
              <a:rPr sz="2000" b="1">
                <a:latin typeface="Times New Roman" panose="02020603050405020304"/>
                <a:ea typeface="宋体" panose="02010600030101010101" pitchFamily="2" charset="-122"/>
              </a:rPr>
              <a:t>触发器按照逻辑功能可分为 RS、JK、D、T 触发器等。根据触发器触发工作方式的不同，又可分为上升沿、下降沿触发器和高电平、低电平触发器。</a:t>
            </a:r>
          </a:p>
          <a:p>
            <a:pPr>
              <a:lnSpc>
                <a:spcPct val="150000"/>
              </a:lnSpc>
            </a:pP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639798" y="17801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085" y="266700"/>
            <a:ext cx="695579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</a:t>
            </a: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触发器的基本知识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31190" y="988060"/>
            <a:ext cx="10629900" cy="194246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0" fontAlgn="auto">
              <a:lnSpc>
                <a:spcPct val="130000"/>
              </a:lnSpc>
            </a:pPr>
            <a:r>
              <a:rPr lang="en-US" altLang="zh-CN" sz="2000" b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     </a:t>
            </a:r>
            <a:r>
              <a:rPr lang="en-US" altLang="zh-CN" sz="2000" b="1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  </a:t>
            </a:r>
            <a:r>
              <a:rPr lang="zh-CN" altLang="en-US" sz="2000" b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1. 基本 RS 触发器</a:t>
            </a:r>
            <a:endParaRPr lang="zh-CN" altLang="en-US" sz="2000" b="1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（1）电路组成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en-US" altLang="zh-CN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  <a:sym typeface="+mn-ea"/>
              </a:rPr>
              <a:t>基本 RS 触发器又称为 RS 锁存器，由两个与非门的输入和输出交叉连接而成，如下图所示。有两个输入端 R 和 S（又称触发信号端）；R 为复位端，当 R 有效时，Q 变为 0，故也称 R 为置 0 端；S 为置位端，当 S 有效时，Q 变为 1，称 S 为置“1”端；还有两个互反输出端 Q 和 Q ：当 Q=1，则 Q =0；反之亦然。通常称触发器处于某种状态，实际是指 Q 端的状态。</a:t>
            </a:r>
            <a:endParaRPr>
              <a:solidFill>
                <a:schemeClr val="tx1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5970" y="6076315"/>
            <a:ext cx="36449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b="1"/>
              <a:t>与非门组成的基本</a:t>
            </a:r>
            <a:r>
              <a:rPr lang="en-US" altLang="zh-CN" b="1"/>
              <a:t>RS</a:t>
            </a:r>
            <a:r>
              <a:rPr lang="zh-CN" altLang="en-US" b="1"/>
              <a:t>触发器逻辑图和逻辑符号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1715" y="3773170"/>
            <a:ext cx="3176270" cy="1806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6565" y="3352800"/>
            <a:ext cx="5276850" cy="26479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668770" y="6076315"/>
            <a:ext cx="3644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b="1">
                <a:sym typeface="+mn-ea"/>
              </a:rPr>
              <a:t>与非门组成的</a:t>
            </a:r>
            <a:r>
              <a:rPr lang="zh-CN" b="1"/>
              <a:t>基本</a:t>
            </a:r>
            <a:r>
              <a:rPr lang="en-US" altLang="zh-CN" b="1"/>
              <a:t>RS</a:t>
            </a:r>
            <a:r>
              <a:rPr lang="zh-CN" altLang="en-US" b="1"/>
              <a:t>触发器功能表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085" y="266700"/>
            <a:ext cx="695579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</a:t>
            </a: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触发器的基本知识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graphicFrame>
        <p:nvGraphicFramePr>
          <p:cNvPr id="4" name="对象 -2147482464"/>
          <p:cNvGraphicFramePr>
            <a:graphicFrameLocks noChangeAspect="1"/>
          </p:cNvGraphicFramePr>
          <p:nvPr/>
        </p:nvGraphicFramePr>
        <p:xfrm>
          <a:off x="6035040" y="1491615"/>
          <a:ext cx="1582420" cy="391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r:id="rId4" imgW="964565" imgH="241300" progId="Equation.3">
                  <p:embed/>
                </p:oleObj>
              </mc:Choice>
              <mc:Fallback>
                <p:oleObj r:id="rId4" imgW="964565" imgH="2413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35040" y="1491615"/>
                        <a:ext cx="1582420" cy="3911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06070" y="2148840"/>
            <a:ext cx="5997575" cy="3688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30000"/>
              </a:lnSpc>
            </a:pPr>
            <a:r>
              <a:rPr lang="zh-CN" altLang="en-US" sz="1800">
                <a:latin typeface="Times New Roman" panose="02020603050405020304"/>
                <a:ea typeface="宋体" panose="02010600030101010101" pitchFamily="2" charset="-122"/>
              </a:rPr>
              <a:t>与非门组成的基本 RS 触发器特点： </a:t>
            </a:r>
          </a:p>
          <a:p>
            <a:pPr indent="0" fontAlgn="auto">
              <a:lnSpc>
                <a:spcPct val="130000"/>
              </a:lnSpc>
            </a:pPr>
            <a:r>
              <a:rPr lang="en-US" altLang="zh-CN" sz="1800">
                <a:latin typeface="Times New Roman" panose="02020603050405020304"/>
                <a:ea typeface="宋体" panose="02010600030101010101" pitchFamily="2" charset="-122"/>
              </a:rPr>
              <a:t>1.</a:t>
            </a:r>
            <a:r>
              <a:rPr lang="zh-CN" altLang="en-US" sz="1800">
                <a:latin typeface="Times New Roman" panose="02020603050405020304"/>
                <a:ea typeface="宋体" panose="02010600030101010101" pitchFamily="2" charset="-122"/>
              </a:rPr>
              <a:t>它具有两个稳定状态，分别为“1”和“0”，也称双稳态触发器。如果没有外加触发信号作用，它将保持原有状态不变，具有记忆作用。 </a:t>
            </a:r>
          </a:p>
          <a:p>
            <a:pPr indent="0" fontAlgn="auto">
              <a:lnSpc>
                <a:spcPct val="130000"/>
              </a:lnSpc>
            </a:pPr>
            <a:r>
              <a:rPr lang="en-US" altLang="zh-CN" sz="1800">
                <a:latin typeface="Times New Roman" panose="02020603050405020304"/>
                <a:ea typeface="宋体" panose="02010600030101010101" pitchFamily="2" charset="-122"/>
              </a:rPr>
              <a:t>2.</a:t>
            </a:r>
            <a:r>
              <a:rPr lang="zh-CN" altLang="en-US" sz="1800">
                <a:latin typeface="Times New Roman" panose="02020603050405020304"/>
                <a:ea typeface="宋体" panose="02010600030101010101" pitchFamily="2" charset="-122"/>
              </a:rPr>
              <a:t>在外加触发信号作用下，触发器输出状态才可能发生变化，输出状态直接受输入信号（R、S）的控制，也称其为直接复位 - 置位触发器。 </a:t>
            </a:r>
          </a:p>
          <a:p>
            <a:pPr indent="0" fontAlgn="auto">
              <a:lnSpc>
                <a:spcPct val="130000"/>
              </a:lnSpc>
            </a:pPr>
            <a:r>
              <a:rPr lang="en-US" altLang="zh-CN" sz="1800">
                <a:latin typeface="Times New Roman" panose="02020603050405020304"/>
                <a:ea typeface="宋体" panose="02010600030101010101" pitchFamily="2" charset="-122"/>
              </a:rPr>
              <a:t>3.</a:t>
            </a:r>
            <a:r>
              <a:rPr lang="zh-CN" altLang="en-US" sz="1800">
                <a:latin typeface="Times New Roman" panose="02020603050405020304"/>
                <a:ea typeface="宋体" panose="02010600030101010101" pitchFamily="2" charset="-122"/>
              </a:rPr>
              <a:t>当 R、S 端输入均为低电平时，输出状态不定，即 R=S=0，Q= Q =1，破坏了互反关系。当 RS 从 00 变为 11 时，Q=1 还是 Q=0，状态不能确定。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03645" y="2585085"/>
            <a:ext cx="5810250" cy="14655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668770" y="4240848"/>
            <a:ext cx="5080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>
                <a:latin typeface="Times New Roman" panose="02020603050405020304"/>
                <a:ea typeface="宋体" panose="02010600030101010101" pitchFamily="2" charset="-122"/>
              </a:rPr>
              <a:t>与非门构成的基本 RS 触发器的简化功能表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75970" y="1440815"/>
            <a:ext cx="4776470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30000"/>
              </a:lnSpc>
            </a:pPr>
            <a:r>
              <a:rPr lang="zh-CN" altLang="en-US" sz="2000" b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与非门组成的基本 RS 触发器的特征方程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085" y="266700"/>
            <a:ext cx="695579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</a:t>
            </a: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触发器的基本知识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31190" y="988060"/>
            <a:ext cx="10629900" cy="1391073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0" fontAlgn="auto">
              <a:lnSpc>
                <a:spcPct val="13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     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  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.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边沿 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JK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触发器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2000" dirty="0" smtClean="0"/>
              <a:t>      边沿 </a:t>
            </a:r>
            <a:r>
              <a:rPr lang="en-US" altLang="zh-CN" sz="2000" dirty="0"/>
              <a:t>JK </a:t>
            </a:r>
            <a:r>
              <a:rPr lang="zh-CN" altLang="en-US" sz="2000" dirty="0"/>
              <a:t>触发器由于是在 </a:t>
            </a:r>
            <a:r>
              <a:rPr lang="en-US" altLang="zh-CN" sz="2000" dirty="0"/>
              <a:t>CP </a:t>
            </a:r>
            <a:r>
              <a:rPr lang="zh-CN" altLang="en-US" sz="2000" dirty="0"/>
              <a:t>时钟脉冲的上升或下降沿接受输入信号，触发器才按 逻辑功能的要求改变状态，因此称为边沿触发。在时钟 脉冲的其他时刻，触发器处于保持状态。</a:t>
            </a:r>
            <a:endParaRPr dirty="0">
              <a:solidFill>
                <a:schemeClr val="tx1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6667" y="3676190"/>
            <a:ext cx="364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/>
              <a:t>边沿</a:t>
            </a:r>
            <a:r>
              <a:rPr lang="en-US" altLang="zh-CN" sz="1600" b="1" dirty="0" smtClean="0"/>
              <a:t>JK</a:t>
            </a:r>
            <a:r>
              <a:rPr lang="zh-CN" altLang="en-US" sz="1600" b="1" dirty="0" smtClean="0"/>
              <a:t>触发器的逻辑符号</a:t>
            </a:r>
            <a:endParaRPr lang="zh-CN" altLang="en-US" sz="1600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4784514" y="3709881"/>
            <a:ext cx="22597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/>
              <a:t>边沿</a:t>
            </a:r>
            <a:r>
              <a:rPr lang="en-US" altLang="zh-CN" sz="1600" b="1" dirty="0"/>
              <a:t>JK</a:t>
            </a:r>
            <a:r>
              <a:rPr lang="zh-CN" altLang="en-US" sz="1600" b="1" dirty="0"/>
              <a:t>触发器功能表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140" y="2260600"/>
            <a:ext cx="1253593" cy="1317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5784" y="2260600"/>
            <a:ext cx="5295900" cy="1352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5061972"/>
              </p:ext>
            </p:extLst>
          </p:nvPr>
        </p:nvGraphicFramePr>
        <p:xfrm>
          <a:off x="9292317" y="2882865"/>
          <a:ext cx="1646616" cy="381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4" name="Equation" r:id="rId6" imgW="1204931" imgH="266353" progId="Equation.DSMT4">
                  <p:embed/>
                </p:oleObj>
              </mc:Choice>
              <mc:Fallback>
                <p:oleObj name="Equation" r:id="rId6" imgW="1204931" imgH="266353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92317" y="2882865"/>
                        <a:ext cx="1646616" cy="38103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9050867" y="2379133"/>
            <a:ext cx="243207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/>
              <a:t>边沿</a:t>
            </a:r>
            <a:r>
              <a:rPr lang="en-US" altLang="zh-CN" sz="1600" b="1" dirty="0"/>
              <a:t>JK</a:t>
            </a:r>
            <a:r>
              <a:rPr lang="zh-CN" altLang="en-US" sz="1600" b="1" dirty="0"/>
              <a:t>触发器</a:t>
            </a:r>
            <a:r>
              <a:rPr lang="zh-CN" altLang="en-US" sz="1600" b="1" dirty="0" smtClean="0"/>
              <a:t>的特征方程</a:t>
            </a:r>
            <a:endParaRPr lang="zh-CN" altLang="en-US" sz="1600" b="1" dirty="0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3744" y="4183248"/>
            <a:ext cx="5748973" cy="2590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1680433" y="4183248"/>
            <a:ext cx="17828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边沿</a:t>
            </a:r>
            <a:r>
              <a:rPr lang="en-US" altLang="zh-CN" b="1" dirty="0"/>
              <a:t>JK</a:t>
            </a:r>
            <a:r>
              <a:rPr lang="zh-CN" altLang="en-US" b="1" dirty="0" smtClean="0"/>
              <a:t>触发器的</a:t>
            </a:r>
            <a:endParaRPr lang="en-US" altLang="zh-CN" b="1" dirty="0" smtClean="0"/>
          </a:p>
          <a:p>
            <a:r>
              <a:rPr lang="zh-CN" altLang="en-US" b="1" dirty="0" smtClean="0"/>
              <a:t>工作原理：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534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085" y="266700"/>
            <a:ext cx="695579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</a:t>
            </a: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触发器的基本知识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31190" y="988060"/>
            <a:ext cx="10629900" cy="163660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0" fontAlgn="auto">
              <a:lnSpc>
                <a:spcPct val="13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     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  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.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D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触发器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2000" dirty="0" smtClean="0"/>
              <a:t>      </a:t>
            </a:r>
            <a:r>
              <a:rPr lang="en-US" altLang="zh-CN" sz="2000" dirty="0"/>
              <a:t>D </a:t>
            </a:r>
            <a:r>
              <a:rPr lang="zh-CN" altLang="en-US" sz="2000" dirty="0"/>
              <a:t>触发器是一种上升沿有效的边沿触发器。它是利用触发器翻转时内部产生的反馈信 号使触发器翻转后的状态 </a:t>
            </a:r>
            <a:r>
              <a:rPr lang="en-US" altLang="zh-CN" sz="2000" dirty="0"/>
              <a:t>Q</a:t>
            </a:r>
            <a:r>
              <a:rPr lang="en-US" altLang="zh-CN" sz="2000" baseline="30000" dirty="0"/>
              <a:t>n+1</a:t>
            </a:r>
            <a:r>
              <a:rPr lang="en-US" altLang="zh-CN" sz="2000" dirty="0"/>
              <a:t> </a:t>
            </a:r>
            <a:r>
              <a:rPr lang="zh-CN" altLang="en-US" sz="2000" dirty="0"/>
              <a:t>得以维持，并阻止其向下一个状态转换（即空翻）而</a:t>
            </a:r>
            <a:r>
              <a:rPr lang="zh-CN" altLang="en-US" sz="2000" dirty="0" smtClean="0"/>
              <a:t>实现克服</a:t>
            </a:r>
            <a:r>
              <a:rPr lang="zh-CN" altLang="en-US" sz="2000" dirty="0"/>
              <a:t>空翻和振荡，从而增强了抗干扰能力，提高触发器的工作</a:t>
            </a:r>
            <a:r>
              <a:rPr lang="zh-CN" altLang="en-US" sz="2000" dirty="0" smtClean="0"/>
              <a:t>可靠性。</a:t>
            </a:r>
            <a:endParaRPr dirty="0">
              <a:solidFill>
                <a:schemeClr val="tx1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0870" y="4239514"/>
            <a:ext cx="364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/>
              <a:t>D</a:t>
            </a:r>
            <a:r>
              <a:rPr lang="zh-CN" altLang="en-US" sz="1600" b="1" dirty="0" smtClean="0"/>
              <a:t>触发器</a:t>
            </a:r>
            <a:r>
              <a:rPr lang="zh-CN" altLang="en-US" sz="1600" b="1" dirty="0" smtClean="0"/>
              <a:t>的逻辑符号</a:t>
            </a:r>
            <a:endParaRPr lang="zh-CN" altLang="en-US" sz="1600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4816263" y="4167796"/>
            <a:ext cx="22597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/>
              <a:t>D</a:t>
            </a:r>
            <a:r>
              <a:rPr lang="zh-CN" altLang="en-US" sz="1600" b="1" dirty="0" smtClean="0"/>
              <a:t>触发器</a:t>
            </a:r>
            <a:r>
              <a:rPr lang="zh-CN" altLang="en-US" sz="1600" b="1" dirty="0"/>
              <a:t>功能表</a:t>
            </a:r>
          </a:p>
        </p:txBody>
      </p:sp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82501" y="2845217"/>
            <a:ext cx="19688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 smtClean="0"/>
              <a:t>D</a:t>
            </a:r>
            <a:r>
              <a:rPr lang="zh-CN" altLang="en-US" sz="1600" b="1" dirty="0" smtClean="0"/>
              <a:t>触发器</a:t>
            </a:r>
            <a:r>
              <a:rPr lang="zh-CN" altLang="en-US" sz="1600" b="1" dirty="0" smtClean="0"/>
              <a:t>的特征方程</a:t>
            </a:r>
            <a:endParaRPr lang="zh-CN" altLang="en-US" sz="16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682" y="2717687"/>
            <a:ext cx="1526317" cy="1493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3288" y="2862263"/>
            <a:ext cx="5305425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8083957"/>
              </p:ext>
            </p:extLst>
          </p:nvPr>
        </p:nvGraphicFramePr>
        <p:xfrm>
          <a:off x="9770533" y="3310465"/>
          <a:ext cx="846668" cy="3386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9" name="Equation" r:id="rId6" imgW="596900" imgH="228600" progId="Equation.DSMT4">
                  <p:embed/>
                </p:oleObj>
              </mc:Choice>
              <mc:Fallback>
                <p:oleObj name="Equation" r:id="rId6" imgW="596900" imgH="228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70533" y="3310465"/>
                        <a:ext cx="846668" cy="33866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87912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关于我们"/>
          <p:cNvSpPr/>
          <p:nvPr/>
        </p:nvSpPr>
        <p:spPr>
          <a:xfrm>
            <a:off x="934085" y="266700"/>
            <a:ext cx="695579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二、</a:t>
            </a:r>
            <a:r>
              <a:rPr lang="zh-CN" altLang="en-US" sz="2800" b="1" dirty="0" smtClean="0">
                <a:latin typeface="+mj-ea"/>
                <a:ea typeface="微软雅黑" panose="020B0503020204020204" pitchFamily="34" charset="-122"/>
                <a:cs typeface="+mj-ea"/>
                <a:sym typeface="+mn-lt"/>
              </a:rPr>
              <a:t>触发器的基本知识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75" y="211646"/>
            <a:ext cx="607719" cy="63324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31190" y="988060"/>
            <a:ext cx="10629900" cy="28981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0" fontAlgn="auto">
              <a:lnSpc>
                <a:spcPct val="13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     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4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.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T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触发器和 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T'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触发器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en-US" altLang="zh-CN" sz="2000" dirty="0"/>
              <a:t>T </a:t>
            </a:r>
            <a:r>
              <a:rPr lang="zh-CN" altLang="en-US" sz="2000" dirty="0"/>
              <a:t>触发器和 </a:t>
            </a:r>
            <a:r>
              <a:rPr lang="en-US" altLang="zh-CN" sz="2000" dirty="0"/>
              <a:t>T </a:t>
            </a:r>
            <a:r>
              <a:rPr lang="zh-CN" altLang="en-US" sz="2000" dirty="0" smtClean="0"/>
              <a:t>’触发器</a:t>
            </a:r>
            <a:r>
              <a:rPr lang="zh-CN" altLang="en-US" sz="2000" dirty="0"/>
              <a:t>可以由 </a:t>
            </a:r>
            <a:r>
              <a:rPr lang="en-US" altLang="zh-CN" sz="2000" dirty="0"/>
              <a:t>JK </a:t>
            </a:r>
            <a:r>
              <a:rPr lang="zh-CN" altLang="en-US" sz="2000" dirty="0"/>
              <a:t>触 发器或其他类型触发器转换</a:t>
            </a:r>
            <a:r>
              <a:rPr lang="zh-CN" altLang="en-US" sz="2000" dirty="0" smtClean="0"/>
              <a:t>得到。</a:t>
            </a:r>
            <a:endParaRPr lang="en-US" altLang="zh-CN" sz="2000" dirty="0" smtClean="0"/>
          </a:p>
          <a:p>
            <a:pPr indent="0" fontAlgn="auto">
              <a:lnSpc>
                <a:spcPct val="130000"/>
              </a:lnSpc>
            </a:pPr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）将 </a:t>
            </a:r>
            <a:r>
              <a:rPr lang="en-US" altLang="zh-CN" dirty="0"/>
              <a:t>JK </a:t>
            </a:r>
            <a:r>
              <a:rPr lang="zh-CN" altLang="en-US" dirty="0"/>
              <a:t>触发器的两个输入端 </a:t>
            </a:r>
            <a:r>
              <a:rPr lang="en-US" altLang="zh-CN" dirty="0"/>
              <a:t>J</a:t>
            </a:r>
            <a:r>
              <a:rPr lang="zh-CN" altLang="en-US" dirty="0"/>
              <a:t>、</a:t>
            </a:r>
            <a:r>
              <a:rPr lang="en-US" altLang="zh-CN" dirty="0"/>
              <a:t>K </a:t>
            </a:r>
            <a:r>
              <a:rPr lang="zh-CN" altLang="en-US" dirty="0"/>
              <a:t>连接在一起，作为一个输入端 </a:t>
            </a:r>
            <a:r>
              <a:rPr lang="en-US" altLang="zh-CN" dirty="0"/>
              <a:t>T</a:t>
            </a:r>
            <a:r>
              <a:rPr lang="zh-CN" altLang="en-US" dirty="0"/>
              <a:t>，就构成了 </a:t>
            </a:r>
            <a:r>
              <a:rPr lang="en-US" altLang="zh-CN" dirty="0"/>
              <a:t>T </a:t>
            </a:r>
            <a:r>
              <a:rPr lang="zh-CN" altLang="en-US" dirty="0"/>
              <a:t>触 发器，如图 </a:t>
            </a:r>
            <a:r>
              <a:rPr lang="en-US" altLang="zh-CN" dirty="0"/>
              <a:t>8-58</a:t>
            </a:r>
            <a:r>
              <a:rPr lang="zh-CN" altLang="en-US" dirty="0"/>
              <a:t>（</a:t>
            </a:r>
            <a:r>
              <a:rPr lang="en-US" altLang="zh-CN" dirty="0"/>
              <a:t>a</a:t>
            </a:r>
            <a:r>
              <a:rPr lang="zh-CN" altLang="en-US" dirty="0"/>
              <a:t>）所示。</a:t>
            </a:r>
            <a:r>
              <a:rPr lang="en-US" altLang="zh-CN" dirty="0"/>
              <a:t>T </a:t>
            </a:r>
            <a:r>
              <a:rPr lang="zh-CN" altLang="en-US" dirty="0"/>
              <a:t>触发器是 </a:t>
            </a:r>
            <a:r>
              <a:rPr lang="en-US" altLang="zh-CN" dirty="0"/>
              <a:t>JK </a:t>
            </a:r>
            <a:r>
              <a:rPr lang="zh-CN" altLang="en-US" dirty="0"/>
              <a:t>触发器在 </a:t>
            </a:r>
            <a:r>
              <a:rPr lang="en-US" altLang="zh-CN" dirty="0"/>
              <a:t>J=K </a:t>
            </a:r>
            <a:r>
              <a:rPr lang="zh-CN" altLang="en-US" dirty="0"/>
              <a:t>条件下的触发器</a:t>
            </a:r>
            <a:r>
              <a:rPr lang="zh-CN" altLang="en-US" dirty="0" smtClean="0"/>
              <a:t>。</a:t>
            </a:r>
            <a:r>
              <a:rPr lang="en-US" altLang="zh-CN" dirty="0"/>
              <a:t>T </a:t>
            </a:r>
            <a:r>
              <a:rPr lang="zh-CN" altLang="en-US" dirty="0"/>
              <a:t>触发器功能是当 </a:t>
            </a:r>
            <a:r>
              <a:rPr lang="en-US" altLang="zh-CN" dirty="0"/>
              <a:t>T=1</a:t>
            </a:r>
            <a:r>
              <a:rPr lang="zh-CN" altLang="en-US" dirty="0"/>
              <a:t>（即 </a:t>
            </a:r>
            <a:r>
              <a:rPr lang="en-US" altLang="zh-CN" dirty="0"/>
              <a:t>J=K=1</a:t>
            </a:r>
            <a:r>
              <a:rPr lang="zh-CN" altLang="en-US" dirty="0"/>
              <a:t>）时，</a:t>
            </a:r>
            <a:r>
              <a:rPr lang="en-US" altLang="zh-CN" dirty="0"/>
              <a:t>CP </a:t>
            </a:r>
            <a:r>
              <a:rPr lang="zh-CN" altLang="en-US" dirty="0"/>
              <a:t>脉冲边沿到来瞬间触发器的状态翻转； 当 </a:t>
            </a:r>
            <a:r>
              <a:rPr lang="en-US" altLang="zh-CN" dirty="0"/>
              <a:t>T=0</a:t>
            </a:r>
            <a:r>
              <a:rPr lang="zh-CN" altLang="en-US" dirty="0"/>
              <a:t>（即 </a:t>
            </a:r>
            <a:r>
              <a:rPr lang="en-US" altLang="zh-CN" dirty="0"/>
              <a:t>J=K=0</a:t>
            </a:r>
            <a:r>
              <a:rPr lang="zh-CN" altLang="en-US" dirty="0"/>
              <a:t>）时，触发器的状态保持</a:t>
            </a:r>
            <a:r>
              <a:rPr lang="zh-CN" altLang="en-US" dirty="0" smtClean="0"/>
              <a:t>不变。特征方程为：</a:t>
            </a:r>
            <a:endParaRPr lang="en-US" altLang="zh-CN" dirty="0" smtClean="0"/>
          </a:p>
          <a:p>
            <a:pPr indent="0" fontAlgn="auto">
              <a:lnSpc>
                <a:spcPct val="130000"/>
              </a:lnSpc>
            </a:pPr>
            <a:r>
              <a:rPr lang="zh-CN" altLang="en-US" dirty="0" smtClean="0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en-US" altLang="zh-CN" dirty="0" smtClean="0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2</a:t>
            </a:r>
            <a:r>
              <a:rPr lang="zh-CN" altLang="en-US" dirty="0" smtClean="0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）</a:t>
            </a:r>
            <a:r>
              <a:rPr lang="en-US" altLang="zh-CN" dirty="0"/>
              <a:t>T </a:t>
            </a:r>
            <a:r>
              <a:rPr lang="zh-CN" altLang="en-US" dirty="0" smtClean="0"/>
              <a:t>‘触发器</a:t>
            </a:r>
            <a:r>
              <a:rPr lang="zh-CN" altLang="en-US" dirty="0"/>
              <a:t>如图 </a:t>
            </a:r>
            <a:r>
              <a:rPr lang="en-US" altLang="zh-CN" dirty="0"/>
              <a:t>8-58</a:t>
            </a:r>
            <a:r>
              <a:rPr lang="zh-CN" altLang="en-US" dirty="0"/>
              <a:t>（</a:t>
            </a:r>
            <a:r>
              <a:rPr lang="en-US" altLang="zh-CN" dirty="0"/>
              <a:t>b</a:t>
            </a:r>
            <a:r>
              <a:rPr lang="zh-CN" altLang="en-US" dirty="0"/>
              <a:t>）所示，当 </a:t>
            </a:r>
            <a:r>
              <a:rPr lang="en-US" altLang="zh-CN" dirty="0"/>
              <a:t>T </a:t>
            </a:r>
            <a:r>
              <a:rPr lang="zh-CN" altLang="en-US" dirty="0"/>
              <a:t>恒为 </a:t>
            </a:r>
            <a:r>
              <a:rPr lang="en-US" altLang="zh-CN" dirty="0"/>
              <a:t>1</a:t>
            </a:r>
            <a:r>
              <a:rPr lang="zh-CN" altLang="en-US" dirty="0"/>
              <a:t>（即 </a:t>
            </a:r>
            <a:r>
              <a:rPr lang="en-US" altLang="zh-CN" dirty="0"/>
              <a:t>J</a:t>
            </a:r>
            <a:r>
              <a:rPr lang="zh-CN" altLang="en-US" dirty="0"/>
              <a:t>、</a:t>
            </a:r>
            <a:r>
              <a:rPr lang="en-US" altLang="zh-CN" dirty="0"/>
              <a:t>K </a:t>
            </a:r>
            <a:r>
              <a:rPr lang="zh-CN" altLang="en-US" dirty="0"/>
              <a:t>恒为 </a:t>
            </a:r>
            <a:r>
              <a:rPr lang="en-US" altLang="zh-CN" dirty="0"/>
              <a:t>1</a:t>
            </a:r>
            <a:r>
              <a:rPr lang="zh-CN" altLang="en-US" dirty="0"/>
              <a:t>）时，只要有 </a:t>
            </a:r>
            <a:r>
              <a:rPr lang="en-US" altLang="zh-CN" dirty="0"/>
              <a:t>CP </a:t>
            </a:r>
            <a:r>
              <a:rPr lang="zh-CN" altLang="en-US" dirty="0" smtClean="0"/>
              <a:t>脉 冲</a:t>
            </a:r>
            <a:r>
              <a:rPr lang="zh-CN" altLang="en-US" dirty="0"/>
              <a:t>下降沿到达，触发器就要翻转，所以我们给它另起一个名字叫 </a:t>
            </a:r>
            <a:r>
              <a:rPr lang="en-US" altLang="zh-CN" dirty="0"/>
              <a:t>T </a:t>
            </a:r>
            <a:r>
              <a:rPr lang="zh-CN" altLang="en-US" dirty="0" smtClean="0"/>
              <a:t>’触发器。</a:t>
            </a:r>
            <a:r>
              <a:rPr lang="zh-CN" altLang="en-US" dirty="0"/>
              <a:t>特征方程为：</a:t>
            </a:r>
            <a:endParaRPr dirty="0">
              <a:solidFill>
                <a:schemeClr val="tx1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3" name="图片 12"/>
          <p:cNvPicPr/>
          <p:nvPr/>
        </p:nvPicPr>
        <p:blipFill>
          <a:blip r:embed="rId3"/>
          <a:stretch>
            <a:fillRect/>
          </a:stretch>
        </p:blipFill>
        <p:spPr>
          <a:xfrm>
            <a:off x="9952098" y="2566141"/>
            <a:ext cx="1308991" cy="2955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图片 13"/>
          <p:cNvPicPr/>
          <p:nvPr/>
        </p:nvPicPr>
        <p:blipFill>
          <a:blip r:embed="rId4"/>
          <a:stretch>
            <a:fillRect/>
          </a:stretch>
        </p:blipFill>
        <p:spPr>
          <a:xfrm>
            <a:off x="7992110" y="3364652"/>
            <a:ext cx="669290" cy="242147"/>
          </a:xfrm>
          <a:prstGeom prst="rect">
            <a:avLst/>
          </a:prstGeom>
          <a:noFill/>
          <a:ln>
            <a:noFill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3192" y="3777722"/>
            <a:ext cx="5685895" cy="2436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099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jb3VudCI6MzAsImhkaWQiOiIzNTk5ZjlkMTc5YjlhN2I1MWU1ODAwYWFlMDNiNDdjNiIsInVzZXJDb3VudCI6Mjd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612.2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612.2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612.2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612.2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612.2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612.2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448.6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612.2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612.2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612.2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31,&quot;left&quot;:241,&quot;top&quot;:86,&quot;width&quot;:612.2}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50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1596</Words>
  <Application>Microsoft Office PowerPoint</Application>
  <PresentationFormat>自定义</PresentationFormat>
  <Paragraphs>81</Paragraphs>
  <Slides>16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自定义设计方案</vt:lpstr>
      <vt:lpstr>第一PPT，www.1ppt.com</vt:lpstr>
      <vt:lpstr>Microsoft 公式 3.0</vt:lpstr>
      <vt:lpstr>Equation</vt:lpstr>
      <vt:lpstr>MathType 6.0 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Organization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HL81829782</dc:creator>
  <cp:lastModifiedBy>冯凯</cp:lastModifiedBy>
  <cp:revision>212</cp:revision>
  <dcterms:created xsi:type="dcterms:W3CDTF">2021-05-23T14:18:00Z</dcterms:created>
  <dcterms:modified xsi:type="dcterms:W3CDTF">2025-03-19T13:28:05Z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KSOTemplateUUID">
    <vt:lpwstr>v1.0_mb_M0/nvwOn0rQ5OhPd4iVQiQ==</vt:lpwstr>
  </property>
  <property fmtid="{D5CDD505-2E9C-101B-9397-08002B2CF9AE}" pid="4" name="ICV">
    <vt:lpwstr>7C2264B8ABD1434F849CFEC14103AF9B_13</vt:lpwstr>
  </property>
</Properties>
</file>