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394" r:id="rId3"/>
    <p:sldId id="404" r:id="rId4"/>
    <p:sldId id="405" r:id="rId5"/>
    <p:sldId id="406" r:id="rId6"/>
    <p:sldId id="426" r:id="rId7"/>
    <p:sldId id="429" r:id="rId8"/>
    <p:sldId id="430" r:id="rId9"/>
    <p:sldId id="428" r:id="rId10"/>
    <p:sldId id="431" r:id="rId11"/>
    <p:sldId id="432" r:id="rId12"/>
    <p:sldId id="434" r:id="rId13"/>
    <p:sldId id="433" r:id="rId14"/>
    <p:sldId id="435" r:id="rId15"/>
    <p:sldId id="43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20FA"/>
    <a:srgbClr val="FFFFFF"/>
    <a:srgbClr val="4F5DA9"/>
    <a:srgbClr val="3A4480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90" autoAdjust="0"/>
    <p:restoredTop sz="96379" autoAdjust="0"/>
  </p:normalViewPr>
  <p:slideViewPr>
    <p:cSldViewPr snapToGrid="0">
      <p:cViewPr varScale="1">
        <p:scale>
          <a:sx n="115" d="100"/>
          <a:sy n="115" d="100"/>
        </p:scale>
        <p:origin x="1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 </a:t>
            </a: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5.7 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顺序及多地控制电路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三、多地控制电路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1323658"/>
            <a:ext cx="4648200" cy="513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5783262" y="6487160"/>
            <a:ext cx="2943225" cy="3708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X53K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立式铣床外观图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494212" y="3364230"/>
            <a:ext cx="385763" cy="4351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A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8928100" y="4688205"/>
            <a:ext cx="414338" cy="434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B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21" name="直接箭头连接符 6"/>
          <p:cNvCxnSpPr/>
          <p:nvPr/>
        </p:nvCxnSpPr>
        <p:spPr>
          <a:xfrm flipV="1">
            <a:off x="4781550" y="3275648"/>
            <a:ext cx="748665" cy="312420"/>
          </a:xfrm>
          <a:prstGeom prst="straightConnector1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2" name="直接箭头连接符 8"/>
          <p:cNvCxnSpPr/>
          <p:nvPr/>
        </p:nvCxnSpPr>
        <p:spPr>
          <a:xfrm flipH="1" flipV="1">
            <a:off x="8562975" y="4315143"/>
            <a:ext cx="479425" cy="419100"/>
          </a:xfrm>
          <a:prstGeom prst="straightConnector1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4" name="Rectangle 1"/>
          <p:cNvSpPr/>
          <p:nvPr/>
        </p:nvSpPr>
        <p:spPr>
          <a:xfrm>
            <a:off x="882015" y="1600965"/>
            <a:ext cx="3652837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电源总开关安装在床身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处，两个按钮分别安装在床身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处和工作台前的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B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处。</a:t>
            </a:r>
          </a:p>
        </p:txBody>
      </p:sp>
      <p:sp>
        <p:nvSpPr>
          <p:cNvPr id="25" name="Rectangle 1"/>
          <p:cNvSpPr/>
          <p:nvPr/>
        </p:nvSpPr>
        <p:spPr>
          <a:xfrm>
            <a:off x="882015" y="3106483"/>
            <a:ext cx="2817812" cy="768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铣销加工时，要先合上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处的总电源开关。</a:t>
            </a:r>
          </a:p>
        </p:txBody>
      </p:sp>
      <p:sp>
        <p:nvSpPr>
          <p:cNvPr id="27" name="Rectangle 1"/>
          <p:cNvSpPr/>
          <p:nvPr/>
        </p:nvSpPr>
        <p:spPr>
          <a:xfrm>
            <a:off x="850669" y="4310005"/>
            <a:ext cx="27051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铣床的起动和停止，可用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B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任意一处的起、停按钮控制。</a:t>
            </a:r>
          </a:p>
        </p:txBody>
      </p:sp>
    </p:spTree>
    <p:extLst>
      <p:ext uri="{BB962C8B-B14F-4D97-AF65-F5344CB8AC3E}">
        <p14:creationId xmlns:p14="http://schemas.microsoft.com/office/powerpoint/2010/main" val="240879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三、多地控制电路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1867" y="1318385"/>
            <a:ext cx="1790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 pitchFamily="18" charset="0"/>
              </a:rPr>
              <a:t>1.</a:t>
            </a:r>
            <a:r>
              <a:rPr lang="zh-CN" altLang="zh-CN" b="1" kern="100" dirty="0" smtClean="0">
                <a:latin typeface="Times New Roman" panose="02020603050405020304" pitchFamily="18" charset="0"/>
              </a:rPr>
              <a:t>工作</a:t>
            </a:r>
            <a:r>
              <a:rPr lang="zh-CN" altLang="zh-CN" b="1" kern="100" dirty="0">
                <a:latin typeface="Times New Roman" panose="02020603050405020304" pitchFamily="18" charset="0"/>
              </a:rPr>
              <a:t>原理图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2" descr="PMZ原理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19" y="1906789"/>
            <a:ext cx="4515314" cy="427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1"/>
          <p:cNvSpPr/>
          <p:nvPr/>
        </p:nvSpPr>
        <p:spPr>
          <a:xfrm>
            <a:off x="6875145" y="4135214"/>
            <a:ext cx="4405226" cy="12603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SB12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和</a:t>
            </a: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SB22</a:t>
            </a:r>
            <a:r>
              <a:rPr lang="zh-CN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为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安装在两个不同地点的起动按钮，其常开触头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并联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在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KM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自锁触头的两端。</a:t>
            </a:r>
            <a:endParaRPr lang="zh-CN" altLang="en-US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84669" y="1977736"/>
            <a:ext cx="4304261" cy="12603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SB11</a:t>
            </a:r>
            <a:r>
              <a:rPr lang="zh-CN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和</a:t>
            </a: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SB21</a:t>
            </a:r>
            <a:r>
              <a:rPr lang="zh-CN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为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安装在两个不同地点的停止按钮，其常闭触头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串联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在接触器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KM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线圈电路中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。</a:t>
            </a:r>
          </a:p>
        </p:txBody>
      </p:sp>
      <p:sp>
        <p:nvSpPr>
          <p:cNvPr id="29" name="矩形 28"/>
          <p:cNvSpPr/>
          <p:nvPr/>
        </p:nvSpPr>
        <p:spPr>
          <a:xfrm>
            <a:off x="3612284" y="2735039"/>
            <a:ext cx="981075" cy="1328738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95437" y="4162996"/>
            <a:ext cx="1638300" cy="830580"/>
          </a:xfrm>
          <a:prstGeom prst="rect">
            <a:avLst/>
          </a:prstGeom>
          <a:noFill/>
          <a:ln w="25400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51664" y="2899065"/>
            <a:ext cx="466725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串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联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26100" y="4136722"/>
            <a:ext cx="46990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99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并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99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99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联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99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5601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 bldLvl="0" animBg="1"/>
      <p:bldP spid="31" grpId="0" bldLvl="0" animBg="1"/>
      <p:bldP spid="32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三、多地控制电路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8085" y="1318385"/>
            <a:ext cx="155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 pitchFamily="18" charset="0"/>
              </a:rPr>
              <a:t>2.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工作过程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2" descr="PMZ原理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19" y="1906789"/>
            <a:ext cx="4515314" cy="427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6843626" y="1898101"/>
            <a:ext cx="2057400" cy="4302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合上刀开关</a:t>
            </a:r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QS</a:t>
            </a:r>
            <a:endParaRPr lang="zh-CN" altLang="en-US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05526" y="2860126"/>
            <a:ext cx="33718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按下两个起动按钮</a:t>
            </a: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SB12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、</a:t>
            </a: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SB22</a:t>
            </a:r>
            <a:r>
              <a:rPr lang="zh-CN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中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的任意一个</a:t>
            </a:r>
            <a:endParaRPr lang="zh-CN" altLang="en-US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05526" y="4161241"/>
            <a:ext cx="32664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KM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线圈均会通电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宋体" panose="02010600030101010101" pitchFamily="2" charset="-122"/>
              </a:rPr>
              <a:t>，主触头和自锁触头闭合</a:t>
            </a:r>
            <a:endParaRPr lang="zh-CN" altLang="en-US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05526" y="5416319"/>
            <a:ext cx="33909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电动机</a:t>
            </a:r>
            <a:r>
              <a:rPr lang="zh-CN" altLang="en-US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接入电源，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起动并连续运转</a:t>
            </a:r>
            <a:endParaRPr lang="zh-CN" altLang="en-US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7834226" y="2421976"/>
            <a:ext cx="104775" cy="381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下箭头 42"/>
          <p:cNvSpPr/>
          <p:nvPr/>
        </p:nvSpPr>
        <p:spPr>
          <a:xfrm>
            <a:off x="7834226" y="3683404"/>
            <a:ext cx="104775" cy="381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下箭头 43"/>
          <p:cNvSpPr/>
          <p:nvPr/>
        </p:nvSpPr>
        <p:spPr>
          <a:xfrm>
            <a:off x="7834226" y="4978169"/>
            <a:ext cx="104775" cy="381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5" name="组合 39"/>
          <p:cNvGrpSpPr/>
          <p:nvPr/>
        </p:nvGrpSpPr>
        <p:grpSpPr>
          <a:xfrm>
            <a:off x="4836204" y="3628476"/>
            <a:ext cx="1419225" cy="381000"/>
            <a:chOff x="7486650" y="2171700"/>
            <a:chExt cx="1419225" cy="381000"/>
          </a:xfrm>
        </p:grpSpPr>
        <p:sp>
          <p:nvSpPr>
            <p:cNvPr id="46" name="矩形标注 32"/>
            <p:cNvSpPr/>
            <p:nvPr/>
          </p:nvSpPr>
          <p:spPr>
            <a:xfrm>
              <a:off x="7486650" y="2171700"/>
              <a:ext cx="1304926" cy="381000"/>
            </a:xfrm>
            <a:prstGeom prst="wedgeRectCallout">
              <a:avLst>
                <a:gd name="adj1" fmla="val -101231"/>
                <a:gd name="adj2" fmla="val 170000"/>
              </a:avLst>
            </a:prstGeom>
            <a:solidFill>
              <a:srgbClr val="FFFF00"/>
            </a:solidFill>
            <a:ln w="9525">
              <a:noFill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矩形标注 46"/>
            <p:cNvSpPr/>
            <p:nvPr/>
          </p:nvSpPr>
          <p:spPr bwMode="auto">
            <a:xfrm>
              <a:off x="7486650" y="2171700"/>
              <a:ext cx="1419225" cy="381000"/>
            </a:xfrm>
            <a:prstGeom prst="wedgeRectCallout">
              <a:avLst>
                <a:gd name="adj1" fmla="val -16690"/>
                <a:gd name="adj2" fmla="val 172818"/>
              </a:avLst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按下任意一个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3960726" y="5517284"/>
            <a:ext cx="469958" cy="21018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右弧形箭头 20"/>
          <p:cNvSpPr/>
          <p:nvPr/>
        </p:nvSpPr>
        <p:spPr>
          <a:xfrm>
            <a:off x="2270573" y="5580380"/>
            <a:ext cx="285750" cy="714375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8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 bldLvl="0" animBg="1"/>
      <p:bldP spid="43" grpId="0" bldLvl="0" animBg="1"/>
      <p:bldP spid="44" grpId="0" bldLvl="0" animBg="1"/>
      <p:bldP spid="48" grpId="0" bldLvl="0" animBg="1"/>
      <p:bldP spid="51" grpId="0" animBg="1"/>
      <p:bldP spid="5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三、多地控制电路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8085" y="1318385"/>
            <a:ext cx="155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 pitchFamily="18" charset="0"/>
              </a:rPr>
              <a:t>2.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工作过程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2" descr="PMZ原理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19" y="1906789"/>
            <a:ext cx="4515314" cy="427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7098780" y="2458339"/>
            <a:ext cx="3333750" cy="7699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按下两个停止按钮</a:t>
            </a: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SB11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、</a:t>
            </a:r>
            <a:r>
              <a:rPr lang="en-US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SB21</a:t>
            </a:r>
            <a:r>
              <a:rPr lang="zh-CN" altLang="zh-CN" sz="2200" dirty="0" smtClean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中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的任意一个</a:t>
            </a:r>
            <a:endParaRPr lang="zh-CN" altLang="en-US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98780" y="3836924"/>
            <a:ext cx="3249613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KM</a:t>
            </a:r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线圈均会断电，主触头和自锁触头复位断开</a:t>
            </a:r>
            <a:endParaRPr lang="en-US" altLang="zh-CN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98145" y="5224716"/>
            <a:ext cx="3420110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200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电动机脱离电源而停转</a:t>
            </a:r>
            <a:endParaRPr lang="zh-CN" altLang="en-US" sz="2200" dirty="0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8338618" y="3359086"/>
            <a:ext cx="104775" cy="381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8338618" y="4743386"/>
            <a:ext cx="104775" cy="381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" name="组合 39"/>
          <p:cNvGrpSpPr/>
          <p:nvPr/>
        </p:nvGrpSpPr>
        <p:grpSpPr>
          <a:xfrm>
            <a:off x="5019084" y="2267839"/>
            <a:ext cx="1419225" cy="381000"/>
            <a:chOff x="7486650" y="2171700"/>
            <a:chExt cx="1419225" cy="381000"/>
          </a:xfrm>
        </p:grpSpPr>
        <p:sp>
          <p:nvSpPr>
            <p:cNvPr id="21" name="矩形标注 32"/>
            <p:cNvSpPr/>
            <p:nvPr/>
          </p:nvSpPr>
          <p:spPr>
            <a:xfrm>
              <a:off x="7486650" y="2171700"/>
              <a:ext cx="1304926" cy="381000"/>
            </a:xfrm>
            <a:prstGeom prst="wedgeRectCallout">
              <a:avLst>
                <a:gd name="adj1" fmla="val -101231"/>
                <a:gd name="adj2" fmla="val 170000"/>
              </a:avLst>
            </a:prstGeom>
            <a:solidFill>
              <a:srgbClr val="FFFF00"/>
            </a:solidFill>
            <a:ln w="9525">
              <a:noFill/>
            </a:ln>
          </p:spPr>
          <p:txBody>
            <a:bodyPr anchor="t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矩形标注 21"/>
            <p:cNvSpPr/>
            <p:nvPr/>
          </p:nvSpPr>
          <p:spPr bwMode="auto">
            <a:xfrm>
              <a:off x="7486650" y="2171700"/>
              <a:ext cx="1419225" cy="381000"/>
            </a:xfrm>
            <a:prstGeom prst="wedgeRectCallout">
              <a:avLst>
                <a:gd name="adj1" fmla="val -96934"/>
                <a:gd name="adj2" fmla="val 362636"/>
              </a:avLst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按下任意一个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3960726" y="2694507"/>
            <a:ext cx="606367" cy="646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×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44824" y="3465295"/>
            <a:ext cx="606367" cy="646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×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949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bldLvl="0" animBg="1"/>
      <p:bldP spid="19" grpId="0" bldLvl="0" animBg="1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三、多地控制电路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949325" y="1189990"/>
            <a:ext cx="9965286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多地控制通常由多个起动按钮和停止按钮来实现，其线路连接规律是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effectLst/>
                <a:latin typeface="+mn-ea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b="1" dirty="0">
                <a:effectLst/>
                <a:latin typeface="+mn-ea"/>
                <a:cs typeface="Times New Roman" panose="02020603050405020304" pitchFamily="18" charset="0"/>
                <a:sym typeface="+mn-ea"/>
              </a:rPr>
              <a:t>）多地的起动按钮的常开触头并联在接触器线圈电路中</a:t>
            </a:r>
            <a:r>
              <a:rPr lang="zh-CN" altLang="en-US" b="1" dirty="0" smtClean="0">
                <a:effectLst/>
                <a:latin typeface="+mn-ea"/>
                <a:cs typeface="Times New Roman" panose="02020603050405020304" pitchFamily="18" charset="0"/>
                <a:sym typeface="+mn-ea"/>
              </a:rPr>
              <a:t>；</a:t>
            </a:r>
            <a:endParaRPr lang="en-US" altLang="zh-CN" b="1" dirty="0" smtClean="0">
              <a:effectLst/>
              <a:latin typeface="+mn-ea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effectLst/>
                <a:latin typeface="+mn-ea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b="1" dirty="0">
                <a:effectLst/>
                <a:latin typeface="+mn-ea"/>
                <a:cs typeface="Times New Roman" panose="02020603050405020304" pitchFamily="18" charset="0"/>
                <a:sym typeface="+mn-ea"/>
              </a:rPr>
              <a:t>）多地的停止按钮的常闭触头串联在接触器线圈电路中。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365" y="3039745"/>
            <a:ext cx="3314700" cy="3152775"/>
          </a:xfrm>
          <a:prstGeom prst="rect">
            <a:avLst/>
          </a:prstGeom>
        </p:spPr>
      </p:pic>
      <p:sp>
        <p:nvSpPr>
          <p:cNvPr id="28" name="AutoShape 5"/>
          <p:cNvSpPr/>
          <p:nvPr/>
        </p:nvSpPr>
        <p:spPr>
          <a:xfrm>
            <a:off x="4965065" y="5500370"/>
            <a:ext cx="5018520" cy="777875"/>
          </a:xfrm>
          <a:prstGeom prst="wedgeRoundRectCallout">
            <a:avLst>
              <a:gd name="adj1" fmla="val -64787"/>
              <a:gd name="adj2" fmla="val -5002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 dirty="0">
                <a:latin typeface="+mj-ea"/>
                <a:ea typeface="+mj-ea"/>
              </a:rPr>
              <a:t>安装在三地的起动按钮的常开触头并联在自锁触头两端</a:t>
            </a:r>
          </a:p>
        </p:txBody>
      </p:sp>
      <p:sp>
        <p:nvSpPr>
          <p:cNvPr id="29" name="AutoShape 5"/>
          <p:cNvSpPr/>
          <p:nvPr/>
        </p:nvSpPr>
        <p:spPr>
          <a:xfrm>
            <a:off x="5052348" y="3679507"/>
            <a:ext cx="4843953" cy="511810"/>
          </a:xfrm>
          <a:prstGeom prst="wedgeRoundRectCallout">
            <a:avLst>
              <a:gd name="adj1" fmla="val -62514"/>
              <a:gd name="adj2" fmla="val 2948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b="1" dirty="0">
                <a:latin typeface="+mj-ea"/>
                <a:ea typeface="+mj-ea"/>
              </a:rPr>
              <a:t>安装在三地的停止按钮的常闭触头串联</a:t>
            </a:r>
          </a:p>
        </p:txBody>
      </p:sp>
      <p:sp>
        <p:nvSpPr>
          <p:cNvPr id="30" name="椭圆 29"/>
          <p:cNvSpPr/>
          <p:nvPr/>
        </p:nvSpPr>
        <p:spPr>
          <a:xfrm>
            <a:off x="3283585" y="4728210"/>
            <a:ext cx="2331085" cy="866775"/>
          </a:xfrm>
          <a:prstGeom prst="ellipse">
            <a:avLst/>
          </a:prstGeom>
          <a:noFill/>
          <a:ln w="28575" cap="flat" cmpd="sng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582670" y="3617595"/>
            <a:ext cx="1184275" cy="1147445"/>
          </a:xfrm>
          <a:prstGeom prst="ellipse">
            <a:avLst/>
          </a:prstGeom>
          <a:noFill/>
          <a:ln w="28575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圆角矩形标注 31"/>
          <p:cNvSpPr/>
          <p:nvPr/>
        </p:nvSpPr>
        <p:spPr bwMode="auto">
          <a:xfrm>
            <a:off x="722630" y="5415915"/>
            <a:ext cx="1521460" cy="434340"/>
          </a:xfrm>
          <a:prstGeom prst="wedgeRoundRectCallout">
            <a:avLst>
              <a:gd name="adj1" fmla="val 37186"/>
              <a:gd name="adj2" fmla="val -88596"/>
              <a:gd name="adj3" fmla="val 16667"/>
            </a:avLst>
          </a:prstGeom>
          <a:solidFill>
            <a:srgbClr val="7CDB05"/>
          </a:solidFill>
          <a:ln w="9525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主电路不变</a:t>
            </a:r>
          </a:p>
        </p:txBody>
      </p:sp>
    </p:spTree>
    <p:extLst>
      <p:ext uri="{BB962C8B-B14F-4D97-AF65-F5344CB8AC3E}">
        <p14:creationId xmlns:p14="http://schemas.microsoft.com/office/powerpoint/2010/main" val="181428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9872922" cy="748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5.7 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顺序控制电路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81700" y="2908093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掌握读图的方法和步骤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93449" y="1803515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掌握顺序控制、多地控制电路的工作原理</a:t>
            </a:r>
            <a:endParaRPr lang="en-US" altLang="zh-CN" sz="2400" dirty="0" smtClean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6630" y="4047490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会进行电气控制图的识读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877" y="3527857"/>
            <a:ext cx="9765289" cy="134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某</a:t>
            </a: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车床主轴转动时，要求油泵先给润滑油，主轴停止后，油泵方可停止润滑，即要求油泵电动机先起动，主轴电动机后起动，主轴电动机停止后，才允许油泵电动机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停止。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924877" y="1548885"/>
            <a:ext cx="9765289" cy="83715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在实际生产中，有多台电动机拖动的多台设备需要配合工作。各设备的作用不同，必须按一定的顺序工作，才能保证整个生产过程的合理性和可靠性。</a:t>
            </a:r>
          </a:p>
        </p:txBody>
      </p:sp>
      <p:sp>
        <p:nvSpPr>
          <p:cNvPr id="9" name="Rectangle 5"/>
          <p:cNvSpPr/>
          <p:nvPr/>
        </p:nvSpPr>
        <p:spPr>
          <a:xfrm>
            <a:off x="924878" y="211646"/>
            <a:ext cx="2700337" cy="611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99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生产实际</a:t>
            </a:r>
          </a:p>
        </p:txBody>
      </p:sp>
      <p:sp>
        <p:nvSpPr>
          <p:cNvPr id="10" name="矩形 9"/>
          <p:cNvSpPr/>
          <p:nvPr/>
        </p:nvSpPr>
        <p:spPr>
          <a:xfrm>
            <a:off x="775994" y="2881900"/>
            <a:ext cx="1203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例如：</a:t>
            </a:r>
          </a:p>
        </p:txBody>
      </p:sp>
      <p:sp>
        <p:nvSpPr>
          <p:cNvPr id="11" name="Rectangle 12"/>
          <p:cNvSpPr/>
          <p:nvPr/>
        </p:nvSpPr>
        <p:spPr>
          <a:xfrm>
            <a:off x="1035829" y="5335389"/>
            <a:ext cx="9421582" cy="39703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多台电动机的起动和停止，必须按照一定的先后顺序来控制的方式，称为电动机的顺序控制。</a:t>
            </a:r>
          </a:p>
        </p:txBody>
      </p:sp>
    </p:spTree>
    <p:extLst>
      <p:ext uri="{BB962C8B-B14F-4D97-AF65-F5344CB8AC3E}">
        <p14:creationId xmlns:p14="http://schemas.microsoft.com/office/powerpoint/2010/main" val="251556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一、主电路实现电动机顺序控制电路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141" y="1336061"/>
            <a:ext cx="328006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．电气控制原理图</a:t>
            </a:r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34141" y="16788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3" name="Picture 1" descr="主电路实现顺序控制电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41" y="2136006"/>
            <a:ext cx="5040313" cy="32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929023" y="1746411"/>
            <a:ext cx="27717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．线路特点</a:t>
            </a:r>
          </a:p>
        </p:txBody>
      </p:sp>
      <p:sp>
        <p:nvSpPr>
          <p:cNvPr id="7" name="矩形 6"/>
          <p:cNvSpPr/>
          <p:nvPr/>
        </p:nvSpPr>
        <p:spPr>
          <a:xfrm>
            <a:off x="6818313" y="2730280"/>
            <a:ext cx="4231784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电动机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M2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主电路的交流接触器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KM2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接在接触器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KM1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之后，只有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KM1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的主触点闭合后，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KM2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才可能</a:t>
            </a:r>
            <a:r>
              <a:rPr lang="zh-CN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6818313" y="4308409"/>
            <a:ext cx="1841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起动顺序：</a:t>
            </a:r>
            <a:endParaRPr lang="zh-CN" altLang="en-US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Rectangle 10"/>
          <p:cNvSpPr/>
          <p:nvPr/>
        </p:nvSpPr>
        <p:spPr>
          <a:xfrm>
            <a:off x="8081206" y="4308409"/>
            <a:ext cx="3743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M1</a:t>
            </a:r>
            <a:r>
              <a:rPr lang="zh-CN" altLang="en-US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先起动，</a:t>
            </a:r>
            <a:r>
              <a:rPr lang="en-US" altLang="zh-CN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M2</a:t>
            </a:r>
            <a:r>
              <a:rPr lang="zh-CN" altLang="en-US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后起动。</a:t>
            </a:r>
          </a:p>
        </p:txBody>
      </p:sp>
    </p:spTree>
    <p:extLst>
      <p:ext uri="{BB962C8B-B14F-4D97-AF65-F5344CB8AC3E}">
        <p14:creationId xmlns:p14="http://schemas.microsoft.com/office/powerpoint/2010/main" val="233824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一、主电路实现电动机顺序控制电路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141" y="1336061"/>
            <a:ext cx="328006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．线路工作过程</a:t>
            </a:r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34141" y="16788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3" name="Picture 1" descr="主电路实现顺序控制电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01" y="2078916"/>
            <a:ext cx="5040313" cy="32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5444614" y="2186797"/>
            <a:ext cx="7117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1600" b="1" kern="100" dirty="0" smtClean="0">
                <a:latin typeface="Times New Roman" panose="02020603050405020304" pitchFamily="18" charset="0"/>
              </a:rPr>
              <a:t>按下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SB1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KM1</a:t>
            </a:r>
            <a:r>
              <a:rPr lang="zh-CN" altLang="zh-CN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线圈得电</a:t>
            </a:r>
            <a:r>
              <a:rPr lang="zh-CN" altLang="zh-CN" sz="1600" b="1" kern="100" dirty="0" smtClean="0"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KM1</a:t>
            </a:r>
            <a:r>
              <a:rPr lang="zh-CN" altLang="zh-CN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主触点闭合</a:t>
            </a:r>
            <a:endParaRPr lang="en-US" altLang="zh-CN" sz="1600" b="1" kern="100" dirty="0">
              <a:solidFill>
                <a:srgbClr val="1020FA"/>
              </a:solidFill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                                                 KM1</a:t>
            </a:r>
            <a:r>
              <a:rPr lang="zh-CN" altLang="en-US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辅助常开</a:t>
            </a:r>
            <a:r>
              <a:rPr lang="zh-CN" altLang="zh-CN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触点闭合</a:t>
            </a:r>
            <a:r>
              <a:rPr lang="zh-CN" altLang="en-US" sz="1600" b="1" kern="100" dirty="0">
                <a:solidFill>
                  <a:srgbClr val="1020FA"/>
                </a:solidFill>
                <a:latin typeface="Times New Roman" panose="02020603050405020304" pitchFamily="18" charset="0"/>
              </a:rPr>
              <a:t>（自锁）</a:t>
            </a:r>
            <a:endParaRPr lang="en-US" altLang="zh-CN" sz="1600" b="1" kern="100" dirty="0">
              <a:solidFill>
                <a:srgbClr val="1020FA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4613" y="5168156"/>
            <a:ext cx="6096000" cy="41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 smtClean="0">
                <a:latin typeface="Times New Roman" panose="02020603050405020304" pitchFamily="18" charset="0"/>
              </a:rPr>
              <a:t>按下</a:t>
            </a:r>
            <a:r>
              <a:rPr lang="en-US" altLang="zh-CN" sz="1600" b="1" kern="100" dirty="0" smtClean="0">
                <a:latin typeface="Times New Roman" panose="02020603050405020304" pitchFamily="18" charset="0"/>
              </a:rPr>
              <a:t>SB3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 → </a:t>
            </a:r>
            <a:r>
              <a:rPr lang="en-US" altLang="zh-CN" sz="1600" b="1" kern="100" dirty="0" smtClean="0">
                <a:latin typeface="Times New Roman" panose="02020603050405020304" pitchFamily="18" charset="0"/>
              </a:rPr>
              <a:t>KM1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KM2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主触点</a:t>
            </a:r>
            <a:r>
              <a:rPr lang="zh-CN" altLang="zh-CN" sz="1600" b="1" kern="100" dirty="0" smtClean="0">
                <a:latin typeface="Times New Roman" panose="02020603050405020304" pitchFamily="18" charset="0"/>
              </a:rPr>
              <a:t>分断→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电动机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M2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和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M1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同时停</a:t>
            </a:r>
            <a:r>
              <a:rPr lang="zh-CN" altLang="zh-CN" sz="1600" b="1" kern="100" dirty="0" smtClean="0">
                <a:latin typeface="Times New Roman" panose="02020603050405020304" pitchFamily="18" charset="0"/>
              </a:rPr>
              <a:t>转</a:t>
            </a:r>
            <a:endParaRPr lang="zh-CN" altLang="zh-CN" sz="1600" b="1" kern="100" dirty="0"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44613" y="1646923"/>
            <a:ext cx="1968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合上电源开关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8213237" y="2239469"/>
            <a:ext cx="78818" cy="478564"/>
          </a:xfrm>
          <a:prstGeom prst="leftBrace">
            <a:avLst>
              <a:gd name="adj1" fmla="val 2500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12" name="矩形 11"/>
          <p:cNvSpPr/>
          <p:nvPr/>
        </p:nvSpPr>
        <p:spPr>
          <a:xfrm>
            <a:off x="5500906" y="2940834"/>
            <a:ext cx="27911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→电动机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M1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起动连续运转</a:t>
            </a:r>
            <a:endParaRPr lang="en-US" altLang="zh-CN" sz="1600" b="1" kern="100" dirty="0"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44613" y="3690393"/>
            <a:ext cx="74766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再按下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SB2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KM2</a:t>
            </a:r>
            <a:r>
              <a:rPr lang="zh-CN" altLang="zh-CN" sz="16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线圈得电</a:t>
            </a:r>
            <a:r>
              <a:rPr lang="zh-CN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KM2</a:t>
            </a:r>
            <a:r>
              <a:rPr lang="zh-CN" altLang="zh-CN" sz="16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主触点</a:t>
            </a:r>
            <a:r>
              <a:rPr lang="zh-CN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闭合</a:t>
            </a:r>
            <a:endParaRPr lang="en-US" altLang="zh-CN" sz="1600" b="1" kern="1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266700" algn="just"/>
            <a:r>
              <a:rPr lang="en-US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KM2</a:t>
            </a:r>
            <a:r>
              <a:rPr lang="zh-CN" altLang="en-US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辅助常开</a:t>
            </a:r>
            <a:r>
              <a:rPr lang="zh-CN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触点闭合</a:t>
            </a:r>
            <a:r>
              <a:rPr lang="zh-CN" altLang="en-US" sz="16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（自锁）</a:t>
            </a:r>
            <a:endParaRPr lang="en-US" altLang="zh-CN" sz="1600" b="1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266700" algn="just"/>
            <a:endParaRPr lang="zh-CN" altLang="zh-CN" sz="1600" b="1" kern="100" dirty="0"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zh-CN" altLang="zh-CN" sz="1600" b="1" kern="100" dirty="0"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4563" y="4362103"/>
            <a:ext cx="2547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kern="100" dirty="0">
                <a:latin typeface="Times New Roman" panose="02020603050405020304" pitchFamily="18" charset="0"/>
              </a:rPr>
              <a:t>→电动机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M2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起动连续</a:t>
            </a:r>
            <a:r>
              <a:rPr lang="zh-CN" altLang="zh-CN" sz="1600" b="1" kern="100" dirty="0" smtClean="0">
                <a:latin typeface="Times New Roman" panose="02020603050405020304" pitchFamily="18" charset="0"/>
              </a:rPr>
              <a:t>运转</a:t>
            </a:r>
            <a:endParaRPr lang="zh-CN" altLang="en-US" sz="1600" b="1" dirty="0"/>
          </a:p>
        </p:txBody>
      </p:sp>
      <p:sp>
        <p:nvSpPr>
          <p:cNvPr id="20" name="左大括号 19"/>
          <p:cNvSpPr/>
          <p:nvPr/>
        </p:nvSpPr>
        <p:spPr>
          <a:xfrm>
            <a:off x="8429462" y="3749978"/>
            <a:ext cx="78818" cy="478564"/>
          </a:xfrm>
          <a:prstGeom prst="leftBrace">
            <a:avLst>
              <a:gd name="adj1" fmla="val 2500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</p:spTree>
    <p:extLst>
      <p:ext uri="{BB962C8B-B14F-4D97-AF65-F5344CB8AC3E}">
        <p14:creationId xmlns:p14="http://schemas.microsoft.com/office/powerpoint/2010/main" val="173200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二、控制电路实现顺序起动、逆序停止控制电路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34141" y="16788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10198" y="14955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Picture 1" descr="6-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3" t="4593" r="9789" b="17497"/>
          <a:stretch>
            <a:fillRect/>
          </a:stretch>
        </p:blipFill>
        <p:spPr bwMode="auto">
          <a:xfrm>
            <a:off x="540500" y="2044634"/>
            <a:ext cx="4569885" cy="34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934141" y="1336061"/>
            <a:ext cx="328006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．电气控制原理图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741015" y="1187051"/>
            <a:ext cx="27717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．线路特点</a:t>
            </a:r>
          </a:p>
        </p:txBody>
      </p:sp>
      <p:sp>
        <p:nvSpPr>
          <p:cNvPr id="7" name="矩形 6"/>
          <p:cNvSpPr/>
          <p:nvPr/>
        </p:nvSpPr>
        <p:spPr>
          <a:xfrm>
            <a:off x="6506198" y="2319297"/>
            <a:ext cx="4515028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电动机</a:t>
            </a:r>
            <a:r>
              <a:rPr lang="en-US" altLang="zh-CN" b="1" kern="100" dirty="0">
                <a:latin typeface="Times New Roman" panose="02020603050405020304" pitchFamily="18" charset="0"/>
              </a:rPr>
              <a:t>M2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的控制电路先与接触器</a:t>
            </a:r>
            <a:r>
              <a:rPr lang="en-US" altLang="zh-CN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的线圈并接后，再与</a:t>
            </a:r>
            <a:r>
              <a:rPr lang="en-US" altLang="zh-CN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的自锁触点串接，而</a:t>
            </a:r>
            <a:r>
              <a:rPr lang="en-US" altLang="zh-CN" b="1" kern="100" dirty="0">
                <a:latin typeface="Times New Roman" panose="02020603050405020304" pitchFamily="18" charset="0"/>
              </a:rPr>
              <a:t>KM2</a:t>
            </a:r>
            <a:r>
              <a:rPr lang="zh-CN" altLang="zh-CN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的常开触点与</a:t>
            </a:r>
            <a:r>
              <a:rPr lang="en-US" altLang="zh-CN" b="1" kern="100" dirty="0">
                <a:latin typeface="Times New Roman" panose="02020603050405020304" pitchFamily="18" charset="0"/>
              </a:rPr>
              <a:t>SB1</a:t>
            </a:r>
            <a:r>
              <a:rPr lang="zh-CN" altLang="zh-CN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endParaRPr lang="en-US" altLang="zh-CN" b="1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6356013" y="4256914"/>
            <a:ext cx="1841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起动顺序：</a:t>
            </a:r>
            <a:endParaRPr lang="zh-CN" altLang="en-US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10"/>
          <p:cNvSpPr/>
          <p:nvPr/>
        </p:nvSpPr>
        <p:spPr>
          <a:xfrm>
            <a:off x="7571478" y="4256914"/>
            <a:ext cx="374332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M1</a:t>
            </a:r>
            <a:r>
              <a:rPr lang="zh-CN" altLang="en-US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先起动，</a:t>
            </a:r>
            <a:r>
              <a:rPr lang="en-US" altLang="zh-CN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M2</a:t>
            </a:r>
            <a:r>
              <a:rPr lang="zh-CN" altLang="en-US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起动</a:t>
            </a:r>
            <a:endParaRPr lang="zh-CN" altLang="en-US" dirty="0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71478" y="4739566"/>
            <a:ext cx="3449748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M2</a:t>
            </a:r>
            <a:r>
              <a:rPr lang="zh-CN" altLang="zh-CN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停车</a:t>
            </a:r>
            <a:r>
              <a:rPr lang="zh-CN" altLang="zh-CN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M1</a:t>
            </a:r>
            <a:r>
              <a:rPr lang="zh-CN" altLang="zh-CN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才能停车</a:t>
            </a:r>
            <a:endParaRPr lang="zh-CN" altLang="en-US" dirty="0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444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二、控制电路实现顺序起动、逆序停止控制电路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10198" y="14955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141" y="1336061"/>
            <a:ext cx="328006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20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．线路工作过程</a:t>
            </a:r>
            <a:endParaRPr lang="zh-CN" altLang="zh-CN" sz="20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5003940" y="2303876"/>
            <a:ext cx="129730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合上</a:t>
            </a:r>
            <a:r>
              <a:rPr lang="en-US" altLang="zh-CN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QS</a:t>
            </a:r>
            <a:r>
              <a:rPr lang="zh-CN" altLang="en-US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</a:p>
          <a:p>
            <a:r>
              <a:rPr lang="zh-CN" altLang="en-US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按下</a:t>
            </a:r>
            <a:r>
              <a:rPr lang="en-US" altLang="zh-CN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SB2</a:t>
            </a:r>
          </a:p>
        </p:txBody>
      </p:sp>
      <p:sp>
        <p:nvSpPr>
          <p:cNvPr id="18" name="Rectangle 13"/>
          <p:cNvSpPr/>
          <p:nvPr/>
        </p:nvSpPr>
        <p:spPr>
          <a:xfrm>
            <a:off x="6382208" y="2430805"/>
            <a:ext cx="2020570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线圈得电</a:t>
            </a:r>
          </a:p>
        </p:txBody>
      </p:sp>
      <p:sp>
        <p:nvSpPr>
          <p:cNvPr id="19" name="AutoShape 15"/>
          <p:cNvSpPr/>
          <p:nvPr/>
        </p:nvSpPr>
        <p:spPr>
          <a:xfrm>
            <a:off x="7809173" y="2285390"/>
            <a:ext cx="183515" cy="635635"/>
          </a:xfrm>
          <a:prstGeom prst="leftBrace">
            <a:avLst>
              <a:gd name="adj1" fmla="val 58185"/>
              <a:gd name="adj2" fmla="val 50000"/>
            </a:avLst>
          </a:prstGeom>
          <a:noFill/>
          <a:ln w="25400" cap="flat" cmpd="sng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" name="Rectangle 36"/>
          <p:cNvSpPr/>
          <p:nvPr/>
        </p:nvSpPr>
        <p:spPr>
          <a:xfrm>
            <a:off x="8095438" y="2148788"/>
            <a:ext cx="4508500" cy="798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 smtClean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主触头闭合，</a:t>
            </a:r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起动并连续</a:t>
            </a:r>
            <a:r>
              <a:rPr lang="zh-CN" altLang="en-US" sz="1600" dirty="0" smtClean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运转</a:t>
            </a:r>
            <a:endParaRPr lang="en-US" altLang="zh-CN" sz="1600" dirty="0" smtClean="0">
              <a:solidFill>
                <a:srgbClr val="3333CC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lvl="3">
              <a:lnSpc>
                <a:spcPct val="110000"/>
              </a:lnSpc>
            </a:pPr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辅助常开触头闭合，自锁</a:t>
            </a:r>
            <a:endParaRPr lang="en-US" altLang="zh-CN" sz="1600" dirty="0">
              <a:solidFill>
                <a:srgbClr val="3333CC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lvl="3">
              <a:lnSpc>
                <a:spcPct val="110000"/>
              </a:lnSpc>
            </a:pPr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辅助常开触头闭合，</a:t>
            </a:r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M2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起动准备</a:t>
            </a:r>
          </a:p>
          <a:p>
            <a:pPr marL="0" lvl="3" indent="0" algn="l" eaLnBrk="1" hangingPunct="1">
              <a:lnSpc>
                <a:spcPct val="110000"/>
              </a:lnSpc>
            </a:pPr>
            <a:endParaRPr lang="zh-CN" altLang="en-US" sz="1600" dirty="0">
              <a:solidFill>
                <a:srgbClr val="3333CC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9" name="Rectangle 32"/>
          <p:cNvSpPr/>
          <p:nvPr/>
        </p:nvSpPr>
        <p:spPr>
          <a:xfrm>
            <a:off x="5026216" y="4412437"/>
            <a:ext cx="140589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r>
              <a: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按下</a:t>
            </a:r>
            <a:r>
              <a:rPr lang="en-US" altLang="zh-CN" sz="1600" dirty="0" smtClean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SB3</a:t>
            </a:r>
            <a:endParaRPr lang="zh-CN" altLang="en-US" sz="1600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0" name="Line 21"/>
          <p:cNvSpPr/>
          <p:nvPr/>
        </p:nvSpPr>
        <p:spPr>
          <a:xfrm>
            <a:off x="5972914" y="4597857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33" name="Line 21"/>
          <p:cNvSpPr/>
          <p:nvPr/>
        </p:nvSpPr>
        <p:spPr>
          <a:xfrm>
            <a:off x="10364928" y="4597857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34" name="Line 21"/>
          <p:cNvSpPr/>
          <p:nvPr/>
        </p:nvSpPr>
        <p:spPr>
          <a:xfrm>
            <a:off x="5119056" y="3621513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35" name="Line 21"/>
          <p:cNvSpPr/>
          <p:nvPr/>
        </p:nvSpPr>
        <p:spPr>
          <a:xfrm>
            <a:off x="6071847" y="2630882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36" name="Rectangle 32"/>
          <p:cNvSpPr/>
          <p:nvPr/>
        </p:nvSpPr>
        <p:spPr>
          <a:xfrm>
            <a:off x="5503568" y="3465124"/>
            <a:ext cx="140589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r>
              <a:rPr lang="zh-CN" altLang="en-US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按下</a:t>
            </a:r>
            <a:r>
              <a:rPr lang="en-US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SB4</a:t>
            </a:r>
            <a:endParaRPr lang="zh-CN" altLang="en-US" sz="1600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7" name="AutoShape 15"/>
          <p:cNvSpPr/>
          <p:nvPr/>
        </p:nvSpPr>
        <p:spPr>
          <a:xfrm>
            <a:off x="6439789" y="3344377"/>
            <a:ext cx="183515" cy="635635"/>
          </a:xfrm>
          <a:prstGeom prst="leftBrace">
            <a:avLst>
              <a:gd name="adj1" fmla="val 58185"/>
              <a:gd name="adj2" fmla="val 50000"/>
            </a:avLst>
          </a:prstGeom>
          <a:noFill/>
          <a:ln w="25400" cap="flat" cmpd="sng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8" name="Rectangle 36"/>
          <p:cNvSpPr/>
          <p:nvPr/>
        </p:nvSpPr>
        <p:spPr>
          <a:xfrm>
            <a:off x="6748863" y="3209764"/>
            <a:ext cx="4508500" cy="798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辅助</a:t>
            </a:r>
            <a:r>
              <a:rPr lang="zh-CN" altLang="en-US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常开触头闭合，</a:t>
            </a:r>
            <a:r>
              <a:rPr lang="zh-CN" altLang="en-US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自锁</a:t>
            </a:r>
            <a:r>
              <a:rPr lang="en-US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SB4</a:t>
            </a:r>
          </a:p>
          <a:p>
            <a:pPr marL="0" lvl="3">
              <a:lnSpc>
                <a:spcPct val="110000"/>
              </a:lnSpc>
            </a:pPr>
            <a:r>
              <a:rPr lang="en-US" altLang="zh-CN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辅助常开触头闭合</a:t>
            </a:r>
            <a:r>
              <a:rPr lang="zh-CN" altLang="en-US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，锁</a:t>
            </a:r>
            <a:r>
              <a:rPr lang="en-US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SB1</a:t>
            </a:r>
            <a:endParaRPr lang="zh-CN" altLang="en-US" sz="1600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主触头</a:t>
            </a:r>
            <a:r>
              <a:rPr lang="zh-CN" altLang="en-US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闭合，</a:t>
            </a:r>
            <a:r>
              <a:rPr lang="en-US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M2</a:t>
            </a:r>
            <a:r>
              <a:rPr lang="zh-CN" altLang="en-US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起动</a:t>
            </a:r>
            <a:r>
              <a:rPr lang="zh-CN" altLang="en-US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并连续运转</a:t>
            </a:r>
          </a:p>
        </p:txBody>
      </p:sp>
      <p:sp>
        <p:nvSpPr>
          <p:cNvPr id="39" name="Rectangle 23"/>
          <p:cNvSpPr/>
          <p:nvPr/>
        </p:nvSpPr>
        <p:spPr>
          <a:xfrm>
            <a:off x="6382208" y="4439525"/>
            <a:ext cx="3967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断电</a:t>
            </a:r>
            <a:r>
              <a:rPr lang="zh-CN" altLang="en-US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，触头都复位</a:t>
            </a:r>
          </a:p>
        </p:txBody>
      </p:sp>
      <p:sp>
        <p:nvSpPr>
          <p:cNvPr id="14" name="矩形 13"/>
          <p:cNvSpPr/>
          <p:nvPr/>
        </p:nvSpPr>
        <p:spPr>
          <a:xfrm>
            <a:off x="8895825" y="4430123"/>
            <a:ext cx="1659603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电动机</a:t>
            </a:r>
            <a:r>
              <a:rPr lang="en-US" altLang="zh-CN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M2</a:t>
            </a:r>
            <a:r>
              <a:rPr lang="zh-CN" altLang="zh-CN" sz="1600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停</a:t>
            </a:r>
            <a:r>
              <a:rPr lang="zh-CN" altLang="zh-CN" sz="1600" dirty="0" smtClean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转</a:t>
            </a:r>
            <a:endParaRPr lang="zh-CN" altLang="en-US" sz="1600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1" name="Line 21"/>
          <p:cNvSpPr/>
          <p:nvPr/>
        </p:nvSpPr>
        <p:spPr>
          <a:xfrm>
            <a:off x="8568958" y="4607744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42" name="Rectangle 32"/>
          <p:cNvSpPr/>
          <p:nvPr/>
        </p:nvSpPr>
        <p:spPr>
          <a:xfrm>
            <a:off x="5026216" y="5061415"/>
            <a:ext cx="140589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r>
              <a:rPr lang="zh-CN" altLang="en-US" sz="1600" dirty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再</a:t>
            </a:r>
            <a:r>
              <a:rPr lang="zh-CN" altLang="en-US" sz="1600" dirty="0" smtClean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按下</a:t>
            </a:r>
            <a:r>
              <a:rPr lang="en-US" altLang="zh-CN" sz="1600" dirty="0" smtClean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SB1</a:t>
            </a:r>
            <a:endParaRPr lang="zh-CN" altLang="en-US" sz="1600" dirty="0">
              <a:solidFill>
                <a:srgbClr val="1020FA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3" name="Line 21"/>
          <p:cNvSpPr/>
          <p:nvPr/>
        </p:nvSpPr>
        <p:spPr>
          <a:xfrm>
            <a:off x="6318387" y="5252033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44" name="Rectangle 23"/>
          <p:cNvSpPr/>
          <p:nvPr/>
        </p:nvSpPr>
        <p:spPr>
          <a:xfrm>
            <a:off x="6727681" y="5093701"/>
            <a:ext cx="3967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 smtClean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 smtClean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断电</a:t>
            </a:r>
            <a:r>
              <a:rPr lang="zh-CN" altLang="en-US" sz="1600" dirty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，触头都复位</a:t>
            </a:r>
          </a:p>
        </p:txBody>
      </p:sp>
      <p:sp>
        <p:nvSpPr>
          <p:cNvPr id="45" name="矩形 44"/>
          <p:cNvSpPr/>
          <p:nvPr/>
        </p:nvSpPr>
        <p:spPr>
          <a:xfrm>
            <a:off x="9241298" y="5084299"/>
            <a:ext cx="1659603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1600" dirty="0" smtClean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电动机</a:t>
            </a:r>
            <a:r>
              <a:rPr lang="en-US" altLang="zh-CN" sz="1600" dirty="0" smtClean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M1</a:t>
            </a:r>
            <a:r>
              <a:rPr lang="zh-CN" altLang="zh-CN" sz="1600" dirty="0" smtClean="0">
                <a:solidFill>
                  <a:srgbClr val="1020F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停转</a:t>
            </a:r>
            <a:endParaRPr lang="zh-CN" altLang="en-US" sz="1600" dirty="0">
              <a:solidFill>
                <a:srgbClr val="1020FA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6" name="Line 21"/>
          <p:cNvSpPr/>
          <p:nvPr/>
        </p:nvSpPr>
        <p:spPr>
          <a:xfrm>
            <a:off x="8914431" y="5261920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pic>
        <p:nvPicPr>
          <p:cNvPr id="47" name="Picture 1" descr="6-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3" t="4593" r="9789" b="17497"/>
          <a:stretch>
            <a:fillRect/>
          </a:stretch>
        </p:blipFill>
        <p:spPr bwMode="auto">
          <a:xfrm>
            <a:off x="540500" y="2044634"/>
            <a:ext cx="4569885" cy="34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56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bldLvl="0" animBg="1"/>
      <p:bldP spid="28" grpId="0"/>
      <p:bldP spid="29" grpId="0"/>
      <p:bldP spid="36" grpId="0"/>
      <p:bldP spid="37" grpId="0" bldLvl="0" animBg="1"/>
      <p:bldP spid="38" grpId="0"/>
      <p:bldP spid="39" grpId="0"/>
      <p:bldP spid="42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二、控制电路实现顺序起动、逆序停止控制电路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34141" y="16788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994" y="1445741"/>
            <a:ext cx="9854974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不同生产机械的控制要求不同，顺序控制电路有多种多样的形式，可以通过不同的电路来实现顺序控制功能，满足生产机械的</a:t>
            </a:r>
            <a:r>
              <a:rPr lang="zh-CN" altLang="zh-CN" b="1" kern="100" dirty="0" smtClean="0">
                <a:latin typeface="Times New Roman" panose="02020603050405020304" pitchFamily="18" charset="0"/>
              </a:rPr>
              <a:t>要求。</a:t>
            </a:r>
            <a:endParaRPr lang="zh-CN" altLang="zh-CN" b="1" kern="100" dirty="0">
              <a:latin typeface="Times New Roman" panose="02020603050405020304" pitchFamily="18" charset="0"/>
            </a:endParaRPr>
          </a:p>
        </p:txBody>
      </p:sp>
      <p:pic>
        <p:nvPicPr>
          <p:cNvPr id="8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800" y="2940913"/>
            <a:ext cx="1798638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19" y="2901573"/>
            <a:ext cx="2093913" cy="298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10"/>
          <p:cNvSpPr/>
          <p:nvPr/>
        </p:nvSpPr>
        <p:spPr>
          <a:xfrm>
            <a:off x="4526037" y="2731582"/>
            <a:ext cx="341947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自动顺序起动工作过程：</a:t>
            </a:r>
          </a:p>
        </p:txBody>
      </p:sp>
      <p:sp>
        <p:nvSpPr>
          <p:cNvPr id="11" name="Rectangle 11"/>
          <p:cNvSpPr/>
          <p:nvPr/>
        </p:nvSpPr>
        <p:spPr>
          <a:xfrm>
            <a:off x="4526037" y="3530729"/>
            <a:ext cx="129730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合上</a:t>
            </a:r>
            <a:r>
              <a:rPr lang="en-US" altLang="zh-CN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QS</a:t>
            </a:r>
            <a:r>
              <a:rPr lang="zh-CN" altLang="en-US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</a:p>
          <a:p>
            <a:r>
              <a:rPr lang="zh-CN" altLang="en-US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按下</a:t>
            </a:r>
            <a:r>
              <a:rPr lang="en-US" altLang="zh-CN" sz="1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SB2</a:t>
            </a:r>
          </a:p>
        </p:txBody>
      </p:sp>
      <p:sp>
        <p:nvSpPr>
          <p:cNvPr id="12" name="Rectangle 13"/>
          <p:cNvSpPr/>
          <p:nvPr/>
        </p:nvSpPr>
        <p:spPr>
          <a:xfrm>
            <a:off x="5823342" y="3468499"/>
            <a:ext cx="2020570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线圈得电</a:t>
            </a:r>
          </a:p>
        </p:txBody>
      </p:sp>
      <p:sp>
        <p:nvSpPr>
          <p:cNvPr id="13" name="AutoShape 15"/>
          <p:cNvSpPr/>
          <p:nvPr/>
        </p:nvSpPr>
        <p:spPr>
          <a:xfrm>
            <a:off x="7558797" y="3323084"/>
            <a:ext cx="183515" cy="635635"/>
          </a:xfrm>
          <a:prstGeom prst="leftBrace">
            <a:avLst>
              <a:gd name="adj1" fmla="val 58185"/>
              <a:gd name="adj2" fmla="val 50000"/>
            </a:avLst>
          </a:prstGeom>
          <a:noFill/>
          <a:ln w="25400" cap="flat" cmpd="sng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AutoShape 22"/>
          <p:cNvSpPr/>
          <p:nvPr/>
        </p:nvSpPr>
        <p:spPr>
          <a:xfrm>
            <a:off x="5746825" y="3500249"/>
            <a:ext cx="146050" cy="835025"/>
          </a:xfrm>
          <a:prstGeom prst="leftBrace">
            <a:avLst>
              <a:gd name="adj1" fmla="val 6654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Rectangle 23"/>
          <p:cNvSpPr/>
          <p:nvPr/>
        </p:nvSpPr>
        <p:spPr>
          <a:xfrm>
            <a:off x="5823342" y="4003804"/>
            <a:ext cx="2254250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KT</a:t>
            </a:r>
            <a:r>
              <a:rPr lang="zh-CN" altLang="en-US" sz="16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线圈得电延时</a:t>
            </a:r>
          </a:p>
        </p:txBody>
      </p:sp>
      <p:sp>
        <p:nvSpPr>
          <p:cNvPr id="16" name="Rectangle 24"/>
          <p:cNvSpPr/>
          <p:nvPr/>
        </p:nvSpPr>
        <p:spPr>
          <a:xfrm>
            <a:off x="8147125" y="4003487"/>
            <a:ext cx="4114800" cy="3385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延时结束，</a:t>
            </a:r>
            <a:r>
              <a:rPr lang="en-US" altLang="zh-CN" sz="16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KT</a:t>
            </a:r>
            <a:r>
              <a:rPr lang="zh-CN" altLang="en-US" sz="16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延时常开触头闭合</a:t>
            </a:r>
          </a:p>
        </p:txBody>
      </p:sp>
      <p:sp>
        <p:nvSpPr>
          <p:cNvPr id="17" name="Rectangle 25"/>
          <p:cNvSpPr/>
          <p:nvPr/>
        </p:nvSpPr>
        <p:spPr>
          <a:xfrm>
            <a:off x="9227418" y="4719994"/>
            <a:ext cx="1828800" cy="3385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线圈通电</a:t>
            </a:r>
          </a:p>
        </p:txBody>
      </p:sp>
      <p:sp>
        <p:nvSpPr>
          <p:cNvPr id="18" name="AutoShape 28"/>
          <p:cNvSpPr/>
          <p:nvPr/>
        </p:nvSpPr>
        <p:spPr>
          <a:xfrm>
            <a:off x="11247513" y="4214624"/>
            <a:ext cx="212090" cy="946150"/>
          </a:xfrm>
          <a:prstGeom prst="curvedLeftArrow">
            <a:avLst>
              <a:gd name="adj1" fmla="val 73352"/>
              <a:gd name="adj2" fmla="val 146658"/>
              <a:gd name="adj3" fmla="val 33310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AutoShape 29"/>
          <p:cNvSpPr/>
          <p:nvPr/>
        </p:nvSpPr>
        <p:spPr>
          <a:xfrm>
            <a:off x="8979769" y="4459670"/>
            <a:ext cx="163512" cy="1023937"/>
          </a:xfrm>
          <a:prstGeom prst="rightBrace">
            <a:avLst>
              <a:gd name="adj1" fmla="val 45690"/>
              <a:gd name="adj2" fmla="val 50000"/>
            </a:avLst>
          </a:prstGeom>
          <a:noFill/>
          <a:ln w="25400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600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Rectangle 35"/>
          <p:cNvSpPr/>
          <p:nvPr/>
        </p:nvSpPr>
        <p:spPr>
          <a:xfrm>
            <a:off x="5034037" y="4447987"/>
            <a:ext cx="4992688" cy="93871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辅助常闭触头断开，</a:t>
            </a:r>
            <a:r>
              <a:rPr lang="en-US" altLang="zh-CN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KT</a:t>
            </a:r>
            <a:r>
              <a:rPr lang="zh-CN" altLang="en-US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断电退出运行</a:t>
            </a:r>
          </a:p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辅助常开触头闭合，自锁</a:t>
            </a:r>
          </a:p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主触头闭合，</a:t>
            </a:r>
            <a:r>
              <a:rPr lang="en-US" altLang="zh-CN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M2</a:t>
            </a:r>
            <a:r>
              <a:rPr lang="zh-CN" altLang="en-US" sz="1600" dirty="0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起动并连续运转</a:t>
            </a:r>
          </a:p>
        </p:txBody>
      </p:sp>
      <p:sp>
        <p:nvSpPr>
          <p:cNvPr id="21" name="Rectangle 36"/>
          <p:cNvSpPr/>
          <p:nvPr/>
        </p:nvSpPr>
        <p:spPr>
          <a:xfrm>
            <a:off x="7691512" y="3238629"/>
            <a:ext cx="4508500" cy="798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辅助常开触头闭合，自锁</a:t>
            </a:r>
          </a:p>
          <a:p>
            <a:pPr marL="0" lvl="3" indent="0" algn="l" eaLnBrk="1" hangingPunct="1">
              <a:lnSpc>
                <a:spcPct val="110000"/>
              </a:lnSpc>
            </a:pPr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主触头闭合，</a:t>
            </a:r>
            <a:r>
              <a:rPr lang="en-US" altLang="zh-CN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M1</a:t>
            </a:r>
            <a:r>
              <a:rPr lang="zh-CN" altLang="en-US" sz="1600" dirty="0">
                <a:solidFill>
                  <a:srgbClr val="33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起动并连续运转</a:t>
            </a:r>
          </a:p>
        </p:txBody>
      </p:sp>
      <p:sp>
        <p:nvSpPr>
          <p:cNvPr id="22" name="Rectangle 32"/>
          <p:cNvSpPr/>
          <p:nvPr/>
        </p:nvSpPr>
        <p:spPr>
          <a:xfrm>
            <a:off x="4390782" y="5586224"/>
            <a:ext cx="140589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r>
              <a:rPr lang="zh-CN" altLang="en-US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按下</a:t>
            </a:r>
            <a:r>
              <a:rPr lang="en-US" altLang="zh-CN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SB1</a:t>
            </a:r>
            <a:endParaRPr lang="zh-CN" altLang="en-US" sz="1600" dirty="0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4" name="Line 21"/>
          <p:cNvSpPr/>
          <p:nvPr/>
        </p:nvSpPr>
        <p:spPr>
          <a:xfrm>
            <a:off x="5322481" y="5740055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25" name="Rectangle 23"/>
          <p:cNvSpPr/>
          <p:nvPr/>
        </p:nvSpPr>
        <p:spPr>
          <a:xfrm>
            <a:off x="5743804" y="5588207"/>
            <a:ext cx="3967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KM1</a:t>
            </a:r>
            <a:r>
              <a:rPr lang="zh-CN" altLang="en-US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lang="en-US" altLang="zh-CN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KM2</a:t>
            </a:r>
            <a:r>
              <a:rPr lang="zh-CN" altLang="en-US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都断电，触头都复位</a:t>
            </a:r>
          </a:p>
        </p:txBody>
      </p:sp>
      <p:sp>
        <p:nvSpPr>
          <p:cNvPr id="26" name="Rectangle 24"/>
          <p:cNvSpPr/>
          <p:nvPr/>
        </p:nvSpPr>
        <p:spPr>
          <a:xfrm>
            <a:off x="9426464" y="5581644"/>
            <a:ext cx="2578735" cy="338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M1</a:t>
            </a:r>
            <a:r>
              <a:rPr lang="zh-CN" altLang="en-US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lang="en-US" altLang="zh-CN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M2</a:t>
            </a:r>
            <a:r>
              <a:rPr lang="zh-CN" altLang="en-US" sz="1600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同时停车。</a:t>
            </a:r>
          </a:p>
        </p:txBody>
      </p:sp>
      <p:sp>
        <p:nvSpPr>
          <p:cNvPr id="27" name="Line 21"/>
          <p:cNvSpPr/>
          <p:nvPr/>
        </p:nvSpPr>
        <p:spPr>
          <a:xfrm>
            <a:off x="9036918" y="5771644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  <p:sp>
        <p:nvSpPr>
          <p:cNvPr id="28" name="Line 21"/>
          <p:cNvSpPr/>
          <p:nvPr/>
        </p:nvSpPr>
        <p:spPr>
          <a:xfrm>
            <a:off x="7821370" y="4214624"/>
            <a:ext cx="381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</p:spPr>
      </p:sp>
    </p:spTree>
    <p:extLst>
      <p:ext uri="{BB962C8B-B14F-4D97-AF65-F5344CB8AC3E}">
        <p14:creationId xmlns:p14="http://schemas.microsoft.com/office/powerpoint/2010/main" val="32467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bldLvl="0" animBg="1"/>
      <p:bldP spid="14" grpId="0" animBg="1"/>
      <p:bldP spid="15" grpId="0"/>
      <p:bldP spid="16" grpId="0"/>
      <p:bldP spid="17" grpId="0"/>
      <p:bldP spid="18" grpId="0" bldLvl="0" animBg="1"/>
      <p:bldP spid="19" grpId="0" animBg="1"/>
      <p:bldP spid="20" grpId="0"/>
      <p:bldP spid="21" grpId="0"/>
      <p:bldP spid="22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8360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三、多地控制电路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98"/>
          <p:cNvSpPr>
            <a:spLocks noChangeArrowheads="1"/>
          </p:cNvSpPr>
          <p:nvPr/>
        </p:nvSpPr>
        <p:spPr bwMode="auto">
          <a:xfrm>
            <a:off x="1524000" y="243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34141" y="16788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" name="Rectangle 19"/>
          <p:cNvSpPr>
            <a:spLocks noChangeArrowheads="1"/>
          </p:cNvSpPr>
          <p:nvPr/>
        </p:nvSpPr>
        <p:spPr bwMode="auto">
          <a:xfrm>
            <a:off x="934085" y="1175385"/>
            <a:ext cx="9927620" cy="968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多地控制：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能在两个或两个以上地点，控制同一台电动机起停的方式。</a:t>
            </a:r>
          </a:p>
        </p:txBody>
      </p:sp>
      <p:pic>
        <p:nvPicPr>
          <p:cNvPr id="37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642" y="2098524"/>
            <a:ext cx="4309136" cy="47594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Rectangle 7"/>
          <p:cNvSpPr/>
          <p:nvPr/>
        </p:nvSpPr>
        <p:spPr>
          <a:xfrm>
            <a:off x="1122092" y="3025506"/>
            <a:ext cx="4370936" cy="1578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一些大型机械和设备，往往要求能在不同方位进行控制，即在两个或两个以上的地点都能进行起动和停车操作。</a:t>
            </a:r>
          </a:p>
        </p:txBody>
      </p:sp>
    </p:spTree>
    <p:extLst>
      <p:ext uri="{BB962C8B-B14F-4D97-AF65-F5344CB8AC3E}">
        <p14:creationId xmlns:p14="http://schemas.microsoft.com/office/powerpoint/2010/main" val="395419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974</Words>
  <Application>Microsoft Office PowerPoint</Application>
  <PresentationFormat>宽屏</PresentationFormat>
  <Paragraphs>111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等线</vt:lpstr>
      <vt:lpstr>等线 Light</vt:lpstr>
      <vt:lpstr>黑体</vt:lpstr>
      <vt:lpstr>华文新魏</vt:lpstr>
      <vt:lpstr>华文行楷</vt:lpstr>
      <vt:lpstr>华文中宋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Wingdings</vt:lpstr>
      <vt:lpstr>自定义设计方案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202</cp:revision>
  <dcterms:created xsi:type="dcterms:W3CDTF">2021-05-23T14:18:00Z</dcterms:created>
  <dcterms:modified xsi:type="dcterms:W3CDTF">2025-01-07T12:34:12Z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