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handoutMasterIdLst>
    <p:handoutMasterId r:id="rId14"/>
  </p:handoutMasterIdLst>
  <p:sldIdLst>
    <p:sldId id="394" r:id="rId3"/>
    <p:sldId id="404" r:id="rId4"/>
    <p:sldId id="310" r:id="rId5"/>
    <p:sldId id="393" r:id="rId6"/>
    <p:sldId id="406" r:id="rId7"/>
    <p:sldId id="407" r:id="rId8"/>
    <p:sldId id="408" r:id="rId9"/>
    <p:sldId id="374" r:id="rId10"/>
    <p:sldId id="409" r:id="rId11"/>
    <p:sldId id="410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112" d="100"/>
          <a:sy n="112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2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2.jpe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2135639" y="3248355"/>
            <a:ext cx="8317242" cy="1313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1.3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电路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的三种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状态</a:t>
            </a:r>
            <a:endParaRPr lang="en-US" altLang="zh-CN" sz="4265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电气设备的额定值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9756" y="3721912"/>
            <a:ext cx="98035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短路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致使电流过大，可能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导致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电源因发热过甚而损坏，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或引起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电气设备的机械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损伤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实际工作中，应经常检查电气设备和线路的绝缘情况，以防止发生电压源短路事故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此外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，还应在电路中接入熔断器等保护装置，以便在发生短路事故时能及时切断电路，达到保护电源及电路元器件的目的。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73578" y="2161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333270" tIns="45720" rIns="33327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1505" name="Picture 1" descr="CH1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9"/>
          <a:stretch>
            <a:fillRect/>
          </a:stretch>
        </p:blipFill>
        <p:spPr bwMode="auto">
          <a:xfrm>
            <a:off x="1108343" y="1617874"/>
            <a:ext cx="882827" cy="91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391294" y="2531143"/>
            <a:ext cx="7422225" cy="48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95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95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95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95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95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95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95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95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95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95300" algn="l"/>
              </a:tabLst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短路会产生什么后果？实际生产和生活中是如何防止短路的？</a:t>
            </a: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86188" y="1785389"/>
            <a:ext cx="101021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127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28600" algn="l"/>
                <a:tab pos="495300" algn="l"/>
              </a:tabLst>
            </a:pP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想一想</a:t>
            </a:r>
            <a:endParaRPr lang="zh-CN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992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9558" y="339565"/>
            <a:ext cx="5776485" cy="1405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1.3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电路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的三种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状态和电气设备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的额定值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20744" y="3151392"/>
            <a:ext cx="465518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理解电器设备的额定值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08995" y="2054112"/>
            <a:ext cx="4756150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理解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电路的工作状态</a:t>
            </a:r>
            <a:endParaRPr lang="en-US" altLang="zh-CN" sz="2400" dirty="0" smtClean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74070" y="4389577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会判断电气设备工作状态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32745" y="2142377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32745" y="3151392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94010" y="4375037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、电路的工作状态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061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143" y="2337415"/>
            <a:ext cx="4551503" cy="2397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934141" y="1451631"/>
            <a:ext cx="4724371" cy="1214446"/>
            <a:chOff x="766531" y="1780114"/>
            <a:chExt cx="4724371" cy="1214446"/>
          </a:xfrm>
        </p:grpSpPr>
        <p:sp>
          <p:nvSpPr>
            <p:cNvPr id="16" name="矩形 15"/>
            <p:cNvSpPr/>
            <p:nvPr/>
          </p:nvSpPr>
          <p:spPr>
            <a:xfrm>
              <a:off x="775994" y="1780114"/>
              <a:ext cx="4714908" cy="1214446"/>
            </a:xfrm>
            <a:prstGeom prst="rect">
              <a:avLst/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3" tIns="34277" rIns="68553" bIns="34277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66531" y="2018005"/>
              <a:ext cx="4724371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28600" algn="ctr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思考：</a:t>
              </a:r>
              <a:r>
                <a:rPr lang="zh-CN" altLang="zh-CN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灯泡</a:t>
              </a:r>
              <a:r>
                <a:rPr lang="zh-CN" altLang="zh-CN" sz="2800" b="1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为什么会发光？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711409" y="2903968"/>
            <a:ext cx="61943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灯泡是否发光显示了所处电路的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工作状态</a:t>
            </a:r>
            <a:r>
              <a:rPr lang="zh-CN" altLang="en-US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开关接通时，灯泡发光，表明电路处于导通状态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开关断开或电线断裂、接头松脱时，灯泡不发光，表明电路处于断开状态。</a:t>
            </a:r>
          </a:p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12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、电路的工作状态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23780" y="2472285"/>
            <a:ext cx="5249724" cy="1504676"/>
            <a:chOff x="605166" y="2111981"/>
            <a:chExt cx="5249724" cy="1504676"/>
          </a:xfrm>
        </p:grpSpPr>
        <p:sp>
          <p:nvSpPr>
            <p:cNvPr id="9" name="矩形 8"/>
            <p:cNvSpPr/>
            <p:nvPr/>
          </p:nvSpPr>
          <p:spPr>
            <a:xfrm>
              <a:off x="605166" y="2111981"/>
              <a:ext cx="5249724" cy="1504676"/>
            </a:xfrm>
            <a:prstGeom prst="rect">
              <a:avLst/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3" tIns="34277" rIns="68553" bIns="34277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676604" y="2356487"/>
              <a:ext cx="5178286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当开关</a:t>
              </a: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S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闭合后电源与负载接成闭合回路，电源处于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有载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工作状态，电路中有电流流过。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059" name="图片 908" descr="F:\周晚工作\2022\教材配图\1-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682" y="2111981"/>
            <a:ext cx="3379333" cy="186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标题 1"/>
          <p:cNvSpPr txBox="1">
            <a:spLocks/>
          </p:cNvSpPr>
          <p:nvPr/>
        </p:nvSpPr>
        <p:spPr>
          <a:xfrm>
            <a:off x="1003223" y="1368464"/>
            <a:ext cx="2550698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514350" indent="-5143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  <a:defRPr sz="2400" b="1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/>
              <a:t>有载工作状态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009969" y="469316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电流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086639" y="553827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负载电压</a:t>
            </a:r>
            <a:endParaRPr lang="en-US" altLang="zh-CN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（电源两端输出电压）</a:t>
            </a:r>
            <a:endParaRPr lang="zh-CN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1761" y="4545138"/>
                <a:ext cx="1681941" cy="6653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0" i="0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s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𝐿</m:t>
                            </m:r>
                          </m:sub>
                        </m:sSub>
                      </m:den>
                    </m:f>
                  </m:oMath>
                </a14:m>
                <a:endParaRPr lang="zh-CN" alt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1761" y="4545138"/>
                <a:ext cx="1681941" cy="665375"/>
              </a:xfrm>
              <a:prstGeom prst="rect">
                <a:avLst/>
              </a:prstGeom>
              <a:blipFill>
                <a:blip r:embed="rId4"/>
                <a:stretch>
                  <a:fillRect l="-9420" b="-2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4646131" y="5738471"/>
            <a:ext cx="1228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U=U</a:t>
            </a:r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-R</a:t>
            </a:r>
            <a:r>
              <a:rPr lang="en-US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12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、电路的工作状态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57032" y="1969169"/>
            <a:ext cx="5249724" cy="1185843"/>
            <a:chOff x="605166" y="2111981"/>
            <a:chExt cx="5249724" cy="1504676"/>
          </a:xfrm>
        </p:grpSpPr>
        <p:sp>
          <p:nvSpPr>
            <p:cNvPr id="9" name="矩形 8"/>
            <p:cNvSpPr/>
            <p:nvPr/>
          </p:nvSpPr>
          <p:spPr>
            <a:xfrm>
              <a:off x="605166" y="2111981"/>
              <a:ext cx="5249724" cy="1504676"/>
            </a:xfrm>
            <a:prstGeom prst="rect">
              <a:avLst/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3" tIns="34277" rIns="68553" bIns="34277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676604" y="2383674"/>
              <a:ext cx="5178286" cy="961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当电源两端被电阻接近零的导线短接时，电路处于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短路状态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标题 1"/>
          <p:cNvSpPr txBox="1">
            <a:spLocks/>
          </p:cNvSpPr>
          <p:nvPr/>
        </p:nvSpPr>
        <p:spPr>
          <a:xfrm>
            <a:off x="1157032" y="1322838"/>
            <a:ext cx="193514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514350" indent="-5143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  <a:defRPr sz="2400" b="1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/>
              <a:t>短路状态</a:t>
            </a:r>
            <a:endParaRPr lang="zh-CN" altLang="en-US" dirty="0"/>
          </a:p>
        </p:txBody>
      </p:sp>
      <p:pic>
        <p:nvPicPr>
          <p:cNvPr id="18434" name="图片 906" descr="F:\周晚工作\2022\教材配图\1-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684" y="2287637"/>
            <a:ext cx="2924174" cy="1913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89004" y="5039311"/>
            <a:ext cx="11169395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短路时往往会造成严重后果，如导致电源因发热过甚而损坏，或因电流过大而引起电气设备的机械损伤，因而要绝对避免电源被短路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946926"/>
              </p:ext>
            </p:extLst>
          </p:nvPr>
        </p:nvGraphicFramePr>
        <p:xfrm>
          <a:off x="3918688" y="3394164"/>
          <a:ext cx="746642" cy="359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公式" r:id="rId5" imgW="355292" imgH="164957" progId="Equation.3">
                  <p:embed/>
                </p:oleObj>
              </mc:Choice>
              <mc:Fallback>
                <p:oleObj name="公式" r:id="rId5" imgW="355292" imgH="164957" progId="Equation.3">
                  <p:embed/>
                  <p:pic>
                    <p:nvPicPr>
                      <p:cNvPr id="9216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8688" y="3394164"/>
                        <a:ext cx="746642" cy="3594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1418358" y="3250746"/>
            <a:ext cx="23310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电源输出电压</a:t>
            </a:r>
            <a:endParaRPr lang="en-US" altLang="zh-CN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（即负载两端电压）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029903" y="405929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短路电流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781894" y="3948964"/>
                <a:ext cx="847717" cy="7335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1894" y="3948964"/>
                <a:ext cx="847717" cy="733599"/>
              </a:xfrm>
              <a:prstGeom prst="rect">
                <a:avLst/>
              </a:prstGeom>
              <a:blipFill>
                <a:blip r:embed="rId7"/>
                <a:stretch>
                  <a:fillRect l="-7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7914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12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、电路的工作状态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87185" y="2097295"/>
            <a:ext cx="9456353" cy="728196"/>
            <a:chOff x="626766" y="2219949"/>
            <a:chExt cx="5249724" cy="1288740"/>
          </a:xfrm>
        </p:grpSpPr>
        <p:sp>
          <p:nvSpPr>
            <p:cNvPr id="9" name="矩形 8"/>
            <p:cNvSpPr/>
            <p:nvPr/>
          </p:nvSpPr>
          <p:spPr>
            <a:xfrm>
              <a:off x="626766" y="2317796"/>
              <a:ext cx="5249724" cy="1151309"/>
            </a:xfrm>
            <a:prstGeom prst="rect">
              <a:avLst/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3" tIns="34277" rIns="68553" bIns="34277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676604" y="2219949"/>
              <a:ext cx="5178286" cy="12887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开关</a:t>
              </a: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S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断开或电路中某处断开，被切断的电路中没有电流流过，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开路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又叫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断路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标题 1"/>
          <p:cNvSpPr txBox="1">
            <a:spLocks/>
          </p:cNvSpPr>
          <p:nvPr/>
        </p:nvSpPr>
        <p:spPr>
          <a:xfrm>
            <a:off x="1186406" y="1281232"/>
            <a:ext cx="3166251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514350" indent="-5143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  <a:defRPr sz="2400" b="1"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/>
              <a:t>开路（断路）状态</a:t>
            </a:r>
            <a:endParaRPr lang="zh-CN" altLang="en-US" dirty="0"/>
          </a:p>
        </p:txBody>
      </p:sp>
      <p:pic>
        <p:nvPicPr>
          <p:cNvPr id="19458" name="图片 907" descr="F:\周晚工作\2022\教材配图\1-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543" y="3887170"/>
            <a:ext cx="2417520" cy="147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256099"/>
              </p:ext>
            </p:extLst>
          </p:nvPr>
        </p:nvGraphicFramePr>
        <p:xfrm>
          <a:off x="9052962" y="3665639"/>
          <a:ext cx="688971" cy="358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公式" r:id="rId5" imgW="317087" imgH="164885" progId="Equation.3">
                  <p:embed/>
                </p:oleObj>
              </mc:Choice>
              <mc:Fallback>
                <p:oleObj name="公式" r:id="rId5" imgW="317087" imgH="164885" progId="Equation.3">
                  <p:embed/>
                  <p:pic>
                    <p:nvPicPr>
                      <p:cNvPr id="9114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2962" y="3665639"/>
                        <a:ext cx="688971" cy="3582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75034"/>
              </p:ext>
            </p:extLst>
          </p:nvPr>
        </p:nvGraphicFramePr>
        <p:xfrm>
          <a:off x="8946095" y="4972582"/>
          <a:ext cx="799274" cy="384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公式" r:id="rId7" imgW="355292" imgH="164957" progId="Equation.3">
                  <p:embed/>
                </p:oleObj>
              </mc:Choice>
              <mc:Fallback>
                <p:oleObj name="公式" r:id="rId7" imgW="355292" imgH="164957" progId="Equation.3">
                  <p:embed/>
                  <p:pic>
                    <p:nvPicPr>
                      <p:cNvPr id="911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46095" y="4972582"/>
                        <a:ext cx="799274" cy="3848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6173702" y="36399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电流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173702" y="4336441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电源端电压（开路电压）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6173702" y="499703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负载上电压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946095" y="4336441"/>
                <a:ext cx="10304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𝑈</m:t>
                          </m:r>
                          <m:r>
                            <a:rPr lang="en-US" altLang="zh-CN" sz="20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en-US" altLang="zh-CN" sz="2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altLang="zh-CN" sz="2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𝑆</m:t>
                          </m:r>
                        </m:sub>
                      </m:sSub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6095" y="4336441"/>
                <a:ext cx="1030410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614658"/>
              </p:ext>
            </p:extLst>
          </p:nvPr>
        </p:nvGraphicFramePr>
        <p:xfrm>
          <a:off x="8946095" y="5666258"/>
          <a:ext cx="784472" cy="384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公式" r:id="rId10" imgW="342603" imgH="164957" progId="Equation.3">
                  <p:embed/>
                </p:oleObj>
              </mc:Choice>
              <mc:Fallback>
                <p:oleObj name="公式" r:id="rId10" imgW="342603" imgH="164957" progId="Equation.3">
                  <p:embed/>
                  <p:pic>
                    <p:nvPicPr>
                      <p:cNvPr id="9113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46095" y="5666258"/>
                        <a:ext cx="784472" cy="3848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矩形 26"/>
          <p:cNvSpPr/>
          <p:nvPr/>
        </p:nvSpPr>
        <p:spPr>
          <a:xfrm>
            <a:off x="6173702" y="573569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电源输出功率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65532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73143" y="1850951"/>
            <a:ext cx="10395185" cy="113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某电池组的电动势</a:t>
            </a:r>
            <a:r>
              <a:rPr lang="en-US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</a:t>
            </a:r>
            <a:r>
              <a:rPr 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=24V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，内阻    </a:t>
            </a:r>
            <a:r>
              <a:rPr 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=0.1Ω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，正常使用时的负载电阻为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=1.9Ω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，求额定工作电流    及当负载电阻被短路时的电流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aphicFrame>
        <p:nvGraphicFramePr>
          <p:cNvPr id="8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114953"/>
              </p:ext>
            </p:extLst>
          </p:nvPr>
        </p:nvGraphicFramePr>
        <p:xfrm>
          <a:off x="5970736" y="2114357"/>
          <a:ext cx="315035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公式" r:id="rId3" imgW="177569" imgH="202936" progId="Equation.3">
                  <p:embed/>
                </p:oleObj>
              </mc:Choice>
              <mc:Fallback>
                <p:oleObj name="公式" r:id="rId3" imgW="177569" imgH="202936" progId="Equation.3">
                  <p:embed/>
                  <p:pic>
                    <p:nvPicPr>
                      <p:cNvPr id="100353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0736" y="2114357"/>
                        <a:ext cx="315035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811921"/>
              </p:ext>
            </p:extLst>
          </p:nvPr>
        </p:nvGraphicFramePr>
        <p:xfrm>
          <a:off x="586198" y="2549852"/>
          <a:ext cx="287339" cy="287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公式" r:id="rId5" imgW="139639" imgH="152334" progId="Equation.3">
                  <p:embed/>
                </p:oleObj>
              </mc:Choice>
              <mc:Fallback>
                <p:oleObj name="公式" r:id="rId5" imgW="139639" imgH="152334" progId="Equation.3">
                  <p:embed/>
                  <p:pic>
                    <p:nvPicPr>
                      <p:cNvPr id="10035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198" y="2549852"/>
                        <a:ext cx="287339" cy="2873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532194" y="320183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解：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062560"/>
              </p:ext>
            </p:extLst>
          </p:nvPr>
        </p:nvGraphicFramePr>
        <p:xfrm>
          <a:off x="4277427" y="3528581"/>
          <a:ext cx="2892653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9" name="公式" r:id="rId7" imgW="1574800" imgH="381000" progId="Equation.3">
                  <p:embed/>
                </p:oleObj>
              </mc:Choice>
              <mc:Fallback>
                <p:oleObj name="公式" r:id="rId7" imgW="1574800" imgH="381000" progId="Equation.3">
                  <p:embed/>
                  <p:pic>
                    <p:nvPicPr>
                      <p:cNvPr id="10035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7427" y="3528581"/>
                        <a:ext cx="2892653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126628"/>
              </p:ext>
            </p:extLst>
          </p:nvPr>
        </p:nvGraphicFramePr>
        <p:xfrm>
          <a:off x="4277427" y="4675009"/>
          <a:ext cx="3143272" cy="73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公式" r:id="rId9" imgW="1638300" imgH="381000" progId="Equation.3">
                  <p:embed/>
                </p:oleObj>
              </mc:Choice>
              <mc:Fallback>
                <p:oleObj name="公式" r:id="rId9" imgW="1638300" imgH="381000" progId="Equation.3">
                  <p:embed/>
                  <p:pic>
                    <p:nvPicPr>
                      <p:cNvPr id="10035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7427" y="4675009"/>
                        <a:ext cx="3143272" cy="7374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879281"/>
              </p:ext>
            </p:extLst>
          </p:nvPr>
        </p:nvGraphicFramePr>
        <p:xfrm>
          <a:off x="4166852" y="2549852"/>
          <a:ext cx="216024" cy="31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公式" r:id="rId11" imgW="126780" imgH="164814" progId="Equation.3">
                  <p:embed/>
                </p:oleObj>
              </mc:Choice>
              <mc:Fallback>
                <p:oleObj name="公式" r:id="rId11" imgW="126780" imgH="164814" progId="Equation.3">
                  <p:embed/>
                  <p:pic>
                    <p:nvPicPr>
                      <p:cNvPr id="10036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6852" y="2549852"/>
                        <a:ext cx="216024" cy="312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31669"/>
              </p:ext>
            </p:extLst>
          </p:nvPr>
        </p:nvGraphicFramePr>
        <p:xfrm>
          <a:off x="8483882" y="2518722"/>
          <a:ext cx="317947" cy="424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公式" r:id="rId13" imgW="152268" imgH="203024" progId="Equation.3">
                  <p:embed/>
                </p:oleObj>
              </mc:Choice>
              <mc:Fallback>
                <p:oleObj name="公式" r:id="rId13" imgW="152268" imgH="203024" progId="Equation.3">
                  <p:embed/>
                  <p:pic>
                    <p:nvPicPr>
                      <p:cNvPr id="10036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3882" y="2518722"/>
                        <a:ext cx="317947" cy="4246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806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" y="1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147823"/>
            <a:ext cx="275075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8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1" y="5858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21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二、电气设备的额定值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8913263" y="238019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122" y="1354642"/>
            <a:ext cx="255069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额定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+mj-cs"/>
              </a:rPr>
              <a:t>工作状态</a:t>
            </a:r>
          </a:p>
        </p:txBody>
      </p:sp>
      <p:sp>
        <p:nvSpPr>
          <p:cNvPr id="5" name="矩形 4"/>
          <p:cNvSpPr/>
          <p:nvPr/>
        </p:nvSpPr>
        <p:spPr>
          <a:xfrm>
            <a:off x="847893" y="2032310"/>
            <a:ext cx="1068892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任何电气设备在使用时，若电流过大，温升过高就会导致绝缘的损坏，甚至烧坏设备或元器件</a:t>
            </a:r>
            <a:r>
              <a:rPr lang="zh-CN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保证正常工作，制造厂对产品的电压、电流和功率都规定其使用限额，称为</a:t>
            </a:r>
            <a:r>
              <a:rPr lang="zh-CN" altLang="zh-CN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额定值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，通常标在产品的名牌或说明书上，以此作为使用依据。</a:t>
            </a:r>
          </a:p>
        </p:txBody>
      </p:sp>
      <p:pic>
        <p:nvPicPr>
          <p:cNvPr id="41" name="图片 4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837" y="3758277"/>
            <a:ext cx="4071966" cy="2428892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矩形 33"/>
          <p:cNvSpPr/>
          <p:nvPr/>
        </p:nvSpPr>
        <p:spPr>
          <a:xfrm>
            <a:off x="6835182" y="4095560"/>
            <a:ext cx="34144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电源设备的额定值一般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包括</a:t>
            </a:r>
            <a:endParaRPr lang="en-US" altLang="zh-CN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额定</a:t>
            </a:r>
            <a:r>
              <a:rPr lang="zh-CN" altLang="zh-CN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电压</a:t>
            </a:r>
            <a:r>
              <a:rPr lang="en-US" altLang="zh-CN" b="1" i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en-US" altLang="zh-CN" sz="120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en-US" altLang="zh-CN" b="1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额定</a:t>
            </a:r>
            <a:r>
              <a:rPr lang="zh-CN" altLang="en-US" kern="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电流</a:t>
            </a:r>
            <a:r>
              <a:rPr lang="en-US" altLang="zh-CN" b="1" i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</a:t>
            </a:r>
            <a:r>
              <a:rPr lang="en-US" altLang="zh-CN" sz="120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en-US" altLang="zh-CN" b="1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额定</a:t>
            </a:r>
            <a:r>
              <a:rPr lang="zh-CN" altLang="en-US" kern="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容量</a:t>
            </a:r>
            <a:r>
              <a:rPr lang="en-US" altLang="zh-CN" b="1" i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12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zh-CN" altLang="en-US" sz="12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" y="1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147823"/>
            <a:ext cx="275075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8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1" y="5858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21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二、电气设备的额定值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8913263" y="238019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5346" y="1354642"/>
            <a:ext cx="316625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+mj-cs"/>
              </a:rPr>
              <a:t>超载、满载、轻载</a:t>
            </a:r>
            <a:endParaRPr lang="zh-CN" altLang="zh-CN" sz="2400" b="1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065674" y="2104627"/>
            <a:ext cx="68395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各参量 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zh-CN" altLang="en-US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其额定值 </a:t>
            </a:r>
            <a:r>
              <a:rPr lang="en-US" altLang="zh-CN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</a:t>
            </a:r>
            <a:r>
              <a:rPr lang="zh-CN" altLang="en-US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1065674" y="3547926"/>
            <a:ext cx="4535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各参量 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 </a:t>
            </a:r>
            <a:r>
              <a:rPr lang="zh-CN" altLang="en-US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其额定值 </a:t>
            </a:r>
            <a:r>
              <a:rPr lang="en-US" altLang="zh-CN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</a:t>
            </a:r>
            <a:r>
              <a:rPr lang="zh-CN" altLang="en-US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1065674" y="4917090"/>
            <a:ext cx="4535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各参量 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 </a:t>
            </a:r>
            <a:r>
              <a:rPr lang="zh-CN" altLang="en-US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其额定值 </a:t>
            </a:r>
            <a:r>
              <a:rPr lang="en-US" altLang="zh-CN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</a:t>
            </a:r>
            <a:r>
              <a:rPr lang="zh-CN" altLang="en-US" dirty="0">
                <a:solidFill>
                  <a:srgbClr val="0000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</a:p>
        </p:txBody>
      </p:sp>
      <p:sp>
        <p:nvSpPr>
          <p:cNvPr id="6" name="矩形 5"/>
          <p:cNvSpPr/>
          <p:nvPr/>
        </p:nvSpPr>
        <p:spPr>
          <a:xfrm>
            <a:off x="1198880" y="2675414"/>
            <a:ext cx="9358284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电气设备的使用是最经济合理和安全可靠的，不仅能充分发挥设备的作用，而且能够保证电气设备的设计寿命。</a:t>
            </a:r>
            <a:endParaRPr lang="zh-CN" altLang="en-US" sz="20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8880" y="5536626"/>
            <a:ext cx="9491490" cy="749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由于温度升高需要一定时间，因此电气设备短时过载不会立即损坏。但过载时间较长，就会大大缩短电气设备的使用寿命，甚至会使电气设备损坏。</a:t>
            </a:r>
            <a:endParaRPr lang="zh-CN" altLang="en-US" sz="20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8982" y="4031383"/>
            <a:ext cx="9491388" cy="749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在严重的欠载下，电气设备就不能正常合理地工作或者不能充分发挥其工作能力。过载和严重欠载都是在实际工作中应避免的。</a:t>
            </a:r>
            <a:endParaRPr lang="zh-CN" altLang="zh-CN" sz="20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83884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ywiaGRpZCI6IjIwMTY1MWYwMzJjZWZkY2IwZmQ0YjY2YTZkMGMxZjU5IiwidXNlckNvdW50Ijoz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656</Words>
  <Application>Microsoft Office PowerPoint</Application>
  <PresentationFormat>宽屏</PresentationFormat>
  <Paragraphs>63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等线</vt:lpstr>
      <vt:lpstr>等线 Light</vt:lpstr>
      <vt:lpstr>楷体</vt:lpstr>
      <vt:lpstr>宋体</vt:lpstr>
      <vt:lpstr>微软雅黑</vt:lpstr>
      <vt:lpstr>印品黑体</vt:lpstr>
      <vt:lpstr>Arial</vt:lpstr>
      <vt:lpstr>Calibri</vt:lpstr>
      <vt:lpstr>Calibri Light</vt:lpstr>
      <vt:lpstr>Cambria Math</vt:lpstr>
      <vt:lpstr>Times New Roman</vt:lpstr>
      <vt:lpstr>Wingdings</vt:lpstr>
      <vt:lpstr>自定义设计方案</vt:lpstr>
      <vt:lpstr>第一PPT，www.1ppt.com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Windows 用户</cp:lastModifiedBy>
  <cp:revision>177</cp:revision>
  <dcterms:created xsi:type="dcterms:W3CDTF">2021-05-23T14:18:00Z</dcterms:created>
  <dcterms:modified xsi:type="dcterms:W3CDTF">2025-01-07T16:26:11Z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