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5" r:id="rId1"/>
    <p:sldMasterId id="2147483692" r:id="rId2"/>
  </p:sldMasterIdLst>
  <p:notesMasterIdLst>
    <p:notesMasterId r:id="rId19"/>
  </p:notesMasterIdLst>
  <p:handoutMasterIdLst>
    <p:handoutMasterId r:id="rId20"/>
  </p:handoutMasterIdLst>
  <p:sldIdLst>
    <p:sldId id="404" r:id="rId3"/>
    <p:sldId id="405" r:id="rId4"/>
    <p:sldId id="406" r:id="rId5"/>
    <p:sldId id="396" r:id="rId6"/>
    <p:sldId id="407" r:id="rId7"/>
    <p:sldId id="408" r:id="rId8"/>
    <p:sldId id="409" r:id="rId9"/>
    <p:sldId id="410" r:id="rId10"/>
    <p:sldId id="411" r:id="rId11"/>
    <p:sldId id="412" r:id="rId12"/>
    <p:sldId id="414" r:id="rId13"/>
    <p:sldId id="413" r:id="rId14"/>
    <p:sldId id="415" r:id="rId15"/>
    <p:sldId id="416" r:id="rId16"/>
    <p:sldId id="417" r:id="rId17"/>
    <p:sldId id="41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7" autoAdjust="0"/>
    <p:restoredTop sz="96379" autoAdjust="0"/>
  </p:normalViewPr>
  <p:slideViewPr>
    <p:cSldViewPr snapToGrid="0">
      <p:cViewPr varScale="1">
        <p:scale>
          <a:sx n="115" d="100"/>
          <a:sy n="115" d="100"/>
        </p:scale>
        <p:origin x="144" y="96"/>
      </p:cViewPr>
      <p:guideLst/>
    </p:cSldViewPr>
  </p:slideViewPr>
  <p:notesTextViewPr>
    <p:cViewPr>
      <p:scale>
        <a:sx n="1" d="1"/>
        <a:sy n="1" d="1"/>
      </p:scale>
      <p:origin x="0" y="0"/>
    </p:cViewPr>
  </p:notesTextViewPr>
  <p:notesViewPr>
    <p:cSldViewPr snapToGrid="0">
      <p:cViewPr varScale="1">
        <p:scale>
          <a:sx n="87" d="100"/>
          <a:sy n="87" d="100"/>
        </p:scale>
        <p:origin x="298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2025/1/8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extLst>
      <p:ext uri="{BB962C8B-B14F-4D97-AF65-F5344CB8AC3E}">
        <p14:creationId xmlns:p14="http://schemas.microsoft.com/office/powerpoint/2010/main" val="16613363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4289988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3234548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7428854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4450888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10" name="组合 17"/>
          <p:cNvGrpSpPr/>
          <p:nvPr userDrawn="1"/>
        </p:nvGrpSpPr>
        <p:grpSpPr>
          <a:xfrm>
            <a:off x="546" y="548243"/>
            <a:ext cx="4064991" cy="698692"/>
            <a:chOff x="543" y="253843"/>
            <a:chExt cx="3672408" cy="810497"/>
          </a:xfrm>
        </p:grpSpPr>
        <p:sp>
          <p:nvSpPr>
            <p:cNvPr id="11" name="矩形 10"/>
            <p:cNvSpPr/>
            <p:nvPr/>
          </p:nvSpPr>
          <p:spPr>
            <a:xfrm>
              <a:off x="543" y="343214"/>
              <a:ext cx="3213357" cy="631756"/>
            </a:xfrm>
            <a:prstGeom prst="rect">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等腰三角形 11"/>
            <p:cNvSpPr/>
            <p:nvPr/>
          </p:nvSpPr>
          <p:spPr>
            <a:xfrm rot="5400000">
              <a:off x="3036418" y="427807"/>
              <a:ext cx="810497" cy="462569"/>
            </a:xfrm>
            <a:prstGeom prst="triangle">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3" name="椭圆 12"/>
          <p:cNvSpPr/>
          <p:nvPr userDrawn="1"/>
        </p:nvSpPr>
        <p:spPr>
          <a:xfrm>
            <a:off x="171899" y="476229"/>
            <a:ext cx="780565" cy="780563"/>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9" tIns="45699" rIns="91399" bIns="45699" spcCol="0" rtlCol="0" anchor="ctr"/>
          <a:lstStyle/>
          <a:p>
            <a:pPr algn="ctr"/>
            <a:endParaRPr lang="zh-CN" altLang="en-US" sz="2400" dirty="0"/>
          </a:p>
        </p:txBody>
      </p:sp>
      <p:sp>
        <p:nvSpPr>
          <p:cNvPr id="14" name="Freeform 116"/>
          <p:cNvSpPr>
            <a:spLocks/>
          </p:cNvSpPr>
          <p:nvPr userDrawn="1"/>
        </p:nvSpPr>
        <p:spPr bwMode="auto">
          <a:xfrm>
            <a:off x="374401" y="681601"/>
            <a:ext cx="352487" cy="393791"/>
          </a:xfrm>
          <a:custGeom>
            <a:avLst/>
            <a:gdLst>
              <a:gd name="T0" fmla="*/ 180 w 222"/>
              <a:gd name="T1" fmla="*/ 0 h 248"/>
              <a:gd name="T2" fmla="*/ 196 w 222"/>
              <a:gd name="T3" fmla="*/ 2 h 248"/>
              <a:gd name="T4" fmla="*/ 209 w 222"/>
              <a:gd name="T5" fmla="*/ 11 h 248"/>
              <a:gd name="T6" fmla="*/ 218 w 222"/>
              <a:gd name="T7" fmla="*/ 24 h 248"/>
              <a:gd name="T8" fmla="*/ 222 w 222"/>
              <a:gd name="T9" fmla="*/ 41 h 248"/>
              <a:gd name="T10" fmla="*/ 218 w 222"/>
              <a:gd name="T11" fmla="*/ 57 h 248"/>
              <a:gd name="T12" fmla="*/ 209 w 222"/>
              <a:gd name="T13" fmla="*/ 70 h 248"/>
              <a:gd name="T14" fmla="*/ 196 w 222"/>
              <a:gd name="T15" fmla="*/ 79 h 248"/>
              <a:gd name="T16" fmla="*/ 180 w 222"/>
              <a:gd name="T17" fmla="*/ 83 h 248"/>
              <a:gd name="T18" fmla="*/ 167 w 222"/>
              <a:gd name="T19" fmla="*/ 80 h 248"/>
              <a:gd name="T20" fmla="*/ 155 w 222"/>
              <a:gd name="T21" fmla="*/ 74 h 248"/>
              <a:gd name="T22" fmla="*/ 82 w 222"/>
              <a:gd name="T23" fmla="*/ 117 h 248"/>
              <a:gd name="T24" fmla="*/ 84 w 222"/>
              <a:gd name="T25" fmla="*/ 124 h 248"/>
              <a:gd name="T26" fmla="*/ 82 w 222"/>
              <a:gd name="T27" fmla="*/ 130 h 248"/>
              <a:gd name="T28" fmla="*/ 155 w 222"/>
              <a:gd name="T29" fmla="*/ 174 h 248"/>
              <a:gd name="T30" fmla="*/ 167 w 222"/>
              <a:gd name="T31" fmla="*/ 167 h 248"/>
              <a:gd name="T32" fmla="*/ 180 w 222"/>
              <a:gd name="T33" fmla="*/ 165 h 248"/>
              <a:gd name="T34" fmla="*/ 196 w 222"/>
              <a:gd name="T35" fmla="*/ 169 h 248"/>
              <a:gd name="T36" fmla="*/ 209 w 222"/>
              <a:gd name="T37" fmla="*/ 178 h 248"/>
              <a:gd name="T38" fmla="*/ 218 w 222"/>
              <a:gd name="T39" fmla="*/ 190 h 248"/>
              <a:gd name="T40" fmla="*/ 222 w 222"/>
              <a:gd name="T41" fmla="*/ 207 h 248"/>
              <a:gd name="T42" fmla="*/ 218 w 222"/>
              <a:gd name="T43" fmla="*/ 224 h 248"/>
              <a:gd name="T44" fmla="*/ 209 w 222"/>
              <a:gd name="T45" fmla="*/ 237 h 248"/>
              <a:gd name="T46" fmla="*/ 196 w 222"/>
              <a:gd name="T47" fmla="*/ 246 h 248"/>
              <a:gd name="T48" fmla="*/ 180 w 222"/>
              <a:gd name="T49" fmla="*/ 248 h 248"/>
              <a:gd name="T50" fmla="*/ 164 w 222"/>
              <a:gd name="T51" fmla="*/ 246 h 248"/>
              <a:gd name="T52" fmla="*/ 152 w 222"/>
              <a:gd name="T53" fmla="*/ 237 h 248"/>
              <a:gd name="T54" fmla="*/ 143 w 222"/>
              <a:gd name="T55" fmla="*/ 224 h 248"/>
              <a:gd name="T56" fmla="*/ 139 w 222"/>
              <a:gd name="T57" fmla="*/ 207 h 248"/>
              <a:gd name="T58" fmla="*/ 140 w 222"/>
              <a:gd name="T59" fmla="*/ 201 h 248"/>
              <a:gd name="T60" fmla="*/ 67 w 222"/>
              <a:gd name="T61" fmla="*/ 157 h 248"/>
              <a:gd name="T62" fmla="*/ 55 w 222"/>
              <a:gd name="T63" fmla="*/ 164 h 248"/>
              <a:gd name="T64" fmla="*/ 41 w 222"/>
              <a:gd name="T65" fmla="*/ 165 h 248"/>
              <a:gd name="T66" fmla="*/ 26 w 222"/>
              <a:gd name="T67" fmla="*/ 162 h 248"/>
              <a:gd name="T68" fmla="*/ 12 w 222"/>
              <a:gd name="T69" fmla="*/ 153 h 248"/>
              <a:gd name="T70" fmla="*/ 3 w 222"/>
              <a:gd name="T71" fmla="*/ 140 h 248"/>
              <a:gd name="T72" fmla="*/ 0 w 222"/>
              <a:gd name="T73" fmla="*/ 124 h 248"/>
              <a:gd name="T74" fmla="*/ 3 w 222"/>
              <a:gd name="T75" fmla="*/ 107 h 248"/>
              <a:gd name="T76" fmla="*/ 12 w 222"/>
              <a:gd name="T77" fmla="*/ 94 h 248"/>
              <a:gd name="T78" fmla="*/ 26 w 222"/>
              <a:gd name="T79" fmla="*/ 85 h 248"/>
              <a:gd name="T80" fmla="*/ 41 w 222"/>
              <a:gd name="T81" fmla="*/ 83 h 248"/>
              <a:gd name="T82" fmla="*/ 55 w 222"/>
              <a:gd name="T83" fmla="*/ 84 h 248"/>
              <a:gd name="T84" fmla="*/ 67 w 222"/>
              <a:gd name="T85" fmla="*/ 91 h 248"/>
              <a:gd name="T86" fmla="*/ 140 w 222"/>
              <a:gd name="T87" fmla="*/ 47 h 248"/>
              <a:gd name="T88" fmla="*/ 139 w 222"/>
              <a:gd name="T89" fmla="*/ 41 h 248"/>
              <a:gd name="T90" fmla="*/ 143 w 222"/>
              <a:gd name="T91" fmla="*/ 24 h 248"/>
              <a:gd name="T92" fmla="*/ 152 w 222"/>
              <a:gd name="T93" fmla="*/ 11 h 248"/>
              <a:gd name="T94" fmla="*/ 164 w 222"/>
              <a:gd name="T95" fmla="*/ 2 h 248"/>
              <a:gd name="T96" fmla="*/ 180 w 222"/>
              <a:gd name="T9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 h="248">
                <a:moveTo>
                  <a:pt x="180" y="0"/>
                </a:moveTo>
                <a:lnTo>
                  <a:pt x="196" y="2"/>
                </a:lnTo>
                <a:lnTo>
                  <a:pt x="209" y="11"/>
                </a:lnTo>
                <a:lnTo>
                  <a:pt x="218" y="24"/>
                </a:lnTo>
                <a:lnTo>
                  <a:pt x="222" y="41"/>
                </a:lnTo>
                <a:lnTo>
                  <a:pt x="218" y="57"/>
                </a:lnTo>
                <a:lnTo>
                  <a:pt x="209" y="70"/>
                </a:lnTo>
                <a:lnTo>
                  <a:pt x="196" y="79"/>
                </a:lnTo>
                <a:lnTo>
                  <a:pt x="180" y="83"/>
                </a:lnTo>
                <a:lnTo>
                  <a:pt x="167" y="80"/>
                </a:lnTo>
                <a:lnTo>
                  <a:pt x="155" y="74"/>
                </a:lnTo>
                <a:lnTo>
                  <a:pt x="82" y="117"/>
                </a:lnTo>
                <a:lnTo>
                  <a:pt x="84" y="124"/>
                </a:lnTo>
                <a:lnTo>
                  <a:pt x="82" y="130"/>
                </a:lnTo>
                <a:lnTo>
                  <a:pt x="155" y="174"/>
                </a:lnTo>
                <a:lnTo>
                  <a:pt x="167" y="167"/>
                </a:lnTo>
                <a:lnTo>
                  <a:pt x="180" y="165"/>
                </a:lnTo>
                <a:lnTo>
                  <a:pt x="196" y="169"/>
                </a:lnTo>
                <a:lnTo>
                  <a:pt x="209" y="178"/>
                </a:lnTo>
                <a:lnTo>
                  <a:pt x="218" y="190"/>
                </a:lnTo>
                <a:lnTo>
                  <a:pt x="222" y="207"/>
                </a:lnTo>
                <a:lnTo>
                  <a:pt x="218" y="224"/>
                </a:lnTo>
                <a:lnTo>
                  <a:pt x="209" y="237"/>
                </a:lnTo>
                <a:lnTo>
                  <a:pt x="196" y="246"/>
                </a:lnTo>
                <a:lnTo>
                  <a:pt x="180" y="248"/>
                </a:lnTo>
                <a:lnTo>
                  <a:pt x="164" y="246"/>
                </a:lnTo>
                <a:lnTo>
                  <a:pt x="152" y="237"/>
                </a:lnTo>
                <a:lnTo>
                  <a:pt x="143" y="224"/>
                </a:lnTo>
                <a:lnTo>
                  <a:pt x="139" y="207"/>
                </a:lnTo>
                <a:lnTo>
                  <a:pt x="140" y="201"/>
                </a:lnTo>
                <a:lnTo>
                  <a:pt x="67" y="157"/>
                </a:lnTo>
                <a:lnTo>
                  <a:pt x="55" y="164"/>
                </a:lnTo>
                <a:lnTo>
                  <a:pt x="41" y="165"/>
                </a:lnTo>
                <a:lnTo>
                  <a:pt x="26" y="162"/>
                </a:lnTo>
                <a:lnTo>
                  <a:pt x="12" y="153"/>
                </a:lnTo>
                <a:lnTo>
                  <a:pt x="3" y="140"/>
                </a:lnTo>
                <a:lnTo>
                  <a:pt x="0" y="124"/>
                </a:lnTo>
                <a:lnTo>
                  <a:pt x="3" y="107"/>
                </a:lnTo>
                <a:lnTo>
                  <a:pt x="12" y="94"/>
                </a:lnTo>
                <a:lnTo>
                  <a:pt x="26" y="85"/>
                </a:lnTo>
                <a:lnTo>
                  <a:pt x="41" y="83"/>
                </a:lnTo>
                <a:lnTo>
                  <a:pt x="55" y="84"/>
                </a:lnTo>
                <a:lnTo>
                  <a:pt x="67" y="91"/>
                </a:lnTo>
                <a:lnTo>
                  <a:pt x="140" y="47"/>
                </a:lnTo>
                <a:lnTo>
                  <a:pt x="139" y="41"/>
                </a:lnTo>
                <a:lnTo>
                  <a:pt x="143" y="24"/>
                </a:lnTo>
                <a:lnTo>
                  <a:pt x="152" y="11"/>
                </a:lnTo>
                <a:lnTo>
                  <a:pt x="164" y="2"/>
                </a:lnTo>
                <a:lnTo>
                  <a:pt x="180" y="0"/>
                </a:lnTo>
                <a:close/>
              </a:path>
            </a:pathLst>
          </a:custGeom>
          <a:solidFill>
            <a:srgbClr val="3898BE"/>
          </a:solidFill>
          <a:ln w="0">
            <a:noFill/>
            <a:prstDash val="solid"/>
            <a:round/>
            <a:headEnd/>
            <a:tailEnd/>
          </a:ln>
        </p:spPr>
        <p:txBody>
          <a:bodyPr vert="horz" wrap="square" lIns="91401" tIns="45700" rIns="91401" bIns="45700" numCol="1" anchor="t" anchorCtr="0" compatLnSpc="1">
            <a:prstTxWarp prst="textNoShape">
              <a:avLst/>
            </a:prstTxWarp>
          </a:bodyPr>
          <a:lstStyle/>
          <a:p>
            <a:endParaRPr lang="zh-CN" altLang="en-US" sz="2400"/>
          </a:p>
        </p:txBody>
      </p:sp>
      <p:sp>
        <p:nvSpPr>
          <p:cNvPr id="3" name="内容占位符 2"/>
          <p:cNvSpPr>
            <a:spLocks noGrp="1"/>
          </p:cNvSpPr>
          <p:nvPr>
            <p:ph idx="1"/>
          </p:nvPr>
        </p:nvSpPr>
        <p:spPr>
          <a:xfrm>
            <a:off x="666712" y="1809739"/>
            <a:ext cx="10972800" cy="452596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2025/1/8</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AutoShape 291"/>
          <p:cNvSpPr>
            <a:spLocks noChangeArrowheads="1"/>
          </p:cNvSpPr>
          <p:nvPr userDrawn="1"/>
        </p:nvSpPr>
        <p:spPr bwMode="auto">
          <a:xfrm flipH="1">
            <a:off x="-285795" y="6572272"/>
            <a:ext cx="8763061" cy="285728"/>
          </a:xfrm>
          <a:prstGeom prst="parallelogram">
            <a:avLst>
              <a:gd name="adj" fmla="val 93866"/>
            </a:avLst>
          </a:prstGeom>
          <a:solidFill>
            <a:schemeClr val="accent5">
              <a:lumMod val="50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8" name="AutoShape 291"/>
          <p:cNvSpPr>
            <a:spLocks noChangeArrowheads="1"/>
          </p:cNvSpPr>
          <p:nvPr userDrawn="1"/>
        </p:nvSpPr>
        <p:spPr bwMode="auto">
          <a:xfrm flipH="1">
            <a:off x="8286766" y="6572272"/>
            <a:ext cx="4191029" cy="285728"/>
          </a:xfrm>
          <a:prstGeom prst="parallelogram">
            <a:avLst>
              <a:gd name="adj" fmla="val 93866"/>
            </a:avLst>
          </a:prstGeom>
          <a:solidFill>
            <a:schemeClr val="accent6">
              <a:lumMod val="75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9" name="TextBox 8"/>
          <p:cNvSpPr txBox="1"/>
          <p:nvPr userDrawn="1"/>
        </p:nvSpPr>
        <p:spPr>
          <a:xfrm>
            <a:off x="8880000" y="6528001"/>
            <a:ext cx="3360000" cy="379656"/>
          </a:xfrm>
          <a:prstGeom prst="rect">
            <a:avLst/>
          </a:prstGeom>
          <a:noFill/>
        </p:spPr>
        <p:txBody>
          <a:bodyPr wrap="square" rtlCol="0">
            <a:spAutoFit/>
          </a:bodyPr>
          <a:lstStyle/>
          <a:p>
            <a:r>
              <a:rPr lang="zh-CN" altLang="en-US" sz="1867" b="1" dirty="0" smtClean="0">
                <a:solidFill>
                  <a:schemeClr val="bg1"/>
                </a:solidFill>
                <a:latin typeface="华文隶书" pitchFamily="2" charset="-122"/>
                <a:ea typeface="华文隶书" pitchFamily="2" charset="-122"/>
              </a:rPr>
              <a:t>常州轻工职业技术学院</a:t>
            </a:r>
            <a:endParaRPr lang="zh-CN" altLang="en-US" sz="1867" b="1" dirty="0">
              <a:solidFill>
                <a:schemeClr val="bg1"/>
              </a:solidFill>
              <a:latin typeface="华文隶书" pitchFamily="2" charset="-122"/>
              <a:ea typeface="华文隶书" pitchFamily="2" charset="-122"/>
            </a:endParaRPr>
          </a:p>
        </p:txBody>
      </p:sp>
    </p:spTree>
    <p:extLst>
      <p:ext uri="{BB962C8B-B14F-4D97-AF65-F5344CB8AC3E}">
        <p14:creationId xmlns:p14="http://schemas.microsoft.com/office/powerpoint/2010/main" val="116684379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10" name="组合 17"/>
          <p:cNvGrpSpPr/>
          <p:nvPr userDrawn="1"/>
        </p:nvGrpSpPr>
        <p:grpSpPr>
          <a:xfrm>
            <a:off x="546" y="548243"/>
            <a:ext cx="4064991" cy="698692"/>
            <a:chOff x="543" y="253843"/>
            <a:chExt cx="3672408" cy="810497"/>
          </a:xfrm>
        </p:grpSpPr>
        <p:sp>
          <p:nvSpPr>
            <p:cNvPr id="11" name="矩形 10"/>
            <p:cNvSpPr/>
            <p:nvPr/>
          </p:nvSpPr>
          <p:spPr>
            <a:xfrm>
              <a:off x="543" y="343214"/>
              <a:ext cx="3213357" cy="631756"/>
            </a:xfrm>
            <a:prstGeom prst="rect">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等腰三角形 11"/>
            <p:cNvSpPr/>
            <p:nvPr/>
          </p:nvSpPr>
          <p:spPr>
            <a:xfrm rot="5400000">
              <a:off x="3036418" y="427807"/>
              <a:ext cx="810497" cy="462569"/>
            </a:xfrm>
            <a:prstGeom prst="triangle">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3" name="椭圆 12"/>
          <p:cNvSpPr/>
          <p:nvPr userDrawn="1"/>
        </p:nvSpPr>
        <p:spPr>
          <a:xfrm>
            <a:off x="171899" y="476229"/>
            <a:ext cx="780565" cy="780563"/>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9" tIns="45699" rIns="91399" bIns="45699" spcCol="0" rtlCol="0" anchor="ctr"/>
          <a:lstStyle/>
          <a:p>
            <a:pPr algn="ctr"/>
            <a:endParaRPr lang="zh-CN" altLang="en-US" sz="2400" dirty="0"/>
          </a:p>
        </p:txBody>
      </p:sp>
      <p:sp>
        <p:nvSpPr>
          <p:cNvPr id="14" name="Freeform 116"/>
          <p:cNvSpPr>
            <a:spLocks/>
          </p:cNvSpPr>
          <p:nvPr userDrawn="1"/>
        </p:nvSpPr>
        <p:spPr bwMode="auto">
          <a:xfrm>
            <a:off x="374401" y="681601"/>
            <a:ext cx="352487" cy="393791"/>
          </a:xfrm>
          <a:custGeom>
            <a:avLst/>
            <a:gdLst>
              <a:gd name="T0" fmla="*/ 180 w 222"/>
              <a:gd name="T1" fmla="*/ 0 h 248"/>
              <a:gd name="T2" fmla="*/ 196 w 222"/>
              <a:gd name="T3" fmla="*/ 2 h 248"/>
              <a:gd name="T4" fmla="*/ 209 w 222"/>
              <a:gd name="T5" fmla="*/ 11 h 248"/>
              <a:gd name="T6" fmla="*/ 218 w 222"/>
              <a:gd name="T7" fmla="*/ 24 h 248"/>
              <a:gd name="T8" fmla="*/ 222 w 222"/>
              <a:gd name="T9" fmla="*/ 41 h 248"/>
              <a:gd name="T10" fmla="*/ 218 w 222"/>
              <a:gd name="T11" fmla="*/ 57 h 248"/>
              <a:gd name="T12" fmla="*/ 209 w 222"/>
              <a:gd name="T13" fmla="*/ 70 h 248"/>
              <a:gd name="T14" fmla="*/ 196 w 222"/>
              <a:gd name="T15" fmla="*/ 79 h 248"/>
              <a:gd name="T16" fmla="*/ 180 w 222"/>
              <a:gd name="T17" fmla="*/ 83 h 248"/>
              <a:gd name="T18" fmla="*/ 167 w 222"/>
              <a:gd name="T19" fmla="*/ 80 h 248"/>
              <a:gd name="T20" fmla="*/ 155 w 222"/>
              <a:gd name="T21" fmla="*/ 74 h 248"/>
              <a:gd name="T22" fmla="*/ 82 w 222"/>
              <a:gd name="T23" fmla="*/ 117 h 248"/>
              <a:gd name="T24" fmla="*/ 84 w 222"/>
              <a:gd name="T25" fmla="*/ 124 h 248"/>
              <a:gd name="T26" fmla="*/ 82 w 222"/>
              <a:gd name="T27" fmla="*/ 130 h 248"/>
              <a:gd name="T28" fmla="*/ 155 w 222"/>
              <a:gd name="T29" fmla="*/ 174 h 248"/>
              <a:gd name="T30" fmla="*/ 167 w 222"/>
              <a:gd name="T31" fmla="*/ 167 h 248"/>
              <a:gd name="T32" fmla="*/ 180 w 222"/>
              <a:gd name="T33" fmla="*/ 165 h 248"/>
              <a:gd name="T34" fmla="*/ 196 w 222"/>
              <a:gd name="T35" fmla="*/ 169 h 248"/>
              <a:gd name="T36" fmla="*/ 209 w 222"/>
              <a:gd name="T37" fmla="*/ 178 h 248"/>
              <a:gd name="T38" fmla="*/ 218 w 222"/>
              <a:gd name="T39" fmla="*/ 190 h 248"/>
              <a:gd name="T40" fmla="*/ 222 w 222"/>
              <a:gd name="T41" fmla="*/ 207 h 248"/>
              <a:gd name="T42" fmla="*/ 218 w 222"/>
              <a:gd name="T43" fmla="*/ 224 h 248"/>
              <a:gd name="T44" fmla="*/ 209 w 222"/>
              <a:gd name="T45" fmla="*/ 237 h 248"/>
              <a:gd name="T46" fmla="*/ 196 w 222"/>
              <a:gd name="T47" fmla="*/ 246 h 248"/>
              <a:gd name="T48" fmla="*/ 180 w 222"/>
              <a:gd name="T49" fmla="*/ 248 h 248"/>
              <a:gd name="T50" fmla="*/ 164 w 222"/>
              <a:gd name="T51" fmla="*/ 246 h 248"/>
              <a:gd name="T52" fmla="*/ 152 w 222"/>
              <a:gd name="T53" fmla="*/ 237 h 248"/>
              <a:gd name="T54" fmla="*/ 143 w 222"/>
              <a:gd name="T55" fmla="*/ 224 h 248"/>
              <a:gd name="T56" fmla="*/ 139 w 222"/>
              <a:gd name="T57" fmla="*/ 207 h 248"/>
              <a:gd name="T58" fmla="*/ 140 w 222"/>
              <a:gd name="T59" fmla="*/ 201 h 248"/>
              <a:gd name="T60" fmla="*/ 67 w 222"/>
              <a:gd name="T61" fmla="*/ 157 h 248"/>
              <a:gd name="T62" fmla="*/ 55 w 222"/>
              <a:gd name="T63" fmla="*/ 164 h 248"/>
              <a:gd name="T64" fmla="*/ 41 w 222"/>
              <a:gd name="T65" fmla="*/ 165 h 248"/>
              <a:gd name="T66" fmla="*/ 26 w 222"/>
              <a:gd name="T67" fmla="*/ 162 h 248"/>
              <a:gd name="T68" fmla="*/ 12 w 222"/>
              <a:gd name="T69" fmla="*/ 153 h 248"/>
              <a:gd name="T70" fmla="*/ 3 w 222"/>
              <a:gd name="T71" fmla="*/ 140 h 248"/>
              <a:gd name="T72" fmla="*/ 0 w 222"/>
              <a:gd name="T73" fmla="*/ 124 h 248"/>
              <a:gd name="T74" fmla="*/ 3 w 222"/>
              <a:gd name="T75" fmla="*/ 107 h 248"/>
              <a:gd name="T76" fmla="*/ 12 w 222"/>
              <a:gd name="T77" fmla="*/ 94 h 248"/>
              <a:gd name="T78" fmla="*/ 26 w 222"/>
              <a:gd name="T79" fmla="*/ 85 h 248"/>
              <a:gd name="T80" fmla="*/ 41 w 222"/>
              <a:gd name="T81" fmla="*/ 83 h 248"/>
              <a:gd name="T82" fmla="*/ 55 w 222"/>
              <a:gd name="T83" fmla="*/ 84 h 248"/>
              <a:gd name="T84" fmla="*/ 67 w 222"/>
              <a:gd name="T85" fmla="*/ 91 h 248"/>
              <a:gd name="T86" fmla="*/ 140 w 222"/>
              <a:gd name="T87" fmla="*/ 47 h 248"/>
              <a:gd name="T88" fmla="*/ 139 w 222"/>
              <a:gd name="T89" fmla="*/ 41 h 248"/>
              <a:gd name="T90" fmla="*/ 143 w 222"/>
              <a:gd name="T91" fmla="*/ 24 h 248"/>
              <a:gd name="T92" fmla="*/ 152 w 222"/>
              <a:gd name="T93" fmla="*/ 11 h 248"/>
              <a:gd name="T94" fmla="*/ 164 w 222"/>
              <a:gd name="T95" fmla="*/ 2 h 248"/>
              <a:gd name="T96" fmla="*/ 180 w 222"/>
              <a:gd name="T9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 h="248">
                <a:moveTo>
                  <a:pt x="180" y="0"/>
                </a:moveTo>
                <a:lnTo>
                  <a:pt x="196" y="2"/>
                </a:lnTo>
                <a:lnTo>
                  <a:pt x="209" y="11"/>
                </a:lnTo>
                <a:lnTo>
                  <a:pt x="218" y="24"/>
                </a:lnTo>
                <a:lnTo>
                  <a:pt x="222" y="41"/>
                </a:lnTo>
                <a:lnTo>
                  <a:pt x="218" y="57"/>
                </a:lnTo>
                <a:lnTo>
                  <a:pt x="209" y="70"/>
                </a:lnTo>
                <a:lnTo>
                  <a:pt x="196" y="79"/>
                </a:lnTo>
                <a:lnTo>
                  <a:pt x="180" y="83"/>
                </a:lnTo>
                <a:lnTo>
                  <a:pt x="167" y="80"/>
                </a:lnTo>
                <a:lnTo>
                  <a:pt x="155" y="74"/>
                </a:lnTo>
                <a:lnTo>
                  <a:pt x="82" y="117"/>
                </a:lnTo>
                <a:lnTo>
                  <a:pt x="84" y="124"/>
                </a:lnTo>
                <a:lnTo>
                  <a:pt x="82" y="130"/>
                </a:lnTo>
                <a:lnTo>
                  <a:pt x="155" y="174"/>
                </a:lnTo>
                <a:lnTo>
                  <a:pt x="167" y="167"/>
                </a:lnTo>
                <a:lnTo>
                  <a:pt x="180" y="165"/>
                </a:lnTo>
                <a:lnTo>
                  <a:pt x="196" y="169"/>
                </a:lnTo>
                <a:lnTo>
                  <a:pt x="209" y="178"/>
                </a:lnTo>
                <a:lnTo>
                  <a:pt x="218" y="190"/>
                </a:lnTo>
                <a:lnTo>
                  <a:pt x="222" y="207"/>
                </a:lnTo>
                <a:lnTo>
                  <a:pt x="218" y="224"/>
                </a:lnTo>
                <a:lnTo>
                  <a:pt x="209" y="237"/>
                </a:lnTo>
                <a:lnTo>
                  <a:pt x="196" y="246"/>
                </a:lnTo>
                <a:lnTo>
                  <a:pt x="180" y="248"/>
                </a:lnTo>
                <a:lnTo>
                  <a:pt x="164" y="246"/>
                </a:lnTo>
                <a:lnTo>
                  <a:pt x="152" y="237"/>
                </a:lnTo>
                <a:lnTo>
                  <a:pt x="143" y="224"/>
                </a:lnTo>
                <a:lnTo>
                  <a:pt x="139" y="207"/>
                </a:lnTo>
                <a:lnTo>
                  <a:pt x="140" y="201"/>
                </a:lnTo>
                <a:lnTo>
                  <a:pt x="67" y="157"/>
                </a:lnTo>
                <a:lnTo>
                  <a:pt x="55" y="164"/>
                </a:lnTo>
                <a:lnTo>
                  <a:pt x="41" y="165"/>
                </a:lnTo>
                <a:lnTo>
                  <a:pt x="26" y="162"/>
                </a:lnTo>
                <a:lnTo>
                  <a:pt x="12" y="153"/>
                </a:lnTo>
                <a:lnTo>
                  <a:pt x="3" y="140"/>
                </a:lnTo>
                <a:lnTo>
                  <a:pt x="0" y="124"/>
                </a:lnTo>
                <a:lnTo>
                  <a:pt x="3" y="107"/>
                </a:lnTo>
                <a:lnTo>
                  <a:pt x="12" y="94"/>
                </a:lnTo>
                <a:lnTo>
                  <a:pt x="26" y="85"/>
                </a:lnTo>
                <a:lnTo>
                  <a:pt x="41" y="83"/>
                </a:lnTo>
                <a:lnTo>
                  <a:pt x="55" y="84"/>
                </a:lnTo>
                <a:lnTo>
                  <a:pt x="67" y="91"/>
                </a:lnTo>
                <a:lnTo>
                  <a:pt x="140" y="47"/>
                </a:lnTo>
                <a:lnTo>
                  <a:pt x="139" y="41"/>
                </a:lnTo>
                <a:lnTo>
                  <a:pt x="143" y="24"/>
                </a:lnTo>
                <a:lnTo>
                  <a:pt x="152" y="11"/>
                </a:lnTo>
                <a:lnTo>
                  <a:pt x="164" y="2"/>
                </a:lnTo>
                <a:lnTo>
                  <a:pt x="180" y="0"/>
                </a:lnTo>
                <a:close/>
              </a:path>
            </a:pathLst>
          </a:custGeom>
          <a:solidFill>
            <a:srgbClr val="3898BE"/>
          </a:solidFill>
          <a:ln w="0">
            <a:noFill/>
            <a:prstDash val="solid"/>
            <a:round/>
            <a:headEnd/>
            <a:tailEnd/>
          </a:ln>
        </p:spPr>
        <p:txBody>
          <a:bodyPr vert="horz" wrap="square" lIns="91401" tIns="45700" rIns="91401" bIns="45700" numCol="1" anchor="t" anchorCtr="0" compatLnSpc="1">
            <a:prstTxWarp prst="textNoShape">
              <a:avLst/>
            </a:prstTxWarp>
          </a:bodyPr>
          <a:lstStyle/>
          <a:p>
            <a:endParaRPr lang="zh-CN" altLang="en-US" sz="2400"/>
          </a:p>
        </p:txBody>
      </p:sp>
      <p:sp>
        <p:nvSpPr>
          <p:cNvPr id="3" name="内容占位符 2"/>
          <p:cNvSpPr>
            <a:spLocks noGrp="1"/>
          </p:cNvSpPr>
          <p:nvPr>
            <p:ph idx="1"/>
          </p:nvPr>
        </p:nvSpPr>
        <p:spPr>
          <a:xfrm>
            <a:off x="666712" y="1809739"/>
            <a:ext cx="10972800" cy="452596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2025/1/8</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AutoShape 291"/>
          <p:cNvSpPr>
            <a:spLocks noChangeArrowheads="1"/>
          </p:cNvSpPr>
          <p:nvPr userDrawn="1"/>
        </p:nvSpPr>
        <p:spPr bwMode="auto">
          <a:xfrm flipH="1">
            <a:off x="-285795" y="6572272"/>
            <a:ext cx="8763061" cy="285728"/>
          </a:xfrm>
          <a:prstGeom prst="parallelogram">
            <a:avLst>
              <a:gd name="adj" fmla="val 93866"/>
            </a:avLst>
          </a:prstGeom>
          <a:solidFill>
            <a:schemeClr val="accent5">
              <a:lumMod val="50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8" name="AutoShape 291"/>
          <p:cNvSpPr>
            <a:spLocks noChangeArrowheads="1"/>
          </p:cNvSpPr>
          <p:nvPr userDrawn="1"/>
        </p:nvSpPr>
        <p:spPr bwMode="auto">
          <a:xfrm flipH="1">
            <a:off x="8286766" y="6572272"/>
            <a:ext cx="4191029" cy="285728"/>
          </a:xfrm>
          <a:prstGeom prst="parallelogram">
            <a:avLst>
              <a:gd name="adj" fmla="val 93866"/>
            </a:avLst>
          </a:prstGeom>
          <a:solidFill>
            <a:schemeClr val="accent6">
              <a:lumMod val="75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9" name="TextBox 8"/>
          <p:cNvSpPr txBox="1"/>
          <p:nvPr userDrawn="1"/>
        </p:nvSpPr>
        <p:spPr>
          <a:xfrm>
            <a:off x="8880000" y="6528001"/>
            <a:ext cx="3360000" cy="379656"/>
          </a:xfrm>
          <a:prstGeom prst="rect">
            <a:avLst/>
          </a:prstGeom>
          <a:noFill/>
        </p:spPr>
        <p:txBody>
          <a:bodyPr wrap="square" rtlCol="0">
            <a:spAutoFit/>
          </a:bodyPr>
          <a:lstStyle/>
          <a:p>
            <a:r>
              <a:rPr lang="zh-CN" altLang="en-US" sz="1867" b="1" dirty="0" smtClean="0">
                <a:solidFill>
                  <a:schemeClr val="bg1"/>
                </a:solidFill>
                <a:latin typeface="华文隶书" pitchFamily="2" charset="-122"/>
                <a:ea typeface="华文隶书" pitchFamily="2" charset="-122"/>
              </a:rPr>
              <a:t>常州轻工职业技术学院</a:t>
            </a:r>
            <a:endParaRPr lang="zh-CN" altLang="en-US" sz="1867" b="1" dirty="0">
              <a:solidFill>
                <a:schemeClr val="bg1"/>
              </a:solidFill>
              <a:latin typeface="华文隶书" pitchFamily="2" charset="-122"/>
              <a:ea typeface="华文隶书" pitchFamily="2" charset="-122"/>
            </a:endParaRPr>
          </a:p>
        </p:txBody>
      </p:sp>
    </p:spTree>
    <p:extLst>
      <p:ext uri="{BB962C8B-B14F-4D97-AF65-F5344CB8AC3E}">
        <p14:creationId xmlns:p14="http://schemas.microsoft.com/office/powerpoint/2010/main" val="321927217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10" name="组合 17"/>
          <p:cNvGrpSpPr/>
          <p:nvPr userDrawn="1"/>
        </p:nvGrpSpPr>
        <p:grpSpPr>
          <a:xfrm>
            <a:off x="546" y="548243"/>
            <a:ext cx="4064991" cy="698692"/>
            <a:chOff x="543" y="253843"/>
            <a:chExt cx="3672408" cy="810497"/>
          </a:xfrm>
        </p:grpSpPr>
        <p:sp>
          <p:nvSpPr>
            <p:cNvPr id="11" name="矩形 10"/>
            <p:cNvSpPr/>
            <p:nvPr/>
          </p:nvSpPr>
          <p:spPr>
            <a:xfrm>
              <a:off x="543" y="343214"/>
              <a:ext cx="3213357" cy="631756"/>
            </a:xfrm>
            <a:prstGeom prst="rect">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等腰三角形 11"/>
            <p:cNvSpPr/>
            <p:nvPr/>
          </p:nvSpPr>
          <p:spPr>
            <a:xfrm rot="5400000">
              <a:off x="3036418" y="427807"/>
              <a:ext cx="810497" cy="462569"/>
            </a:xfrm>
            <a:prstGeom prst="triangle">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3" name="椭圆 12"/>
          <p:cNvSpPr/>
          <p:nvPr userDrawn="1"/>
        </p:nvSpPr>
        <p:spPr>
          <a:xfrm>
            <a:off x="171899" y="476229"/>
            <a:ext cx="780565" cy="780563"/>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9" tIns="45699" rIns="91399" bIns="45699" spcCol="0" rtlCol="0" anchor="ctr"/>
          <a:lstStyle/>
          <a:p>
            <a:pPr algn="ctr"/>
            <a:endParaRPr lang="zh-CN" altLang="en-US" sz="2400" dirty="0"/>
          </a:p>
        </p:txBody>
      </p:sp>
      <p:sp>
        <p:nvSpPr>
          <p:cNvPr id="14" name="Freeform 116"/>
          <p:cNvSpPr>
            <a:spLocks/>
          </p:cNvSpPr>
          <p:nvPr userDrawn="1"/>
        </p:nvSpPr>
        <p:spPr bwMode="auto">
          <a:xfrm>
            <a:off x="374401" y="681601"/>
            <a:ext cx="352487" cy="393791"/>
          </a:xfrm>
          <a:custGeom>
            <a:avLst/>
            <a:gdLst>
              <a:gd name="T0" fmla="*/ 180 w 222"/>
              <a:gd name="T1" fmla="*/ 0 h 248"/>
              <a:gd name="T2" fmla="*/ 196 w 222"/>
              <a:gd name="T3" fmla="*/ 2 h 248"/>
              <a:gd name="T4" fmla="*/ 209 w 222"/>
              <a:gd name="T5" fmla="*/ 11 h 248"/>
              <a:gd name="T6" fmla="*/ 218 w 222"/>
              <a:gd name="T7" fmla="*/ 24 h 248"/>
              <a:gd name="T8" fmla="*/ 222 w 222"/>
              <a:gd name="T9" fmla="*/ 41 h 248"/>
              <a:gd name="T10" fmla="*/ 218 w 222"/>
              <a:gd name="T11" fmla="*/ 57 h 248"/>
              <a:gd name="T12" fmla="*/ 209 w 222"/>
              <a:gd name="T13" fmla="*/ 70 h 248"/>
              <a:gd name="T14" fmla="*/ 196 w 222"/>
              <a:gd name="T15" fmla="*/ 79 h 248"/>
              <a:gd name="T16" fmla="*/ 180 w 222"/>
              <a:gd name="T17" fmla="*/ 83 h 248"/>
              <a:gd name="T18" fmla="*/ 167 w 222"/>
              <a:gd name="T19" fmla="*/ 80 h 248"/>
              <a:gd name="T20" fmla="*/ 155 w 222"/>
              <a:gd name="T21" fmla="*/ 74 h 248"/>
              <a:gd name="T22" fmla="*/ 82 w 222"/>
              <a:gd name="T23" fmla="*/ 117 h 248"/>
              <a:gd name="T24" fmla="*/ 84 w 222"/>
              <a:gd name="T25" fmla="*/ 124 h 248"/>
              <a:gd name="T26" fmla="*/ 82 w 222"/>
              <a:gd name="T27" fmla="*/ 130 h 248"/>
              <a:gd name="T28" fmla="*/ 155 w 222"/>
              <a:gd name="T29" fmla="*/ 174 h 248"/>
              <a:gd name="T30" fmla="*/ 167 w 222"/>
              <a:gd name="T31" fmla="*/ 167 h 248"/>
              <a:gd name="T32" fmla="*/ 180 w 222"/>
              <a:gd name="T33" fmla="*/ 165 h 248"/>
              <a:gd name="T34" fmla="*/ 196 w 222"/>
              <a:gd name="T35" fmla="*/ 169 h 248"/>
              <a:gd name="T36" fmla="*/ 209 w 222"/>
              <a:gd name="T37" fmla="*/ 178 h 248"/>
              <a:gd name="T38" fmla="*/ 218 w 222"/>
              <a:gd name="T39" fmla="*/ 190 h 248"/>
              <a:gd name="T40" fmla="*/ 222 w 222"/>
              <a:gd name="T41" fmla="*/ 207 h 248"/>
              <a:gd name="T42" fmla="*/ 218 w 222"/>
              <a:gd name="T43" fmla="*/ 224 h 248"/>
              <a:gd name="T44" fmla="*/ 209 w 222"/>
              <a:gd name="T45" fmla="*/ 237 h 248"/>
              <a:gd name="T46" fmla="*/ 196 w 222"/>
              <a:gd name="T47" fmla="*/ 246 h 248"/>
              <a:gd name="T48" fmla="*/ 180 w 222"/>
              <a:gd name="T49" fmla="*/ 248 h 248"/>
              <a:gd name="T50" fmla="*/ 164 w 222"/>
              <a:gd name="T51" fmla="*/ 246 h 248"/>
              <a:gd name="T52" fmla="*/ 152 w 222"/>
              <a:gd name="T53" fmla="*/ 237 h 248"/>
              <a:gd name="T54" fmla="*/ 143 w 222"/>
              <a:gd name="T55" fmla="*/ 224 h 248"/>
              <a:gd name="T56" fmla="*/ 139 w 222"/>
              <a:gd name="T57" fmla="*/ 207 h 248"/>
              <a:gd name="T58" fmla="*/ 140 w 222"/>
              <a:gd name="T59" fmla="*/ 201 h 248"/>
              <a:gd name="T60" fmla="*/ 67 w 222"/>
              <a:gd name="T61" fmla="*/ 157 h 248"/>
              <a:gd name="T62" fmla="*/ 55 w 222"/>
              <a:gd name="T63" fmla="*/ 164 h 248"/>
              <a:gd name="T64" fmla="*/ 41 w 222"/>
              <a:gd name="T65" fmla="*/ 165 h 248"/>
              <a:gd name="T66" fmla="*/ 26 w 222"/>
              <a:gd name="T67" fmla="*/ 162 h 248"/>
              <a:gd name="T68" fmla="*/ 12 w 222"/>
              <a:gd name="T69" fmla="*/ 153 h 248"/>
              <a:gd name="T70" fmla="*/ 3 w 222"/>
              <a:gd name="T71" fmla="*/ 140 h 248"/>
              <a:gd name="T72" fmla="*/ 0 w 222"/>
              <a:gd name="T73" fmla="*/ 124 h 248"/>
              <a:gd name="T74" fmla="*/ 3 w 222"/>
              <a:gd name="T75" fmla="*/ 107 h 248"/>
              <a:gd name="T76" fmla="*/ 12 w 222"/>
              <a:gd name="T77" fmla="*/ 94 h 248"/>
              <a:gd name="T78" fmla="*/ 26 w 222"/>
              <a:gd name="T79" fmla="*/ 85 h 248"/>
              <a:gd name="T80" fmla="*/ 41 w 222"/>
              <a:gd name="T81" fmla="*/ 83 h 248"/>
              <a:gd name="T82" fmla="*/ 55 w 222"/>
              <a:gd name="T83" fmla="*/ 84 h 248"/>
              <a:gd name="T84" fmla="*/ 67 w 222"/>
              <a:gd name="T85" fmla="*/ 91 h 248"/>
              <a:gd name="T86" fmla="*/ 140 w 222"/>
              <a:gd name="T87" fmla="*/ 47 h 248"/>
              <a:gd name="T88" fmla="*/ 139 w 222"/>
              <a:gd name="T89" fmla="*/ 41 h 248"/>
              <a:gd name="T90" fmla="*/ 143 w 222"/>
              <a:gd name="T91" fmla="*/ 24 h 248"/>
              <a:gd name="T92" fmla="*/ 152 w 222"/>
              <a:gd name="T93" fmla="*/ 11 h 248"/>
              <a:gd name="T94" fmla="*/ 164 w 222"/>
              <a:gd name="T95" fmla="*/ 2 h 248"/>
              <a:gd name="T96" fmla="*/ 180 w 222"/>
              <a:gd name="T9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 h="248">
                <a:moveTo>
                  <a:pt x="180" y="0"/>
                </a:moveTo>
                <a:lnTo>
                  <a:pt x="196" y="2"/>
                </a:lnTo>
                <a:lnTo>
                  <a:pt x="209" y="11"/>
                </a:lnTo>
                <a:lnTo>
                  <a:pt x="218" y="24"/>
                </a:lnTo>
                <a:lnTo>
                  <a:pt x="222" y="41"/>
                </a:lnTo>
                <a:lnTo>
                  <a:pt x="218" y="57"/>
                </a:lnTo>
                <a:lnTo>
                  <a:pt x="209" y="70"/>
                </a:lnTo>
                <a:lnTo>
                  <a:pt x="196" y="79"/>
                </a:lnTo>
                <a:lnTo>
                  <a:pt x="180" y="83"/>
                </a:lnTo>
                <a:lnTo>
                  <a:pt x="167" y="80"/>
                </a:lnTo>
                <a:lnTo>
                  <a:pt x="155" y="74"/>
                </a:lnTo>
                <a:lnTo>
                  <a:pt x="82" y="117"/>
                </a:lnTo>
                <a:lnTo>
                  <a:pt x="84" y="124"/>
                </a:lnTo>
                <a:lnTo>
                  <a:pt x="82" y="130"/>
                </a:lnTo>
                <a:lnTo>
                  <a:pt x="155" y="174"/>
                </a:lnTo>
                <a:lnTo>
                  <a:pt x="167" y="167"/>
                </a:lnTo>
                <a:lnTo>
                  <a:pt x="180" y="165"/>
                </a:lnTo>
                <a:lnTo>
                  <a:pt x="196" y="169"/>
                </a:lnTo>
                <a:lnTo>
                  <a:pt x="209" y="178"/>
                </a:lnTo>
                <a:lnTo>
                  <a:pt x="218" y="190"/>
                </a:lnTo>
                <a:lnTo>
                  <a:pt x="222" y="207"/>
                </a:lnTo>
                <a:lnTo>
                  <a:pt x="218" y="224"/>
                </a:lnTo>
                <a:lnTo>
                  <a:pt x="209" y="237"/>
                </a:lnTo>
                <a:lnTo>
                  <a:pt x="196" y="246"/>
                </a:lnTo>
                <a:lnTo>
                  <a:pt x="180" y="248"/>
                </a:lnTo>
                <a:lnTo>
                  <a:pt x="164" y="246"/>
                </a:lnTo>
                <a:lnTo>
                  <a:pt x="152" y="237"/>
                </a:lnTo>
                <a:lnTo>
                  <a:pt x="143" y="224"/>
                </a:lnTo>
                <a:lnTo>
                  <a:pt x="139" y="207"/>
                </a:lnTo>
                <a:lnTo>
                  <a:pt x="140" y="201"/>
                </a:lnTo>
                <a:lnTo>
                  <a:pt x="67" y="157"/>
                </a:lnTo>
                <a:lnTo>
                  <a:pt x="55" y="164"/>
                </a:lnTo>
                <a:lnTo>
                  <a:pt x="41" y="165"/>
                </a:lnTo>
                <a:lnTo>
                  <a:pt x="26" y="162"/>
                </a:lnTo>
                <a:lnTo>
                  <a:pt x="12" y="153"/>
                </a:lnTo>
                <a:lnTo>
                  <a:pt x="3" y="140"/>
                </a:lnTo>
                <a:lnTo>
                  <a:pt x="0" y="124"/>
                </a:lnTo>
                <a:lnTo>
                  <a:pt x="3" y="107"/>
                </a:lnTo>
                <a:lnTo>
                  <a:pt x="12" y="94"/>
                </a:lnTo>
                <a:lnTo>
                  <a:pt x="26" y="85"/>
                </a:lnTo>
                <a:lnTo>
                  <a:pt x="41" y="83"/>
                </a:lnTo>
                <a:lnTo>
                  <a:pt x="55" y="84"/>
                </a:lnTo>
                <a:lnTo>
                  <a:pt x="67" y="91"/>
                </a:lnTo>
                <a:lnTo>
                  <a:pt x="140" y="47"/>
                </a:lnTo>
                <a:lnTo>
                  <a:pt x="139" y="41"/>
                </a:lnTo>
                <a:lnTo>
                  <a:pt x="143" y="24"/>
                </a:lnTo>
                <a:lnTo>
                  <a:pt x="152" y="11"/>
                </a:lnTo>
                <a:lnTo>
                  <a:pt x="164" y="2"/>
                </a:lnTo>
                <a:lnTo>
                  <a:pt x="180" y="0"/>
                </a:lnTo>
                <a:close/>
              </a:path>
            </a:pathLst>
          </a:custGeom>
          <a:solidFill>
            <a:srgbClr val="3898BE"/>
          </a:solidFill>
          <a:ln w="0">
            <a:noFill/>
            <a:prstDash val="solid"/>
            <a:round/>
            <a:headEnd/>
            <a:tailEnd/>
          </a:ln>
        </p:spPr>
        <p:txBody>
          <a:bodyPr vert="horz" wrap="square" lIns="91401" tIns="45700" rIns="91401" bIns="45700" numCol="1" anchor="t" anchorCtr="0" compatLnSpc="1">
            <a:prstTxWarp prst="textNoShape">
              <a:avLst/>
            </a:prstTxWarp>
          </a:bodyPr>
          <a:lstStyle/>
          <a:p>
            <a:endParaRPr lang="zh-CN" altLang="en-US" sz="2400"/>
          </a:p>
        </p:txBody>
      </p:sp>
      <p:sp>
        <p:nvSpPr>
          <p:cNvPr id="3" name="内容占位符 2"/>
          <p:cNvSpPr>
            <a:spLocks noGrp="1"/>
          </p:cNvSpPr>
          <p:nvPr>
            <p:ph idx="1"/>
          </p:nvPr>
        </p:nvSpPr>
        <p:spPr>
          <a:xfrm>
            <a:off x="666712" y="1809739"/>
            <a:ext cx="10972800" cy="452596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2025/1/8</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AutoShape 291"/>
          <p:cNvSpPr>
            <a:spLocks noChangeArrowheads="1"/>
          </p:cNvSpPr>
          <p:nvPr userDrawn="1"/>
        </p:nvSpPr>
        <p:spPr bwMode="auto">
          <a:xfrm flipH="1">
            <a:off x="-285795" y="6572272"/>
            <a:ext cx="8763061" cy="285728"/>
          </a:xfrm>
          <a:prstGeom prst="parallelogram">
            <a:avLst>
              <a:gd name="adj" fmla="val 93866"/>
            </a:avLst>
          </a:prstGeom>
          <a:solidFill>
            <a:schemeClr val="accent5">
              <a:lumMod val="50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8" name="AutoShape 291"/>
          <p:cNvSpPr>
            <a:spLocks noChangeArrowheads="1"/>
          </p:cNvSpPr>
          <p:nvPr userDrawn="1"/>
        </p:nvSpPr>
        <p:spPr bwMode="auto">
          <a:xfrm flipH="1">
            <a:off x="8286766" y="6572272"/>
            <a:ext cx="4191029" cy="285728"/>
          </a:xfrm>
          <a:prstGeom prst="parallelogram">
            <a:avLst>
              <a:gd name="adj" fmla="val 93866"/>
            </a:avLst>
          </a:prstGeom>
          <a:solidFill>
            <a:schemeClr val="accent6">
              <a:lumMod val="75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9" name="TextBox 8"/>
          <p:cNvSpPr txBox="1"/>
          <p:nvPr userDrawn="1"/>
        </p:nvSpPr>
        <p:spPr>
          <a:xfrm>
            <a:off x="8880000" y="6528001"/>
            <a:ext cx="3360000" cy="379656"/>
          </a:xfrm>
          <a:prstGeom prst="rect">
            <a:avLst/>
          </a:prstGeom>
          <a:noFill/>
        </p:spPr>
        <p:txBody>
          <a:bodyPr wrap="square" rtlCol="0">
            <a:spAutoFit/>
          </a:bodyPr>
          <a:lstStyle/>
          <a:p>
            <a:r>
              <a:rPr lang="zh-CN" altLang="en-US" sz="1867" b="1" dirty="0" smtClean="0">
                <a:solidFill>
                  <a:schemeClr val="bg1"/>
                </a:solidFill>
                <a:latin typeface="华文隶书" pitchFamily="2" charset="-122"/>
                <a:ea typeface="华文隶书" pitchFamily="2" charset="-122"/>
              </a:rPr>
              <a:t>常州轻工职业技术学院</a:t>
            </a:r>
            <a:endParaRPr lang="zh-CN" altLang="en-US" sz="1867" b="1" dirty="0">
              <a:solidFill>
                <a:schemeClr val="bg1"/>
              </a:solidFill>
              <a:latin typeface="华文隶书" pitchFamily="2" charset="-122"/>
              <a:ea typeface="华文隶书" pitchFamily="2" charset="-122"/>
            </a:endParaRPr>
          </a:p>
        </p:txBody>
      </p:sp>
    </p:spTree>
    <p:extLst>
      <p:ext uri="{BB962C8B-B14F-4D97-AF65-F5344CB8AC3E}">
        <p14:creationId xmlns:p14="http://schemas.microsoft.com/office/powerpoint/2010/main" val="55450035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10" name="组合 17"/>
          <p:cNvGrpSpPr/>
          <p:nvPr userDrawn="1"/>
        </p:nvGrpSpPr>
        <p:grpSpPr>
          <a:xfrm>
            <a:off x="546" y="548243"/>
            <a:ext cx="4064991" cy="698692"/>
            <a:chOff x="543" y="253843"/>
            <a:chExt cx="3672408" cy="810497"/>
          </a:xfrm>
        </p:grpSpPr>
        <p:sp>
          <p:nvSpPr>
            <p:cNvPr id="11" name="矩形 10"/>
            <p:cNvSpPr/>
            <p:nvPr/>
          </p:nvSpPr>
          <p:spPr>
            <a:xfrm>
              <a:off x="543" y="343214"/>
              <a:ext cx="3213357" cy="631756"/>
            </a:xfrm>
            <a:prstGeom prst="rect">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等腰三角形 11"/>
            <p:cNvSpPr/>
            <p:nvPr/>
          </p:nvSpPr>
          <p:spPr>
            <a:xfrm rot="5400000">
              <a:off x="3036418" y="427807"/>
              <a:ext cx="810497" cy="462569"/>
            </a:xfrm>
            <a:prstGeom prst="triangle">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3" name="椭圆 12"/>
          <p:cNvSpPr/>
          <p:nvPr userDrawn="1"/>
        </p:nvSpPr>
        <p:spPr>
          <a:xfrm>
            <a:off x="171899" y="476229"/>
            <a:ext cx="780565" cy="780563"/>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9" tIns="45699" rIns="91399" bIns="45699" spcCol="0" rtlCol="0" anchor="ctr"/>
          <a:lstStyle/>
          <a:p>
            <a:pPr algn="ctr"/>
            <a:endParaRPr lang="zh-CN" altLang="en-US" sz="2400" dirty="0"/>
          </a:p>
        </p:txBody>
      </p:sp>
      <p:sp>
        <p:nvSpPr>
          <p:cNvPr id="14" name="Freeform 116"/>
          <p:cNvSpPr>
            <a:spLocks/>
          </p:cNvSpPr>
          <p:nvPr userDrawn="1"/>
        </p:nvSpPr>
        <p:spPr bwMode="auto">
          <a:xfrm>
            <a:off x="374401" y="681601"/>
            <a:ext cx="352487" cy="393791"/>
          </a:xfrm>
          <a:custGeom>
            <a:avLst/>
            <a:gdLst>
              <a:gd name="T0" fmla="*/ 180 w 222"/>
              <a:gd name="T1" fmla="*/ 0 h 248"/>
              <a:gd name="T2" fmla="*/ 196 w 222"/>
              <a:gd name="T3" fmla="*/ 2 h 248"/>
              <a:gd name="T4" fmla="*/ 209 w 222"/>
              <a:gd name="T5" fmla="*/ 11 h 248"/>
              <a:gd name="T6" fmla="*/ 218 w 222"/>
              <a:gd name="T7" fmla="*/ 24 h 248"/>
              <a:gd name="T8" fmla="*/ 222 w 222"/>
              <a:gd name="T9" fmla="*/ 41 h 248"/>
              <a:gd name="T10" fmla="*/ 218 w 222"/>
              <a:gd name="T11" fmla="*/ 57 h 248"/>
              <a:gd name="T12" fmla="*/ 209 w 222"/>
              <a:gd name="T13" fmla="*/ 70 h 248"/>
              <a:gd name="T14" fmla="*/ 196 w 222"/>
              <a:gd name="T15" fmla="*/ 79 h 248"/>
              <a:gd name="T16" fmla="*/ 180 w 222"/>
              <a:gd name="T17" fmla="*/ 83 h 248"/>
              <a:gd name="T18" fmla="*/ 167 w 222"/>
              <a:gd name="T19" fmla="*/ 80 h 248"/>
              <a:gd name="T20" fmla="*/ 155 w 222"/>
              <a:gd name="T21" fmla="*/ 74 h 248"/>
              <a:gd name="T22" fmla="*/ 82 w 222"/>
              <a:gd name="T23" fmla="*/ 117 h 248"/>
              <a:gd name="T24" fmla="*/ 84 w 222"/>
              <a:gd name="T25" fmla="*/ 124 h 248"/>
              <a:gd name="T26" fmla="*/ 82 w 222"/>
              <a:gd name="T27" fmla="*/ 130 h 248"/>
              <a:gd name="T28" fmla="*/ 155 w 222"/>
              <a:gd name="T29" fmla="*/ 174 h 248"/>
              <a:gd name="T30" fmla="*/ 167 w 222"/>
              <a:gd name="T31" fmla="*/ 167 h 248"/>
              <a:gd name="T32" fmla="*/ 180 w 222"/>
              <a:gd name="T33" fmla="*/ 165 h 248"/>
              <a:gd name="T34" fmla="*/ 196 w 222"/>
              <a:gd name="T35" fmla="*/ 169 h 248"/>
              <a:gd name="T36" fmla="*/ 209 w 222"/>
              <a:gd name="T37" fmla="*/ 178 h 248"/>
              <a:gd name="T38" fmla="*/ 218 w 222"/>
              <a:gd name="T39" fmla="*/ 190 h 248"/>
              <a:gd name="T40" fmla="*/ 222 w 222"/>
              <a:gd name="T41" fmla="*/ 207 h 248"/>
              <a:gd name="T42" fmla="*/ 218 w 222"/>
              <a:gd name="T43" fmla="*/ 224 h 248"/>
              <a:gd name="T44" fmla="*/ 209 w 222"/>
              <a:gd name="T45" fmla="*/ 237 h 248"/>
              <a:gd name="T46" fmla="*/ 196 w 222"/>
              <a:gd name="T47" fmla="*/ 246 h 248"/>
              <a:gd name="T48" fmla="*/ 180 w 222"/>
              <a:gd name="T49" fmla="*/ 248 h 248"/>
              <a:gd name="T50" fmla="*/ 164 w 222"/>
              <a:gd name="T51" fmla="*/ 246 h 248"/>
              <a:gd name="T52" fmla="*/ 152 w 222"/>
              <a:gd name="T53" fmla="*/ 237 h 248"/>
              <a:gd name="T54" fmla="*/ 143 w 222"/>
              <a:gd name="T55" fmla="*/ 224 h 248"/>
              <a:gd name="T56" fmla="*/ 139 w 222"/>
              <a:gd name="T57" fmla="*/ 207 h 248"/>
              <a:gd name="T58" fmla="*/ 140 w 222"/>
              <a:gd name="T59" fmla="*/ 201 h 248"/>
              <a:gd name="T60" fmla="*/ 67 w 222"/>
              <a:gd name="T61" fmla="*/ 157 h 248"/>
              <a:gd name="T62" fmla="*/ 55 w 222"/>
              <a:gd name="T63" fmla="*/ 164 h 248"/>
              <a:gd name="T64" fmla="*/ 41 w 222"/>
              <a:gd name="T65" fmla="*/ 165 h 248"/>
              <a:gd name="T66" fmla="*/ 26 w 222"/>
              <a:gd name="T67" fmla="*/ 162 h 248"/>
              <a:gd name="T68" fmla="*/ 12 w 222"/>
              <a:gd name="T69" fmla="*/ 153 h 248"/>
              <a:gd name="T70" fmla="*/ 3 w 222"/>
              <a:gd name="T71" fmla="*/ 140 h 248"/>
              <a:gd name="T72" fmla="*/ 0 w 222"/>
              <a:gd name="T73" fmla="*/ 124 h 248"/>
              <a:gd name="T74" fmla="*/ 3 w 222"/>
              <a:gd name="T75" fmla="*/ 107 h 248"/>
              <a:gd name="T76" fmla="*/ 12 w 222"/>
              <a:gd name="T77" fmla="*/ 94 h 248"/>
              <a:gd name="T78" fmla="*/ 26 w 222"/>
              <a:gd name="T79" fmla="*/ 85 h 248"/>
              <a:gd name="T80" fmla="*/ 41 w 222"/>
              <a:gd name="T81" fmla="*/ 83 h 248"/>
              <a:gd name="T82" fmla="*/ 55 w 222"/>
              <a:gd name="T83" fmla="*/ 84 h 248"/>
              <a:gd name="T84" fmla="*/ 67 w 222"/>
              <a:gd name="T85" fmla="*/ 91 h 248"/>
              <a:gd name="T86" fmla="*/ 140 w 222"/>
              <a:gd name="T87" fmla="*/ 47 h 248"/>
              <a:gd name="T88" fmla="*/ 139 w 222"/>
              <a:gd name="T89" fmla="*/ 41 h 248"/>
              <a:gd name="T90" fmla="*/ 143 w 222"/>
              <a:gd name="T91" fmla="*/ 24 h 248"/>
              <a:gd name="T92" fmla="*/ 152 w 222"/>
              <a:gd name="T93" fmla="*/ 11 h 248"/>
              <a:gd name="T94" fmla="*/ 164 w 222"/>
              <a:gd name="T95" fmla="*/ 2 h 248"/>
              <a:gd name="T96" fmla="*/ 180 w 222"/>
              <a:gd name="T9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 h="248">
                <a:moveTo>
                  <a:pt x="180" y="0"/>
                </a:moveTo>
                <a:lnTo>
                  <a:pt x="196" y="2"/>
                </a:lnTo>
                <a:lnTo>
                  <a:pt x="209" y="11"/>
                </a:lnTo>
                <a:lnTo>
                  <a:pt x="218" y="24"/>
                </a:lnTo>
                <a:lnTo>
                  <a:pt x="222" y="41"/>
                </a:lnTo>
                <a:lnTo>
                  <a:pt x="218" y="57"/>
                </a:lnTo>
                <a:lnTo>
                  <a:pt x="209" y="70"/>
                </a:lnTo>
                <a:lnTo>
                  <a:pt x="196" y="79"/>
                </a:lnTo>
                <a:lnTo>
                  <a:pt x="180" y="83"/>
                </a:lnTo>
                <a:lnTo>
                  <a:pt x="167" y="80"/>
                </a:lnTo>
                <a:lnTo>
                  <a:pt x="155" y="74"/>
                </a:lnTo>
                <a:lnTo>
                  <a:pt x="82" y="117"/>
                </a:lnTo>
                <a:lnTo>
                  <a:pt x="84" y="124"/>
                </a:lnTo>
                <a:lnTo>
                  <a:pt x="82" y="130"/>
                </a:lnTo>
                <a:lnTo>
                  <a:pt x="155" y="174"/>
                </a:lnTo>
                <a:lnTo>
                  <a:pt x="167" y="167"/>
                </a:lnTo>
                <a:lnTo>
                  <a:pt x="180" y="165"/>
                </a:lnTo>
                <a:lnTo>
                  <a:pt x="196" y="169"/>
                </a:lnTo>
                <a:lnTo>
                  <a:pt x="209" y="178"/>
                </a:lnTo>
                <a:lnTo>
                  <a:pt x="218" y="190"/>
                </a:lnTo>
                <a:lnTo>
                  <a:pt x="222" y="207"/>
                </a:lnTo>
                <a:lnTo>
                  <a:pt x="218" y="224"/>
                </a:lnTo>
                <a:lnTo>
                  <a:pt x="209" y="237"/>
                </a:lnTo>
                <a:lnTo>
                  <a:pt x="196" y="246"/>
                </a:lnTo>
                <a:lnTo>
                  <a:pt x="180" y="248"/>
                </a:lnTo>
                <a:lnTo>
                  <a:pt x="164" y="246"/>
                </a:lnTo>
                <a:lnTo>
                  <a:pt x="152" y="237"/>
                </a:lnTo>
                <a:lnTo>
                  <a:pt x="143" y="224"/>
                </a:lnTo>
                <a:lnTo>
                  <a:pt x="139" y="207"/>
                </a:lnTo>
                <a:lnTo>
                  <a:pt x="140" y="201"/>
                </a:lnTo>
                <a:lnTo>
                  <a:pt x="67" y="157"/>
                </a:lnTo>
                <a:lnTo>
                  <a:pt x="55" y="164"/>
                </a:lnTo>
                <a:lnTo>
                  <a:pt x="41" y="165"/>
                </a:lnTo>
                <a:lnTo>
                  <a:pt x="26" y="162"/>
                </a:lnTo>
                <a:lnTo>
                  <a:pt x="12" y="153"/>
                </a:lnTo>
                <a:lnTo>
                  <a:pt x="3" y="140"/>
                </a:lnTo>
                <a:lnTo>
                  <a:pt x="0" y="124"/>
                </a:lnTo>
                <a:lnTo>
                  <a:pt x="3" y="107"/>
                </a:lnTo>
                <a:lnTo>
                  <a:pt x="12" y="94"/>
                </a:lnTo>
                <a:lnTo>
                  <a:pt x="26" y="85"/>
                </a:lnTo>
                <a:lnTo>
                  <a:pt x="41" y="83"/>
                </a:lnTo>
                <a:lnTo>
                  <a:pt x="55" y="84"/>
                </a:lnTo>
                <a:lnTo>
                  <a:pt x="67" y="91"/>
                </a:lnTo>
                <a:lnTo>
                  <a:pt x="140" y="47"/>
                </a:lnTo>
                <a:lnTo>
                  <a:pt x="139" y="41"/>
                </a:lnTo>
                <a:lnTo>
                  <a:pt x="143" y="24"/>
                </a:lnTo>
                <a:lnTo>
                  <a:pt x="152" y="11"/>
                </a:lnTo>
                <a:lnTo>
                  <a:pt x="164" y="2"/>
                </a:lnTo>
                <a:lnTo>
                  <a:pt x="180" y="0"/>
                </a:lnTo>
                <a:close/>
              </a:path>
            </a:pathLst>
          </a:custGeom>
          <a:solidFill>
            <a:srgbClr val="3898BE"/>
          </a:solidFill>
          <a:ln w="0">
            <a:noFill/>
            <a:prstDash val="solid"/>
            <a:round/>
            <a:headEnd/>
            <a:tailEnd/>
          </a:ln>
        </p:spPr>
        <p:txBody>
          <a:bodyPr vert="horz" wrap="square" lIns="91401" tIns="45700" rIns="91401" bIns="45700" numCol="1" anchor="t" anchorCtr="0" compatLnSpc="1">
            <a:prstTxWarp prst="textNoShape">
              <a:avLst/>
            </a:prstTxWarp>
          </a:bodyPr>
          <a:lstStyle/>
          <a:p>
            <a:endParaRPr lang="zh-CN" altLang="en-US" sz="2400"/>
          </a:p>
        </p:txBody>
      </p:sp>
      <p:sp>
        <p:nvSpPr>
          <p:cNvPr id="3" name="内容占位符 2"/>
          <p:cNvSpPr>
            <a:spLocks noGrp="1"/>
          </p:cNvSpPr>
          <p:nvPr>
            <p:ph idx="1"/>
          </p:nvPr>
        </p:nvSpPr>
        <p:spPr>
          <a:xfrm>
            <a:off x="666712" y="1809739"/>
            <a:ext cx="10972800" cy="452596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2025/1/8</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AutoShape 291"/>
          <p:cNvSpPr>
            <a:spLocks noChangeArrowheads="1"/>
          </p:cNvSpPr>
          <p:nvPr userDrawn="1"/>
        </p:nvSpPr>
        <p:spPr bwMode="auto">
          <a:xfrm flipH="1">
            <a:off x="-285795" y="6572272"/>
            <a:ext cx="8763061" cy="285728"/>
          </a:xfrm>
          <a:prstGeom prst="parallelogram">
            <a:avLst>
              <a:gd name="adj" fmla="val 93866"/>
            </a:avLst>
          </a:prstGeom>
          <a:solidFill>
            <a:schemeClr val="accent5">
              <a:lumMod val="50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8" name="AutoShape 291"/>
          <p:cNvSpPr>
            <a:spLocks noChangeArrowheads="1"/>
          </p:cNvSpPr>
          <p:nvPr userDrawn="1"/>
        </p:nvSpPr>
        <p:spPr bwMode="auto">
          <a:xfrm flipH="1">
            <a:off x="8286766" y="6572272"/>
            <a:ext cx="4191029" cy="285728"/>
          </a:xfrm>
          <a:prstGeom prst="parallelogram">
            <a:avLst>
              <a:gd name="adj" fmla="val 93866"/>
            </a:avLst>
          </a:prstGeom>
          <a:solidFill>
            <a:schemeClr val="accent6">
              <a:lumMod val="75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9" name="TextBox 8"/>
          <p:cNvSpPr txBox="1"/>
          <p:nvPr userDrawn="1"/>
        </p:nvSpPr>
        <p:spPr>
          <a:xfrm>
            <a:off x="8880000" y="6528001"/>
            <a:ext cx="3360000" cy="379656"/>
          </a:xfrm>
          <a:prstGeom prst="rect">
            <a:avLst/>
          </a:prstGeom>
          <a:noFill/>
        </p:spPr>
        <p:txBody>
          <a:bodyPr wrap="square" rtlCol="0">
            <a:spAutoFit/>
          </a:bodyPr>
          <a:lstStyle/>
          <a:p>
            <a:r>
              <a:rPr lang="zh-CN" altLang="en-US" sz="1867" b="1" dirty="0" smtClean="0">
                <a:solidFill>
                  <a:schemeClr val="bg1"/>
                </a:solidFill>
                <a:latin typeface="华文隶书" pitchFamily="2" charset="-122"/>
                <a:ea typeface="华文隶书" pitchFamily="2" charset="-122"/>
              </a:rPr>
              <a:t>常州轻工职业技术学院</a:t>
            </a:r>
            <a:endParaRPr lang="zh-CN" altLang="en-US" sz="1867" b="1" dirty="0">
              <a:solidFill>
                <a:schemeClr val="bg1"/>
              </a:solidFill>
              <a:latin typeface="华文隶书" pitchFamily="2" charset="-122"/>
              <a:ea typeface="华文隶书" pitchFamily="2" charset="-122"/>
            </a:endParaRPr>
          </a:p>
        </p:txBody>
      </p:sp>
    </p:spTree>
    <p:extLst>
      <p:ext uri="{BB962C8B-B14F-4D97-AF65-F5344CB8AC3E}">
        <p14:creationId xmlns:p14="http://schemas.microsoft.com/office/powerpoint/2010/main" val="284358873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10" name="组合 17"/>
          <p:cNvGrpSpPr/>
          <p:nvPr userDrawn="1"/>
        </p:nvGrpSpPr>
        <p:grpSpPr>
          <a:xfrm>
            <a:off x="546" y="548243"/>
            <a:ext cx="4064991" cy="698692"/>
            <a:chOff x="543" y="253843"/>
            <a:chExt cx="3672408" cy="810497"/>
          </a:xfrm>
        </p:grpSpPr>
        <p:sp>
          <p:nvSpPr>
            <p:cNvPr id="11" name="矩形 10"/>
            <p:cNvSpPr/>
            <p:nvPr/>
          </p:nvSpPr>
          <p:spPr>
            <a:xfrm>
              <a:off x="543" y="343214"/>
              <a:ext cx="3213357" cy="631756"/>
            </a:xfrm>
            <a:prstGeom prst="rect">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等腰三角形 11"/>
            <p:cNvSpPr/>
            <p:nvPr/>
          </p:nvSpPr>
          <p:spPr>
            <a:xfrm rot="5400000">
              <a:off x="3036418" y="427807"/>
              <a:ext cx="810497" cy="462569"/>
            </a:xfrm>
            <a:prstGeom prst="triangle">
              <a:avLst/>
            </a:prstGeom>
            <a:solidFill>
              <a:srgbClr val="389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3" name="椭圆 12"/>
          <p:cNvSpPr/>
          <p:nvPr userDrawn="1"/>
        </p:nvSpPr>
        <p:spPr>
          <a:xfrm>
            <a:off x="171899" y="476229"/>
            <a:ext cx="780565" cy="780563"/>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9" tIns="45699" rIns="91399" bIns="45699" spcCol="0" rtlCol="0" anchor="ctr"/>
          <a:lstStyle/>
          <a:p>
            <a:pPr algn="ctr"/>
            <a:endParaRPr lang="zh-CN" altLang="en-US" sz="2400" dirty="0"/>
          </a:p>
        </p:txBody>
      </p:sp>
      <p:sp>
        <p:nvSpPr>
          <p:cNvPr id="14" name="Freeform 116"/>
          <p:cNvSpPr>
            <a:spLocks/>
          </p:cNvSpPr>
          <p:nvPr userDrawn="1"/>
        </p:nvSpPr>
        <p:spPr bwMode="auto">
          <a:xfrm>
            <a:off x="374401" y="681601"/>
            <a:ext cx="352487" cy="393791"/>
          </a:xfrm>
          <a:custGeom>
            <a:avLst/>
            <a:gdLst>
              <a:gd name="T0" fmla="*/ 180 w 222"/>
              <a:gd name="T1" fmla="*/ 0 h 248"/>
              <a:gd name="T2" fmla="*/ 196 w 222"/>
              <a:gd name="T3" fmla="*/ 2 h 248"/>
              <a:gd name="T4" fmla="*/ 209 w 222"/>
              <a:gd name="T5" fmla="*/ 11 h 248"/>
              <a:gd name="T6" fmla="*/ 218 w 222"/>
              <a:gd name="T7" fmla="*/ 24 h 248"/>
              <a:gd name="T8" fmla="*/ 222 w 222"/>
              <a:gd name="T9" fmla="*/ 41 h 248"/>
              <a:gd name="T10" fmla="*/ 218 w 222"/>
              <a:gd name="T11" fmla="*/ 57 h 248"/>
              <a:gd name="T12" fmla="*/ 209 w 222"/>
              <a:gd name="T13" fmla="*/ 70 h 248"/>
              <a:gd name="T14" fmla="*/ 196 w 222"/>
              <a:gd name="T15" fmla="*/ 79 h 248"/>
              <a:gd name="T16" fmla="*/ 180 w 222"/>
              <a:gd name="T17" fmla="*/ 83 h 248"/>
              <a:gd name="T18" fmla="*/ 167 w 222"/>
              <a:gd name="T19" fmla="*/ 80 h 248"/>
              <a:gd name="T20" fmla="*/ 155 w 222"/>
              <a:gd name="T21" fmla="*/ 74 h 248"/>
              <a:gd name="T22" fmla="*/ 82 w 222"/>
              <a:gd name="T23" fmla="*/ 117 h 248"/>
              <a:gd name="T24" fmla="*/ 84 w 222"/>
              <a:gd name="T25" fmla="*/ 124 h 248"/>
              <a:gd name="T26" fmla="*/ 82 w 222"/>
              <a:gd name="T27" fmla="*/ 130 h 248"/>
              <a:gd name="T28" fmla="*/ 155 w 222"/>
              <a:gd name="T29" fmla="*/ 174 h 248"/>
              <a:gd name="T30" fmla="*/ 167 w 222"/>
              <a:gd name="T31" fmla="*/ 167 h 248"/>
              <a:gd name="T32" fmla="*/ 180 w 222"/>
              <a:gd name="T33" fmla="*/ 165 h 248"/>
              <a:gd name="T34" fmla="*/ 196 w 222"/>
              <a:gd name="T35" fmla="*/ 169 h 248"/>
              <a:gd name="T36" fmla="*/ 209 w 222"/>
              <a:gd name="T37" fmla="*/ 178 h 248"/>
              <a:gd name="T38" fmla="*/ 218 w 222"/>
              <a:gd name="T39" fmla="*/ 190 h 248"/>
              <a:gd name="T40" fmla="*/ 222 w 222"/>
              <a:gd name="T41" fmla="*/ 207 h 248"/>
              <a:gd name="T42" fmla="*/ 218 w 222"/>
              <a:gd name="T43" fmla="*/ 224 h 248"/>
              <a:gd name="T44" fmla="*/ 209 w 222"/>
              <a:gd name="T45" fmla="*/ 237 h 248"/>
              <a:gd name="T46" fmla="*/ 196 w 222"/>
              <a:gd name="T47" fmla="*/ 246 h 248"/>
              <a:gd name="T48" fmla="*/ 180 w 222"/>
              <a:gd name="T49" fmla="*/ 248 h 248"/>
              <a:gd name="T50" fmla="*/ 164 w 222"/>
              <a:gd name="T51" fmla="*/ 246 h 248"/>
              <a:gd name="T52" fmla="*/ 152 w 222"/>
              <a:gd name="T53" fmla="*/ 237 h 248"/>
              <a:gd name="T54" fmla="*/ 143 w 222"/>
              <a:gd name="T55" fmla="*/ 224 h 248"/>
              <a:gd name="T56" fmla="*/ 139 w 222"/>
              <a:gd name="T57" fmla="*/ 207 h 248"/>
              <a:gd name="T58" fmla="*/ 140 w 222"/>
              <a:gd name="T59" fmla="*/ 201 h 248"/>
              <a:gd name="T60" fmla="*/ 67 w 222"/>
              <a:gd name="T61" fmla="*/ 157 h 248"/>
              <a:gd name="T62" fmla="*/ 55 w 222"/>
              <a:gd name="T63" fmla="*/ 164 h 248"/>
              <a:gd name="T64" fmla="*/ 41 w 222"/>
              <a:gd name="T65" fmla="*/ 165 h 248"/>
              <a:gd name="T66" fmla="*/ 26 w 222"/>
              <a:gd name="T67" fmla="*/ 162 h 248"/>
              <a:gd name="T68" fmla="*/ 12 w 222"/>
              <a:gd name="T69" fmla="*/ 153 h 248"/>
              <a:gd name="T70" fmla="*/ 3 w 222"/>
              <a:gd name="T71" fmla="*/ 140 h 248"/>
              <a:gd name="T72" fmla="*/ 0 w 222"/>
              <a:gd name="T73" fmla="*/ 124 h 248"/>
              <a:gd name="T74" fmla="*/ 3 w 222"/>
              <a:gd name="T75" fmla="*/ 107 h 248"/>
              <a:gd name="T76" fmla="*/ 12 w 222"/>
              <a:gd name="T77" fmla="*/ 94 h 248"/>
              <a:gd name="T78" fmla="*/ 26 w 222"/>
              <a:gd name="T79" fmla="*/ 85 h 248"/>
              <a:gd name="T80" fmla="*/ 41 w 222"/>
              <a:gd name="T81" fmla="*/ 83 h 248"/>
              <a:gd name="T82" fmla="*/ 55 w 222"/>
              <a:gd name="T83" fmla="*/ 84 h 248"/>
              <a:gd name="T84" fmla="*/ 67 w 222"/>
              <a:gd name="T85" fmla="*/ 91 h 248"/>
              <a:gd name="T86" fmla="*/ 140 w 222"/>
              <a:gd name="T87" fmla="*/ 47 h 248"/>
              <a:gd name="T88" fmla="*/ 139 w 222"/>
              <a:gd name="T89" fmla="*/ 41 h 248"/>
              <a:gd name="T90" fmla="*/ 143 w 222"/>
              <a:gd name="T91" fmla="*/ 24 h 248"/>
              <a:gd name="T92" fmla="*/ 152 w 222"/>
              <a:gd name="T93" fmla="*/ 11 h 248"/>
              <a:gd name="T94" fmla="*/ 164 w 222"/>
              <a:gd name="T95" fmla="*/ 2 h 248"/>
              <a:gd name="T96" fmla="*/ 180 w 222"/>
              <a:gd name="T9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 h="248">
                <a:moveTo>
                  <a:pt x="180" y="0"/>
                </a:moveTo>
                <a:lnTo>
                  <a:pt x="196" y="2"/>
                </a:lnTo>
                <a:lnTo>
                  <a:pt x="209" y="11"/>
                </a:lnTo>
                <a:lnTo>
                  <a:pt x="218" y="24"/>
                </a:lnTo>
                <a:lnTo>
                  <a:pt x="222" y="41"/>
                </a:lnTo>
                <a:lnTo>
                  <a:pt x="218" y="57"/>
                </a:lnTo>
                <a:lnTo>
                  <a:pt x="209" y="70"/>
                </a:lnTo>
                <a:lnTo>
                  <a:pt x="196" y="79"/>
                </a:lnTo>
                <a:lnTo>
                  <a:pt x="180" y="83"/>
                </a:lnTo>
                <a:lnTo>
                  <a:pt x="167" y="80"/>
                </a:lnTo>
                <a:lnTo>
                  <a:pt x="155" y="74"/>
                </a:lnTo>
                <a:lnTo>
                  <a:pt x="82" y="117"/>
                </a:lnTo>
                <a:lnTo>
                  <a:pt x="84" y="124"/>
                </a:lnTo>
                <a:lnTo>
                  <a:pt x="82" y="130"/>
                </a:lnTo>
                <a:lnTo>
                  <a:pt x="155" y="174"/>
                </a:lnTo>
                <a:lnTo>
                  <a:pt x="167" y="167"/>
                </a:lnTo>
                <a:lnTo>
                  <a:pt x="180" y="165"/>
                </a:lnTo>
                <a:lnTo>
                  <a:pt x="196" y="169"/>
                </a:lnTo>
                <a:lnTo>
                  <a:pt x="209" y="178"/>
                </a:lnTo>
                <a:lnTo>
                  <a:pt x="218" y="190"/>
                </a:lnTo>
                <a:lnTo>
                  <a:pt x="222" y="207"/>
                </a:lnTo>
                <a:lnTo>
                  <a:pt x="218" y="224"/>
                </a:lnTo>
                <a:lnTo>
                  <a:pt x="209" y="237"/>
                </a:lnTo>
                <a:lnTo>
                  <a:pt x="196" y="246"/>
                </a:lnTo>
                <a:lnTo>
                  <a:pt x="180" y="248"/>
                </a:lnTo>
                <a:lnTo>
                  <a:pt x="164" y="246"/>
                </a:lnTo>
                <a:lnTo>
                  <a:pt x="152" y="237"/>
                </a:lnTo>
                <a:lnTo>
                  <a:pt x="143" y="224"/>
                </a:lnTo>
                <a:lnTo>
                  <a:pt x="139" y="207"/>
                </a:lnTo>
                <a:lnTo>
                  <a:pt x="140" y="201"/>
                </a:lnTo>
                <a:lnTo>
                  <a:pt x="67" y="157"/>
                </a:lnTo>
                <a:lnTo>
                  <a:pt x="55" y="164"/>
                </a:lnTo>
                <a:lnTo>
                  <a:pt x="41" y="165"/>
                </a:lnTo>
                <a:lnTo>
                  <a:pt x="26" y="162"/>
                </a:lnTo>
                <a:lnTo>
                  <a:pt x="12" y="153"/>
                </a:lnTo>
                <a:lnTo>
                  <a:pt x="3" y="140"/>
                </a:lnTo>
                <a:lnTo>
                  <a:pt x="0" y="124"/>
                </a:lnTo>
                <a:lnTo>
                  <a:pt x="3" y="107"/>
                </a:lnTo>
                <a:lnTo>
                  <a:pt x="12" y="94"/>
                </a:lnTo>
                <a:lnTo>
                  <a:pt x="26" y="85"/>
                </a:lnTo>
                <a:lnTo>
                  <a:pt x="41" y="83"/>
                </a:lnTo>
                <a:lnTo>
                  <a:pt x="55" y="84"/>
                </a:lnTo>
                <a:lnTo>
                  <a:pt x="67" y="91"/>
                </a:lnTo>
                <a:lnTo>
                  <a:pt x="140" y="47"/>
                </a:lnTo>
                <a:lnTo>
                  <a:pt x="139" y="41"/>
                </a:lnTo>
                <a:lnTo>
                  <a:pt x="143" y="24"/>
                </a:lnTo>
                <a:lnTo>
                  <a:pt x="152" y="11"/>
                </a:lnTo>
                <a:lnTo>
                  <a:pt x="164" y="2"/>
                </a:lnTo>
                <a:lnTo>
                  <a:pt x="180" y="0"/>
                </a:lnTo>
                <a:close/>
              </a:path>
            </a:pathLst>
          </a:custGeom>
          <a:solidFill>
            <a:srgbClr val="3898BE"/>
          </a:solidFill>
          <a:ln w="0">
            <a:noFill/>
            <a:prstDash val="solid"/>
            <a:round/>
            <a:headEnd/>
            <a:tailEnd/>
          </a:ln>
        </p:spPr>
        <p:txBody>
          <a:bodyPr vert="horz" wrap="square" lIns="91401" tIns="45700" rIns="91401" bIns="45700" numCol="1" anchor="t" anchorCtr="0" compatLnSpc="1">
            <a:prstTxWarp prst="textNoShape">
              <a:avLst/>
            </a:prstTxWarp>
          </a:bodyPr>
          <a:lstStyle/>
          <a:p>
            <a:endParaRPr lang="zh-CN" altLang="en-US" sz="2400"/>
          </a:p>
        </p:txBody>
      </p:sp>
      <p:sp>
        <p:nvSpPr>
          <p:cNvPr id="3" name="内容占位符 2"/>
          <p:cNvSpPr>
            <a:spLocks noGrp="1"/>
          </p:cNvSpPr>
          <p:nvPr>
            <p:ph idx="1"/>
          </p:nvPr>
        </p:nvSpPr>
        <p:spPr>
          <a:xfrm>
            <a:off x="666712" y="1809739"/>
            <a:ext cx="10972800" cy="452596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2025/1/8</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AutoShape 291"/>
          <p:cNvSpPr>
            <a:spLocks noChangeArrowheads="1"/>
          </p:cNvSpPr>
          <p:nvPr userDrawn="1"/>
        </p:nvSpPr>
        <p:spPr bwMode="auto">
          <a:xfrm flipH="1">
            <a:off x="-285795" y="6572272"/>
            <a:ext cx="8763061" cy="285728"/>
          </a:xfrm>
          <a:prstGeom prst="parallelogram">
            <a:avLst>
              <a:gd name="adj" fmla="val 93866"/>
            </a:avLst>
          </a:prstGeom>
          <a:solidFill>
            <a:schemeClr val="accent5">
              <a:lumMod val="50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8" name="AutoShape 291"/>
          <p:cNvSpPr>
            <a:spLocks noChangeArrowheads="1"/>
          </p:cNvSpPr>
          <p:nvPr userDrawn="1"/>
        </p:nvSpPr>
        <p:spPr bwMode="auto">
          <a:xfrm flipH="1">
            <a:off x="8286766" y="6572272"/>
            <a:ext cx="4191029" cy="285728"/>
          </a:xfrm>
          <a:prstGeom prst="parallelogram">
            <a:avLst>
              <a:gd name="adj" fmla="val 93866"/>
            </a:avLst>
          </a:prstGeom>
          <a:solidFill>
            <a:schemeClr val="accent6">
              <a:lumMod val="75000"/>
            </a:schemeClr>
          </a:solidFill>
          <a:ln w="9525">
            <a:noFill/>
            <a:miter lim="800000"/>
            <a:headEnd/>
            <a:tailEnd/>
          </a:ln>
        </p:spPr>
        <p:txBody>
          <a:bodyPr wrap="none" anchor="ctr"/>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9" name="TextBox 8"/>
          <p:cNvSpPr txBox="1"/>
          <p:nvPr userDrawn="1"/>
        </p:nvSpPr>
        <p:spPr>
          <a:xfrm>
            <a:off x="8880000" y="6528001"/>
            <a:ext cx="3360000" cy="379656"/>
          </a:xfrm>
          <a:prstGeom prst="rect">
            <a:avLst/>
          </a:prstGeom>
          <a:noFill/>
        </p:spPr>
        <p:txBody>
          <a:bodyPr wrap="square" rtlCol="0">
            <a:spAutoFit/>
          </a:bodyPr>
          <a:lstStyle/>
          <a:p>
            <a:r>
              <a:rPr lang="zh-CN" altLang="en-US" sz="1867" b="1" dirty="0" smtClean="0">
                <a:solidFill>
                  <a:schemeClr val="bg1"/>
                </a:solidFill>
                <a:latin typeface="华文隶书" pitchFamily="2" charset="-122"/>
                <a:ea typeface="华文隶书" pitchFamily="2" charset="-122"/>
              </a:rPr>
              <a:t>常州轻工职业技术学院</a:t>
            </a:r>
            <a:endParaRPr lang="zh-CN" altLang="en-US" sz="1867" b="1" dirty="0">
              <a:solidFill>
                <a:schemeClr val="bg1"/>
              </a:solidFill>
              <a:latin typeface="华文隶书" pitchFamily="2" charset="-122"/>
              <a:ea typeface="华文隶书" pitchFamily="2" charset="-122"/>
            </a:endParaRPr>
          </a:p>
        </p:txBody>
      </p:sp>
    </p:spTree>
    <p:extLst>
      <p:ext uri="{BB962C8B-B14F-4D97-AF65-F5344CB8AC3E}">
        <p14:creationId xmlns:p14="http://schemas.microsoft.com/office/powerpoint/2010/main" val="195053362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239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任意多边形 16">
            <a:extLst>
              <a:ext uri="{FF2B5EF4-FFF2-40B4-BE49-F238E27FC236}">
                <a16:creationId xmlns:a16="http://schemas.microsoft.com/office/drawing/2014/main" id="{B7258A3E-375B-485A-92F8-88737740BFB5}"/>
              </a:ext>
            </a:extLst>
          </p:cNvPr>
          <p:cNvSpPr/>
          <p:nvPr userDrawn="1"/>
        </p:nvSpPr>
        <p:spPr>
          <a:xfrm flipH="1">
            <a:off x="426012" y="287624"/>
            <a:ext cx="345179" cy="413512"/>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rgbClr val="9F1205"/>
            </a:solidFill>
          </a:ln>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4" name="任意多边形 17">
            <a:extLst>
              <a:ext uri="{FF2B5EF4-FFF2-40B4-BE49-F238E27FC236}">
                <a16:creationId xmlns:a16="http://schemas.microsoft.com/office/drawing/2014/main" id="{FCA68AA0-7414-4EEA-B2BA-C8959F9BDEF9}"/>
              </a:ext>
            </a:extLst>
          </p:cNvPr>
          <p:cNvSpPr/>
          <p:nvPr userDrawn="1"/>
        </p:nvSpPr>
        <p:spPr>
          <a:xfrm flipH="1">
            <a:off x="577488" y="164638"/>
            <a:ext cx="345179" cy="329173"/>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rgbClr val="184D93"/>
            </a:solidFill>
          </a:ln>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rtlCol="0" anchor="ctr"/>
          <a:lstStyle/>
          <a:p>
            <a:pPr algn="ctr"/>
            <a:endParaRPr lang="zh-CN" altLang="en-US" dirty="0">
              <a:latin typeface="印品黑体" panose="00000500000000000000" pitchFamily="2" charset="-122"/>
              <a:ea typeface="印品黑体" panose="00000500000000000000" pitchFamily="2" charset="-122"/>
            </a:endParaRPr>
          </a:p>
        </p:txBody>
      </p:sp>
    </p:spTree>
    <p:extLst>
      <p:ext uri="{BB962C8B-B14F-4D97-AF65-F5344CB8AC3E}">
        <p14:creationId xmlns:p14="http://schemas.microsoft.com/office/powerpoint/2010/main" val="5501913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8970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26290871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2046725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309"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309"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309"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309"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309"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309"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309"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309"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309"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309"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354846552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6722139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681542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256335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9750776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2025/1/8</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23810836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screen">
            <a:lum/>
            <a:extLst>
              <a:ext uri="{28A0092B-C50C-407E-A947-70E740481C1C}">
                <a14:useLocalDpi xmlns:a14="http://schemas.microsoft.com/office/drawing/2010/main"/>
              </a:ext>
            </a:extLst>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extLst>
      <p:ext uri="{BB962C8B-B14F-4D97-AF65-F5344CB8AC3E}">
        <p14:creationId xmlns:p14="http://schemas.microsoft.com/office/powerpoint/2010/main" val="290499503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423231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4.wmf"/><Relationship Id="rId5" Type="http://schemas.openxmlformats.org/officeDocument/2006/relationships/oleObject" Target="../embeddings/oleObject9.bin"/><Relationship Id="rId4" Type="http://schemas.openxmlformats.org/officeDocument/2006/relationships/image" Target="../media/image13.wmf"/></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6.wmf"/><Relationship Id="rId12"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11.bin"/><Relationship Id="rId11" Type="http://schemas.openxmlformats.org/officeDocument/2006/relationships/image" Target="../media/image17.wmf"/><Relationship Id="rId5" Type="http://schemas.openxmlformats.org/officeDocument/2006/relationships/image" Target="../media/image15.wmf"/><Relationship Id="rId10" Type="http://schemas.openxmlformats.org/officeDocument/2006/relationships/oleObject" Target="../embeddings/oleObject14.bin"/><Relationship Id="rId4" Type="http://schemas.openxmlformats.org/officeDocument/2006/relationships/oleObject" Target="../embeddings/oleObject10.bin"/><Relationship Id="rId9"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image" Target="../media/image4.png"/><Relationship Id="rId7" Type="http://schemas.openxmlformats.org/officeDocument/2006/relationships/image" Target="../media/image20.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6.bin"/><Relationship Id="rId11" Type="http://schemas.openxmlformats.org/officeDocument/2006/relationships/image" Target="../media/image22.png"/><Relationship Id="rId5" Type="http://schemas.openxmlformats.org/officeDocument/2006/relationships/image" Target="../media/image17.wmf"/><Relationship Id="rId10" Type="http://schemas.openxmlformats.org/officeDocument/2006/relationships/image" Target="../media/image18.png"/><Relationship Id="rId4" Type="http://schemas.openxmlformats.org/officeDocument/2006/relationships/oleObject" Target="../embeddings/oleObject15.bin"/><Relationship Id="rId9" Type="http://schemas.openxmlformats.org/officeDocument/2006/relationships/image" Target="../media/image21.wmf"/></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23.wmf"/><Relationship Id="rId4" Type="http://schemas.openxmlformats.org/officeDocument/2006/relationships/oleObject" Target="../embeddings/oleObject18.bin"/></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5.w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20.bin"/><Relationship Id="rId5" Type="http://schemas.openxmlformats.org/officeDocument/2006/relationships/image" Target="../media/image24.wmf"/><Relationship Id="rId4" Type="http://schemas.openxmlformats.org/officeDocument/2006/relationships/oleObject" Target="../embeddings/oleObject19.bin"/></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slideLayout" Target="../slideLayouts/slideLayout1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7.w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9.wmf"/><Relationship Id="rId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png"/><Relationship Id="rId4" Type="http://schemas.openxmlformats.org/officeDocument/2006/relationships/image" Target="../media/image10.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12.wmf"/><Relationship Id="rId5" Type="http://schemas.openxmlformats.org/officeDocument/2006/relationships/oleObject" Target="../embeddings/oleObject7.bin"/><Relationship Id="rId4" Type="http://schemas.openxmlformats.org/officeDocument/2006/relationships/image" Target="../media/image1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smtClean="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smtClean="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endPar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
          <p:cNvSpPr>
            <a:spLocks noChangeArrowheads="1"/>
          </p:cNvSpPr>
          <p:nvPr/>
        </p:nvSpPr>
        <p:spPr bwMode="auto">
          <a:xfrm>
            <a:off x="1840803" y="3250106"/>
            <a:ext cx="8317242" cy="13133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7" b="1" dirty="0"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7" b="1" dirty="0" smtClean="0">
                <a:latin typeface="微软雅黑" panose="020B0503020204020204" pitchFamily="34" charset="-122"/>
                <a:ea typeface="微软雅黑" panose="020B0503020204020204" pitchFamily="34" charset="-122"/>
                <a:sym typeface="微软雅黑" panose="020B0503020204020204" pitchFamily="34" charset="-122"/>
              </a:rPr>
              <a:t>1.5 </a:t>
            </a:r>
            <a:r>
              <a:rPr lang="zh-CN" altLang="en-US" sz="4267" b="1" dirty="0" smtClean="0">
                <a:latin typeface="微软雅黑" panose="020B0503020204020204" pitchFamily="34" charset="-122"/>
                <a:ea typeface="微软雅黑" panose="020B0503020204020204" pitchFamily="34" charset="-122"/>
                <a:sym typeface="微软雅黑" panose="020B0503020204020204" pitchFamily="34" charset="-122"/>
              </a:rPr>
              <a:t>电阻、电容、电感</a:t>
            </a:r>
            <a:endParaRPr lang="en-US" altLang="zh-CN" sz="4267" b="1" dirty="0" smtClean="0">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sz="4267" b="1" dirty="0" smtClean="0">
                <a:latin typeface="微软雅黑" panose="020B0503020204020204" pitchFamily="34" charset="-122"/>
                <a:ea typeface="微软雅黑" panose="020B0503020204020204" pitchFamily="34" charset="-122"/>
                <a:sym typeface="微软雅黑" panose="020B0503020204020204" pitchFamily="34" charset="-122"/>
              </a:rPr>
              <a:t>元器件特性</a:t>
            </a:r>
            <a:endParaRPr lang="zh-CN" altLang="en-US" sz="4267"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extLst>
      <p:ext uri="{BB962C8B-B14F-4D97-AF65-F5344CB8AC3E}">
        <p14:creationId xmlns:p14="http://schemas.microsoft.com/office/powerpoint/2010/main" val="3039235506"/>
      </p:ext>
    </p:extLst>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Text Box 2"/>
          <p:cNvSpPr txBox="1">
            <a:spLocks noGrp="1" noChangeArrowheads="1"/>
          </p:cNvSpPr>
          <p:nvPr>
            <p:ph type="title"/>
          </p:nvPr>
        </p:nvSpPr>
        <p:spPr bwMode="auto">
          <a:xfrm>
            <a:off x="1816273" y="1413483"/>
            <a:ext cx="8229600" cy="631825"/>
          </a:xfrm>
          <a:gradFill rotWithShape="1">
            <a:gsLst>
              <a:gs pos="0">
                <a:srgbClr val="009900"/>
              </a:gs>
              <a:gs pos="100000">
                <a:srgbClr val="009900">
                  <a:gamma/>
                  <a:tint val="19216"/>
                  <a:invGamma/>
                </a:srgbClr>
              </a:gs>
            </a:gsLst>
            <a:path path="shape">
              <a:fillToRect l="50000" t="50000" r="50000" b="50000"/>
            </a:path>
          </a:grad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spcBef>
                <a:spcPct val="50000"/>
              </a:spcBef>
            </a:pPr>
            <a:r>
              <a:rPr lang="zh-CN" altLang="en-US" sz="2400" b="1" dirty="0">
                <a:latin typeface="楷体_GB2312" pitchFamily="49" charset="-122"/>
                <a:ea typeface="楷体_GB2312" pitchFamily="49" charset="-122"/>
              </a:rPr>
              <a:t>若选取</a:t>
            </a:r>
            <a:r>
              <a:rPr lang="en-US" altLang="zh-CN" sz="2400" b="1" i="1" dirty="0">
                <a:latin typeface="楷体_GB2312" pitchFamily="49" charset="-122"/>
                <a:ea typeface="楷体_GB2312" pitchFamily="49" charset="-122"/>
              </a:rPr>
              <a:t>t</a:t>
            </a:r>
            <a:r>
              <a:rPr lang="en-US" altLang="zh-CN" sz="2400" b="1" baseline="-25000" dirty="0">
                <a:latin typeface="楷体_GB2312" pitchFamily="49" charset="-122"/>
                <a:ea typeface="楷体_GB2312" pitchFamily="49" charset="-122"/>
              </a:rPr>
              <a:t>0</a:t>
            </a:r>
            <a:r>
              <a:rPr lang="zh-CN" altLang="en-US" sz="2400" b="1" dirty="0">
                <a:latin typeface="楷体_GB2312" pitchFamily="49" charset="-122"/>
                <a:ea typeface="楷体_GB2312" pitchFamily="49" charset="-122"/>
              </a:rPr>
              <a:t>为电压等于零的时刻</a:t>
            </a:r>
            <a:r>
              <a:rPr lang="en-US" altLang="zh-CN" sz="2400" b="1" dirty="0">
                <a:latin typeface="楷体_GB2312" pitchFamily="49" charset="-122"/>
                <a:ea typeface="楷体_GB2312" pitchFamily="49" charset="-122"/>
              </a:rPr>
              <a:t>, </a:t>
            </a:r>
            <a:r>
              <a:rPr lang="zh-CN" altLang="en-US" sz="2400" b="1" dirty="0">
                <a:latin typeface="楷体_GB2312" pitchFamily="49" charset="-122"/>
                <a:ea typeface="楷体_GB2312" pitchFamily="49" charset="-122"/>
              </a:rPr>
              <a:t>即</a:t>
            </a:r>
            <a:r>
              <a:rPr lang="en-US" altLang="zh-CN" sz="2400" b="1" i="1" dirty="0">
                <a:latin typeface="楷体_GB2312" pitchFamily="49" charset="-122"/>
                <a:ea typeface="楷体_GB2312" pitchFamily="49" charset="-122"/>
              </a:rPr>
              <a:t>u</a:t>
            </a:r>
            <a:r>
              <a:rPr lang="en-US" altLang="zh-CN" sz="2400" b="1" dirty="0">
                <a:latin typeface="楷体_GB2312" pitchFamily="49" charset="-122"/>
                <a:ea typeface="楷体_GB2312" pitchFamily="49" charset="-122"/>
              </a:rPr>
              <a:t>(</a:t>
            </a:r>
            <a:r>
              <a:rPr lang="en-US" altLang="zh-CN" sz="2400" b="1" i="1" dirty="0">
                <a:latin typeface="楷体_GB2312" pitchFamily="49" charset="-122"/>
                <a:ea typeface="楷体_GB2312" pitchFamily="49" charset="-122"/>
              </a:rPr>
              <a:t>t</a:t>
            </a:r>
            <a:r>
              <a:rPr lang="en-US" altLang="zh-CN" sz="2400" b="1" baseline="-25000" dirty="0">
                <a:latin typeface="楷体_GB2312" pitchFamily="49" charset="-122"/>
                <a:ea typeface="楷体_GB2312" pitchFamily="49" charset="-122"/>
              </a:rPr>
              <a:t>0</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０</a:t>
            </a:r>
          </a:p>
        </p:txBody>
      </p:sp>
      <p:graphicFrame>
        <p:nvGraphicFramePr>
          <p:cNvPr id="433155" name="Object 3"/>
          <p:cNvGraphicFramePr>
            <a:graphicFrameLocks noGrp="1" noChangeAspect="1"/>
          </p:cNvGraphicFramePr>
          <p:nvPr>
            <p:ph idx="1"/>
            <p:extLst>
              <p:ext uri="{D42A27DB-BD31-4B8C-83A1-F6EECF244321}">
                <p14:modId xmlns:p14="http://schemas.microsoft.com/office/powerpoint/2010/main" val="489951056"/>
              </p:ext>
            </p:extLst>
          </p:nvPr>
        </p:nvGraphicFramePr>
        <p:xfrm>
          <a:off x="4415400" y="2247582"/>
          <a:ext cx="2040745" cy="890906"/>
        </p:xfrm>
        <a:graphic>
          <a:graphicData uri="http://schemas.openxmlformats.org/presentationml/2006/ole">
            <mc:AlternateContent xmlns:mc="http://schemas.openxmlformats.org/markup-compatibility/2006">
              <mc:Choice xmlns:v="urn:schemas-microsoft-com:vml" Requires="v">
                <p:oleObj spid="_x0000_s28680" name="Microsoft 公式 3.0" r:id="rId3" imgW="901440" imgH="393480" progId="Equation.3">
                  <p:embed/>
                </p:oleObj>
              </mc:Choice>
              <mc:Fallback>
                <p:oleObj name="Microsoft 公式 3.0" r:id="rId3" imgW="901440" imgH="393480" progId="Equation.3">
                  <p:embed/>
                  <p:pic>
                    <p:nvPicPr>
                      <p:cNvPr id="433155" name="Object 3"/>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5400" y="2247582"/>
                        <a:ext cx="2040745" cy="890906"/>
                      </a:xfrm>
                      <a:prstGeom prst="rect">
                        <a:avLst/>
                      </a:prstGeom>
                      <a:noFill/>
                      <a:ln>
                        <a:noFill/>
                      </a:ln>
                      <a:effectLst/>
                      <a:extLst/>
                    </p:spPr>
                  </p:pic>
                </p:oleObj>
              </mc:Fallback>
            </mc:AlternateContent>
          </a:graphicData>
        </a:graphic>
      </p:graphicFrame>
      <p:sp>
        <p:nvSpPr>
          <p:cNvPr id="433156" name="Text Box 4"/>
          <p:cNvSpPr txBox="1">
            <a:spLocks noChangeArrowheads="1"/>
          </p:cNvSpPr>
          <p:nvPr/>
        </p:nvSpPr>
        <p:spPr bwMode="auto">
          <a:xfrm>
            <a:off x="1816273" y="3381606"/>
            <a:ext cx="7239000" cy="461665"/>
          </a:xfrm>
          <a:prstGeom prst="rect">
            <a:avLst/>
          </a:prstGeom>
          <a:gradFill rotWithShape="1">
            <a:gsLst>
              <a:gs pos="0">
                <a:schemeClr val="accent1"/>
              </a:gs>
              <a:gs pos="100000">
                <a:schemeClr val="accent1">
                  <a:gamma/>
                  <a:tint val="22353"/>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latin typeface="楷体_GB2312" pitchFamily="49" charset="-122"/>
                <a:ea typeface="楷体_GB2312" pitchFamily="49" charset="-122"/>
              </a:rPr>
              <a:t>从时间</a:t>
            </a:r>
            <a:r>
              <a:rPr kumimoji="1" lang="en-US" altLang="zh-CN" sz="2400" b="1">
                <a:latin typeface="楷体_GB2312" pitchFamily="49" charset="-122"/>
                <a:ea typeface="楷体_GB2312" pitchFamily="49" charset="-122"/>
              </a:rPr>
              <a:t>t</a:t>
            </a:r>
            <a:r>
              <a:rPr kumimoji="1" lang="en-US" altLang="zh-CN" sz="2400" b="1" baseline="-25000">
                <a:latin typeface="楷体_GB2312" pitchFamily="49" charset="-122"/>
                <a:ea typeface="楷体_GB2312" pitchFamily="49" charset="-122"/>
              </a:rPr>
              <a:t>1</a:t>
            </a:r>
            <a:r>
              <a:rPr kumimoji="1" lang="zh-CN" altLang="en-US" sz="2400" b="1">
                <a:latin typeface="楷体_GB2312" pitchFamily="49" charset="-122"/>
                <a:ea typeface="楷体_GB2312" pitchFamily="49" charset="-122"/>
              </a:rPr>
              <a:t>到</a:t>
            </a:r>
            <a:r>
              <a:rPr kumimoji="1" lang="en-US" altLang="zh-CN" sz="2400" b="1">
                <a:latin typeface="楷体_GB2312" pitchFamily="49" charset="-122"/>
                <a:ea typeface="楷体_GB2312" pitchFamily="49" charset="-122"/>
              </a:rPr>
              <a:t>t</a:t>
            </a:r>
            <a:r>
              <a:rPr kumimoji="1" lang="en-US" altLang="zh-CN" sz="2400" b="1" baseline="-25000">
                <a:latin typeface="楷体_GB2312" pitchFamily="49" charset="-122"/>
                <a:ea typeface="楷体_GB2312" pitchFamily="49" charset="-122"/>
              </a:rPr>
              <a:t>2</a:t>
            </a:r>
            <a:r>
              <a:rPr kumimoji="1" lang="en-US" altLang="zh-CN" sz="2400" b="1">
                <a:latin typeface="楷体_GB2312" pitchFamily="49" charset="-122"/>
                <a:ea typeface="楷体_GB2312" pitchFamily="49" charset="-122"/>
              </a:rPr>
              <a:t>, </a:t>
            </a:r>
            <a:r>
              <a:rPr kumimoji="1" lang="zh-CN" altLang="en-US" sz="2400" b="1">
                <a:latin typeface="楷体_GB2312" pitchFamily="49" charset="-122"/>
                <a:ea typeface="楷体_GB2312" pitchFamily="49" charset="-122"/>
              </a:rPr>
              <a:t>电容元件吸收的能量为</a:t>
            </a:r>
          </a:p>
        </p:txBody>
      </p:sp>
      <p:sp>
        <p:nvSpPr>
          <p:cNvPr id="433157" name="Rectangle 5"/>
          <p:cNvSpPr>
            <a:spLocks noChangeArrowheads="1"/>
          </p:cNvSpPr>
          <p:nvPr/>
        </p:nvSpPr>
        <p:spPr bwMode="auto">
          <a:xfrm>
            <a:off x="1524001" y="29538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433158" name="Object 6"/>
          <p:cNvGraphicFramePr>
            <a:graphicFrameLocks noChangeAspect="1"/>
          </p:cNvGraphicFramePr>
          <p:nvPr>
            <p:extLst>
              <p:ext uri="{D42A27DB-BD31-4B8C-83A1-F6EECF244321}">
                <p14:modId xmlns:p14="http://schemas.microsoft.com/office/powerpoint/2010/main" val="572319679"/>
              </p:ext>
            </p:extLst>
          </p:nvPr>
        </p:nvGraphicFramePr>
        <p:xfrm>
          <a:off x="3775696" y="4367513"/>
          <a:ext cx="4728224" cy="1293511"/>
        </p:xfrm>
        <a:graphic>
          <a:graphicData uri="http://schemas.openxmlformats.org/presentationml/2006/ole">
            <mc:AlternateContent xmlns:mc="http://schemas.openxmlformats.org/markup-compatibility/2006">
              <mc:Choice xmlns:v="urn:schemas-microsoft-com:vml" Requires="v">
                <p:oleObj spid="_x0000_s28681" name="Microsoft 公式 3.0" r:id="rId5" imgW="2120900" imgH="584200" progId="Equation.3">
                  <p:embed/>
                </p:oleObj>
              </mc:Choice>
              <mc:Fallback>
                <p:oleObj name="Microsoft 公式 3.0" r:id="rId5" imgW="2120900" imgH="584200" progId="Equation.3">
                  <p:embed/>
                  <p:pic>
                    <p:nvPicPr>
                      <p:cNvPr id="433158"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5696" y="4367513"/>
                        <a:ext cx="4728224" cy="1293511"/>
                      </a:xfrm>
                      <a:prstGeom prst="rect">
                        <a:avLst/>
                      </a:prstGeom>
                      <a:noFill/>
                      <a:extLst/>
                    </p:spPr>
                  </p:pic>
                </p:oleObj>
              </mc:Fallback>
            </mc:AlternateContent>
          </a:graphicData>
        </a:graphic>
      </p:graphicFrame>
      <p:sp>
        <p:nvSpPr>
          <p:cNvPr id="9" name="矩形 8"/>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电容</a:t>
            </a:r>
            <a:endParaRPr lang="zh-CN" altLang="en-US" sz="2400" b="1" dirty="0"/>
          </a:p>
        </p:txBody>
      </p:sp>
      <p:pic>
        <p:nvPicPr>
          <p:cNvPr id="10" name="图片 9"/>
          <p:cNvPicPr>
            <a:picLocks noChangeAspect="1"/>
          </p:cNvPicPr>
          <p:nvPr/>
        </p:nvPicPr>
        <p:blipFill>
          <a:blip r:embed="rId7">
            <a:clrChange>
              <a:clrFrom>
                <a:srgbClr val="F6F6F6"/>
              </a:clrFrom>
              <a:clrTo>
                <a:srgbClr val="F6F6F6">
                  <a:alpha val="0"/>
                </a:srgbClr>
              </a:clrTo>
            </a:clrChange>
          </a:blip>
          <a:stretch>
            <a:fillRect/>
          </a:stretch>
        </p:blipFill>
        <p:spPr>
          <a:xfrm>
            <a:off x="168275" y="211646"/>
            <a:ext cx="607719" cy="633243"/>
          </a:xfrm>
          <a:prstGeom prst="rect">
            <a:avLst/>
          </a:prstGeom>
        </p:spPr>
      </p:pic>
    </p:spTree>
    <p:extLst>
      <p:ext uri="{BB962C8B-B14F-4D97-AF65-F5344CB8AC3E}">
        <p14:creationId xmlns:p14="http://schemas.microsoft.com/office/powerpoint/2010/main" val="37611888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33154"/>
                                        </p:tgtEl>
                                        <p:attrNameLst>
                                          <p:attrName>style.visibility</p:attrName>
                                        </p:attrNameLst>
                                      </p:cBhvr>
                                      <p:to>
                                        <p:strVal val="visible"/>
                                      </p:to>
                                    </p:set>
                                    <p:anim to="" calcmode="lin" valueType="num">
                                      <p:cBhvr>
                                        <p:cTn id="7" dur="1" fill="hold"/>
                                        <p:tgtEl>
                                          <p:spTgt spid="433154"/>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33155"/>
                                        </p:tgtEl>
                                        <p:attrNameLst>
                                          <p:attrName>style.visibility</p:attrName>
                                        </p:attrNameLst>
                                      </p:cBhvr>
                                      <p:to>
                                        <p:strVal val="visible"/>
                                      </p:to>
                                    </p:set>
                                    <p:anim to="" calcmode="lin" valueType="num">
                                      <p:cBhvr>
                                        <p:cTn id="12" dur="1" fill="hold"/>
                                        <p:tgtEl>
                                          <p:spTgt spid="433155"/>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33156"/>
                                        </p:tgtEl>
                                        <p:attrNameLst>
                                          <p:attrName>style.visibility</p:attrName>
                                        </p:attrNameLst>
                                      </p:cBhvr>
                                      <p:to>
                                        <p:strVal val="visible"/>
                                      </p:to>
                                    </p:set>
                                    <p:anim to="" calcmode="lin" valueType="num">
                                      <p:cBhvr>
                                        <p:cTn id="17" dur="1" fill="hold"/>
                                        <p:tgtEl>
                                          <p:spTgt spid="433156"/>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433158"/>
                                        </p:tgtEl>
                                        <p:attrNameLst>
                                          <p:attrName>style.visibility</p:attrName>
                                        </p:attrNameLst>
                                      </p:cBhvr>
                                      <p:to>
                                        <p:strVal val="visible"/>
                                      </p:to>
                                    </p:set>
                                    <p:anim to="" calcmode="lin" valueType="num">
                                      <p:cBhvr>
                                        <p:cTn id="22" dur="1" fill="hold"/>
                                        <p:tgtEl>
                                          <p:spTgt spid="43315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3154" grpId="0" animBg="1"/>
      <p:bldP spid="4331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2"/>
          <p:cNvSpPr>
            <a:spLocks noGrp="1" noChangeArrowheads="1"/>
          </p:cNvSpPr>
          <p:nvPr>
            <p:ph idx="1"/>
          </p:nvPr>
        </p:nvSpPr>
        <p:spPr bwMode="auto">
          <a:xfrm>
            <a:off x="846944" y="1859310"/>
            <a:ext cx="10341987" cy="4525962"/>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150000"/>
              </a:lnSpc>
            </a:pPr>
            <a:r>
              <a:rPr lang="zh-CN" altLang="en-US" sz="2400" dirty="0">
                <a:latin typeface="黑体" panose="02010609060101010101" pitchFamily="49" charset="-122"/>
                <a:ea typeface="黑体" panose="02010609060101010101" pitchFamily="49" charset="-122"/>
              </a:rPr>
              <a:t>充电时，</a:t>
            </a:r>
            <a:r>
              <a:rPr lang="zh-CN" altLang="en-US"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u</a:t>
            </a:r>
            <a:r>
              <a:rPr lang="en-US" altLang="zh-CN"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t</a:t>
            </a:r>
            <a:r>
              <a:rPr lang="en-US" altLang="zh-CN" sz="2400" i="1" baseline="-25000" dirty="0">
                <a:solidFill>
                  <a:schemeClr val="folHlink"/>
                </a:solidFill>
                <a:latin typeface="黑体" panose="02010609060101010101" pitchFamily="49" charset="-122"/>
                <a:ea typeface="黑体" panose="02010609060101010101" pitchFamily="49" charset="-122"/>
              </a:rPr>
              <a:t>2</a:t>
            </a:r>
            <a:r>
              <a:rPr lang="en-US" altLang="zh-CN" sz="2400" dirty="0">
                <a:solidFill>
                  <a:schemeClr val="folHlink"/>
                </a:solidFill>
                <a:latin typeface="黑体" panose="02010609060101010101" pitchFamily="49" charset="-122"/>
                <a:ea typeface="黑体" panose="02010609060101010101" pitchFamily="49" charset="-122"/>
              </a:rPr>
              <a:t>)∣</a:t>
            </a:r>
            <a:r>
              <a:rPr lang="zh-CN" altLang="en-US"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u</a:t>
            </a:r>
            <a:r>
              <a:rPr lang="en-US" altLang="zh-CN"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t</a:t>
            </a:r>
            <a:r>
              <a:rPr lang="en-US" altLang="zh-CN" sz="2400" i="1" baseline="-25000" dirty="0">
                <a:solidFill>
                  <a:schemeClr val="folHlink"/>
                </a:solidFill>
                <a:latin typeface="黑体" panose="02010609060101010101" pitchFamily="49" charset="-122"/>
                <a:ea typeface="黑体" panose="02010609060101010101" pitchFamily="49" charset="-122"/>
              </a:rPr>
              <a:t>1</a:t>
            </a:r>
            <a:r>
              <a:rPr lang="en-US" altLang="zh-CN" sz="2400" dirty="0">
                <a:solidFill>
                  <a:schemeClr val="folHlink"/>
                </a:solidFill>
                <a:latin typeface="黑体" panose="02010609060101010101" pitchFamily="49" charset="-122"/>
                <a:ea typeface="黑体" panose="02010609060101010101" pitchFamily="49" charset="-122"/>
              </a:rPr>
              <a:t>)∣</a:t>
            </a:r>
            <a:r>
              <a:rPr lang="zh-CN" altLang="en-US"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W</a:t>
            </a:r>
            <a:r>
              <a:rPr lang="en-US" altLang="zh-CN" sz="2400" i="1" baseline="-25000" dirty="0">
                <a:solidFill>
                  <a:schemeClr val="folHlink"/>
                </a:solidFill>
                <a:latin typeface="黑体" panose="02010609060101010101" pitchFamily="49" charset="-122"/>
                <a:ea typeface="黑体" panose="02010609060101010101" pitchFamily="49" charset="-122"/>
              </a:rPr>
              <a:t>C</a:t>
            </a:r>
            <a:r>
              <a:rPr lang="en-US" altLang="zh-CN" sz="2400" dirty="0">
                <a:solidFill>
                  <a:schemeClr val="folHlink"/>
                </a:solidFill>
                <a:latin typeface="黑体" panose="02010609060101010101" pitchFamily="49" charset="-122"/>
                <a:ea typeface="黑体" panose="02010609060101010101" pitchFamily="49" charset="-122"/>
              </a:rPr>
              <a:t>(t</a:t>
            </a:r>
            <a:r>
              <a:rPr lang="en-US" altLang="zh-CN" sz="2400" i="1" baseline="-25000" dirty="0">
                <a:solidFill>
                  <a:schemeClr val="folHlink"/>
                </a:solidFill>
                <a:latin typeface="黑体" panose="02010609060101010101" pitchFamily="49" charset="-122"/>
                <a:ea typeface="黑体" panose="02010609060101010101" pitchFamily="49" charset="-122"/>
              </a:rPr>
              <a:t>2</a:t>
            </a:r>
            <a:r>
              <a:rPr lang="en-US" altLang="zh-CN" sz="2400" dirty="0">
                <a:solidFill>
                  <a:schemeClr val="folHlink"/>
                </a:solidFill>
                <a:latin typeface="黑体" panose="02010609060101010101" pitchFamily="49" charset="-122"/>
                <a:ea typeface="黑体" panose="02010609060101010101" pitchFamily="49" charset="-122"/>
              </a:rPr>
              <a:t>)</a:t>
            </a:r>
            <a:r>
              <a:rPr lang="zh-CN" altLang="en-US"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W</a:t>
            </a:r>
            <a:r>
              <a:rPr lang="en-US" altLang="zh-CN" sz="2400" i="1" baseline="-25000" dirty="0">
                <a:solidFill>
                  <a:schemeClr val="folHlink"/>
                </a:solidFill>
                <a:latin typeface="黑体" panose="02010609060101010101" pitchFamily="49" charset="-122"/>
                <a:ea typeface="黑体" panose="02010609060101010101" pitchFamily="49" charset="-122"/>
              </a:rPr>
              <a:t>C</a:t>
            </a:r>
            <a:r>
              <a:rPr lang="en-US" altLang="zh-CN"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t</a:t>
            </a:r>
            <a:r>
              <a:rPr lang="en-US" altLang="zh-CN" sz="2400" i="1" baseline="-25000" dirty="0">
                <a:solidFill>
                  <a:schemeClr val="folHlink"/>
                </a:solidFill>
                <a:latin typeface="黑体" panose="02010609060101010101" pitchFamily="49" charset="-122"/>
                <a:ea typeface="黑体" panose="02010609060101010101" pitchFamily="49" charset="-122"/>
              </a:rPr>
              <a:t>1</a:t>
            </a:r>
            <a:r>
              <a:rPr lang="en-US" altLang="zh-CN" sz="2400" dirty="0">
                <a:solidFill>
                  <a:schemeClr val="folHlink"/>
                </a:solidFill>
                <a:latin typeface="黑体" panose="02010609060101010101" pitchFamily="49" charset="-122"/>
                <a:ea typeface="黑体" panose="02010609060101010101" pitchFamily="49" charset="-122"/>
              </a:rPr>
              <a:t>)</a:t>
            </a:r>
            <a:r>
              <a:rPr lang="zh-CN" altLang="en-US" sz="2400" dirty="0">
                <a:solidFill>
                  <a:schemeClr val="folHlink"/>
                </a:solidFill>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电容吸收能量</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lnSpc>
                <a:spcPct val="150000"/>
              </a:lnSpc>
            </a:pPr>
            <a:r>
              <a:rPr lang="zh-CN" altLang="en-US" sz="2400" dirty="0" smtClean="0">
                <a:latin typeface="黑体" panose="02010609060101010101" pitchFamily="49" charset="-122"/>
                <a:ea typeface="黑体" panose="02010609060101010101" pitchFamily="49" charset="-122"/>
              </a:rPr>
              <a:t>放电</a:t>
            </a:r>
            <a:r>
              <a:rPr lang="zh-CN" altLang="en-US" sz="2400" dirty="0">
                <a:latin typeface="黑体" panose="02010609060101010101" pitchFamily="49" charset="-122"/>
                <a:ea typeface="黑体" panose="02010609060101010101" pitchFamily="49" charset="-122"/>
              </a:rPr>
              <a:t>时，</a:t>
            </a:r>
            <a:r>
              <a:rPr lang="zh-CN" altLang="en-US"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u</a:t>
            </a:r>
            <a:r>
              <a:rPr lang="en-US" altLang="zh-CN"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t</a:t>
            </a:r>
            <a:r>
              <a:rPr lang="en-US" altLang="zh-CN" sz="2400" i="1" baseline="-25000" dirty="0">
                <a:solidFill>
                  <a:schemeClr val="folHlink"/>
                </a:solidFill>
                <a:latin typeface="黑体" panose="02010609060101010101" pitchFamily="49" charset="-122"/>
                <a:ea typeface="黑体" panose="02010609060101010101" pitchFamily="49" charset="-122"/>
              </a:rPr>
              <a:t>2</a:t>
            </a:r>
            <a:r>
              <a:rPr lang="en-US" altLang="zh-CN" sz="2400" dirty="0">
                <a:solidFill>
                  <a:schemeClr val="folHlink"/>
                </a:solidFill>
                <a:latin typeface="黑体" panose="02010609060101010101" pitchFamily="49" charset="-122"/>
                <a:ea typeface="黑体" panose="02010609060101010101" pitchFamily="49" charset="-122"/>
              </a:rPr>
              <a:t>)∣</a:t>
            </a:r>
            <a:r>
              <a:rPr lang="zh-CN" altLang="en-US"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u</a:t>
            </a:r>
            <a:r>
              <a:rPr lang="en-US" altLang="zh-CN"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t</a:t>
            </a:r>
            <a:r>
              <a:rPr lang="en-US" altLang="zh-CN" sz="2400" i="1" baseline="-25000" dirty="0">
                <a:solidFill>
                  <a:schemeClr val="folHlink"/>
                </a:solidFill>
                <a:latin typeface="黑体" panose="02010609060101010101" pitchFamily="49" charset="-122"/>
                <a:ea typeface="黑体" panose="02010609060101010101" pitchFamily="49" charset="-122"/>
              </a:rPr>
              <a:t>1</a:t>
            </a:r>
            <a:r>
              <a:rPr lang="en-US" altLang="zh-CN" sz="2400" dirty="0">
                <a:solidFill>
                  <a:schemeClr val="folHlink"/>
                </a:solidFill>
                <a:latin typeface="黑体" panose="02010609060101010101" pitchFamily="49" charset="-122"/>
                <a:ea typeface="黑体" panose="02010609060101010101" pitchFamily="49" charset="-122"/>
              </a:rPr>
              <a:t>)∣</a:t>
            </a:r>
            <a:r>
              <a:rPr lang="zh-CN" altLang="en-US"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W</a:t>
            </a:r>
            <a:r>
              <a:rPr lang="en-US" altLang="zh-CN" sz="2400" i="1" baseline="-25000" dirty="0">
                <a:solidFill>
                  <a:schemeClr val="folHlink"/>
                </a:solidFill>
                <a:latin typeface="黑体" panose="02010609060101010101" pitchFamily="49" charset="-122"/>
                <a:ea typeface="黑体" panose="02010609060101010101" pitchFamily="49" charset="-122"/>
              </a:rPr>
              <a:t>C</a:t>
            </a:r>
            <a:r>
              <a:rPr lang="en-US" altLang="zh-CN"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t</a:t>
            </a:r>
            <a:r>
              <a:rPr lang="en-US" altLang="zh-CN" sz="2400" i="1" baseline="-25000" dirty="0">
                <a:solidFill>
                  <a:schemeClr val="folHlink"/>
                </a:solidFill>
                <a:latin typeface="黑体" panose="02010609060101010101" pitchFamily="49" charset="-122"/>
                <a:ea typeface="黑体" panose="02010609060101010101" pitchFamily="49" charset="-122"/>
              </a:rPr>
              <a:t>2</a:t>
            </a:r>
            <a:r>
              <a:rPr lang="en-US" altLang="zh-CN" sz="2400" dirty="0">
                <a:solidFill>
                  <a:schemeClr val="folHlink"/>
                </a:solidFill>
                <a:latin typeface="黑体" panose="02010609060101010101" pitchFamily="49" charset="-122"/>
                <a:ea typeface="黑体" panose="02010609060101010101" pitchFamily="49" charset="-122"/>
              </a:rPr>
              <a:t>) </a:t>
            </a:r>
            <a:r>
              <a:rPr lang="zh-CN" altLang="en-US"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W</a:t>
            </a:r>
            <a:r>
              <a:rPr lang="en-US" altLang="zh-CN" sz="2400" i="1" baseline="-25000" dirty="0">
                <a:solidFill>
                  <a:schemeClr val="folHlink"/>
                </a:solidFill>
                <a:latin typeface="黑体" panose="02010609060101010101" pitchFamily="49" charset="-122"/>
                <a:ea typeface="黑体" panose="02010609060101010101" pitchFamily="49" charset="-122"/>
              </a:rPr>
              <a:t>C</a:t>
            </a:r>
            <a:r>
              <a:rPr lang="en-US" altLang="zh-CN" sz="2400" dirty="0">
                <a:solidFill>
                  <a:schemeClr val="folHlink"/>
                </a:solidFill>
                <a:latin typeface="黑体" panose="02010609060101010101" pitchFamily="49" charset="-122"/>
                <a:ea typeface="黑体" panose="02010609060101010101" pitchFamily="49" charset="-122"/>
              </a:rPr>
              <a:t>(</a:t>
            </a:r>
            <a:r>
              <a:rPr lang="en-US" altLang="zh-CN" sz="2400" i="1" dirty="0">
                <a:solidFill>
                  <a:schemeClr val="folHlink"/>
                </a:solidFill>
                <a:latin typeface="黑体" panose="02010609060101010101" pitchFamily="49" charset="-122"/>
                <a:ea typeface="黑体" panose="02010609060101010101" pitchFamily="49" charset="-122"/>
              </a:rPr>
              <a:t>t</a:t>
            </a:r>
            <a:r>
              <a:rPr lang="en-US" altLang="zh-CN" sz="2400" i="1" baseline="-25000" dirty="0">
                <a:solidFill>
                  <a:schemeClr val="folHlink"/>
                </a:solidFill>
                <a:latin typeface="黑体" panose="02010609060101010101" pitchFamily="49" charset="-122"/>
                <a:ea typeface="黑体" panose="02010609060101010101" pitchFamily="49" charset="-122"/>
              </a:rPr>
              <a:t>1</a:t>
            </a:r>
            <a:r>
              <a:rPr lang="en-US" altLang="zh-CN" sz="2400" dirty="0">
                <a:solidFill>
                  <a:schemeClr val="folHlink"/>
                </a:solidFill>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 电容释放电场能量</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lnSpc>
                <a:spcPct val="150000"/>
              </a:lnSpc>
            </a:pPr>
            <a:r>
              <a:rPr lang="zh-CN" altLang="en-US" sz="2400" dirty="0" smtClean="0">
                <a:latin typeface="黑体" panose="02010609060101010101" pitchFamily="49" charset="-122"/>
                <a:ea typeface="黑体" panose="02010609060101010101" pitchFamily="49" charset="-122"/>
              </a:rPr>
              <a:t>若</a:t>
            </a:r>
            <a:r>
              <a:rPr lang="zh-CN" altLang="en-US" sz="2400" dirty="0">
                <a:latin typeface="黑体" panose="02010609060101010101" pitchFamily="49" charset="-122"/>
                <a:ea typeface="黑体" panose="02010609060101010101" pitchFamily="49" charset="-122"/>
              </a:rPr>
              <a:t>元件原先没有充电，那么它在充电时吸收的并储存起来的能量一定又会在放电完毕时完全释放，它并不消耗能量。所以，电容元件是一种</a:t>
            </a:r>
            <a:r>
              <a:rPr lang="zh-CN" altLang="en-US" sz="2400" dirty="0">
                <a:solidFill>
                  <a:schemeClr val="folHlink"/>
                </a:solidFill>
                <a:latin typeface="黑体" panose="02010609060101010101" pitchFamily="49" charset="-122"/>
                <a:ea typeface="黑体" panose="02010609060101010101" pitchFamily="49" charset="-122"/>
              </a:rPr>
              <a:t>储能元件</a:t>
            </a:r>
            <a:r>
              <a:rPr lang="zh-CN" altLang="en-US" sz="2400" dirty="0">
                <a:latin typeface="黑体" panose="02010609060101010101" pitchFamily="49" charset="-122"/>
                <a:ea typeface="黑体" panose="02010609060101010101" pitchFamily="49" charset="-122"/>
              </a:rPr>
              <a:t>。同时，它不会释放出多于它所吸收或储存的能量，因此它也是一种</a:t>
            </a:r>
            <a:r>
              <a:rPr lang="zh-CN" altLang="en-US" sz="2400" dirty="0">
                <a:solidFill>
                  <a:schemeClr val="folHlink"/>
                </a:solidFill>
                <a:latin typeface="黑体" panose="02010609060101010101" pitchFamily="49" charset="-122"/>
                <a:ea typeface="黑体" panose="02010609060101010101" pitchFamily="49" charset="-122"/>
              </a:rPr>
              <a:t>无源元件。</a:t>
            </a:r>
          </a:p>
        </p:txBody>
      </p:sp>
      <p:sp>
        <p:nvSpPr>
          <p:cNvPr id="3" name="矩形 2"/>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电容</a:t>
            </a:r>
            <a:endParaRPr lang="zh-CN" altLang="en-US" sz="2400" b="1" dirty="0"/>
          </a:p>
        </p:txBody>
      </p:sp>
      <p:pic>
        <p:nvPicPr>
          <p:cNvPr id="4" name="图片 3"/>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Tree>
    <p:extLst>
      <p:ext uri="{BB962C8B-B14F-4D97-AF65-F5344CB8AC3E}">
        <p14:creationId xmlns:p14="http://schemas.microsoft.com/office/powerpoint/2010/main" val="41798563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34178">
                                            <p:txEl>
                                              <p:pRg st="0" end="0"/>
                                            </p:txEl>
                                          </p:spTgt>
                                        </p:tgtEl>
                                        <p:attrNameLst>
                                          <p:attrName>style.visibility</p:attrName>
                                        </p:attrNameLst>
                                      </p:cBhvr>
                                      <p:to>
                                        <p:strVal val="visible"/>
                                      </p:to>
                                    </p:set>
                                    <p:anim to="" calcmode="lin" valueType="num">
                                      <p:cBhvr>
                                        <p:cTn id="7" dur="1" fill="hold"/>
                                        <p:tgtEl>
                                          <p:spTgt spid="434178">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34178">
                                            <p:txEl>
                                              <p:pRg st="1" end="1"/>
                                            </p:txEl>
                                          </p:spTgt>
                                        </p:tgtEl>
                                        <p:attrNameLst>
                                          <p:attrName>style.visibility</p:attrName>
                                        </p:attrNameLst>
                                      </p:cBhvr>
                                      <p:to>
                                        <p:strVal val="visible"/>
                                      </p:to>
                                    </p:set>
                                    <p:anim to="" calcmode="lin" valueType="num">
                                      <p:cBhvr>
                                        <p:cTn id="12" dur="1" fill="hold"/>
                                        <p:tgtEl>
                                          <p:spTgt spid="434178">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34178">
                                            <p:txEl>
                                              <p:pRg st="2" end="2"/>
                                            </p:txEl>
                                          </p:spTgt>
                                        </p:tgtEl>
                                        <p:attrNameLst>
                                          <p:attrName>style.visibility</p:attrName>
                                        </p:attrNameLst>
                                      </p:cBhvr>
                                      <p:to>
                                        <p:strVal val="visible"/>
                                      </p:to>
                                    </p:set>
                                    <p:anim to="" calcmode="lin" valueType="num">
                                      <p:cBhvr>
                                        <p:cTn id="17" dur="1" fill="hold"/>
                                        <p:tgtEl>
                                          <p:spTgt spid="434178">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7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电感</a:t>
            </a:r>
            <a:endParaRPr lang="zh-CN" altLang="en-US" sz="2400" b="1" dirty="0"/>
          </a:p>
        </p:txBody>
      </p:sp>
      <p:pic>
        <p:nvPicPr>
          <p:cNvPr id="4" name="图片 3"/>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6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3" name="Rectangle 5"/>
          <p:cNvSpPr>
            <a:spLocks noChangeArrowheads="1"/>
          </p:cNvSpPr>
          <p:nvPr/>
        </p:nvSpPr>
        <p:spPr bwMode="auto">
          <a:xfrm>
            <a:off x="2818014" y="3734163"/>
            <a:ext cx="242941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34176" name="对象 434175"/>
          <p:cNvGraphicFramePr>
            <a:graphicFrameLocks noChangeAspect="1"/>
          </p:cNvGraphicFramePr>
          <p:nvPr>
            <p:extLst>
              <p:ext uri="{D42A27DB-BD31-4B8C-83A1-F6EECF244321}">
                <p14:modId xmlns:p14="http://schemas.microsoft.com/office/powerpoint/2010/main" val="328477332"/>
              </p:ext>
            </p:extLst>
          </p:nvPr>
        </p:nvGraphicFramePr>
        <p:xfrm>
          <a:off x="7210716" y="3872928"/>
          <a:ext cx="1392327" cy="464109"/>
        </p:xfrm>
        <a:graphic>
          <a:graphicData uri="http://schemas.openxmlformats.org/presentationml/2006/ole">
            <mc:AlternateContent xmlns:mc="http://schemas.openxmlformats.org/markup-compatibility/2006">
              <mc:Choice xmlns:v="urn:schemas-microsoft-com:vml" Requires="v">
                <p:oleObj spid="_x0000_s30742" r:id="rId4" imgW="660113" imgH="215806" progId="Equation.3">
                  <p:embed/>
                </p:oleObj>
              </mc:Choice>
              <mc:Fallback>
                <p:oleObj r:id="rId4" imgW="660113" imgH="215806"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10716" y="3872928"/>
                        <a:ext cx="1392327" cy="464109"/>
                      </a:xfrm>
                      <a:prstGeom prst="rect">
                        <a:avLst/>
                      </a:prstGeom>
                      <a:noFill/>
                    </p:spPr>
                  </p:pic>
                </p:oleObj>
              </mc:Fallback>
            </mc:AlternateContent>
          </a:graphicData>
        </a:graphic>
      </p:graphicFrame>
      <p:grpSp>
        <p:nvGrpSpPr>
          <p:cNvPr id="434182" name="组合 434181"/>
          <p:cNvGrpSpPr/>
          <p:nvPr/>
        </p:nvGrpSpPr>
        <p:grpSpPr>
          <a:xfrm>
            <a:off x="5268269" y="1615151"/>
            <a:ext cx="6096000" cy="1938992"/>
            <a:chOff x="834059" y="1890683"/>
            <a:chExt cx="6096000" cy="1938992"/>
          </a:xfrm>
        </p:grpSpPr>
        <p:sp>
          <p:nvSpPr>
            <p:cNvPr id="5" name="矩形 4"/>
            <p:cNvSpPr/>
            <p:nvPr/>
          </p:nvSpPr>
          <p:spPr>
            <a:xfrm>
              <a:off x="834059" y="1890683"/>
              <a:ext cx="6096000" cy="1938992"/>
            </a:xfrm>
            <a:prstGeom prst="rect">
              <a:avLst/>
            </a:prstGeom>
          </p:spPr>
          <p:txBody>
            <a:bodyPr>
              <a:spAutoFit/>
            </a:bodyPr>
            <a:lstStyle/>
            <a:p>
              <a:pPr>
                <a:lnSpc>
                  <a:spcPct val="150000"/>
                </a:lnSpc>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由导线绕制而成的线圈或把导线绕在铁芯或磁芯上就构成一个常用的电感器</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线圈中通以电流</a:t>
              </a:r>
              <a:r>
                <a:rPr lang="en-US" altLang="zh-CN" sz="2000" i="1" kern="100" dirty="0" err="1" smtClean="0">
                  <a:latin typeface="Times New Roman" panose="02020603050405020304" pitchFamily="18" charset="0"/>
                  <a:ea typeface="黑体" panose="02010609060101010101" pitchFamily="49" charset="-122"/>
                  <a:cs typeface="Times New Roman" panose="02020603050405020304" pitchFamily="18" charset="0"/>
                </a:rPr>
                <a:t>i</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，就会在线圈内部产生磁场，产生</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磁通   。若磁通   与线圈匝都交</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链。</a:t>
              </a:r>
              <a:endParaRPr lang="zh-CN" altLang="en-US" sz="2000" dirty="0">
                <a:latin typeface="黑体" panose="02010609060101010101" pitchFamily="49" charset="-122"/>
                <a:ea typeface="黑体" panose="02010609060101010101" pitchFamily="49" charset="-122"/>
              </a:endParaRPr>
            </a:p>
          </p:txBody>
        </p:sp>
        <p:graphicFrame>
          <p:nvGraphicFramePr>
            <p:cNvPr id="62" name="对象 61"/>
            <p:cNvGraphicFramePr>
              <a:graphicFrameLocks noChangeAspect="1"/>
            </p:cNvGraphicFramePr>
            <p:nvPr>
              <p:extLst>
                <p:ext uri="{D42A27DB-BD31-4B8C-83A1-F6EECF244321}">
                  <p14:modId xmlns:p14="http://schemas.microsoft.com/office/powerpoint/2010/main" val="142381827"/>
                </p:ext>
              </p:extLst>
            </p:nvPr>
          </p:nvGraphicFramePr>
          <p:xfrm>
            <a:off x="4015048" y="2901951"/>
            <a:ext cx="307570" cy="372322"/>
          </p:xfrm>
          <a:graphic>
            <a:graphicData uri="http://schemas.openxmlformats.org/presentationml/2006/ole">
              <mc:AlternateContent xmlns:mc="http://schemas.openxmlformats.org/markup-compatibility/2006">
                <mc:Choice xmlns:v="urn:schemas-microsoft-com:vml" Requires="v">
                  <p:oleObj spid="_x0000_s30743" r:id="rId6" imgW="177569" imgH="215619" progId="Equation.3">
                    <p:embed/>
                  </p:oleObj>
                </mc:Choice>
                <mc:Fallback>
                  <p:oleObj r:id="rId6" imgW="177569" imgH="215619"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5048" y="2901951"/>
                          <a:ext cx="307570" cy="372322"/>
                        </a:xfrm>
                        <a:prstGeom prst="rect">
                          <a:avLst/>
                        </a:prstGeom>
                        <a:noFill/>
                      </p:spPr>
                    </p:pic>
                  </p:oleObj>
                </mc:Fallback>
              </mc:AlternateContent>
            </a:graphicData>
          </a:graphic>
        </p:graphicFrame>
        <p:graphicFrame>
          <p:nvGraphicFramePr>
            <p:cNvPr id="67" name="对象 66"/>
            <p:cNvGraphicFramePr>
              <a:graphicFrameLocks noChangeAspect="1"/>
            </p:cNvGraphicFramePr>
            <p:nvPr>
              <p:extLst>
                <p:ext uri="{D42A27DB-BD31-4B8C-83A1-F6EECF244321}">
                  <p14:modId xmlns:p14="http://schemas.microsoft.com/office/powerpoint/2010/main" val="1148728392"/>
                </p:ext>
              </p:extLst>
            </p:nvPr>
          </p:nvGraphicFramePr>
          <p:xfrm>
            <a:off x="5350533" y="2901951"/>
            <a:ext cx="307570" cy="372322"/>
          </p:xfrm>
          <a:graphic>
            <a:graphicData uri="http://schemas.openxmlformats.org/presentationml/2006/ole">
              <mc:AlternateContent xmlns:mc="http://schemas.openxmlformats.org/markup-compatibility/2006">
                <mc:Choice xmlns:v="urn:schemas-microsoft-com:vml" Requires="v">
                  <p:oleObj spid="_x0000_s30744" r:id="rId8" imgW="177569" imgH="215619" progId="Equation.3">
                    <p:embed/>
                  </p:oleObj>
                </mc:Choice>
                <mc:Fallback>
                  <p:oleObj r:id="rId8" imgW="177569" imgH="215619" progId="Equation.3">
                    <p:embed/>
                    <p:pic>
                      <p:nvPicPr>
                        <p:cNvPr id="62" name="对象 6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0533" y="2901951"/>
                          <a:ext cx="307570" cy="372322"/>
                        </a:xfrm>
                        <a:prstGeom prst="rect">
                          <a:avLst/>
                        </a:prstGeom>
                        <a:noFill/>
                      </p:spPr>
                    </p:pic>
                  </p:oleObj>
                </mc:Fallback>
              </mc:AlternateContent>
            </a:graphicData>
          </a:graphic>
        </p:graphicFrame>
      </p:grpSp>
      <p:sp>
        <p:nvSpPr>
          <p:cNvPr id="434179"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434183" name="组合 434182"/>
          <p:cNvGrpSpPr/>
          <p:nvPr/>
        </p:nvGrpSpPr>
        <p:grpSpPr>
          <a:xfrm>
            <a:off x="2561299" y="5279438"/>
            <a:ext cx="11639965" cy="553998"/>
            <a:chOff x="862269" y="4929398"/>
            <a:chExt cx="11639965" cy="553998"/>
          </a:xfrm>
        </p:grpSpPr>
        <p:sp>
          <p:nvSpPr>
            <p:cNvPr id="434177" name="矩形 434176"/>
            <p:cNvSpPr/>
            <p:nvPr/>
          </p:nvSpPr>
          <p:spPr>
            <a:xfrm>
              <a:off x="1016054" y="4929398"/>
              <a:ext cx="11486180" cy="553998"/>
            </a:xfrm>
            <a:prstGeom prst="rect">
              <a:avLst/>
            </a:prstGeom>
          </p:spPr>
          <p:txBody>
            <a:bodyPr wrap="square">
              <a:spAutoFit/>
            </a:bodyPr>
            <a:lstStyle/>
            <a:p>
              <a:pPr>
                <a:lnSpc>
                  <a:spcPct val="150000"/>
                </a:lnSpc>
              </a:pPr>
              <a:r>
                <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与   </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都是</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由线圈本身的电流产生的，叫做自感磁通和自感磁通</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链</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2000" kern="100" dirty="0">
                <a:latin typeface="黑体" panose="02010609060101010101" pitchFamily="49" charset="-122"/>
                <a:ea typeface="黑体" panose="02010609060101010101" pitchFamily="49" charset="-122"/>
                <a:cs typeface="Times New Roman" panose="02020603050405020304" pitchFamily="18" charset="0"/>
              </a:endParaRPr>
            </a:p>
          </p:txBody>
        </p:sp>
        <p:graphicFrame>
          <p:nvGraphicFramePr>
            <p:cNvPr id="69" name="对象 68"/>
            <p:cNvGraphicFramePr>
              <a:graphicFrameLocks noChangeAspect="1"/>
            </p:cNvGraphicFramePr>
            <p:nvPr>
              <p:extLst>
                <p:ext uri="{D42A27DB-BD31-4B8C-83A1-F6EECF244321}">
                  <p14:modId xmlns:p14="http://schemas.microsoft.com/office/powerpoint/2010/main" val="2329096630"/>
                </p:ext>
              </p:extLst>
            </p:nvPr>
          </p:nvGraphicFramePr>
          <p:xfrm>
            <a:off x="862269" y="4961259"/>
            <a:ext cx="307570" cy="372322"/>
          </p:xfrm>
          <a:graphic>
            <a:graphicData uri="http://schemas.openxmlformats.org/presentationml/2006/ole">
              <mc:AlternateContent xmlns:mc="http://schemas.openxmlformats.org/markup-compatibility/2006">
                <mc:Choice xmlns:v="urn:schemas-microsoft-com:vml" Requires="v">
                  <p:oleObj spid="_x0000_s30745" r:id="rId9" imgW="177569" imgH="215619" progId="Equation.3">
                    <p:embed/>
                  </p:oleObj>
                </mc:Choice>
                <mc:Fallback>
                  <p:oleObj r:id="rId9" imgW="177569" imgH="215619" progId="Equation.3">
                    <p:embed/>
                    <p:pic>
                      <p:nvPicPr>
                        <p:cNvPr id="62" name="对象 6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2269" y="4961259"/>
                          <a:ext cx="307570" cy="372322"/>
                        </a:xfrm>
                        <a:prstGeom prst="rect">
                          <a:avLst/>
                        </a:prstGeom>
                        <a:noFill/>
                      </p:spPr>
                    </p:pic>
                  </p:oleObj>
                </mc:Fallback>
              </mc:AlternateContent>
            </a:graphicData>
          </a:graphic>
        </p:graphicFrame>
        <p:graphicFrame>
          <p:nvGraphicFramePr>
            <p:cNvPr id="434180" name="对象 434179"/>
            <p:cNvGraphicFramePr>
              <a:graphicFrameLocks noChangeAspect="1"/>
            </p:cNvGraphicFramePr>
            <p:nvPr>
              <p:extLst>
                <p:ext uri="{D42A27DB-BD31-4B8C-83A1-F6EECF244321}">
                  <p14:modId xmlns:p14="http://schemas.microsoft.com/office/powerpoint/2010/main" val="1497369709"/>
                </p:ext>
              </p:extLst>
            </p:nvPr>
          </p:nvGraphicFramePr>
          <p:xfrm>
            <a:off x="1458338" y="5011052"/>
            <a:ext cx="302679" cy="372322"/>
          </p:xfrm>
          <a:graphic>
            <a:graphicData uri="http://schemas.openxmlformats.org/presentationml/2006/ole">
              <mc:AlternateContent xmlns:mc="http://schemas.openxmlformats.org/markup-compatibility/2006">
                <mc:Choice xmlns:v="urn:schemas-microsoft-com:vml" Requires="v">
                  <p:oleObj spid="_x0000_s30746" r:id="rId10" imgW="228501" imgH="215806" progId="Equation.3">
                    <p:embed/>
                  </p:oleObj>
                </mc:Choice>
                <mc:Fallback>
                  <p:oleObj r:id="rId10" imgW="228501" imgH="215806" progId="Equation.3">
                    <p:embed/>
                    <p:pic>
                      <p:nvPicPr>
                        <p:cNvPr id="0" name="Object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58338" y="5011052"/>
                          <a:ext cx="302679" cy="372322"/>
                        </a:xfrm>
                        <a:prstGeom prst="rect">
                          <a:avLst/>
                        </a:prstGeom>
                        <a:noFill/>
                      </p:spPr>
                    </p:pic>
                  </p:oleObj>
                </mc:Fallback>
              </mc:AlternateContent>
            </a:graphicData>
          </a:graphic>
        </p:graphicFrame>
      </p:grpSp>
      <p:pic>
        <p:nvPicPr>
          <p:cNvPr id="76" name="Picture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56563" y="3365927"/>
            <a:ext cx="1872251" cy="179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1" name="图片 15"/>
          <p:cNvPicPr>
            <a:picLocks noChangeAspect="1" noChangeArrowheads="1"/>
          </p:cNvPicPr>
          <p:nvPr/>
        </p:nvPicPr>
        <p:blipFill>
          <a:blip r:embed="rId13" cstate="print">
            <a:extLst>
              <a:ext uri="{28A0092B-C50C-407E-A947-70E740481C1C}">
                <a14:useLocalDpi xmlns:a14="http://schemas.microsoft.com/office/drawing/2010/main" val="0"/>
              </a:ext>
            </a:extLst>
          </a:blip>
          <a:srcRect t="9219" r="6541" b="7802"/>
          <a:stretch>
            <a:fillRect/>
          </a:stretch>
        </p:blipFill>
        <p:spPr bwMode="auto">
          <a:xfrm>
            <a:off x="1016054" y="1804159"/>
            <a:ext cx="3810000"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989528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电感</a:t>
            </a:r>
            <a:endParaRPr lang="zh-CN" altLang="en-US" sz="2400" b="1" dirty="0"/>
          </a:p>
        </p:txBody>
      </p:sp>
      <p:pic>
        <p:nvPicPr>
          <p:cNvPr id="4" name="图片 3"/>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6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3" name="Rectangle 5"/>
          <p:cNvSpPr>
            <a:spLocks noChangeArrowheads="1"/>
          </p:cNvSpPr>
          <p:nvPr/>
        </p:nvSpPr>
        <p:spPr bwMode="auto">
          <a:xfrm>
            <a:off x="2818014" y="3734163"/>
            <a:ext cx="242941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34179"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34180" name="对象 434179"/>
          <p:cNvGraphicFramePr>
            <a:graphicFrameLocks noChangeAspect="1"/>
          </p:cNvGraphicFramePr>
          <p:nvPr>
            <p:extLst>
              <p:ext uri="{D42A27DB-BD31-4B8C-83A1-F6EECF244321}">
                <p14:modId xmlns:p14="http://schemas.microsoft.com/office/powerpoint/2010/main" val="118984867"/>
              </p:ext>
            </p:extLst>
          </p:nvPr>
        </p:nvGraphicFramePr>
        <p:xfrm>
          <a:off x="4890824" y="1882852"/>
          <a:ext cx="302679" cy="372322"/>
        </p:xfrm>
        <a:graphic>
          <a:graphicData uri="http://schemas.openxmlformats.org/presentationml/2006/ole">
            <mc:AlternateContent xmlns:mc="http://schemas.openxmlformats.org/markup-compatibility/2006">
              <mc:Choice xmlns:v="urn:schemas-microsoft-com:vml" Requires="v">
                <p:oleObj spid="_x0000_s31756" r:id="rId4" imgW="228501" imgH="215806" progId="Equation.3">
                  <p:embed/>
                </p:oleObj>
              </mc:Choice>
              <mc:Fallback>
                <p:oleObj r:id="rId4" imgW="228501" imgH="215806" progId="Equation.3">
                  <p:embed/>
                  <p:pic>
                    <p:nvPicPr>
                      <p:cNvPr id="434180" name="对象 43417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0824" y="1882852"/>
                        <a:ext cx="302679" cy="372322"/>
                      </a:xfrm>
                      <a:prstGeom prst="rect">
                        <a:avLst/>
                      </a:prstGeom>
                      <a:noFill/>
                    </p:spPr>
                  </p:pic>
                </p:oleObj>
              </mc:Fallback>
            </mc:AlternateContent>
          </a:graphicData>
        </a:graphic>
      </p:graphicFrame>
      <p:sp>
        <p:nvSpPr>
          <p:cNvPr id="2" name="矩形 1"/>
          <p:cNvSpPr/>
          <p:nvPr/>
        </p:nvSpPr>
        <p:spPr>
          <a:xfrm>
            <a:off x="723096" y="1624672"/>
            <a:ext cx="6782626" cy="1154162"/>
          </a:xfrm>
          <a:prstGeom prst="rect">
            <a:avLst/>
          </a:prstGeom>
        </p:spPr>
        <p:txBody>
          <a:bodyPr wrap="none">
            <a:spAutoFit/>
          </a:bodyPr>
          <a:lstStyle/>
          <a:p>
            <a:pPr>
              <a:lnSpc>
                <a:spcPct val="150000"/>
              </a:lnSpc>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在</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任何时刻线性电感元件的自感磁通</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链</a:t>
            </a:r>
            <a:r>
              <a:rPr lang="en-US" altLang="zh-CN" kern="100" dirty="0" smtClean="0">
                <a:latin typeface="黑体" panose="02010609060101010101" pitchFamily="49" charset="-122"/>
                <a:ea typeface="黑体" panose="02010609060101010101" pitchFamily="49" charset="-122"/>
                <a:cs typeface="Times New Roman" panose="02020603050405020304" pitchFamily="18" charset="0"/>
              </a:rPr>
              <a:t>       </a:t>
            </a:r>
            <a:r>
              <a:rPr lang="zh-CN" altLang="en-US" kern="100" dirty="0" smtClean="0">
                <a:latin typeface="黑体" panose="02010609060101010101" pitchFamily="49" charset="-122"/>
                <a:ea typeface="黑体" panose="02010609060101010101" pitchFamily="49" charset="-122"/>
                <a:cs typeface="Times New Roman" panose="02020603050405020304" pitchFamily="18" charset="0"/>
              </a:rPr>
              <a:t>与元件中的电流</a:t>
            </a:r>
            <a:r>
              <a:rPr lang="en-US" altLang="zh-CN" sz="2800" i="1" kern="100" dirty="0" err="1" smtClean="0">
                <a:latin typeface="Times New Roman" panose="02020603050405020304" pitchFamily="18" charset="0"/>
                <a:ea typeface="黑体" panose="02010609060101010101" pitchFamily="49" charset="-122"/>
                <a:cs typeface="Times New Roman" panose="02020603050405020304" pitchFamily="18" charset="0"/>
              </a:rPr>
              <a:t>i</a:t>
            </a:r>
            <a:r>
              <a:rPr lang="en-US" altLang="zh-CN" sz="1100" i="1" kern="100" dirty="0" err="1" smtClean="0">
                <a:latin typeface="Times New Roman" panose="02020603050405020304" pitchFamily="18" charset="0"/>
                <a:ea typeface="黑体" panose="02010609060101010101" pitchFamily="49" charset="-122"/>
                <a:cs typeface="Times New Roman" panose="02020603050405020304" pitchFamily="18" charset="0"/>
              </a:rPr>
              <a:t>L</a:t>
            </a:r>
            <a:endParaRPr lang="en-US" altLang="zh-CN" sz="1100" i="1" kern="100" dirty="0" smtClean="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zh-CN" dirty="0">
                <a:latin typeface="黑体" panose="02010609060101010101" pitchFamily="49" charset="-122"/>
                <a:ea typeface="黑体" panose="02010609060101010101" pitchFamily="49" charset="-122"/>
              </a:rPr>
              <a:t>有以下关系</a:t>
            </a:r>
            <a:endParaRPr lang="zh-CN" altLang="en-US" sz="1100" i="1" dirty="0">
              <a:latin typeface="黑体" panose="02010609060101010101" pitchFamily="49" charset="-122"/>
              <a:ea typeface="黑体" panose="02010609060101010101" pitchFamily="49" charset="-122"/>
            </a:endParaRPr>
          </a:p>
        </p:txBody>
      </p:sp>
      <p:graphicFrame>
        <p:nvGraphicFramePr>
          <p:cNvPr id="434181" name="对象 434180"/>
          <p:cNvGraphicFramePr>
            <a:graphicFrameLocks noChangeAspect="1"/>
          </p:cNvGraphicFramePr>
          <p:nvPr>
            <p:extLst>
              <p:ext uri="{D42A27DB-BD31-4B8C-83A1-F6EECF244321}">
                <p14:modId xmlns:p14="http://schemas.microsoft.com/office/powerpoint/2010/main" val="2809496449"/>
              </p:ext>
            </p:extLst>
          </p:nvPr>
        </p:nvGraphicFramePr>
        <p:xfrm>
          <a:off x="2409914" y="2680857"/>
          <a:ext cx="1258958" cy="452438"/>
        </p:xfrm>
        <a:graphic>
          <a:graphicData uri="http://schemas.openxmlformats.org/presentationml/2006/ole">
            <mc:AlternateContent xmlns:mc="http://schemas.openxmlformats.org/markup-compatibility/2006">
              <mc:Choice xmlns:v="urn:schemas-microsoft-com:vml" Requires="v">
                <p:oleObj spid="_x0000_s31757" r:id="rId6" imgW="609336" imgH="215806" progId="Equation.3">
                  <p:embed/>
                </p:oleObj>
              </mc:Choice>
              <mc:Fallback>
                <p:oleObj r:id="rId6" imgW="609336" imgH="215806"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09914" y="2680857"/>
                        <a:ext cx="1258958" cy="452438"/>
                      </a:xfrm>
                      <a:prstGeom prst="rect">
                        <a:avLst/>
                      </a:prstGeom>
                      <a:noFill/>
                    </p:spPr>
                  </p:pic>
                </p:oleObj>
              </mc:Fallback>
            </mc:AlternateContent>
          </a:graphicData>
        </a:graphic>
      </p:graphicFrame>
      <p:sp>
        <p:nvSpPr>
          <p:cNvPr id="72" name="Text Box 57"/>
          <p:cNvSpPr txBox="1">
            <a:spLocks noChangeArrowheads="1"/>
          </p:cNvSpPr>
          <p:nvPr/>
        </p:nvSpPr>
        <p:spPr bwMode="auto">
          <a:xfrm>
            <a:off x="939776" y="3934935"/>
            <a:ext cx="5899051" cy="553998"/>
          </a:xfrm>
          <a:prstGeom prst="rect">
            <a:avLst/>
          </a:prstGeom>
          <a:gradFill rotWithShape="1">
            <a:gsLst>
              <a:gs pos="0">
                <a:srgbClr val="FF9900">
                  <a:alpha val="89000"/>
                </a:srgbClr>
              </a:gs>
              <a:gs pos="100000">
                <a:srgbClr val="FF9900">
                  <a:gamma/>
                  <a:tint val="0"/>
                  <a:invGamma/>
                  <a:alpha val="89000"/>
                </a:srgbClr>
              </a:gs>
            </a:gsLst>
            <a:path path="shape">
              <a:fillToRect l="50000" t="50000" r="50000" b="50000"/>
            </a:path>
          </a:gra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p>
            <a:pPr>
              <a:lnSpc>
                <a:spcPct val="90000"/>
              </a:lnSpc>
            </a:pPr>
            <a:r>
              <a:rPr kumimoji="1" lang="en-US" altLang="zh-CN" sz="2000" i="1" dirty="0">
                <a:solidFill>
                  <a:srgbClr val="003300"/>
                </a:solidFill>
                <a:latin typeface="隶书" pitchFamily="49" charset="-122"/>
                <a:ea typeface="隶书" pitchFamily="49" charset="-122"/>
              </a:rPr>
              <a:t>    L </a:t>
            </a:r>
            <a:r>
              <a:rPr kumimoji="1" lang="zh-CN" altLang="en-US" sz="2000" dirty="0">
                <a:solidFill>
                  <a:srgbClr val="003300"/>
                </a:solidFill>
                <a:latin typeface="隶书" pitchFamily="49" charset="-122"/>
                <a:ea typeface="隶书" pitchFamily="49" charset="-122"/>
              </a:rPr>
              <a:t>称为自感系数或电感。线圈匝数越多，电感越</a:t>
            </a:r>
          </a:p>
          <a:p>
            <a:pPr>
              <a:lnSpc>
                <a:spcPct val="90000"/>
              </a:lnSpc>
            </a:pPr>
            <a:r>
              <a:rPr kumimoji="1" lang="zh-CN" altLang="en-US" sz="2000" dirty="0">
                <a:solidFill>
                  <a:srgbClr val="003300"/>
                </a:solidFill>
                <a:latin typeface="隶书" pitchFamily="49" charset="-122"/>
                <a:ea typeface="隶书" pitchFamily="49" charset="-122"/>
              </a:rPr>
              <a:t>大；线圈单位电流中产生的磁通越大，电感也越大。</a:t>
            </a:r>
          </a:p>
        </p:txBody>
      </p:sp>
      <p:sp>
        <p:nvSpPr>
          <p:cNvPr id="434182" name="矩形 434181"/>
          <p:cNvSpPr/>
          <p:nvPr/>
        </p:nvSpPr>
        <p:spPr>
          <a:xfrm>
            <a:off x="1066408" y="4998024"/>
            <a:ext cx="8974899" cy="923330"/>
          </a:xfrm>
          <a:prstGeom prst="rect">
            <a:avLst/>
          </a:prstGeom>
        </p:spPr>
        <p:txBody>
          <a:bodyPr wrap="square">
            <a:spAutoFit/>
          </a:bodyPr>
          <a:lstStyle/>
          <a:p>
            <a:pPr>
              <a:lnSpc>
                <a:spcPct val="150000"/>
              </a:lnSpc>
              <a:spcBef>
                <a:spcPct val="50000"/>
              </a:spcBef>
              <a:buFontTx/>
              <a:buNone/>
            </a:pPr>
            <a:r>
              <a:rPr lang="en-US" altLang="zh-CN" dirty="0" smtClean="0">
                <a:latin typeface="黑体" panose="02010609060101010101" pitchFamily="49" charset="-122"/>
                <a:ea typeface="黑体" panose="02010609060101010101" pitchFamily="49" charset="-122"/>
              </a:rPr>
              <a:t>SI</a:t>
            </a:r>
            <a:r>
              <a:rPr lang="zh-CN" altLang="en-US" dirty="0" smtClean="0">
                <a:latin typeface="黑体" panose="02010609060101010101" pitchFamily="49" charset="-122"/>
                <a:ea typeface="黑体" panose="02010609060101010101" pitchFamily="49" charset="-122"/>
              </a:rPr>
              <a:t>单位制中，磁通和磁通链的单位是韦伯</a:t>
            </a:r>
            <a:r>
              <a:rPr lang="en-US" altLang="zh-CN" dirty="0" smtClean="0">
                <a:latin typeface="黑体" panose="02010609060101010101" pitchFamily="49" charset="-122"/>
                <a:ea typeface="黑体" panose="02010609060101010101" pitchFamily="49" charset="-122"/>
              </a:rPr>
              <a:t>(</a:t>
            </a:r>
            <a:r>
              <a:rPr lang="en-US" altLang="zh-CN" i="1" dirty="0" err="1" smtClean="0">
                <a:latin typeface="Times New Roman" panose="02020603050405020304" pitchFamily="18" charset="0"/>
                <a:ea typeface="黑体" panose="02010609060101010101" pitchFamily="49" charset="-122"/>
                <a:cs typeface="Times New Roman" panose="02020603050405020304" pitchFamily="18" charset="0"/>
              </a:rPr>
              <a:t>Wb</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自感的单位是亨利</a:t>
            </a:r>
            <a:r>
              <a:rPr lang="zh-CN" altLang="en-US" dirty="0" smtClean="0">
                <a:solidFill>
                  <a:schemeClr val="folHlink"/>
                </a:solidFill>
                <a:latin typeface="黑体" panose="02010609060101010101" pitchFamily="49" charset="-122"/>
                <a:ea typeface="黑体" panose="02010609060101010101" pitchFamily="49" charset="-122"/>
              </a:rPr>
              <a:t>［</a:t>
            </a:r>
            <a:r>
              <a:rPr lang="en-US" altLang="zh-CN" dirty="0" smtClean="0">
                <a:solidFill>
                  <a:schemeClr val="folHlink"/>
                </a:solidFill>
                <a:latin typeface="黑体" panose="02010609060101010101" pitchFamily="49" charset="-122"/>
                <a:ea typeface="黑体" panose="02010609060101010101" pitchFamily="49" charset="-122"/>
              </a:rPr>
              <a:t>H</a:t>
            </a:r>
            <a:r>
              <a:rPr lang="zh-CN" altLang="en-US" dirty="0" smtClean="0">
                <a:solidFill>
                  <a:schemeClr val="folHlink"/>
                </a:solidFill>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 </a:t>
            </a:r>
            <a:r>
              <a:rPr lang="zh-CN" altLang="en-US" dirty="0" smtClean="0">
                <a:latin typeface="黑体" panose="02010609060101010101" pitchFamily="49" charset="-122"/>
                <a:ea typeface="黑体" panose="02010609060101010101" pitchFamily="49" charset="-122"/>
              </a:rPr>
              <a:t>简称亨。常采用</a:t>
            </a:r>
            <a:r>
              <a:rPr lang="zh-CN" altLang="en-US" dirty="0" smtClean="0">
                <a:solidFill>
                  <a:schemeClr val="folHlink"/>
                </a:solidFill>
                <a:latin typeface="黑体" panose="02010609060101010101" pitchFamily="49" charset="-122"/>
                <a:ea typeface="黑体" panose="02010609060101010101" pitchFamily="49" charset="-122"/>
              </a:rPr>
              <a:t>毫法（</a:t>
            </a:r>
            <a:r>
              <a:rPr lang="en-US" altLang="zh-CN" i="1" dirty="0" err="1" smtClean="0">
                <a:solidFill>
                  <a:schemeClr val="folHlink"/>
                </a:solidFill>
                <a:latin typeface="黑体" panose="02010609060101010101" pitchFamily="49" charset="-122"/>
                <a:ea typeface="黑体" panose="02010609060101010101" pitchFamily="49" charset="-122"/>
              </a:rPr>
              <a:t>m</a:t>
            </a:r>
            <a:r>
              <a:rPr lang="en-US" altLang="zh-CN" dirty="0" err="1" smtClean="0">
                <a:solidFill>
                  <a:schemeClr val="folHlink"/>
                </a:solidFill>
                <a:latin typeface="黑体" panose="02010609060101010101" pitchFamily="49" charset="-122"/>
                <a:ea typeface="黑体" panose="02010609060101010101" pitchFamily="49" charset="-122"/>
              </a:rPr>
              <a:t>H</a:t>
            </a:r>
            <a:r>
              <a:rPr lang="zh-CN" altLang="en-US" dirty="0" smtClean="0">
                <a:solidFill>
                  <a:schemeClr val="folHlink"/>
                </a:solidFill>
                <a:latin typeface="黑体" panose="02010609060101010101" pitchFamily="49" charset="-122"/>
                <a:ea typeface="黑体" panose="02010609060101010101" pitchFamily="49" charset="-122"/>
              </a:rPr>
              <a:t>）和微法（</a:t>
            </a:r>
            <a:r>
              <a:rPr lang="en-US" altLang="zh-CN" dirty="0" err="1" smtClean="0">
                <a:solidFill>
                  <a:schemeClr val="folHlink"/>
                </a:solidFill>
                <a:latin typeface="黑体" panose="02010609060101010101" pitchFamily="49" charset="-122"/>
                <a:ea typeface="黑体" panose="02010609060101010101" pitchFamily="49" charset="-122"/>
              </a:rPr>
              <a:t>μH</a:t>
            </a:r>
            <a:r>
              <a:rPr lang="zh-CN" altLang="en-US" dirty="0" smtClean="0">
                <a:solidFill>
                  <a:schemeClr val="folHlink"/>
                </a:solidFill>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作为其单位。</a:t>
            </a:r>
            <a:endParaRPr lang="zh-CN" altLang="en-US" dirty="0">
              <a:latin typeface="黑体" panose="02010609060101010101" pitchFamily="49" charset="-122"/>
              <a:ea typeface="黑体" panose="02010609060101010101" pitchFamily="49" charset="-122"/>
            </a:endParaRPr>
          </a:p>
        </p:txBody>
      </p:sp>
      <p:sp>
        <p:nvSpPr>
          <p:cNvPr id="434183" name="Rectangle 4"/>
          <p:cNvSpPr>
            <a:spLocks noChangeArrowheads="1"/>
          </p:cNvSpPr>
          <p:nvPr/>
        </p:nvSpPr>
        <p:spPr bwMode="auto">
          <a:xfrm>
            <a:off x="3332860" y="6024784"/>
            <a:ext cx="157723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34184" name="对象 434183"/>
          <p:cNvGraphicFramePr>
            <a:graphicFrameLocks noChangeAspect="1"/>
          </p:cNvGraphicFramePr>
          <p:nvPr>
            <p:extLst>
              <p:ext uri="{D42A27DB-BD31-4B8C-83A1-F6EECF244321}">
                <p14:modId xmlns:p14="http://schemas.microsoft.com/office/powerpoint/2010/main" val="1117376781"/>
              </p:ext>
            </p:extLst>
          </p:nvPr>
        </p:nvGraphicFramePr>
        <p:xfrm>
          <a:off x="3332860" y="6024784"/>
          <a:ext cx="2527067" cy="401653"/>
        </p:xfrm>
        <a:graphic>
          <a:graphicData uri="http://schemas.openxmlformats.org/presentationml/2006/ole">
            <mc:AlternateContent xmlns:mc="http://schemas.openxmlformats.org/markup-compatibility/2006">
              <mc:Choice xmlns:v="urn:schemas-microsoft-com:vml" Requires="v">
                <p:oleObj spid="_x0000_s31758" r:id="rId8" imgW="1435100" imgH="228600" progId="Equation.3">
                  <p:embed/>
                </p:oleObj>
              </mc:Choice>
              <mc:Fallback>
                <p:oleObj r:id="rId8" imgW="1435100" imgH="228600" progId="Equation.3">
                  <p:embed/>
                  <p:pic>
                    <p:nvPicPr>
                      <p:cNvPr id="0"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32860" y="6024784"/>
                        <a:ext cx="2527067" cy="401653"/>
                      </a:xfrm>
                      <a:prstGeom prst="rect">
                        <a:avLst/>
                      </a:prstGeom>
                      <a:noFill/>
                    </p:spPr>
                  </p:pic>
                </p:oleObj>
              </mc:Fallback>
            </mc:AlternateContent>
          </a:graphicData>
        </a:graphic>
      </p:graphicFrame>
      <p:pic>
        <p:nvPicPr>
          <p:cNvPr id="77"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49952" y="2206046"/>
            <a:ext cx="1611279" cy="154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61453" y="2261608"/>
            <a:ext cx="670355" cy="151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4090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linds(vertical)">
                                      <p:cBhvr>
                                        <p:cTn id="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电感</a:t>
            </a:r>
            <a:endParaRPr lang="zh-CN" altLang="en-US" sz="2400" b="1" dirty="0"/>
          </a:p>
        </p:txBody>
      </p:sp>
      <p:pic>
        <p:nvPicPr>
          <p:cNvPr id="4" name="图片 3"/>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6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3" name="Rectangle 5"/>
          <p:cNvSpPr>
            <a:spLocks noChangeArrowheads="1"/>
          </p:cNvSpPr>
          <p:nvPr/>
        </p:nvSpPr>
        <p:spPr bwMode="auto">
          <a:xfrm>
            <a:off x="2818014" y="3734163"/>
            <a:ext cx="242941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34179"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4183" name="Rectangle 4"/>
          <p:cNvSpPr>
            <a:spLocks noChangeArrowheads="1"/>
          </p:cNvSpPr>
          <p:nvPr/>
        </p:nvSpPr>
        <p:spPr bwMode="auto">
          <a:xfrm>
            <a:off x="3332860" y="6024784"/>
            <a:ext cx="157723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1016054" y="1624419"/>
            <a:ext cx="9187625" cy="1477328"/>
          </a:xfrm>
          <a:prstGeom prst="rect">
            <a:avLst/>
          </a:prstGeom>
        </p:spPr>
        <p:txBody>
          <a:bodyPr wrap="square">
            <a:spAutoFit/>
          </a:bodyPr>
          <a:lstStyle/>
          <a:p>
            <a:pPr>
              <a:lnSpc>
                <a:spcPct val="150000"/>
              </a:lnSpc>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电压和电流的关联参考方向下，则电压的参考方向与磁通链的参考方向间为右螺旋</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关系</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000" dirty="0">
                <a:latin typeface="黑体" panose="02010609060101010101" pitchFamily="49" charset="-122"/>
                <a:ea typeface="黑体" panose="02010609060101010101" pitchFamily="49" charset="-122"/>
              </a:rPr>
              <a:t>根据楞次定律，感应电压</a:t>
            </a:r>
          </a:p>
          <a:p>
            <a:pPr>
              <a:lnSpc>
                <a:spcPct val="150000"/>
              </a:lnSpc>
            </a:pPr>
            <a:endParaRPr lang="zh-CN" altLang="en-US" sz="2000" dirty="0">
              <a:latin typeface="黑体" panose="02010609060101010101" pitchFamily="49" charset="-122"/>
              <a:ea typeface="黑体" panose="02010609060101010101" pitchFamily="49" charset="-122"/>
            </a:endParaRPr>
          </a:p>
        </p:txBody>
      </p:sp>
      <p:sp>
        <p:nvSpPr>
          <p:cNvPr id="6" name="Rectangle 2"/>
          <p:cNvSpPr>
            <a:spLocks noChangeArrowheads="1"/>
          </p:cNvSpPr>
          <p:nvPr/>
        </p:nvSpPr>
        <p:spPr bwMode="auto">
          <a:xfrm>
            <a:off x="2050989" y="2704565"/>
            <a:ext cx="1801654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40449604"/>
              </p:ext>
            </p:extLst>
          </p:nvPr>
        </p:nvGraphicFramePr>
        <p:xfrm>
          <a:off x="3811423" y="2840564"/>
          <a:ext cx="1904315" cy="688114"/>
        </p:xfrm>
        <a:graphic>
          <a:graphicData uri="http://schemas.openxmlformats.org/presentationml/2006/ole">
            <mc:AlternateContent xmlns:mc="http://schemas.openxmlformats.org/markup-compatibility/2006">
              <mc:Choice xmlns:v="urn:schemas-microsoft-com:vml" Requires="v">
                <p:oleObj spid="_x0000_s32772" r:id="rId4" imgW="1129810" imgH="406224" progId="Equation.3">
                  <p:embed/>
                </p:oleObj>
              </mc:Choice>
              <mc:Fallback>
                <p:oleObj r:id="rId4" imgW="1129810" imgH="406224"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1423" y="2840564"/>
                        <a:ext cx="1904315" cy="688114"/>
                      </a:xfrm>
                      <a:prstGeom prst="rect">
                        <a:avLst/>
                      </a:prstGeom>
                      <a:noFill/>
                    </p:spPr>
                  </p:pic>
                </p:oleObj>
              </mc:Fallback>
            </mc:AlternateContent>
          </a:graphicData>
        </a:graphic>
      </p:graphicFrame>
      <p:sp>
        <p:nvSpPr>
          <p:cNvPr id="8" name="矩形 7"/>
          <p:cNvSpPr/>
          <p:nvPr/>
        </p:nvSpPr>
        <p:spPr>
          <a:xfrm>
            <a:off x="939142" y="3830430"/>
            <a:ext cx="10059296" cy="2400657"/>
          </a:xfrm>
          <a:prstGeom prst="rect">
            <a:avLst/>
          </a:prstGeom>
        </p:spPr>
        <p:txBody>
          <a:bodyPr wrap="square">
            <a:spAutoFit/>
          </a:bodyPr>
          <a:lstStyle/>
          <a:p>
            <a:pPr marL="342900" indent="-342900" algn="just">
              <a:lnSpc>
                <a:spcPct val="150000"/>
              </a:lnSpc>
              <a:spcAft>
                <a:spcPts val="0"/>
              </a:spcAft>
              <a:buFont typeface="Arial" panose="020B0604020202020204" pitchFamily="34" charset="0"/>
              <a:buChar char="•"/>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任何时刻，线性电感元件上的电压与该时刻电流的变化率成正比。电流变化快，感应电压高；电流变化慢，感应电压低</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ct val="150000"/>
              </a:lnSpc>
              <a:buFont typeface="Arial" panose="020B0604020202020204" pitchFamily="34" charset="0"/>
              <a:buChar char="•"/>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当</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电流不随时间变化时，则感应电压为零，这时电感元件相当于短接线，所以对于直流电电感相当于导线</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r>
              <a:rPr kumimoji="1" lang="zh-CN" altLang="en-US" sz="2000" b="1" dirty="0">
                <a:solidFill>
                  <a:srgbClr val="004C00"/>
                </a:solidFill>
                <a:effectLst>
                  <a:outerShdw blurRad="38100" dist="38100" dir="2700000" algn="tl">
                    <a:srgbClr val="C0C0C0"/>
                  </a:outerShdw>
                </a:effectLst>
                <a:latin typeface="隶书" pitchFamily="49" charset="-122"/>
                <a:ea typeface="隶书" pitchFamily="49" charset="-122"/>
              </a:rPr>
              <a:t>所以，</a:t>
            </a:r>
            <a:r>
              <a:rPr kumimoji="1" lang="zh-CN" altLang="en-US" sz="2000" b="1" dirty="0">
                <a:solidFill>
                  <a:schemeClr val="hlink"/>
                </a:solidFill>
                <a:effectLst>
                  <a:outerShdw blurRad="38100" dist="38100" dir="2700000" algn="tl">
                    <a:srgbClr val="C0C0C0"/>
                  </a:outerShdw>
                </a:effectLst>
                <a:latin typeface="隶书" pitchFamily="49" charset="-122"/>
                <a:ea typeface="隶书" pitchFamily="49" charset="-122"/>
              </a:rPr>
              <a:t>直流电路</a:t>
            </a:r>
            <a:r>
              <a:rPr kumimoji="1" lang="zh-CN" altLang="en-US" sz="2000" b="1" dirty="0">
                <a:solidFill>
                  <a:srgbClr val="004C00"/>
                </a:solidFill>
                <a:effectLst>
                  <a:outerShdw blurRad="38100" dist="38100" dir="2700000" algn="tl">
                    <a:srgbClr val="C0C0C0"/>
                  </a:outerShdw>
                </a:effectLst>
                <a:latin typeface="隶书" pitchFamily="49" charset="-122"/>
                <a:ea typeface="隶书" pitchFamily="49" charset="-122"/>
              </a:rPr>
              <a:t>中，电感元件相当于</a:t>
            </a:r>
            <a:r>
              <a:rPr kumimoji="1" lang="zh-CN" altLang="en-US" sz="2000" b="1" dirty="0">
                <a:solidFill>
                  <a:schemeClr val="hlink"/>
                </a:solidFill>
                <a:effectLst>
                  <a:outerShdw blurRad="38100" dist="38100" dir="2700000" algn="tl">
                    <a:srgbClr val="C0C0C0"/>
                  </a:outerShdw>
                </a:effectLst>
                <a:latin typeface="隶书" pitchFamily="49" charset="-122"/>
                <a:ea typeface="隶书" pitchFamily="49" charset="-122"/>
              </a:rPr>
              <a:t>短路</a:t>
            </a:r>
            <a:r>
              <a:rPr kumimoji="1" lang="zh-CN" altLang="en-US" b="1" dirty="0">
                <a:solidFill>
                  <a:srgbClr val="004C00"/>
                </a:solidFill>
                <a:effectLst>
                  <a:outerShdw blurRad="38100" dist="38100" dir="2700000" algn="tl">
                    <a:srgbClr val="C0C0C0"/>
                  </a:outerShdw>
                </a:effectLst>
                <a:latin typeface="Times New Roman" pitchFamily="18" charset="0"/>
              </a:rPr>
              <a:t>。</a:t>
            </a:r>
          </a:p>
          <a:p>
            <a:pPr marL="342900" indent="-342900" algn="just">
              <a:lnSpc>
                <a:spcPct val="150000"/>
              </a:lnSpc>
              <a:spcAft>
                <a:spcPts val="0"/>
              </a:spcAft>
              <a:buFont typeface="Arial" panose="020B0604020202020204" pitchFamily="34" charset="0"/>
              <a:buChar char="•"/>
            </a:pPr>
            <a:endParaRPr lang="zh-CN" altLang="zh-CN" sz="2000"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00354108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电感</a:t>
            </a:r>
            <a:endParaRPr lang="zh-CN" altLang="en-US" sz="2400" b="1" dirty="0"/>
          </a:p>
        </p:txBody>
      </p:sp>
      <p:pic>
        <p:nvPicPr>
          <p:cNvPr id="4" name="图片 3"/>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6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4179"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4183" name="Rectangle 4"/>
          <p:cNvSpPr>
            <a:spLocks noChangeArrowheads="1"/>
          </p:cNvSpPr>
          <p:nvPr/>
        </p:nvSpPr>
        <p:spPr bwMode="auto">
          <a:xfrm>
            <a:off x="3332860" y="6024784"/>
            <a:ext cx="157723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2050989" y="2704565"/>
            <a:ext cx="1801654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 name="矩形 1"/>
          <p:cNvSpPr/>
          <p:nvPr/>
        </p:nvSpPr>
        <p:spPr>
          <a:xfrm>
            <a:off x="1416162" y="1642216"/>
            <a:ext cx="8411501" cy="369332"/>
          </a:xfrm>
          <a:prstGeom prst="rect">
            <a:avLst/>
          </a:prstGeom>
        </p:spPr>
        <p:txBody>
          <a:bodyPr wrap="square">
            <a:spAutoFit/>
          </a:bodyPr>
          <a:lstStyle/>
          <a:p>
            <a:r>
              <a:rPr lang="zh-CN" altLang="zh-CN" kern="100" dirty="0">
                <a:latin typeface="黑体" panose="02010609060101010101" pitchFamily="49" charset="-122"/>
                <a:ea typeface="黑体" panose="02010609060101010101" pitchFamily="49" charset="-122"/>
                <a:cs typeface="Times New Roman" panose="02020603050405020304" pitchFamily="18" charset="0"/>
              </a:rPr>
              <a:t>在电压和电流的关联参考方向下，线性电感元件吸收的功率为</a:t>
            </a:r>
            <a:endParaRPr lang="zh-CN" altLang="en-US" dirty="0">
              <a:latin typeface="黑体" panose="02010609060101010101" pitchFamily="49" charset="-122"/>
              <a:ea typeface="黑体" panose="02010609060101010101" pitchFamily="49" charset="-122"/>
            </a:endParaRPr>
          </a:p>
        </p:txBody>
      </p:sp>
      <p:sp>
        <p:nvSpPr>
          <p:cNvPr id="9" name="Rectangle 2"/>
          <p:cNvSpPr>
            <a:spLocks noChangeArrowheads="1"/>
          </p:cNvSpPr>
          <p:nvPr/>
        </p:nvSpPr>
        <p:spPr bwMode="auto">
          <a:xfrm>
            <a:off x="3606325" y="251963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810129158"/>
              </p:ext>
            </p:extLst>
          </p:nvPr>
        </p:nvGraphicFramePr>
        <p:xfrm>
          <a:off x="3537959" y="2280186"/>
          <a:ext cx="1927477" cy="663052"/>
        </p:xfrm>
        <a:graphic>
          <a:graphicData uri="http://schemas.openxmlformats.org/presentationml/2006/ole">
            <mc:AlternateContent xmlns:mc="http://schemas.openxmlformats.org/markup-compatibility/2006">
              <mc:Choice xmlns:v="urn:schemas-microsoft-com:vml" Requires="v">
                <p:oleObj spid="_x0000_s33799" r:id="rId4" imgW="1193282" imgH="406224" progId="Equation.3">
                  <p:embed/>
                </p:oleObj>
              </mc:Choice>
              <mc:Fallback>
                <p:oleObj r:id="rId4" imgW="1193282" imgH="406224"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7959" y="2280186"/>
                        <a:ext cx="1927477" cy="663052"/>
                      </a:xfrm>
                      <a:prstGeom prst="rect">
                        <a:avLst/>
                      </a:prstGeom>
                      <a:noFill/>
                    </p:spPr>
                  </p:pic>
                </p:oleObj>
              </mc:Fallback>
            </mc:AlternateContent>
          </a:graphicData>
        </a:graphic>
      </p:graphicFrame>
      <p:sp>
        <p:nvSpPr>
          <p:cNvPr id="11" name="矩形 10"/>
          <p:cNvSpPr/>
          <p:nvPr/>
        </p:nvSpPr>
        <p:spPr>
          <a:xfrm>
            <a:off x="1275850" y="3229633"/>
            <a:ext cx="4237057" cy="646331"/>
          </a:xfrm>
          <a:prstGeom prst="rect">
            <a:avLst/>
          </a:prstGeom>
        </p:spPr>
        <p:txBody>
          <a:bodyPr wrap="none">
            <a:spAutoFit/>
          </a:bodyPr>
          <a:lstStyle/>
          <a:p>
            <a:pPr indent="266700" algn="just"/>
            <a:r>
              <a:rPr lang="zh-CN" altLang="en-US" dirty="0">
                <a:latin typeface="Times New Roman" panose="02020603050405020304" pitchFamily="18" charset="0"/>
                <a:ea typeface="黑体" panose="02010609060101010101" pitchFamily="49" charset="-122"/>
                <a:cs typeface="Times New Roman" panose="02020603050405020304" pitchFamily="18" charset="0"/>
              </a:rPr>
              <a:t>从</a:t>
            </a:r>
            <a:r>
              <a:rPr lang="en-US" altLang="zh-CN" dirty="0">
                <a:latin typeface="Times New Roman" panose="02020603050405020304" pitchFamily="18" charset="0"/>
                <a:ea typeface="黑体" panose="02010609060101010101" pitchFamily="49" charset="-122"/>
                <a:cs typeface="Times New Roman" panose="02020603050405020304" pitchFamily="18" charset="0"/>
              </a:rPr>
              <a:t>t</a:t>
            </a:r>
            <a:r>
              <a:rPr lang="en-US" altLang="zh-CN" baseline="-250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dirty="0">
                <a:latin typeface="Times New Roman" panose="02020603050405020304" pitchFamily="18" charset="0"/>
                <a:ea typeface="黑体" panose="02010609060101010101" pitchFamily="49" charset="-122"/>
                <a:cs typeface="Times New Roman" panose="02020603050405020304" pitchFamily="18" charset="0"/>
              </a:rPr>
              <a:t>到</a:t>
            </a:r>
            <a:r>
              <a:rPr lang="en-US" altLang="zh-CN" dirty="0">
                <a:latin typeface="Times New Roman" panose="02020603050405020304" pitchFamily="18" charset="0"/>
                <a:ea typeface="黑体" panose="02010609060101010101" pitchFamily="49" charset="-122"/>
                <a:cs typeface="Times New Roman" panose="02020603050405020304" pitchFamily="18" charset="0"/>
              </a:rPr>
              <a:t>t</a:t>
            </a:r>
            <a:r>
              <a:rPr lang="zh-CN" altLang="en-US" dirty="0">
                <a:latin typeface="Times New Roman" panose="02020603050405020304" pitchFamily="18" charset="0"/>
                <a:ea typeface="黑体" panose="02010609060101010101" pitchFamily="49" charset="-122"/>
                <a:cs typeface="Times New Roman" panose="02020603050405020304" pitchFamily="18" charset="0"/>
              </a:rPr>
              <a:t>时间内</a:t>
            </a:r>
            <a:r>
              <a:rPr lang="en-US" altLang="zh-CN"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dirty="0">
                <a:latin typeface="Times New Roman" panose="02020603050405020304" pitchFamily="18" charset="0"/>
                <a:ea typeface="黑体" panose="02010609060101010101" pitchFamily="49" charset="-122"/>
                <a:cs typeface="Times New Roman" panose="02020603050405020304" pitchFamily="18" charset="0"/>
              </a:rPr>
              <a:t>电感元件吸收的电能为</a:t>
            </a:r>
          </a:p>
          <a:p>
            <a:pPr indent="266700" algn="just">
              <a:spcAft>
                <a:spcPts val="0"/>
              </a:spcAft>
            </a:pPr>
            <a:endParaRPr lang="zh-CN" altLang="zh-CN" kern="1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2" name="Rectangle 4"/>
          <p:cNvSpPr>
            <a:spLocks noChangeArrowheads="1"/>
          </p:cNvSpPr>
          <p:nvPr/>
        </p:nvSpPr>
        <p:spPr bwMode="auto">
          <a:xfrm>
            <a:off x="2968149" y="4004036"/>
            <a:ext cx="1551566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00053675"/>
              </p:ext>
            </p:extLst>
          </p:nvPr>
        </p:nvGraphicFramePr>
        <p:xfrm>
          <a:off x="2968149" y="4004037"/>
          <a:ext cx="6282139" cy="867066"/>
        </p:xfrm>
        <a:graphic>
          <a:graphicData uri="http://schemas.openxmlformats.org/presentationml/2006/ole">
            <mc:AlternateContent xmlns:mc="http://schemas.openxmlformats.org/markup-compatibility/2006">
              <mc:Choice xmlns:v="urn:schemas-microsoft-com:vml" Requires="v">
                <p:oleObj spid="_x0000_s33800" r:id="rId6" imgW="3657600" imgH="508000" progId="Equation.3">
                  <p:embed/>
                </p:oleObj>
              </mc:Choice>
              <mc:Fallback>
                <p:oleObj r:id="rId6" imgW="3657600" imgH="508000" progId="Equation.3">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68149" y="4004037"/>
                        <a:ext cx="6282139" cy="867066"/>
                      </a:xfrm>
                      <a:prstGeom prst="rect">
                        <a:avLst/>
                      </a:prstGeom>
                      <a:noFill/>
                    </p:spPr>
                  </p:pic>
                </p:oleObj>
              </mc:Fallback>
            </mc:AlternateContent>
          </a:graphicData>
        </a:graphic>
      </p:graphicFrame>
    </p:spTree>
    <p:extLst>
      <p:ext uri="{BB962C8B-B14F-4D97-AF65-F5344CB8AC3E}">
        <p14:creationId xmlns:p14="http://schemas.microsoft.com/office/powerpoint/2010/main" val="295561876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电感</a:t>
            </a:r>
            <a:endParaRPr lang="zh-CN" altLang="en-US" sz="2400" b="1" dirty="0"/>
          </a:p>
        </p:txBody>
      </p:sp>
      <p:pic>
        <p:nvPicPr>
          <p:cNvPr id="4" name="图片 3"/>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6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4179"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34183" name="Rectangle 4"/>
          <p:cNvSpPr>
            <a:spLocks noChangeArrowheads="1"/>
          </p:cNvSpPr>
          <p:nvPr/>
        </p:nvSpPr>
        <p:spPr bwMode="auto">
          <a:xfrm>
            <a:off x="3332860" y="6024784"/>
            <a:ext cx="157723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2050989" y="2704565"/>
            <a:ext cx="1801654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3606325" y="251963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2968149" y="4004036"/>
            <a:ext cx="1551566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4" name="Rectangle 2"/>
          <p:cNvSpPr>
            <a:spLocks noChangeArrowheads="1"/>
          </p:cNvSpPr>
          <p:nvPr/>
        </p:nvSpPr>
        <p:spPr bwMode="auto">
          <a:xfrm>
            <a:off x="775994" y="1493348"/>
            <a:ext cx="10769374" cy="44080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p>
            <a:pPr>
              <a:lnSpc>
                <a:spcPct val="200000"/>
              </a:lnSpc>
            </a:pPr>
            <a:r>
              <a:rPr lang="zh-CN" altLang="en-US" sz="24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讨论</a:t>
            </a:r>
            <a:r>
              <a:rPr lang="en-US" altLang="zh-CN" sz="24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p>
          <a:p>
            <a:pPr marL="342900" indent="-342900">
              <a:lnSpc>
                <a:spcPct val="200000"/>
              </a:lnSpc>
              <a:buFont typeface="Arial" panose="020B0604020202020204" pitchFamily="34" charset="0"/>
              <a:buChar char="•"/>
            </a:pP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当电流</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dirty="0" err="1">
                <a:latin typeface="Times New Roman" panose="02020603050405020304" pitchFamily="18" charset="0"/>
                <a:ea typeface="黑体" panose="02010609060101010101" pitchFamily="49" charset="-122"/>
                <a:cs typeface="Times New Roman" panose="02020603050405020304" pitchFamily="18" charset="0"/>
              </a:rPr>
              <a:t>i</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增加时，</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W</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L</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t</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2</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W</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L</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t</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1</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W</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L</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0,</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元件吸收能量，并完全转换成磁场能量；当电流</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dirty="0" err="1">
                <a:latin typeface="Times New Roman" panose="02020603050405020304" pitchFamily="18" charset="0"/>
                <a:ea typeface="黑体" panose="02010609060101010101" pitchFamily="49" charset="-122"/>
                <a:cs typeface="Times New Roman" panose="02020603050405020304" pitchFamily="18" charset="0"/>
              </a:rPr>
              <a:t>i</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减 小时，</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W</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L</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t</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2</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W</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L</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t</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1</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W</a:t>
            </a:r>
            <a:r>
              <a:rPr lang="en-US" altLang="zh-CN" sz="2400" baseline="-25000" dirty="0">
                <a:latin typeface="Times New Roman" panose="02020603050405020304" pitchFamily="18" charset="0"/>
                <a:ea typeface="黑体" panose="02010609060101010101" pitchFamily="49" charset="-122"/>
                <a:cs typeface="Times New Roman" panose="02020603050405020304" pitchFamily="18" charset="0"/>
              </a:rPr>
              <a:t>L</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0, </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元件释放磁场能量</a:t>
            </a:r>
            <a:r>
              <a:rPr lang="zh-CN" altLang="en-US" sz="2400" dirty="0" smtClean="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dirty="0" smtClean="0">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200000"/>
              </a:lnSpc>
              <a:buFont typeface="Arial" panose="020B0604020202020204" pitchFamily="34" charset="0"/>
              <a:buChar char="•"/>
            </a:pPr>
            <a:r>
              <a:rPr lang="zh-CN" altLang="en-US" sz="2400" dirty="0" smtClean="0">
                <a:latin typeface="Times New Roman" panose="02020603050405020304" pitchFamily="18" charset="0"/>
                <a:ea typeface="黑体" panose="02010609060101010101" pitchFamily="49" charset="-122"/>
                <a:cs typeface="Times New Roman" panose="02020603050405020304" pitchFamily="18" charset="0"/>
              </a:rPr>
              <a:t>可见</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，电感元件并不是把吸收的能量消耗掉，而是以磁场能量的形式储存在磁场中。所以，电感元件是一种储能元件。同时，它不会释放出多于它所吸收或储存的能量，因此它也是一种无源元件。</a:t>
            </a:r>
          </a:p>
        </p:txBody>
      </p:sp>
    </p:spTree>
    <p:extLst>
      <p:ext uri="{BB962C8B-B14F-4D97-AF65-F5344CB8AC3E}">
        <p14:creationId xmlns:p14="http://schemas.microsoft.com/office/powerpoint/2010/main" val="35258419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4">
                                            <p:txEl>
                                              <p:pRg st="0" end="0"/>
                                            </p:txEl>
                                          </p:spTgt>
                                        </p:tgtEl>
                                        <p:attrNameLst>
                                          <p:attrName>style.visibility</p:attrName>
                                        </p:attrNameLst>
                                      </p:cBhvr>
                                      <p:to>
                                        <p:strVal val="visible"/>
                                      </p:to>
                                    </p:set>
                                    <p:anim calcmode="discrete" valueType="clr">
                                      <p:cBhvr override="childStyle">
                                        <p:cTn id="7" dur="1000"/>
                                        <p:tgtEl>
                                          <p:spTgt spid="1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14">
                                            <p:txEl>
                                              <p:pRg st="0" end="0"/>
                                            </p:txEl>
                                          </p:spTgt>
                                        </p:tgtEl>
                                        <p:attrNameLst>
                                          <p:attrName>fillcolor</p:attrName>
                                        </p:attrNameLst>
                                      </p:cBhvr>
                                      <p:tavLst>
                                        <p:tav tm="0">
                                          <p:val>
                                            <p:clrVal>
                                              <a:schemeClr val="accent2"/>
                                            </p:clrVal>
                                          </p:val>
                                        </p:tav>
                                        <p:tav tm="50000">
                                          <p:val>
                                            <p:clrVal>
                                              <a:schemeClr val="hlink"/>
                                            </p:clrVal>
                                          </p:val>
                                        </p:tav>
                                      </p:tavLst>
                                    </p:anim>
                                    <p:set>
                                      <p:cBhvr>
                                        <p:cTn id="9" dur="1000"/>
                                        <p:tgtEl>
                                          <p:spTgt spid="14">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14">
                                            <p:txEl>
                                              <p:pRg st="1" end="1"/>
                                            </p:txEl>
                                          </p:spTgt>
                                        </p:tgtEl>
                                        <p:attrNameLst>
                                          <p:attrName>style.visibility</p:attrName>
                                        </p:attrNameLst>
                                      </p:cBhvr>
                                      <p:to>
                                        <p:strVal val="visible"/>
                                      </p:to>
                                    </p:set>
                                    <p:anim calcmode="discrete" valueType="clr">
                                      <p:cBhvr override="childStyle">
                                        <p:cTn id="12" dur="1000"/>
                                        <p:tgtEl>
                                          <p:spTgt spid="1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1000"/>
                                        <p:tgtEl>
                                          <p:spTgt spid="14">
                                            <p:txEl>
                                              <p:pRg st="1" end="1"/>
                                            </p:txEl>
                                          </p:spTgt>
                                        </p:tgtEl>
                                        <p:attrNameLst>
                                          <p:attrName>fillcolor</p:attrName>
                                        </p:attrNameLst>
                                      </p:cBhvr>
                                      <p:tavLst>
                                        <p:tav tm="0">
                                          <p:val>
                                            <p:clrVal>
                                              <a:schemeClr val="accent2"/>
                                            </p:clrVal>
                                          </p:val>
                                        </p:tav>
                                        <p:tav tm="50000">
                                          <p:val>
                                            <p:clrVal>
                                              <a:schemeClr val="hlink"/>
                                            </p:clrVal>
                                          </p:val>
                                        </p:tav>
                                      </p:tavLst>
                                    </p:anim>
                                    <p:set>
                                      <p:cBhvr>
                                        <p:cTn id="14" dur="1000"/>
                                        <p:tgtEl>
                                          <p:spTgt spid="14">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14">
                                            <p:txEl>
                                              <p:pRg st="2" end="2"/>
                                            </p:txEl>
                                          </p:spTgt>
                                        </p:tgtEl>
                                        <p:attrNameLst>
                                          <p:attrName>style.visibility</p:attrName>
                                        </p:attrNameLst>
                                      </p:cBhvr>
                                      <p:to>
                                        <p:strVal val="visible"/>
                                      </p:to>
                                    </p:set>
                                    <p:anim calcmode="discrete" valueType="clr">
                                      <p:cBhvr override="childStyle">
                                        <p:cTn id="17" dur="1000"/>
                                        <p:tgtEl>
                                          <p:spTgt spid="1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1000"/>
                                        <p:tgtEl>
                                          <p:spTgt spid="14">
                                            <p:txEl>
                                              <p:pRg st="2" end="2"/>
                                            </p:txEl>
                                          </p:spTgt>
                                        </p:tgtEl>
                                        <p:attrNameLst>
                                          <p:attrName>fillcolor</p:attrName>
                                        </p:attrNameLst>
                                      </p:cBhvr>
                                      <p:tavLst>
                                        <p:tav tm="0">
                                          <p:val>
                                            <p:clrVal>
                                              <a:schemeClr val="accent2"/>
                                            </p:clrVal>
                                          </p:val>
                                        </p:tav>
                                        <p:tav tm="50000">
                                          <p:val>
                                            <p:clrVal>
                                              <a:schemeClr val="hlink"/>
                                            </p:clrVal>
                                          </p:val>
                                        </p:tav>
                                      </p:tavLst>
                                    </p:anim>
                                    <p:set>
                                      <p:cBhvr>
                                        <p:cTn id="19" dur="1000"/>
                                        <p:tgtEl>
                                          <p:spTgt spid="14">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9558" y="339565"/>
            <a:ext cx="5776485" cy="1405000"/>
          </a:xfrm>
          <a:prstGeom prst="rect">
            <a:avLst/>
          </a:prstGeom>
          <a:noFill/>
        </p:spPr>
        <p:txBody>
          <a:bodyPr wrap="square" rtlCol="0" anchor="t">
            <a:spAutoFit/>
          </a:bodyPr>
          <a:lstStyle/>
          <a:p>
            <a:pPr algn="ctr">
              <a:defRPr/>
            </a:pP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1.5 </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电阻、电容、电感</a:t>
            </a:r>
            <a:endPar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元器件特性</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46"/>
          <p:cNvSpPr txBox="1"/>
          <p:nvPr/>
        </p:nvSpPr>
        <p:spPr>
          <a:xfrm>
            <a:off x="777093" y="1874319"/>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6097895" y="2142377"/>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defPPr>
              <a:defRPr lang="zh-CN"/>
            </a:defPPr>
            <a:lvl1pPr>
              <a:defRPr sz="2400" b="1">
                <a:latin typeface="黑体" panose="02010609060101010101" pitchFamily="49" charset="-122"/>
                <a:ea typeface="黑体" panose="02010609060101010101" pitchFamily="49" charset="-122"/>
              </a:defRPr>
            </a:lvl1pPr>
          </a:lstStyle>
          <a:p>
            <a:r>
              <a:rPr lang="zh-CN" altLang="en-US" dirty="0">
                <a:sym typeface="+mn-ea"/>
              </a:rPr>
              <a:t>理解电器设备的额定值</a:t>
            </a:r>
            <a:endParaRPr lang="en-US" altLang="zh-CN" dirty="0">
              <a:sym typeface="Arial" panose="020B0604020202020204" pitchFamily="34" charset="0"/>
            </a:endParaRPr>
          </a:p>
        </p:txBody>
      </p:sp>
      <p:sp>
        <p:nvSpPr>
          <p:cNvPr id="72" name="TextBox 6"/>
          <p:cNvSpPr txBox="1">
            <a:spLocks noChangeArrowheads="1"/>
          </p:cNvSpPr>
          <p:nvPr>
            <p:custDataLst>
              <p:tags r:id="rId2"/>
            </p:custDataLst>
          </p:nvPr>
        </p:nvSpPr>
        <p:spPr bwMode="auto">
          <a:xfrm>
            <a:off x="6037044" y="3198121"/>
            <a:ext cx="5673489"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黑体" panose="02010609060101010101" pitchFamily="49" charset="-122"/>
                <a:ea typeface="黑体" panose="02010609060101010101" pitchFamily="49" charset="-122"/>
                <a:sym typeface="+mn-ea"/>
              </a:rPr>
              <a:t>理解电阻、电容、电感元件</a:t>
            </a:r>
            <a:r>
              <a:rPr lang="zh-CN" altLang="en-US" sz="2400" b="1" dirty="0">
                <a:latin typeface="黑体" panose="02010609060101010101" pitchFamily="49" charset="-122"/>
                <a:ea typeface="黑体" panose="02010609060101010101" pitchFamily="49" charset="-122"/>
                <a:sym typeface="+mn-ea"/>
              </a:rPr>
              <a:t>上的</a:t>
            </a:r>
            <a:r>
              <a:rPr lang="en-US" altLang="zh-CN" sz="2400" b="1" dirty="0">
                <a:latin typeface="黑体" panose="02010609060101010101" pitchFamily="49" charset="-122"/>
                <a:ea typeface="黑体" panose="02010609060101010101" pitchFamily="49" charset="-122"/>
                <a:sym typeface="+mn-ea"/>
              </a:rPr>
              <a:t>u-</a:t>
            </a:r>
            <a:r>
              <a:rPr lang="en-US" altLang="zh-CN" sz="2400" b="1" dirty="0" err="1">
                <a:latin typeface="黑体" panose="02010609060101010101" pitchFamily="49" charset="-122"/>
                <a:ea typeface="黑体" panose="02010609060101010101" pitchFamily="49" charset="-122"/>
                <a:sym typeface="+mn-ea"/>
              </a:rPr>
              <a:t>i</a:t>
            </a:r>
            <a:r>
              <a:rPr lang="zh-CN" altLang="en-US" sz="2400" b="1" dirty="0">
                <a:latin typeface="黑体" panose="02010609060101010101" pitchFamily="49" charset="-122"/>
                <a:ea typeface="黑体" panose="02010609060101010101" pitchFamily="49" charset="-122"/>
                <a:sym typeface="+mn-ea"/>
              </a:rPr>
              <a:t>关系</a:t>
            </a:r>
          </a:p>
        </p:txBody>
      </p:sp>
      <p:sp>
        <p:nvSpPr>
          <p:cNvPr id="73" name="TextBox 6"/>
          <p:cNvSpPr txBox="1">
            <a:spLocks noChangeArrowheads="1"/>
          </p:cNvSpPr>
          <p:nvPr>
            <p:custDataLst>
              <p:tags r:id="rId3"/>
            </p:custDataLst>
          </p:nvPr>
        </p:nvSpPr>
        <p:spPr bwMode="auto">
          <a:xfrm>
            <a:off x="5974070" y="4389577"/>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会判断电气设备工作状态</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custDataLst>
              <p:tags r:id="rId4"/>
            </p:custDataLst>
          </p:nvPr>
        </p:nvGrpSpPr>
        <p:grpSpPr>
          <a:xfrm flipV="1">
            <a:off x="5532745" y="2142377"/>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532745" y="3151392"/>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494010" y="4375037"/>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88709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电阻</a:t>
            </a:r>
            <a:endParaRPr lang="zh-CN" altLang="en-US" sz="2400" b="1" dirty="0"/>
          </a:p>
        </p:txBody>
      </p:sp>
      <p:pic>
        <p:nvPicPr>
          <p:cNvPr id="12" name="图片 11"/>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矩形 1"/>
          <p:cNvSpPr/>
          <p:nvPr/>
        </p:nvSpPr>
        <p:spPr>
          <a:xfrm>
            <a:off x="1197032" y="1676474"/>
            <a:ext cx="9839359" cy="1015663"/>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导体对电流所呈现出的阻碍作用。不仅金属导体有电阻，其他物体也有电阻</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285750" indent="-285750">
              <a:lnSpc>
                <a:spcPct val="150000"/>
              </a:lnSpc>
              <a:buFont typeface="Arial" panose="020B0604020202020204" pitchFamily="34" charset="0"/>
              <a:buChar char="•"/>
            </a:pPr>
            <a:r>
              <a:rPr lang="zh-CN" altLang="en-US" sz="2000" dirty="0">
                <a:latin typeface="黑体" panose="02010609060101010101" pitchFamily="49" charset="-122"/>
                <a:ea typeface="黑体" panose="02010609060101010101" pitchFamily="49" charset="-122"/>
              </a:rPr>
              <a:t>导体电阻是由它本身的物理条件决定的。</a:t>
            </a:r>
          </a:p>
        </p:txBody>
      </p:sp>
      <p:sp>
        <p:nvSpPr>
          <p:cNvPr id="3" name="矩形 2"/>
          <p:cNvSpPr/>
          <p:nvPr/>
        </p:nvSpPr>
        <p:spPr>
          <a:xfrm>
            <a:off x="1197032" y="2874257"/>
            <a:ext cx="9305749" cy="1015663"/>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zh-CN" sz="20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电阻定律：</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在保持温度不变的条件下，导体的电阻跟导体的长度成正比，跟导体的横截面积成反比，并与导体的材料性质有关。</a:t>
            </a:r>
          </a:p>
        </p:txBody>
      </p:sp>
      <p:grpSp>
        <p:nvGrpSpPr>
          <p:cNvPr id="13" name="组合 12"/>
          <p:cNvGrpSpPr/>
          <p:nvPr/>
        </p:nvGrpSpPr>
        <p:grpSpPr>
          <a:xfrm>
            <a:off x="4473240" y="3850582"/>
            <a:ext cx="1408511" cy="672266"/>
            <a:chOff x="2004360" y="4878711"/>
            <a:chExt cx="1408511" cy="672266"/>
          </a:xfrm>
        </p:grpSpPr>
        <p:sp>
          <p:nvSpPr>
            <p:cNvPr id="4" name="Rectangle 14"/>
            <p:cNvSpPr>
              <a:spLocks noChangeArrowheads="1"/>
            </p:cNvSpPr>
            <p:nvPr/>
          </p:nvSpPr>
          <p:spPr bwMode="auto">
            <a:xfrm flipH="1">
              <a:off x="2004360" y="5003493"/>
              <a:ext cx="118040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b="0"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a:t>
              </a:r>
              <a:r>
                <a:rPr kumimoji="0" lang="en-US" altLang="zh-CN" b="0" i="0" u="none" strike="noStrike" cap="none" normalizeH="0" baseline="0" dirty="0" smtClean="0">
                  <a:ln>
                    <a:noFill/>
                  </a:ln>
                  <a:solidFill>
                    <a:schemeClr val="tx1"/>
                  </a:solidFill>
                  <a:effectLst/>
                  <a:latin typeface="Symbol" panose="05050102010706020507" pitchFamily="18" charset="2"/>
                  <a:ea typeface="宋体" panose="02010600030101010101" pitchFamily="2" charset="-122"/>
                  <a:cs typeface="Times New Roman" panose="02020603050405020304" pitchFamily="18" charset="0"/>
                </a:rPr>
                <a:t> = </a:t>
              </a:r>
              <a:r>
                <a:rPr kumimoji="0" lang="en-US" altLang="zh-CN" b="0"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rPr>
                <a:t></a:t>
              </a:r>
              <a:r>
                <a:rPr kumimoji="0" lang="en-US" altLang="zh-CN" b="0" i="0" u="none" strike="noStrike" cap="none" normalizeH="0" baseline="0" dirty="0" smtClean="0">
                  <a:ln>
                    <a:noFill/>
                  </a:ln>
                  <a:solidFill>
                    <a:schemeClr val="tx1"/>
                  </a:solidFill>
                  <a:effectLst/>
                  <a:latin typeface="Symbol" panose="05050102010706020507" pitchFamily="18" charset="2"/>
                  <a:ea typeface="宋体" panose="02010600030101010101" pitchFamily="2" charset="-122"/>
                  <a:cs typeface="Times New Roman" panose="02020603050405020304" pitchFamily="18" charset="0"/>
                </a:rPr>
                <a:t> </a:t>
              </a:r>
              <a:endParaRPr kumimoji="0" lang="en-US" altLang="zh-CN" b="0"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endParaRPr>
            </a:p>
          </p:txBody>
        </p:sp>
        <p:graphicFrame>
          <p:nvGraphicFramePr>
            <p:cNvPr id="5" name="对象 4"/>
            <p:cNvGraphicFramePr>
              <a:graphicFrameLocks noChangeAspect="1"/>
            </p:cNvGraphicFramePr>
            <p:nvPr/>
          </p:nvGraphicFramePr>
          <p:xfrm>
            <a:off x="2956663" y="4878711"/>
            <a:ext cx="456208" cy="672266"/>
          </p:xfrm>
          <a:graphic>
            <a:graphicData uri="http://schemas.openxmlformats.org/presentationml/2006/ole">
              <mc:AlternateContent xmlns:mc="http://schemas.openxmlformats.org/markup-compatibility/2006">
                <mc:Choice xmlns:v="urn:schemas-microsoft-com:vml" Requires="v">
                  <p:oleObj spid="_x0000_s23558" r:id="rId4" imgW="164957" imgH="393359" progId="Equation.3">
                    <p:embed/>
                  </p:oleObj>
                </mc:Choice>
                <mc:Fallback>
                  <p:oleObj r:id="rId4" imgW="164957" imgH="393359" progId="Equation.3">
                    <p:embed/>
                    <p:pic>
                      <p:nvPicPr>
                        <p:cNvPr id="5" name="对象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6663" y="4878711"/>
                          <a:ext cx="456208" cy="672266"/>
                        </a:xfrm>
                        <a:prstGeom prst="rect">
                          <a:avLst/>
                        </a:prstGeom>
                        <a:noFill/>
                      </p:spPr>
                    </p:pic>
                  </p:oleObj>
                </mc:Fallback>
              </mc:AlternateContent>
            </a:graphicData>
          </a:graphic>
        </p:graphicFrame>
      </p:grpSp>
      <p:sp>
        <p:nvSpPr>
          <p:cNvPr id="6" name="Rectangle 15"/>
          <p:cNvSpPr>
            <a:spLocks noChangeArrowheads="1"/>
          </p:cNvSpPr>
          <p:nvPr/>
        </p:nvSpPr>
        <p:spPr bwMode="auto">
          <a:xfrm>
            <a:off x="1197032" y="57909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Symbol" panose="05050102010706020507" pitchFamily="18" charset="2"/>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4" name="矩形 13"/>
          <p:cNvSpPr/>
          <p:nvPr/>
        </p:nvSpPr>
        <p:spPr>
          <a:xfrm>
            <a:off x="2030563" y="4559850"/>
            <a:ext cx="11294225" cy="861774"/>
          </a:xfrm>
          <a:prstGeom prst="rect">
            <a:avLst/>
          </a:prstGeom>
        </p:spPr>
        <p:txBody>
          <a:bodyPr wrap="square">
            <a:spAutoFit/>
          </a:bodyPr>
          <a:lstStyle/>
          <a:p>
            <a:pPr marL="266700" indent="266700" algn="just">
              <a:spcAft>
                <a:spcPts val="0"/>
              </a:spcAft>
            </a:pPr>
            <a:r>
              <a:rPr lang="zh-CN" altLang="en-US" sz="1600" i="1" kern="100" dirty="0" smtClean="0">
                <a:latin typeface="黑体" panose="02010609060101010101" pitchFamily="49" charset="-122"/>
                <a:ea typeface="黑体" panose="02010609060101010101" pitchFamily="49" charset="-122"/>
                <a:sym typeface="Symbol" panose="05050102010706020507" pitchFamily="18" charset="2"/>
              </a:rPr>
              <a:t>式中：</a:t>
            </a:r>
            <a:r>
              <a:rPr lang="en-US" altLang="zh-CN" sz="1600" i="1" kern="100" dirty="0" smtClean="0">
                <a:latin typeface="黑体" panose="02010609060101010101" pitchFamily="49" charset="-122"/>
                <a:ea typeface="黑体" panose="02010609060101010101" pitchFamily="49" charset="-122"/>
                <a:sym typeface="Symbol" panose="05050102010706020507" pitchFamily="18" charset="2"/>
              </a:rPr>
              <a:t></a:t>
            </a:r>
            <a:r>
              <a:rPr lang="en-US" altLang="zh-CN" sz="1600" i="1" kern="100" dirty="0" smtClean="0">
                <a:latin typeface="黑体" panose="02010609060101010101" pitchFamily="49" charset="-122"/>
                <a:ea typeface="黑体" panose="02010609060101010101" pitchFamily="49" charset="-122"/>
              </a:rPr>
              <a:t> </a:t>
            </a:r>
            <a:r>
              <a:rPr lang="zh-CN" altLang="zh-CN" sz="1600" kern="100" dirty="0">
                <a:latin typeface="黑体" panose="02010609060101010101" pitchFamily="49" charset="-122"/>
                <a:ea typeface="黑体" panose="02010609060101010101" pitchFamily="49" charset="-122"/>
              </a:rPr>
              <a:t>－导体的电阻率</a:t>
            </a:r>
            <a:r>
              <a:rPr lang="zh-CN" altLang="zh-CN" sz="1600" kern="100" dirty="0" smtClean="0">
                <a:latin typeface="黑体" panose="02010609060101010101" pitchFamily="49" charset="-122"/>
                <a:ea typeface="黑体" panose="02010609060101010101" pitchFamily="49" charset="-122"/>
              </a:rPr>
              <a:t>。</a:t>
            </a:r>
            <a:endParaRPr lang="en-US" altLang="zh-CN" sz="1600" kern="100" dirty="0" smtClean="0">
              <a:latin typeface="黑体" panose="02010609060101010101" pitchFamily="49" charset="-122"/>
              <a:ea typeface="黑体" panose="02010609060101010101" pitchFamily="49" charset="-122"/>
            </a:endParaRPr>
          </a:p>
          <a:p>
            <a:pPr marL="266700" indent="266700" algn="just">
              <a:spcAft>
                <a:spcPts val="0"/>
              </a:spcAft>
            </a:pPr>
            <a:r>
              <a:rPr lang="zh-CN" altLang="zh-CN" sz="1600" kern="100" dirty="0" smtClean="0">
                <a:latin typeface="黑体" panose="02010609060101010101" pitchFamily="49" charset="-122"/>
                <a:ea typeface="黑体" panose="02010609060101010101" pitchFamily="49" charset="-122"/>
              </a:rPr>
              <a:t>它</a:t>
            </a:r>
            <a:r>
              <a:rPr lang="zh-CN" altLang="zh-CN" sz="1600" kern="100" dirty="0">
                <a:latin typeface="黑体" panose="02010609060101010101" pitchFamily="49" charset="-122"/>
                <a:ea typeface="黑体" panose="02010609060101010101" pitchFamily="49" charset="-122"/>
              </a:rPr>
              <a:t>与导体的几何形状无关，而与导体材料的性质和导体所处的条件有关（如温度）。</a:t>
            </a:r>
            <a:endParaRPr lang="zh-CN" altLang="zh-CN" sz="1100" kern="100" dirty="0">
              <a:latin typeface="黑体" panose="02010609060101010101" pitchFamily="49" charset="-122"/>
              <a:ea typeface="黑体" panose="02010609060101010101" pitchFamily="49" charset="-122"/>
            </a:endParaRPr>
          </a:p>
          <a:p>
            <a:pPr indent="266700" algn="just">
              <a:spcAft>
                <a:spcPts val="0"/>
              </a:spcAft>
            </a:pPr>
            <a:r>
              <a:rPr lang="en-US" altLang="zh-CN" sz="1600" kern="100" dirty="0" smtClean="0">
                <a:latin typeface="黑体" panose="02010609060101010101" pitchFamily="49" charset="-122"/>
                <a:ea typeface="黑体" panose="02010609060101010101" pitchFamily="49" charset="-122"/>
              </a:rPr>
              <a:t>  </a:t>
            </a:r>
            <a:endParaRPr lang="zh-CN" altLang="zh-CN" sz="1600" kern="100" dirty="0">
              <a:latin typeface="黑体" panose="02010609060101010101" pitchFamily="49" charset="-122"/>
              <a:ea typeface="黑体" panose="02010609060101010101" pitchFamily="49" charset="-122"/>
            </a:endParaRPr>
          </a:p>
        </p:txBody>
      </p:sp>
      <p:sp>
        <p:nvSpPr>
          <p:cNvPr id="15" name="矩形 14"/>
          <p:cNvSpPr/>
          <p:nvPr/>
        </p:nvSpPr>
        <p:spPr>
          <a:xfrm>
            <a:off x="2303434" y="5487219"/>
            <a:ext cx="11085598" cy="369332"/>
          </a:xfrm>
          <a:prstGeom prst="rect">
            <a:avLst/>
          </a:prstGeom>
        </p:spPr>
        <p:txBody>
          <a:bodyPr wrap="square">
            <a:spAutoFit/>
          </a:bodyPr>
          <a:lstStyle/>
          <a:p>
            <a:pPr indent="266700" algn="just">
              <a:spcAft>
                <a:spcPts val="0"/>
              </a:spcAft>
            </a:pPr>
            <a:r>
              <a:rPr lang="zh-CN" altLang="zh-CN" kern="100" dirty="0">
                <a:latin typeface="黑体" panose="02010609060101010101" pitchFamily="49" charset="-122"/>
                <a:ea typeface="黑体" panose="02010609060101010101" pitchFamily="49" charset="-122"/>
              </a:rPr>
              <a:t>单位：</a:t>
            </a:r>
            <a:r>
              <a:rPr lang="en-US" altLang="zh-CN" i="1" kern="100" dirty="0">
                <a:latin typeface="黑体" panose="02010609060101010101" pitchFamily="49" charset="-122"/>
                <a:ea typeface="黑体" panose="02010609060101010101" pitchFamily="49" charset="-122"/>
              </a:rPr>
              <a:t>R</a:t>
            </a:r>
            <a:r>
              <a:rPr lang="zh-CN" altLang="zh-CN" kern="100" dirty="0">
                <a:latin typeface="黑体" panose="02010609060101010101" pitchFamily="49" charset="-122"/>
                <a:ea typeface="黑体" panose="02010609060101010101" pitchFamily="49" charset="-122"/>
              </a:rPr>
              <a:t>－欧姆（</a:t>
            </a:r>
            <a:r>
              <a:rPr lang="en-US" altLang="zh-CN" kern="100" dirty="0">
                <a:latin typeface="黑体" panose="02010609060101010101" pitchFamily="49" charset="-122"/>
                <a:ea typeface="黑体" panose="02010609060101010101" pitchFamily="49" charset="-122"/>
              </a:rPr>
              <a:t>Ω</a:t>
            </a:r>
            <a:r>
              <a:rPr lang="zh-CN" altLang="zh-CN" kern="100" dirty="0">
                <a:latin typeface="黑体" panose="02010609060101010101" pitchFamily="49" charset="-122"/>
                <a:ea typeface="黑体" panose="02010609060101010101" pitchFamily="49" charset="-122"/>
              </a:rPr>
              <a:t>）；</a:t>
            </a:r>
            <a:r>
              <a:rPr lang="en-US" altLang="zh-CN" i="1" kern="100" dirty="0">
                <a:latin typeface="黑体" panose="02010609060101010101" pitchFamily="49" charset="-122"/>
                <a:ea typeface="黑体" panose="02010609060101010101" pitchFamily="49" charset="-122"/>
              </a:rPr>
              <a:t>l</a:t>
            </a:r>
            <a:r>
              <a:rPr lang="zh-CN" altLang="zh-CN" kern="100" dirty="0">
                <a:latin typeface="黑体" panose="02010609060101010101" pitchFamily="49" charset="-122"/>
                <a:ea typeface="黑体" panose="02010609060101010101" pitchFamily="49" charset="-122"/>
              </a:rPr>
              <a:t>－米（</a:t>
            </a:r>
            <a:r>
              <a:rPr lang="en-US" altLang="zh-CN" kern="100" dirty="0">
                <a:latin typeface="黑体" panose="02010609060101010101" pitchFamily="49" charset="-122"/>
                <a:ea typeface="黑体" panose="02010609060101010101" pitchFamily="49" charset="-122"/>
              </a:rPr>
              <a:t>m</a:t>
            </a:r>
            <a:r>
              <a:rPr lang="zh-CN" altLang="zh-CN" kern="100" dirty="0">
                <a:latin typeface="黑体" panose="02010609060101010101" pitchFamily="49" charset="-122"/>
                <a:ea typeface="黑体" panose="02010609060101010101" pitchFamily="49" charset="-122"/>
              </a:rPr>
              <a:t>）；</a:t>
            </a:r>
            <a:r>
              <a:rPr lang="en-US" altLang="zh-CN" i="1" kern="100" dirty="0">
                <a:latin typeface="黑体" panose="02010609060101010101" pitchFamily="49" charset="-122"/>
                <a:ea typeface="黑体" panose="02010609060101010101" pitchFamily="49" charset="-122"/>
              </a:rPr>
              <a:t>S</a:t>
            </a:r>
            <a:r>
              <a:rPr lang="zh-CN" altLang="zh-CN" kern="100" dirty="0">
                <a:latin typeface="黑体" panose="02010609060101010101" pitchFamily="49" charset="-122"/>
                <a:ea typeface="黑体" panose="02010609060101010101" pitchFamily="49" charset="-122"/>
              </a:rPr>
              <a:t>－平方米（</a:t>
            </a:r>
            <a:r>
              <a:rPr lang="en-US" altLang="zh-CN" kern="100" dirty="0">
                <a:latin typeface="黑体" panose="02010609060101010101" pitchFamily="49" charset="-122"/>
                <a:ea typeface="黑体" panose="02010609060101010101" pitchFamily="49" charset="-122"/>
              </a:rPr>
              <a:t>m</a:t>
            </a:r>
            <a:r>
              <a:rPr lang="en-US" altLang="zh-CN" kern="100" baseline="30000" dirty="0">
                <a:latin typeface="黑体" panose="02010609060101010101" pitchFamily="49" charset="-122"/>
                <a:ea typeface="黑体" panose="02010609060101010101" pitchFamily="49" charset="-122"/>
              </a:rPr>
              <a:t>2</a:t>
            </a:r>
            <a:r>
              <a:rPr lang="zh-CN" altLang="zh-CN" kern="100" dirty="0">
                <a:latin typeface="黑体" panose="02010609060101010101" pitchFamily="49" charset="-122"/>
                <a:ea typeface="黑体" panose="02010609060101010101" pitchFamily="49" charset="-122"/>
              </a:rPr>
              <a:t>）；</a:t>
            </a:r>
            <a:r>
              <a:rPr lang="en-US" altLang="zh-CN" i="1" kern="100" dirty="0">
                <a:latin typeface="黑体" panose="02010609060101010101" pitchFamily="49" charset="-122"/>
                <a:ea typeface="黑体" panose="02010609060101010101" pitchFamily="49" charset="-122"/>
                <a:sym typeface="Symbol" panose="05050102010706020507" pitchFamily="18" charset="2"/>
              </a:rPr>
              <a:t></a:t>
            </a:r>
            <a:r>
              <a:rPr lang="zh-CN" altLang="zh-CN" kern="100" dirty="0">
                <a:latin typeface="黑体" panose="02010609060101010101" pitchFamily="49" charset="-122"/>
                <a:ea typeface="黑体" panose="02010609060101010101" pitchFamily="49" charset="-122"/>
              </a:rPr>
              <a:t>－欧</a:t>
            </a:r>
            <a:r>
              <a:rPr lang="en-US" altLang="zh-CN" kern="100" dirty="0">
                <a:latin typeface="黑体" panose="02010609060101010101" pitchFamily="49" charset="-122"/>
                <a:ea typeface="黑体" panose="02010609060101010101" pitchFamily="49" charset="-122"/>
                <a:sym typeface="Symbol" panose="05050102010706020507" pitchFamily="18" charset="2"/>
              </a:rPr>
              <a:t></a:t>
            </a:r>
            <a:r>
              <a:rPr lang="zh-CN" altLang="zh-CN" kern="100" dirty="0">
                <a:latin typeface="黑体" panose="02010609060101010101" pitchFamily="49" charset="-122"/>
                <a:ea typeface="黑体" panose="02010609060101010101" pitchFamily="49" charset="-122"/>
              </a:rPr>
              <a:t>米（</a:t>
            </a:r>
            <a:r>
              <a:rPr lang="en-US" altLang="zh-CN" kern="100" dirty="0">
                <a:latin typeface="黑体" panose="02010609060101010101" pitchFamily="49" charset="-122"/>
                <a:ea typeface="黑体" panose="02010609060101010101" pitchFamily="49" charset="-122"/>
                <a:sym typeface="Symbol" panose="05050102010706020507" pitchFamily="18" charset="2"/>
              </a:rPr>
              <a:t></a:t>
            </a:r>
            <a:r>
              <a:rPr lang="en-US" altLang="zh-CN" kern="100" dirty="0">
                <a:latin typeface="黑体" panose="02010609060101010101" pitchFamily="49" charset="-122"/>
                <a:ea typeface="黑体" panose="02010609060101010101" pitchFamily="49" charset="-122"/>
              </a:rPr>
              <a:t>m</a:t>
            </a:r>
            <a:r>
              <a:rPr lang="zh-CN" altLang="zh-CN" kern="100" dirty="0">
                <a:latin typeface="黑体" panose="02010609060101010101" pitchFamily="49" charset="-122"/>
                <a:ea typeface="黑体" panose="02010609060101010101" pitchFamily="49" charset="-122"/>
              </a:rPr>
              <a:t>）。</a:t>
            </a:r>
            <a:endParaRPr lang="zh-CN" altLang="zh-CN" kern="1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548937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电阻</a:t>
            </a:r>
            <a:endParaRPr lang="zh-CN" altLang="en-US" sz="2400" b="1" dirty="0"/>
          </a:p>
        </p:txBody>
      </p:sp>
      <p:pic>
        <p:nvPicPr>
          <p:cNvPr id="12" name="图片 11"/>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18444" name="Picture 6" descr="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1994" y="1775373"/>
            <a:ext cx="47783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75994" y="1632853"/>
            <a:ext cx="6096000" cy="3170099"/>
          </a:xfrm>
          <a:prstGeom prst="rect">
            <a:avLst/>
          </a:prstGeom>
        </p:spPr>
        <p:txBody>
          <a:bodyPr>
            <a:spAutoFit/>
          </a:bodyPr>
          <a:lstStyle/>
          <a:p>
            <a:pPr marL="285750" indent="-285750">
              <a:lnSpc>
                <a:spcPct val="200000"/>
              </a:lnSpc>
              <a:buFont typeface="Wingdings" panose="05000000000000000000" pitchFamily="2" charset="2"/>
              <a:buChar char="u"/>
            </a:pPr>
            <a:r>
              <a:rPr lang="zh-CN" altLang="zh-CN" sz="2000" dirty="0">
                <a:latin typeface="黑体" panose="02010609060101010101" pitchFamily="49" charset="-122"/>
                <a:ea typeface="黑体" panose="02010609060101010101" pitchFamily="49" charset="-122"/>
              </a:rPr>
              <a:t>电阻率的大小反映材料导电性能的好坏，电阻率愈大，导电性能愈差。</a:t>
            </a:r>
          </a:p>
          <a:p>
            <a:pPr marL="285750" indent="-285750">
              <a:lnSpc>
                <a:spcPct val="200000"/>
              </a:lnSpc>
              <a:buFont typeface="Arial" panose="020B0604020202020204" pitchFamily="34" charset="0"/>
              <a:buChar char="•"/>
            </a:pPr>
            <a:r>
              <a:rPr lang="zh-CN" altLang="zh-CN" sz="2000" dirty="0">
                <a:latin typeface="黑体" panose="02010609060101010101" pitchFamily="49" charset="-122"/>
                <a:ea typeface="黑体" panose="02010609060101010101" pitchFamily="49" charset="-122"/>
              </a:rPr>
              <a:t>导体：</a:t>
            </a:r>
            <a:r>
              <a:rPr lang="en-US" altLang="zh-CN" sz="2000" i="1" dirty="0">
                <a:latin typeface="黑体" panose="02010609060101010101" pitchFamily="49" charset="-122"/>
                <a:ea typeface="黑体" panose="02010609060101010101" pitchFamily="49" charset="-122"/>
                <a:sym typeface="Symbol" panose="05050102010706020507" pitchFamily="18" charset="2"/>
              </a:rPr>
              <a:t></a:t>
            </a:r>
            <a:r>
              <a:rPr lang="en-US" altLang="zh-CN" sz="2000" i="1" dirty="0">
                <a:latin typeface="黑体" panose="02010609060101010101" pitchFamily="49" charset="-122"/>
                <a:ea typeface="黑体" panose="02010609060101010101" pitchFamily="49" charset="-122"/>
              </a:rPr>
              <a:t> </a:t>
            </a:r>
            <a:r>
              <a:rPr lang="zh-CN" altLang="zh-CN" sz="2000" dirty="0">
                <a:latin typeface="黑体" panose="02010609060101010101" pitchFamily="49" charset="-122"/>
                <a:ea typeface="黑体" panose="02010609060101010101" pitchFamily="49" charset="-122"/>
              </a:rPr>
              <a:t>＜</a:t>
            </a:r>
            <a:r>
              <a:rPr lang="en-US" altLang="zh-CN" sz="2000" dirty="0">
                <a:latin typeface="黑体" panose="02010609060101010101" pitchFamily="49" charset="-122"/>
                <a:ea typeface="黑体" panose="02010609060101010101" pitchFamily="49" charset="-122"/>
              </a:rPr>
              <a:t> 10</a:t>
            </a:r>
            <a:r>
              <a:rPr lang="en-US" altLang="zh-CN" sz="2000" baseline="30000" dirty="0">
                <a:latin typeface="黑体" panose="02010609060101010101" pitchFamily="49" charset="-122"/>
                <a:ea typeface="黑体" panose="02010609060101010101" pitchFamily="49" charset="-122"/>
              </a:rPr>
              <a:t>-6 </a:t>
            </a:r>
            <a:r>
              <a:rPr lang="en-US" altLang="zh-CN" sz="2000" dirty="0">
                <a:latin typeface="黑体" panose="02010609060101010101" pitchFamily="49" charset="-122"/>
                <a:ea typeface="黑体" panose="02010609060101010101" pitchFamily="49" charset="-122"/>
                <a:sym typeface="Symbol" panose="05050102010706020507" pitchFamily="18" charset="2"/>
              </a:rPr>
              <a:t></a:t>
            </a:r>
            <a:r>
              <a:rPr lang="en-US" altLang="zh-CN" sz="2000" dirty="0">
                <a:latin typeface="黑体" panose="02010609060101010101" pitchFamily="49" charset="-122"/>
                <a:ea typeface="黑体" panose="02010609060101010101" pitchFamily="49" charset="-122"/>
              </a:rPr>
              <a:t>m</a:t>
            </a:r>
            <a:endParaRPr lang="zh-CN" altLang="zh-CN" sz="2000" dirty="0">
              <a:latin typeface="黑体" panose="02010609060101010101" pitchFamily="49" charset="-122"/>
              <a:ea typeface="黑体" panose="02010609060101010101" pitchFamily="49" charset="-122"/>
            </a:endParaRPr>
          </a:p>
          <a:p>
            <a:pPr marL="285750" indent="-285750">
              <a:lnSpc>
                <a:spcPct val="200000"/>
              </a:lnSpc>
              <a:buFont typeface="Arial" panose="020B0604020202020204" pitchFamily="34" charset="0"/>
              <a:buChar char="•"/>
            </a:pPr>
            <a:r>
              <a:rPr lang="zh-CN" altLang="zh-CN" sz="2000" dirty="0">
                <a:latin typeface="黑体" panose="02010609060101010101" pitchFamily="49" charset="-122"/>
                <a:ea typeface="黑体" panose="02010609060101010101" pitchFamily="49" charset="-122"/>
              </a:rPr>
              <a:t>绝缘体：</a:t>
            </a:r>
            <a:r>
              <a:rPr lang="en-US" altLang="zh-CN" sz="2000" i="1" dirty="0">
                <a:latin typeface="黑体" panose="02010609060101010101" pitchFamily="49" charset="-122"/>
                <a:ea typeface="黑体" panose="02010609060101010101" pitchFamily="49" charset="-122"/>
                <a:sym typeface="Symbol" panose="05050102010706020507" pitchFamily="18" charset="2"/>
              </a:rPr>
              <a:t></a:t>
            </a:r>
            <a:r>
              <a:rPr lang="en-US" altLang="zh-CN" sz="2000" dirty="0">
                <a:latin typeface="黑体" panose="02010609060101010101" pitchFamily="49" charset="-122"/>
                <a:ea typeface="黑体" panose="02010609060101010101" pitchFamily="49" charset="-122"/>
              </a:rPr>
              <a:t> </a:t>
            </a:r>
            <a:r>
              <a:rPr lang="zh-CN" altLang="zh-CN" sz="2000" dirty="0">
                <a:latin typeface="黑体" panose="02010609060101010101" pitchFamily="49" charset="-122"/>
                <a:ea typeface="黑体" panose="02010609060101010101" pitchFamily="49" charset="-122"/>
              </a:rPr>
              <a:t>＞</a:t>
            </a:r>
            <a:r>
              <a:rPr lang="en-US" altLang="zh-CN" sz="2000" dirty="0">
                <a:latin typeface="黑体" panose="02010609060101010101" pitchFamily="49" charset="-122"/>
                <a:ea typeface="黑体" panose="02010609060101010101" pitchFamily="49" charset="-122"/>
              </a:rPr>
              <a:t> 10</a:t>
            </a:r>
            <a:r>
              <a:rPr lang="en-US" altLang="zh-CN" sz="2000" baseline="30000" dirty="0">
                <a:latin typeface="黑体" panose="02010609060101010101" pitchFamily="49" charset="-122"/>
                <a:ea typeface="黑体" panose="02010609060101010101" pitchFamily="49" charset="-122"/>
              </a:rPr>
              <a:t>7 </a:t>
            </a:r>
            <a:r>
              <a:rPr lang="en-US" altLang="zh-CN" sz="2000" dirty="0">
                <a:latin typeface="黑体" panose="02010609060101010101" pitchFamily="49" charset="-122"/>
                <a:ea typeface="黑体" panose="02010609060101010101" pitchFamily="49" charset="-122"/>
                <a:sym typeface="Symbol" panose="05050102010706020507" pitchFamily="18" charset="2"/>
              </a:rPr>
              <a:t></a:t>
            </a:r>
            <a:r>
              <a:rPr lang="en-US" altLang="zh-CN" sz="2000" dirty="0">
                <a:latin typeface="黑体" panose="02010609060101010101" pitchFamily="49" charset="-122"/>
                <a:ea typeface="黑体" panose="02010609060101010101" pitchFamily="49" charset="-122"/>
              </a:rPr>
              <a:t>m</a:t>
            </a:r>
            <a:endParaRPr lang="zh-CN" altLang="zh-CN" sz="2000" dirty="0">
              <a:latin typeface="黑体" panose="02010609060101010101" pitchFamily="49" charset="-122"/>
              <a:ea typeface="黑体" panose="02010609060101010101" pitchFamily="49" charset="-122"/>
            </a:endParaRPr>
          </a:p>
          <a:p>
            <a:pPr marL="285750" indent="-285750">
              <a:lnSpc>
                <a:spcPct val="200000"/>
              </a:lnSpc>
              <a:buFont typeface="Arial" panose="020B0604020202020204" pitchFamily="34" charset="0"/>
              <a:buChar char="•"/>
            </a:pPr>
            <a:r>
              <a:rPr lang="zh-CN" altLang="zh-CN" sz="2000" dirty="0">
                <a:latin typeface="黑体" panose="02010609060101010101" pitchFamily="49" charset="-122"/>
                <a:ea typeface="黑体" panose="02010609060101010101" pitchFamily="49" charset="-122"/>
              </a:rPr>
              <a:t>半导体：</a:t>
            </a:r>
            <a:r>
              <a:rPr lang="en-US" altLang="zh-CN" sz="2000" dirty="0">
                <a:latin typeface="黑体" panose="02010609060101010101" pitchFamily="49" charset="-122"/>
                <a:ea typeface="黑体" panose="02010609060101010101" pitchFamily="49" charset="-122"/>
              </a:rPr>
              <a:t>10</a:t>
            </a:r>
            <a:r>
              <a:rPr lang="en-US" altLang="zh-CN" sz="2000" baseline="30000" dirty="0">
                <a:latin typeface="黑体" panose="02010609060101010101" pitchFamily="49" charset="-122"/>
                <a:ea typeface="黑体" panose="02010609060101010101" pitchFamily="49" charset="-122"/>
              </a:rPr>
              <a:t>-6</a:t>
            </a:r>
            <a:r>
              <a:rPr lang="en-US" altLang="zh-CN" sz="2000" dirty="0">
                <a:latin typeface="黑体" panose="02010609060101010101" pitchFamily="49" charset="-122"/>
                <a:ea typeface="黑体" panose="02010609060101010101" pitchFamily="49" charset="-122"/>
              </a:rPr>
              <a:t> </a:t>
            </a:r>
            <a:r>
              <a:rPr lang="en-US" altLang="zh-CN" sz="2000" dirty="0">
                <a:latin typeface="黑体" panose="02010609060101010101" pitchFamily="49" charset="-122"/>
                <a:ea typeface="黑体" panose="02010609060101010101" pitchFamily="49" charset="-122"/>
                <a:sym typeface="Symbol" panose="05050102010706020507" pitchFamily="18" charset="2"/>
              </a:rPr>
              <a:t></a:t>
            </a:r>
            <a:r>
              <a:rPr lang="en-US" altLang="zh-CN" sz="2000" dirty="0">
                <a:latin typeface="黑体" panose="02010609060101010101" pitchFamily="49" charset="-122"/>
                <a:ea typeface="黑体" panose="02010609060101010101" pitchFamily="49" charset="-122"/>
              </a:rPr>
              <a:t>m </a:t>
            </a:r>
            <a:r>
              <a:rPr lang="zh-CN" altLang="zh-CN" sz="2000" dirty="0">
                <a:latin typeface="黑体" panose="02010609060101010101" pitchFamily="49" charset="-122"/>
                <a:ea typeface="黑体" panose="02010609060101010101" pitchFamily="49" charset="-122"/>
              </a:rPr>
              <a:t>＜</a:t>
            </a:r>
            <a:r>
              <a:rPr lang="en-US" altLang="zh-CN" sz="2000" dirty="0">
                <a:latin typeface="黑体" panose="02010609060101010101" pitchFamily="49" charset="-122"/>
                <a:ea typeface="黑体" panose="02010609060101010101" pitchFamily="49" charset="-122"/>
              </a:rPr>
              <a:t> </a:t>
            </a:r>
            <a:r>
              <a:rPr lang="en-US" altLang="zh-CN" sz="2000" i="1" dirty="0">
                <a:latin typeface="黑体" panose="02010609060101010101" pitchFamily="49" charset="-122"/>
                <a:ea typeface="黑体" panose="02010609060101010101" pitchFamily="49" charset="-122"/>
                <a:sym typeface="Symbol" panose="05050102010706020507" pitchFamily="18" charset="2"/>
              </a:rPr>
              <a:t></a:t>
            </a:r>
            <a:r>
              <a:rPr lang="en-US" altLang="zh-CN" sz="2000" i="1" dirty="0">
                <a:latin typeface="黑体" panose="02010609060101010101" pitchFamily="49" charset="-122"/>
                <a:ea typeface="黑体" panose="02010609060101010101" pitchFamily="49" charset="-122"/>
              </a:rPr>
              <a:t> </a:t>
            </a:r>
            <a:r>
              <a:rPr lang="zh-CN" altLang="zh-CN" sz="2000" dirty="0">
                <a:latin typeface="黑体" panose="02010609060101010101" pitchFamily="49" charset="-122"/>
                <a:ea typeface="黑体" panose="02010609060101010101" pitchFamily="49" charset="-122"/>
              </a:rPr>
              <a:t>＜</a:t>
            </a:r>
            <a:r>
              <a:rPr lang="en-US" altLang="zh-CN" sz="2000" dirty="0">
                <a:latin typeface="黑体" panose="02010609060101010101" pitchFamily="49" charset="-122"/>
                <a:ea typeface="黑体" panose="02010609060101010101" pitchFamily="49" charset="-122"/>
              </a:rPr>
              <a:t> 10</a:t>
            </a:r>
            <a:r>
              <a:rPr lang="en-US" altLang="zh-CN" sz="2000" baseline="30000" dirty="0">
                <a:latin typeface="黑体" panose="02010609060101010101" pitchFamily="49" charset="-122"/>
                <a:ea typeface="黑体" panose="02010609060101010101" pitchFamily="49" charset="-122"/>
              </a:rPr>
              <a:t>7</a:t>
            </a:r>
            <a:r>
              <a:rPr lang="en-US" altLang="zh-CN" sz="2000" dirty="0">
                <a:latin typeface="黑体" panose="02010609060101010101" pitchFamily="49" charset="-122"/>
                <a:ea typeface="黑体" panose="02010609060101010101" pitchFamily="49" charset="-122"/>
              </a:rPr>
              <a:t> </a:t>
            </a:r>
            <a:r>
              <a:rPr lang="en-US" altLang="zh-CN" sz="2000" dirty="0">
                <a:latin typeface="黑体" panose="02010609060101010101" pitchFamily="49" charset="-122"/>
                <a:ea typeface="黑体" panose="02010609060101010101" pitchFamily="49" charset="-122"/>
                <a:sym typeface="Symbol" panose="05050102010706020507" pitchFamily="18" charset="2"/>
              </a:rPr>
              <a:t></a:t>
            </a:r>
            <a:r>
              <a:rPr lang="en-US" altLang="zh-CN" sz="2000" dirty="0" smtClean="0">
                <a:latin typeface="黑体" panose="02010609060101010101" pitchFamily="49" charset="-122"/>
                <a:ea typeface="黑体" panose="02010609060101010101" pitchFamily="49" charset="-122"/>
              </a:rPr>
              <a:t>m</a:t>
            </a:r>
            <a:endParaRPr lang="zh-CN" altLang="zh-CN" sz="2000" dirty="0">
              <a:latin typeface="黑体" panose="02010609060101010101" pitchFamily="49" charset="-122"/>
              <a:ea typeface="黑体" panose="02010609060101010101" pitchFamily="49" charset="-122"/>
            </a:endParaRPr>
          </a:p>
        </p:txBody>
      </p:sp>
      <p:sp>
        <p:nvSpPr>
          <p:cNvPr id="6" name="Rectangle 15"/>
          <p:cNvSpPr>
            <a:spLocks noChangeArrowheads="1"/>
          </p:cNvSpPr>
          <p:nvPr/>
        </p:nvSpPr>
        <p:spPr bwMode="auto">
          <a:xfrm>
            <a:off x="1197032" y="57909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Symbol" panose="05050102010706020507" pitchFamily="18" charset="2"/>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6" name="矩形 15"/>
          <p:cNvSpPr/>
          <p:nvPr/>
        </p:nvSpPr>
        <p:spPr>
          <a:xfrm>
            <a:off x="1162618" y="5470495"/>
            <a:ext cx="10487751" cy="452432"/>
          </a:xfrm>
          <a:prstGeom prst="rect">
            <a:avLst/>
          </a:prstGeom>
        </p:spPr>
        <p:txBody>
          <a:bodyPr wrap="square">
            <a:spAutoFit/>
          </a:bodyPr>
          <a:lstStyle/>
          <a:p>
            <a:pPr algn="just">
              <a:lnSpc>
                <a:spcPct val="130000"/>
              </a:lnSpc>
              <a:spcBef>
                <a:spcPct val="50000"/>
              </a:spcBef>
            </a:pPr>
            <a:r>
              <a:rPr kumimoji="1" lang="zh-CN" altLang="en-US" b="1" dirty="0" smtClean="0">
                <a:solidFill>
                  <a:srgbClr val="FF0000"/>
                </a:solidFill>
                <a:latin typeface="楷体" panose="02010609060101010101" pitchFamily="49" charset="-122"/>
                <a:ea typeface="楷体" panose="02010609060101010101" pitchFamily="49" charset="-122"/>
              </a:rPr>
              <a:t>思考：</a:t>
            </a:r>
            <a:r>
              <a:rPr kumimoji="1" lang="zh-CN" altLang="en-US" b="1" dirty="0" smtClean="0">
                <a:solidFill>
                  <a:srgbClr val="000099"/>
                </a:solidFill>
                <a:latin typeface="楷体" panose="02010609060101010101" pitchFamily="49" charset="-122"/>
                <a:ea typeface="楷体" panose="02010609060101010101" pitchFamily="49" charset="-122"/>
              </a:rPr>
              <a:t>有人</a:t>
            </a:r>
            <a:r>
              <a:rPr kumimoji="1" lang="zh-CN" altLang="en-US" b="1" dirty="0">
                <a:solidFill>
                  <a:srgbClr val="000099"/>
                </a:solidFill>
                <a:latin typeface="楷体" panose="02010609060101010101" pitchFamily="49" charset="-122"/>
                <a:ea typeface="楷体" panose="02010609060101010101" pitchFamily="49" charset="-122"/>
              </a:rPr>
              <a:t>说欧姆定律写成</a:t>
            </a:r>
            <a:r>
              <a:rPr kumimoji="1" lang="en-US" altLang="zh-CN" b="1" i="1" dirty="0">
                <a:solidFill>
                  <a:srgbClr val="000099"/>
                </a:solidFill>
                <a:latin typeface="Times New Roman" panose="02020603050405020304" pitchFamily="18" charset="0"/>
                <a:ea typeface="楷体" panose="02010609060101010101" pitchFamily="49" charset="-122"/>
                <a:cs typeface="Times New Roman" panose="02020603050405020304" pitchFamily="18" charset="0"/>
              </a:rPr>
              <a:t>u=-</a:t>
            </a:r>
            <a:r>
              <a:rPr kumimoji="1" lang="en-US" altLang="zh-CN" b="1" i="1" dirty="0" err="1">
                <a:solidFill>
                  <a:srgbClr val="000099"/>
                </a:solidFill>
                <a:latin typeface="Times New Roman" panose="02020603050405020304" pitchFamily="18" charset="0"/>
                <a:ea typeface="楷体" panose="02010609060101010101" pitchFamily="49" charset="-122"/>
                <a:cs typeface="Times New Roman" panose="02020603050405020304" pitchFamily="18" charset="0"/>
              </a:rPr>
              <a:t>Ri</a:t>
            </a:r>
            <a:r>
              <a:rPr kumimoji="1" lang="en-US" altLang="zh-CN" b="1" dirty="0">
                <a:solidFill>
                  <a:srgbClr val="000099"/>
                </a:solidFill>
                <a:latin typeface="楷体" panose="02010609060101010101" pitchFamily="49" charset="-122"/>
                <a:ea typeface="楷体" panose="02010609060101010101" pitchFamily="49" charset="-122"/>
              </a:rPr>
              <a:t>, </a:t>
            </a:r>
            <a:r>
              <a:rPr kumimoji="1" lang="zh-CN" altLang="en-US" b="1" dirty="0">
                <a:solidFill>
                  <a:srgbClr val="000099"/>
                </a:solidFill>
                <a:latin typeface="楷体" panose="02010609060101010101" pitchFamily="49" charset="-122"/>
                <a:ea typeface="楷体" panose="02010609060101010101" pitchFamily="49" charset="-122"/>
              </a:rPr>
              <a:t>说明此时的电阻是负的</a:t>
            </a:r>
            <a:r>
              <a:rPr kumimoji="1" lang="zh-CN" altLang="en-US" b="1" dirty="0" smtClean="0">
                <a:solidFill>
                  <a:srgbClr val="000099"/>
                </a:solidFill>
                <a:latin typeface="楷体" panose="02010609060101010101" pitchFamily="49" charset="-122"/>
                <a:ea typeface="楷体" panose="02010609060101010101" pitchFamily="49" charset="-122"/>
              </a:rPr>
              <a:t>。这种</a:t>
            </a:r>
            <a:r>
              <a:rPr kumimoji="1" lang="zh-CN" altLang="en-US" b="1" dirty="0">
                <a:solidFill>
                  <a:srgbClr val="000099"/>
                </a:solidFill>
                <a:latin typeface="楷体" panose="02010609060101010101" pitchFamily="49" charset="-122"/>
                <a:ea typeface="楷体" panose="02010609060101010101" pitchFamily="49" charset="-122"/>
              </a:rPr>
              <a:t>说法对吗</a:t>
            </a:r>
            <a:r>
              <a:rPr kumimoji="1" lang="en-US" altLang="zh-CN" b="1" dirty="0">
                <a:solidFill>
                  <a:srgbClr val="000099"/>
                </a:solidFill>
                <a:latin typeface="楷体" panose="02010609060101010101" pitchFamily="49" charset="-122"/>
                <a:ea typeface="楷体" panose="02010609060101010101" pitchFamily="49" charset="-122"/>
              </a:rPr>
              <a:t>? </a:t>
            </a:r>
            <a:endParaRPr kumimoji="1" lang="en-US" altLang="zh-CN" b="1" dirty="0">
              <a:solidFill>
                <a:srgbClr val="000099"/>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486795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电容</a:t>
            </a:r>
            <a:endParaRPr lang="zh-CN" altLang="en-US" sz="2400" b="1" dirty="0"/>
          </a:p>
        </p:txBody>
      </p:sp>
      <p:pic>
        <p:nvPicPr>
          <p:cNvPr id="12" name="图片 11"/>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6" name="Rectangle 15"/>
          <p:cNvSpPr>
            <a:spLocks noChangeArrowheads="1"/>
          </p:cNvSpPr>
          <p:nvPr/>
        </p:nvSpPr>
        <p:spPr bwMode="auto">
          <a:xfrm>
            <a:off x="1197032" y="57909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Symbol" panose="05050102010706020507" pitchFamily="18" charset="2"/>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pic>
        <p:nvPicPr>
          <p:cNvPr id="22530"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29215" y="3550872"/>
            <a:ext cx="3930650"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620683" y="1710756"/>
            <a:ext cx="10709564" cy="1754326"/>
          </a:xfrm>
          <a:prstGeom prst="rect">
            <a:avLst/>
          </a:prstGeom>
        </p:spPr>
        <p:txBody>
          <a:bodyPr wrap="square">
            <a:spAutoFit/>
          </a:bodyPr>
          <a:lstStyle/>
          <a:p>
            <a:pPr marL="285750" indent="-285750" algn="just">
              <a:lnSpc>
                <a:spcPct val="150000"/>
              </a:lnSpc>
              <a:spcAft>
                <a:spcPts val="0"/>
              </a:spcAft>
              <a:buFont typeface="Arial" panose="020B0604020202020204" pitchFamily="34" charset="0"/>
              <a:buChar char="•"/>
            </a:pPr>
            <a:r>
              <a:rPr lang="zh-CN" altLang="zh-CN" kern="100" dirty="0" smtClean="0">
                <a:latin typeface="黑体" panose="02010609060101010101" pitchFamily="49" charset="-122"/>
                <a:ea typeface="黑体" panose="02010609060101010101" pitchFamily="49" charset="-122"/>
              </a:rPr>
              <a:t>电容器由</a:t>
            </a:r>
            <a:r>
              <a:rPr lang="zh-CN" altLang="zh-CN" kern="100" dirty="0">
                <a:latin typeface="黑体" panose="02010609060101010101" pitchFamily="49" charset="-122"/>
                <a:ea typeface="黑体" panose="02010609060101010101" pitchFamily="49" charset="-122"/>
              </a:rPr>
              <a:t>两块金属极板间隔以不同的介质（如云母、绝缘纸、电解质等）所组成</a:t>
            </a:r>
            <a:r>
              <a:rPr lang="zh-CN" altLang="zh-CN" kern="100" dirty="0" smtClean="0">
                <a:latin typeface="黑体" panose="02010609060101010101" pitchFamily="49" charset="-122"/>
                <a:ea typeface="黑体" panose="02010609060101010101" pitchFamily="49" charset="-122"/>
              </a:rPr>
              <a:t>。</a:t>
            </a:r>
            <a:r>
              <a:rPr lang="zh-CN" altLang="zh-CN" u="sng" kern="100" dirty="0" smtClean="0">
                <a:solidFill>
                  <a:srgbClr val="FF0000"/>
                </a:solidFill>
                <a:latin typeface="黑体" panose="02010609060101010101" pitchFamily="49" charset="-122"/>
                <a:ea typeface="黑体" panose="02010609060101010101" pitchFamily="49" charset="-122"/>
              </a:rPr>
              <a:t>加上</a:t>
            </a:r>
            <a:r>
              <a:rPr lang="zh-CN" altLang="zh-CN" u="sng" kern="100" dirty="0">
                <a:solidFill>
                  <a:srgbClr val="FF0000"/>
                </a:solidFill>
                <a:latin typeface="黑体" panose="02010609060101010101" pitchFamily="49" charset="-122"/>
                <a:ea typeface="黑体" panose="02010609060101010101" pitchFamily="49" charset="-122"/>
              </a:rPr>
              <a:t>电源</a:t>
            </a:r>
            <a:r>
              <a:rPr lang="zh-CN" altLang="zh-CN" kern="100" dirty="0">
                <a:latin typeface="黑体" panose="02010609060101010101" pitchFamily="49" charset="-122"/>
                <a:ea typeface="黑体" panose="02010609060101010101" pitchFamily="49" charset="-122"/>
              </a:rPr>
              <a:t>后，极板上分别聚集起等量异号的电荷，在介质中建立起电场，并储存有电场能量</a:t>
            </a:r>
            <a:r>
              <a:rPr lang="zh-CN" altLang="zh-CN" kern="100" dirty="0" smtClean="0">
                <a:latin typeface="黑体" panose="02010609060101010101" pitchFamily="49" charset="-122"/>
                <a:ea typeface="黑体" panose="02010609060101010101" pitchFamily="49" charset="-122"/>
              </a:rPr>
              <a:t>。</a:t>
            </a:r>
            <a:r>
              <a:rPr lang="zh-CN" altLang="zh-CN" u="sng" kern="100" dirty="0" smtClean="0">
                <a:solidFill>
                  <a:srgbClr val="FF0000"/>
                </a:solidFill>
                <a:latin typeface="黑体" panose="02010609060101010101" pitchFamily="49" charset="-122"/>
                <a:ea typeface="黑体" panose="02010609060101010101" pitchFamily="49" charset="-122"/>
              </a:rPr>
              <a:t>电源</a:t>
            </a:r>
            <a:r>
              <a:rPr lang="zh-CN" altLang="zh-CN" u="sng" kern="100" dirty="0">
                <a:solidFill>
                  <a:srgbClr val="FF0000"/>
                </a:solidFill>
                <a:latin typeface="黑体" panose="02010609060101010101" pitchFamily="49" charset="-122"/>
                <a:ea typeface="黑体" panose="02010609060101010101" pitchFamily="49" charset="-122"/>
              </a:rPr>
              <a:t>移去</a:t>
            </a:r>
            <a:r>
              <a:rPr lang="zh-CN" altLang="zh-CN" kern="100" dirty="0">
                <a:latin typeface="黑体" panose="02010609060101010101" pitchFamily="49" charset="-122"/>
                <a:ea typeface="黑体" panose="02010609060101010101" pitchFamily="49" charset="-122"/>
              </a:rPr>
              <a:t>后，电荷可以继续聚集在极板上，电场继续存在</a:t>
            </a:r>
            <a:r>
              <a:rPr lang="zh-CN" altLang="zh-CN" kern="100" dirty="0" smtClean="0">
                <a:latin typeface="黑体" panose="02010609060101010101" pitchFamily="49" charset="-122"/>
                <a:ea typeface="黑体" panose="02010609060101010101" pitchFamily="49" charset="-122"/>
              </a:rPr>
              <a:t>。</a:t>
            </a:r>
            <a:endParaRPr lang="en-US" altLang="zh-CN" kern="100" dirty="0" smtClean="0">
              <a:latin typeface="黑体" panose="02010609060101010101" pitchFamily="49" charset="-122"/>
              <a:ea typeface="黑体" panose="02010609060101010101" pitchFamily="49" charset="-122"/>
            </a:endParaRPr>
          </a:p>
          <a:p>
            <a:pPr marL="285750" indent="-285750" algn="just">
              <a:lnSpc>
                <a:spcPct val="150000"/>
              </a:lnSpc>
              <a:spcAft>
                <a:spcPts val="0"/>
              </a:spcAft>
              <a:buFont typeface="Arial" panose="020B0604020202020204" pitchFamily="34" charset="0"/>
              <a:buChar char="•"/>
            </a:pPr>
            <a:r>
              <a:rPr lang="zh-CN" altLang="zh-CN" kern="100" dirty="0" smtClean="0">
                <a:latin typeface="黑体" panose="02010609060101010101" pitchFamily="49" charset="-122"/>
                <a:ea typeface="黑体" panose="02010609060101010101" pitchFamily="49" charset="-122"/>
              </a:rPr>
              <a:t>电容器</a:t>
            </a:r>
            <a:r>
              <a:rPr lang="zh-CN" altLang="zh-CN" kern="100" dirty="0">
                <a:latin typeface="黑体" panose="02010609060101010101" pitchFamily="49" charset="-122"/>
                <a:ea typeface="黑体" panose="02010609060101010101" pitchFamily="49" charset="-122"/>
              </a:rPr>
              <a:t>是一种能够储存电场能量的实际</a:t>
            </a:r>
            <a:r>
              <a:rPr lang="zh-CN" altLang="zh-CN" kern="100" dirty="0" smtClean="0">
                <a:latin typeface="黑体" panose="02010609060101010101" pitchFamily="49" charset="-122"/>
                <a:ea typeface="黑体" panose="02010609060101010101" pitchFamily="49" charset="-122"/>
              </a:rPr>
              <a:t>电路元件</a:t>
            </a:r>
            <a:endParaRPr lang="zh-CN" altLang="zh-CN" kern="100" dirty="0">
              <a:latin typeface="黑体" panose="02010609060101010101" pitchFamily="49" charset="-122"/>
              <a:ea typeface="黑体" panose="02010609060101010101" pitchFamily="49" charset="-122"/>
            </a:endParaRPr>
          </a:p>
        </p:txBody>
      </p:sp>
      <p:sp>
        <p:nvSpPr>
          <p:cNvPr id="9" name="Rectangle 2"/>
          <p:cNvSpPr>
            <a:spLocks noChangeArrowheads="1"/>
          </p:cNvSpPr>
          <p:nvPr/>
        </p:nvSpPr>
        <p:spPr bwMode="auto">
          <a:xfrm>
            <a:off x="620683" y="1163301"/>
            <a:ext cx="63373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dirty="0" smtClean="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1.</a:t>
            </a:r>
            <a:r>
              <a:rPr kumimoji="1" lang="zh-CN" altLang="en-US" sz="2400" b="1"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电容</a:t>
            </a:r>
            <a:r>
              <a:rPr kumimoji="1" lang="zh-CN" altLang="en-US" sz="2400" b="1" dirty="0" smtClean="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元件</a:t>
            </a:r>
            <a:endParaRPr kumimoji="1" lang="zh-CN" altLang="en-US" sz="2400" b="1"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8516888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50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9"/>
                                        </p:tgtEl>
                                        <p:attrNameLst>
                                          <p:attrName>fillcolor</p:attrName>
                                        </p:attrNameLst>
                                      </p:cBhvr>
                                      <p:tavLst>
                                        <p:tav tm="0">
                                          <p:val>
                                            <p:clrVal>
                                              <a:schemeClr val="accent2"/>
                                            </p:clrVal>
                                          </p:val>
                                        </p:tav>
                                        <p:tav tm="50000">
                                          <p:val>
                                            <p:clrVal>
                                              <a:schemeClr val="hlink"/>
                                            </p:clrVal>
                                          </p:val>
                                        </p:tav>
                                      </p:tavLst>
                                    </p:anim>
                                    <p:set>
                                      <p:cBhvr>
                                        <p:cTn id="9" dur="50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电容</a:t>
            </a:r>
            <a:endParaRPr lang="zh-CN" altLang="en-US" sz="2400" b="1" dirty="0"/>
          </a:p>
        </p:txBody>
      </p:sp>
      <p:pic>
        <p:nvPicPr>
          <p:cNvPr id="12" name="图片 11"/>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6" name="Rectangle 15"/>
          <p:cNvSpPr>
            <a:spLocks noChangeArrowheads="1"/>
          </p:cNvSpPr>
          <p:nvPr/>
        </p:nvSpPr>
        <p:spPr bwMode="auto">
          <a:xfrm>
            <a:off x="1197032" y="57909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Symbol" panose="05050102010706020507" pitchFamily="18" charset="2"/>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5" name="矩形 14"/>
          <p:cNvSpPr/>
          <p:nvPr/>
        </p:nvSpPr>
        <p:spPr>
          <a:xfrm>
            <a:off x="1016054" y="1615040"/>
            <a:ext cx="10455510" cy="1845185"/>
          </a:xfrm>
          <a:prstGeom prst="rect">
            <a:avLst/>
          </a:prstGeom>
        </p:spPr>
        <p:txBody>
          <a:bodyPr wrap="square">
            <a:spAutoFit/>
          </a:bodyPr>
          <a:lstStyle/>
          <a:p>
            <a:pPr marL="285750" indent="-285750">
              <a:lnSpc>
                <a:spcPct val="200000"/>
              </a:lnSpc>
              <a:buFont typeface="Arial" panose="020B0604020202020204" pitchFamily="34" charset="0"/>
              <a:buChar char="•"/>
            </a:pPr>
            <a:r>
              <a:rPr lang="zh-CN" altLang="zh-CN" sz="2000" kern="100" dirty="0">
                <a:latin typeface="Times New Roman" panose="02020603050405020304" pitchFamily="18" charset="0"/>
                <a:ea typeface="黑体" panose="02010609060101010101" pitchFamily="49" charset="-122"/>
                <a:cs typeface="Times New Roman" panose="02020603050405020304" pitchFamily="18" charset="0"/>
              </a:rPr>
              <a:t>线性电容元件是一个理想无源二端元件</a:t>
            </a:r>
            <a:r>
              <a:rPr lang="zh-CN" altLang="zh-CN" sz="2000" kern="100"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kern="100" dirty="0" smtClean="0">
                <a:latin typeface="Times New Roman" panose="02020603050405020304" pitchFamily="18" charset="0"/>
                <a:ea typeface="黑体" panose="02010609060101010101" pitchFamily="49" charset="-122"/>
                <a:cs typeface="Times New Roman" panose="02020603050405020304" pitchFamily="18" charset="0"/>
              </a:rPr>
              <a:t>C</a:t>
            </a:r>
            <a:r>
              <a:rPr lang="zh-CN" altLang="zh-CN" sz="2000" dirty="0" smtClean="0">
                <a:latin typeface="Times New Roman" panose="02020603050405020304" pitchFamily="18" charset="0"/>
                <a:ea typeface="黑体" panose="02010609060101010101" pitchFamily="49" charset="-122"/>
                <a:cs typeface="Times New Roman" panose="02020603050405020304" pitchFamily="18" charset="0"/>
              </a:rPr>
              <a:t>为</a:t>
            </a:r>
            <a:r>
              <a:rPr lang="zh-CN" altLang="zh-CN" sz="2000" dirty="0">
                <a:latin typeface="Times New Roman" panose="02020603050405020304" pitchFamily="18" charset="0"/>
                <a:ea typeface="黑体" panose="02010609060101010101" pitchFamily="49" charset="-122"/>
                <a:cs typeface="Times New Roman" panose="02020603050405020304" pitchFamily="18" charset="0"/>
              </a:rPr>
              <a:t>电容元件的</a:t>
            </a:r>
            <a:r>
              <a:rPr lang="zh-CN" altLang="zh-CN" sz="2000" dirty="0" smtClean="0">
                <a:latin typeface="Times New Roman" panose="02020603050405020304" pitchFamily="18" charset="0"/>
                <a:ea typeface="黑体" panose="02010609060101010101" pitchFamily="49" charset="-122"/>
                <a:cs typeface="Times New Roman" panose="02020603050405020304" pitchFamily="18" charset="0"/>
              </a:rPr>
              <a:t>电容</a:t>
            </a:r>
            <a:r>
              <a:rPr lang="zh-CN" altLang="en-US" sz="2000"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i="1" dirty="0" smtClean="0">
                <a:latin typeface="Times New Roman" panose="02020603050405020304" pitchFamily="18" charset="0"/>
                <a:ea typeface="黑体" panose="02010609060101010101" pitchFamily="49" charset="-122"/>
                <a:cs typeface="Times New Roman" panose="02020603050405020304" pitchFamily="18" charset="0"/>
              </a:rPr>
              <a:t>u</a:t>
            </a:r>
            <a:r>
              <a:rPr lang="zh-CN" altLang="zh-CN" sz="2000" dirty="0" smtClean="0">
                <a:latin typeface="Times New Roman" panose="02020603050405020304" pitchFamily="18" charset="0"/>
                <a:ea typeface="黑体" panose="02010609060101010101" pitchFamily="49" charset="-122"/>
                <a:cs typeface="Times New Roman" panose="02020603050405020304" pitchFamily="18" charset="0"/>
              </a:rPr>
              <a:t>为</a:t>
            </a:r>
            <a:r>
              <a:rPr lang="zh-CN" altLang="zh-CN" sz="2000" dirty="0">
                <a:latin typeface="Times New Roman" panose="02020603050405020304" pitchFamily="18" charset="0"/>
                <a:ea typeface="黑体" panose="02010609060101010101" pitchFamily="49" charset="-122"/>
                <a:cs typeface="Times New Roman" panose="02020603050405020304" pitchFamily="18" charset="0"/>
              </a:rPr>
              <a:t>两端变化的</a:t>
            </a:r>
            <a:r>
              <a:rPr lang="zh-CN" altLang="zh-CN" sz="2000" dirty="0" smtClean="0">
                <a:latin typeface="Times New Roman" panose="02020603050405020304" pitchFamily="18" charset="0"/>
                <a:ea typeface="黑体" panose="02010609060101010101" pitchFamily="49" charset="-122"/>
                <a:cs typeface="Times New Roman" panose="02020603050405020304" pitchFamily="18" charset="0"/>
              </a:rPr>
              <a:t>电压</a:t>
            </a:r>
            <a:r>
              <a:rPr lang="zh-CN" altLang="en-US" sz="2000" dirty="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i="1" dirty="0" err="1" smtClean="0">
                <a:latin typeface="Times New Roman" panose="02020603050405020304" pitchFamily="18" charset="0"/>
                <a:ea typeface="黑体" panose="02010609060101010101" pitchFamily="49" charset="-122"/>
                <a:cs typeface="Times New Roman" panose="02020603050405020304" pitchFamily="18" charset="0"/>
              </a:rPr>
              <a:t>i</a:t>
            </a:r>
            <a:r>
              <a:rPr lang="zh-CN" altLang="zh-CN" sz="2000" dirty="0" smtClean="0">
                <a:latin typeface="Times New Roman" panose="02020603050405020304" pitchFamily="18" charset="0"/>
                <a:ea typeface="黑体" panose="02010609060101010101" pitchFamily="49" charset="-122"/>
                <a:cs typeface="Times New Roman" panose="02020603050405020304" pitchFamily="18" charset="0"/>
              </a:rPr>
              <a:t>为</a:t>
            </a:r>
            <a:r>
              <a:rPr lang="zh-CN" altLang="zh-CN" sz="2000" dirty="0">
                <a:latin typeface="Times New Roman" panose="02020603050405020304" pitchFamily="18" charset="0"/>
                <a:ea typeface="黑体" panose="02010609060101010101" pitchFamily="49" charset="-122"/>
                <a:cs typeface="Times New Roman" panose="02020603050405020304" pitchFamily="18" charset="0"/>
              </a:rPr>
              <a:t>两端变化的电流，即交流电压电流的瞬时值。</a:t>
            </a:r>
          </a:p>
          <a:p>
            <a:pPr marL="285750" indent="-285750">
              <a:lnSpc>
                <a:spcPct val="200000"/>
              </a:lnSpc>
              <a:buFont typeface="Arial" panose="020B0604020202020204" pitchFamily="34" charset="0"/>
              <a:buChar char="•"/>
            </a:pPr>
            <a:endParaRPr lang="zh-CN" altLang="en-US" sz="20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6" name="Rectangle 1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617591339"/>
              </p:ext>
            </p:extLst>
          </p:nvPr>
        </p:nvGraphicFramePr>
        <p:xfrm>
          <a:off x="4845494" y="3166629"/>
          <a:ext cx="1398315" cy="599278"/>
        </p:xfrm>
        <a:graphic>
          <a:graphicData uri="http://schemas.openxmlformats.org/presentationml/2006/ole">
            <mc:AlternateContent xmlns:mc="http://schemas.openxmlformats.org/markup-compatibility/2006">
              <mc:Choice xmlns:v="urn:schemas-microsoft-com:vml" Requires="v">
                <p:oleObj spid="_x0000_s24601" r:id="rId4" imgW="469696" imgH="203112" progId="Equation.3">
                  <p:embed/>
                </p:oleObj>
              </mc:Choice>
              <mc:Fallback>
                <p:oleObj r:id="rId4" imgW="469696" imgH="203112"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5494" y="3166629"/>
                        <a:ext cx="1398315" cy="599278"/>
                      </a:xfrm>
                      <a:prstGeom prst="rect">
                        <a:avLst/>
                      </a:prstGeom>
                      <a:noFill/>
                    </p:spPr>
                  </p:pic>
                </p:oleObj>
              </mc:Fallback>
            </mc:AlternateContent>
          </a:graphicData>
        </a:graphic>
      </p:graphicFrame>
      <p:sp>
        <p:nvSpPr>
          <p:cNvPr id="18" name="Rectangle 14"/>
          <p:cNvSpPr>
            <a:spLocks noChangeArrowheads="1"/>
          </p:cNvSpPr>
          <p:nvPr/>
        </p:nvSpPr>
        <p:spPr bwMode="auto">
          <a:xfrm>
            <a:off x="3499658" y="46730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854757654"/>
              </p:ext>
            </p:extLst>
          </p:nvPr>
        </p:nvGraphicFramePr>
        <p:xfrm>
          <a:off x="4277910" y="5222667"/>
          <a:ext cx="3444614" cy="422674"/>
        </p:xfrm>
        <a:graphic>
          <a:graphicData uri="http://schemas.openxmlformats.org/presentationml/2006/ole">
            <mc:AlternateContent xmlns:mc="http://schemas.openxmlformats.org/markup-compatibility/2006">
              <mc:Choice xmlns:v="urn:schemas-microsoft-com:vml" Requires="v">
                <p:oleObj spid="_x0000_s24602" r:id="rId6" imgW="1612900" imgH="228600" progId="Equation.3">
                  <p:embed/>
                </p:oleObj>
              </mc:Choice>
              <mc:Fallback>
                <p:oleObj r:id="rId6" imgW="1612900" imgH="228600" progId="Equation.3">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7910" y="5222667"/>
                        <a:ext cx="3444614" cy="422674"/>
                      </a:xfrm>
                      <a:prstGeom prst="rect">
                        <a:avLst/>
                      </a:prstGeom>
                      <a:noFill/>
                    </p:spPr>
                  </p:pic>
                </p:oleObj>
              </mc:Fallback>
            </mc:AlternateContent>
          </a:graphicData>
        </a:graphic>
      </p:graphicFrame>
      <p:sp>
        <p:nvSpPr>
          <p:cNvPr id="20" name="矩形 19"/>
          <p:cNvSpPr/>
          <p:nvPr/>
        </p:nvSpPr>
        <p:spPr>
          <a:xfrm>
            <a:off x="1687484" y="4409973"/>
            <a:ext cx="9991898" cy="442878"/>
          </a:xfrm>
          <a:prstGeom prst="rect">
            <a:avLst/>
          </a:prstGeom>
        </p:spPr>
        <p:txBody>
          <a:bodyPr wrap="square">
            <a:spAutoFit/>
          </a:bodyPr>
          <a:lstStyle/>
          <a:p>
            <a:pPr>
              <a:lnSpc>
                <a:spcPct val="150000"/>
              </a:lnSpc>
              <a:spcBef>
                <a:spcPct val="50000"/>
              </a:spcBef>
              <a:buFontTx/>
              <a:buNone/>
            </a:pPr>
            <a:r>
              <a:rPr lang="zh-CN" altLang="en-US" dirty="0">
                <a:latin typeface="黑体" panose="02010609060101010101" pitchFamily="49" charset="-122"/>
                <a:ea typeface="黑体" panose="02010609060101010101" pitchFamily="49" charset="-122"/>
              </a:rPr>
              <a:t>电容的</a:t>
            </a:r>
            <a:r>
              <a:rPr lang="en-US" altLang="zh-CN" dirty="0">
                <a:latin typeface="黑体" panose="02010609060101010101" pitchFamily="49" charset="-122"/>
                <a:ea typeface="黑体" panose="02010609060101010101" pitchFamily="49" charset="-122"/>
              </a:rPr>
              <a:t>SI</a:t>
            </a:r>
            <a:r>
              <a:rPr lang="zh-CN" altLang="en-US" dirty="0">
                <a:latin typeface="黑体" panose="02010609060101010101" pitchFamily="49" charset="-122"/>
                <a:ea typeface="黑体" panose="02010609060101010101" pitchFamily="49" charset="-122"/>
              </a:rPr>
              <a:t>单位为</a:t>
            </a:r>
            <a:r>
              <a:rPr lang="zh-CN" altLang="en-US" dirty="0">
                <a:solidFill>
                  <a:schemeClr val="folHlink"/>
                </a:solidFill>
                <a:latin typeface="黑体" panose="02010609060101010101" pitchFamily="49" charset="-122"/>
                <a:ea typeface="黑体" panose="02010609060101010101" pitchFamily="49" charset="-122"/>
              </a:rPr>
              <a:t>法［拉］</a:t>
            </a:r>
            <a:r>
              <a:rPr lang="en-US" altLang="zh-CN" dirty="0">
                <a:latin typeface="黑体" panose="02010609060101010101" pitchFamily="49" charset="-122"/>
                <a:ea typeface="黑体" panose="02010609060101010101" pitchFamily="49" charset="-122"/>
              </a:rPr>
              <a:t>, </a:t>
            </a:r>
            <a:r>
              <a:rPr lang="zh-CN" altLang="en-US" dirty="0">
                <a:latin typeface="黑体" panose="02010609060101010101" pitchFamily="49" charset="-122"/>
                <a:ea typeface="黑体" panose="02010609060101010101" pitchFamily="49" charset="-122"/>
              </a:rPr>
              <a:t>符号为</a:t>
            </a:r>
            <a:r>
              <a:rPr lang="en-US" altLang="zh-CN" dirty="0">
                <a:solidFill>
                  <a:schemeClr val="folHlink"/>
                </a:solidFill>
                <a:latin typeface="黑体" panose="02010609060101010101" pitchFamily="49" charset="-122"/>
                <a:ea typeface="黑体" panose="02010609060101010101" pitchFamily="49" charset="-122"/>
              </a:rPr>
              <a:t>F</a:t>
            </a:r>
            <a:r>
              <a:rPr lang="en-US" altLang="zh-CN" dirty="0">
                <a:latin typeface="黑体" panose="02010609060101010101" pitchFamily="49" charset="-122"/>
                <a:ea typeface="黑体" panose="02010609060101010101" pitchFamily="49" charset="-122"/>
              </a:rPr>
              <a:t>; </a:t>
            </a:r>
            <a:r>
              <a:rPr lang="en-US" altLang="zh-CN" dirty="0" smtClean="0">
                <a:latin typeface="黑体" panose="02010609060101010101" pitchFamily="49" charset="-122"/>
                <a:ea typeface="黑体" panose="02010609060101010101" pitchFamily="49" charset="-122"/>
              </a:rPr>
              <a:t>1F=1C</a:t>
            </a: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V</a:t>
            </a:r>
            <a:r>
              <a:rPr lang="zh-CN" altLang="en-US" dirty="0">
                <a:latin typeface="黑体" panose="02010609060101010101" pitchFamily="49" charset="-122"/>
                <a:ea typeface="黑体" panose="02010609060101010101" pitchFamily="49" charset="-122"/>
              </a:rPr>
              <a:t>。常采用</a:t>
            </a:r>
            <a:r>
              <a:rPr lang="zh-CN" altLang="en-US" dirty="0">
                <a:solidFill>
                  <a:schemeClr val="folHlink"/>
                </a:solidFill>
                <a:latin typeface="黑体" panose="02010609060101010101" pitchFamily="49" charset="-122"/>
                <a:ea typeface="黑体" panose="02010609060101010101" pitchFamily="49" charset="-122"/>
              </a:rPr>
              <a:t>微法（</a:t>
            </a:r>
            <a:r>
              <a:rPr lang="en-US" altLang="zh-CN" i="1" dirty="0" err="1">
                <a:solidFill>
                  <a:schemeClr val="folHlink"/>
                </a:solidFill>
                <a:latin typeface="黑体" panose="02010609060101010101" pitchFamily="49" charset="-122"/>
                <a:ea typeface="黑体" panose="02010609060101010101" pitchFamily="49" charset="-122"/>
              </a:rPr>
              <a:t>μ</a:t>
            </a:r>
            <a:r>
              <a:rPr lang="en-US" altLang="zh-CN" dirty="0" err="1">
                <a:solidFill>
                  <a:schemeClr val="folHlink"/>
                </a:solidFill>
                <a:latin typeface="黑体" panose="02010609060101010101" pitchFamily="49" charset="-122"/>
                <a:ea typeface="黑体" panose="02010609060101010101" pitchFamily="49" charset="-122"/>
              </a:rPr>
              <a:t>F</a:t>
            </a:r>
            <a:r>
              <a:rPr lang="zh-CN" altLang="en-US" dirty="0">
                <a:solidFill>
                  <a:schemeClr val="folHlink"/>
                </a:solidFill>
                <a:latin typeface="黑体" panose="02010609060101010101" pitchFamily="49" charset="-122"/>
                <a:ea typeface="黑体" panose="02010609060101010101" pitchFamily="49" charset="-122"/>
              </a:rPr>
              <a:t>）和皮法（</a:t>
            </a:r>
            <a:r>
              <a:rPr lang="en-US" altLang="zh-CN" dirty="0">
                <a:solidFill>
                  <a:schemeClr val="folHlink"/>
                </a:solidFill>
                <a:latin typeface="黑体" panose="02010609060101010101" pitchFamily="49" charset="-122"/>
                <a:ea typeface="黑体" panose="02010609060101010101" pitchFamily="49" charset="-122"/>
              </a:rPr>
              <a:t>pF</a:t>
            </a:r>
            <a:r>
              <a:rPr lang="zh-CN" altLang="en-US" dirty="0">
                <a:solidFill>
                  <a:schemeClr val="folHlink"/>
                </a:solidFill>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作为其单位。</a:t>
            </a:r>
            <a:endParaRPr lang="zh-CN"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304382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电容</a:t>
            </a:r>
            <a:endParaRPr lang="zh-CN" altLang="en-US" sz="2400" b="1" dirty="0"/>
          </a:p>
        </p:txBody>
      </p:sp>
      <p:pic>
        <p:nvPicPr>
          <p:cNvPr id="12" name="图片 11"/>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6" name="Rectangle 15"/>
          <p:cNvSpPr>
            <a:spLocks noChangeArrowheads="1"/>
          </p:cNvSpPr>
          <p:nvPr/>
        </p:nvSpPr>
        <p:spPr bwMode="auto">
          <a:xfrm>
            <a:off x="1197032" y="57909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Symbol" panose="05050102010706020507" pitchFamily="18" charset="2"/>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6" name="Rectangle 1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Rectangle 14"/>
          <p:cNvSpPr>
            <a:spLocks noChangeArrowheads="1"/>
          </p:cNvSpPr>
          <p:nvPr/>
        </p:nvSpPr>
        <p:spPr bwMode="auto">
          <a:xfrm>
            <a:off x="3481416" y="43995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Rectangle 2"/>
          <p:cNvSpPr>
            <a:spLocks noChangeArrowheads="1"/>
          </p:cNvSpPr>
          <p:nvPr/>
        </p:nvSpPr>
        <p:spPr bwMode="auto">
          <a:xfrm>
            <a:off x="775994" y="1186602"/>
            <a:ext cx="63373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2.</a:t>
            </a:r>
            <a:r>
              <a:rPr kumimoji="1" lang="zh-CN" altLang="en-US" sz="2400" b="1"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电容元件的</a:t>
            </a:r>
            <a:r>
              <a:rPr kumimoji="1" lang="en-US" altLang="zh-CN" sz="2400" b="1" i="1"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u</a:t>
            </a:r>
            <a:r>
              <a:rPr kumimoji="1" lang="en-US" altLang="zh-CN" sz="2400" b="1"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b="1" i="1" dirty="0" err="1">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i</a:t>
            </a:r>
            <a:r>
              <a:rPr kumimoji="1" lang="zh-CN" altLang="en-US" sz="2400" b="1"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关系</a:t>
            </a:r>
          </a:p>
        </p:txBody>
      </p:sp>
      <p:sp>
        <p:nvSpPr>
          <p:cNvPr id="14" name="Text Box 3"/>
          <p:cNvSpPr txBox="1">
            <a:spLocks noChangeArrowheads="1"/>
          </p:cNvSpPr>
          <p:nvPr/>
        </p:nvSpPr>
        <p:spPr bwMode="auto">
          <a:xfrm>
            <a:off x="1319119" y="1937307"/>
            <a:ext cx="214468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zh-CN" altLang="en-US" sz="2000" dirty="0">
                <a:latin typeface="Times New Roman" panose="02020603050405020304" pitchFamily="18" charset="0"/>
                <a:ea typeface="黑体" panose="02010609060101010101" pitchFamily="49" charset="-122"/>
                <a:cs typeface="Times New Roman" panose="02020603050405020304" pitchFamily="18" charset="0"/>
              </a:rPr>
              <a:t>根据电流的定义，</a:t>
            </a:r>
          </a:p>
        </p:txBody>
      </p:sp>
      <p:grpSp>
        <p:nvGrpSpPr>
          <p:cNvPr id="21" name="Group 4"/>
          <p:cNvGrpSpPr>
            <a:grpSpLocks/>
          </p:cNvGrpSpPr>
          <p:nvPr/>
        </p:nvGrpSpPr>
        <p:grpSpPr bwMode="auto">
          <a:xfrm>
            <a:off x="3463803" y="1743949"/>
            <a:ext cx="638175" cy="773113"/>
            <a:chOff x="2290" y="1152"/>
            <a:chExt cx="402" cy="487"/>
          </a:xfrm>
        </p:grpSpPr>
        <p:sp>
          <p:nvSpPr>
            <p:cNvPr id="22" name="Line 5"/>
            <p:cNvSpPr>
              <a:spLocks noChangeShapeType="1"/>
            </p:cNvSpPr>
            <p:nvPr/>
          </p:nvSpPr>
          <p:spPr bwMode="auto">
            <a:xfrm>
              <a:off x="2494" y="1395"/>
              <a:ext cx="198" cy="2"/>
            </a:xfrm>
            <a:prstGeom prst="line">
              <a:avLst/>
            </a:prstGeom>
            <a:noFill/>
            <a:ln w="1746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3" name="Rectangle 6"/>
            <p:cNvSpPr>
              <a:spLocks noChangeArrowheads="1"/>
            </p:cNvSpPr>
            <p:nvPr/>
          </p:nvSpPr>
          <p:spPr bwMode="auto">
            <a:xfrm>
              <a:off x="2509" y="1406"/>
              <a:ext cx="15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kumimoji="1" lang="en-US" altLang="zh-CN" sz="2400" i="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dt</a:t>
              </a:r>
              <a:endParaRPr kumimoji="1" lang="en-US" altLang="zh-CN" sz="1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4" name="Rectangle 7"/>
            <p:cNvSpPr>
              <a:spLocks noChangeArrowheads="1"/>
            </p:cNvSpPr>
            <p:nvPr/>
          </p:nvSpPr>
          <p:spPr bwMode="auto">
            <a:xfrm>
              <a:off x="2498" y="1152"/>
              <a:ext cx="19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kumimoji="1" lang="en-US" altLang="zh-CN" sz="2400" i="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dq</a:t>
              </a:r>
              <a:endParaRPr kumimoji="1" lang="en-US" altLang="zh-CN" sz="1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5" name="Rectangle 8"/>
            <p:cNvSpPr>
              <a:spLocks noChangeArrowheads="1"/>
            </p:cNvSpPr>
            <p:nvPr/>
          </p:nvSpPr>
          <p:spPr bwMode="auto">
            <a:xfrm>
              <a:off x="2290" y="1250"/>
              <a:ext cx="17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kumimoji="1" lang="en-US" altLang="zh-CN" sz="2400" i="1" dirty="0" err="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i</a:t>
              </a:r>
              <a:endParaRPr kumimoji="1" lang="en-US" altLang="zh-CN" sz="16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6" name="Rectangle 9"/>
            <p:cNvSpPr>
              <a:spLocks noChangeArrowheads="1"/>
            </p:cNvSpPr>
            <p:nvPr/>
          </p:nvSpPr>
          <p:spPr bwMode="auto">
            <a:xfrm>
              <a:off x="2387" y="1258"/>
              <a:ext cx="9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kumimoji="1" lang="en-US" altLang="zh-CN" sz="20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t>
              </a:r>
              <a:endParaRPr kumimoji="1" lang="en-US" altLang="zh-CN" sz="14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2" name="矩形 1"/>
          <p:cNvSpPr/>
          <p:nvPr/>
        </p:nvSpPr>
        <p:spPr>
          <a:xfrm>
            <a:off x="4286392" y="1907449"/>
            <a:ext cx="987771" cy="369332"/>
          </a:xfrm>
          <a:prstGeom prst="rect">
            <a:avLst/>
          </a:prstGeom>
        </p:spPr>
        <p:txBody>
          <a:bodyPr wrap="none">
            <a:spAutoFit/>
          </a:bodyPr>
          <a:lstStyle/>
          <a:p>
            <a:pPr>
              <a:spcBef>
                <a:spcPct val="50000"/>
              </a:spcBef>
            </a:pPr>
            <a:r>
              <a:rPr kumimoji="1" lang="zh-CN" altLang="en-US" dirty="0" smtClean="0">
                <a:latin typeface="Times New Roman" panose="02020603050405020304" pitchFamily="18" charset="0"/>
                <a:ea typeface="黑体" panose="02010609060101010101" pitchFamily="49" charset="-122"/>
                <a:cs typeface="Times New Roman" panose="02020603050405020304" pitchFamily="18" charset="0"/>
              </a:rPr>
              <a:t>及 </a:t>
            </a:r>
            <a:r>
              <a:rPr kumimoji="1" lang="en-US" altLang="zh-CN" i="1" dirty="0" smtClean="0">
                <a:latin typeface="Times New Roman" panose="02020603050405020304" pitchFamily="18" charset="0"/>
                <a:ea typeface="黑体" panose="02010609060101010101" pitchFamily="49" charset="-122"/>
                <a:cs typeface="Times New Roman" panose="02020603050405020304" pitchFamily="18" charset="0"/>
              </a:rPr>
              <a:t>q</a:t>
            </a:r>
            <a:r>
              <a:rPr kumimoji="1" lang="en-US" altLang="zh-CN" dirty="0" smtClean="0">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i="1" dirty="0" smtClean="0">
                <a:latin typeface="Times New Roman" panose="02020603050405020304" pitchFamily="18" charset="0"/>
                <a:ea typeface="黑体" panose="02010609060101010101" pitchFamily="49" charset="-122"/>
                <a:cs typeface="Times New Roman" panose="02020603050405020304" pitchFamily="18" charset="0"/>
              </a:rPr>
              <a:t>Cu</a:t>
            </a:r>
            <a:endParaRPr kumimoji="1" lang="en-US" altLang="zh-CN" i="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矩形 7"/>
          <p:cNvSpPr/>
          <p:nvPr/>
        </p:nvSpPr>
        <p:spPr>
          <a:xfrm>
            <a:off x="1197032" y="3462332"/>
            <a:ext cx="8728450" cy="400110"/>
          </a:xfrm>
          <a:prstGeom prst="rect">
            <a:avLst/>
          </a:prstGeom>
        </p:spPr>
        <p:txBody>
          <a:bodyPr wrap="square">
            <a:spAutoFit/>
          </a:bodyPr>
          <a:lstStyle/>
          <a:p>
            <a:r>
              <a:rPr lang="zh-CN" altLang="en-US" sz="2000" kern="100" dirty="0" smtClean="0">
                <a:latin typeface="Times New Roman" panose="02020603050405020304" pitchFamily="18" charset="0"/>
                <a:ea typeface="黑体" panose="02010609060101010101" pitchFamily="49" charset="-122"/>
                <a:cs typeface="Times New Roman" panose="02020603050405020304" pitchFamily="18" charset="0"/>
              </a:rPr>
              <a:t>即：</a:t>
            </a:r>
            <a:r>
              <a:rPr lang="zh-CN" altLang="zh-CN" sz="2000"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任何</a:t>
            </a:r>
            <a:r>
              <a:rPr lang="zh-CN" altLang="zh-CN" sz="20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时刻，线性电容元件中的电流与该时刻电压的变化率成正比。</a:t>
            </a:r>
            <a:endParaRPr lang="zh-CN" altLang="en-US" sz="20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7" name="Rectangle 11"/>
          <p:cNvSpPr>
            <a:spLocks noChangeArrowheads="1"/>
          </p:cNvSpPr>
          <p:nvPr/>
        </p:nvSpPr>
        <p:spPr bwMode="auto">
          <a:xfrm>
            <a:off x="5351927" y="1941181"/>
            <a:ext cx="19912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kumimoji="1" lang="zh-CN" altLang="en-US" sz="2000" dirty="0">
                <a:latin typeface="Times New Roman" panose="02020603050405020304" pitchFamily="18" charset="0"/>
                <a:ea typeface="黑体" panose="02010609060101010101" pitchFamily="49" charset="-122"/>
                <a:cs typeface="Times New Roman" panose="02020603050405020304" pitchFamily="18" charset="0"/>
              </a:rPr>
              <a:t>关联参考方向下</a:t>
            </a:r>
          </a:p>
        </p:txBody>
      </p:sp>
      <p:sp>
        <p:nvSpPr>
          <p:cNvPr id="9" name="Rectangle 5"/>
          <p:cNvSpPr>
            <a:spLocks noChangeArrowheads="1"/>
          </p:cNvSpPr>
          <p:nvPr/>
        </p:nvSpPr>
        <p:spPr bwMode="auto">
          <a:xfrm>
            <a:off x="3499658" y="2572895"/>
            <a:ext cx="24465866" cy="804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4118869068"/>
              </p:ext>
            </p:extLst>
          </p:nvPr>
        </p:nvGraphicFramePr>
        <p:xfrm>
          <a:off x="4286392" y="2557300"/>
          <a:ext cx="1651438" cy="712725"/>
        </p:xfrm>
        <a:graphic>
          <a:graphicData uri="http://schemas.openxmlformats.org/presentationml/2006/ole">
            <mc:AlternateContent xmlns:mc="http://schemas.openxmlformats.org/markup-compatibility/2006">
              <mc:Choice xmlns:v="urn:schemas-microsoft-com:vml" Requires="v">
                <p:oleObj spid="_x0000_s25612" r:id="rId4" imgW="901309" imgH="393529" progId="Equation.3">
                  <p:embed/>
                </p:oleObj>
              </mc:Choice>
              <mc:Fallback>
                <p:oleObj r:id="rId4" imgW="901309" imgH="393529"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6392" y="2557300"/>
                        <a:ext cx="1651438" cy="712725"/>
                      </a:xfrm>
                      <a:prstGeom prst="rect">
                        <a:avLst/>
                      </a:prstGeom>
                      <a:noFill/>
                    </p:spPr>
                  </p:pic>
                </p:oleObj>
              </mc:Fallback>
            </mc:AlternateContent>
          </a:graphicData>
        </a:graphic>
      </p:graphicFrame>
      <p:sp>
        <p:nvSpPr>
          <p:cNvPr id="30" name="矩形 29"/>
          <p:cNvSpPr/>
          <p:nvPr/>
        </p:nvSpPr>
        <p:spPr>
          <a:xfrm>
            <a:off x="1197032" y="5312330"/>
            <a:ext cx="10017495" cy="957250"/>
          </a:xfrm>
          <a:prstGeom prst="rect">
            <a:avLst/>
          </a:prstGeom>
        </p:spPr>
        <p:txBody>
          <a:bodyPr wrap="square">
            <a:spAutoFit/>
          </a:bodyPr>
          <a:lstStyle/>
          <a:p>
            <a:pPr lvl="0" eaLnBrk="0" fontAlgn="base" hangingPunct="0">
              <a:lnSpc>
                <a:spcPct val="150000"/>
              </a:lnSpc>
              <a:spcBef>
                <a:spcPct val="0"/>
              </a:spcBef>
              <a:spcAft>
                <a:spcPct val="0"/>
              </a:spcAft>
            </a:pPr>
            <a:r>
              <a:rPr lang="zh-CN" altLang="en-US" sz="2000" dirty="0" smtClean="0">
                <a:latin typeface="Times New Roman" panose="02020603050405020304" pitchFamily="18" charset="0"/>
                <a:ea typeface="黑体" panose="02010609060101010101" pitchFamily="49" charset="-122"/>
                <a:cs typeface="Times New Roman" panose="02020603050405020304" pitchFamily="18" charset="0"/>
              </a:rPr>
              <a:t>在直流电路中，电容上即使有电压，但</a:t>
            </a:r>
            <a:r>
              <a:rPr lang="en-US" altLang="zh-CN" sz="2000" dirty="0" err="1" smtClean="0">
                <a:latin typeface="Times New Roman" panose="02020603050405020304" pitchFamily="18" charset="0"/>
                <a:ea typeface="黑体" panose="02010609060101010101" pitchFamily="49" charset="-122"/>
                <a:cs typeface="Times New Roman" panose="02020603050405020304" pitchFamily="18" charset="0"/>
              </a:rPr>
              <a:t>i</a:t>
            </a:r>
            <a:r>
              <a:rPr lang="en-US" altLang="zh-CN" sz="2000" dirty="0" smtClean="0">
                <a:latin typeface="Times New Roman" panose="02020603050405020304" pitchFamily="18" charset="0"/>
                <a:ea typeface="黑体" panose="02010609060101010101" pitchFamily="49" charset="-122"/>
                <a:cs typeface="Times New Roman" panose="02020603050405020304" pitchFamily="18" charset="0"/>
              </a:rPr>
              <a:t>=0</a:t>
            </a:r>
            <a:r>
              <a:rPr lang="zh-CN" altLang="en-US" sz="2000" dirty="0">
                <a:latin typeface="Times New Roman" panose="02020603050405020304" pitchFamily="18" charset="0"/>
                <a:ea typeface="黑体" panose="02010609060101010101" pitchFamily="49" charset="-122"/>
                <a:cs typeface="Times New Roman" panose="02020603050405020304" pitchFamily="18" charset="0"/>
              </a:rPr>
              <a:t>，相当于开路，电容元件有隔断直流（简称</a:t>
            </a:r>
            <a:r>
              <a:rPr lang="zh-CN" altLang="en-US" sz="20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隔直</a:t>
            </a:r>
            <a:r>
              <a:rPr lang="zh-CN" altLang="en-US" sz="2000" dirty="0">
                <a:latin typeface="Times New Roman" panose="02020603050405020304" pitchFamily="18" charset="0"/>
                <a:ea typeface="黑体" panose="02010609060101010101" pitchFamily="49" charset="-122"/>
                <a:cs typeface="Times New Roman" panose="02020603050405020304" pitchFamily="18" charset="0"/>
              </a:rPr>
              <a:t>）的作用。 </a:t>
            </a:r>
          </a:p>
        </p:txBody>
      </p:sp>
      <p:sp>
        <p:nvSpPr>
          <p:cNvPr id="31" name="矩形 30"/>
          <p:cNvSpPr/>
          <p:nvPr/>
        </p:nvSpPr>
        <p:spPr>
          <a:xfrm>
            <a:off x="1209339" y="4182875"/>
            <a:ext cx="10017495" cy="1015663"/>
          </a:xfrm>
          <a:prstGeom prst="rect">
            <a:avLst/>
          </a:prstGeom>
        </p:spPr>
        <p:txBody>
          <a:bodyPr wrap="square">
            <a:spAutoFit/>
          </a:bodyPr>
          <a:lstStyle/>
          <a:p>
            <a:pPr>
              <a:lnSpc>
                <a:spcPct val="150000"/>
              </a:lnSpc>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当元件上电压发生</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剧变</a:t>
            </a:r>
            <a:r>
              <a:rPr lang="zh-CN" altLang="zh-CN" sz="2000" dirty="0" smtClean="0">
                <a:latin typeface="黑体" panose="02010609060101010101" pitchFamily="49" charset="-122"/>
                <a:ea typeface="黑体" panose="02010609060101010101" pitchFamily="49" charset="-122"/>
              </a:rPr>
              <a:t>时</a:t>
            </a:r>
            <a:r>
              <a:rPr lang="zh-CN" altLang="zh-CN" sz="2000" dirty="0">
                <a:latin typeface="黑体" panose="02010609060101010101" pitchFamily="49" charset="-122"/>
                <a:ea typeface="黑体" panose="02010609060101010101" pitchFamily="49" charset="-122"/>
              </a:rPr>
              <a:t>，电流很大；当电压不随时间变化时，则电流为</a:t>
            </a:r>
            <a:r>
              <a:rPr lang="zh-CN" altLang="zh-CN" sz="2000" dirty="0" smtClean="0">
                <a:latin typeface="黑体" panose="02010609060101010101" pitchFamily="49" charset="-122"/>
                <a:ea typeface="黑体" panose="02010609060101010101" pitchFamily="49" charset="-122"/>
              </a:rPr>
              <a:t>零</a:t>
            </a:r>
            <a:r>
              <a:rPr lang="zh-CN" altLang="en-US" sz="2000" dirty="0" smtClean="0">
                <a:latin typeface="黑体" panose="02010609060101010101" pitchFamily="49" charset="-122"/>
                <a:ea typeface="黑体" panose="02010609060101010101" pitchFamily="49" charset="-122"/>
              </a:rPr>
              <a:t>，</a:t>
            </a:r>
            <a:r>
              <a:rPr lang="zh-CN" altLang="zh-CN" sz="2000" dirty="0" smtClean="0">
                <a:latin typeface="黑体" panose="02010609060101010101" pitchFamily="49" charset="-122"/>
                <a:ea typeface="黑体" panose="02010609060101010101" pitchFamily="49" charset="-122"/>
              </a:rPr>
              <a:t>这时</a:t>
            </a:r>
            <a:r>
              <a:rPr lang="zh-CN" altLang="zh-CN" sz="2000" dirty="0">
                <a:latin typeface="黑体" panose="02010609060101010101" pitchFamily="49" charset="-122"/>
                <a:ea typeface="黑体" panose="02010609060101010101" pitchFamily="49" charset="-122"/>
              </a:rPr>
              <a:t>电容元件相当于开路。</a:t>
            </a:r>
            <a:endParaRPr lang="zh-CN" altLang="en-US" sz="2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055726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
                                        </p:tgtEl>
                                        <p:attrNameLst>
                                          <p:attrName>style.visibility</p:attrName>
                                        </p:attrNameLst>
                                      </p:cBhvr>
                                      <p:to>
                                        <p:strVal val="visible"/>
                                      </p:to>
                                    </p:set>
                                    <p:anim calcmode="discrete" valueType="clr">
                                      <p:cBhvr override="childStyle">
                                        <p:cTn id="7" dur="50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3"/>
                                        </p:tgtEl>
                                        <p:attrNameLst>
                                          <p:attrName>fillcolor</p:attrName>
                                        </p:attrNameLst>
                                      </p:cBhvr>
                                      <p:tavLst>
                                        <p:tav tm="0">
                                          <p:val>
                                            <p:clrVal>
                                              <a:schemeClr val="accent2"/>
                                            </p:clrVal>
                                          </p:val>
                                        </p:tav>
                                        <p:tav tm="50000">
                                          <p:val>
                                            <p:clrVal>
                                              <a:schemeClr val="hlink"/>
                                            </p:clrVal>
                                          </p:val>
                                        </p:tav>
                                      </p:tavLst>
                                    </p:anim>
                                    <p:set>
                                      <p:cBhvr>
                                        <p:cTn id="9" dur="500"/>
                                        <p:tgtEl>
                                          <p:spTgt spid="1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4"/>
                                        </p:tgtEl>
                                        <p:attrNameLst>
                                          <p:attrName>style.visibility</p:attrName>
                                        </p:attrNameLst>
                                      </p:cBhvr>
                                      <p:to>
                                        <p:strVal val="visible"/>
                                      </p:to>
                                    </p:set>
                                    <p:anim calcmode="discrete" valueType="clr">
                                      <p:cBhvr override="childStyle">
                                        <p:cTn id="14" dur="50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5" dur="500"/>
                                        <p:tgtEl>
                                          <p:spTgt spid="14"/>
                                        </p:tgtEl>
                                        <p:attrNameLst>
                                          <p:attrName>fillcolor</p:attrName>
                                        </p:attrNameLst>
                                      </p:cBhvr>
                                      <p:tavLst>
                                        <p:tav tm="0">
                                          <p:val>
                                            <p:clrVal>
                                              <a:schemeClr val="accent2"/>
                                            </p:clrVal>
                                          </p:val>
                                        </p:tav>
                                        <p:tav tm="50000">
                                          <p:val>
                                            <p:clrVal>
                                              <a:schemeClr val="hlink"/>
                                            </p:clrVal>
                                          </p:val>
                                        </p:tav>
                                      </p:tavLst>
                                    </p:anim>
                                    <p:set>
                                      <p:cBhvr>
                                        <p:cTn id="16" dur="500"/>
                                        <p:tgtEl>
                                          <p:spTgt spid="14"/>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 to="" calcmode="lin" valueType="num">
                                      <p:cBhvr>
                                        <p:cTn id="21" dur="1" fill="hold"/>
                                        <p:tgtEl>
                                          <p:spTgt spid="21"/>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27"/>
                                        </p:tgtEl>
                                        <p:attrNameLst>
                                          <p:attrName>style.visibility</p:attrName>
                                        </p:attrNameLst>
                                      </p:cBhvr>
                                      <p:to>
                                        <p:strVal val="visible"/>
                                      </p:to>
                                    </p:set>
                                    <p:anim calcmode="discrete" valueType="clr">
                                      <p:cBhvr override="childStyle">
                                        <p:cTn id="26" dur="500"/>
                                        <p:tgtEl>
                                          <p:spTgt spid="27"/>
                                        </p:tgtEl>
                                        <p:attrNameLst>
                                          <p:attrName>style.color</p:attrName>
                                        </p:attrNameLst>
                                      </p:cBhvr>
                                      <p:tavLst>
                                        <p:tav tm="0">
                                          <p:val>
                                            <p:clrVal>
                                              <a:schemeClr val="accent2"/>
                                            </p:clrVal>
                                          </p:val>
                                        </p:tav>
                                        <p:tav tm="50000">
                                          <p:val>
                                            <p:clrVal>
                                              <a:schemeClr val="hlink"/>
                                            </p:clrVal>
                                          </p:val>
                                        </p:tav>
                                      </p:tavLst>
                                    </p:anim>
                                    <p:anim calcmode="discrete" valueType="clr">
                                      <p:cBhvr>
                                        <p:cTn id="27" dur="500"/>
                                        <p:tgtEl>
                                          <p:spTgt spid="27"/>
                                        </p:tgtEl>
                                        <p:attrNameLst>
                                          <p:attrName>fillcolor</p:attrName>
                                        </p:attrNameLst>
                                      </p:cBhvr>
                                      <p:tavLst>
                                        <p:tav tm="0">
                                          <p:val>
                                            <p:clrVal>
                                              <a:schemeClr val="accent2"/>
                                            </p:clrVal>
                                          </p:val>
                                        </p:tav>
                                        <p:tav tm="50000">
                                          <p:val>
                                            <p:clrVal>
                                              <a:schemeClr val="hlink"/>
                                            </p:clrVal>
                                          </p:val>
                                        </p:tav>
                                      </p:tavLst>
                                    </p:anim>
                                    <p:set>
                                      <p:cBhvr>
                                        <p:cTn id="28" dur="500"/>
                                        <p:tgtEl>
                                          <p:spTgt spid="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ChangeArrowheads="1"/>
          </p:cNvSpPr>
          <p:nvPr/>
        </p:nvSpPr>
        <p:spPr bwMode="auto">
          <a:xfrm>
            <a:off x="707628" y="1177182"/>
            <a:ext cx="10350630"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2667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nSpc>
                <a:spcPct val="150000"/>
              </a:lnSpc>
            </a:pPr>
            <a:r>
              <a:rPr kumimoji="1" lang="zh-CN" altLang="en-US"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讨论：</a:t>
            </a:r>
          </a:p>
          <a:p>
            <a:pPr>
              <a:lnSpc>
                <a:spcPct val="150000"/>
              </a:lnSpc>
            </a:pPr>
            <a:r>
              <a:rPr kumimoji="1" lang="zh-CN" altLang="en-US"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1</a:t>
            </a:r>
            <a:r>
              <a:rPr kumimoji="1" lang="zh-CN" altLang="en-US"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当</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u</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t</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&gt;0</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时，即</a:t>
            </a:r>
            <a:r>
              <a:rPr kumimoji="1" lang="en-US" altLang="zh-CN" sz="240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q</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t</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&gt;0</a:t>
            </a:r>
            <a:r>
              <a:rPr kumimoji="1" lang="zh-CN" altLang="en-US"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&gt;0</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，说明电容极板上电荷量增加，电容器</a:t>
            </a:r>
            <a:r>
              <a:rPr kumimoji="1" lang="zh-CN" altLang="en-US"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充电</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 </a:t>
            </a:r>
          </a:p>
          <a:p>
            <a:pPr eaLnBrk="0" hangingPunct="0">
              <a:lnSpc>
                <a:spcPct val="150000"/>
              </a:lnSpc>
            </a:pPr>
            <a:r>
              <a:rPr kumimoji="1" lang="zh-CN" altLang="en-US"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2</a:t>
            </a:r>
            <a:r>
              <a:rPr kumimoji="1" lang="zh-CN" altLang="en-US"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当</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u</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t</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=0</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时， 即</a:t>
            </a:r>
            <a:r>
              <a:rPr kumimoji="1" lang="en-US" altLang="zh-CN" sz="240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q</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t</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=0</a:t>
            </a:r>
            <a:r>
              <a:rPr kumimoji="1" lang="zh-CN" altLang="en-US"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=0</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，说明电容两端电压不变时电流为零，即电容在直流稳态电路中相当于开路</a:t>
            </a:r>
            <a:r>
              <a:rPr kumimoji="1" lang="en-US" altLang="zh-CN" sz="2400" dirty="0">
                <a:latin typeface="Times New Roman" panose="02020603050405020304" pitchFamily="18" charset="0"/>
                <a:ea typeface="黑体" panose="02010609060101010101" pitchFamily="49" charset="-122"/>
                <a:cs typeface="Times New Roman" panose="02020603050405020304" pitchFamily="18" charset="0"/>
              </a:rPr>
              <a:t>, </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故电容有隔直流的作用。 </a:t>
            </a:r>
          </a:p>
          <a:p>
            <a:pPr eaLnBrk="0" hangingPunct="0">
              <a:lnSpc>
                <a:spcPct val="150000"/>
              </a:lnSpc>
            </a:pPr>
            <a:r>
              <a:rPr kumimoji="1" lang="zh-CN" altLang="en-US"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3</a:t>
            </a:r>
            <a:r>
              <a:rPr kumimoji="1" lang="zh-CN" altLang="en-US" sz="2400" dirty="0">
                <a:solidFill>
                  <a:schemeClr val="folHlink"/>
                </a:solidFill>
                <a:latin typeface="Times New Roman" panose="02020603050405020304" pitchFamily="18" charset="0"/>
                <a:ea typeface="黑体" panose="02010609060101010101" pitchFamily="49" charset="-122"/>
                <a:cs typeface="Times New Roman" panose="02020603050405020304" pitchFamily="18" charset="0"/>
              </a:rPr>
              <a:t>）</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当</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u</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t</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&lt;0</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时，即</a:t>
            </a:r>
            <a:r>
              <a:rPr kumimoji="1" lang="en-US" altLang="zh-CN" sz="240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q</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t</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&lt;0</a:t>
            </a:r>
            <a:r>
              <a:rPr kumimoji="1" lang="zh-CN" altLang="en-US"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i="1" dirty="0" err="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a:t>
            </a:r>
            <a:r>
              <a:rPr kumimoji="1" lang="en-US" altLang="zh-CN"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&lt;0</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，说明电容极板上电荷量减少，电容器</a:t>
            </a:r>
            <a:r>
              <a:rPr kumimoji="1" lang="zh-CN" altLang="en-US"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放电</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 </a:t>
            </a:r>
          </a:p>
          <a:p>
            <a:pPr eaLnBrk="0" hangingPunct="0">
              <a:lnSpc>
                <a:spcPct val="150000"/>
              </a:lnSpc>
            </a:pP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若电容上电压</a:t>
            </a:r>
            <a:r>
              <a:rPr kumimoji="1" lang="en-US" altLang="zh-CN" sz="2400" i="1" dirty="0">
                <a:latin typeface="Times New Roman" panose="02020603050405020304" pitchFamily="18" charset="0"/>
                <a:ea typeface="黑体" panose="02010609060101010101" pitchFamily="49" charset="-122"/>
                <a:cs typeface="Times New Roman" panose="02020603050405020304" pitchFamily="18" charset="0"/>
              </a:rPr>
              <a:t>u</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与电流</a:t>
            </a:r>
            <a:r>
              <a:rPr kumimoji="1" lang="en-US" altLang="zh-CN" sz="2400" i="1" dirty="0" err="1">
                <a:latin typeface="Times New Roman" panose="02020603050405020304" pitchFamily="18" charset="0"/>
                <a:ea typeface="黑体" panose="02010609060101010101" pitchFamily="49" charset="-122"/>
                <a:cs typeface="Times New Roman" panose="02020603050405020304" pitchFamily="18" charset="0"/>
              </a:rPr>
              <a:t>i</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为</a:t>
            </a:r>
            <a:r>
              <a:rPr kumimoji="1" lang="zh-CN" altLang="en-US" sz="24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非关联参考方向</a:t>
            </a: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，则</a:t>
            </a:r>
          </a:p>
          <a:p>
            <a:pPr eaLnBrk="0" hangingPunct="0">
              <a:lnSpc>
                <a:spcPct val="150000"/>
              </a:lnSpc>
            </a:pPr>
            <a:endParaRPr kumimoji="1" lang="en-US" altLang="zh-CN" sz="2400"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431107" name="Object 3"/>
          <p:cNvGraphicFramePr>
            <a:graphicFrameLocks noChangeAspect="1"/>
          </p:cNvGraphicFramePr>
          <p:nvPr>
            <p:extLst>
              <p:ext uri="{D42A27DB-BD31-4B8C-83A1-F6EECF244321}">
                <p14:modId xmlns:p14="http://schemas.microsoft.com/office/powerpoint/2010/main" val="1561373694"/>
              </p:ext>
            </p:extLst>
          </p:nvPr>
        </p:nvGraphicFramePr>
        <p:xfrm>
          <a:off x="5729688" y="5718101"/>
          <a:ext cx="1320592" cy="803135"/>
        </p:xfrm>
        <a:graphic>
          <a:graphicData uri="http://schemas.openxmlformats.org/presentationml/2006/ole">
            <mc:AlternateContent xmlns:mc="http://schemas.openxmlformats.org/markup-compatibility/2006">
              <mc:Choice xmlns:v="urn:schemas-microsoft-com:vml" Requires="v">
                <p:oleObj spid="_x0000_s26629" name="Microsoft 公式 3.0" r:id="rId3" imgW="647419" imgH="393529" progId="Equation.3">
                  <p:embed/>
                </p:oleObj>
              </mc:Choice>
              <mc:Fallback>
                <p:oleObj name="Microsoft 公式 3.0" r:id="rId3" imgW="647419" imgH="393529" progId="Equation.3">
                  <p:embed/>
                  <p:pic>
                    <p:nvPicPr>
                      <p:cNvPr id="431107"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9688" y="5718101"/>
                        <a:ext cx="1320592" cy="803135"/>
                      </a:xfrm>
                      <a:prstGeom prst="rect">
                        <a:avLst/>
                      </a:prstGeom>
                      <a:noFill/>
                      <a:extLst/>
                    </p:spPr>
                  </p:pic>
                </p:oleObj>
              </mc:Fallback>
            </mc:AlternateContent>
          </a:graphicData>
        </a:graphic>
      </p:graphicFrame>
      <p:sp>
        <p:nvSpPr>
          <p:cNvPr id="431108" name="Rectangle 4"/>
          <p:cNvSpPr>
            <a:spLocks noChangeArrowheads="1"/>
          </p:cNvSpPr>
          <p:nvPr/>
        </p:nvSpPr>
        <p:spPr bwMode="auto">
          <a:xfrm>
            <a:off x="1870075" y="3716339"/>
            <a:ext cx="282098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tabLst>
                <a:tab pos="2636838" algn="ctr"/>
              </a:tabLst>
              <a:defRPr>
                <a:solidFill>
                  <a:schemeClr val="tx1"/>
                </a:solidFill>
                <a:latin typeface="Arial" pitchFamily="34" charset="0"/>
                <a:ea typeface="宋体" pitchFamily="2" charset="-122"/>
              </a:defRPr>
            </a:lvl1pPr>
            <a:lvl2pPr>
              <a:tabLst>
                <a:tab pos="2636838" algn="ctr"/>
              </a:tabLst>
              <a:defRPr>
                <a:solidFill>
                  <a:schemeClr val="tx1"/>
                </a:solidFill>
                <a:latin typeface="Arial" pitchFamily="34" charset="0"/>
                <a:ea typeface="宋体" pitchFamily="2" charset="-122"/>
              </a:defRPr>
            </a:lvl2pPr>
            <a:lvl3pPr>
              <a:tabLst>
                <a:tab pos="2636838" algn="ctr"/>
              </a:tabLst>
              <a:defRPr>
                <a:solidFill>
                  <a:schemeClr val="tx1"/>
                </a:solidFill>
                <a:latin typeface="Arial" pitchFamily="34" charset="0"/>
                <a:ea typeface="宋体" pitchFamily="2" charset="-122"/>
              </a:defRPr>
            </a:lvl3pPr>
            <a:lvl4pPr>
              <a:tabLst>
                <a:tab pos="2636838" algn="ctr"/>
              </a:tabLst>
              <a:defRPr>
                <a:solidFill>
                  <a:schemeClr val="tx1"/>
                </a:solidFill>
                <a:latin typeface="Arial" pitchFamily="34" charset="0"/>
                <a:ea typeface="宋体" pitchFamily="2" charset="-122"/>
              </a:defRPr>
            </a:lvl4pPr>
            <a:lvl5pPr>
              <a:tabLst>
                <a:tab pos="2636838" algn="ctr"/>
              </a:tabLst>
              <a:defRPr>
                <a:solidFill>
                  <a:schemeClr val="tx1"/>
                </a:solidFill>
                <a:latin typeface="Arial" pitchFamily="34" charset="0"/>
                <a:ea typeface="宋体" pitchFamily="2" charset="-122"/>
              </a:defRPr>
            </a:lvl5pPr>
            <a:lvl6pPr fontAlgn="base">
              <a:spcBef>
                <a:spcPct val="0"/>
              </a:spcBef>
              <a:spcAft>
                <a:spcPct val="0"/>
              </a:spcAft>
              <a:tabLst>
                <a:tab pos="2636838" algn="ctr"/>
              </a:tabLst>
              <a:defRPr>
                <a:solidFill>
                  <a:schemeClr val="tx1"/>
                </a:solidFill>
                <a:latin typeface="Arial" pitchFamily="34" charset="0"/>
                <a:ea typeface="宋体" pitchFamily="2" charset="-122"/>
              </a:defRPr>
            </a:lvl6pPr>
            <a:lvl7pPr fontAlgn="base">
              <a:spcBef>
                <a:spcPct val="0"/>
              </a:spcBef>
              <a:spcAft>
                <a:spcPct val="0"/>
              </a:spcAft>
              <a:tabLst>
                <a:tab pos="2636838" algn="ctr"/>
              </a:tabLst>
              <a:defRPr>
                <a:solidFill>
                  <a:schemeClr val="tx1"/>
                </a:solidFill>
                <a:latin typeface="Arial" pitchFamily="34" charset="0"/>
                <a:ea typeface="宋体" pitchFamily="2" charset="-122"/>
              </a:defRPr>
            </a:lvl7pPr>
            <a:lvl8pPr fontAlgn="base">
              <a:spcBef>
                <a:spcPct val="0"/>
              </a:spcBef>
              <a:spcAft>
                <a:spcPct val="0"/>
              </a:spcAft>
              <a:tabLst>
                <a:tab pos="2636838" algn="ctr"/>
              </a:tabLst>
              <a:defRPr>
                <a:solidFill>
                  <a:schemeClr val="tx1"/>
                </a:solidFill>
                <a:latin typeface="Arial" pitchFamily="34" charset="0"/>
                <a:ea typeface="宋体" pitchFamily="2" charset="-122"/>
              </a:defRPr>
            </a:lvl8pPr>
            <a:lvl9pPr fontAlgn="base">
              <a:spcBef>
                <a:spcPct val="0"/>
              </a:spcBef>
              <a:spcAft>
                <a:spcPct val="0"/>
              </a:spcAft>
              <a:tabLst>
                <a:tab pos="2636838" algn="ctr"/>
              </a:tabLst>
              <a:defRPr>
                <a:solidFill>
                  <a:schemeClr val="tx1"/>
                </a:solidFill>
                <a:latin typeface="Arial" pitchFamily="34" charset="0"/>
                <a:ea typeface="宋体" pitchFamily="2" charset="-122"/>
              </a:defRPr>
            </a:lvl9pPr>
          </a:lstStyle>
          <a:p>
            <a:r>
              <a:rPr kumimoji="1" lang="en-US" altLang="zh-CN" sz="1000">
                <a:latin typeface="宋体" pitchFamily="2" charset="-122"/>
              </a:rPr>
              <a:t>	</a:t>
            </a:r>
            <a:endParaRPr kumimoji="1" lang="en-US" altLang="zh-CN" sz="2400">
              <a:latin typeface="Times New Roman" pitchFamily="18" charset="0"/>
            </a:endParaRPr>
          </a:p>
        </p:txBody>
      </p:sp>
      <p:sp>
        <p:nvSpPr>
          <p:cNvPr id="7" name="矩形 6"/>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电容</a:t>
            </a:r>
            <a:endParaRPr lang="zh-CN" altLang="en-US" sz="2400" b="1" dirty="0"/>
          </a:p>
        </p:txBody>
      </p:sp>
      <p:pic>
        <p:nvPicPr>
          <p:cNvPr id="8" name="图片 7"/>
          <p:cNvPicPr>
            <a:picLocks noChangeAspect="1"/>
          </p:cNvPicPr>
          <p:nvPr/>
        </p:nvPicPr>
        <p:blipFill>
          <a:blip r:embed="rId5">
            <a:clrChange>
              <a:clrFrom>
                <a:srgbClr val="F6F6F6"/>
              </a:clrFrom>
              <a:clrTo>
                <a:srgbClr val="F6F6F6">
                  <a:alpha val="0"/>
                </a:srgbClr>
              </a:clrTo>
            </a:clrChange>
          </a:blip>
          <a:stretch>
            <a:fillRect/>
          </a:stretch>
        </p:blipFill>
        <p:spPr>
          <a:xfrm>
            <a:off x="168275" y="211646"/>
            <a:ext cx="607719" cy="633243"/>
          </a:xfrm>
          <a:prstGeom prst="rect">
            <a:avLst/>
          </a:prstGeom>
        </p:spPr>
      </p:pic>
    </p:spTree>
    <p:extLst>
      <p:ext uri="{BB962C8B-B14F-4D97-AF65-F5344CB8AC3E}">
        <p14:creationId xmlns:p14="http://schemas.microsoft.com/office/powerpoint/2010/main" val="15311967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431106">
                                            <p:txEl>
                                              <p:pRg st="0" end="0"/>
                                            </p:txEl>
                                          </p:spTgt>
                                        </p:tgtEl>
                                        <p:attrNameLst>
                                          <p:attrName>style.visibility</p:attrName>
                                        </p:attrNameLst>
                                      </p:cBhvr>
                                      <p:to>
                                        <p:strVal val="visible"/>
                                      </p:to>
                                    </p:set>
                                    <p:anim to="" calcmode="lin" valueType="num">
                                      <p:cBhvr>
                                        <p:cTn id="7" dur="1" fill="hold"/>
                                        <p:tgtEl>
                                          <p:spTgt spid="431106">
                                            <p:txEl>
                                              <p:pRg st="0" end="0"/>
                                            </p:txEl>
                                          </p:spTgt>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31106">
                                            <p:txEl>
                                              <p:pRg st="1" end="1"/>
                                            </p:txEl>
                                          </p:spTgt>
                                        </p:tgtEl>
                                        <p:attrNameLst>
                                          <p:attrName>style.visibility</p:attrName>
                                        </p:attrNameLst>
                                      </p:cBhvr>
                                      <p:to>
                                        <p:strVal val="visible"/>
                                      </p:to>
                                    </p:set>
                                    <p:anim to="" calcmode="lin" valueType="num">
                                      <p:cBhvr>
                                        <p:cTn id="10" dur="1" fill="hold"/>
                                        <p:tgtEl>
                                          <p:spTgt spid="431106">
                                            <p:txEl>
                                              <p:pRg st="1" end="1"/>
                                            </p:txEl>
                                          </p:spTgt>
                                        </p:tgtEl>
                                        <p:attrNameLst>
                                          <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4" presetClass="entr" presetSubtype="0" fill="hold" nodeType="clickEffect">
                                  <p:stCondLst>
                                    <p:cond delay="0"/>
                                  </p:stCondLst>
                                  <p:childTnLst>
                                    <p:set>
                                      <p:cBhvr>
                                        <p:cTn id="14" dur="1" fill="hold">
                                          <p:stCondLst>
                                            <p:cond delay="0"/>
                                          </p:stCondLst>
                                        </p:cTn>
                                        <p:tgtEl>
                                          <p:spTgt spid="431106">
                                            <p:txEl>
                                              <p:pRg st="2" end="2"/>
                                            </p:txEl>
                                          </p:spTgt>
                                        </p:tgtEl>
                                        <p:attrNameLst>
                                          <p:attrName>style.visibility</p:attrName>
                                        </p:attrNameLst>
                                      </p:cBhvr>
                                      <p:to>
                                        <p:strVal val="visible"/>
                                      </p:to>
                                    </p:set>
                                    <p:anim to="" calcmode="lin" valueType="num">
                                      <p:cBhvr>
                                        <p:cTn id="15" dur="1" fill="hold"/>
                                        <p:tgtEl>
                                          <p:spTgt spid="431106">
                                            <p:txEl>
                                              <p:pRg st="2" end="2"/>
                                            </p:txEl>
                                          </p:spTgt>
                                        </p:tgtEl>
                                        <p:attrNameLst>
                                          <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4" presetClass="entr" presetSubtype="0" fill="hold" nodeType="clickEffect">
                                  <p:stCondLst>
                                    <p:cond delay="0"/>
                                  </p:stCondLst>
                                  <p:childTnLst>
                                    <p:set>
                                      <p:cBhvr>
                                        <p:cTn id="19" dur="1" fill="hold">
                                          <p:stCondLst>
                                            <p:cond delay="0"/>
                                          </p:stCondLst>
                                        </p:cTn>
                                        <p:tgtEl>
                                          <p:spTgt spid="431106">
                                            <p:txEl>
                                              <p:pRg st="3" end="3"/>
                                            </p:txEl>
                                          </p:spTgt>
                                        </p:tgtEl>
                                        <p:attrNameLst>
                                          <p:attrName>style.visibility</p:attrName>
                                        </p:attrNameLst>
                                      </p:cBhvr>
                                      <p:to>
                                        <p:strVal val="visible"/>
                                      </p:to>
                                    </p:set>
                                    <p:anim to="" calcmode="lin" valueType="num">
                                      <p:cBhvr>
                                        <p:cTn id="20" dur="1" fill="hold"/>
                                        <p:tgtEl>
                                          <p:spTgt spid="431106">
                                            <p:txEl>
                                              <p:pRg st="3" end="3"/>
                                            </p:txEl>
                                          </p:spTgt>
                                        </p:tgtEl>
                                        <p:attrNameLst>
                                          <p:attrName/>
                                        </p:attrNameLst>
                                      </p:cBhvr>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4" presetClass="entr" presetSubtype="0" fill="hold" nodeType="clickEffect">
                                  <p:stCondLst>
                                    <p:cond delay="0"/>
                                  </p:stCondLst>
                                  <p:childTnLst>
                                    <p:set>
                                      <p:cBhvr>
                                        <p:cTn id="24" dur="1" fill="hold">
                                          <p:stCondLst>
                                            <p:cond delay="0"/>
                                          </p:stCondLst>
                                        </p:cTn>
                                        <p:tgtEl>
                                          <p:spTgt spid="431106">
                                            <p:txEl>
                                              <p:pRg st="4" end="4"/>
                                            </p:txEl>
                                          </p:spTgt>
                                        </p:tgtEl>
                                        <p:attrNameLst>
                                          <p:attrName>style.visibility</p:attrName>
                                        </p:attrNameLst>
                                      </p:cBhvr>
                                      <p:to>
                                        <p:strVal val="visible"/>
                                      </p:to>
                                    </p:set>
                                    <p:anim to="" calcmode="lin" valueType="num">
                                      <p:cBhvr>
                                        <p:cTn id="25" dur="1" fill="hold"/>
                                        <p:tgtEl>
                                          <p:spTgt spid="431106">
                                            <p:txEl>
                                              <p:pRg st="4" end="4"/>
                                            </p:txEl>
                                          </p:spTgt>
                                        </p:tgtEl>
                                        <p:attrNameLst>
                                          <p:attrName/>
                                        </p:attrNameLst>
                                      </p:cBhvr>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3" presetClass="entr" presetSubtype="16" fill="hold" nodeType="clickEffect">
                                  <p:stCondLst>
                                    <p:cond delay="0"/>
                                  </p:stCondLst>
                                  <p:childTnLst>
                                    <p:set>
                                      <p:cBhvr>
                                        <p:cTn id="29" dur="1" fill="hold">
                                          <p:stCondLst>
                                            <p:cond delay="0"/>
                                          </p:stCondLst>
                                        </p:cTn>
                                        <p:tgtEl>
                                          <p:spTgt spid="431107"/>
                                        </p:tgtEl>
                                        <p:attrNameLst>
                                          <p:attrName>style.visibility</p:attrName>
                                        </p:attrNameLst>
                                      </p:cBhvr>
                                      <p:to>
                                        <p:strVal val="visible"/>
                                      </p:to>
                                    </p:set>
                                    <p:animEffect transition="in" filter="plus(in)">
                                      <p:cBhvr>
                                        <p:cTn id="30" dur="2000"/>
                                        <p:tgtEl>
                                          <p:spTgt spid="431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ChangeArrowheads="1"/>
          </p:cNvSpPr>
          <p:nvPr/>
        </p:nvSpPr>
        <p:spPr bwMode="auto">
          <a:xfrm>
            <a:off x="1343537" y="2060576"/>
            <a:ext cx="100811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zh-CN" altLang="en-US" sz="2400" dirty="0">
                <a:latin typeface="黑体" panose="02010609060101010101" pitchFamily="49" charset="-122"/>
                <a:ea typeface="黑体" panose="02010609060101010101" pitchFamily="49" charset="-122"/>
              </a:rPr>
              <a:t>在电压和电流关联的参考方向下</a:t>
            </a:r>
            <a:r>
              <a:rPr kumimoji="1" lang="en-US" altLang="zh-CN" sz="2400" dirty="0">
                <a:latin typeface="黑体" panose="02010609060101010101" pitchFamily="49" charset="-122"/>
                <a:ea typeface="黑体" panose="02010609060101010101" pitchFamily="49" charset="-122"/>
              </a:rPr>
              <a:t>, </a:t>
            </a:r>
            <a:r>
              <a:rPr kumimoji="1" lang="zh-CN" altLang="en-US" sz="2400" dirty="0">
                <a:latin typeface="黑体" panose="02010609060101010101" pitchFamily="49" charset="-122"/>
                <a:ea typeface="黑体" panose="02010609060101010101" pitchFamily="49" charset="-122"/>
              </a:rPr>
              <a:t>电容元件吸收的功率为</a:t>
            </a:r>
          </a:p>
        </p:txBody>
      </p:sp>
      <p:sp>
        <p:nvSpPr>
          <p:cNvPr id="432131" name="Rectangle 3"/>
          <p:cNvSpPr>
            <a:spLocks noGrp="1" noChangeArrowheads="1"/>
          </p:cNvSpPr>
          <p:nvPr>
            <p:ph type="title"/>
          </p:nvPr>
        </p:nvSpPr>
        <p:spPr bwMode="auto">
          <a:xfrm>
            <a:off x="698055" y="965202"/>
            <a:ext cx="6789738"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algn="l"/>
            <a:r>
              <a:rPr lang="en-US" altLang="zh-CN" sz="2400" b="1" dirty="0">
                <a:solidFill>
                  <a:schemeClr val="folHlink"/>
                </a:solidFill>
                <a:latin typeface="楷体_GB2312" pitchFamily="49" charset="-122"/>
                <a:ea typeface="楷体_GB2312" pitchFamily="49" charset="-122"/>
              </a:rPr>
              <a:t>3.</a:t>
            </a:r>
            <a:r>
              <a:rPr lang="zh-CN" altLang="en-US" sz="2400" b="1" dirty="0">
                <a:solidFill>
                  <a:schemeClr val="folHlink"/>
                </a:solidFill>
                <a:latin typeface="楷体_GB2312" pitchFamily="49" charset="-122"/>
                <a:ea typeface="楷体_GB2312" pitchFamily="49" charset="-122"/>
              </a:rPr>
              <a:t>电容元件的储能</a:t>
            </a:r>
          </a:p>
        </p:txBody>
      </p:sp>
      <p:graphicFrame>
        <p:nvGraphicFramePr>
          <p:cNvPr id="432132" name="Object 4"/>
          <p:cNvGraphicFramePr>
            <a:graphicFrameLocks noGrp="1" noChangeAspect="1"/>
          </p:cNvGraphicFramePr>
          <p:nvPr>
            <p:ph sz="quarter" idx="4294967295"/>
            <p:extLst>
              <p:ext uri="{D42A27DB-BD31-4B8C-83A1-F6EECF244321}">
                <p14:modId xmlns:p14="http://schemas.microsoft.com/office/powerpoint/2010/main" val="3627836462"/>
              </p:ext>
            </p:extLst>
          </p:nvPr>
        </p:nvGraphicFramePr>
        <p:xfrm>
          <a:off x="4817839" y="2608643"/>
          <a:ext cx="2198258" cy="896512"/>
        </p:xfrm>
        <a:graphic>
          <a:graphicData uri="http://schemas.openxmlformats.org/presentationml/2006/ole">
            <mc:AlternateContent xmlns:mc="http://schemas.openxmlformats.org/markup-compatibility/2006">
              <mc:Choice xmlns:v="urn:schemas-microsoft-com:vml" Requires="v">
                <p:oleObj spid="_x0000_s27656" name="Microsoft 公式 3.0" r:id="rId3" imgW="965160" imgH="393480" progId="Equation.3">
                  <p:embed/>
                </p:oleObj>
              </mc:Choice>
              <mc:Fallback>
                <p:oleObj name="Microsoft 公式 3.0" r:id="rId3" imgW="965160" imgH="393480" progId="Equation.3">
                  <p:embed/>
                  <p:pic>
                    <p:nvPicPr>
                      <p:cNvPr id="432132" name="Object 4"/>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7839" y="2608643"/>
                        <a:ext cx="2198258" cy="896512"/>
                      </a:xfrm>
                      <a:prstGeom prst="rect">
                        <a:avLst/>
                      </a:prstGeom>
                      <a:noFill/>
                      <a:ln>
                        <a:noFill/>
                      </a:ln>
                      <a:effectLst/>
                      <a:extLst/>
                    </p:spPr>
                  </p:pic>
                </p:oleObj>
              </mc:Fallback>
            </mc:AlternateContent>
          </a:graphicData>
        </a:graphic>
      </p:graphicFrame>
      <p:graphicFrame>
        <p:nvGraphicFramePr>
          <p:cNvPr id="432134" name="Object 6"/>
          <p:cNvGraphicFramePr>
            <a:graphicFrameLocks noGrp="1" noChangeAspect="1"/>
          </p:cNvGraphicFramePr>
          <p:nvPr>
            <p:ph sz="quarter" idx="4294967295"/>
            <p:extLst>
              <p:ext uri="{D42A27DB-BD31-4B8C-83A1-F6EECF244321}">
                <p14:modId xmlns:p14="http://schemas.microsoft.com/office/powerpoint/2010/main" val="2656218665"/>
              </p:ext>
            </p:extLst>
          </p:nvPr>
        </p:nvGraphicFramePr>
        <p:xfrm>
          <a:off x="3781737" y="4239471"/>
          <a:ext cx="4895850" cy="1693862"/>
        </p:xfrm>
        <a:graphic>
          <a:graphicData uri="http://schemas.openxmlformats.org/presentationml/2006/ole">
            <mc:AlternateContent xmlns:mc="http://schemas.openxmlformats.org/markup-compatibility/2006">
              <mc:Choice xmlns:v="urn:schemas-microsoft-com:vml" Requires="v">
                <p:oleObj spid="_x0000_s27657" name="Microsoft 公式 3.0" r:id="rId5" imgW="2349360" imgH="812520" progId="Equation.3">
                  <p:embed/>
                </p:oleObj>
              </mc:Choice>
              <mc:Fallback>
                <p:oleObj name="Microsoft 公式 3.0" r:id="rId5" imgW="2349360" imgH="812520" progId="Equation.3">
                  <p:embed/>
                  <p:pic>
                    <p:nvPicPr>
                      <p:cNvPr id="432134" name="Object 6"/>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1737" y="4239471"/>
                        <a:ext cx="4895850" cy="1693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2133" name="Text Box 5"/>
          <p:cNvSpPr txBox="1">
            <a:spLocks noChangeArrowheads="1"/>
          </p:cNvSpPr>
          <p:nvPr/>
        </p:nvSpPr>
        <p:spPr bwMode="auto">
          <a:xfrm>
            <a:off x="1489817" y="3505155"/>
            <a:ext cx="7467600" cy="504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20000"/>
              </a:spcBef>
            </a:pPr>
            <a:r>
              <a:rPr kumimoji="1" lang="zh-CN" altLang="en-US" sz="2400" dirty="0">
                <a:latin typeface="黑体" panose="02010609060101010101" pitchFamily="49" charset="-122"/>
                <a:ea typeface="黑体" panose="02010609060101010101" pitchFamily="49" charset="-122"/>
              </a:rPr>
              <a:t>电容元件吸收的电能</a:t>
            </a:r>
            <a:r>
              <a:rPr kumimoji="1" lang="zh-CN" altLang="en-US" sz="2400" dirty="0" smtClean="0">
                <a:latin typeface="黑体" panose="02010609060101010101" pitchFamily="49" charset="-122"/>
                <a:ea typeface="黑体" panose="02010609060101010101" pitchFamily="49" charset="-122"/>
              </a:rPr>
              <a:t>为</a:t>
            </a:r>
            <a:endParaRPr kumimoji="1" lang="zh-CN" altLang="en-US" sz="2400" dirty="0">
              <a:latin typeface="黑体" panose="02010609060101010101" pitchFamily="49" charset="-122"/>
              <a:ea typeface="黑体" panose="02010609060101010101" pitchFamily="49" charset="-122"/>
            </a:endParaRPr>
          </a:p>
        </p:txBody>
      </p:sp>
      <p:sp>
        <p:nvSpPr>
          <p:cNvPr id="9" name="矩形 8"/>
          <p:cNvSpPr/>
          <p:nvPr/>
        </p:nvSpPr>
        <p:spPr>
          <a:xfrm>
            <a:off x="1016054" y="297434"/>
            <a:ext cx="800219" cy="461665"/>
          </a:xfrm>
          <a:prstGeom prst="rect">
            <a:avLst/>
          </a:prstGeom>
        </p:spPr>
        <p:txBody>
          <a:bodyPr wrap="none">
            <a:spAutoFit/>
          </a:bodyPr>
          <a:lstStyle/>
          <a:p>
            <a:pPr algn="ctr" defTabSz="1621326"/>
            <a:r>
              <a:rPr lang="zh-CN" altLang="en-US" sz="2400" b="1" dirty="0" smtClean="0">
                <a:latin typeface="微软雅黑" panose="020B0503020204020204" pitchFamily="34" charset="-122"/>
                <a:ea typeface="微软雅黑" panose="020B0503020204020204" pitchFamily="34" charset="-122"/>
              </a:rPr>
              <a:t>电容</a:t>
            </a:r>
            <a:endParaRPr lang="zh-CN" altLang="en-US" sz="2400" b="1" dirty="0"/>
          </a:p>
        </p:txBody>
      </p:sp>
      <p:pic>
        <p:nvPicPr>
          <p:cNvPr id="10" name="图片 9"/>
          <p:cNvPicPr>
            <a:picLocks noChangeAspect="1"/>
          </p:cNvPicPr>
          <p:nvPr/>
        </p:nvPicPr>
        <p:blipFill>
          <a:blip r:embed="rId7">
            <a:clrChange>
              <a:clrFrom>
                <a:srgbClr val="F6F6F6"/>
              </a:clrFrom>
              <a:clrTo>
                <a:srgbClr val="F6F6F6">
                  <a:alpha val="0"/>
                </a:srgbClr>
              </a:clrTo>
            </a:clrChange>
          </a:blip>
          <a:stretch>
            <a:fillRect/>
          </a:stretch>
        </p:blipFill>
        <p:spPr>
          <a:xfrm>
            <a:off x="168275" y="211646"/>
            <a:ext cx="607719" cy="633243"/>
          </a:xfrm>
          <a:prstGeom prst="rect">
            <a:avLst/>
          </a:prstGeom>
        </p:spPr>
      </p:pic>
    </p:spTree>
    <p:extLst>
      <p:ext uri="{BB962C8B-B14F-4D97-AF65-F5344CB8AC3E}">
        <p14:creationId xmlns:p14="http://schemas.microsoft.com/office/powerpoint/2010/main" val="40063567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32131"/>
                                        </p:tgtEl>
                                        <p:attrNameLst>
                                          <p:attrName>style.visibility</p:attrName>
                                        </p:attrNameLst>
                                      </p:cBhvr>
                                      <p:to>
                                        <p:strVal val="visible"/>
                                      </p:to>
                                    </p:set>
                                    <p:anim calcmode="lin" valueType="num">
                                      <p:cBhvr>
                                        <p:cTn id="7" dur="1000" fill="hold"/>
                                        <p:tgtEl>
                                          <p:spTgt spid="432131"/>
                                        </p:tgtEl>
                                        <p:attrNameLst>
                                          <p:attrName>ppt_w</p:attrName>
                                        </p:attrNameLst>
                                      </p:cBhvr>
                                      <p:tavLst>
                                        <p:tav tm="0">
                                          <p:val>
                                            <p:fltVal val="0"/>
                                          </p:val>
                                        </p:tav>
                                        <p:tav tm="100000">
                                          <p:val>
                                            <p:strVal val="#ppt_w"/>
                                          </p:val>
                                        </p:tav>
                                      </p:tavLst>
                                    </p:anim>
                                    <p:anim calcmode="lin" valueType="num">
                                      <p:cBhvr>
                                        <p:cTn id="8" dur="1000" fill="hold"/>
                                        <p:tgtEl>
                                          <p:spTgt spid="432131"/>
                                        </p:tgtEl>
                                        <p:attrNameLst>
                                          <p:attrName>ppt_h</p:attrName>
                                        </p:attrNameLst>
                                      </p:cBhvr>
                                      <p:tavLst>
                                        <p:tav tm="0">
                                          <p:val>
                                            <p:fltVal val="0"/>
                                          </p:val>
                                        </p:tav>
                                        <p:tav tm="100000">
                                          <p:val>
                                            <p:strVal val="#ppt_h"/>
                                          </p:val>
                                        </p:tav>
                                      </p:tavLst>
                                    </p:anim>
                                    <p:anim calcmode="lin" valueType="num">
                                      <p:cBhvr>
                                        <p:cTn id="9" dur="1000" fill="hold"/>
                                        <p:tgtEl>
                                          <p:spTgt spid="43213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3213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432130"/>
                                        </p:tgtEl>
                                        <p:attrNameLst>
                                          <p:attrName>style.visibility</p:attrName>
                                        </p:attrNameLst>
                                      </p:cBhvr>
                                      <p:to>
                                        <p:strVal val="visible"/>
                                      </p:to>
                                    </p:set>
                                    <p:anim to="" calcmode="lin" valueType="num">
                                      <p:cBhvr>
                                        <p:cTn id="15" dur="1" fill="hold"/>
                                        <p:tgtEl>
                                          <p:spTgt spid="432130"/>
                                        </p:tgtEl>
                                        <p:attrNameLst>
                                          <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4" presetClass="entr" presetSubtype="0" fill="hold" nodeType="clickEffect">
                                  <p:stCondLst>
                                    <p:cond delay="0"/>
                                  </p:stCondLst>
                                  <p:childTnLst>
                                    <p:set>
                                      <p:cBhvr>
                                        <p:cTn id="19" dur="1" fill="hold">
                                          <p:stCondLst>
                                            <p:cond delay="0"/>
                                          </p:stCondLst>
                                        </p:cTn>
                                        <p:tgtEl>
                                          <p:spTgt spid="432132"/>
                                        </p:tgtEl>
                                        <p:attrNameLst>
                                          <p:attrName>style.visibility</p:attrName>
                                        </p:attrNameLst>
                                      </p:cBhvr>
                                      <p:to>
                                        <p:strVal val="visible"/>
                                      </p:to>
                                    </p:set>
                                    <p:anim to="" calcmode="lin" valueType="num">
                                      <p:cBhvr>
                                        <p:cTn id="20" dur="1" fill="hold"/>
                                        <p:tgtEl>
                                          <p:spTgt spid="432132"/>
                                        </p:tgtEl>
                                        <p:attrNameLst>
                                          <p:attrName/>
                                        </p:attrNameLst>
                                      </p:cBhvr>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432133"/>
                                        </p:tgtEl>
                                        <p:attrNameLst>
                                          <p:attrName>style.visibility</p:attrName>
                                        </p:attrNameLst>
                                      </p:cBhvr>
                                      <p:to>
                                        <p:strVal val="visible"/>
                                      </p:to>
                                    </p:set>
                                    <p:anim to="" calcmode="lin" valueType="num">
                                      <p:cBhvr>
                                        <p:cTn id="25" dur="1" fill="hold"/>
                                        <p:tgtEl>
                                          <p:spTgt spid="432133"/>
                                        </p:tgtEl>
                                        <p:attrNameLst>
                                          <p:attrName/>
                                        </p:attrNameLst>
                                      </p:cBhvr>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4" presetClass="entr" presetSubtype="0" fill="hold" nodeType="clickEffect">
                                  <p:stCondLst>
                                    <p:cond delay="0"/>
                                  </p:stCondLst>
                                  <p:childTnLst>
                                    <p:set>
                                      <p:cBhvr>
                                        <p:cTn id="29" dur="1" fill="hold">
                                          <p:stCondLst>
                                            <p:cond delay="0"/>
                                          </p:stCondLst>
                                        </p:cTn>
                                        <p:tgtEl>
                                          <p:spTgt spid="432134"/>
                                        </p:tgtEl>
                                        <p:attrNameLst>
                                          <p:attrName>style.visibility</p:attrName>
                                        </p:attrNameLst>
                                      </p:cBhvr>
                                      <p:to>
                                        <p:strVal val="visible"/>
                                      </p:to>
                                    </p:set>
                                    <p:anim to="" calcmode="lin" valueType="num">
                                      <p:cBhvr>
                                        <p:cTn id="30" dur="1" fill="hold"/>
                                        <p:tgtEl>
                                          <p:spTgt spid="43213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0" grpId="0"/>
      <p:bldP spid="432131" grpId="0" animBg="1"/>
      <p:bldP spid="432133"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573</TotalTime>
  <Words>1197</Words>
  <Application>Microsoft Office PowerPoint</Application>
  <PresentationFormat>宽屏</PresentationFormat>
  <Paragraphs>87</Paragraphs>
  <Slides>16</Slides>
  <Notes>1</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2</vt:i4>
      </vt:variant>
      <vt:variant>
        <vt:lpstr>幻灯片标题</vt:lpstr>
      </vt:variant>
      <vt:variant>
        <vt:i4>16</vt:i4>
      </vt:variant>
    </vt:vector>
  </HeadingPairs>
  <TitlesOfParts>
    <vt:vector size="35" baseType="lpstr">
      <vt:lpstr>等线</vt:lpstr>
      <vt:lpstr>黑体</vt:lpstr>
      <vt:lpstr>华文隶书</vt:lpstr>
      <vt:lpstr>楷体</vt:lpstr>
      <vt:lpstr>楷体_GB2312</vt:lpstr>
      <vt:lpstr>隶书</vt:lpstr>
      <vt:lpstr>宋体</vt:lpstr>
      <vt:lpstr>微软雅黑</vt:lpstr>
      <vt:lpstr>印品黑体</vt:lpstr>
      <vt:lpstr>Arial</vt:lpstr>
      <vt:lpstr>Calibri</vt:lpstr>
      <vt:lpstr>Calibri Light</vt:lpstr>
      <vt:lpstr>Symbol</vt:lpstr>
      <vt:lpstr>Times New Roman</vt:lpstr>
      <vt:lpstr>Wingdings</vt:lpstr>
      <vt:lpstr>第一PPT，www.1ppt.com</vt:lpstr>
      <vt:lpstr>默认设计模板</vt:lpstr>
      <vt:lpstr>Equation.3</vt:lpstr>
      <vt:lpstr>Microsoft 公式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3.电容元件的储能</vt:lpstr>
      <vt:lpstr>若选取t0为电压等于零的时刻, 即u(t0)=０</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Windows 用户</cp:lastModifiedBy>
  <cp:revision>187</cp:revision>
  <dcterms:created xsi:type="dcterms:W3CDTF">2021-05-23T14:18:00Z</dcterms:created>
  <dcterms:modified xsi:type="dcterms:W3CDTF">2025-01-07T17:32:13Z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KSOTemplateUUID">
    <vt:lpwstr>v1.0_mb_M0/nvwOn0rQ5OhPd4iVQiQ==</vt:lpwstr>
  </property>
  <property fmtid="{D5CDD505-2E9C-101B-9397-08002B2CF9AE}" pid="4" name="ICV">
    <vt:lpwstr>76B522E372EA49DBB43CC0DC08FA8C25</vt:lpwstr>
  </property>
</Properties>
</file>