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84" r:id="rId2"/>
  </p:sldMasterIdLst>
  <p:notesMasterIdLst>
    <p:notesMasterId r:id="rId14"/>
  </p:notesMasterIdLst>
  <p:handoutMasterIdLst>
    <p:handoutMasterId r:id="rId15"/>
  </p:handoutMasterIdLst>
  <p:sldIdLst>
    <p:sldId id="988" r:id="rId3"/>
    <p:sldId id="993" r:id="rId4"/>
    <p:sldId id="990" r:id="rId5"/>
    <p:sldId id="991" r:id="rId6"/>
    <p:sldId id="994" r:id="rId7"/>
    <p:sldId id="995" r:id="rId8"/>
    <p:sldId id="997" r:id="rId9"/>
    <p:sldId id="998" r:id="rId10"/>
    <p:sldId id="999" r:id="rId11"/>
    <p:sldId id="996" r:id="rId12"/>
    <p:sldId id="1002" r:id="rId13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1E1E1"/>
    <a:srgbClr val="0000FF"/>
    <a:srgbClr val="00CC00"/>
    <a:srgbClr val="00FFFF"/>
    <a:srgbClr val="9900FF"/>
    <a:srgbClr val="0000CC"/>
    <a:srgbClr val="FF00FF"/>
    <a:srgbClr val="00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653" y="72"/>
      </p:cViewPr>
      <p:guideLst>
        <p:guide orient="horz" pos="2219"/>
        <p:guide pos="3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2025/1/11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dirty="0"/>
              <a:t>‹#›</a:t>
            </a:fld>
            <a:endParaRPr lang="en-US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545999-3F06-47B8-B632-ADEE18157E8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53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13F6-970F-430D-821F-99B28BA2A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81234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11D8-D570-4116-AD0F-D55C7A8F76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940025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50E-D0E3-4127-8271-7C4204A7E6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647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367759-2B36-4C6B-983F-4ACDC800B226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5C376AC-09A5-4B45-9082-4F1294819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94096"/>
      </p:ext>
    </p:extLst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52D76C1-3748-4869-8CFD-7E53BC1B116B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789031E-4BA0-40A8-A0AC-0E37CC18B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00559"/>
      </p:ext>
    </p:extLst>
  </p:cSld>
  <p:clrMapOvr>
    <a:masterClrMapping/>
  </p:clrMapOvr>
  <p:transition spd="slow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014C79D-FD34-4477-BB87-D32508F362E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D2DDFBC-4D9C-403C-B271-82F0B6E64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84451"/>
      </p:ext>
    </p:extLst>
  </p:cSld>
  <p:clrMapOvr>
    <a:masterClrMapping/>
  </p:clrMapOvr>
  <p:transition spd="slow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 userDrawn="1"/>
        </p:nvSpPr>
        <p:spPr bwMode="auto">
          <a:xfrm>
            <a:off x="6629400" y="6430963"/>
            <a:ext cx="774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模板下载：</a:t>
            </a:r>
            <a:r>
              <a:rPr lang="en-US" altLang="zh-CN" sz="100" b="0">
                <a:solidFill>
                  <a:srgbClr val="FFFFFF"/>
                </a:solidFill>
              </a:rPr>
              <a:t>www.1ppt.com/moban/     </a:t>
            </a:r>
            <a:r>
              <a:rPr lang="zh-CN" altLang="en-US" sz="100" b="0">
                <a:solidFill>
                  <a:srgbClr val="FFFFFF"/>
                </a:solidFill>
              </a:rPr>
              <a:t>行业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www.1ppt.com/hangye/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节日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www.1ppt.com/jieri/           PPT</a:t>
            </a:r>
            <a:r>
              <a:rPr lang="zh-CN" altLang="en-US" sz="100" b="0">
                <a:solidFill>
                  <a:srgbClr val="FFFFFF"/>
                </a:solidFill>
              </a:rPr>
              <a:t>素材下载：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www.1ppt.com/sucai/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背景图片：</a:t>
            </a:r>
            <a:r>
              <a:rPr lang="en-US" altLang="zh-CN" sz="100" b="0">
                <a:solidFill>
                  <a:srgbClr val="FFFFFF"/>
                </a:solidFill>
              </a:rPr>
              <a:t>www.1ppt.com/beijing/      PPT</a:t>
            </a:r>
            <a:r>
              <a:rPr lang="zh-CN" altLang="en-US" sz="100" b="0">
                <a:solidFill>
                  <a:srgbClr val="FFFFFF"/>
                </a:solidFill>
              </a:rPr>
              <a:t>图表下载：</a:t>
            </a:r>
            <a:r>
              <a:rPr lang="en-US" altLang="zh-CN" sz="100" b="0">
                <a:solidFill>
                  <a:srgbClr val="FFFFFF"/>
                </a:solidFill>
              </a:rPr>
              <a:t>www.1ppt.com/tubiao/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优秀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下载：</a:t>
            </a:r>
            <a:r>
              <a:rPr lang="en-US" altLang="zh-CN" sz="100" b="0">
                <a:solidFill>
                  <a:srgbClr val="FFFFFF"/>
                </a:solidFill>
              </a:rPr>
              <a:t>www.1ppt.com/xiazai/        PPT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www.1ppt.com/powerpoint/      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Word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www.1ppt.com/word/              Excel</a:t>
            </a:r>
            <a:r>
              <a:rPr lang="zh-CN" altLang="en-US" sz="100" b="0">
                <a:solidFill>
                  <a:srgbClr val="FFFFFF"/>
                </a:solidFill>
              </a:rPr>
              <a:t>教程：</a:t>
            </a:r>
            <a:r>
              <a:rPr lang="en-US" altLang="zh-CN" sz="100" b="0">
                <a:solidFill>
                  <a:srgbClr val="FFFFFF"/>
                </a:solidFill>
              </a:rPr>
              <a:t>www.1ppt.com/excel/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资料下载：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www.1ppt.com/ziliao/                PPT</a:t>
            </a:r>
            <a:r>
              <a:rPr lang="zh-CN" altLang="en-US" sz="100" b="0">
                <a:solidFill>
                  <a:srgbClr val="FFFFFF"/>
                </a:solidFill>
              </a:rPr>
              <a:t>课件下载：</a:t>
            </a:r>
            <a:r>
              <a:rPr lang="en-US" altLang="zh-CN" sz="100" b="0">
                <a:solidFill>
                  <a:srgbClr val="FFFFFF"/>
                </a:solidFill>
              </a:rPr>
              <a:t>www.1ppt.com/kejian/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范文下载：</a:t>
            </a:r>
            <a:r>
              <a:rPr lang="en-US" altLang="zh-CN" sz="100" b="0">
                <a:solidFill>
                  <a:srgbClr val="FFFFFF"/>
                </a:solidFill>
              </a:rPr>
              <a:t>www.1ppt.com/fanwen/             </a:t>
            </a:r>
            <a:r>
              <a:rPr lang="zh-CN" altLang="en-US" sz="100" b="0">
                <a:solidFill>
                  <a:srgbClr val="FFFFFF"/>
                </a:solidFill>
              </a:rPr>
              <a:t>试卷下载：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www.1ppt.com/shiti/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教案下载：</a:t>
            </a:r>
            <a:r>
              <a:rPr lang="en-US" altLang="zh-CN" sz="100" b="0">
                <a:solidFill>
                  <a:srgbClr val="FFFFFF"/>
                </a:solidFill>
              </a:rPr>
              <a:t>www.1ppt.com/jiaoan/  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字体下载：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www.1ppt.com/ziti/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 </a:t>
            </a:r>
            <a:endParaRPr lang="zh-CN" altLang="en-US" sz="100" b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F30D966-3C1E-4663-A8A3-3C4397A85F3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6044DD5-A0A4-40BB-8E7D-7DFA37708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80656"/>
      </p:ext>
    </p:extLst>
  </p:cSld>
  <p:clrMapOvr>
    <a:masterClrMapping/>
  </p:clrMapOvr>
  <p:transition spd="slow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0017EA8-47F3-4445-A478-C8CB2061FD24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665B016-84C9-4789-B312-07FFC4DD8A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42514"/>
      </p:ext>
    </p:extLst>
  </p:cSld>
  <p:clrMapOvr>
    <a:masterClrMapping/>
  </p:clrMapOvr>
  <p:transition spd="slow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4D0CD2F-4605-45C2-819E-28123E6E42E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609BD3-DCD0-4D5D-831D-356F2CA9C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2401"/>
      </p:ext>
    </p:extLst>
  </p:cSld>
  <p:clrMapOvr>
    <a:masterClrMapping/>
  </p:clrMapOvr>
  <p:transition spd="slow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66D6374-F831-41D7-B00E-FEAB43B8F8A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EDB758F-B3CB-42F5-A771-1457CDE3E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68413"/>
      </p:ext>
    </p:extLst>
  </p:cSld>
  <p:clrMapOvr>
    <a:masterClrMapping/>
  </p:clrMapOvr>
  <p:transition spd="slow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C613017-436B-4E44-9A92-1C708A4A76C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B92320-3324-4F99-8436-DBEF2653B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52087"/>
      </p:ext>
    </p:extLst>
  </p:cSld>
  <p:clrMapOvr>
    <a:masterClrMapping/>
  </p:clrMapOvr>
  <p:transition spd="slow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49D7-A03F-4ADA-85C6-576FCF52F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389618"/>
      </p:ext>
    </p:extLst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3668777-C31D-4792-B007-3F3200DFB492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87B53F-F3AC-4A84-A477-62F8F857C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68227"/>
      </p:ext>
    </p:extLst>
  </p:cSld>
  <p:clrMapOvr>
    <a:masterClrMapping/>
  </p:clrMapOvr>
  <p:transition spd="slow" advTm="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E0599E7-8546-4283-AF1F-EEB8481917B0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24DC581-2433-4786-90B4-52913AB27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44560"/>
      </p:ext>
    </p:extLst>
  </p:cSld>
  <p:clrMapOvr>
    <a:masterClrMapping/>
  </p:clrMapOvr>
  <p:transition spd="slow" advTm="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447D53-EBE9-4CB9-9882-D169E7916EC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CF9DA5-18FF-4F01-83C4-65532EF023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84907"/>
      </p:ext>
    </p:extLst>
  </p:cSld>
  <p:clrMapOvr>
    <a:masterClrMapping/>
  </p:clrMapOvr>
  <p:transition spd="slow" advTm="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834893"/>
      </p:ext>
    </p:extLst>
  </p:cSld>
  <p:clrMapOvr>
    <a:masterClrMapping/>
  </p:clrMapOvr>
  <p:transition spd="slow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F0E-BAE8-4141-A6B9-2668B342B2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084205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DD80-61E6-49D6-BC91-ACB53CFD0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7652761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C159-9AA5-4720-975C-2C40015155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7938374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EB6A-F391-4224-AD18-C29A4B456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7166644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8289-78A1-4747-8317-958A6A77B3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67396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A5A7-3B28-450B-A20E-BE142F752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8884184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17BF-BCFB-4E28-AB61-D7375C0900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857139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3953BD-A0C7-4590-ADB9-C7F956024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11" descr="a_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12776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16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884238"/>
            <a:ext cx="12190412" cy="1444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588" y="884238"/>
            <a:ext cx="1866900" cy="1444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66378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 advTm="0"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138" y="2173288"/>
            <a:ext cx="7497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A9150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电工电子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C4D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1500" y="3249613"/>
            <a:ext cx="8316913" cy="131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●任务四   自动往返行程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控制线路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的装接</a:t>
            </a:r>
          </a:p>
        </p:txBody>
      </p:sp>
      <p:sp>
        <p:nvSpPr>
          <p:cNvPr id="25" name="平行四边形 24"/>
          <p:cNvSpPr/>
          <p:nvPr/>
        </p:nvSpPr>
        <p:spPr>
          <a:xfrm flipH="1">
            <a:off x="6807200" y="0"/>
            <a:ext cx="8443913" cy="5924550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213" y="1360488"/>
            <a:ext cx="4567237" cy="2371725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3638" y="0"/>
            <a:ext cx="1668462" cy="1162050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225" y="2900363"/>
            <a:ext cx="3630613" cy="2949575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2738" y="909638"/>
            <a:ext cx="2949575" cy="1920875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88" y="3706813"/>
            <a:ext cx="4502151" cy="315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625" y="4432300"/>
            <a:ext cx="2435225" cy="1265238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188" y="3706813"/>
            <a:ext cx="889001" cy="61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538" y="5253038"/>
            <a:ext cx="1935162" cy="15732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3488" y="4191000"/>
            <a:ext cx="1571626" cy="10255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822791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40" y="1560249"/>
            <a:ext cx="6276698" cy="4707524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0607" y="1305604"/>
            <a:ext cx="4604551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10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．通电试车。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b="1" kern="100" dirty="0">
                <a:latin typeface="Times New Roman" panose="02020603050405020304" pitchFamily="18" charset="0"/>
              </a:rPr>
              <a:t>为保证人身安全，在通电试车时，要认真执行安全操作规程的有关规定，经老师检查并现场监护。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b="1" kern="100" dirty="0">
                <a:latin typeface="Times New Roman" panose="02020603050405020304" pitchFamily="18" charset="0"/>
              </a:rPr>
              <a:t>接通三相电源</a:t>
            </a:r>
            <a:r>
              <a:rPr lang="en-US" altLang="zh-CN" b="1" kern="100" dirty="0">
                <a:latin typeface="Times New Roman" panose="02020603050405020304" pitchFamily="18" charset="0"/>
              </a:rPr>
              <a:t>L1</a:t>
            </a:r>
            <a:r>
              <a:rPr lang="zh-CN" altLang="en-US" b="1" kern="100" dirty="0">
                <a:latin typeface="Times New Roman" panose="02020603050405020304" pitchFamily="18" charset="0"/>
              </a:rPr>
              <a:t>、</a:t>
            </a:r>
            <a:r>
              <a:rPr lang="en-US" altLang="zh-CN" b="1" kern="100" dirty="0">
                <a:latin typeface="Times New Roman" panose="02020603050405020304" pitchFamily="18" charset="0"/>
              </a:rPr>
              <a:t>L2</a:t>
            </a:r>
            <a:r>
              <a:rPr lang="zh-CN" altLang="en-US" b="1" kern="100" dirty="0">
                <a:latin typeface="Times New Roman" panose="02020603050405020304" pitchFamily="18" charset="0"/>
              </a:rPr>
              <a:t>、</a:t>
            </a:r>
            <a:r>
              <a:rPr lang="en-US" altLang="zh-CN" b="1" kern="100" dirty="0">
                <a:latin typeface="Times New Roman" panose="02020603050405020304" pitchFamily="18" charset="0"/>
              </a:rPr>
              <a:t>L3</a:t>
            </a:r>
            <a:r>
              <a:rPr lang="zh-CN" altLang="en-US" b="1" kern="100" dirty="0">
                <a:latin typeface="Times New Roman" panose="02020603050405020304" pitchFamily="18" charset="0"/>
              </a:rPr>
              <a:t>，合上电源开关</a:t>
            </a:r>
            <a:r>
              <a:rPr lang="en-US" altLang="zh-CN" b="1" kern="100" dirty="0">
                <a:latin typeface="Times New Roman" panose="02020603050405020304" pitchFamily="18" charset="0"/>
              </a:rPr>
              <a:t>QS</a:t>
            </a:r>
            <a:r>
              <a:rPr lang="zh-CN" altLang="en-US" b="1" kern="100" dirty="0">
                <a:latin typeface="Times New Roman" panose="02020603050405020304" pitchFamily="18" charset="0"/>
              </a:rPr>
              <a:t>，用电笔检查熔断器出线端，氖管亮说明电源接通。</a:t>
            </a:r>
            <a:endParaRPr lang="en-US" altLang="zh-CN" b="1" kern="100" dirty="0">
              <a:latin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b="1" kern="100" dirty="0">
                <a:latin typeface="Times New Roman" panose="02020603050405020304" pitchFamily="18" charset="0"/>
              </a:rPr>
              <a:t>分别按下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SB2→SB3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</a:t>
            </a:r>
            <a:r>
              <a:rPr lang="en-US" altLang="zh-CN" b="1" kern="100" dirty="0">
                <a:latin typeface="Times New Roman" panose="02020603050405020304" pitchFamily="18" charset="0"/>
              </a:rPr>
              <a:t>SBl→SB3</a:t>
            </a:r>
            <a:r>
              <a:rPr lang="zh-CN" altLang="en-US" b="1" kern="100" dirty="0">
                <a:latin typeface="Times New Roman" panose="02020603050405020304" pitchFamily="18" charset="0"/>
              </a:rPr>
              <a:t>，观察是否符合线路功能要求，观察电器元件动作是否灵活，有无卡阻及噪声过大现象，观察电动机运行是否正常。若有异常，立即停车检查。</a:t>
            </a:r>
          </a:p>
        </p:txBody>
      </p:sp>
    </p:spTree>
    <p:extLst>
      <p:ext uri="{BB962C8B-B14F-4D97-AF65-F5344CB8AC3E}">
        <p14:creationId xmlns:p14="http://schemas.microsoft.com/office/powerpoint/2010/main" val="458426675"/>
      </p:ext>
    </p:extLst>
  </p:cSld>
  <p:clrMapOvr>
    <a:masterClrMapping/>
  </p:clrMapOvr>
  <p:transition spd="slow" advTm="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1127372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三、工作质量评价</a:t>
            </a:r>
          </a:p>
        </p:txBody>
      </p:sp>
      <p:pic>
        <p:nvPicPr>
          <p:cNvPr id="4198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26063" y="149225"/>
          <a:ext cx="6865937" cy="6638925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1625434557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47397323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1300066236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7311418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2518999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247812652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2867871807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295607050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847905233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027243329"/>
                    </a:ext>
                  </a:extLst>
                </a:gridCol>
              </a:tblGrid>
              <a:tr h="3175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项目内容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配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得分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72482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器材准备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不清楚元器件的功能及作用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72764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不能正确选用元器件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90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工具、仪表的使用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不会正确使用工具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965907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不能正确使用仪表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84287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装前检查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电动机质量检查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每漏一处扣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5041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电器元件漏检或错检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011"/>
                  </a:ext>
                </a:extLst>
              </a:tr>
              <a:tr h="215900"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5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不按布置图安装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22846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元件安装不紧固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94487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安装元件时漏装木螺钉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91450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元件安装不整齐、不匀称、不合理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61576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损坏元件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796957"/>
                  </a:ext>
                </a:extLst>
              </a:tr>
              <a:tr h="215900"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不按电路图接线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25175"/>
                  </a:ext>
                </a:extLst>
              </a:tr>
              <a:tr h="473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布线不符合要求：主电路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控制电路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49218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接点松动、露铜过长、压绝缘层、反圈等，每个接点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1473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损伤导线绝缘或线芯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61436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漏套或错套编码套管（教师要求）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175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漏接接地线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294949"/>
                  </a:ext>
                </a:extLst>
              </a:tr>
              <a:tr h="215900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通电试车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热继电器未整定或整定错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65362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熔体规格配错，主、控电路各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56724"/>
                  </a:ext>
                </a:extLst>
              </a:tr>
              <a:tr h="730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549342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安全文明生产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违反安全文明生产规程、小组团队协作精神不强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76519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定额时间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4h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每超时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5min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以内以扣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分计算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527215"/>
                  </a:ext>
                </a:extLst>
              </a:tr>
              <a:tr h="215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备注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9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除定额时间外，各项目的最高扣分不应超过配分数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552792"/>
                  </a:ext>
                </a:extLst>
              </a:tr>
              <a:tr h="2889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结束时间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总成绩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077549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20836" y="1652342"/>
            <a:ext cx="41020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特别提示</a:t>
            </a:r>
            <a:r>
              <a:rPr lang="zh-CN" altLang="en-US" sz="1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．位置开关可以先安装好，不占定额时间。位置开关必须牢固安装在合适的位置上。安装后，必须对手动工作台或受控机械进行试验，合格后才能使用。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．通电校验时，必须先手动位置开关，试验各行程控制和终端保护动作是否正常可靠。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．体会与正反转的区别与联系，掌握自动往返电路的特点。</a:t>
            </a:r>
          </a:p>
        </p:txBody>
      </p:sp>
    </p:spTree>
    <p:extLst>
      <p:ext uri="{BB962C8B-B14F-4D97-AF65-F5344CB8AC3E}">
        <p14:creationId xmlns:p14="http://schemas.microsoft.com/office/powerpoint/2010/main" val="2212312147"/>
      </p:ext>
    </p:extLst>
  </p:cSld>
  <p:clrMapOvr>
    <a:masterClrMapping/>
  </p:clrMapOvr>
  <p:transition spd="slow" advTm="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639175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3"/>
          <p:cNvSpPr txBox="1">
            <a:spLocks/>
          </p:cNvSpPr>
          <p:nvPr/>
        </p:nvSpPr>
        <p:spPr>
          <a:xfrm>
            <a:off x="1309795" y="1779588"/>
            <a:ext cx="5113338" cy="503237"/>
          </a:xfrm>
          <a:prstGeom prst="rect">
            <a:avLst/>
          </a:prstGeom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35000"/>
              </a:spcBef>
              <a:buClr>
                <a:srgbClr val="3366CC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实训要求：</a:t>
            </a:r>
          </a:p>
        </p:txBody>
      </p:sp>
      <p:sp>
        <p:nvSpPr>
          <p:cNvPr id="15" name="Rectangle 12"/>
          <p:cNvSpPr/>
          <p:nvPr/>
        </p:nvSpPr>
        <p:spPr>
          <a:xfrm>
            <a:off x="1191011" y="167481"/>
            <a:ext cx="732155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zh-CN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三相异步</a:t>
            </a:r>
            <a:r>
              <a:rPr lang="zh-CN" altLang="en-US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电动机双重</a:t>
            </a:r>
            <a:r>
              <a:rPr lang="zh-CN" altLang="zh-CN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互锁</a:t>
            </a:r>
            <a:r>
              <a:rPr lang="zh-CN" altLang="en-US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连续控制线路的装接</a:t>
            </a:r>
          </a:p>
        </p:txBody>
      </p:sp>
      <p:sp>
        <p:nvSpPr>
          <p:cNvPr id="16" name="Rectangle 3"/>
          <p:cNvSpPr/>
          <p:nvPr/>
        </p:nvSpPr>
        <p:spPr>
          <a:xfrm>
            <a:off x="2754050" y="2584519"/>
            <a:ext cx="8289771" cy="26368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根据电气原理图，画出电器元件布置图和安装接线图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完成安装接线，兼顾工艺要求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线路自检。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老师抽检。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在老师监护下通电试车。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若出现异常，立即断开电源，进行故障检测和处理。</a:t>
            </a:r>
          </a:p>
        </p:txBody>
      </p:sp>
    </p:spTree>
    <p:extLst>
      <p:ext uri="{BB962C8B-B14F-4D97-AF65-F5344CB8AC3E}">
        <p14:creationId xmlns:p14="http://schemas.microsoft.com/office/powerpoint/2010/main" val="637544408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174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258233"/>
              </p:ext>
            </p:extLst>
          </p:nvPr>
        </p:nvGraphicFramePr>
        <p:xfrm>
          <a:off x="1584209" y="1901542"/>
          <a:ext cx="9129099" cy="466340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1718595">
                  <a:extLst>
                    <a:ext uri="{9D8B030D-6E8A-4147-A177-3AD203B41FA5}">
                      <a16:colId xmlns:a16="http://schemas.microsoft.com/office/drawing/2014/main" val="2208000872"/>
                    </a:ext>
                  </a:extLst>
                </a:gridCol>
                <a:gridCol w="1759774">
                  <a:extLst>
                    <a:ext uri="{9D8B030D-6E8A-4147-A177-3AD203B41FA5}">
                      <a16:colId xmlns:a16="http://schemas.microsoft.com/office/drawing/2014/main" val="3445970987"/>
                    </a:ext>
                  </a:extLst>
                </a:gridCol>
                <a:gridCol w="1437077">
                  <a:extLst>
                    <a:ext uri="{9D8B030D-6E8A-4147-A177-3AD203B41FA5}">
                      <a16:colId xmlns:a16="http://schemas.microsoft.com/office/drawing/2014/main" val="1332454959"/>
                    </a:ext>
                  </a:extLst>
                </a:gridCol>
                <a:gridCol w="3471291">
                  <a:extLst>
                    <a:ext uri="{9D8B030D-6E8A-4147-A177-3AD203B41FA5}">
                      <a16:colId xmlns:a16="http://schemas.microsoft.com/office/drawing/2014/main" val="1788360681"/>
                    </a:ext>
                  </a:extLst>
                </a:gridCol>
                <a:gridCol w="742362">
                  <a:extLst>
                    <a:ext uri="{9D8B030D-6E8A-4147-A177-3AD203B41FA5}">
                      <a16:colId xmlns:a16="http://schemas.microsoft.com/office/drawing/2014/main" val="3080885232"/>
                    </a:ext>
                  </a:extLst>
                </a:gridCol>
              </a:tblGrid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代号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推荐型号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推荐规格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数量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5689230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三相异步电动机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Y112M-4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4kW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380V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、Δ接法、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8.8A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1440r/min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4028592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QS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组合开关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HZ10-25/3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三相、额定电流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3509382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螺旋式熔断器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RL1-60/25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、配熔体额定电流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712301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螺旋式熔断器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RL1-15/2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1.5A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、配熔体额定电流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0675883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KMl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KM2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交流接触器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CJ10-20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、线圈电压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380V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49724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SQ1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— 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SQ4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位置开关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JLXKl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单轮旋转式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5147782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热继电器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JR16-20/3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三极，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、整定电流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8.8A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4923383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SBl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SB3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LA10-3H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保护式、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、按钮数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0462139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XT1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JX2-1015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节、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380V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67391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XT2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JX2-1010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节、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380V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517871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走线槽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 mm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 mm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若干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4161888"/>
                  </a:ext>
                </a:extLst>
              </a:tr>
            </a:tbl>
          </a:graphicData>
        </a:graphic>
      </p:graphicFrame>
      <p:sp>
        <p:nvSpPr>
          <p:cNvPr id="31804" name="Rectangle 27"/>
          <p:cNvSpPr>
            <a:spLocks noChangeArrowheads="1"/>
          </p:cNvSpPr>
          <p:nvPr/>
        </p:nvSpPr>
        <p:spPr bwMode="auto">
          <a:xfrm>
            <a:off x="876789" y="1402046"/>
            <a:ext cx="1853392" cy="49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．电器元件</a:t>
            </a:r>
          </a:p>
        </p:txBody>
      </p:sp>
    </p:spTree>
    <p:extLst>
      <p:ext uri="{BB962C8B-B14F-4D97-AF65-F5344CB8AC3E}">
        <p14:creationId xmlns:p14="http://schemas.microsoft.com/office/powerpoint/2010/main" val="3294067043"/>
      </p:ext>
    </p:extLst>
  </p:cSld>
  <p:clrMapOvr>
    <a:masterClrMapping/>
  </p:clrMapOvr>
  <p:transition spd="slow" advTm="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764792" y="1343526"/>
            <a:ext cx="10983835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2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．工具：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测电笔、螺丝刀、尖嘴钳、斜口钳、剥线钳、电工刀等。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．仪表：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ZC7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500V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）型兆欧表、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DT-9700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型钳形电流表，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MF500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型万用表（或数字式万用表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DT980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．器材：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）控制板一块（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600mm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 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）导线规格：主电路采用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BV1.5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（红色、绿色、黄色）；控制电路采用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BVlmm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（黑色）；按钮线采用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BVR0.75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（红色）；接地线采用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BVRl.5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（黄绿双色）。</a:t>
            </a: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导线数量由教师根据实际情况确定。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）紧固体和编码套管按实际需要发给，简单线路可不用编码套管。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．场地要求：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电工实训室，电工工作台。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377751"/>
      </p:ext>
    </p:extLst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/>
          <p:nvPr/>
        </p:nvSpPr>
        <p:spPr>
          <a:xfrm>
            <a:off x="879474" y="1233488"/>
            <a:ext cx="95961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绘制读懂自动往返控制电路图，给线路元件编号，明确线路所用元件及作用。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6975901" y="3998844"/>
            <a:ext cx="4992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．按电器元件并检验型号及性能。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8158"/>
          <a:stretch/>
        </p:blipFill>
        <p:spPr>
          <a:xfrm>
            <a:off x="1190193" y="2134398"/>
            <a:ext cx="4624680" cy="445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88347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在控制板上按布置图安装电器元件，并标注上醒目的文字符号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1931773" y="247675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Group 1"/>
          <p:cNvGrpSpPr>
            <a:grpSpLocks noChangeAspect="1"/>
          </p:cNvGrpSpPr>
          <p:nvPr/>
        </p:nvGrpSpPr>
        <p:grpSpPr bwMode="auto">
          <a:xfrm>
            <a:off x="1931773" y="2476758"/>
            <a:ext cx="4800600" cy="3268663"/>
            <a:chOff x="2290" y="4398"/>
            <a:chExt cx="5844" cy="3988"/>
          </a:xfrm>
        </p:grpSpPr>
        <p:sp>
          <p:nvSpPr>
            <p:cNvPr id="8" name="AutoShape 33"/>
            <p:cNvSpPr>
              <a:spLocks noChangeAspect="1" noChangeArrowheads="1" noTextEdit="1"/>
            </p:cNvSpPr>
            <p:nvPr/>
          </p:nvSpPr>
          <p:spPr bwMode="auto">
            <a:xfrm>
              <a:off x="2290" y="4398"/>
              <a:ext cx="5844" cy="398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32"/>
            <p:cNvSpPr>
              <a:spLocks noChangeArrowheads="1"/>
            </p:cNvSpPr>
            <p:nvPr/>
          </p:nvSpPr>
          <p:spPr bwMode="auto">
            <a:xfrm>
              <a:off x="2707" y="8023"/>
              <a:ext cx="1390" cy="23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7021" y="4640"/>
              <a:ext cx="607" cy="39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30"/>
            <p:cNvSpPr>
              <a:spLocks noChangeArrowheads="1"/>
            </p:cNvSpPr>
            <p:nvPr/>
          </p:nvSpPr>
          <p:spPr bwMode="auto">
            <a:xfrm>
              <a:off x="3264" y="4761"/>
              <a:ext cx="375" cy="39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29"/>
            <p:cNvSpPr>
              <a:spLocks noChangeArrowheads="1"/>
            </p:cNvSpPr>
            <p:nvPr/>
          </p:nvSpPr>
          <p:spPr bwMode="auto">
            <a:xfrm>
              <a:off x="5908" y="4761"/>
              <a:ext cx="136" cy="39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8"/>
            <p:cNvSpPr>
              <a:spLocks noChangeArrowheads="1"/>
            </p:cNvSpPr>
            <p:nvPr/>
          </p:nvSpPr>
          <p:spPr bwMode="auto">
            <a:xfrm>
              <a:off x="5629" y="4761"/>
              <a:ext cx="138" cy="39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4934" y="8023"/>
              <a:ext cx="652" cy="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>
              <a:off x="7160" y="5848"/>
              <a:ext cx="572" cy="14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 Box 25"/>
            <p:cNvSpPr txBox="1">
              <a:spLocks noChangeArrowheads="1"/>
            </p:cNvSpPr>
            <p:nvPr/>
          </p:nvSpPr>
          <p:spPr bwMode="auto">
            <a:xfrm>
              <a:off x="6464" y="4640"/>
              <a:ext cx="371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QS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Text Box 24"/>
            <p:cNvSpPr txBox="1">
              <a:spLocks noChangeArrowheads="1"/>
            </p:cNvSpPr>
            <p:nvPr/>
          </p:nvSpPr>
          <p:spPr bwMode="auto">
            <a:xfrm>
              <a:off x="2707" y="5606"/>
              <a:ext cx="504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KM1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5073" y="4761"/>
              <a:ext cx="37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FU2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Text Box 22"/>
            <p:cNvSpPr txBox="1">
              <a:spLocks noChangeArrowheads="1"/>
            </p:cNvSpPr>
            <p:nvPr/>
          </p:nvSpPr>
          <p:spPr bwMode="auto">
            <a:xfrm>
              <a:off x="2986" y="7661"/>
              <a:ext cx="373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XT1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5073" y="7661"/>
              <a:ext cx="46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XT2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7299" y="6452"/>
              <a:ext cx="387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SB2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264" y="7178"/>
              <a:ext cx="298" cy="34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Text Box 18"/>
            <p:cNvSpPr txBox="1">
              <a:spLocks noChangeArrowheads="1"/>
            </p:cNvSpPr>
            <p:nvPr/>
          </p:nvSpPr>
          <p:spPr bwMode="auto">
            <a:xfrm>
              <a:off x="2847" y="7178"/>
              <a:ext cx="36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FR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7299" y="6936"/>
              <a:ext cx="387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SB1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3403" y="5486"/>
              <a:ext cx="375" cy="39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2707" y="4761"/>
              <a:ext cx="3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FU1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4238" y="5486"/>
              <a:ext cx="374" cy="39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 Box 13"/>
            <p:cNvSpPr txBox="1">
              <a:spLocks noChangeArrowheads="1"/>
            </p:cNvSpPr>
            <p:nvPr/>
          </p:nvSpPr>
          <p:spPr bwMode="auto">
            <a:xfrm>
              <a:off x="4795" y="5606"/>
              <a:ext cx="504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KM2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Text Box 12"/>
            <p:cNvSpPr txBox="1">
              <a:spLocks noChangeArrowheads="1"/>
            </p:cNvSpPr>
            <p:nvPr/>
          </p:nvSpPr>
          <p:spPr bwMode="auto">
            <a:xfrm>
              <a:off x="7160" y="5969"/>
              <a:ext cx="418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74613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SB3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3264" y="6332"/>
              <a:ext cx="299" cy="34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5908" y="6332"/>
              <a:ext cx="299" cy="3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9"/>
            <p:cNvSpPr>
              <a:spLocks noChangeArrowheads="1"/>
            </p:cNvSpPr>
            <p:nvPr/>
          </p:nvSpPr>
          <p:spPr bwMode="auto">
            <a:xfrm>
              <a:off x="3821" y="6332"/>
              <a:ext cx="294" cy="34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8"/>
            <p:cNvSpPr>
              <a:spLocks noChangeArrowheads="1"/>
            </p:cNvSpPr>
            <p:nvPr/>
          </p:nvSpPr>
          <p:spPr bwMode="auto">
            <a:xfrm>
              <a:off x="5351" y="6332"/>
              <a:ext cx="298" cy="34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2847" y="6332"/>
              <a:ext cx="369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SQ4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>
              <a:off x="4934" y="6332"/>
              <a:ext cx="37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SQ1R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4238" y="6332"/>
              <a:ext cx="37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SQ2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Text Box 4"/>
            <p:cNvSpPr txBox="1">
              <a:spLocks noChangeArrowheads="1"/>
            </p:cNvSpPr>
            <p:nvPr/>
          </p:nvSpPr>
          <p:spPr bwMode="auto">
            <a:xfrm>
              <a:off x="6325" y="6332"/>
              <a:ext cx="369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SQ3</a:t>
              </a:r>
              <a:endParaRPr kumimoji="0" lang="en-US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"/>
            <p:cNvSpPr>
              <a:spLocks noChangeArrowheads="1"/>
            </p:cNvSpPr>
            <p:nvPr/>
          </p:nvSpPr>
          <p:spPr bwMode="auto">
            <a:xfrm>
              <a:off x="3821" y="4761"/>
              <a:ext cx="373" cy="39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"/>
            <p:cNvSpPr>
              <a:spLocks noChangeArrowheads="1"/>
            </p:cNvSpPr>
            <p:nvPr/>
          </p:nvSpPr>
          <p:spPr bwMode="auto">
            <a:xfrm>
              <a:off x="4377" y="4761"/>
              <a:ext cx="375" cy="39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5430998"/>
      </p:ext>
    </p:extLst>
  </p:cSld>
  <p:clrMapOvr>
    <a:masterClrMapping/>
  </p:clrMapOvr>
  <p:transition spd="slow" advTm="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按接线图进行板前明线布线和套编码套管。板前明线布线的工艺要求参照任务一。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3074" name="Picture 2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8"/>
          <a:stretch>
            <a:fillRect/>
          </a:stretch>
        </p:blipFill>
        <p:spPr bwMode="auto">
          <a:xfrm>
            <a:off x="2204265" y="2246531"/>
            <a:ext cx="5246859" cy="447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018"/>
      </p:ext>
    </p:extLst>
  </p:cSld>
  <p:clrMapOvr>
    <a:masterClrMapping/>
  </p:clrMapOvr>
  <p:transition spd="slow" advTm="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06827" y="1806151"/>
            <a:ext cx="3977197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．根据电路图检查控制板布线的正确性。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．安装电动机。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．连接电动机和按钮金属外壳的保护接地线。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．连接电源、电动机等控制板外部的导线。</a:t>
            </a:r>
          </a:p>
        </p:txBody>
      </p:sp>
      <p:pic>
        <p:nvPicPr>
          <p:cNvPr id="4099" name="imgShow" descr="2e1da51f10fd4ee1a78669d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2036161"/>
            <a:ext cx="5394325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1739082"/>
      </p:ext>
    </p:extLst>
  </p:cSld>
  <p:clrMapOvr>
    <a:masterClrMapping/>
  </p:clrMapOvr>
  <p:transition spd="slow" advTm="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6288" y="1422469"/>
            <a:ext cx="3977197" cy="580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9.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自检</a:t>
            </a:r>
          </a:p>
        </p:txBody>
      </p:sp>
      <p:sp>
        <p:nvSpPr>
          <p:cNvPr id="3" name="矩形 2"/>
          <p:cNvSpPr/>
          <p:nvPr/>
        </p:nvSpPr>
        <p:spPr>
          <a:xfrm>
            <a:off x="1304925" y="2246355"/>
            <a:ext cx="982365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dirty="0">
                <a:latin typeface="+mn-ea"/>
              </a:rPr>
              <a:t>（</a:t>
            </a:r>
            <a:r>
              <a:rPr lang="en-US" altLang="zh-CN" sz="2000" b="1" dirty="0">
                <a:latin typeface="+mn-ea"/>
              </a:rPr>
              <a:t>1</a:t>
            </a:r>
            <a:r>
              <a:rPr lang="zh-CN" altLang="zh-CN" sz="2000" b="1" dirty="0">
                <a:latin typeface="+mn-ea"/>
              </a:rPr>
              <a:t>）主电路接线检查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dirty="0">
                <a:latin typeface="+mn-ea"/>
              </a:rPr>
              <a:t>按电路图或接线图从电源端开始，逐段核对接线有无漏接、错接之处，检查导线接点是否符合要求，压接是否牢固，以免带负载运行时产生闪弧现象。检查主电路时，可以手动来代替受电线圈励磁吸合时的情况进行检查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dirty="0">
                <a:latin typeface="+mn-ea"/>
              </a:rPr>
              <a:t>（</a:t>
            </a:r>
            <a:r>
              <a:rPr lang="en-US" altLang="zh-CN" sz="2000" b="1" dirty="0">
                <a:latin typeface="+mn-ea"/>
              </a:rPr>
              <a:t>2</a:t>
            </a:r>
            <a:r>
              <a:rPr lang="zh-CN" altLang="zh-CN" sz="2000" b="1" dirty="0">
                <a:latin typeface="+mn-ea"/>
              </a:rPr>
              <a:t>）控制电路接线检查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ea"/>
              </a:rPr>
              <a:t> </a:t>
            </a:r>
            <a:r>
              <a:rPr lang="zh-CN" altLang="zh-CN" sz="2000" b="1" dirty="0">
                <a:latin typeface="+mn-ea"/>
              </a:rPr>
              <a:t>用万用表电阻挡检查控制电路接线情况。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zh-CN" b="1" kern="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67862315"/>
      </p:ext>
    </p:extLst>
  </p:cSld>
  <p:clrMapOvr>
    <a:masterClrMapping/>
  </p:clrMapOvr>
  <p:transition spd="slow" advTm="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98973d5-4f80-4302-a941-6a9c52a155bd"/>
  <p:tag name="COMMONDATA" val="eyJoZGlkIjoiNzQ5MWYwNmZlNDkyYzhlZDdlMzE2ZTUyMWYwYmExMjYifQ=="/>
</p:tagLst>
</file>

<file path=ppt/theme/theme1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1244</Words>
  <Application>Microsoft Office PowerPoint</Application>
  <PresentationFormat>宽屏</PresentationFormat>
  <Paragraphs>190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黑体</vt:lpstr>
      <vt:lpstr>华文中宋</vt:lpstr>
      <vt:lpstr>楷体</vt:lpstr>
      <vt:lpstr>宋体</vt:lpstr>
      <vt:lpstr>印品黑体</vt:lpstr>
      <vt:lpstr>Arial</vt:lpstr>
      <vt:lpstr>Calibri</vt:lpstr>
      <vt:lpstr>Calibri Light</vt:lpstr>
      <vt:lpstr>Times New Roman</vt:lpstr>
      <vt:lpstr>Wingdings</vt:lpstr>
      <vt:lpstr>微软雅黑</vt:lpstr>
      <vt:lpstr>4_默认设计模板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Jane</cp:lastModifiedBy>
  <cp:revision>1169</cp:revision>
  <dcterms:created xsi:type="dcterms:W3CDTF">2013-03-09T02:18:00Z</dcterms:created>
  <dcterms:modified xsi:type="dcterms:W3CDTF">2025-01-11T06:46:19Z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2FD3FAF6A2404D6E80EA8502AE83C597</vt:lpwstr>
  </property>
</Properties>
</file>