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6"/>
  </p:notesMasterIdLst>
  <p:handoutMasterIdLst>
    <p:handoutMasterId r:id="rId17"/>
  </p:handoutMasterIdLst>
  <p:sldIdLst>
    <p:sldId id="394" r:id="rId3"/>
    <p:sldId id="404" r:id="rId4"/>
    <p:sldId id="310" r:id="rId5"/>
    <p:sldId id="405" r:id="rId6"/>
    <p:sldId id="406" r:id="rId7"/>
    <p:sldId id="407" r:id="rId8"/>
    <p:sldId id="414" r:id="rId9"/>
    <p:sldId id="409" r:id="rId10"/>
    <p:sldId id="410" r:id="rId11"/>
    <p:sldId id="408" r:id="rId12"/>
    <p:sldId id="411" r:id="rId13"/>
    <p:sldId id="412" r:id="rId14"/>
    <p:sldId id="413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us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4F5DA9"/>
    <a:srgbClr val="3A4480"/>
    <a:srgbClr val="1020FA"/>
    <a:srgbClr val="5B68AF"/>
    <a:srgbClr val="445393"/>
    <a:srgbClr val="EC8E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27" autoAdjust="0"/>
    <p:restoredTop sz="96379" autoAdjust="0"/>
  </p:normalViewPr>
  <p:slideViewPr>
    <p:cSldViewPr snapToGrid="0">
      <p:cViewPr varScale="1">
        <p:scale>
          <a:sx n="112" d="100"/>
          <a:sy n="112" d="100"/>
        </p:scale>
        <p:origin x="26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69FDC0-3932-4C1F-94CF-A5E962D055C1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BBCBC4-3779-46E1-92C7-35D6935033E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</a:t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6628915" y="6431126"/>
            <a:ext cx="77503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802" y="884717"/>
            <a:ext cx="12190198" cy="144016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" name="矩形 2"/>
          <p:cNvSpPr/>
          <p:nvPr userDrawn="1"/>
        </p:nvSpPr>
        <p:spPr>
          <a:xfrm>
            <a:off x="1802" y="884717"/>
            <a:ext cx="1866573" cy="144016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338741" y="2173702"/>
            <a:ext cx="7496959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800" b="1" dirty="0" smtClean="0">
                <a:solidFill>
                  <a:srgbClr val="A9150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电工电子</a:t>
            </a:r>
            <a:r>
              <a:rPr lang="zh-CN" altLang="en-US" sz="4800" b="1" dirty="0" smtClean="0">
                <a:solidFill>
                  <a:srgbClr val="1C4D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技术</a:t>
            </a:r>
            <a:endParaRPr lang="zh-CN" altLang="en-US" sz="4800" b="1" dirty="0">
              <a:solidFill>
                <a:srgbClr val="1C4D9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TextBox 7"/>
          <p:cNvSpPr>
            <a:spLocks noChangeArrowheads="1"/>
          </p:cNvSpPr>
          <p:nvPr/>
        </p:nvSpPr>
        <p:spPr bwMode="auto">
          <a:xfrm>
            <a:off x="1840803" y="3250106"/>
            <a:ext cx="8317242" cy="656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●</a:t>
            </a:r>
            <a:r>
              <a:rPr lang="en-US" altLang="zh-CN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4.3 </a:t>
            </a:r>
            <a:r>
              <a:rPr lang="zh-CN" altLang="en-US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接触器</a:t>
            </a:r>
            <a:endParaRPr lang="zh-CN" altLang="en-US" sz="4265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平行四边形 24"/>
          <p:cNvSpPr/>
          <p:nvPr/>
        </p:nvSpPr>
        <p:spPr>
          <a:xfrm flipH="1">
            <a:off x="6807052" y="0"/>
            <a:ext cx="8443633" cy="5925277"/>
          </a:xfrm>
          <a:prstGeom prst="parallelogram">
            <a:avLst>
              <a:gd name="adj" fmla="val 114134"/>
            </a:avLst>
          </a:prstGeom>
          <a:solidFill>
            <a:srgbClr val="184D9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2" name="平行四边形 31"/>
          <p:cNvSpPr/>
          <p:nvPr/>
        </p:nvSpPr>
        <p:spPr>
          <a:xfrm flipH="1">
            <a:off x="9066188" y="1360016"/>
            <a:ext cx="4567200" cy="2372883"/>
          </a:xfrm>
          <a:prstGeom prst="parallelogram">
            <a:avLst>
              <a:gd name="adj" fmla="val 114134"/>
            </a:avLst>
          </a:prstGeom>
          <a:solidFill>
            <a:srgbClr val="184D9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4" name="平行四边形 33"/>
          <p:cNvSpPr/>
          <p:nvPr/>
        </p:nvSpPr>
        <p:spPr>
          <a:xfrm flipH="1">
            <a:off x="8784298" y="-1"/>
            <a:ext cx="1668583" cy="1162236"/>
          </a:xfrm>
          <a:prstGeom prst="parallelogram">
            <a:avLst>
              <a:gd name="adj" fmla="val 114134"/>
            </a:avLst>
          </a:prstGeom>
          <a:solidFill>
            <a:srgbClr val="9F1205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5" name="平行四边形 34"/>
          <p:cNvSpPr/>
          <p:nvPr/>
        </p:nvSpPr>
        <p:spPr>
          <a:xfrm flipH="1">
            <a:off x="9420330" y="2900941"/>
            <a:ext cx="3630756" cy="2948947"/>
          </a:xfrm>
          <a:prstGeom prst="parallelogram">
            <a:avLst>
              <a:gd name="adj" fmla="val 114134"/>
            </a:avLst>
          </a:prstGeom>
          <a:solidFill>
            <a:srgbClr val="9F1205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9" name="平行四边形 28"/>
          <p:cNvSpPr/>
          <p:nvPr/>
        </p:nvSpPr>
        <p:spPr>
          <a:xfrm flipH="1">
            <a:off x="6663103" y="909477"/>
            <a:ext cx="2949836" cy="1921019"/>
          </a:xfrm>
          <a:prstGeom prst="parallelogram">
            <a:avLst>
              <a:gd name="adj" fmla="val 114134"/>
            </a:avLst>
          </a:prstGeom>
          <a:solidFill>
            <a:srgbClr val="9F12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0" name="平行四边形 29"/>
          <p:cNvSpPr/>
          <p:nvPr/>
        </p:nvSpPr>
        <p:spPr>
          <a:xfrm flipH="1">
            <a:off x="-1157296" y="3706631"/>
            <a:ext cx="4501955" cy="3159223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1" name="平行四边形 30"/>
          <p:cNvSpPr/>
          <p:nvPr/>
        </p:nvSpPr>
        <p:spPr>
          <a:xfrm flipH="1">
            <a:off x="47225" y="4431761"/>
            <a:ext cx="2435128" cy="1265167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3" name="平行四边形 32"/>
          <p:cNvSpPr/>
          <p:nvPr/>
        </p:nvSpPr>
        <p:spPr>
          <a:xfrm flipH="1">
            <a:off x="-103072" y="3706630"/>
            <a:ext cx="889651" cy="619677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6" name="平行四边形 35"/>
          <p:cNvSpPr/>
          <p:nvPr/>
        </p:nvSpPr>
        <p:spPr>
          <a:xfrm flipH="1">
            <a:off x="236046" y="5253347"/>
            <a:ext cx="1935837" cy="1572312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8" name="平行四边形 37"/>
          <p:cNvSpPr/>
          <p:nvPr/>
        </p:nvSpPr>
        <p:spPr>
          <a:xfrm flipH="1">
            <a:off x="-1234045" y="4191543"/>
            <a:ext cx="1572785" cy="1024244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0000">
        <p14:vortex dir="r"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关于我们"/>
          <p:cNvSpPr/>
          <p:nvPr/>
        </p:nvSpPr>
        <p:spPr>
          <a:xfrm>
            <a:off x="934141" y="266657"/>
            <a:ext cx="102215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二、直流接触器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5514961"/>
              </p:ext>
            </p:extLst>
          </p:nvPr>
        </p:nvGraphicFramePr>
        <p:xfrm>
          <a:off x="2285999" y="1986742"/>
          <a:ext cx="7556270" cy="4605252"/>
        </p:xfrm>
        <a:graphic>
          <a:graphicData uri="http://schemas.openxmlformats.org/drawingml/2006/table">
            <a:tbl>
              <a:tblPr>
                <a:tableStyleId>{00A15C55-8517-42AA-B614-E9B94910E393}</a:tableStyleId>
              </a:tblPr>
              <a:tblGrid>
                <a:gridCol w="1162078">
                  <a:extLst>
                    <a:ext uri="{9D8B030D-6E8A-4147-A177-3AD203B41FA5}">
                      <a16:colId xmlns:a16="http://schemas.microsoft.com/office/drawing/2014/main" val="3616372759"/>
                    </a:ext>
                  </a:extLst>
                </a:gridCol>
                <a:gridCol w="1162078">
                  <a:extLst>
                    <a:ext uri="{9D8B030D-6E8A-4147-A177-3AD203B41FA5}">
                      <a16:colId xmlns:a16="http://schemas.microsoft.com/office/drawing/2014/main" val="4167804077"/>
                    </a:ext>
                  </a:extLst>
                </a:gridCol>
                <a:gridCol w="797331">
                  <a:extLst>
                    <a:ext uri="{9D8B030D-6E8A-4147-A177-3AD203B41FA5}">
                      <a16:colId xmlns:a16="http://schemas.microsoft.com/office/drawing/2014/main" val="2980543896"/>
                    </a:ext>
                  </a:extLst>
                </a:gridCol>
                <a:gridCol w="671828">
                  <a:extLst>
                    <a:ext uri="{9D8B030D-6E8A-4147-A177-3AD203B41FA5}">
                      <a16:colId xmlns:a16="http://schemas.microsoft.com/office/drawing/2014/main" val="2768142971"/>
                    </a:ext>
                  </a:extLst>
                </a:gridCol>
                <a:gridCol w="671828">
                  <a:extLst>
                    <a:ext uri="{9D8B030D-6E8A-4147-A177-3AD203B41FA5}">
                      <a16:colId xmlns:a16="http://schemas.microsoft.com/office/drawing/2014/main" val="74413875"/>
                    </a:ext>
                  </a:extLst>
                </a:gridCol>
                <a:gridCol w="671828">
                  <a:extLst>
                    <a:ext uri="{9D8B030D-6E8A-4147-A177-3AD203B41FA5}">
                      <a16:colId xmlns:a16="http://schemas.microsoft.com/office/drawing/2014/main" val="139417814"/>
                    </a:ext>
                  </a:extLst>
                </a:gridCol>
                <a:gridCol w="454282">
                  <a:extLst>
                    <a:ext uri="{9D8B030D-6E8A-4147-A177-3AD203B41FA5}">
                      <a16:colId xmlns:a16="http://schemas.microsoft.com/office/drawing/2014/main" val="91647654"/>
                    </a:ext>
                  </a:extLst>
                </a:gridCol>
                <a:gridCol w="802939">
                  <a:extLst>
                    <a:ext uri="{9D8B030D-6E8A-4147-A177-3AD203B41FA5}">
                      <a16:colId xmlns:a16="http://schemas.microsoft.com/office/drawing/2014/main" val="2964096813"/>
                    </a:ext>
                  </a:extLst>
                </a:gridCol>
                <a:gridCol w="1162078">
                  <a:extLst>
                    <a:ext uri="{9D8B030D-6E8A-4147-A177-3AD203B41FA5}">
                      <a16:colId xmlns:a16="http://schemas.microsoft.com/office/drawing/2014/main" val="3504984682"/>
                    </a:ext>
                  </a:extLst>
                </a:gridCol>
              </a:tblGrid>
              <a:tr h="535364"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66700" algn="l"/>
                          <a:tab pos="1173480" algn="ctr"/>
                        </a:tabLst>
                      </a:pPr>
                      <a:r>
                        <a:rPr lang="en-US" sz="1400" b="1" kern="100">
                          <a:effectLst/>
                        </a:rPr>
                        <a:t>		</a:t>
                      </a:r>
                      <a:r>
                        <a:rPr lang="zh-CN" sz="1400" b="1" kern="100">
                          <a:effectLst/>
                        </a:rPr>
                        <a:t>额定工作电压（</a:t>
                      </a:r>
                      <a:r>
                        <a:rPr lang="en-US" sz="1400" b="1" kern="100">
                          <a:effectLst/>
                        </a:rPr>
                        <a:t>U</a:t>
                      </a:r>
                      <a:r>
                        <a:rPr lang="en-US" sz="1400" b="1" kern="100" baseline="-25000">
                          <a:effectLst/>
                        </a:rPr>
                        <a:t>N</a:t>
                      </a:r>
                      <a:r>
                        <a:rPr lang="en-US" sz="1400" b="1" kern="100">
                          <a:effectLst/>
                        </a:rPr>
                        <a:t>/V</a:t>
                      </a:r>
                      <a:r>
                        <a:rPr lang="zh-CN" sz="1400" b="1" kern="100">
                          <a:effectLst/>
                        </a:rPr>
                        <a:t>）</a:t>
                      </a:r>
                      <a:endParaRPr lang="zh-CN" sz="18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</a:rPr>
                        <a:t>440</a:t>
                      </a:r>
                      <a:endParaRPr lang="zh-CN" sz="18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6461632"/>
                  </a:ext>
                </a:extLst>
              </a:tr>
              <a:tr h="528272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</a:rPr>
                        <a:t>额定工作电流</a:t>
                      </a:r>
                      <a:r>
                        <a:rPr lang="en-US" sz="1400" b="1" kern="100">
                          <a:effectLst/>
                        </a:rPr>
                        <a:t>(I</a:t>
                      </a:r>
                      <a:r>
                        <a:rPr lang="en-US" sz="1400" b="1" kern="100" baseline="-25000">
                          <a:effectLst/>
                        </a:rPr>
                        <a:t>N</a:t>
                      </a:r>
                      <a:r>
                        <a:rPr lang="en-US" sz="1400" b="1" kern="100">
                          <a:effectLst/>
                        </a:rPr>
                        <a:t>/A)</a:t>
                      </a:r>
                      <a:endParaRPr lang="zh-CN" sz="18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</a:rPr>
                        <a:t>40</a:t>
                      </a:r>
                      <a:endParaRPr lang="zh-CN" sz="18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</a:rPr>
                        <a:t>80</a:t>
                      </a:r>
                      <a:endParaRPr lang="zh-CN" sz="18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</a:rPr>
                        <a:t>160</a:t>
                      </a:r>
                      <a:endParaRPr lang="zh-CN" sz="18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</a:rPr>
                        <a:t>315</a:t>
                      </a:r>
                      <a:endParaRPr lang="zh-CN" sz="18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</a:rPr>
                        <a:t>630</a:t>
                      </a:r>
                      <a:endParaRPr lang="zh-CN" sz="18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77451485"/>
                  </a:ext>
                </a:extLst>
              </a:tr>
              <a:tr h="25527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</a:rPr>
                        <a:t>主触点接通与分断能力</a:t>
                      </a:r>
                      <a:endParaRPr lang="zh-CN" sz="18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</a:rPr>
                        <a:t>接通</a:t>
                      </a:r>
                      <a:endParaRPr lang="zh-CN" sz="18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</a:rPr>
                        <a:t>4I</a:t>
                      </a:r>
                      <a:r>
                        <a:rPr lang="en-US" sz="1400" b="1" kern="100" baseline="-25000">
                          <a:effectLst/>
                        </a:rPr>
                        <a:t>N</a:t>
                      </a:r>
                      <a:r>
                        <a:rPr lang="zh-CN" sz="1400" b="1" kern="100">
                          <a:effectLst/>
                        </a:rPr>
                        <a:t>，</a:t>
                      </a:r>
                      <a:r>
                        <a:rPr lang="en-US" sz="1400" b="1" kern="100">
                          <a:effectLst/>
                        </a:rPr>
                        <a:t>1.1U</a:t>
                      </a:r>
                      <a:r>
                        <a:rPr lang="en-US" sz="1400" b="1" kern="100" baseline="-25000">
                          <a:effectLst/>
                        </a:rPr>
                        <a:t>N</a:t>
                      </a:r>
                      <a:r>
                        <a:rPr lang="zh-CN" sz="1400" b="1" kern="100">
                          <a:effectLst/>
                        </a:rPr>
                        <a:t>，</a:t>
                      </a:r>
                      <a:r>
                        <a:rPr lang="en-US" sz="1400" b="1" kern="100">
                          <a:effectLst/>
                        </a:rPr>
                        <a:t>25</a:t>
                      </a:r>
                      <a:r>
                        <a:rPr lang="zh-CN" sz="1400" b="1" kern="100">
                          <a:effectLst/>
                        </a:rPr>
                        <a:t>次</a:t>
                      </a:r>
                      <a:endParaRPr lang="zh-CN" sz="18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196233"/>
                  </a:ext>
                </a:extLst>
              </a:tr>
              <a:tr h="45860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</a:rPr>
                        <a:t>分断</a:t>
                      </a:r>
                      <a:endParaRPr lang="zh-CN" sz="18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</a:rPr>
                        <a:t>4I</a:t>
                      </a:r>
                      <a:r>
                        <a:rPr lang="en-US" sz="1400" b="1" kern="100" baseline="-25000">
                          <a:effectLst/>
                        </a:rPr>
                        <a:t>N</a:t>
                      </a:r>
                      <a:r>
                        <a:rPr lang="zh-CN" sz="1400" b="1" kern="100">
                          <a:effectLst/>
                        </a:rPr>
                        <a:t>，</a:t>
                      </a:r>
                      <a:r>
                        <a:rPr lang="en-US" sz="1400" b="1" kern="100">
                          <a:effectLst/>
                        </a:rPr>
                        <a:t>1.1U</a:t>
                      </a:r>
                      <a:r>
                        <a:rPr lang="en-US" sz="1400" b="1" kern="100" baseline="-25000">
                          <a:effectLst/>
                        </a:rPr>
                        <a:t>N</a:t>
                      </a:r>
                      <a:r>
                        <a:rPr lang="zh-CN" sz="1400" b="1" kern="100">
                          <a:effectLst/>
                        </a:rPr>
                        <a:t>，</a:t>
                      </a:r>
                      <a:r>
                        <a:rPr lang="en-US" sz="1400" b="1" kern="100">
                          <a:effectLst/>
                        </a:rPr>
                        <a:t>25</a:t>
                      </a:r>
                      <a:r>
                        <a:rPr lang="zh-CN" sz="1400" b="1" kern="100">
                          <a:effectLst/>
                        </a:rPr>
                        <a:t>次</a:t>
                      </a:r>
                      <a:endParaRPr lang="zh-CN" sz="18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1292438"/>
                  </a:ext>
                </a:extLst>
              </a:tr>
              <a:tr h="290728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</a:rPr>
                        <a:t>额定操作频率（次</a:t>
                      </a:r>
                      <a:r>
                        <a:rPr lang="en-US" sz="1400" b="1" kern="100">
                          <a:effectLst/>
                        </a:rPr>
                        <a:t>/h</a:t>
                      </a:r>
                      <a:r>
                        <a:rPr lang="zh-CN" sz="1400" b="1" kern="100">
                          <a:effectLst/>
                        </a:rPr>
                        <a:t>）</a:t>
                      </a:r>
                      <a:endParaRPr lang="zh-CN" sz="18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</a:rPr>
                        <a:t>1200</a:t>
                      </a:r>
                      <a:endParaRPr lang="zh-CN" sz="18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</a:rPr>
                        <a:t>600</a:t>
                      </a:r>
                      <a:endParaRPr lang="zh-CN" sz="18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0102679"/>
                  </a:ext>
                </a:extLst>
              </a:tr>
              <a:tr h="29427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</a:rPr>
                        <a:t>电寿命（</a:t>
                      </a:r>
                      <a:r>
                        <a:rPr lang="en-US" sz="1400" b="1" kern="100">
                          <a:effectLst/>
                        </a:rPr>
                        <a:t>DC-3</a:t>
                      </a:r>
                      <a:r>
                        <a:rPr lang="zh-CN" sz="1400" b="1" kern="100">
                          <a:effectLst/>
                        </a:rPr>
                        <a:t>）</a:t>
                      </a:r>
                      <a:r>
                        <a:rPr lang="en-US" sz="1400" b="1" kern="100">
                          <a:effectLst/>
                        </a:rPr>
                        <a:t>(</a:t>
                      </a:r>
                      <a:r>
                        <a:rPr lang="zh-CN" sz="1400" b="1" kern="100">
                          <a:effectLst/>
                        </a:rPr>
                        <a:t>万次</a:t>
                      </a:r>
                      <a:r>
                        <a:rPr lang="en-US" sz="1400" b="1" kern="100">
                          <a:effectLst/>
                        </a:rPr>
                        <a:t>)</a:t>
                      </a:r>
                      <a:endParaRPr lang="zh-CN" sz="18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</a:rPr>
                        <a:t>50           </a:t>
                      </a:r>
                      <a:endParaRPr lang="zh-CN" sz="18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</a:rPr>
                        <a:t>30</a:t>
                      </a:r>
                      <a:endParaRPr lang="zh-CN" sz="18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6828461"/>
                  </a:ext>
                </a:extLst>
              </a:tr>
              <a:tr h="25527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</a:rPr>
                        <a:t>机械寿命（万次）</a:t>
                      </a:r>
                      <a:endParaRPr lang="zh-CN" sz="18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</a:rPr>
                        <a:t>500            </a:t>
                      </a:r>
                      <a:endParaRPr lang="zh-CN" sz="18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</a:rPr>
                        <a:t>300</a:t>
                      </a:r>
                      <a:endParaRPr lang="zh-CN" sz="18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7692369"/>
                  </a:ext>
                </a:extLst>
              </a:tr>
              <a:tr h="255274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</a:rPr>
                        <a:t>辅助触点</a:t>
                      </a:r>
                      <a:endParaRPr lang="zh-CN" sz="18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</a:rPr>
                        <a:t>组合情况</a:t>
                      </a:r>
                      <a:endParaRPr lang="zh-CN" sz="18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</a:rPr>
                        <a:t>二常开</a:t>
                      </a:r>
                      <a:r>
                        <a:rPr lang="en-US" sz="1400" b="1" kern="100">
                          <a:effectLst/>
                        </a:rPr>
                        <a:t>      </a:t>
                      </a:r>
                      <a:endParaRPr lang="zh-CN" sz="18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</a:rPr>
                        <a:t>二常闭</a:t>
                      </a:r>
                      <a:endParaRPr lang="zh-CN" sz="18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6042223"/>
                  </a:ext>
                </a:extLst>
              </a:tr>
              <a:tr h="5105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</a:rPr>
                        <a:t>额定发热电流（</a:t>
                      </a:r>
                      <a:r>
                        <a:rPr lang="en-US" sz="1400" b="1" kern="100">
                          <a:effectLst/>
                        </a:rPr>
                        <a:t>I/A</a:t>
                      </a:r>
                      <a:r>
                        <a:rPr lang="zh-CN" sz="1400" b="1" kern="100">
                          <a:effectLst/>
                        </a:rPr>
                        <a:t>）</a:t>
                      </a:r>
                      <a:endParaRPr lang="zh-CN" sz="18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</a:rPr>
                        <a:t>6</a:t>
                      </a:r>
                      <a:endParaRPr lang="zh-CN" sz="18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</a:rPr>
                        <a:t>10</a:t>
                      </a:r>
                      <a:endParaRPr lang="zh-CN" sz="18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2143673"/>
                  </a:ext>
                </a:extLst>
              </a:tr>
              <a:tr h="47591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</a:rPr>
                        <a:t>电寿命</a:t>
                      </a:r>
                      <a:r>
                        <a:rPr lang="en-US" sz="1400" b="1" kern="100">
                          <a:effectLst/>
                        </a:rPr>
                        <a:t>(</a:t>
                      </a:r>
                      <a:r>
                        <a:rPr lang="zh-CN" sz="1400" b="1" kern="100">
                          <a:effectLst/>
                        </a:rPr>
                        <a:t>万次</a:t>
                      </a:r>
                      <a:r>
                        <a:rPr lang="en-US" sz="1400" b="1" kern="100">
                          <a:effectLst/>
                        </a:rPr>
                        <a:t>)</a:t>
                      </a:r>
                      <a:endParaRPr lang="zh-CN" sz="18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</a:rPr>
                        <a:t>50</a:t>
                      </a:r>
                      <a:endParaRPr lang="zh-CN" sz="18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</a:rPr>
                        <a:t>30</a:t>
                      </a:r>
                      <a:endParaRPr lang="zh-CN" sz="18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8179102"/>
                  </a:ext>
                </a:extLst>
              </a:tr>
              <a:tr h="49045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</a:rPr>
                        <a:t>吸合电压</a:t>
                      </a:r>
                      <a:endParaRPr lang="zh-CN" sz="18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</a:rPr>
                        <a:t>85</a:t>
                      </a:r>
                      <a:r>
                        <a:rPr lang="zh-CN" sz="1400" b="1" kern="100">
                          <a:effectLst/>
                        </a:rPr>
                        <a:t>﹪～</a:t>
                      </a:r>
                      <a:r>
                        <a:rPr lang="en-US" sz="1400" b="1" kern="100">
                          <a:effectLst/>
                        </a:rPr>
                        <a:t>110</a:t>
                      </a:r>
                      <a:r>
                        <a:rPr lang="zh-CN" sz="1400" b="1" kern="100">
                          <a:effectLst/>
                        </a:rPr>
                        <a:t>﹪</a:t>
                      </a:r>
                      <a:r>
                        <a:rPr lang="en-US" sz="1400" b="1" kern="100">
                          <a:effectLst/>
                        </a:rPr>
                        <a:t>U</a:t>
                      </a:r>
                      <a:r>
                        <a:rPr lang="en-US" sz="1400" b="1" kern="100" baseline="-25000">
                          <a:effectLst/>
                        </a:rPr>
                        <a:t>N</a:t>
                      </a:r>
                      <a:endParaRPr lang="zh-CN" sz="18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0528600"/>
                  </a:ext>
                </a:extLst>
              </a:tr>
              <a:tr h="25527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</a:rPr>
                        <a:t>释放电压</a:t>
                      </a:r>
                      <a:endParaRPr lang="zh-CN" sz="18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</a:rPr>
                        <a:t>10</a:t>
                      </a:r>
                      <a:r>
                        <a:rPr lang="zh-CN" sz="1400" b="1" kern="100" dirty="0">
                          <a:effectLst/>
                        </a:rPr>
                        <a:t>﹪～</a:t>
                      </a:r>
                      <a:r>
                        <a:rPr lang="en-US" sz="1400" b="1" kern="100" dirty="0">
                          <a:effectLst/>
                        </a:rPr>
                        <a:t>75</a:t>
                      </a:r>
                      <a:r>
                        <a:rPr lang="zh-CN" sz="1400" b="1" kern="100" dirty="0">
                          <a:effectLst/>
                        </a:rPr>
                        <a:t>﹪</a:t>
                      </a:r>
                      <a:r>
                        <a:rPr lang="en-US" sz="1400" b="1" kern="100" dirty="0">
                          <a:effectLst/>
                        </a:rPr>
                        <a:t>U</a:t>
                      </a:r>
                      <a:r>
                        <a:rPr lang="en-US" sz="1400" b="1" kern="100" baseline="-25000" dirty="0">
                          <a:effectLst/>
                        </a:rPr>
                        <a:t>N</a:t>
                      </a:r>
                      <a:endParaRPr lang="zh-CN" sz="18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0618019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4292095" y="1575651"/>
            <a:ext cx="312777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kern="100" dirty="0">
                <a:latin typeface="Times New Roman" panose="02020603050405020304" pitchFamily="18" charset="0"/>
              </a:rPr>
              <a:t>CZ18</a:t>
            </a:r>
            <a:r>
              <a:rPr lang="zh-CN" altLang="zh-CN" sz="1400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系列直流接触器的主要技术数据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225635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关于我们"/>
          <p:cNvSpPr/>
          <p:nvPr/>
        </p:nvSpPr>
        <p:spPr>
          <a:xfrm>
            <a:off x="934141" y="266657"/>
            <a:ext cx="102215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三、接触器的选择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-1548680" y="2095818"/>
            <a:ext cx="13740923" cy="4432300"/>
            <a:chOff x="0" y="0"/>
            <a:chExt cx="21647" cy="6980"/>
          </a:xfrm>
        </p:grpSpPr>
        <p:sp>
          <p:nvSpPr>
            <p:cNvPr id="7" name="AutoShape 2"/>
            <p:cNvSpPr>
              <a:spLocks noChangeArrowheads="1"/>
            </p:cNvSpPr>
            <p:nvPr/>
          </p:nvSpPr>
          <p:spPr bwMode="auto">
            <a:xfrm rot="5400000">
              <a:off x="64" y="654"/>
              <a:ext cx="5516" cy="5643"/>
            </a:xfrm>
            <a:custGeom>
              <a:avLst/>
              <a:gdLst>
                <a:gd name="T0" fmla="*/ 700 w 21600"/>
                <a:gd name="T1" fmla="*/ 737 h 21600"/>
                <a:gd name="T2" fmla="*/ 704 w 21600"/>
                <a:gd name="T3" fmla="*/ 733 h 21600"/>
                <a:gd name="T4" fmla="*/ 708 w 21600"/>
                <a:gd name="T5" fmla="*/ 737 h 21600"/>
                <a:gd name="T6" fmla="*/ 1409 w 21600"/>
                <a:gd name="T7" fmla="*/ 737 h 21600"/>
                <a:gd name="T8" fmla="*/ 704 w 21600"/>
                <a:gd name="T9" fmla="*/ 0 h 21600"/>
                <a:gd name="T10" fmla="*/ 0 w 21600"/>
                <a:gd name="T11" fmla="*/ 737 h 21600"/>
                <a:gd name="T12" fmla="*/ 700 w 21600"/>
                <a:gd name="T13" fmla="*/ 737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>
                  <a:moveTo>
                    <a:pt x="10736" y="10800"/>
                  </a:moveTo>
                  <a:cubicBezTo>
                    <a:pt x="10736" y="10764"/>
                    <a:pt x="10764" y="10736"/>
                    <a:pt x="10800" y="10736"/>
                  </a:cubicBezTo>
                  <a:cubicBezTo>
                    <a:pt x="10835" y="10735"/>
                    <a:pt x="10863" y="10764"/>
                    <a:pt x="10864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lnTo>
                    <a:pt x="10736" y="1080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rgbClr val="E0F1F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" name="组合 72712"/>
            <p:cNvGrpSpPr>
              <a:grpSpLocks/>
            </p:cNvGrpSpPr>
            <p:nvPr/>
          </p:nvGrpSpPr>
          <p:grpSpPr bwMode="auto">
            <a:xfrm>
              <a:off x="2993" y="0"/>
              <a:ext cx="3445" cy="6980"/>
              <a:chOff x="0" y="0"/>
              <a:chExt cx="1379" cy="2792"/>
            </a:xfrm>
          </p:grpSpPr>
          <p:pic>
            <p:nvPicPr>
              <p:cNvPr id="56" name="AutoShape 3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379" cy="27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7" name="文本框 72714"/>
              <p:cNvSpPr txBox="1">
                <a:spLocks noChangeArrowheads="1"/>
              </p:cNvSpPr>
              <p:nvPr/>
            </p:nvSpPr>
            <p:spPr bwMode="auto">
              <a:xfrm rot="5400000">
                <a:off x="-844" y="508"/>
                <a:ext cx="2687" cy="17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lnSpc>
                    <a:spcPct val="130000"/>
                  </a:lnSpc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defRPr sz="2000">
                    <a:solidFill>
                      <a:schemeClr val="tx2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Font typeface="Wingdings" panose="05000000000000000000" pitchFamily="2" charset="2"/>
                  <a:buChar char="•"/>
                  <a:defRPr sz="22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Font typeface="Wingdings" panose="05000000000000000000" pitchFamily="2" charset="2"/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0" name="AutoShape 4"/>
            <p:cNvSpPr>
              <a:spLocks noChangeArrowheads="1"/>
            </p:cNvSpPr>
            <p:nvPr/>
          </p:nvSpPr>
          <p:spPr bwMode="auto">
            <a:xfrm>
              <a:off x="6504" y="3126"/>
              <a:ext cx="10253" cy="83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lnSpc>
                  <a:spcPct val="130000"/>
                </a:lnSpc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defRPr sz="200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•"/>
                <a:defRPr sz="22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1" name="组合 72716"/>
            <p:cNvGrpSpPr>
              <a:grpSpLocks/>
            </p:cNvGrpSpPr>
            <p:nvPr/>
          </p:nvGrpSpPr>
          <p:grpSpPr bwMode="auto">
            <a:xfrm>
              <a:off x="5919" y="3150"/>
              <a:ext cx="789" cy="790"/>
              <a:chOff x="0" y="0"/>
              <a:chExt cx="526" cy="526"/>
            </a:xfrm>
          </p:grpSpPr>
          <p:sp>
            <p:nvSpPr>
              <p:cNvPr id="51" name="Oval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26" cy="52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lnSpc>
                    <a:spcPct val="130000"/>
                  </a:lnSpc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defRPr sz="2000">
                    <a:solidFill>
                      <a:schemeClr val="tx2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Font typeface="Wingdings" panose="05000000000000000000" pitchFamily="2" charset="2"/>
                  <a:buChar char="•"/>
                  <a:defRPr sz="22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Font typeface="Wingdings" panose="05000000000000000000" pitchFamily="2" charset="2"/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" name="Oval 7"/>
              <p:cNvSpPr>
                <a:spLocks noChangeArrowheads="1"/>
              </p:cNvSpPr>
              <p:nvPr/>
            </p:nvSpPr>
            <p:spPr bwMode="auto">
              <a:xfrm>
                <a:off x="51" y="53"/>
                <a:ext cx="425" cy="425"/>
              </a:xfrm>
              <a:prstGeom prst="ellipse">
                <a:avLst/>
              </a:prstGeom>
              <a:gradFill rotWithShape="1">
                <a:gsLst>
                  <a:gs pos="0">
                    <a:srgbClr val="10E470"/>
                  </a:gs>
                  <a:gs pos="100000">
                    <a:srgbClr val="098340"/>
                  </a:gs>
                </a:gsLst>
                <a:path path="rect">
                  <a:fillToRect l="100000" t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lnSpc>
                    <a:spcPct val="130000"/>
                  </a:lnSpc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defRPr sz="2000">
                    <a:solidFill>
                      <a:schemeClr val="tx2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Font typeface="Wingdings" panose="05000000000000000000" pitchFamily="2" charset="2"/>
                  <a:buChar char="•"/>
                  <a:defRPr sz="22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Font typeface="Wingdings" panose="05000000000000000000" pitchFamily="2" charset="2"/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3" name="Oval 8"/>
              <p:cNvSpPr>
                <a:spLocks noChangeArrowheads="1"/>
              </p:cNvSpPr>
              <p:nvPr/>
            </p:nvSpPr>
            <p:spPr bwMode="auto">
              <a:xfrm>
                <a:off x="59" y="63"/>
                <a:ext cx="406" cy="406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84998"/>
                    </a:srgbClr>
                  </a:gs>
                  <a:gs pos="100000">
                    <a:srgbClr val="A2A200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lnSpc>
                    <a:spcPct val="130000"/>
                  </a:lnSpc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defRPr sz="2000">
                    <a:solidFill>
                      <a:schemeClr val="tx2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Font typeface="Wingdings" panose="05000000000000000000" pitchFamily="2" charset="2"/>
                  <a:buChar char="•"/>
                  <a:defRPr sz="22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Font typeface="Wingdings" panose="05000000000000000000" pitchFamily="2" charset="2"/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4" name="Oval 9"/>
              <p:cNvSpPr>
                <a:spLocks noChangeArrowheads="1"/>
              </p:cNvSpPr>
              <p:nvPr/>
            </p:nvSpPr>
            <p:spPr bwMode="auto">
              <a:xfrm>
                <a:off x="69" y="88"/>
                <a:ext cx="265" cy="26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E9940B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lnSpc>
                    <a:spcPct val="130000"/>
                  </a:lnSpc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defRPr sz="2000">
                    <a:solidFill>
                      <a:schemeClr val="tx2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Font typeface="Wingdings" panose="05000000000000000000" pitchFamily="2" charset="2"/>
                  <a:buChar char="•"/>
                  <a:defRPr sz="22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Font typeface="Wingdings" panose="05000000000000000000" pitchFamily="2" charset="2"/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5" name="Oval 10"/>
              <p:cNvSpPr>
                <a:spLocks noChangeArrowheads="1"/>
              </p:cNvSpPr>
              <p:nvPr/>
            </p:nvSpPr>
            <p:spPr bwMode="auto">
              <a:xfrm>
                <a:off x="76" y="77"/>
                <a:ext cx="366" cy="366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C2C200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lnSpc>
                    <a:spcPct val="130000"/>
                  </a:lnSpc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defRPr sz="2000">
                    <a:solidFill>
                      <a:schemeClr val="tx2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Font typeface="Wingdings" panose="05000000000000000000" pitchFamily="2" charset="2"/>
                  <a:buChar char="•"/>
                  <a:defRPr sz="22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Font typeface="Wingdings" panose="05000000000000000000" pitchFamily="2" charset="2"/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AutoShape 11"/>
            <p:cNvSpPr>
              <a:spLocks noChangeArrowheads="1"/>
            </p:cNvSpPr>
            <p:nvPr/>
          </p:nvSpPr>
          <p:spPr bwMode="auto">
            <a:xfrm>
              <a:off x="6367" y="1981"/>
              <a:ext cx="10255" cy="83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lnSpc>
                  <a:spcPct val="130000"/>
                </a:lnSpc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defRPr sz="200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•"/>
                <a:defRPr sz="22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3" name="组合 72723"/>
            <p:cNvGrpSpPr>
              <a:grpSpLocks/>
            </p:cNvGrpSpPr>
            <p:nvPr/>
          </p:nvGrpSpPr>
          <p:grpSpPr bwMode="auto">
            <a:xfrm>
              <a:off x="5784" y="2005"/>
              <a:ext cx="790" cy="790"/>
              <a:chOff x="0" y="0"/>
              <a:chExt cx="526" cy="526"/>
            </a:xfrm>
          </p:grpSpPr>
          <p:sp>
            <p:nvSpPr>
              <p:cNvPr id="46" name="Oval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26" cy="52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lnSpc>
                    <a:spcPct val="130000"/>
                  </a:lnSpc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defRPr sz="2000">
                    <a:solidFill>
                      <a:schemeClr val="tx2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Font typeface="Wingdings" panose="05000000000000000000" pitchFamily="2" charset="2"/>
                  <a:buChar char="•"/>
                  <a:defRPr sz="22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Font typeface="Wingdings" panose="05000000000000000000" pitchFamily="2" charset="2"/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7" name="Oval 14"/>
              <p:cNvSpPr>
                <a:spLocks noChangeArrowheads="1"/>
              </p:cNvSpPr>
              <p:nvPr/>
            </p:nvSpPr>
            <p:spPr bwMode="auto">
              <a:xfrm>
                <a:off x="51" y="53"/>
                <a:ext cx="425" cy="425"/>
              </a:xfrm>
              <a:prstGeom prst="ellipse">
                <a:avLst/>
              </a:prstGeom>
              <a:gradFill rotWithShape="1">
                <a:gsLst>
                  <a:gs pos="0">
                    <a:srgbClr val="10E470"/>
                  </a:gs>
                  <a:gs pos="100000">
                    <a:srgbClr val="098340"/>
                  </a:gs>
                </a:gsLst>
                <a:path path="rect">
                  <a:fillToRect l="100000" t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lnSpc>
                    <a:spcPct val="130000"/>
                  </a:lnSpc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defRPr sz="2000">
                    <a:solidFill>
                      <a:schemeClr val="tx2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Font typeface="Wingdings" panose="05000000000000000000" pitchFamily="2" charset="2"/>
                  <a:buChar char="•"/>
                  <a:defRPr sz="22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Font typeface="Wingdings" panose="05000000000000000000" pitchFamily="2" charset="2"/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8" name="Oval 15"/>
              <p:cNvSpPr>
                <a:spLocks noChangeArrowheads="1"/>
              </p:cNvSpPr>
              <p:nvPr/>
            </p:nvSpPr>
            <p:spPr bwMode="auto">
              <a:xfrm>
                <a:off x="59" y="63"/>
                <a:ext cx="406" cy="406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84998"/>
                    </a:srgbClr>
                  </a:gs>
                  <a:gs pos="100000">
                    <a:srgbClr val="A2A200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lnSpc>
                    <a:spcPct val="130000"/>
                  </a:lnSpc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defRPr sz="2000">
                    <a:solidFill>
                      <a:schemeClr val="tx2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Font typeface="Wingdings" panose="05000000000000000000" pitchFamily="2" charset="2"/>
                  <a:buChar char="•"/>
                  <a:defRPr sz="22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Font typeface="Wingdings" panose="05000000000000000000" pitchFamily="2" charset="2"/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9" name="Oval 16"/>
              <p:cNvSpPr>
                <a:spLocks noChangeArrowheads="1"/>
              </p:cNvSpPr>
              <p:nvPr/>
            </p:nvSpPr>
            <p:spPr bwMode="auto">
              <a:xfrm>
                <a:off x="69" y="88"/>
                <a:ext cx="265" cy="26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E9940B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lnSpc>
                    <a:spcPct val="130000"/>
                  </a:lnSpc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defRPr sz="2000">
                    <a:solidFill>
                      <a:schemeClr val="tx2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Font typeface="Wingdings" panose="05000000000000000000" pitchFamily="2" charset="2"/>
                  <a:buChar char="•"/>
                  <a:defRPr sz="22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Font typeface="Wingdings" panose="05000000000000000000" pitchFamily="2" charset="2"/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0" name="Oval 17"/>
              <p:cNvSpPr>
                <a:spLocks noChangeArrowheads="1"/>
              </p:cNvSpPr>
              <p:nvPr/>
            </p:nvSpPr>
            <p:spPr bwMode="auto">
              <a:xfrm>
                <a:off x="76" y="77"/>
                <a:ext cx="366" cy="366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C2C200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lnSpc>
                    <a:spcPct val="130000"/>
                  </a:lnSpc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defRPr sz="2000">
                    <a:solidFill>
                      <a:schemeClr val="tx2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Font typeface="Wingdings" panose="05000000000000000000" pitchFamily="2" charset="2"/>
                  <a:buChar char="•"/>
                  <a:defRPr sz="22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Font typeface="Wingdings" panose="05000000000000000000" pitchFamily="2" charset="2"/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4" name="AutoShape 18"/>
            <p:cNvSpPr>
              <a:spLocks noChangeArrowheads="1"/>
            </p:cNvSpPr>
            <p:nvPr/>
          </p:nvSpPr>
          <p:spPr bwMode="auto">
            <a:xfrm>
              <a:off x="5732" y="834"/>
              <a:ext cx="10253" cy="83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lnSpc>
                  <a:spcPct val="130000"/>
                </a:lnSpc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defRPr sz="200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•"/>
                <a:defRPr sz="22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5" name="组合 72730"/>
            <p:cNvGrpSpPr>
              <a:grpSpLocks/>
            </p:cNvGrpSpPr>
            <p:nvPr/>
          </p:nvGrpSpPr>
          <p:grpSpPr bwMode="auto">
            <a:xfrm>
              <a:off x="5149" y="858"/>
              <a:ext cx="790" cy="790"/>
              <a:chOff x="0" y="0"/>
              <a:chExt cx="526" cy="526"/>
            </a:xfrm>
          </p:grpSpPr>
          <p:sp>
            <p:nvSpPr>
              <p:cNvPr id="41" name="Oval 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26" cy="52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lnSpc>
                    <a:spcPct val="130000"/>
                  </a:lnSpc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defRPr sz="2000">
                    <a:solidFill>
                      <a:schemeClr val="tx2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Font typeface="Wingdings" panose="05000000000000000000" pitchFamily="2" charset="2"/>
                  <a:buChar char="•"/>
                  <a:defRPr sz="22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Font typeface="Wingdings" panose="05000000000000000000" pitchFamily="2" charset="2"/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" name="Oval 21"/>
              <p:cNvSpPr>
                <a:spLocks noChangeArrowheads="1"/>
              </p:cNvSpPr>
              <p:nvPr/>
            </p:nvSpPr>
            <p:spPr bwMode="auto">
              <a:xfrm>
                <a:off x="51" y="53"/>
                <a:ext cx="425" cy="425"/>
              </a:xfrm>
              <a:prstGeom prst="ellipse">
                <a:avLst/>
              </a:prstGeom>
              <a:gradFill rotWithShape="1">
                <a:gsLst>
                  <a:gs pos="0">
                    <a:srgbClr val="10E470"/>
                  </a:gs>
                  <a:gs pos="100000">
                    <a:srgbClr val="098340"/>
                  </a:gs>
                </a:gsLst>
                <a:path path="rect">
                  <a:fillToRect l="100000" t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lnSpc>
                    <a:spcPct val="130000"/>
                  </a:lnSpc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defRPr sz="2000">
                    <a:solidFill>
                      <a:schemeClr val="tx2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Font typeface="Wingdings" panose="05000000000000000000" pitchFamily="2" charset="2"/>
                  <a:buChar char="•"/>
                  <a:defRPr sz="22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Font typeface="Wingdings" panose="05000000000000000000" pitchFamily="2" charset="2"/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3" name="Oval 22"/>
              <p:cNvSpPr>
                <a:spLocks noChangeArrowheads="1"/>
              </p:cNvSpPr>
              <p:nvPr/>
            </p:nvSpPr>
            <p:spPr bwMode="auto">
              <a:xfrm>
                <a:off x="59" y="63"/>
                <a:ext cx="406" cy="406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84998"/>
                    </a:srgbClr>
                  </a:gs>
                  <a:gs pos="100000">
                    <a:srgbClr val="A2A200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lnSpc>
                    <a:spcPct val="130000"/>
                  </a:lnSpc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defRPr sz="2000">
                    <a:solidFill>
                      <a:schemeClr val="tx2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Font typeface="Wingdings" panose="05000000000000000000" pitchFamily="2" charset="2"/>
                  <a:buChar char="•"/>
                  <a:defRPr sz="22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Font typeface="Wingdings" panose="05000000000000000000" pitchFamily="2" charset="2"/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4" name="Oval 23"/>
              <p:cNvSpPr>
                <a:spLocks noChangeArrowheads="1"/>
              </p:cNvSpPr>
              <p:nvPr/>
            </p:nvSpPr>
            <p:spPr bwMode="auto">
              <a:xfrm>
                <a:off x="69" y="88"/>
                <a:ext cx="265" cy="26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E9940B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lnSpc>
                    <a:spcPct val="130000"/>
                  </a:lnSpc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defRPr sz="2000">
                    <a:solidFill>
                      <a:schemeClr val="tx2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Font typeface="Wingdings" panose="05000000000000000000" pitchFamily="2" charset="2"/>
                  <a:buChar char="•"/>
                  <a:defRPr sz="22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Font typeface="Wingdings" panose="05000000000000000000" pitchFamily="2" charset="2"/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5" name="Oval 24"/>
              <p:cNvSpPr>
                <a:spLocks noChangeArrowheads="1"/>
              </p:cNvSpPr>
              <p:nvPr/>
            </p:nvSpPr>
            <p:spPr bwMode="auto">
              <a:xfrm>
                <a:off x="76" y="77"/>
                <a:ext cx="366" cy="366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C2C200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lnSpc>
                    <a:spcPct val="130000"/>
                  </a:lnSpc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defRPr sz="2000">
                    <a:solidFill>
                      <a:schemeClr val="tx2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Font typeface="Wingdings" panose="05000000000000000000" pitchFamily="2" charset="2"/>
                  <a:buChar char="•"/>
                  <a:defRPr sz="22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Font typeface="Wingdings" panose="05000000000000000000" pitchFamily="2" charset="2"/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6" name="AutoShape 25"/>
            <p:cNvSpPr>
              <a:spLocks noChangeArrowheads="1"/>
            </p:cNvSpPr>
            <p:nvPr/>
          </p:nvSpPr>
          <p:spPr bwMode="auto">
            <a:xfrm>
              <a:off x="6367" y="4271"/>
              <a:ext cx="10255" cy="83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lnSpc>
                  <a:spcPct val="130000"/>
                </a:lnSpc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defRPr sz="200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•"/>
                <a:defRPr sz="22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7" name="组合 72737"/>
            <p:cNvGrpSpPr>
              <a:grpSpLocks/>
            </p:cNvGrpSpPr>
            <p:nvPr/>
          </p:nvGrpSpPr>
          <p:grpSpPr bwMode="auto">
            <a:xfrm>
              <a:off x="5784" y="4295"/>
              <a:ext cx="790" cy="790"/>
              <a:chOff x="0" y="0"/>
              <a:chExt cx="526" cy="526"/>
            </a:xfrm>
          </p:grpSpPr>
          <p:sp>
            <p:nvSpPr>
              <p:cNvPr id="36" name="Oval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26" cy="52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lnSpc>
                    <a:spcPct val="130000"/>
                  </a:lnSpc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defRPr sz="2000">
                    <a:solidFill>
                      <a:schemeClr val="tx2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Font typeface="Wingdings" panose="05000000000000000000" pitchFamily="2" charset="2"/>
                  <a:buChar char="•"/>
                  <a:defRPr sz="22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Font typeface="Wingdings" panose="05000000000000000000" pitchFamily="2" charset="2"/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7" name="Oval 28"/>
              <p:cNvSpPr>
                <a:spLocks noChangeArrowheads="1"/>
              </p:cNvSpPr>
              <p:nvPr/>
            </p:nvSpPr>
            <p:spPr bwMode="auto">
              <a:xfrm>
                <a:off x="51" y="53"/>
                <a:ext cx="425" cy="425"/>
              </a:xfrm>
              <a:prstGeom prst="ellipse">
                <a:avLst/>
              </a:prstGeom>
              <a:gradFill rotWithShape="1">
                <a:gsLst>
                  <a:gs pos="0">
                    <a:srgbClr val="10E470"/>
                  </a:gs>
                  <a:gs pos="100000">
                    <a:srgbClr val="098340"/>
                  </a:gs>
                </a:gsLst>
                <a:path path="rect">
                  <a:fillToRect l="100000" t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lnSpc>
                    <a:spcPct val="130000"/>
                  </a:lnSpc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defRPr sz="2000">
                    <a:solidFill>
                      <a:schemeClr val="tx2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Font typeface="Wingdings" panose="05000000000000000000" pitchFamily="2" charset="2"/>
                  <a:buChar char="•"/>
                  <a:defRPr sz="22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Font typeface="Wingdings" panose="05000000000000000000" pitchFamily="2" charset="2"/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8" name="Oval 29"/>
              <p:cNvSpPr>
                <a:spLocks noChangeArrowheads="1"/>
              </p:cNvSpPr>
              <p:nvPr/>
            </p:nvSpPr>
            <p:spPr bwMode="auto">
              <a:xfrm>
                <a:off x="59" y="63"/>
                <a:ext cx="406" cy="406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84998"/>
                    </a:srgbClr>
                  </a:gs>
                  <a:gs pos="100000">
                    <a:srgbClr val="A2A200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lnSpc>
                    <a:spcPct val="130000"/>
                  </a:lnSpc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defRPr sz="2000">
                    <a:solidFill>
                      <a:schemeClr val="tx2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Font typeface="Wingdings" panose="05000000000000000000" pitchFamily="2" charset="2"/>
                  <a:buChar char="•"/>
                  <a:defRPr sz="22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Font typeface="Wingdings" panose="05000000000000000000" pitchFamily="2" charset="2"/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9" name="Oval 30"/>
              <p:cNvSpPr>
                <a:spLocks noChangeArrowheads="1"/>
              </p:cNvSpPr>
              <p:nvPr/>
            </p:nvSpPr>
            <p:spPr bwMode="auto">
              <a:xfrm>
                <a:off x="69" y="88"/>
                <a:ext cx="265" cy="26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E9940B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lnSpc>
                    <a:spcPct val="130000"/>
                  </a:lnSpc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defRPr sz="2000">
                    <a:solidFill>
                      <a:schemeClr val="tx2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Font typeface="Wingdings" panose="05000000000000000000" pitchFamily="2" charset="2"/>
                  <a:buChar char="•"/>
                  <a:defRPr sz="22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Font typeface="Wingdings" panose="05000000000000000000" pitchFamily="2" charset="2"/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0" name="Oval 31"/>
              <p:cNvSpPr>
                <a:spLocks noChangeArrowheads="1"/>
              </p:cNvSpPr>
              <p:nvPr/>
            </p:nvSpPr>
            <p:spPr bwMode="auto">
              <a:xfrm>
                <a:off x="76" y="77"/>
                <a:ext cx="366" cy="366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C2C200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lnSpc>
                    <a:spcPct val="130000"/>
                  </a:lnSpc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defRPr sz="2000">
                    <a:solidFill>
                      <a:schemeClr val="tx2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Font typeface="Wingdings" panose="05000000000000000000" pitchFamily="2" charset="2"/>
                  <a:buChar char="•"/>
                  <a:defRPr sz="22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Font typeface="Wingdings" panose="05000000000000000000" pitchFamily="2" charset="2"/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8" name="AutoShape 32"/>
            <p:cNvSpPr>
              <a:spLocks noChangeArrowheads="1"/>
            </p:cNvSpPr>
            <p:nvPr/>
          </p:nvSpPr>
          <p:spPr bwMode="auto">
            <a:xfrm>
              <a:off x="5659" y="5416"/>
              <a:ext cx="10257" cy="83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lnSpc>
                  <a:spcPct val="130000"/>
                </a:lnSpc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defRPr sz="200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•"/>
                <a:defRPr sz="22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9" name="组合 72744"/>
            <p:cNvGrpSpPr>
              <a:grpSpLocks/>
            </p:cNvGrpSpPr>
            <p:nvPr/>
          </p:nvGrpSpPr>
          <p:grpSpPr bwMode="auto">
            <a:xfrm>
              <a:off x="5077" y="5443"/>
              <a:ext cx="790" cy="790"/>
              <a:chOff x="0" y="0"/>
              <a:chExt cx="526" cy="526"/>
            </a:xfrm>
          </p:grpSpPr>
          <p:sp>
            <p:nvSpPr>
              <p:cNvPr id="31" name="Oval 3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26" cy="52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lnSpc>
                    <a:spcPct val="130000"/>
                  </a:lnSpc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defRPr sz="2000">
                    <a:solidFill>
                      <a:schemeClr val="tx2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Font typeface="Wingdings" panose="05000000000000000000" pitchFamily="2" charset="2"/>
                  <a:buChar char="•"/>
                  <a:defRPr sz="22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Font typeface="Wingdings" panose="05000000000000000000" pitchFamily="2" charset="2"/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2" name="Oval 35"/>
              <p:cNvSpPr>
                <a:spLocks noChangeArrowheads="1"/>
              </p:cNvSpPr>
              <p:nvPr/>
            </p:nvSpPr>
            <p:spPr bwMode="auto">
              <a:xfrm>
                <a:off x="51" y="53"/>
                <a:ext cx="425" cy="425"/>
              </a:xfrm>
              <a:prstGeom prst="ellipse">
                <a:avLst/>
              </a:prstGeom>
              <a:gradFill rotWithShape="1">
                <a:gsLst>
                  <a:gs pos="0">
                    <a:srgbClr val="10E470"/>
                  </a:gs>
                  <a:gs pos="100000">
                    <a:srgbClr val="098340"/>
                  </a:gs>
                </a:gsLst>
                <a:path path="rect">
                  <a:fillToRect l="100000" t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lnSpc>
                    <a:spcPct val="130000"/>
                  </a:lnSpc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defRPr sz="2000">
                    <a:solidFill>
                      <a:schemeClr val="tx2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Font typeface="Wingdings" panose="05000000000000000000" pitchFamily="2" charset="2"/>
                  <a:buChar char="•"/>
                  <a:defRPr sz="22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Font typeface="Wingdings" panose="05000000000000000000" pitchFamily="2" charset="2"/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3" name="Oval 36"/>
              <p:cNvSpPr>
                <a:spLocks noChangeArrowheads="1"/>
              </p:cNvSpPr>
              <p:nvPr/>
            </p:nvSpPr>
            <p:spPr bwMode="auto">
              <a:xfrm>
                <a:off x="59" y="63"/>
                <a:ext cx="406" cy="406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84998"/>
                    </a:srgbClr>
                  </a:gs>
                  <a:gs pos="100000">
                    <a:srgbClr val="A2A200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lnSpc>
                    <a:spcPct val="130000"/>
                  </a:lnSpc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defRPr sz="2000">
                    <a:solidFill>
                      <a:schemeClr val="tx2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Font typeface="Wingdings" panose="05000000000000000000" pitchFamily="2" charset="2"/>
                  <a:buChar char="•"/>
                  <a:defRPr sz="22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Font typeface="Wingdings" panose="05000000000000000000" pitchFamily="2" charset="2"/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" name="Oval 37"/>
              <p:cNvSpPr>
                <a:spLocks noChangeArrowheads="1"/>
              </p:cNvSpPr>
              <p:nvPr/>
            </p:nvSpPr>
            <p:spPr bwMode="auto">
              <a:xfrm>
                <a:off x="69" y="88"/>
                <a:ext cx="265" cy="26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E9940B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lnSpc>
                    <a:spcPct val="130000"/>
                  </a:lnSpc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defRPr sz="2000">
                    <a:solidFill>
                      <a:schemeClr val="tx2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Font typeface="Wingdings" panose="05000000000000000000" pitchFamily="2" charset="2"/>
                  <a:buChar char="•"/>
                  <a:defRPr sz="22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Font typeface="Wingdings" panose="05000000000000000000" pitchFamily="2" charset="2"/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" name="Oval 38"/>
              <p:cNvSpPr>
                <a:spLocks noChangeArrowheads="1"/>
              </p:cNvSpPr>
              <p:nvPr/>
            </p:nvSpPr>
            <p:spPr bwMode="auto">
              <a:xfrm>
                <a:off x="76" y="77"/>
                <a:ext cx="366" cy="366"/>
              </a:xfrm>
              <a:prstGeom prst="ellipse">
                <a:avLst/>
              </a:prstGeom>
              <a:gradFill rotWithShape="1">
                <a:gsLst>
                  <a:gs pos="0">
                    <a:srgbClr val="FFFF00">
                      <a:alpha val="0"/>
                    </a:srgbClr>
                  </a:gs>
                  <a:gs pos="100000">
                    <a:srgbClr val="C2C200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lnSpc>
                    <a:spcPct val="130000"/>
                  </a:lnSpc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defRPr sz="2000">
                    <a:solidFill>
                      <a:schemeClr val="tx2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Font typeface="Wingdings" panose="05000000000000000000" pitchFamily="2" charset="2"/>
                  <a:buChar char="•"/>
                  <a:defRPr sz="22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Font typeface="Wingdings" panose="05000000000000000000" pitchFamily="2" charset="2"/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0" name="Text Box 40"/>
            <p:cNvSpPr txBox="1">
              <a:spLocks noChangeArrowheads="1"/>
            </p:cNvSpPr>
            <p:nvPr/>
          </p:nvSpPr>
          <p:spPr bwMode="auto">
            <a:xfrm>
              <a:off x="5274" y="943"/>
              <a:ext cx="490" cy="5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130000"/>
                </a:lnSpc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defRPr sz="200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•"/>
                <a:defRPr sz="22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18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21" name="Text Box 41"/>
            <p:cNvSpPr txBox="1">
              <a:spLocks noChangeArrowheads="1"/>
            </p:cNvSpPr>
            <p:nvPr/>
          </p:nvSpPr>
          <p:spPr bwMode="auto">
            <a:xfrm>
              <a:off x="5929" y="2115"/>
              <a:ext cx="490" cy="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130000"/>
                </a:lnSpc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defRPr sz="200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•"/>
                <a:defRPr sz="22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18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22" name="Text Box 42"/>
            <p:cNvSpPr txBox="1">
              <a:spLocks noChangeArrowheads="1"/>
            </p:cNvSpPr>
            <p:nvPr/>
          </p:nvSpPr>
          <p:spPr bwMode="auto">
            <a:xfrm>
              <a:off x="6064" y="3258"/>
              <a:ext cx="490" cy="5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130000"/>
                </a:lnSpc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defRPr sz="200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•"/>
                <a:defRPr sz="22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18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24" name="Text Box 43"/>
            <p:cNvSpPr txBox="1">
              <a:spLocks noChangeArrowheads="1"/>
            </p:cNvSpPr>
            <p:nvPr/>
          </p:nvSpPr>
          <p:spPr bwMode="auto">
            <a:xfrm>
              <a:off x="5929" y="4405"/>
              <a:ext cx="490" cy="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130000"/>
                </a:lnSpc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defRPr sz="200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•"/>
                <a:defRPr sz="22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18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25" name="Text Box 44"/>
            <p:cNvSpPr txBox="1">
              <a:spLocks noChangeArrowheads="1"/>
            </p:cNvSpPr>
            <p:nvPr/>
          </p:nvSpPr>
          <p:spPr bwMode="auto">
            <a:xfrm>
              <a:off x="5209" y="5555"/>
              <a:ext cx="490" cy="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130000"/>
                </a:lnSpc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defRPr sz="200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•"/>
                <a:defRPr sz="22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18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26" name="Text Box 45"/>
            <p:cNvSpPr txBox="1">
              <a:spLocks noChangeArrowheads="1"/>
            </p:cNvSpPr>
            <p:nvPr/>
          </p:nvSpPr>
          <p:spPr bwMode="auto">
            <a:xfrm>
              <a:off x="6065" y="968"/>
              <a:ext cx="9013" cy="576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130000"/>
                </a:lnSpc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defRPr sz="200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•"/>
                <a:defRPr sz="22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</a:pPr>
              <a:r>
                <a:rPr lang="zh-CN" altLang="en-US" sz="1800" dirty="0">
                  <a:solidFill>
                    <a:schemeClr val="tx1"/>
                  </a:solidFill>
                  <a:latin typeface="Arial" panose="020B0604020202020204" pitchFamily="34" charset="0"/>
                </a:rPr>
                <a:t>根据所控制的电动机或负载电流种类选择接触器的类型。</a:t>
              </a:r>
            </a:p>
          </p:txBody>
        </p:sp>
        <p:sp>
          <p:nvSpPr>
            <p:cNvPr id="27" name="Text Box 46"/>
            <p:cNvSpPr txBox="1">
              <a:spLocks noChangeArrowheads="1"/>
            </p:cNvSpPr>
            <p:nvPr/>
          </p:nvSpPr>
          <p:spPr bwMode="auto">
            <a:xfrm>
              <a:off x="6665" y="2115"/>
              <a:ext cx="13209" cy="582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130000"/>
                </a:lnSpc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defRPr sz="200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•"/>
                <a:defRPr sz="22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</a:pPr>
              <a:r>
                <a:rPr lang="zh-CN" altLang="en-US" sz="1800" dirty="0">
                  <a:solidFill>
                    <a:schemeClr val="tx1"/>
                  </a:solidFill>
                  <a:latin typeface="Arial" panose="020B0604020202020204" pitchFamily="34" charset="0"/>
                </a:rPr>
                <a:t>接触器主触头的额定电压应大于或等于控制线路的额定电压。</a:t>
              </a:r>
            </a:p>
          </p:txBody>
        </p:sp>
        <p:sp>
          <p:nvSpPr>
            <p:cNvPr id="28" name="Text Box 47"/>
            <p:cNvSpPr txBox="1">
              <a:spLocks noChangeArrowheads="1"/>
            </p:cNvSpPr>
            <p:nvPr/>
          </p:nvSpPr>
          <p:spPr bwMode="auto">
            <a:xfrm>
              <a:off x="6783" y="3280"/>
              <a:ext cx="14864" cy="582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130000"/>
                </a:lnSpc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defRPr sz="200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•"/>
                <a:defRPr sz="22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</a:pPr>
              <a:r>
                <a:rPr lang="zh-CN" altLang="en-US" sz="1800" dirty="0">
                  <a:solidFill>
                    <a:schemeClr val="tx1"/>
                  </a:solidFill>
                  <a:latin typeface="Arial" panose="020B0604020202020204" pitchFamily="34" charset="0"/>
                </a:rPr>
                <a:t>接触器控制电阻性负载时，主触头的额定电流应大于或等于负载的额定电流。</a:t>
              </a:r>
            </a:p>
          </p:txBody>
        </p:sp>
        <p:sp>
          <p:nvSpPr>
            <p:cNvPr id="29" name="Text Box 48"/>
            <p:cNvSpPr txBox="1">
              <a:spLocks noChangeArrowheads="1"/>
            </p:cNvSpPr>
            <p:nvPr/>
          </p:nvSpPr>
          <p:spPr bwMode="auto">
            <a:xfrm>
              <a:off x="5945" y="5560"/>
              <a:ext cx="10493" cy="576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130000"/>
                </a:lnSpc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defRPr sz="200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•"/>
                <a:defRPr sz="22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</a:pPr>
              <a:r>
                <a:rPr lang="zh-CN" altLang="en-US" sz="1800" dirty="0">
                  <a:solidFill>
                    <a:schemeClr val="tx1"/>
                  </a:solidFill>
                  <a:latin typeface="Arial" panose="020B0604020202020204" pitchFamily="34" charset="0"/>
                </a:rPr>
                <a:t>直流接触器线圈的额定电压应视控制电路而</a:t>
              </a:r>
              <a:r>
                <a:rPr lang="zh-CN" altLang="en-US" sz="1800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定。</a:t>
              </a:r>
              <a:endParaRPr lang="zh-CN" altLang="en-US" sz="18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" name="Text Box 49"/>
            <p:cNvSpPr txBox="1">
              <a:spLocks noChangeArrowheads="1"/>
            </p:cNvSpPr>
            <p:nvPr/>
          </p:nvSpPr>
          <p:spPr bwMode="auto">
            <a:xfrm>
              <a:off x="6665" y="4414"/>
              <a:ext cx="9774" cy="576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130000"/>
                </a:lnSpc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defRPr sz="200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•"/>
                <a:defRPr sz="22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</a:pPr>
              <a:r>
                <a:rPr lang="zh-CN" altLang="en-US" sz="1800" dirty="0">
                  <a:solidFill>
                    <a:schemeClr val="tx1"/>
                  </a:solidFill>
                  <a:latin typeface="Arial" panose="020B0604020202020204" pitchFamily="34" charset="0"/>
                </a:rPr>
                <a:t>额定电流应大于计算</a:t>
              </a:r>
              <a:r>
                <a:rPr lang="zh-CN" altLang="en-US" sz="1800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值。</a:t>
              </a:r>
              <a:endParaRPr lang="zh-CN" altLang="en-US" sz="18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87084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关于我们"/>
          <p:cNvSpPr/>
          <p:nvPr/>
        </p:nvSpPr>
        <p:spPr>
          <a:xfrm>
            <a:off x="934141" y="266657"/>
            <a:ext cx="102215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四、</a:t>
            </a:r>
            <a:r>
              <a:rPr lang="zh-CN" altLang="zh-CN" sz="2800" b="1" dirty="0">
                <a:latin typeface="+mj-ea"/>
                <a:ea typeface="微软雅黑" panose="020B0503020204020204" pitchFamily="34" charset="-122"/>
                <a:cs typeface="+mj-ea"/>
              </a:rPr>
              <a:t>接触器常见故障分析</a:t>
            </a:r>
            <a:endParaRPr lang="zh-CN" altLang="en-US" sz="2800" b="1" dirty="0">
              <a:latin typeface="+mj-ea"/>
              <a:ea typeface="微软雅黑" panose="020B0503020204020204" pitchFamily="34" charset="-122"/>
              <a:cs typeface="+mj-ea"/>
              <a:sym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072"/>
          <a:stretch>
            <a:fillRect/>
          </a:stretch>
        </p:blipFill>
        <p:spPr bwMode="auto">
          <a:xfrm>
            <a:off x="1773181" y="1694037"/>
            <a:ext cx="7850187" cy="29146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5235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关于我们"/>
          <p:cNvSpPr/>
          <p:nvPr/>
        </p:nvSpPr>
        <p:spPr>
          <a:xfrm>
            <a:off x="934141" y="266657"/>
            <a:ext cx="102215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四、</a:t>
            </a:r>
            <a:r>
              <a:rPr lang="zh-CN" altLang="zh-CN" sz="2800" b="1" dirty="0">
                <a:latin typeface="+mj-ea"/>
                <a:ea typeface="微软雅黑" panose="020B0503020204020204" pitchFamily="34" charset="-122"/>
                <a:cs typeface="+mj-ea"/>
              </a:rPr>
              <a:t>接触器常见故障分析</a:t>
            </a:r>
            <a:endParaRPr lang="zh-CN" altLang="en-US" sz="2800" b="1" dirty="0">
              <a:latin typeface="+mj-ea"/>
              <a:ea typeface="微软雅黑" panose="020B0503020204020204" pitchFamily="34" charset="-122"/>
              <a:cs typeface="+mj-ea"/>
              <a:sym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884"/>
          <a:stretch>
            <a:fillRect/>
          </a:stretch>
        </p:blipFill>
        <p:spPr bwMode="auto">
          <a:xfrm>
            <a:off x="1714992" y="1780114"/>
            <a:ext cx="7848600" cy="43148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4947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4365" y="653415"/>
            <a:ext cx="7154660" cy="748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4.3 </a:t>
            </a:r>
            <a:r>
              <a:rPr lang="zh-CN" altLang="en-US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接触器</a:t>
            </a:r>
            <a:endParaRPr lang="zh-CN" altLang="en-US" sz="4265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77093" y="1874319"/>
            <a:ext cx="2113280" cy="675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38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本节任务</a:t>
            </a:r>
          </a:p>
        </p:txBody>
      </p:sp>
      <p:sp>
        <p:nvSpPr>
          <p:cNvPr id="71" name="TextBox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26700" y="3060499"/>
            <a:ext cx="4655185" cy="767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学会选择使用交、</a:t>
            </a:r>
            <a:r>
              <a:rPr lang="zh-CN" altLang="en-US" sz="2400" b="1" dirty="0" smtClean="0">
                <a:latin typeface="Times New Roman" panose="02020603050405020304" pitchFamily="18" charset="0"/>
                <a:sym typeface="+mn-ea"/>
              </a:rPr>
              <a:t>直流接触器</a:t>
            </a:r>
            <a:endParaRPr lang="en-US" altLang="zh-CN" sz="2400" dirty="0">
              <a:solidFill>
                <a:srgbClr val="03A9F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TextBox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14951" y="1874319"/>
            <a:ext cx="4756150" cy="66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了解电磁式交、直流接触器的内部</a:t>
            </a:r>
            <a:r>
              <a:rPr lang="zh-CN" altLang="en-US" sz="2400" b="1" dirty="0" smtClean="0">
                <a:latin typeface="Times New Roman" panose="02020603050405020304" pitchFamily="18" charset="0"/>
                <a:sym typeface="+mn-ea"/>
              </a:rPr>
              <a:t>结构及工作原理</a:t>
            </a:r>
            <a:endParaRPr lang="en-US" altLang="zh-CN" sz="2400" dirty="0">
              <a:solidFill>
                <a:srgbClr val="03A9F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Text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89881" y="4195244"/>
            <a:ext cx="4779010" cy="1135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0"/>
              </a:spcBef>
            </a:pPr>
            <a:r>
              <a:rPr lang="zh-CN" altLang="en-US" sz="2400" b="1" dirty="0">
                <a:latin typeface="Times New Roman" panose="02020603050405020304" pitchFamily="18" charset="0"/>
              </a:rPr>
              <a:t>会进行交、直流接触器的检测、接线和故障维修的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操作</a:t>
            </a:r>
            <a:endParaRPr lang="zh-CN" altLang="en-US" sz="2400" dirty="0">
              <a:solidFill>
                <a:srgbClr val="FFFF00"/>
              </a:solidFill>
              <a:latin typeface="黑体" panose="02010609060101010101" pitchFamily="49" charset="-122"/>
            </a:endParaRPr>
          </a:p>
        </p:txBody>
      </p:sp>
      <p:grpSp>
        <p:nvGrpSpPr>
          <p:cNvPr id="74" name="组合 73"/>
          <p:cNvGrpSpPr/>
          <p:nvPr>
            <p:custDataLst>
              <p:tags r:id="rId4"/>
            </p:custDataLst>
          </p:nvPr>
        </p:nvGrpSpPr>
        <p:grpSpPr>
          <a:xfrm flipV="1">
            <a:off x="5538701" y="1962584"/>
            <a:ext cx="441325" cy="1097915"/>
            <a:chOff x="581025" y="-431160"/>
            <a:chExt cx="1619642" cy="3889866"/>
          </a:xfrm>
        </p:grpSpPr>
        <p:grpSp>
          <p:nvGrpSpPr>
            <p:cNvPr id="78" name="组合 77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83" name="组合 82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84" name="同心圆 83"/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5" name="椭圆 84"/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94" name="TextBox 14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5" name="椭圆 94"/>
            <p:cNvSpPr/>
            <p:nvPr>
              <p:custDataLst>
                <p:tags r:id="rId13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6" name="组合 95"/>
          <p:cNvGrpSpPr/>
          <p:nvPr>
            <p:custDataLst>
              <p:tags r:id="rId5"/>
            </p:custDataLst>
          </p:nvPr>
        </p:nvGrpSpPr>
        <p:grpSpPr>
          <a:xfrm flipV="1">
            <a:off x="5538701" y="2971599"/>
            <a:ext cx="441325" cy="1097915"/>
            <a:chOff x="581025" y="-431160"/>
            <a:chExt cx="1619642" cy="3889866"/>
          </a:xfrm>
        </p:grpSpPr>
        <p:grpSp>
          <p:nvGrpSpPr>
            <p:cNvPr id="97" name="组合 96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98" name="组合 97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99" name="同心圆 98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0" name="椭圆 99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1" name="TextBox 22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2" name="椭圆 101"/>
            <p:cNvSpPr/>
            <p:nvPr>
              <p:custDataLst>
                <p:tags r:id="rId10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3" name="组合 102"/>
          <p:cNvGrpSpPr/>
          <p:nvPr>
            <p:custDataLst>
              <p:tags r:id="rId6"/>
            </p:custDataLst>
          </p:nvPr>
        </p:nvGrpSpPr>
        <p:grpSpPr>
          <a:xfrm flipV="1">
            <a:off x="5499966" y="4195244"/>
            <a:ext cx="441325" cy="1097915"/>
            <a:chOff x="581025" y="-431160"/>
            <a:chExt cx="1619642" cy="3889866"/>
          </a:xfrm>
        </p:grpSpPr>
        <p:grpSp>
          <p:nvGrpSpPr>
            <p:cNvPr id="104" name="组合 103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105" name="组合 104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106" name="同心圆 105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" name="椭圆 106"/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8" name="TextBox 36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9" name="椭圆 108"/>
            <p:cNvSpPr/>
            <p:nvPr>
              <p:custDataLst>
                <p:tags r:id="rId7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71" grpId="0"/>
      <p:bldP spid="72" grpId="0"/>
      <p:bldP spid="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102215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接触器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34141" y="1471183"/>
            <a:ext cx="1029635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 hangingPunct="0">
              <a:lnSpc>
                <a:spcPct val="150000"/>
              </a:lnSpc>
              <a:spcAft>
                <a:spcPts val="0"/>
              </a:spcAft>
              <a:tabLst>
                <a:tab pos="866775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触器是一种自动的电磁式开关，用来频繁接通、断开电动机或其它负载主电路的一种自动切换电器，具有低电压释放保护功能，能远距离控制，是电力拖动自控系统中应用最广泛的电器。它主要由触点系统、电磁机构及灭弧装置等组成。按主触头通过电流种类不同，可分为交流接触器和直流接触器两大类。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 descr="admin2008-10-27-9-52-37"/>
          <p:cNvPicPr/>
          <p:nvPr/>
        </p:nvPicPr>
        <p:blipFill>
          <a:blip r:embed="rId3" cstate="print"/>
          <a:srcRect l="55085"/>
          <a:stretch>
            <a:fillRect/>
          </a:stretch>
        </p:blipFill>
        <p:spPr bwMode="auto">
          <a:xfrm>
            <a:off x="2805546" y="3635432"/>
            <a:ext cx="1508761" cy="1874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2692453" y="5652402"/>
            <a:ext cx="16218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 smtClean="0"/>
              <a:t> CJ10 </a:t>
            </a:r>
            <a:r>
              <a:rPr lang="zh-CN" altLang="zh-CN" sz="1200" b="1" dirty="0" smtClean="0"/>
              <a:t>系列交流接触器</a:t>
            </a:r>
            <a:endParaRPr lang="zh-CN" altLang="en-US" sz="1200" b="1" dirty="0"/>
          </a:p>
        </p:txBody>
      </p:sp>
      <p:pic>
        <p:nvPicPr>
          <p:cNvPr id="14" name="图片 13" descr="20077202344139139"/>
          <p:cNvPicPr/>
          <p:nvPr/>
        </p:nvPicPr>
        <p:blipFill>
          <a:blip r:embed="rId4" cstate="print"/>
          <a:srcRect r="27438"/>
          <a:stretch>
            <a:fillRect/>
          </a:stretch>
        </p:blipFill>
        <p:spPr bwMode="auto">
          <a:xfrm>
            <a:off x="4757130" y="3699163"/>
            <a:ext cx="2514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矩形 14"/>
          <p:cNvSpPr/>
          <p:nvPr/>
        </p:nvSpPr>
        <p:spPr>
          <a:xfrm>
            <a:off x="5343575" y="5663347"/>
            <a:ext cx="158658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200" b="1" dirty="0" smtClean="0"/>
              <a:t> </a:t>
            </a:r>
            <a:r>
              <a:rPr lang="en-US" altLang="zh-CN" sz="1200" b="1" dirty="0" smtClean="0"/>
              <a:t>CJ20</a:t>
            </a:r>
            <a:r>
              <a:rPr lang="zh-CN" altLang="zh-CN" sz="1200" b="1" dirty="0" smtClean="0"/>
              <a:t>系列交流接触器</a:t>
            </a:r>
            <a:endParaRPr lang="zh-CN" altLang="en-US" sz="1200" b="1" dirty="0"/>
          </a:p>
        </p:txBody>
      </p:sp>
      <p:pic>
        <p:nvPicPr>
          <p:cNvPr id="17" name="图片 16" descr="http://www.wx-changlin.com/ComFolder/303710/downpic/200851317339659.jpg"/>
          <p:cNvPicPr/>
          <p:nvPr/>
        </p:nvPicPr>
        <p:blipFill>
          <a:blip r:embed="rId5" cstate="print"/>
          <a:srcRect l="4051" t="12431" r="8861" b="19889"/>
          <a:stretch>
            <a:fillRect/>
          </a:stretch>
        </p:blipFill>
        <p:spPr bwMode="auto">
          <a:xfrm>
            <a:off x="7711440" y="3851563"/>
            <a:ext cx="22098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矩形 17"/>
          <p:cNvSpPr/>
          <p:nvPr/>
        </p:nvSpPr>
        <p:spPr>
          <a:xfrm>
            <a:off x="8110873" y="5627504"/>
            <a:ext cx="14943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 smtClean="0"/>
              <a:t>CZ0</a:t>
            </a:r>
            <a:r>
              <a:rPr lang="zh-CN" altLang="zh-CN" sz="1200" b="1" dirty="0" smtClean="0"/>
              <a:t>系列直流接触器</a:t>
            </a:r>
            <a:endParaRPr lang="zh-CN" altLang="en-US" sz="12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关于我们"/>
          <p:cNvSpPr/>
          <p:nvPr/>
        </p:nvSpPr>
        <p:spPr>
          <a:xfrm>
            <a:off x="934141" y="266657"/>
            <a:ext cx="102215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一、交流接触器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75994" y="1268860"/>
            <a:ext cx="1030224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 hangingPunct="0">
              <a:lnSpc>
                <a:spcPct val="150000"/>
              </a:lnSpc>
              <a:spcAft>
                <a:spcPts val="0"/>
              </a:spcAft>
              <a:tabLst>
                <a:tab pos="866775" algn="l"/>
              </a:tabLst>
            </a:pP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1.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结构</a:t>
            </a:r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  <a:p>
            <a:pPr indent="266700" algn="just" hangingPunct="0">
              <a:lnSpc>
                <a:spcPct val="150000"/>
              </a:lnSpc>
              <a:spcAft>
                <a:spcPts val="0"/>
              </a:spcAft>
              <a:tabLst>
                <a:tab pos="866775" algn="l"/>
              </a:tabLst>
            </a:pPr>
            <a:r>
              <a:rPr lang="en-US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交流接触器是用于远距离控制电压至</a:t>
            </a:r>
            <a:r>
              <a:rPr lang="en-US" altLang="zh-CN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380V</a:t>
            </a:r>
            <a:r>
              <a:rPr lang="zh-CN" altLang="zh-CN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、电流</a:t>
            </a:r>
            <a:r>
              <a:rPr lang="en-US" altLang="zh-CN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600A</a:t>
            </a:r>
            <a:r>
              <a:rPr lang="zh-CN" altLang="zh-CN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以下的交流电路，以及频繁启动和控制交流电动机的控制电器。它主要由电磁机构、触头系统、灭弧装置等部分组成</a:t>
            </a:r>
            <a:r>
              <a:rPr lang="zh-CN" altLang="zh-CN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934141" y="2925347"/>
            <a:ext cx="6169660" cy="3473214"/>
            <a:chOff x="508" y="985"/>
            <a:chExt cx="9716" cy="5470"/>
          </a:xfrm>
        </p:grpSpPr>
        <p:pic>
          <p:nvPicPr>
            <p:cNvPr id="11" name="图片 62471" descr="1-1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6" y="985"/>
              <a:ext cx="8858" cy="5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文本框 62472"/>
            <p:cNvSpPr txBox="1">
              <a:spLocks noChangeArrowheads="1"/>
            </p:cNvSpPr>
            <p:nvPr/>
          </p:nvSpPr>
          <p:spPr bwMode="auto">
            <a:xfrm>
              <a:off x="508" y="985"/>
              <a:ext cx="712" cy="5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130000"/>
                </a:lnSpc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defRPr sz="200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•"/>
                <a:defRPr sz="22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chemeClr val="tx1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交流接触器结构示意图及图形符号</a:t>
              </a:r>
            </a:p>
          </p:txBody>
        </p:sp>
      </p:grpSp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2722" y="4260863"/>
            <a:ext cx="4301344" cy="1412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9178184" y="5806370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1400" b="1" dirty="0">
                <a:latin typeface="宋体" panose="02010600030101010101" pitchFamily="2" charset="-122"/>
                <a:ea typeface="黑体" panose="02010609060101010101" pitchFamily="49" charset="-122"/>
              </a:rPr>
              <a:t>型号含义</a:t>
            </a:r>
            <a:endParaRPr lang="zh-CN" altLang="en-US" sz="1400" b="1" dirty="0">
              <a:latin typeface="宋体" panose="02010600030101010101" pitchFamily="2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4319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关于我们"/>
          <p:cNvSpPr/>
          <p:nvPr/>
        </p:nvSpPr>
        <p:spPr>
          <a:xfrm>
            <a:off x="934141" y="266657"/>
            <a:ext cx="102215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一、交流接触器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6505113" y="1829009"/>
            <a:ext cx="5975490" cy="4329137"/>
            <a:chOff x="0" y="0"/>
            <a:chExt cx="9412" cy="6817"/>
          </a:xfrm>
        </p:grpSpPr>
        <p:pic>
          <p:nvPicPr>
            <p:cNvPr id="14" name="图片 64519" descr="1-1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1" cy="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文本框 64520"/>
            <p:cNvSpPr txBox="1">
              <a:spLocks noChangeArrowheads="1"/>
            </p:cNvSpPr>
            <p:nvPr/>
          </p:nvSpPr>
          <p:spPr bwMode="auto">
            <a:xfrm>
              <a:off x="1473" y="6332"/>
              <a:ext cx="4567" cy="4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130000"/>
                </a:lnSpc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defRPr sz="200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•"/>
                <a:defRPr sz="22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chemeClr val="tx1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交流接触器工作原理图</a:t>
              </a:r>
            </a:p>
          </p:txBody>
        </p:sp>
        <p:sp>
          <p:nvSpPr>
            <p:cNvPr id="16" name="文本框 64521"/>
            <p:cNvSpPr txBox="1">
              <a:spLocks noChangeArrowheads="1"/>
            </p:cNvSpPr>
            <p:nvPr/>
          </p:nvSpPr>
          <p:spPr bwMode="auto">
            <a:xfrm>
              <a:off x="6319" y="1850"/>
              <a:ext cx="3093" cy="2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130000"/>
                </a:lnSpc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defRPr sz="200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•"/>
                <a:defRPr sz="22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1400" b="1" dirty="0">
                  <a:solidFill>
                    <a:schemeClr val="tx1"/>
                  </a:solidFill>
                  <a:latin typeface="黑体" panose="02010609060101010101" pitchFamily="49" charset="-122"/>
                  <a:sym typeface="宋体" panose="02010600030101010101" pitchFamily="2" charset="-122"/>
                </a:rPr>
                <a:t>1—</a:t>
              </a:r>
              <a:r>
                <a:rPr lang="zh-CN" altLang="en-US" sz="1400" b="1" dirty="0">
                  <a:solidFill>
                    <a:schemeClr val="tx1"/>
                  </a:solidFill>
                  <a:latin typeface="黑体" panose="02010609060101010101" pitchFamily="49" charset="-122"/>
                  <a:sym typeface="宋体" panose="02010600030101010101" pitchFamily="2" charset="-122"/>
                </a:rPr>
                <a:t>常闭触头； </a:t>
              </a:r>
              <a:endParaRPr lang="en-US" altLang="zh-CN" sz="1400" b="1" dirty="0">
                <a:solidFill>
                  <a:schemeClr val="tx1"/>
                </a:solidFill>
                <a:latin typeface="黑体" panose="02010609060101010101" pitchFamily="49" charset="-122"/>
                <a:sym typeface="宋体" panose="02010600030101010101" pitchFamily="2" charset="-122"/>
              </a:endParaRPr>
            </a:p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1400" b="1" dirty="0" smtClean="0">
                  <a:solidFill>
                    <a:schemeClr val="tx1"/>
                  </a:solidFill>
                  <a:latin typeface="黑体" panose="02010609060101010101" pitchFamily="49" charset="-122"/>
                  <a:sym typeface="宋体" panose="02010600030101010101" pitchFamily="2" charset="-122"/>
                </a:rPr>
                <a:t>2</a:t>
              </a:r>
              <a:r>
                <a:rPr lang="en-US" altLang="zh-CN" sz="1400" b="1" dirty="0">
                  <a:solidFill>
                    <a:schemeClr val="tx1"/>
                  </a:solidFill>
                  <a:latin typeface="黑体" panose="02010609060101010101" pitchFamily="49" charset="-122"/>
                  <a:sym typeface="宋体" panose="02010600030101010101" pitchFamily="2" charset="-122"/>
                </a:rPr>
                <a:t>—</a:t>
              </a:r>
              <a:r>
                <a:rPr lang="zh-CN" altLang="en-US" sz="1400" b="1" dirty="0">
                  <a:solidFill>
                    <a:schemeClr val="tx1"/>
                  </a:solidFill>
                  <a:latin typeface="黑体" panose="02010609060101010101" pitchFamily="49" charset="-122"/>
                  <a:sym typeface="宋体" panose="02010600030101010101" pitchFamily="2" charset="-122"/>
                </a:rPr>
                <a:t>常开触头； </a:t>
              </a:r>
              <a:endParaRPr lang="en-US" altLang="zh-CN" sz="1400" b="1" dirty="0" smtClean="0">
                <a:solidFill>
                  <a:schemeClr val="tx1"/>
                </a:solidFill>
                <a:latin typeface="黑体" panose="02010609060101010101" pitchFamily="49" charset="-122"/>
                <a:sym typeface="宋体" panose="02010600030101010101" pitchFamily="2" charset="-122"/>
              </a:endParaRPr>
            </a:p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1400" b="1" dirty="0" smtClean="0">
                  <a:solidFill>
                    <a:schemeClr val="tx1"/>
                  </a:solidFill>
                  <a:latin typeface="黑体" panose="02010609060101010101" pitchFamily="49" charset="-122"/>
                  <a:sym typeface="宋体" panose="02010600030101010101" pitchFamily="2" charset="-122"/>
                </a:rPr>
                <a:t>3</a:t>
              </a:r>
              <a:r>
                <a:rPr lang="en-US" altLang="zh-CN" sz="1400" b="1" dirty="0">
                  <a:solidFill>
                    <a:schemeClr val="tx1"/>
                  </a:solidFill>
                  <a:latin typeface="黑体" panose="02010609060101010101" pitchFamily="49" charset="-122"/>
                  <a:sym typeface="宋体" panose="02010600030101010101" pitchFamily="2" charset="-122"/>
                </a:rPr>
                <a:t>—</a:t>
              </a:r>
              <a:r>
                <a:rPr lang="zh-CN" altLang="en-US" sz="1400" b="1" dirty="0">
                  <a:solidFill>
                    <a:schemeClr val="tx1"/>
                  </a:solidFill>
                  <a:latin typeface="黑体" panose="02010609060101010101" pitchFamily="49" charset="-122"/>
                  <a:sym typeface="宋体" panose="02010600030101010101" pitchFamily="2" charset="-122"/>
                </a:rPr>
                <a:t>弹簧</a:t>
              </a:r>
              <a:r>
                <a:rPr lang="zh-CN" altLang="en-US" sz="1400" b="1" dirty="0" smtClean="0">
                  <a:solidFill>
                    <a:schemeClr val="tx1"/>
                  </a:solidFill>
                  <a:latin typeface="黑体" panose="02010609060101010101" pitchFamily="49" charset="-122"/>
                  <a:sym typeface="宋体" panose="02010600030101010101" pitchFamily="2" charset="-122"/>
                </a:rPr>
                <a:t>；</a:t>
              </a:r>
              <a:endParaRPr lang="en-US" altLang="zh-CN" sz="1400" b="1" dirty="0" smtClean="0">
                <a:solidFill>
                  <a:schemeClr val="tx1"/>
                </a:solidFill>
                <a:latin typeface="黑体" panose="02010609060101010101" pitchFamily="49" charset="-122"/>
                <a:sym typeface="宋体" panose="02010600030101010101" pitchFamily="2" charset="-122"/>
              </a:endParaRPr>
            </a:p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1400" b="1" dirty="0" smtClean="0">
                  <a:solidFill>
                    <a:schemeClr val="tx1"/>
                  </a:solidFill>
                  <a:latin typeface="黑体" panose="02010609060101010101" pitchFamily="49" charset="-122"/>
                  <a:sym typeface="宋体" panose="02010600030101010101" pitchFamily="2" charset="-122"/>
                </a:rPr>
                <a:t>4</a:t>
              </a:r>
              <a:r>
                <a:rPr lang="en-US" altLang="zh-CN" sz="1400" b="1" dirty="0">
                  <a:solidFill>
                    <a:schemeClr val="tx1"/>
                  </a:solidFill>
                  <a:latin typeface="黑体" panose="02010609060101010101" pitchFamily="49" charset="-122"/>
                  <a:sym typeface="宋体" panose="02010600030101010101" pitchFamily="2" charset="-122"/>
                </a:rPr>
                <a:t>—</a:t>
              </a:r>
              <a:r>
                <a:rPr lang="zh-CN" altLang="en-US" sz="1400" b="1" dirty="0">
                  <a:solidFill>
                    <a:schemeClr val="tx1"/>
                  </a:solidFill>
                  <a:latin typeface="黑体" panose="02010609060101010101" pitchFamily="49" charset="-122"/>
                  <a:sym typeface="宋体" panose="02010600030101010101" pitchFamily="2" charset="-122"/>
                </a:rPr>
                <a:t>衔铁； </a:t>
              </a:r>
            </a:p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1400" b="1" dirty="0">
                  <a:solidFill>
                    <a:schemeClr val="tx1"/>
                  </a:solidFill>
                  <a:latin typeface="黑体" panose="02010609060101010101" pitchFamily="49" charset="-122"/>
                  <a:sym typeface="Times New Roman" panose="02020603050405020304" pitchFamily="18" charset="0"/>
                </a:rPr>
                <a:t>5</a:t>
              </a:r>
              <a:r>
                <a:rPr lang="en-US" altLang="zh-CN" sz="1400" b="1" dirty="0">
                  <a:solidFill>
                    <a:schemeClr val="tx1"/>
                  </a:solidFill>
                  <a:latin typeface="黑体" panose="02010609060101010101" pitchFamily="49" charset="-122"/>
                  <a:sym typeface="宋体" panose="02010600030101010101" pitchFamily="2" charset="-122"/>
                </a:rPr>
                <a:t>—</a:t>
              </a:r>
              <a:r>
                <a:rPr lang="zh-CN" altLang="en-US" sz="1400" b="1" dirty="0">
                  <a:solidFill>
                    <a:schemeClr val="tx1"/>
                  </a:solidFill>
                  <a:latin typeface="黑体" panose="02010609060101010101" pitchFamily="49" charset="-122"/>
                  <a:sym typeface="宋体" panose="02010600030101010101" pitchFamily="2" charset="-122"/>
                </a:rPr>
                <a:t>线圈； </a:t>
              </a:r>
            </a:p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1400" b="1" dirty="0">
                  <a:solidFill>
                    <a:schemeClr val="tx1"/>
                  </a:solidFill>
                  <a:latin typeface="黑体" panose="02010609060101010101" pitchFamily="49" charset="-122"/>
                  <a:sym typeface="Times New Roman" panose="02020603050405020304" pitchFamily="18" charset="0"/>
                </a:rPr>
                <a:t>6</a:t>
              </a:r>
              <a:r>
                <a:rPr lang="en-US" altLang="zh-CN" sz="1400" b="1" dirty="0">
                  <a:solidFill>
                    <a:schemeClr val="tx1"/>
                  </a:solidFill>
                  <a:latin typeface="黑体" panose="02010609060101010101" pitchFamily="49" charset="-122"/>
                  <a:sym typeface="宋体" panose="02010600030101010101" pitchFamily="2" charset="-122"/>
                </a:rPr>
                <a:t>—</a:t>
              </a:r>
              <a:r>
                <a:rPr lang="zh-CN" altLang="en-US" sz="1400" b="1" dirty="0">
                  <a:solidFill>
                    <a:schemeClr val="tx1"/>
                  </a:solidFill>
                  <a:latin typeface="黑体" panose="02010609060101010101" pitchFamily="49" charset="-122"/>
                  <a:sym typeface="宋体" panose="02010600030101010101" pitchFamily="2" charset="-122"/>
                </a:rPr>
                <a:t>铁心 </a:t>
              </a:r>
              <a:r>
                <a:rPr lang="zh-CN" altLang="en-US" sz="8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 </a:t>
              </a:r>
              <a:endParaRPr lang="zh-CN" altLang="en-US" sz="16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775994" y="1959753"/>
            <a:ext cx="4819828" cy="419839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根据电磁感应原理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当线圈通电后，线圈流过电流产生磁场，使静铁心产生足够的吸力，克服反作用弹簧与动触点压力弹簧片的反作用力，将动铁心吸合，同时带动传动杠杆使动、静触点的状态发生改变，其中三对常开主触点闭合。主触点两侧的两对常闭的辅助触点断开，两对常开的辅助触点闭合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电磁线圈断电后，由于铁心电磁吸力消失，动铁心在反作用弹簧力的作用下释放，各触点也随之恢复原始状态。</a:t>
            </a:r>
          </a:p>
        </p:txBody>
      </p:sp>
      <p:sp>
        <p:nvSpPr>
          <p:cNvPr id="3" name="矩形 2"/>
          <p:cNvSpPr/>
          <p:nvPr/>
        </p:nvSpPr>
        <p:spPr>
          <a:xfrm>
            <a:off x="891410" y="1321178"/>
            <a:ext cx="161775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 hangingPunct="0">
              <a:lnSpc>
                <a:spcPct val="150000"/>
              </a:lnSpc>
              <a:spcAft>
                <a:spcPts val="0"/>
              </a:spcAft>
              <a:tabLst>
                <a:tab pos="866775" algn="l"/>
              </a:tabLst>
            </a:pP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2.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工作原理</a:t>
            </a:r>
            <a:endParaRPr lang="en-US" altLang="zh-CN" b="1" dirty="0"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99680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关于我们"/>
          <p:cNvSpPr/>
          <p:nvPr/>
        </p:nvSpPr>
        <p:spPr>
          <a:xfrm>
            <a:off x="934141" y="266657"/>
            <a:ext cx="102215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一、交流接触器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1409" y="1321178"/>
            <a:ext cx="161775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 hangingPunct="0">
              <a:lnSpc>
                <a:spcPct val="150000"/>
              </a:lnSpc>
              <a:spcAft>
                <a:spcPts val="0"/>
              </a:spcAft>
              <a:tabLst>
                <a:tab pos="866775" algn="l"/>
              </a:tabLst>
            </a:pP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3.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主要参数</a:t>
            </a:r>
            <a:endParaRPr lang="en-US" altLang="zh-CN" b="1" dirty="0"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891409" y="1927327"/>
            <a:ext cx="10564273" cy="1244775"/>
          </a:xfrm>
          <a:custGeom>
            <a:avLst/>
            <a:gdLst>
              <a:gd name="connsiteX0" fmla="*/ 0 w 9872291"/>
              <a:gd name="connsiteY0" fmla="*/ 0 h 1412775"/>
              <a:gd name="connsiteX1" fmla="*/ 9872291 w 9872291"/>
              <a:gd name="connsiteY1" fmla="*/ 0 h 1412775"/>
              <a:gd name="connsiteX2" fmla="*/ 9872291 w 9872291"/>
              <a:gd name="connsiteY2" fmla="*/ 1412775 h 1412775"/>
              <a:gd name="connsiteX3" fmla="*/ 0 w 9872291"/>
              <a:gd name="connsiteY3" fmla="*/ 1412775 h 1412775"/>
              <a:gd name="connsiteX4" fmla="*/ 0 w 9872291"/>
              <a:gd name="connsiteY4" fmla="*/ 0 h 1412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72291" h="1412775">
                <a:moveTo>
                  <a:pt x="0" y="0"/>
                </a:moveTo>
                <a:lnTo>
                  <a:pt x="9872291" y="0"/>
                </a:lnTo>
                <a:lnTo>
                  <a:pt x="9872291" y="1412775"/>
                </a:lnTo>
                <a:lnTo>
                  <a:pt x="0" y="141277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6200" tIns="812292" rIns="766200" bIns="113792" numCol="1" spcCol="1270" anchor="b" anchorCtr="0">
            <a:noAutofit/>
          </a:bodyPr>
          <a:lstStyle/>
          <a:p>
            <a:pPr marL="171450" lvl="1" indent="-171450" algn="l" defTabSz="71120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zh-CN" altLang="en-US" sz="1600" kern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1474494" y="1801105"/>
            <a:ext cx="3043346" cy="432000"/>
          </a:xfrm>
          <a:custGeom>
            <a:avLst/>
            <a:gdLst>
              <a:gd name="connsiteX0" fmla="*/ 0 w 2928299"/>
              <a:gd name="connsiteY0" fmla="*/ 118575 h 711433"/>
              <a:gd name="connsiteX1" fmla="*/ 118575 w 2928299"/>
              <a:gd name="connsiteY1" fmla="*/ 0 h 711433"/>
              <a:gd name="connsiteX2" fmla="*/ 2809724 w 2928299"/>
              <a:gd name="connsiteY2" fmla="*/ 0 h 711433"/>
              <a:gd name="connsiteX3" fmla="*/ 2928299 w 2928299"/>
              <a:gd name="connsiteY3" fmla="*/ 118575 h 711433"/>
              <a:gd name="connsiteX4" fmla="*/ 2928299 w 2928299"/>
              <a:gd name="connsiteY4" fmla="*/ 592858 h 711433"/>
              <a:gd name="connsiteX5" fmla="*/ 2809724 w 2928299"/>
              <a:gd name="connsiteY5" fmla="*/ 711433 h 711433"/>
              <a:gd name="connsiteX6" fmla="*/ 118575 w 2928299"/>
              <a:gd name="connsiteY6" fmla="*/ 711433 h 711433"/>
              <a:gd name="connsiteX7" fmla="*/ 0 w 2928299"/>
              <a:gd name="connsiteY7" fmla="*/ 592858 h 711433"/>
              <a:gd name="connsiteX8" fmla="*/ 0 w 2928299"/>
              <a:gd name="connsiteY8" fmla="*/ 118575 h 711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8299" h="711433">
                <a:moveTo>
                  <a:pt x="0" y="118575"/>
                </a:moveTo>
                <a:cubicBezTo>
                  <a:pt x="0" y="53088"/>
                  <a:pt x="53088" y="0"/>
                  <a:pt x="118575" y="0"/>
                </a:cubicBezTo>
                <a:lnTo>
                  <a:pt x="2809724" y="0"/>
                </a:lnTo>
                <a:cubicBezTo>
                  <a:pt x="2875211" y="0"/>
                  <a:pt x="2928299" y="53088"/>
                  <a:pt x="2928299" y="118575"/>
                </a:cubicBezTo>
                <a:lnTo>
                  <a:pt x="2928299" y="592858"/>
                </a:lnTo>
                <a:cubicBezTo>
                  <a:pt x="2928299" y="658345"/>
                  <a:pt x="2875211" y="711433"/>
                  <a:pt x="2809724" y="711433"/>
                </a:cubicBezTo>
                <a:lnTo>
                  <a:pt x="118575" y="711433"/>
                </a:lnTo>
                <a:cubicBezTo>
                  <a:pt x="53088" y="711433"/>
                  <a:pt x="0" y="658345"/>
                  <a:pt x="0" y="592858"/>
                </a:cubicBezTo>
                <a:lnTo>
                  <a:pt x="0" y="118575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95933" tIns="34729" rIns="295933" bIns="34729" numCol="1" spcCol="1270" anchor="ctr" anchorCtr="0">
            <a:noAutofit/>
          </a:bodyPr>
          <a:lstStyle/>
          <a:p>
            <a:pPr lvl="0" algn="l" defTabSz="800100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800" b="1" kern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额定电压</a:t>
            </a:r>
            <a:endParaRPr lang="zh-CN" altLang="en-US" sz="1800" b="1" kern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891409" y="3456608"/>
            <a:ext cx="10564274" cy="1432148"/>
          </a:xfrm>
          <a:custGeom>
            <a:avLst/>
            <a:gdLst>
              <a:gd name="connsiteX0" fmla="*/ 0 w 9872291"/>
              <a:gd name="connsiteY0" fmla="*/ 0 h 1658475"/>
              <a:gd name="connsiteX1" fmla="*/ 9872291 w 9872291"/>
              <a:gd name="connsiteY1" fmla="*/ 0 h 1658475"/>
              <a:gd name="connsiteX2" fmla="*/ 9872291 w 9872291"/>
              <a:gd name="connsiteY2" fmla="*/ 1658475 h 1658475"/>
              <a:gd name="connsiteX3" fmla="*/ 0 w 9872291"/>
              <a:gd name="connsiteY3" fmla="*/ 1658475 h 1658475"/>
              <a:gd name="connsiteX4" fmla="*/ 0 w 9872291"/>
              <a:gd name="connsiteY4" fmla="*/ 0 h 165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72291" h="1658475">
                <a:moveTo>
                  <a:pt x="0" y="0"/>
                </a:moveTo>
                <a:lnTo>
                  <a:pt x="9872291" y="0"/>
                </a:lnTo>
                <a:lnTo>
                  <a:pt x="9872291" y="1658475"/>
                </a:lnTo>
                <a:lnTo>
                  <a:pt x="0" y="165847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6200" tIns="812292" rIns="766200" bIns="113792" numCol="1" spcCol="1270" anchor="b" anchorCtr="0">
            <a:noAutofit/>
          </a:bodyPr>
          <a:lstStyle/>
          <a:p>
            <a:pPr marL="171450" lvl="1" indent="-171450" algn="l" defTabSz="71120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zh-CN" altLang="en-US" sz="1600" kern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1474493" y="3204270"/>
            <a:ext cx="3043346" cy="432000"/>
          </a:xfrm>
          <a:custGeom>
            <a:avLst/>
            <a:gdLst>
              <a:gd name="connsiteX0" fmla="*/ 0 w 2847445"/>
              <a:gd name="connsiteY0" fmla="*/ 102940 h 617627"/>
              <a:gd name="connsiteX1" fmla="*/ 102940 w 2847445"/>
              <a:gd name="connsiteY1" fmla="*/ 0 h 617627"/>
              <a:gd name="connsiteX2" fmla="*/ 2744505 w 2847445"/>
              <a:gd name="connsiteY2" fmla="*/ 0 h 617627"/>
              <a:gd name="connsiteX3" fmla="*/ 2847445 w 2847445"/>
              <a:gd name="connsiteY3" fmla="*/ 102940 h 617627"/>
              <a:gd name="connsiteX4" fmla="*/ 2847445 w 2847445"/>
              <a:gd name="connsiteY4" fmla="*/ 514687 h 617627"/>
              <a:gd name="connsiteX5" fmla="*/ 2744505 w 2847445"/>
              <a:gd name="connsiteY5" fmla="*/ 617627 h 617627"/>
              <a:gd name="connsiteX6" fmla="*/ 102940 w 2847445"/>
              <a:gd name="connsiteY6" fmla="*/ 617627 h 617627"/>
              <a:gd name="connsiteX7" fmla="*/ 0 w 2847445"/>
              <a:gd name="connsiteY7" fmla="*/ 514687 h 617627"/>
              <a:gd name="connsiteX8" fmla="*/ 0 w 2847445"/>
              <a:gd name="connsiteY8" fmla="*/ 102940 h 617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47445" h="617627">
                <a:moveTo>
                  <a:pt x="0" y="102940"/>
                </a:moveTo>
                <a:cubicBezTo>
                  <a:pt x="0" y="46088"/>
                  <a:pt x="46088" y="0"/>
                  <a:pt x="102940" y="0"/>
                </a:cubicBezTo>
                <a:lnTo>
                  <a:pt x="2744505" y="0"/>
                </a:lnTo>
                <a:cubicBezTo>
                  <a:pt x="2801357" y="0"/>
                  <a:pt x="2847445" y="46088"/>
                  <a:pt x="2847445" y="102940"/>
                </a:cubicBezTo>
                <a:lnTo>
                  <a:pt x="2847445" y="514687"/>
                </a:lnTo>
                <a:cubicBezTo>
                  <a:pt x="2847445" y="571539"/>
                  <a:pt x="2801357" y="617627"/>
                  <a:pt x="2744505" y="617627"/>
                </a:cubicBezTo>
                <a:lnTo>
                  <a:pt x="102940" y="617627"/>
                </a:lnTo>
                <a:cubicBezTo>
                  <a:pt x="46088" y="617627"/>
                  <a:pt x="0" y="571539"/>
                  <a:pt x="0" y="514687"/>
                </a:cubicBezTo>
                <a:lnTo>
                  <a:pt x="0" y="10294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95933" tIns="34729" rIns="295933" bIns="34729" numCol="1" spcCol="1270" anchor="ctr" anchorCtr="0">
            <a:noAutofit/>
          </a:bodyPr>
          <a:lstStyle/>
          <a:p>
            <a:pPr defTabSz="800100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额定电流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891409" y="5096301"/>
            <a:ext cx="10564274" cy="1658475"/>
          </a:xfrm>
          <a:custGeom>
            <a:avLst/>
            <a:gdLst>
              <a:gd name="connsiteX0" fmla="*/ 0 w 9872291"/>
              <a:gd name="connsiteY0" fmla="*/ 0 h 1658475"/>
              <a:gd name="connsiteX1" fmla="*/ 9872291 w 9872291"/>
              <a:gd name="connsiteY1" fmla="*/ 0 h 1658475"/>
              <a:gd name="connsiteX2" fmla="*/ 9872291 w 9872291"/>
              <a:gd name="connsiteY2" fmla="*/ 1658475 h 1658475"/>
              <a:gd name="connsiteX3" fmla="*/ 0 w 9872291"/>
              <a:gd name="connsiteY3" fmla="*/ 1658475 h 1658475"/>
              <a:gd name="connsiteX4" fmla="*/ 0 w 9872291"/>
              <a:gd name="connsiteY4" fmla="*/ 0 h 165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72291" h="1658475">
                <a:moveTo>
                  <a:pt x="0" y="0"/>
                </a:moveTo>
                <a:lnTo>
                  <a:pt x="9872291" y="0"/>
                </a:lnTo>
                <a:lnTo>
                  <a:pt x="9872291" y="1658475"/>
                </a:lnTo>
                <a:lnTo>
                  <a:pt x="0" y="165847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6200" tIns="812292" rIns="766200" bIns="113792" numCol="1" spcCol="1270" anchor="b" anchorCtr="0">
            <a:noAutofit/>
          </a:bodyPr>
          <a:lstStyle/>
          <a:p>
            <a:pPr marL="171450" lvl="1" indent="-171450" algn="l" defTabSz="71120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zh-CN" altLang="en-US" sz="1600" kern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474494" y="4888756"/>
            <a:ext cx="3043346" cy="468000"/>
          </a:xfrm>
          <a:custGeom>
            <a:avLst/>
            <a:gdLst>
              <a:gd name="connsiteX0" fmla="*/ 0 w 2693684"/>
              <a:gd name="connsiteY0" fmla="*/ 106637 h 639812"/>
              <a:gd name="connsiteX1" fmla="*/ 106637 w 2693684"/>
              <a:gd name="connsiteY1" fmla="*/ 0 h 639812"/>
              <a:gd name="connsiteX2" fmla="*/ 2587047 w 2693684"/>
              <a:gd name="connsiteY2" fmla="*/ 0 h 639812"/>
              <a:gd name="connsiteX3" fmla="*/ 2693684 w 2693684"/>
              <a:gd name="connsiteY3" fmla="*/ 106637 h 639812"/>
              <a:gd name="connsiteX4" fmla="*/ 2693684 w 2693684"/>
              <a:gd name="connsiteY4" fmla="*/ 533175 h 639812"/>
              <a:gd name="connsiteX5" fmla="*/ 2587047 w 2693684"/>
              <a:gd name="connsiteY5" fmla="*/ 639812 h 639812"/>
              <a:gd name="connsiteX6" fmla="*/ 106637 w 2693684"/>
              <a:gd name="connsiteY6" fmla="*/ 639812 h 639812"/>
              <a:gd name="connsiteX7" fmla="*/ 0 w 2693684"/>
              <a:gd name="connsiteY7" fmla="*/ 533175 h 639812"/>
              <a:gd name="connsiteX8" fmla="*/ 0 w 2693684"/>
              <a:gd name="connsiteY8" fmla="*/ 106637 h 639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93684" h="639812">
                <a:moveTo>
                  <a:pt x="0" y="106637"/>
                </a:moveTo>
                <a:cubicBezTo>
                  <a:pt x="0" y="47743"/>
                  <a:pt x="47743" y="0"/>
                  <a:pt x="106637" y="0"/>
                </a:cubicBezTo>
                <a:lnTo>
                  <a:pt x="2587047" y="0"/>
                </a:lnTo>
                <a:cubicBezTo>
                  <a:pt x="2645941" y="0"/>
                  <a:pt x="2693684" y="47743"/>
                  <a:pt x="2693684" y="106637"/>
                </a:cubicBezTo>
                <a:lnTo>
                  <a:pt x="2693684" y="533175"/>
                </a:lnTo>
                <a:cubicBezTo>
                  <a:pt x="2693684" y="592069"/>
                  <a:pt x="2645941" y="639812"/>
                  <a:pt x="2587047" y="639812"/>
                </a:cubicBezTo>
                <a:lnTo>
                  <a:pt x="106637" y="639812"/>
                </a:lnTo>
                <a:cubicBezTo>
                  <a:pt x="47743" y="639812"/>
                  <a:pt x="0" y="592069"/>
                  <a:pt x="0" y="533175"/>
                </a:cubicBezTo>
                <a:lnTo>
                  <a:pt x="0" y="106637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95933" tIns="34729" rIns="295933" bIns="34729" numCol="1" spcCol="1270" anchor="ctr" anchorCtr="0">
            <a:noAutofit/>
          </a:bodyPr>
          <a:lstStyle/>
          <a:p>
            <a:pPr defTabSz="800100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动作值</a:t>
            </a:r>
          </a:p>
        </p:txBody>
      </p:sp>
      <p:sp>
        <p:nvSpPr>
          <p:cNvPr id="13" name="矩形 12"/>
          <p:cNvSpPr/>
          <p:nvPr/>
        </p:nvSpPr>
        <p:spPr>
          <a:xfrm>
            <a:off x="1474493" y="2341105"/>
            <a:ext cx="97966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1" indent="-171450" defTabSz="71120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主触点的额定工作电压，交流接触器常用的额定电压等级有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220V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380V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500V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等。直流接触器常用的电压等级有：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110V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220V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440V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34615" y="3678643"/>
            <a:ext cx="9936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1" indent="-171450" defTabSz="71120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主触头的额定工作电流，它在一定条件下（额定电压、使用类别、额定工作制、操作频率等）规定的，保证电器正常工作的电流值，若改变使用条件，额定电流也要随之改变。目前生产的接触器有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5A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10A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40A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60A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100A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150A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250A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400A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600A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34616" y="5428756"/>
            <a:ext cx="9936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1" indent="-171450" defTabSz="71120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接触器的吸合电压和释放电压。按照规定，作为一般用途的电磁式接触器，在一定温度下，加在线圈上的电压为额定值的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85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％～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110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％之间的任何电压下可靠地吸合；反之，如果工作中电压过低或失压，衔铁应能可靠地释放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4932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关于我们"/>
          <p:cNvSpPr/>
          <p:nvPr/>
        </p:nvSpPr>
        <p:spPr>
          <a:xfrm>
            <a:off x="934141" y="266657"/>
            <a:ext cx="102215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一、交流接触器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1409" y="1321178"/>
            <a:ext cx="161775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 hangingPunct="0">
              <a:lnSpc>
                <a:spcPct val="150000"/>
              </a:lnSpc>
              <a:spcAft>
                <a:spcPts val="0"/>
              </a:spcAft>
              <a:tabLst>
                <a:tab pos="866775" algn="l"/>
              </a:tabLst>
            </a:pP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3.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主要参数</a:t>
            </a:r>
            <a:endParaRPr lang="en-US" altLang="zh-CN" b="1" dirty="0"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891409" y="1927327"/>
            <a:ext cx="10564273" cy="1244775"/>
          </a:xfrm>
          <a:custGeom>
            <a:avLst/>
            <a:gdLst>
              <a:gd name="connsiteX0" fmla="*/ 0 w 9872291"/>
              <a:gd name="connsiteY0" fmla="*/ 0 h 1412775"/>
              <a:gd name="connsiteX1" fmla="*/ 9872291 w 9872291"/>
              <a:gd name="connsiteY1" fmla="*/ 0 h 1412775"/>
              <a:gd name="connsiteX2" fmla="*/ 9872291 w 9872291"/>
              <a:gd name="connsiteY2" fmla="*/ 1412775 h 1412775"/>
              <a:gd name="connsiteX3" fmla="*/ 0 w 9872291"/>
              <a:gd name="connsiteY3" fmla="*/ 1412775 h 1412775"/>
              <a:gd name="connsiteX4" fmla="*/ 0 w 9872291"/>
              <a:gd name="connsiteY4" fmla="*/ 0 h 1412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72291" h="1412775">
                <a:moveTo>
                  <a:pt x="0" y="0"/>
                </a:moveTo>
                <a:lnTo>
                  <a:pt x="9872291" y="0"/>
                </a:lnTo>
                <a:lnTo>
                  <a:pt x="9872291" y="1412775"/>
                </a:lnTo>
                <a:lnTo>
                  <a:pt x="0" y="141277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6200" tIns="812292" rIns="766200" bIns="113792" numCol="1" spcCol="1270" anchor="b" anchorCtr="0">
            <a:noAutofit/>
          </a:bodyPr>
          <a:lstStyle/>
          <a:p>
            <a:pPr marL="171450" lvl="1" indent="-171450" algn="l" defTabSz="71120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zh-CN" altLang="en-US" sz="1600" kern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1474494" y="1801105"/>
            <a:ext cx="3043346" cy="432000"/>
          </a:xfrm>
          <a:custGeom>
            <a:avLst/>
            <a:gdLst>
              <a:gd name="connsiteX0" fmla="*/ 0 w 2928299"/>
              <a:gd name="connsiteY0" fmla="*/ 118575 h 711433"/>
              <a:gd name="connsiteX1" fmla="*/ 118575 w 2928299"/>
              <a:gd name="connsiteY1" fmla="*/ 0 h 711433"/>
              <a:gd name="connsiteX2" fmla="*/ 2809724 w 2928299"/>
              <a:gd name="connsiteY2" fmla="*/ 0 h 711433"/>
              <a:gd name="connsiteX3" fmla="*/ 2928299 w 2928299"/>
              <a:gd name="connsiteY3" fmla="*/ 118575 h 711433"/>
              <a:gd name="connsiteX4" fmla="*/ 2928299 w 2928299"/>
              <a:gd name="connsiteY4" fmla="*/ 592858 h 711433"/>
              <a:gd name="connsiteX5" fmla="*/ 2809724 w 2928299"/>
              <a:gd name="connsiteY5" fmla="*/ 711433 h 711433"/>
              <a:gd name="connsiteX6" fmla="*/ 118575 w 2928299"/>
              <a:gd name="connsiteY6" fmla="*/ 711433 h 711433"/>
              <a:gd name="connsiteX7" fmla="*/ 0 w 2928299"/>
              <a:gd name="connsiteY7" fmla="*/ 592858 h 711433"/>
              <a:gd name="connsiteX8" fmla="*/ 0 w 2928299"/>
              <a:gd name="connsiteY8" fmla="*/ 118575 h 711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8299" h="711433">
                <a:moveTo>
                  <a:pt x="0" y="118575"/>
                </a:moveTo>
                <a:cubicBezTo>
                  <a:pt x="0" y="53088"/>
                  <a:pt x="53088" y="0"/>
                  <a:pt x="118575" y="0"/>
                </a:cubicBezTo>
                <a:lnTo>
                  <a:pt x="2809724" y="0"/>
                </a:lnTo>
                <a:cubicBezTo>
                  <a:pt x="2875211" y="0"/>
                  <a:pt x="2928299" y="53088"/>
                  <a:pt x="2928299" y="118575"/>
                </a:cubicBezTo>
                <a:lnTo>
                  <a:pt x="2928299" y="592858"/>
                </a:lnTo>
                <a:cubicBezTo>
                  <a:pt x="2928299" y="658345"/>
                  <a:pt x="2875211" y="711433"/>
                  <a:pt x="2809724" y="711433"/>
                </a:cubicBezTo>
                <a:lnTo>
                  <a:pt x="118575" y="711433"/>
                </a:lnTo>
                <a:cubicBezTo>
                  <a:pt x="53088" y="711433"/>
                  <a:pt x="0" y="658345"/>
                  <a:pt x="0" y="592858"/>
                </a:cubicBezTo>
                <a:lnTo>
                  <a:pt x="0" y="118575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95933" tIns="34729" rIns="295933" bIns="34729" numCol="1" spcCol="1270" anchor="ctr" anchorCtr="0">
            <a:noAutofit/>
          </a:bodyPr>
          <a:lstStyle/>
          <a:p>
            <a:pPr lvl="0" defTabSz="800100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接通与分断能力</a:t>
            </a:r>
            <a:endParaRPr lang="zh-CN" altLang="en-US" sz="1800" b="1" kern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891409" y="3456608"/>
            <a:ext cx="10564274" cy="1235033"/>
          </a:xfrm>
          <a:custGeom>
            <a:avLst/>
            <a:gdLst>
              <a:gd name="connsiteX0" fmla="*/ 0 w 9872291"/>
              <a:gd name="connsiteY0" fmla="*/ 0 h 1658475"/>
              <a:gd name="connsiteX1" fmla="*/ 9872291 w 9872291"/>
              <a:gd name="connsiteY1" fmla="*/ 0 h 1658475"/>
              <a:gd name="connsiteX2" fmla="*/ 9872291 w 9872291"/>
              <a:gd name="connsiteY2" fmla="*/ 1658475 h 1658475"/>
              <a:gd name="connsiteX3" fmla="*/ 0 w 9872291"/>
              <a:gd name="connsiteY3" fmla="*/ 1658475 h 1658475"/>
              <a:gd name="connsiteX4" fmla="*/ 0 w 9872291"/>
              <a:gd name="connsiteY4" fmla="*/ 0 h 165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72291" h="1658475">
                <a:moveTo>
                  <a:pt x="0" y="0"/>
                </a:moveTo>
                <a:lnTo>
                  <a:pt x="9872291" y="0"/>
                </a:lnTo>
                <a:lnTo>
                  <a:pt x="9872291" y="1658475"/>
                </a:lnTo>
                <a:lnTo>
                  <a:pt x="0" y="165847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6200" tIns="812292" rIns="766200" bIns="113792" numCol="1" spcCol="1270" anchor="b" anchorCtr="0">
            <a:noAutofit/>
          </a:bodyPr>
          <a:lstStyle/>
          <a:p>
            <a:pPr marL="171450" lvl="1" indent="-171450" algn="l" defTabSz="71120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zh-CN" altLang="en-US" sz="1600" kern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1474493" y="3204270"/>
            <a:ext cx="3043346" cy="432000"/>
          </a:xfrm>
          <a:custGeom>
            <a:avLst/>
            <a:gdLst>
              <a:gd name="connsiteX0" fmla="*/ 0 w 2847445"/>
              <a:gd name="connsiteY0" fmla="*/ 102940 h 617627"/>
              <a:gd name="connsiteX1" fmla="*/ 102940 w 2847445"/>
              <a:gd name="connsiteY1" fmla="*/ 0 h 617627"/>
              <a:gd name="connsiteX2" fmla="*/ 2744505 w 2847445"/>
              <a:gd name="connsiteY2" fmla="*/ 0 h 617627"/>
              <a:gd name="connsiteX3" fmla="*/ 2847445 w 2847445"/>
              <a:gd name="connsiteY3" fmla="*/ 102940 h 617627"/>
              <a:gd name="connsiteX4" fmla="*/ 2847445 w 2847445"/>
              <a:gd name="connsiteY4" fmla="*/ 514687 h 617627"/>
              <a:gd name="connsiteX5" fmla="*/ 2744505 w 2847445"/>
              <a:gd name="connsiteY5" fmla="*/ 617627 h 617627"/>
              <a:gd name="connsiteX6" fmla="*/ 102940 w 2847445"/>
              <a:gd name="connsiteY6" fmla="*/ 617627 h 617627"/>
              <a:gd name="connsiteX7" fmla="*/ 0 w 2847445"/>
              <a:gd name="connsiteY7" fmla="*/ 514687 h 617627"/>
              <a:gd name="connsiteX8" fmla="*/ 0 w 2847445"/>
              <a:gd name="connsiteY8" fmla="*/ 102940 h 617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47445" h="617627">
                <a:moveTo>
                  <a:pt x="0" y="102940"/>
                </a:moveTo>
                <a:cubicBezTo>
                  <a:pt x="0" y="46088"/>
                  <a:pt x="46088" y="0"/>
                  <a:pt x="102940" y="0"/>
                </a:cubicBezTo>
                <a:lnTo>
                  <a:pt x="2744505" y="0"/>
                </a:lnTo>
                <a:cubicBezTo>
                  <a:pt x="2801357" y="0"/>
                  <a:pt x="2847445" y="46088"/>
                  <a:pt x="2847445" y="102940"/>
                </a:cubicBezTo>
                <a:lnTo>
                  <a:pt x="2847445" y="514687"/>
                </a:lnTo>
                <a:cubicBezTo>
                  <a:pt x="2847445" y="571539"/>
                  <a:pt x="2801357" y="617627"/>
                  <a:pt x="2744505" y="617627"/>
                </a:cubicBezTo>
                <a:lnTo>
                  <a:pt x="102940" y="617627"/>
                </a:lnTo>
                <a:cubicBezTo>
                  <a:pt x="46088" y="617627"/>
                  <a:pt x="0" y="571539"/>
                  <a:pt x="0" y="514687"/>
                </a:cubicBezTo>
                <a:lnTo>
                  <a:pt x="0" y="10294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95933" tIns="34729" rIns="295933" bIns="34729" numCol="1" spcCol="1270" anchor="ctr" anchorCtr="0">
            <a:noAutofit/>
          </a:bodyPr>
          <a:lstStyle/>
          <a:p>
            <a:pPr defTabSz="800100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机械寿命和电寿命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891409" y="4941559"/>
            <a:ext cx="10564274" cy="955039"/>
          </a:xfrm>
          <a:custGeom>
            <a:avLst/>
            <a:gdLst>
              <a:gd name="connsiteX0" fmla="*/ 0 w 9872291"/>
              <a:gd name="connsiteY0" fmla="*/ 0 h 1658475"/>
              <a:gd name="connsiteX1" fmla="*/ 9872291 w 9872291"/>
              <a:gd name="connsiteY1" fmla="*/ 0 h 1658475"/>
              <a:gd name="connsiteX2" fmla="*/ 9872291 w 9872291"/>
              <a:gd name="connsiteY2" fmla="*/ 1658475 h 1658475"/>
              <a:gd name="connsiteX3" fmla="*/ 0 w 9872291"/>
              <a:gd name="connsiteY3" fmla="*/ 1658475 h 1658475"/>
              <a:gd name="connsiteX4" fmla="*/ 0 w 9872291"/>
              <a:gd name="connsiteY4" fmla="*/ 0 h 165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72291" h="1658475">
                <a:moveTo>
                  <a:pt x="0" y="0"/>
                </a:moveTo>
                <a:lnTo>
                  <a:pt x="9872291" y="0"/>
                </a:lnTo>
                <a:lnTo>
                  <a:pt x="9872291" y="1658475"/>
                </a:lnTo>
                <a:lnTo>
                  <a:pt x="0" y="165847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6200" tIns="812292" rIns="766200" bIns="113792" numCol="1" spcCol="1270" anchor="b" anchorCtr="0">
            <a:noAutofit/>
          </a:bodyPr>
          <a:lstStyle/>
          <a:p>
            <a:pPr marL="171450" lvl="1" indent="-171450" algn="l" defTabSz="71120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zh-CN" altLang="en-US" sz="1600" kern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474494" y="4734014"/>
            <a:ext cx="3043346" cy="468000"/>
          </a:xfrm>
          <a:custGeom>
            <a:avLst/>
            <a:gdLst>
              <a:gd name="connsiteX0" fmla="*/ 0 w 2693684"/>
              <a:gd name="connsiteY0" fmla="*/ 106637 h 639812"/>
              <a:gd name="connsiteX1" fmla="*/ 106637 w 2693684"/>
              <a:gd name="connsiteY1" fmla="*/ 0 h 639812"/>
              <a:gd name="connsiteX2" fmla="*/ 2587047 w 2693684"/>
              <a:gd name="connsiteY2" fmla="*/ 0 h 639812"/>
              <a:gd name="connsiteX3" fmla="*/ 2693684 w 2693684"/>
              <a:gd name="connsiteY3" fmla="*/ 106637 h 639812"/>
              <a:gd name="connsiteX4" fmla="*/ 2693684 w 2693684"/>
              <a:gd name="connsiteY4" fmla="*/ 533175 h 639812"/>
              <a:gd name="connsiteX5" fmla="*/ 2587047 w 2693684"/>
              <a:gd name="connsiteY5" fmla="*/ 639812 h 639812"/>
              <a:gd name="connsiteX6" fmla="*/ 106637 w 2693684"/>
              <a:gd name="connsiteY6" fmla="*/ 639812 h 639812"/>
              <a:gd name="connsiteX7" fmla="*/ 0 w 2693684"/>
              <a:gd name="connsiteY7" fmla="*/ 533175 h 639812"/>
              <a:gd name="connsiteX8" fmla="*/ 0 w 2693684"/>
              <a:gd name="connsiteY8" fmla="*/ 106637 h 639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93684" h="639812">
                <a:moveTo>
                  <a:pt x="0" y="106637"/>
                </a:moveTo>
                <a:cubicBezTo>
                  <a:pt x="0" y="47743"/>
                  <a:pt x="47743" y="0"/>
                  <a:pt x="106637" y="0"/>
                </a:cubicBezTo>
                <a:lnTo>
                  <a:pt x="2587047" y="0"/>
                </a:lnTo>
                <a:cubicBezTo>
                  <a:pt x="2645941" y="0"/>
                  <a:pt x="2693684" y="47743"/>
                  <a:pt x="2693684" y="106637"/>
                </a:cubicBezTo>
                <a:lnTo>
                  <a:pt x="2693684" y="533175"/>
                </a:lnTo>
                <a:cubicBezTo>
                  <a:pt x="2693684" y="592069"/>
                  <a:pt x="2645941" y="639812"/>
                  <a:pt x="2587047" y="639812"/>
                </a:cubicBezTo>
                <a:lnTo>
                  <a:pt x="106637" y="639812"/>
                </a:lnTo>
                <a:cubicBezTo>
                  <a:pt x="47743" y="639812"/>
                  <a:pt x="0" y="592069"/>
                  <a:pt x="0" y="533175"/>
                </a:cubicBezTo>
                <a:lnTo>
                  <a:pt x="0" y="106637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95933" tIns="34729" rIns="295933" bIns="34729" numCol="1" spcCol="1270" anchor="ctr" anchorCtr="0">
            <a:noAutofit/>
          </a:bodyPr>
          <a:lstStyle/>
          <a:p>
            <a:pPr defTabSz="800100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工作制</a:t>
            </a:r>
          </a:p>
        </p:txBody>
      </p:sp>
      <p:sp>
        <p:nvSpPr>
          <p:cNvPr id="13" name="矩形 12"/>
          <p:cNvSpPr/>
          <p:nvPr/>
        </p:nvSpPr>
        <p:spPr>
          <a:xfrm>
            <a:off x="1474493" y="2341105"/>
            <a:ext cx="9796603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1" indent="-171450" defTabSz="71120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指接触器的主触头在规定条件下，能可靠地接通或分断的电流值。在此电流下接通或分断时，不应发生触头熔焊、飞弧和过分磨损。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34615" y="3678643"/>
            <a:ext cx="9936480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1" indent="-171450" defTabSz="71120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接触器是频繁操作电器，应具有较高的机械寿命和电寿命，目前接触器的机械寿命为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万次，小容量接触器的机械寿命可达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300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34616" y="5274014"/>
            <a:ext cx="9936480" cy="418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1" indent="-171450" defTabSz="71120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接触器是工作制有长期工作制、间断工作制、短时工作制、反复工作制。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7659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关于我们"/>
          <p:cNvSpPr/>
          <p:nvPr/>
        </p:nvSpPr>
        <p:spPr>
          <a:xfrm>
            <a:off x="934141" y="266657"/>
            <a:ext cx="102215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二、直流接触器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4252" y="1535298"/>
            <a:ext cx="9606716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直流接触器</a:t>
            </a:r>
            <a:r>
              <a:rPr lang="zh-CN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主要用于控制直流供电负载和各种直流电动机，额定电压至</a:t>
            </a: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400V</a:t>
            </a:r>
            <a:r>
              <a:rPr lang="zh-CN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及以下、额定电流</a:t>
            </a: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40</a:t>
            </a:r>
            <a:r>
              <a:rPr lang="zh-CN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～</a:t>
            </a: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600A</a:t>
            </a:r>
            <a:r>
              <a:rPr lang="zh-CN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，分为六个电流等级。直流接触器和交流接触器一样，也是由电磁系统、触头系统和灭弧装置等部分组成。</a:t>
            </a:r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 descr="1-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316" y="3311076"/>
            <a:ext cx="1992231" cy="3058882"/>
          </a:xfrm>
          <a:prstGeom prst="rect">
            <a:avLst/>
          </a:prstGeom>
          <a:noFill/>
          <a:ln w="1905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153547" y="3619547"/>
            <a:ext cx="1892191" cy="2419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defRPr sz="2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•"/>
              <a:defRPr sz="2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tx1"/>
                </a:solidFill>
                <a:latin typeface="+mn-ea"/>
                <a:ea typeface="+mn-ea"/>
                <a:sym typeface="宋体" panose="02010600030101010101" pitchFamily="2" charset="-122"/>
              </a:rPr>
              <a:t>1</a:t>
            </a:r>
            <a:r>
              <a:rPr lang="zh-CN" altLang="en-US" sz="1400" dirty="0">
                <a:solidFill>
                  <a:schemeClr val="tx1"/>
                </a:solidFill>
                <a:latin typeface="+mn-ea"/>
                <a:ea typeface="+mn-ea"/>
                <a:sym typeface="宋体" panose="02010600030101010101" pitchFamily="2" charset="-122"/>
              </a:rPr>
              <a:t>、</a:t>
            </a:r>
            <a:r>
              <a:rPr lang="en-US" altLang="zh-CN" sz="1400" dirty="0">
                <a:solidFill>
                  <a:schemeClr val="tx1"/>
                </a:solidFill>
                <a:latin typeface="+mn-ea"/>
                <a:ea typeface="+mn-ea"/>
                <a:sym typeface="Times New Roman" panose="02020603050405020304" pitchFamily="18" charset="0"/>
              </a:rPr>
              <a:t>4</a:t>
            </a:r>
            <a:r>
              <a:rPr lang="en-US" altLang="zh-CN" sz="1400" dirty="0">
                <a:solidFill>
                  <a:schemeClr val="tx1"/>
                </a:solidFill>
                <a:latin typeface="+mn-ea"/>
                <a:ea typeface="+mn-ea"/>
                <a:sym typeface="宋体" panose="02010600030101010101" pitchFamily="2" charset="-122"/>
              </a:rPr>
              <a:t>—</a:t>
            </a:r>
            <a:r>
              <a:rPr lang="zh-CN" altLang="en-US" sz="1400" dirty="0">
                <a:solidFill>
                  <a:schemeClr val="tx1"/>
                </a:solidFill>
                <a:latin typeface="+mn-ea"/>
                <a:ea typeface="+mn-ea"/>
                <a:sym typeface="宋体" panose="02010600030101010101" pitchFamily="2" charset="-122"/>
              </a:rPr>
              <a:t>接线柱； </a:t>
            </a:r>
            <a:endParaRPr lang="en-US" altLang="zh-CN" sz="1400" dirty="0" smtClean="0">
              <a:solidFill>
                <a:schemeClr val="tx1"/>
              </a:solidFill>
              <a:latin typeface="+mn-ea"/>
              <a:ea typeface="+mn-ea"/>
              <a:sym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1400" dirty="0" smtClean="0">
                <a:solidFill>
                  <a:schemeClr val="tx1"/>
                </a:solidFill>
                <a:latin typeface="+mn-ea"/>
                <a:ea typeface="+mn-ea"/>
                <a:sym typeface="Times New Roman" panose="02020603050405020304" pitchFamily="18" charset="0"/>
              </a:rPr>
              <a:t>2</a:t>
            </a:r>
            <a:r>
              <a:rPr lang="en-US" altLang="zh-CN" sz="1400" dirty="0">
                <a:solidFill>
                  <a:schemeClr val="tx1"/>
                </a:solidFill>
                <a:latin typeface="+mn-ea"/>
                <a:ea typeface="+mn-ea"/>
                <a:sym typeface="宋体" panose="02010600030101010101" pitchFamily="2" charset="-122"/>
              </a:rPr>
              <a:t>—</a:t>
            </a:r>
            <a:r>
              <a:rPr lang="zh-CN" altLang="en-US" sz="1400" dirty="0">
                <a:solidFill>
                  <a:schemeClr val="tx1"/>
                </a:solidFill>
                <a:latin typeface="+mn-ea"/>
                <a:ea typeface="+mn-ea"/>
                <a:sym typeface="宋体" panose="02010600030101010101" pitchFamily="2" charset="-122"/>
              </a:rPr>
              <a:t>静触头； </a:t>
            </a:r>
            <a:endParaRPr lang="en-US" altLang="zh-CN" sz="1400" dirty="0" smtClean="0">
              <a:solidFill>
                <a:schemeClr val="tx1"/>
              </a:solidFill>
              <a:latin typeface="+mn-ea"/>
              <a:ea typeface="+mn-ea"/>
              <a:sym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1400" dirty="0" smtClean="0">
                <a:solidFill>
                  <a:schemeClr val="tx1"/>
                </a:solidFill>
                <a:latin typeface="+mn-ea"/>
                <a:ea typeface="+mn-ea"/>
                <a:sym typeface="Times New Roman" panose="02020603050405020304" pitchFamily="18" charset="0"/>
              </a:rPr>
              <a:t>3</a:t>
            </a:r>
            <a:r>
              <a:rPr lang="en-US" altLang="zh-CN" sz="1400" dirty="0">
                <a:solidFill>
                  <a:schemeClr val="tx1"/>
                </a:solidFill>
                <a:latin typeface="+mn-ea"/>
                <a:ea typeface="+mn-ea"/>
                <a:sym typeface="宋体" panose="02010600030101010101" pitchFamily="2" charset="-122"/>
              </a:rPr>
              <a:t>—</a:t>
            </a:r>
            <a:r>
              <a:rPr lang="zh-CN" altLang="en-US" sz="1400" dirty="0">
                <a:solidFill>
                  <a:schemeClr val="tx1"/>
                </a:solidFill>
                <a:latin typeface="+mn-ea"/>
                <a:ea typeface="+mn-ea"/>
                <a:sym typeface="宋体" panose="02010600030101010101" pitchFamily="2" charset="-122"/>
              </a:rPr>
              <a:t>动触头； </a:t>
            </a:r>
            <a:endParaRPr lang="en-US" altLang="zh-CN" sz="1400" dirty="0" smtClean="0">
              <a:solidFill>
                <a:schemeClr val="tx1"/>
              </a:solidFill>
              <a:latin typeface="+mn-ea"/>
              <a:ea typeface="+mn-ea"/>
              <a:sym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1400" dirty="0" smtClean="0">
                <a:solidFill>
                  <a:schemeClr val="tx1"/>
                </a:solidFill>
                <a:latin typeface="+mn-ea"/>
                <a:ea typeface="+mn-ea"/>
                <a:sym typeface="Times New Roman" panose="02020603050405020304" pitchFamily="18" charset="0"/>
              </a:rPr>
              <a:t>5</a:t>
            </a:r>
            <a:r>
              <a:rPr lang="en-US" altLang="zh-CN" sz="1400" dirty="0">
                <a:solidFill>
                  <a:schemeClr val="tx1"/>
                </a:solidFill>
                <a:latin typeface="+mn-ea"/>
                <a:ea typeface="+mn-ea"/>
                <a:sym typeface="宋体" panose="02010600030101010101" pitchFamily="2" charset="-122"/>
              </a:rPr>
              <a:t>—</a:t>
            </a:r>
            <a:r>
              <a:rPr lang="zh-CN" altLang="en-US" sz="1400" dirty="0">
                <a:solidFill>
                  <a:schemeClr val="tx1"/>
                </a:solidFill>
                <a:latin typeface="+mn-ea"/>
                <a:ea typeface="+mn-ea"/>
                <a:sym typeface="宋体" panose="02010600030101010101" pitchFamily="2" charset="-122"/>
              </a:rPr>
              <a:t>线圈； 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tx1"/>
                </a:solidFill>
                <a:latin typeface="+mn-ea"/>
                <a:ea typeface="+mn-ea"/>
                <a:sym typeface="Times New Roman" panose="02020603050405020304" pitchFamily="18" charset="0"/>
              </a:rPr>
              <a:t>6</a:t>
            </a:r>
            <a:r>
              <a:rPr lang="en-US" altLang="zh-CN" sz="1400" dirty="0">
                <a:solidFill>
                  <a:schemeClr val="tx1"/>
                </a:solidFill>
                <a:latin typeface="+mn-ea"/>
                <a:ea typeface="+mn-ea"/>
                <a:sym typeface="宋体" panose="02010600030101010101" pitchFamily="2" charset="-122"/>
              </a:rPr>
              <a:t>—</a:t>
            </a:r>
            <a:r>
              <a:rPr lang="zh-CN" altLang="en-US" sz="1400" dirty="0">
                <a:solidFill>
                  <a:schemeClr val="tx1"/>
                </a:solidFill>
                <a:latin typeface="+mn-ea"/>
                <a:ea typeface="+mn-ea"/>
                <a:sym typeface="宋体" panose="02010600030101010101" pitchFamily="2" charset="-122"/>
              </a:rPr>
              <a:t>铁心； </a:t>
            </a:r>
            <a:endParaRPr lang="en-US" altLang="zh-CN" sz="1400" dirty="0" smtClean="0">
              <a:solidFill>
                <a:schemeClr val="tx1"/>
              </a:solidFill>
              <a:latin typeface="+mn-ea"/>
              <a:ea typeface="+mn-ea"/>
              <a:sym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1400" dirty="0" smtClean="0">
                <a:solidFill>
                  <a:schemeClr val="tx1"/>
                </a:solidFill>
                <a:latin typeface="+mn-ea"/>
                <a:ea typeface="+mn-ea"/>
                <a:sym typeface="Times New Roman" panose="02020603050405020304" pitchFamily="18" charset="0"/>
              </a:rPr>
              <a:t>7</a:t>
            </a:r>
            <a:r>
              <a:rPr lang="en-US" altLang="zh-CN" sz="1400" dirty="0">
                <a:solidFill>
                  <a:schemeClr val="tx1"/>
                </a:solidFill>
                <a:latin typeface="+mn-ea"/>
                <a:ea typeface="+mn-ea"/>
                <a:sym typeface="宋体" panose="02010600030101010101" pitchFamily="2" charset="-122"/>
              </a:rPr>
              <a:t>—</a:t>
            </a:r>
            <a:r>
              <a:rPr lang="zh-CN" altLang="en-US" sz="1400" dirty="0">
                <a:solidFill>
                  <a:schemeClr val="tx1"/>
                </a:solidFill>
                <a:latin typeface="+mn-ea"/>
                <a:ea typeface="+mn-ea"/>
                <a:sym typeface="宋体" panose="02010600030101010101" pitchFamily="2" charset="-122"/>
              </a:rPr>
              <a:t>衔铁； 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tx1"/>
                </a:solidFill>
                <a:latin typeface="+mn-ea"/>
                <a:ea typeface="+mn-ea"/>
                <a:sym typeface="Times New Roman" panose="02020603050405020304" pitchFamily="18" charset="0"/>
              </a:rPr>
              <a:t>8</a:t>
            </a:r>
            <a:r>
              <a:rPr lang="en-US" altLang="zh-CN" sz="1400" dirty="0">
                <a:solidFill>
                  <a:schemeClr val="tx1"/>
                </a:solidFill>
                <a:latin typeface="+mn-ea"/>
                <a:ea typeface="+mn-ea"/>
                <a:sym typeface="宋体" panose="02010600030101010101" pitchFamily="2" charset="-122"/>
              </a:rPr>
              <a:t>—</a:t>
            </a:r>
            <a:r>
              <a:rPr lang="zh-CN" altLang="en-US" sz="1400" dirty="0">
                <a:solidFill>
                  <a:schemeClr val="tx1"/>
                </a:solidFill>
                <a:latin typeface="+mn-ea"/>
                <a:ea typeface="+mn-ea"/>
                <a:sym typeface="宋体" panose="02010600030101010101" pitchFamily="2" charset="-122"/>
              </a:rPr>
              <a:t>辅助触头； </a:t>
            </a:r>
            <a:endParaRPr lang="en-US" altLang="zh-CN" sz="1400" dirty="0" smtClean="0">
              <a:solidFill>
                <a:schemeClr val="tx1"/>
              </a:solidFill>
              <a:latin typeface="+mn-ea"/>
              <a:ea typeface="+mn-ea"/>
              <a:sym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1400" dirty="0" smtClean="0">
                <a:solidFill>
                  <a:schemeClr val="tx1"/>
                </a:solidFill>
                <a:latin typeface="+mn-ea"/>
                <a:ea typeface="+mn-ea"/>
                <a:sym typeface="Times New Roman" panose="02020603050405020304" pitchFamily="18" charset="0"/>
              </a:rPr>
              <a:t>9</a:t>
            </a:r>
            <a:r>
              <a:rPr lang="en-US" altLang="zh-CN" sz="1400" dirty="0">
                <a:solidFill>
                  <a:schemeClr val="tx1"/>
                </a:solidFill>
                <a:latin typeface="+mn-ea"/>
                <a:ea typeface="+mn-ea"/>
                <a:sym typeface="宋体" panose="02010600030101010101" pitchFamily="2" charset="-122"/>
              </a:rPr>
              <a:t>—</a:t>
            </a:r>
            <a:r>
              <a:rPr lang="zh-CN" altLang="en-US" sz="1400" dirty="0">
                <a:solidFill>
                  <a:schemeClr val="tx1"/>
                </a:solidFill>
                <a:latin typeface="+mn-ea"/>
                <a:ea typeface="+mn-ea"/>
                <a:sym typeface="宋体" panose="02010600030101010101" pitchFamily="2" charset="-122"/>
              </a:rPr>
              <a:t>弹簧； 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tx1"/>
                </a:solidFill>
                <a:latin typeface="+mn-ea"/>
                <a:ea typeface="+mn-ea"/>
                <a:sym typeface="Times New Roman" panose="02020603050405020304" pitchFamily="18" charset="0"/>
              </a:rPr>
              <a:t>10</a:t>
            </a:r>
            <a:r>
              <a:rPr lang="en-US" altLang="zh-CN" sz="1400" dirty="0">
                <a:solidFill>
                  <a:schemeClr val="tx1"/>
                </a:solidFill>
                <a:latin typeface="+mn-ea"/>
                <a:ea typeface="+mn-ea"/>
                <a:sym typeface="宋体" panose="02010600030101010101" pitchFamily="2" charset="-122"/>
              </a:rPr>
              <a:t>—</a:t>
            </a:r>
            <a:r>
              <a:rPr lang="zh-CN" altLang="en-US" sz="1400" dirty="0">
                <a:solidFill>
                  <a:schemeClr val="tx1"/>
                </a:solidFill>
                <a:latin typeface="+mn-ea"/>
                <a:ea typeface="+mn-ea"/>
                <a:sym typeface="宋体" panose="02010600030101010101" pitchFamily="2" charset="-122"/>
              </a:rPr>
              <a:t>底板</a:t>
            </a:r>
            <a:endParaRPr lang="zh-CN" altLang="en-US" sz="14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82570" y="3939925"/>
            <a:ext cx="452094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defRPr sz="2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•"/>
              <a:defRPr sz="2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直流接触器的结构原理</a:t>
            </a:r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5827610" y="3294588"/>
            <a:ext cx="5499958" cy="1346022"/>
            <a:chOff x="0" y="0"/>
            <a:chExt cx="10205" cy="2498"/>
          </a:xfrm>
        </p:grpSpPr>
        <p:sp>
          <p:nvSpPr>
            <p:cNvPr id="12" name="棱台 68612"/>
            <p:cNvSpPr>
              <a:spLocks noChangeArrowheads="1"/>
            </p:cNvSpPr>
            <p:nvPr/>
          </p:nvSpPr>
          <p:spPr bwMode="auto">
            <a:xfrm>
              <a:off x="0" y="912"/>
              <a:ext cx="9979" cy="1586"/>
            </a:xfrm>
            <a:prstGeom prst="bevel">
              <a:avLst>
                <a:gd name="adj" fmla="val 12500"/>
              </a:avLst>
            </a:prstGeom>
            <a:solidFill>
              <a:srgbClr val="CCECFF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lnSpc>
                  <a:spcPct val="130000"/>
                </a:lnSpc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defRPr sz="200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•"/>
                <a:defRPr sz="22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lang="zh-CN" altLang="en-US" sz="1600">
                <a:latin typeface="Arial" panose="020B0604020202020204" pitchFamily="34" charset="0"/>
              </a:endParaRPr>
            </a:p>
          </p:txBody>
        </p:sp>
        <p:sp>
          <p:nvSpPr>
            <p:cNvPr id="13" name="矩形 68613"/>
            <p:cNvSpPr>
              <a:spLocks noChangeArrowheads="1"/>
            </p:cNvSpPr>
            <p:nvPr/>
          </p:nvSpPr>
          <p:spPr bwMode="auto">
            <a:xfrm flipV="1">
              <a:off x="0" y="0"/>
              <a:ext cx="2835" cy="9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130000"/>
                </a:lnSpc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defRPr sz="200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•"/>
                <a:defRPr sz="22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lang="zh-CN" altLang="en-US" sz="1600">
                <a:latin typeface="Arial" panose="020B0604020202020204" pitchFamily="34" charset="0"/>
              </a:endParaRPr>
            </a:p>
          </p:txBody>
        </p:sp>
        <p:sp>
          <p:nvSpPr>
            <p:cNvPr id="14" name="文本框 68614"/>
            <p:cNvSpPr txBox="1">
              <a:spLocks noChangeArrowheads="1"/>
            </p:cNvSpPr>
            <p:nvPr/>
          </p:nvSpPr>
          <p:spPr bwMode="auto">
            <a:xfrm>
              <a:off x="224" y="116"/>
              <a:ext cx="3434" cy="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130000"/>
                </a:lnSpc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defRPr sz="200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•"/>
                <a:defRPr sz="22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chemeClr val="bg1"/>
                  </a:solidFill>
                  <a:latin typeface="黑体" panose="02010609060101010101" pitchFamily="49" charset="-122"/>
                </a:rPr>
                <a:t>1.</a:t>
              </a:r>
              <a:r>
                <a:rPr lang="zh-CN" altLang="en-US" sz="1600" b="1">
                  <a:solidFill>
                    <a:schemeClr val="bg1"/>
                  </a:solidFill>
                  <a:latin typeface="黑体" panose="02010609060101010101" pitchFamily="49" charset="-122"/>
                </a:rPr>
                <a:t>电磁系统</a:t>
              </a:r>
            </a:p>
          </p:txBody>
        </p:sp>
        <p:sp>
          <p:nvSpPr>
            <p:cNvPr id="15" name="文本框 68615"/>
            <p:cNvSpPr txBox="1">
              <a:spLocks noChangeArrowheads="1"/>
            </p:cNvSpPr>
            <p:nvPr/>
          </p:nvSpPr>
          <p:spPr bwMode="auto">
            <a:xfrm>
              <a:off x="453" y="1363"/>
              <a:ext cx="9752" cy="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130000"/>
                </a:lnSpc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defRPr sz="200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•"/>
                <a:defRPr sz="22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chemeClr val="tx1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 直流接触器的电磁系统由线圈、铁心和衔铁组成。</a:t>
              </a:r>
              <a:endParaRPr lang="zh-CN" altLang="en-US" sz="1600" b="1"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5827610" y="4840517"/>
            <a:ext cx="5316716" cy="1284042"/>
            <a:chOff x="0" y="0"/>
            <a:chExt cx="9865" cy="2383"/>
          </a:xfrm>
        </p:grpSpPr>
        <p:sp>
          <p:nvSpPr>
            <p:cNvPr id="17" name="棱台 68617"/>
            <p:cNvSpPr>
              <a:spLocks noChangeArrowheads="1"/>
            </p:cNvSpPr>
            <p:nvPr/>
          </p:nvSpPr>
          <p:spPr bwMode="auto">
            <a:xfrm>
              <a:off x="1" y="913"/>
              <a:ext cx="9864" cy="1470"/>
            </a:xfrm>
            <a:prstGeom prst="bevel">
              <a:avLst>
                <a:gd name="adj" fmla="val 12500"/>
              </a:avLst>
            </a:prstGeom>
            <a:solidFill>
              <a:srgbClr val="FFFFCC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lnSpc>
                  <a:spcPct val="130000"/>
                </a:lnSpc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defRPr sz="200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•"/>
                <a:defRPr sz="22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lang="zh-CN" altLang="en-US" sz="1600">
                <a:latin typeface="Arial" panose="020B0604020202020204" pitchFamily="34" charset="0"/>
              </a:endParaRPr>
            </a:p>
          </p:txBody>
        </p:sp>
        <p:sp>
          <p:nvSpPr>
            <p:cNvPr id="18" name="矩形 68618"/>
            <p:cNvSpPr>
              <a:spLocks noChangeArrowheads="1"/>
            </p:cNvSpPr>
            <p:nvPr/>
          </p:nvSpPr>
          <p:spPr bwMode="auto">
            <a:xfrm flipV="1">
              <a:off x="0" y="0"/>
              <a:ext cx="2948" cy="907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130000"/>
                </a:lnSpc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defRPr sz="200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•"/>
                <a:defRPr sz="22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lang="zh-CN" altLang="en-US" sz="1600">
                <a:latin typeface="Arial" panose="020B0604020202020204" pitchFamily="34" charset="0"/>
              </a:endParaRPr>
            </a:p>
          </p:txBody>
        </p:sp>
        <p:sp>
          <p:nvSpPr>
            <p:cNvPr id="19" name="文本框 68619"/>
            <p:cNvSpPr txBox="1">
              <a:spLocks noChangeArrowheads="1"/>
            </p:cNvSpPr>
            <p:nvPr/>
          </p:nvSpPr>
          <p:spPr bwMode="auto">
            <a:xfrm>
              <a:off x="450" y="116"/>
              <a:ext cx="2383" cy="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130000"/>
                </a:lnSpc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defRPr sz="200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•"/>
                <a:defRPr sz="22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chemeClr val="bg1"/>
                  </a:solidFill>
                  <a:latin typeface="黑体" panose="02010609060101010101" pitchFamily="49" charset="-122"/>
                </a:rPr>
                <a:t>2.</a:t>
              </a:r>
              <a:r>
                <a:rPr lang="zh-CN" altLang="en-US" sz="1600" b="1">
                  <a:solidFill>
                    <a:schemeClr val="bg1"/>
                  </a:solidFill>
                  <a:latin typeface="黑体" panose="02010609060101010101" pitchFamily="49" charset="-122"/>
                </a:rPr>
                <a:t>触头系统</a:t>
              </a:r>
            </a:p>
          </p:txBody>
        </p:sp>
        <p:sp>
          <p:nvSpPr>
            <p:cNvPr id="20" name="文本框 68620"/>
            <p:cNvSpPr txBox="1">
              <a:spLocks noChangeArrowheads="1"/>
            </p:cNvSpPr>
            <p:nvPr/>
          </p:nvSpPr>
          <p:spPr bwMode="auto">
            <a:xfrm>
              <a:off x="504" y="1363"/>
              <a:ext cx="8000" cy="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130000"/>
                </a:lnSpc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defRPr sz="200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•"/>
                <a:defRPr sz="22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chemeClr val="tx1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直流接触器的触头也分为主触头和辅助触头。</a:t>
              </a:r>
              <a:endParaRPr lang="zh-CN" altLang="en-US" sz="1600" b="1"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4169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关于我们"/>
          <p:cNvSpPr/>
          <p:nvPr/>
        </p:nvSpPr>
        <p:spPr>
          <a:xfrm>
            <a:off x="934141" y="266657"/>
            <a:ext cx="102215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二、直流接触器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1428287" y="1646855"/>
            <a:ext cx="9486323" cy="2384817"/>
            <a:chOff x="0" y="253"/>
            <a:chExt cx="11349" cy="4059"/>
          </a:xfrm>
        </p:grpSpPr>
        <p:sp>
          <p:nvSpPr>
            <p:cNvPr id="22" name="棱台 21"/>
            <p:cNvSpPr>
              <a:spLocks noChangeArrowheads="1"/>
            </p:cNvSpPr>
            <p:nvPr/>
          </p:nvSpPr>
          <p:spPr bwMode="auto">
            <a:xfrm>
              <a:off x="0" y="914"/>
              <a:ext cx="11349" cy="3398"/>
            </a:xfrm>
            <a:prstGeom prst="bevel">
              <a:avLst>
                <a:gd name="adj" fmla="val 12500"/>
              </a:avLst>
            </a:prstGeom>
            <a:solidFill>
              <a:srgbClr val="FFCCFF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lnSpc>
                  <a:spcPct val="130000"/>
                </a:lnSpc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defRPr sz="200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•"/>
                <a:defRPr sz="22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24" name="矩形 23"/>
            <p:cNvSpPr>
              <a:spLocks noChangeArrowheads="1"/>
            </p:cNvSpPr>
            <p:nvPr/>
          </p:nvSpPr>
          <p:spPr bwMode="auto">
            <a:xfrm flipV="1">
              <a:off x="1" y="253"/>
              <a:ext cx="2834" cy="654"/>
            </a:xfrm>
            <a:prstGeom prst="rect">
              <a:avLst/>
            </a:pr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130000"/>
                </a:lnSpc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defRPr sz="200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•"/>
                <a:defRPr sz="22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>
              <a:spLocks noChangeArrowheads="1"/>
            </p:cNvSpPr>
            <p:nvPr/>
          </p:nvSpPr>
          <p:spPr bwMode="auto">
            <a:xfrm>
              <a:off x="421" y="289"/>
              <a:ext cx="2414" cy="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130000"/>
                </a:lnSpc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defRPr sz="200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•"/>
                <a:defRPr sz="22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1800" b="1" dirty="0">
                  <a:solidFill>
                    <a:schemeClr val="bg1"/>
                  </a:solidFill>
                  <a:latin typeface="黑体" panose="02010609060101010101" pitchFamily="49" charset="-122"/>
                </a:rPr>
                <a:t>3.</a:t>
              </a:r>
              <a:r>
                <a:rPr lang="zh-CN" altLang="en-US" sz="1800" b="1" dirty="0">
                  <a:solidFill>
                    <a:schemeClr val="bg1"/>
                  </a:solidFill>
                  <a:latin typeface="黑体" panose="02010609060101010101" pitchFamily="49" charset="-122"/>
                </a:rPr>
                <a:t>灭弧装置</a:t>
              </a:r>
            </a:p>
          </p:txBody>
        </p:sp>
        <p:sp>
          <p:nvSpPr>
            <p:cNvPr id="26" name="文本框 25"/>
            <p:cNvSpPr txBox="1">
              <a:spLocks noChangeArrowheads="1"/>
            </p:cNvSpPr>
            <p:nvPr/>
          </p:nvSpPr>
          <p:spPr bwMode="auto">
            <a:xfrm>
              <a:off x="421" y="1798"/>
              <a:ext cx="10527" cy="1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130000"/>
                </a:lnSpc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defRPr sz="200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•"/>
                <a:defRPr sz="22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1800" b="1" dirty="0">
                  <a:solidFill>
                    <a:schemeClr val="tx1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    直流接触器的主触头在分断较大电流时，会产生强大的电弧。在同样的电气参数下，熄灭直流电弧比熄灭交流电弧要困难，因此，直流接触器的灭弧一般采用磁吹式灭弧装置。</a:t>
              </a:r>
              <a:endParaRPr lang="zh-CN" altLang="en-US" sz="1800" b="1" dirty="0"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0291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jb3VudCI6MywiaGRpZCI6IjIwMTY1MWYwMzJjZWZkY2IwZmQ0YjY2YTZkMGMxZjU5IiwidXNlckNvdW50Ijoz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50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</TotalTime>
  <Words>977</Words>
  <Application>Microsoft Office PowerPoint</Application>
  <PresentationFormat>宽屏</PresentationFormat>
  <Paragraphs>115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印品黑体</vt:lpstr>
      <vt:lpstr>Arial</vt:lpstr>
      <vt:lpstr>Calibri</vt:lpstr>
      <vt:lpstr>Calibri Light</vt:lpstr>
      <vt:lpstr>Times New Roman</vt:lpstr>
      <vt:lpstr>Wingdings</vt:lpstr>
      <vt:lpstr>自定义设计方案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Organization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HL81829782</dc:creator>
  <cp:lastModifiedBy>Windows 用户</cp:lastModifiedBy>
  <cp:revision>194</cp:revision>
  <dcterms:created xsi:type="dcterms:W3CDTF">2021-05-23T14:18:00Z</dcterms:created>
  <dcterms:modified xsi:type="dcterms:W3CDTF">2025-01-07T12:22:56Z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KSOTemplateUUID">
    <vt:lpwstr>v1.0_mb_M0/nvwOn0rQ5OhPd4iVQiQ==</vt:lpwstr>
  </property>
  <property fmtid="{D5CDD505-2E9C-101B-9397-08002B2CF9AE}" pid="4" name="ICV">
    <vt:lpwstr>7C2264B8ABD1434F849CFEC14103AF9B_13</vt:lpwstr>
  </property>
</Properties>
</file>