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733" r:id="rId2"/>
    <p:sldMasterId id="2147483745" r:id="rId3"/>
  </p:sldMasterIdLst>
  <p:notesMasterIdLst>
    <p:notesMasterId r:id="rId21"/>
  </p:notesMasterIdLst>
  <p:handoutMasterIdLst>
    <p:handoutMasterId r:id="rId22"/>
  </p:handoutMasterIdLst>
  <p:sldIdLst>
    <p:sldId id="1054" r:id="rId4"/>
    <p:sldId id="1055" r:id="rId5"/>
    <p:sldId id="1057" r:id="rId6"/>
    <p:sldId id="1059" r:id="rId7"/>
    <p:sldId id="1060" r:id="rId8"/>
    <p:sldId id="1072" r:id="rId9"/>
    <p:sldId id="1061" r:id="rId10"/>
    <p:sldId id="1062" r:id="rId11"/>
    <p:sldId id="1063" r:id="rId12"/>
    <p:sldId id="1064" r:id="rId13"/>
    <p:sldId id="1065" r:id="rId14"/>
    <p:sldId id="1066" r:id="rId15"/>
    <p:sldId id="1067" r:id="rId16"/>
    <p:sldId id="1068" r:id="rId17"/>
    <p:sldId id="1069" r:id="rId18"/>
    <p:sldId id="1070" r:id="rId19"/>
    <p:sldId id="107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0099"/>
    <a:srgbClr val="CC00FF"/>
    <a:srgbClr val="0000FF"/>
    <a:srgbClr val="9933FF"/>
    <a:srgbClr val="336600"/>
    <a:srgbClr val="FF00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36"/>
  </p:normalViewPr>
  <p:slideViewPr>
    <p:cSldViewPr showGuides="1">
      <p:cViewPr varScale="1">
        <p:scale>
          <a:sx n="69" d="100"/>
          <a:sy n="69" d="100"/>
        </p:scale>
        <p:origin x="2190" y="72"/>
      </p:cViewPr>
      <p:guideLst>
        <p:guide orient="horz" pos="21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31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9932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7"/>
          <p:cNvSpPr/>
          <p:nvPr/>
        </p:nvSpPr>
        <p:spPr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123" name="Line 8"/>
          <p:cNvSpPr/>
          <p:nvPr/>
        </p:nvSpPr>
        <p:spPr>
          <a:xfrm>
            <a:off x="2641601" y="3962400"/>
            <a:ext cx="8682567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9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5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6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7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2474880"/>
      </p:ext>
    </p:extLst>
  </p:cSld>
  <p:clrMapOvr>
    <a:masterClrMapping/>
  </p:clrMapOvr>
  <p:transition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1591985"/>
      </p:ext>
    </p:extLst>
  </p:cSld>
  <p:clrMapOvr>
    <a:masterClrMapping/>
  </p:clrMapOvr>
  <p:transition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2676480"/>
      </p:ext>
    </p:extLst>
  </p:cSld>
  <p:clrMapOvr>
    <a:masterClrMapping/>
  </p:clrMapOvr>
  <p:transition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5872400"/>
      </p:ext>
    </p:extLst>
  </p:cSld>
  <p:clrMapOvr>
    <a:masterClrMapping/>
  </p:clrMapOvr>
  <p:transition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562542"/>
      </p:ext>
    </p:extLst>
  </p:cSld>
  <p:clrMapOvr>
    <a:masterClrMapping/>
  </p:clrMapOvr>
  <p:transition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2751999"/>
      </p:ext>
    </p:extLst>
  </p:cSld>
  <p:clrMapOvr>
    <a:masterClrMapping/>
  </p:clrMapOvr>
  <p:transition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5682518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1478794"/>
      </p:ext>
    </p:extLst>
  </p:cSld>
  <p:clrMapOvr>
    <a:masterClrMapping/>
  </p:clrMapOvr>
  <p:transition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80213"/>
      </p:ext>
    </p:extLst>
  </p:cSld>
  <p:clrMapOvr>
    <a:masterClrMapping/>
  </p:clrMapOvr>
  <p:transition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4489027"/>
      </p:ext>
    </p:extLst>
  </p:cSld>
  <p:clrMapOvr>
    <a:masterClrMapping/>
  </p:clrMapOvr>
  <p:transition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7453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61432"/>
      </p:ext>
    </p:extLst>
  </p:cSld>
  <p:clrMapOvr>
    <a:masterClrMapping/>
  </p:clrMapOvr>
  <p:transition spd="slow" advTm="0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48196"/>
      </p:ext>
    </p:extLst>
  </p:cSld>
  <p:clrMapOvr>
    <a:masterClrMapping/>
  </p:clrMapOvr>
  <p:transition spd="slow" advTm="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76692"/>
      </p:ext>
    </p:extLst>
  </p:cSld>
  <p:clrMapOvr>
    <a:masterClrMapping/>
  </p:clrMapOvr>
  <p:transition spd="slow" advTm="0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49995"/>
      </p:ext>
    </p:extLst>
  </p:cSld>
  <p:clrMapOvr>
    <a:masterClrMapping/>
  </p:clrMapOvr>
  <p:transition spd="slow" advTm="0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022859"/>
      </p:ext>
    </p:extLst>
  </p:cSld>
  <p:clrMapOvr>
    <a:masterClrMapping/>
  </p:clrMapOvr>
  <p:transition spd="slow" advTm="0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71801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326135"/>
      </p:ext>
    </p:extLst>
  </p:cSld>
  <p:clrMapOvr>
    <a:masterClrMapping/>
  </p:clrMapOvr>
  <p:transition spd="slow" advTm="0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05349"/>
      </p:ext>
    </p:extLst>
  </p:cSld>
  <p:clrMapOvr>
    <a:masterClrMapping/>
  </p:clrMapOvr>
  <p:transition spd="slow" advTm="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70007"/>
      </p:ext>
    </p:extLst>
  </p:cSld>
  <p:clrMapOvr>
    <a:masterClrMapping/>
  </p:clrMapOvr>
  <p:transition spd="slow" advTm="0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84994"/>
      </p:ext>
    </p:extLst>
  </p:cSld>
  <p:clrMapOvr>
    <a:masterClrMapping/>
  </p:clrMapOvr>
  <p:transition spd="slow" advTm="0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49540"/>
      </p:ext>
    </p:extLst>
  </p:cSld>
  <p:clrMapOvr>
    <a:masterClrMapping/>
  </p:clrMapOvr>
  <p:transition spd="slow" advTm="0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076989"/>
      </p:ext>
    </p:extLst>
  </p:cSld>
  <p:clrMapOvr>
    <a:masterClrMapping/>
  </p:clrMapOvr>
  <p:transition spd="slow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ctr"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b="1"/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algn="r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solidFill>
                  <a:srgbClr val="000000"/>
                </a:solidFill>
                <a:latin typeface="+mj-lt"/>
              </a:defRPr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>
                <a:solidFill>
                  <a:srgbClr val="000000"/>
                </a:solidFill>
                <a:latin typeface="+mj-lt"/>
              </a:defRPr>
            </a:lvl1pPr>
          </a:lstStyle>
          <a:p>
            <a:pPr eaLnBrk="1" hangingPunct="1">
              <a:defRPr/>
            </a:pPr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0" y="0"/>
              </a:cxn>
              <a:cxn ang="0">
                <a:pos x="2147483646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056" name="Line 8"/>
          <p:cNvSpPr/>
          <p:nvPr/>
        </p:nvSpPr>
        <p:spPr>
          <a:xfrm>
            <a:off x="609600" y="6172200"/>
            <a:ext cx="109728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68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05767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ransition spd="slow" advTm="0">
    <p:random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1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 eaLnBrk="1" hangingPunct="1"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</a:t>
            </a:r>
            <a:r>
              <a:rPr lang="zh-CN" altLang="en-US" sz="4265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任务二  三相电动机连续控制</a:t>
            </a:r>
            <a:endParaRPr lang="en-US" altLang="zh-CN" sz="4265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 eaLnBrk="1" hangingPunct="1">
              <a:defRPr/>
            </a:pPr>
            <a:r>
              <a:rPr lang="zh-CN" altLang="en-US" sz="4265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线路</a:t>
            </a:r>
            <a:r>
              <a:rPr lang="zh-CN" altLang="en-US" sz="426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的装接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3258676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9415" y="2096851"/>
            <a:ext cx="130452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64941" y="2156869"/>
            <a:ext cx="23402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284132" y="1628800"/>
            <a:ext cx="435058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/>
            <a:lvl7pPr marL="2971800" indent="-228600"/>
            <a:lvl8pPr marL="3429000" indent="-228600"/>
            <a:lvl9pPr marL="3886200" indent="-228600"/>
          </a:lstStyle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zh-CN" dirty="0"/>
              <a:t>．安装电动机。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7</a:t>
            </a:r>
            <a:r>
              <a:rPr lang="zh-CN" altLang="zh-CN" dirty="0"/>
              <a:t>．连接电动机和按钮金属外壳的保护接地线。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8</a:t>
            </a:r>
            <a:r>
              <a:rPr lang="zh-CN" altLang="zh-CN" dirty="0"/>
              <a:t>．连接电源、电动机等控制板外部的导线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9</a:t>
            </a:r>
            <a:r>
              <a:rPr lang="zh-CN" altLang="zh-CN" dirty="0"/>
              <a:t>．自检。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10. </a:t>
            </a:r>
            <a:r>
              <a:rPr lang="zh-CN" altLang="en-US" dirty="0" smtClean="0"/>
              <a:t>通电试车。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6315625" cy="464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19425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实训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9415" y="2096851"/>
            <a:ext cx="130452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Text Box 5"/>
          <p:cNvSpPr txBox="1"/>
          <p:nvPr/>
        </p:nvSpPr>
        <p:spPr>
          <a:xfrm>
            <a:off x="1507164" y="1717869"/>
            <a:ext cx="88732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实训工具：尖嘴钳、偏口钳、螺丝刀、剥线钳、万用表等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实训元器件：电气控制线路安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训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台，低压电器元件，导线</a:t>
            </a:r>
          </a:p>
        </p:txBody>
      </p:sp>
      <p:sp>
        <p:nvSpPr>
          <p:cNvPr id="9" name="矩形 10"/>
          <p:cNvSpPr/>
          <p:nvPr/>
        </p:nvSpPr>
        <p:spPr>
          <a:xfrm>
            <a:off x="1454505" y="1204789"/>
            <a:ext cx="902723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分发实训工具与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电气元件</a:t>
            </a:r>
          </a:p>
        </p:txBody>
      </p:sp>
      <p:sp>
        <p:nvSpPr>
          <p:cNvPr id="10" name="矩形 9"/>
          <p:cNvSpPr/>
          <p:nvPr/>
        </p:nvSpPr>
        <p:spPr>
          <a:xfrm>
            <a:off x="1377646" y="2709739"/>
            <a:ext cx="9212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认识低压电器元件，回答老师的提问</a:t>
            </a:r>
          </a:p>
        </p:txBody>
      </p:sp>
      <p:sp>
        <p:nvSpPr>
          <p:cNvPr id="11" name="矩形 10"/>
          <p:cNvSpPr/>
          <p:nvPr/>
        </p:nvSpPr>
        <p:spPr>
          <a:xfrm>
            <a:off x="1595500" y="3212976"/>
            <a:ext cx="838141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1）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你拿到的是什么低压电器元件？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2）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热继电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器的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用途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是什么？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3）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起动按钮和停止按钮能接到同一个复合按钮上吗？</a:t>
            </a:r>
          </a:p>
        </p:txBody>
      </p:sp>
      <p:sp>
        <p:nvSpPr>
          <p:cNvPr id="13" name="矩形 14"/>
          <p:cNvSpPr/>
          <p:nvPr/>
        </p:nvSpPr>
        <p:spPr>
          <a:xfrm>
            <a:off x="1397598" y="4524252"/>
            <a:ext cx="9120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老师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强调实训安全</a:t>
            </a:r>
          </a:p>
        </p:txBody>
      </p:sp>
      <p:sp>
        <p:nvSpPr>
          <p:cNvPr id="14" name="矩形 13"/>
          <p:cNvSpPr/>
          <p:nvPr/>
        </p:nvSpPr>
        <p:spPr>
          <a:xfrm>
            <a:off x="1524115" y="5065271"/>
            <a:ext cx="870838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1）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通电调试必须在老师的监护下进行。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2）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通电调试时，严格遵守安全操作规程，禁止用手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碰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触电器元件的导电部分，以免触电。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3）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排除故障前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应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先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切断电源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81956022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实训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8"/>
          <p:cNvSpPr/>
          <p:nvPr/>
        </p:nvSpPr>
        <p:spPr>
          <a:xfrm>
            <a:off x="1304926" y="1324695"/>
            <a:ext cx="70580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学生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动手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实训，老师巡查指导</a:t>
            </a:r>
          </a:p>
        </p:txBody>
      </p:sp>
      <p:sp>
        <p:nvSpPr>
          <p:cNvPr id="15" name="矩形 14"/>
          <p:cNvSpPr/>
          <p:nvPr/>
        </p:nvSpPr>
        <p:spPr>
          <a:xfrm>
            <a:off x="1319191" y="2168860"/>
            <a:ext cx="10227679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1）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通过铭牌认识低压电器，选择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该电路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所需的电器元件</a:t>
            </a:r>
            <a:r>
              <a:rPr lang="zh-CN" altLang="en-US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2）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检查各元器件的质量，先目测其外观，再用万用表测量其主要参数。</a:t>
            </a:r>
            <a:endParaRPr lang="en-US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3）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画出电器元件布置图，并依此布置和固定电器元件。</a:t>
            </a:r>
            <a:endParaRPr lang="en-US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4）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画出电气安装接线图，并依此进行安装接线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，要讲究接线工艺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5）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安装完毕，对线路进行自检。</a:t>
            </a:r>
            <a:endParaRPr lang="zh-CN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6）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自检无误，</a:t>
            </a:r>
            <a:r>
              <a:rPr lang="zh-CN" altLang="en-US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在老师监护下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通电试车。</a:t>
            </a:r>
            <a:endParaRPr lang="en-US" altLang="zh-CN" sz="2200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7）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认真观察试车现象，若发现异常，立即断电，然后进行故障检查和排除。</a:t>
            </a:r>
          </a:p>
          <a:p>
            <a:pPr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故障排除后，</a:t>
            </a:r>
            <a:r>
              <a:rPr lang="zh-CN" altLang="en-US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在老师监护下</a:t>
            </a:r>
            <a:r>
              <a:rPr lang="zh-CN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再次通电试车。</a:t>
            </a:r>
          </a:p>
        </p:txBody>
      </p:sp>
    </p:spTree>
    <p:extLst>
      <p:ext uri="{BB962C8B-B14F-4D97-AF65-F5344CB8AC3E}">
        <p14:creationId xmlns:p14="http://schemas.microsoft.com/office/powerpoint/2010/main" val="31381150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实训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7"/>
          <p:cNvSpPr/>
          <p:nvPr/>
        </p:nvSpPr>
        <p:spPr>
          <a:xfrm>
            <a:off x="1490791" y="1474343"/>
            <a:ext cx="7164387" cy="514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buNone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优秀成果展示</a:t>
            </a:r>
          </a:p>
        </p:txBody>
      </p:sp>
      <p:sp>
        <p:nvSpPr>
          <p:cNvPr id="7" name="矩形 6"/>
          <p:cNvSpPr/>
          <p:nvPr/>
        </p:nvSpPr>
        <p:spPr>
          <a:xfrm>
            <a:off x="1489202" y="2828481"/>
            <a:ext cx="7080250" cy="5156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defRPr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学生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讨论</a:t>
            </a:r>
            <a:endParaRPr lang="en-US" altLang="zh-CN" sz="2200" kern="100" dirty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0790" y="3977831"/>
            <a:ext cx="7164388" cy="5156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defRPr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创新与拓展</a:t>
            </a:r>
            <a:endParaRPr lang="en-US" altLang="zh-CN" sz="2200" kern="100" dirty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 11"/>
          <p:cNvSpPr/>
          <p:nvPr/>
        </p:nvSpPr>
        <p:spPr>
          <a:xfrm>
            <a:off x="1490791" y="2147443"/>
            <a:ext cx="7165975" cy="51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buNone/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学生做实训总结，老师补充</a:t>
            </a:r>
            <a:endParaRPr lang="zh-CN" altLang="zh-CN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矩形 13"/>
          <p:cNvSpPr/>
          <p:nvPr/>
        </p:nvSpPr>
        <p:spPr>
          <a:xfrm>
            <a:off x="1490790" y="5118926"/>
            <a:ext cx="6953250" cy="93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整理实训器材，工具、仪表归位，清理工作台，打扫卫生。 </a:t>
            </a:r>
          </a:p>
        </p:txBody>
      </p:sp>
      <p:sp>
        <p:nvSpPr>
          <p:cNvPr id="11" name="矩形 10"/>
          <p:cNvSpPr/>
          <p:nvPr/>
        </p:nvSpPr>
        <p:spPr>
          <a:xfrm>
            <a:off x="1523492" y="3392996"/>
            <a:ext cx="7080250" cy="4800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连续控制与点动控制的区别与联系</a:t>
            </a:r>
          </a:p>
        </p:txBody>
      </p:sp>
      <p:sp>
        <p:nvSpPr>
          <p:cNvPr id="13" name="矩形 12"/>
          <p:cNvSpPr/>
          <p:nvPr/>
        </p:nvSpPr>
        <p:spPr>
          <a:xfrm>
            <a:off x="1525080" y="4542346"/>
            <a:ext cx="7164388" cy="4800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200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既能点动，又能连续控制的电路</a:t>
            </a:r>
          </a:p>
        </p:txBody>
      </p:sp>
    </p:spTree>
    <p:extLst>
      <p:ext uri="{BB962C8B-B14F-4D97-AF65-F5344CB8AC3E}">
        <p14:creationId xmlns:p14="http://schemas.microsoft.com/office/powerpoint/2010/main" val="1736053869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四、常见故障及维修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814815"/>
              </p:ext>
            </p:extLst>
          </p:nvPr>
        </p:nvGraphicFramePr>
        <p:xfrm>
          <a:off x="1451484" y="1448780"/>
          <a:ext cx="9145017" cy="5120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{FABFCF23-3B69-468F-B69F-88F6DE6A72F2}</a:tableStyleId>
              </a:tblPr>
              <a:tblGrid>
                <a:gridCol w="2438671">
                  <a:extLst>
                    <a:ext uri="{9D8B030D-6E8A-4147-A177-3AD203B41FA5}">
                      <a16:colId xmlns:a16="http://schemas.microsoft.com/office/drawing/2014/main" val="3015636437"/>
                    </a:ext>
                  </a:extLst>
                </a:gridCol>
                <a:gridCol w="3454784">
                  <a:extLst>
                    <a:ext uri="{9D8B030D-6E8A-4147-A177-3AD203B41FA5}">
                      <a16:colId xmlns:a16="http://schemas.microsoft.com/office/drawing/2014/main" val="19330547"/>
                    </a:ext>
                  </a:extLst>
                </a:gridCol>
                <a:gridCol w="3251562">
                  <a:extLst>
                    <a:ext uri="{9D8B030D-6E8A-4147-A177-3AD203B41FA5}">
                      <a16:colId xmlns:a16="http://schemas.microsoft.com/office/drawing/2014/main" val="1350009605"/>
                    </a:ext>
                  </a:extLst>
                </a:gridCol>
              </a:tblGrid>
              <a:tr h="2813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常见故障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故障原因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维修方法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439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电动机不起动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、熔断器熔体熔断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、自锁触点和起动按钮串联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、交流接触器不动作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、热继电器未复位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、查明原因排除后更换熔体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、改为并联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、检查线圈或控制回路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、手动复位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5412846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发出嗡嗡声，缺相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动、静触头接触不良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对动静触头进行修复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8043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跳闸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、电动机绕阻烧毁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、线路或端子板绝缘击穿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、更换电动机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、查清故障点排除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8638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电动机不停车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、触头烧损粘连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、停止按钮接点粘连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、拆开修复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、更换按钮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648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电动机时通时断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、自锁触点错接成常闭触点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、触点接触不良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、改为常开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、检查触点接触情况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1590219"/>
                  </a:ext>
                </a:extLst>
              </a:tr>
              <a:tr h="3435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只能点动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、自锁触点未接上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、并接到停止按钮上</a:t>
                      </a:r>
                      <a:endParaRPr lang="zh-CN" sz="1600" b="1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、检查自锁触点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r>
                        <a:rPr lang="zh-CN" sz="1600" b="1" kern="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、并接到起动按钮两侧</a:t>
                      </a:r>
                      <a:endParaRPr lang="zh-CN" sz="1600" b="1" kern="1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2690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97255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五、拓展与提高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2312353"/>
            <a:ext cx="38893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5"/>
          <p:cNvSpPr txBox="1"/>
          <p:nvPr/>
        </p:nvSpPr>
        <p:spPr>
          <a:xfrm>
            <a:off x="6455729" y="1729106"/>
            <a:ext cx="3197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对应的实物接线图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875420" y="1772445"/>
            <a:ext cx="381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电动机连续控制原理图</a:t>
            </a:r>
          </a:p>
        </p:txBody>
      </p:sp>
      <p:sp>
        <p:nvSpPr>
          <p:cNvPr id="8" name="矩形 7"/>
          <p:cNvSpPr/>
          <p:nvPr/>
        </p:nvSpPr>
        <p:spPr>
          <a:xfrm>
            <a:off x="1139036" y="5949280"/>
            <a:ext cx="3359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0" dirty="0">
                <a:latin typeface="华文行楷" panose="02010800040101010101" pitchFamily="2" charset="-122"/>
                <a:ea typeface="华文行楷" panose="02010800040101010101" pitchFamily="2" charset="-122"/>
              </a:rPr>
              <a:t>用低压断路器作电源开关和短路保护，省去了熔断器。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623392" y="1140937"/>
            <a:ext cx="658971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（一）低压断路器实现的电动机连续控制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030" y="2357396"/>
            <a:ext cx="3009900" cy="32480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40415152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五、拓展与提高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/>
          <p:nvPr/>
        </p:nvSpPr>
        <p:spPr>
          <a:xfrm>
            <a:off x="767937" y="1274763"/>
            <a:ext cx="4335463" cy="4766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（二）读图分析一</a:t>
            </a: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5" y="1915572"/>
            <a:ext cx="4240212" cy="475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10"/>
          <p:cNvSpPr/>
          <p:nvPr/>
        </p:nvSpPr>
        <p:spPr>
          <a:xfrm>
            <a:off x="4619836" y="1309283"/>
            <a:ext cx="7669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判断图中电动机怎样运转，画出对应的电气原理图。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6426410" y="2128216"/>
            <a:ext cx="4644516" cy="835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200" b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该电动机既能点动又能连续运转，对应电气原理图如下。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410" y="3320988"/>
            <a:ext cx="4056063" cy="30734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74948511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五、拓展与提高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0"/>
          <p:cNvSpPr/>
          <p:nvPr/>
        </p:nvSpPr>
        <p:spPr>
          <a:xfrm>
            <a:off x="2894732" y="1440840"/>
            <a:ext cx="7596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判断图中电动机怎样运转，画出对应的电气原理图。</a:t>
            </a:r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96852"/>
            <a:ext cx="4413250" cy="455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248128" y="2526081"/>
            <a:ext cx="4515230" cy="8371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该电动机既能点动又能连续运转，对应电气原理图如下。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418" y="3712927"/>
            <a:ext cx="3219450" cy="2941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99356" y="1440840"/>
            <a:ext cx="4760913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Clr>
                <a:srgbClr val="3366CC"/>
              </a:buClr>
              <a:defRPr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（三）读图分析二</a:t>
            </a:r>
          </a:p>
        </p:txBody>
      </p:sp>
    </p:spTree>
    <p:extLst>
      <p:ext uri="{BB962C8B-B14F-4D97-AF65-F5344CB8AC3E}">
        <p14:creationId xmlns:p14="http://schemas.microsoft.com/office/powerpoint/2010/main" val="3364372106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280126" y="193943"/>
            <a:ext cx="4973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600" dirty="0" smtClean="0">
                <a:solidFill>
                  <a:srgbClr val="44546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三相</a:t>
            </a:r>
            <a:r>
              <a:rPr lang="zh-CN" altLang="en-US" sz="2600" dirty="0">
                <a:solidFill>
                  <a:srgbClr val="44546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异步电动机连续控制原理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58875" y="242888"/>
            <a:ext cx="800100" cy="46196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复习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21" name="Rectangle 4"/>
          <p:cNvSpPr/>
          <p:nvPr/>
        </p:nvSpPr>
        <p:spPr>
          <a:xfrm>
            <a:off x="5692776" y="1219519"/>
            <a:ext cx="5731816" cy="1508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合上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QS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，按下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SB2→KM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线圈通电，主触头和自锁触头动作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电动机定子绕组通电，起动运转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松开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SB2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，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SB2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复位断开，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KM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线圈靠自锁回路继续通电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电动机连续运转。</a:t>
            </a:r>
          </a:p>
        </p:txBody>
      </p:sp>
      <p:sp>
        <p:nvSpPr>
          <p:cNvPr id="22" name="Rectangle 5"/>
          <p:cNvSpPr/>
          <p:nvPr/>
        </p:nvSpPr>
        <p:spPr>
          <a:xfrm>
            <a:off x="5692776" y="3200719"/>
            <a:ext cx="5731816" cy="115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按下停止按钮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SB1→KM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线圈电路被切断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主触头和自锁触头都复位断开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电动机断电停车，自锁回路断开。</a:t>
            </a:r>
          </a:p>
        </p:txBody>
      </p:sp>
      <p:sp>
        <p:nvSpPr>
          <p:cNvPr id="23" name="Rectangle 8"/>
          <p:cNvSpPr/>
          <p:nvPr/>
        </p:nvSpPr>
        <p:spPr>
          <a:xfrm>
            <a:off x="5702300" y="4464369"/>
            <a:ext cx="5722292" cy="11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松开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SB1→SB1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复位闭合，而起动按钮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SB2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和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KM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的自锁触头都是断开的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→KM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线圈不会得电</a:t>
            </a:r>
            <a:r>
              <a:rPr lang="en-US" altLang="zh-CN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→</a:t>
            </a:r>
            <a:r>
              <a:rPr lang="zh-CN" altLang="en-US" sz="2000" b="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电动机保持停机状态。</a:t>
            </a:r>
          </a:p>
        </p:txBody>
      </p:sp>
      <p:sp>
        <p:nvSpPr>
          <p:cNvPr id="24" name="Rectangle 8"/>
          <p:cNvSpPr/>
          <p:nvPr/>
        </p:nvSpPr>
        <p:spPr>
          <a:xfrm>
            <a:off x="2324101" y="6023611"/>
            <a:ext cx="798004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</a:pPr>
            <a:r>
              <a:rPr lang="zh-CN" altLang="en-US" sz="20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再次按下起动按钮</a:t>
            </a:r>
            <a:r>
              <a:rPr lang="en-US" altLang="zh-CN" sz="20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SB2</a:t>
            </a:r>
            <a:r>
              <a:rPr lang="zh-CN" altLang="en-US" sz="20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en-US" altLang="zh-CN" sz="20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</a:t>
            </a:r>
            <a:r>
              <a:rPr lang="zh-CN" altLang="en-US" sz="20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线圈重新通电，电动机才能再次起动。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1558925" y="5120787"/>
            <a:ext cx="3560763" cy="722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600"/>
              </a:spcBef>
              <a:defRPr/>
            </a:pPr>
            <a:r>
              <a:rPr kumimoji="1"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）主电路   </a:t>
            </a:r>
            <a:r>
              <a:rPr kumimoji="1"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）控制电路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三相异步电动机连续控制原理图</a:t>
            </a:r>
          </a:p>
        </p:txBody>
      </p:sp>
      <p:pic>
        <p:nvPicPr>
          <p:cNvPr id="26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983" y="1175018"/>
            <a:ext cx="1606550" cy="375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533" y="1192480"/>
            <a:ext cx="17526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 27"/>
          <p:cNvSpPr/>
          <p:nvPr/>
        </p:nvSpPr>
        <p:spPr bwMode="auto">
          <a:xfrm>
            <a:off x="4196082" y="2632660"/>
            <a:ext cx="654685" cy="1023620"/>
          </a:xfrm>
          <a:prstGeom prst="ellipse">
            <a:avLst/>
          </a:prstGeom>
          <a:noFill/>
          <a:ln w="2857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4251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436907"/>
              </p:ext>
            </p:extLst>
          </p:nvPr>
        </p:nvGraphicFramePr>
        <p:xfrm>
          <a:off x="1559496" y="2168860"/>
          <a:ext cx="8782050" cy="37961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849472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773899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249225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4195313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14141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Y112M-4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4kW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、Δ接法、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1440r/min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QS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组合开关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HZ10-25/3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三相、额定电流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RL1-60/25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、配熔体额定电流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RL1-15/2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、配熔体额定电流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CJ10-20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、线圈电压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JR16-20/3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三极，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、整定电流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8.8A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LA10-3H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保护式、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5A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、按钮数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、复合按钮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JX2-1010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4161888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83635" y="1430355"/>
            <a:ext cx="1733167" cy="44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algn="just">
              <a:lnSpc>
                <a:spcPct val="15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800" kern="100" dirty="0">
                <a:latin typeface="+mn-ea"/>
                <a:ea typeface="+mn-ea"/>
              </a:rPr>
              <a:t>1</a:t>
            </a:r>
            <a:r>
              <a:rPr lang="zh-CN" altLang="en-US" sz="1800" kern="100" dirty="0">
                <a:latin typeface="+mn-ea"/>
                <a:ea typeface="+mn-ea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129904570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412776"/>
            <a:ext cx="10983835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 dirty="0" smtClean="0">
                <a:latin typeface="+mn-ea"/>
                <a:ea typeface="+mn-ea"/>
              </a:rPr>
              <a:t> 2</a:t>
            </a:r>
            <a:r>
              <a:rPr lang="zh-CN" altLang="zh-CN" sz="1800" kern="100" dirty="0">
                <a:latin typeface="+mn-ea"/>
                <a:ea typeface="+mn-ea"/>
              </a:rPr>
              <a:t>．工具</a:t>
            </a:r>
            <a:r>
              <a:rPr lang="zh-CN" altLang="zh-CN" sz="1800" kern="100" dirty="0" smtClean="0">
                <a:latin typeface="+mn-ea"/>
                <a:ea typeface="+mn-ea"/>
              </a:rPr>
              <a:t>：</a:t>
            </a:r>
            <a:endParaRPr lang="en-US" altLang="zh-CN" sz="1800" kern="100" dirty="0" smtClean="0">
              <a:latin typeface="+mn-ea"/>
              <a:ea typeface="+mn-ea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 dirty="0" smtClean="0">
                <a:latin typeface="+mn-ea"/>
                <a:ea typeface="+mn-ea"/>
              </a:rPr>
              <a:t> </a:t>
            </a:r>
            <a:r>
              <a:rPr lang="zh-CN" altLang="zh-CN" sz="1800" kern="100" dirty="0" smtClean="0">
                <a:latin typeface="+mn-ea"/>
                <a:ea typeface="+mn-ea"/>
              </a:rPr>
              <a:t>测电笔</a:t>
            </a:r>
            <a:r>
              <a:rPr lang="zh-CN" altLang="zh-CN" sz="1800" kern="100" dirty="0">
                <a:latin typeface="+mn-ea"/>
                <a:ea typeface="+mn-ea"/>
              </a:rPr>
              <a:t>、螺丝刀、尖嘴钳、斜口钳、剥线钳、电工刀等。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 dirty="0" smtClean="0">
                <a:latin typeface="+mn-ea"/>
                <a:ea typeface="+mn-ea"/>
              </a:rPr>
              <a:t>   3</a:t>
            </a:r>
            <a:r>
              <a:rPr lang="zh-CN" altLang="zh-CN" sz="1800" kern="100" dirty="0">
                <a:latin typeface="+mn-ea"/>
                <a:ea typeface="+mn-ea"/>
              </a:rPr>
              <a:t>．仪表</a:t>
            </a:r>
            <a:r>
              <a:rPr lang="zh-CN" altLang="zh-CN" sz="1800" kern="100" dirty="0" smtClean="0">
                <a:latin typeface="+mn-ea"/>
                <a:ea typeface="+mn-ea"/>
              </a:rPr>
              <a:t>：</a:t>
            </a:r>
            <a:endParaRPr lang="en-US" altLang="zh-CN" sz="1800" kern="1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 dirty="0" smtClean="0">
                <a:latin typeface="+mn-ea"/>
                <a:ea typeface="+mn-ea"/>
              </a:rPr>
              <a:t>   ZC7</a:t>
            </a:r>
            <a:r>
              <a:rPr lang="zh-CN" altLang="zh-CN" sz="1800" kern="100" dirty="0">
                <a:latin typeface="+mn-ea"/>
                <a:ea typeface="+mn-ea"/>
              </a:rPr>
              <a:t>（</a:t>
            </a:r>
            <a:r>
              <a:rPr lang="en-US" altLang="zh-CN" sz="1800" kern="100" dirty="0">
                <a:latin typeface="+mn-ea"/>
                <a:ea typeface="+mn-ea"/>
              </a:rPr>
              <a:t>500V</a:t>
            </a:r>
            <a:r>
              <a:rPr lang="zh-CN" altLang="zh-CN" sz="1800" kern="100" dirty="0">
                <a:latin typeface="+mn-ea"/>
                <a:ea typeface="+mn-ea"/>
              </a:rPr>
              <a:t>）型兆欧表、</a:t>
            </a:r>
            <a:r>
              <a:rPr lang="en-US" altLang="zh-CN" sz="1800" kern="100" dirty="0">
                <a:latin typeface="+mn-ea"/>
                <a:ea typeface="+mn-ea"/>
              </a:rPr>
              <a:t>DT-9700</a:t>
            </a:r>
            <a:r>
              <a:rPr lang="zh-CN" altLang="zh-CN" sz="1800" kern="100" dirty="0">
                <a:latin typeface="+mn-ea"/>
                <a:ea typeface="+mn-ea"/>
              </a:rPr>
              <a:t>型钳形电流表，</a:t>
            </a:r>
            <a:r>
              <a:rPr lang="en-US" altLang="zh-CN" sz="1800" kern="100" dirty="0">
                <a:latin typeface="+mn-ea"/>
                <a:ea typeface="+mn-ea"/>
              </a:rPr>
              <a:t>MF500</a:t>
            </a:r>
            <a:r>
              <a:rPr lang="zh-CN" altLang="zh-CN" sz="1800" kern="100" dirty="0">
                <a:latin typeface="+mn-ea"/>
                <a:ea typeface="+mn-ea"/>
              </a:rPr>
              <a:t>型万用表（或数字式万用表</a:t>
            </a:r>
            <a:r>
              <a:rPr lang="en-US" altLang="zh-CN" sz="1800" kern="100" dirty="0">
                <a:latin typeface="+mn-ea"/>
                <a:ea typeface="+mn-ea"/>
              </a:rPr>
              <a:t>DT980</a:t>
            </a:r>
            <a:r>
              <a:rPr lang="zh-CN" altLang="zh-CN" sz="1800" kern="100" dirty="0">
                <a:latin typeface="+mn-ea"/>
                <a:ea typeface="+mn-ea"/>
              </a:rPr>
              <a:t>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 dirty="0" smtClean="0">
                <a:latin typeface="+mn-ea"/>
                <a:ea typeface="+mn-ea"/>
              </a:rPr>
              <a:t>   4</a:t>
            </a:r>
            <a:r>
              <a:rPr lang="zh-CN" altLang="zh-CN" sz="1800" kern="100" dirty="0">
                <a:latin typeface="+mn-ea"/>
                <a:ea typeface="+mn-ea"/>
              </a:rPr>
              <a:t>．器材：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100" dirty="0">
                <a:latin typeface="+mn-ea"/>
                <a:ea typeface="+mn-ea"/>
              </a:rPr>
              <a:t>（</a:t>
            </a:r>
            <a:r>
              <a:rPr lang="en-US" altLang="zh-CN" sz="1800" kern="100" dirty="0">
                <a:latin typeface="+mn-ea"/>
                <a:ea typeface="+mn-ea"/>
              </a:rPr>
              <a:t>1</a:t>
            </a:r>
            <a:r>
              <a:rPr lang="zh-CN" altLang="zh-CN" sz="1800" kern="100" dirty="0">
                <a:latin typeface="+mn-ea"/>
                <a:ea typeface="+mn-ea"/>
              </a:rPr>
              <a:t>）控制板一块（</a:t>
            </a:r>
            <a:r>
              <a:rPr lang="en-US" altLang="zh-CN" sz="1800" kern="100" dirty="0">
                <a:latin typeface="+mn-ea"/>
                <a:ea typeface="+mn-ea"/>
              </a:rPr>
              <a:t>600mm</a:t>
            </a:r>
            <a:r>
              <a:rPr lang="zh-CN" altLang="zh-CN" sz="1800" kern="100" dirty="0">
                <a:latin typeface="+mn-ea"/>
                <a:ea typeface="+mn-ea"/>
              </a:rPr>
              <a:t>× </a:t>
            </a:r>
            <a:r>
              <a:rPr lang="en-US" altLang="zh-CN" sz="1800" kern="100" dirty="0">
                <a:latin typeface="+mn-ea"/>
                <a:ea typeface="+mn-ea"/>
              </a:rPr>
              <a:t>500 mm</a:t>
            </a:r>
            <a:r>
              <a:rPr lang="zh-CN" altLang="zh-CN" sz="1800" kern="100" dirty="0">
                <a:latin typeface="+mn-ea"/>
                <a:ea typeface="+mn-ea"/>
              </a:rPr>
              <a:t>×</a:t>
            </a:r>
            <a:r>
              <a:rPr lang="en-US" altLang="zh-CN" sz="1800" kern="100" dirty="0">
                <a:latin typeface="+mn-ea"/>
                <a:ea typeface="+mn-ea"/>
              </a:rPr>
              <a:t> 20 mm</a:t>
            </a:r>
            <a:r>
              <a:rPr lang="zh-CN" altLang="zh-CN" sz="1800" kern="100" dirty="0">
                <a:latin typeface="+mn-ea"/>
                <a:ea typeface="+mn-ea"/>
              </a:rPr>
              <a:t>）。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100" dirty="0">
                <a:latin typeface="+mn-ea"/>
                <a:ea typeface="+mn-ea"/>
              </a:rPr>
              <a:t>（</a:t>
            </a:r>
            <a:r>
              <a:rPr lang="en-US" altLang="zh-CN" sz="1800" kern="100" dirty="0">
                <a:latin typeface="+mn-ea"/>
                <a:ea typeface="+mn-ea"/>
              </a:rPr>
              <a:t>2</a:t>
            </a:r>
            <a:r>
              <a:rPr lang="zh-CN" altLang="zh-CN" sz="1800" kern="100" dirty="0">
                <a:latin typeface="+mn-ea"/>
                <a:ea typeface="+mn-ea"/>
              </a:rPr>
              <a:t>）导线规格：主电路采用</a:t>
            </a:r>
            <a:r>
              <a:rPr lang="en-US" altLang="zh-CN" sz="1800" kern="100" dirty="0">
                <a:latin typeface="+mn-ea"/>
                <a:ea typeface="+mn-ea"/>
              </a:rPr>
              <a:t>BV1.5 mm</a:t>
            </a:r>
            <a:r>
              <a:rPr lang="en-US" altLang="zh-CN" sz="1800" kern="100" baseline="30000" dirty="0">
                <a:latin typeface="+mn-ea"/>
                <a:ea typeface="+mn-ea"/>
              </a:rPr>
              <a:t>2</a:t>
            </a:r>
            <a:r>
              <a:rPr lang="zh-CN" altLang="zh-CN" sz="1800" kern="100" dirty="0">
                <a:latin typeface="+mn-ea"/>
                <a:ea typeface="+mn-ea"/>
              </a:rPr>
              <a:t>（红色、绿色、黄色）；控制电路采用</a:t>
            </a:r>
            <a:r>
              <a:rPr lang="en-US" altLang="zh-CN" sz="1800" kern="100" dirty="0">
                <a:latin typeface="+mn-ea"/>
                <a:ea typeface="+mn-ea"/>
              </a:rPr>
              <a:t>BVlmm</a:t>
            </a:r>
            <a:r>
              <a:rPr lang="en-US" altLang="zh-CN" sz="1800" kern="100" baseline="30000" dirty="0">
                <a:latin typeface="+mn-ea"/>
                <a:ea typeface="+mn-ea"/>
              </a:rPr>
              <a:t>2</a:t>
            </a:r>
            <a:r>
              <a:rPr lang="zh-CN" altLang="zh-CN" sz="1800" kern="100" dirty="0">
                <a:latin typeface="+mn-ea"/>
                <a:ea typeface="+mn-ea"/>
              </a:rPr>
              <a:t>（黑色）；按钮线采用</a:t>
            </a:r>
            <a:r>
              <a:rPr lang="en-US" altLang="zh-CN" sz="1800" kern="100" dirty="0">
                <a:latin typeface="+mn-ea"/>
                <a:ea typeface="+mn-ea"/>
              </a:rPr>
              <a:t>BVR0.75 mm</a:t>
            </a:r>
            <a:r>
              <a:rPr lang="en-US" altLang="zh-CN" sz="1800" kern="100" baseline="30000" dirty="0">
                <a:latin typeface="+mn-ea"/>
                <a:ea typeface="+mn-ea"/>
              </a:rPr>
              <a:t>2</a:t>
            </a:r>
            <a:r>
              <a:rPr lang="zh-CN" altLang="zh-CN" sz="1800" kern="100" dirty="0">
                <a:latin typeface="+mn-ea"/>
                <a:ea typeface="+mn-ea"/>
              </a:rPr>
              <a:t>（红色）；接地线采用</a:t>
            </a:r>
            <a:r>
              <a:rPr lang="en-US" altLang="zh-CN" sz="1800" kern="100" dirty="0">
                <a:latin typeface="+mn-ea"/>
                <a:ea typeface="+mn-ea"/>
              </a:rPr>
              <a:t>BVRl.5 mm</a:t>
            </a:r>
            <a:r>
              <a:rPr lang="en-US" altLang="zh-CN" sz="1800" kern="100" baseline="30000" dirty="0">
                <a:latin typeface="+mn-ea"/>
                <a:ea typeface="+mn-ea"/>
              </a:rPr>
              <a:t>2</a:t>
            </a:r>
            <a:r>
              <a:rPr lang="zh-CN" altLang="zh-CN" sz="1800" kern="100" dirty="0">
                <a:latin typeface="+mn-ea"/>
                <a:ea typeface="+mn-ea"/>
              </a:rPr>
              <a:t>（黄绿双色）</a:t>
            </a:r>
            <a:r>
              <a:rPr lang="zh-CN" altLang="zh-CN" sz="1800" kern="100" dirty="0" smtClean="0">
                <a:latin typeface="+mn-ea"/>
                <a:ea typeface="+mn-ea"/>
              </a:rPr>
              <a:t>。</a:t>
            </a:r>
            <a:endParaRPr lang="en-US" altLang="zh-CN" sz="1800" kern="100" dirty="0" smtClean="0">
              <a:latin typeface="+mn-ea"/>
              <a:ea typeface="+mn-ea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100" dirty="0" smtClean="0">
                <a:latin typeface="+mn-ea"/>
                <a:ea typeface="+mn-ea"/>
              </a:rPr>
              <a:t>导线</a:t>
            </a:r>
            <a:r>
              <a:rPr lang="zh-CN" altLang="zh-CN" sz="1800" kern="100" dirty="0">
                <a:latin typeface="+mn-ea"/>
                <a:ea typeface="+mn-ea"/>
              </a:rPr>
              <a:t>数量由教师根据实际情况确定。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100" dirty="0">
                <a:latin typeface="+mn-ea"/>
                <a:ea typeface="+mn-ea"/>
              </a:rPr>
              <a:t>（</a:t>
            </a:r>
            <a:r>
              <a:rPr lang="en-US" altLang="zh-CN" sz="1800" kern="100" dirty="0">
                <a:latin typeface="+mn-ea"/>
                <a:ea typeface="+mn-ea"/>
              </a:rPr>
              <a:t>3</a:t>
            </a:r>
            <a:r>
              <a:rPr lang="zh-CN" altLang="zh-CN" sz="1800" kern="100" dirty="0">
                <a:latin typeface="+mn-ea"/>
                <a:ea typeface="+mn-ea"/>
              </a:rPr>
              <a:t>）紧固体和编码套管按实际需要发给，简单线路可不用编码套管。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0" dirty="0" smtClean="0">
                <a:latin typeface="+mn-ea"/>
                <a:ea typeface="+mn-ea"/>
                <a:cs typeface="宋体" panose="02010600030101010101" pitchFamily="2" charset="-122"/>
              </a:rPr>
              <a:t> 5</a:t>
            </a:r>
            <a:r>
              <a:rPr lang="zh-CN" altLang="zh-CN" sz="1800" kern="0" dirty="0">
                <a:latin typeface="+mn-ea"/>
                <a:ea typeface="+mn-ea"/>
                <a:cs typeface="宋体" panose="02010600030101010101" pitchFamily="2" charset="-122"/>
              </a:rPr>
              <a:t>．场地要求</a:t>
            </a:r>
            <a:r>
              <a:rPr lang="zh-CN" altLang="zh-CN" sz="1800" kern="0" dirty="0" smtClean="0">
                <a:latin typeface="+mn-ea"/>
                <a:ea typeface="+mn-ea"/>
                <a:cs typeface="宋体" panose="02010600030101010101" pitchFamily="2" charset="-122"/>
              </a:rPr>
              <a:t>：</a:t>
            </a:r>
            <a:endParaRPr lang="en-US" altLang="zh-CN" sz="1800" kern="0" dirty="0" smtClean="0">
              <a:latin typeface="+mn-ea"/>
              <a:ea typeface="+mn-ea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0" dirty="0" smtClean="0">
                <a:latin typeface="+mn-ea"/>
                <a:ea typeface="+mn-ea"/>
                <a:cs typeface="宋体" panose="02010600030101010101" pitchFamily="2" charset="-122"/>
              </a:rPr>
              <a:t> </a:t>
            </a:r>
            <a:r>
              <a:rPr lang="zh-CN" altLang="zh-CN" sz="1800" kern="0" dirty="0" smtClean="0">
                <a:latin typeface="+mn-ea"/>
                <a:ea typeface="+mn-ea"/>
                <a:cs typeface="宋体" panose="02010600030101010101" pitchFamily="2" charset="-122"/>
              </a:rPr>
              <a:t>电工</a:t>
            </a:r>
            <a:r>
              <a:rPr lang="zh-CN" altLang="zh-CN" sz="1800" kern="0" dirty="0">
                <a:latin typeface="+mn-ea"/>
                <a:ea typeface="+mn-ea"/>
                <a:cs typeface="宋体" panose="02010600030101010101" pitchFamily="2" charset="-122"/>
              </a:rPr>
              <a:t>实训室，电工工作台。</a:t>
            </a:r>
            <a:endParaRPr lang="zh-CN" altLang="zh-CN" sz="1800" kern="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5101046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23392" y="1556792"/>
            <a:ext cx="10153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en-US" altLang="zh-CN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读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懂过载保护连续正转控制线路电路图，明确线路所用元件及作用</a:t>
            </a:r>
            <a:endParaRPr lang="en-US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5445918" y="3694166"/>
            <a:ext cx="5688013" cy="5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zh-CN" dirty="0">
                <a:latin typeface="华文中宋" panose="02010600040101010101" pitchFamily="2" charset="-122"/>
                <a:ea typeface="华文中宋" panose="02010600040101010101" pitchFamily="2" charset="-122"/>
              </a:rPr>
              <a:t>按配置所用电器元件并检验型号及性能</a:t>
            </a:r>
            <a:r>
              <a:rPr lang="zh-CN" altLang="zh-CN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12876"/>
            <a:ext cx="3774060" cy="392443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449743179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 flipV="1">
            <a:off x="168275" y="1047750"/>
            <a:ext cx="11855450" cy="60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pic>
        <p:nvPicPr>
          <p:cNvPr id="1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59" y="1363572"/>
            <a:ext cx="4170090" cy="549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029" y="3614068"/>
            <a:ext cx="1022158" cy="103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162134" y="2974377"/>
            <a:ext cx="993625" cy="550286"/>
            <a:chOff x="2129385" y="2032964"/>
            <a:chExt cx="1424273" cy="762087"/>
          </a:xfrm>
        </p:grpSpPr>
        <p:pic>
          <p:nvPicPr>
            <p:cNvPr id="14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1990417" y="2171933"/>
              <a:ext cx="762086" cy="48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2474568" y="2171933"/>
              <a:ext cx="762086" cy="48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2930541" y="2171932"/>
              <a:ext cx="762086" cy="48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477351" y="1142677"/>
            <a:ext cx="614106" cy="5183113"/>
            <a:chOff x="4987542" y="-570175"/>
            <a:chExt cx="762086" cy="6262629"/>
          </a:xfrm>
        </p:grpSpPr>
        <p:pic>
          <p:nvPicPr>
            <p:cNvPr id="18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87542" y="-570175"/>
              <a:ext cx="762086" cy="48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87542" y="5208305"/>
              <a:ext cx="762086" cy="48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055" y="2911143"/>
            <a:ext cx="940701" cy="42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70416" flipH="1">
            <a:off x="6222506" y="3832899"/>
            <a:ext cx="375755" cy="93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4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923" y="5232146"/>
            <a:ext cx="802748" cy="81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4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849" y="3865041"/>
            <a:ext cx="809318" cy="821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56" y="5852715"/>
            <a:ext cx="1305945" cy="955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27" y="1983902"/>
            <a:ext cx="617232" cy="868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851" y="4938330"/>
            <a:ext cx="1211350" cy="7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053" y="2082306"/>
            <a:ext cx="875010" cy="57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2250270" y="2315267"/>
            <a:ext cx="12907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空气开关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QF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785" y="6237742"/>
            <a:ext cx="28184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三相鼠笼型交流异步电动机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8449" y="3080242"/>
            <a:ext cx="1802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主电路熔断器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FU1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0086" y="4024277"/>
            <a:ext cx="2216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主触点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56507" y="5273508"/>
            <a:ext cx="1893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热继电器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FR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热元件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13565" y="1173746"/>
            <a:ext cx="20072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控制电路熔断器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FU2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28158" y="6447938"/>
            <a:ext cx="20072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控制电路熔断器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FU2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796350" y="2151513"/>
            <a:ext cx="20986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热继电器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FR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常闭触点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82756" y="2949823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停止按钮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SB1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88509" y="4563638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启动按钮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SB2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20846" y="4225827"/>
            <a:ext cx="27606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辅助常开触点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41671" y="5586250"/>
            <a:ext cx="19399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线圈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10636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23392" y="1556792"/>
            <a:ext cx="10153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在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控制板上按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布置图安装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电器元件，并标注上醒目的文字符号。</a:t>
            </a:r>
            <a:endParaRPr lang="en-US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02" y="2420888"/>
            <a:ext cx="6452707" cy="3636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408008"/>
            <a:ext cx="26289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72146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53235" y="1412776"/>
            <a:ext cx="10153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/>
            <a:lvl7pPr marL="2971800" indent="-228600"/>
            <a:lvl8pPr marL="3429000" indent="-228600"/>
            <a:lvl9pPr marL="3886200" indent="-228600"/>
          </a:lstStyle>
          <a:p>
            <a:r>
              <a:rPr lang="en-US" altLang="zh-CN" dirty="0" smtClean="0"/>
              <a:t>4.</a:t>
            </a:r>
            <a:r>
              <a:rPr lang="zh-CN" altLang="zh-CN" dirty="0"/>
              <a:t>按接线图进行板前明线布线和套编码套管。</a:t>
            </a: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9415" y="2096851"/>
            <a:ext cx="130452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 descr="主电路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/>
          <a:stretch>
            <a:fillRect/>
          </a:stretch>
        </p:blipFill>
        <p:spPr bwMode="auto">
          <a:xfrm>
            <a:off x="839415" y="2096852"/>
            <a:ext cx="4006693" cy="435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64941" y="2156869"/>
            <a:ext cx="23402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7" name="Picture 3" descr="控制电路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7"/>
          <a:stretch>
            <a:fillRect/>
          </a:stretch>
        </p:blipFill>
        <p:spPr bwMode="auto">
          <a:xfrm>
            <a:off x="5764940" y="2093943"/>
            <a:ext cx="4075476" cy="435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238351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9415" y="2096851"/>
            <a:ext cx="130452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64941" y="2156869"/>
            <a:ext cx="23402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" name="imgShow" descr="7e0aa52dcb19b71d349bf7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952836"/>
            <a:ext cx="6912768" cy="464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53235" y="1412776"/>
            <a:ext cx="10153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/>
            <a:lvl7pPr marL="2971800" indent="-228600"/>
            <a:lvl8pPr marL="3429000" indent="-228600"/>
            <a:lvl9pPr marL="3886200" indent="-228600"/>
          </a:lstStyle>
          <a:p>
            <a:r>
              <a:rPr lang="en-US" altLang="zh-CN" dirty="0" smtClean="0"/>
              <a:t>5.</a:t>
            </a:r>
            <a:r>
              <a:rPr lang="zh-CN" altLang="en-US" dirty="0"/>
              <a:t>检查控制板布线的</a:t>
            </a:r>
            <a:r>
              <a:rPr lang="zh-CN" altLang="en-US" dirty="0" smtClean="0"/>
              <a:t>正确性。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97231660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babc8ac-5567-41e5-bcba-58ec1fcc788b"/>
  <p:tag name="COMMONDATA" val="eyJoZGlkIjoiNzQ5MWYwNmZlNDkyYzhlZDdlMzE2ZTUyMWYwYmExMjYifQ=="/>
</p:tagLst>
</file>

<file path=ppt/theme/theme1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1295</Words>
  <Application>Microsoft Office PowerPoint</Application>
  <PresentationFormat>宽屏</PresentationFormat>
  <Paragraphs>183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等线</vt:lpstr>
      <vt:lpstr>等线 Light</vt:lpstr>
      <vt:lpstr>黑体</vt:lpstr>
      <vt:lpstr>华文楷体</vt:lpstr>
      <vt:lpstr>华文行楷</vt:lpstr>
      <vt:lpstr>华文中宋</vt:lpstr>
      <vt:lpstr>宋体</vt:lpstr>
      <vt:lpstr>微软雅黑</vt:lpstr>
      <vt:lpstr>印品黑体</vt:lpstr>
      <vt:lpstr>Arial</vt:lpstr>
      <vt:lpstr>Calibri</vt:lpstr>
      <vt:lpstr>Calibri Light</vt:lpstr>
      <vt:lpstr>Garamond</vt:lpstr>
      <vt:lpstr>Times New Roman</vt:lpstr>
      <vt:lpstr>Wingdings</vt:lpstr>
      <vt:lpstr>1_Edge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mengmeng</dc:creator>
  <cp:lastModifiedBy>Windows 用户</cp:lastModifiedBy>
  <cp:revision>1596</cp:revision>
  <dcterms:created xsi:type="dcterms:W3CDTF">2013-03-03T03:44:00Z</dcterms:created>
  <dcterms:modified xsi:type="dcterms:W3CDTF">2025-01-03T09:43:25Z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34B4EEBCB65F4CF9A4E9A8C15FCA9714</vt:lpwstr>
  </property>
</Properties>
</file>