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6"/>
  </p:notesMasterIdLst>
  <p:handoutMasterIdLst>
    <p:handoutMasterId r:id="rId27"/>
  </p:handoutMasterIdLst>
  <p:sldIdLst>
    <p:sldId id="394" r:id="rId3"/>
    <p:sldId id="404" r:id="rId4"/>
    <p:sldId id="405" r:id="rId5"/>
    <p:sldId id="310" r:id="rId6"/>
    <p:sldId id="406" r:id="rId7"/>
    <p:sldId id="413" r:id="rId8"/>
    <p:sldId id="414" r:id="rId9"/>
    <p:sldId id="407" r:id="rId10"/>
    <p:sldId id="408" r:id="rId11"/>
    <p:sldId id="417" r:id="rId12"/>
    <p:sldId id="415" r:id="rId13"/>
    <p:sldId id="418" r:id="rId14"/>
    <p:sldId id="419" r:id="rId15"/>
    <p:sldId id="421" r:id="rId16"/>
    <p:sldId id="409" r:id="rId17"/>
    <p:sldId id="420" r:id="rId18"/>
    <p:sldId id="410" r:id="rId19"/>
    <p:sldId id="411" r:id="rId20"/>
    <p:sldId id="422" r:id="rId21"/>
    <p:sldId id="412" r:id="rId22"/>
    <p:sldId id="423" r:id="rId23"/>
    <p:sldId id="424" r:id="rId24"/>
    <p:sldId id="425" r:id="rId25"/>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90" autoAdjust="0"/>
    <p:restoredTop sz="96379" autoAdjust="0"/>
  </p:normalViewPr>
  <p:slideViewPr>
    <p:cSldViewPr snapToGrid="0">
      <p:cViewPr varScale="1">
        <p:scale>
          <a:sx n="83" d="100"/>
          <a:sy n="83" d="100"/>
        </p:scale>
        <p:origin x="1380" y="78"/>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t>2025/1/3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2025/1/3</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t>2025/1/3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8.xml"/><Relationship Id="rId1" Type="http://schemas.openxmlformats.org/officeDocument/2006/relationships/vmlDrawing" Target="../drawings/vmlDrawing1.vml"/><Relationship Id="rId6" Type="http://schemas.openxmlformats.org/officeDocument/2006/relationships/image" Target="../media/image13.wmf"/><Relationship Id="rId5" Type="http://schemas.openxmlformats.org/officeDocument/2006/relationships/oleObject" Target="../embeddings/oleObject1.bin"/><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8.xml"/><Relationship Id="rId1" Type="http://schemas.openxmlformats.org/officeDocument/2006/relationships/tags" Target="../tags/tag1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smtClean="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smtClean="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endPar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7"/>
          <p:cNvSpPr>
            <a:spLocks noChangeArrowheads="1"/>
          </p:cNvSpPr>
          <p:nvPr/>
        </p:nvSpPr>
        <p:spPr bwMode="auto">
          <a:xfrm>
            <a:off x="1840803" y="3250106"/>
            <a:ext cx="8317242" cy="656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5.6 </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降压起动方式及原理</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关于我们"/>
          <p:cNvSpPr/>
          <p:nvPr/>
        </p:nvSpPr>
        <p:spPr>
          <a:xfrm>
            <a:off x="934141" y="266657"/>
            <a:ext cx="8492492"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二、定子绕组回路串自耦变压器降压起动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矩形 3"/>
          <p:cNvSpPr/>
          <p:nvPr/>
        </p:nvSpPr>
        <p:spPr>
          <a:xfrm>
            <a:off x="754262" y="1175631"/>
            <a:ext cx="4014240" cy="430887"/>
          </a:xfrm>
          <a:prstGeom prst="rect">
            <a:avLst/>
          </a:prstGeom>
        </p:spPr>
        <p:txBody>
          <a:bodyPr wrap="none">
            <a:spAutoFit/>
          </a:bodyPr>
          <a:lstStyle/>
          <a:p>
            <a:pPr indent="266700" algn="just">
              <a:spcAft>
                <a:spcPts val="0"/>
              </a:spcAft>
            </a:pPr>
            <a:r>
              <a:rPr lang="en-US" altLang="zh-CN" sz="2200" dirty="0">
                <a:latin typeface="华文中宋" panose="02010600040101010101" pitchFamily="2" charset="-122"/>
                <a:ea typeface="华文中宋" panose="02010600040101010101" pitchFamily="2" charset="-122"/>
              </a:rPr>
              <a:t>2</a:t>
            </a:r>
            <a:r>
              <a:rPr lang="zh-CN" altLang="en-US" sz="2200" dirty="0">
                <a:latin typeface="华文中宋" panose="02010600040101010101" pitchFamily="2" charset="-122"/>
                <a:ea typeface="华文中宋" panose="02010600040101010101" pitchFamily="2" charset="-122"/>
              </a:rPr>
              <a:t>．利用时间继电器自动实现</a:t>
            </a:r>
            <a:endParaRPr lang="zh-CN" altLang="zh-CN" sz="2200" dirty="0">
              <a:latin typeface="华文中宋" panose="02010600040101010101" pitchFamily="2" charset="-122"/>
              <a:ea typeface="华文中宋" panose="02010600040101010101" pitchFamily="2" charset="-122"/>
            </a:endParaRPr>
          </a:p>
        </p:txBody>
      </p:sp>
      <p:sp>
        <p:nvSpPr>
          <p:cNvPr id="5" name="Rectangle 2"/>
          <p:cNvSpPr>
            <a:spLocks noChangeArrowheads="1"/>
          </p:cNvSpPr>
          <p:nvPr/>
        </p:nvSpPr>
        <p:spPr bwMode="auto">
          <a:xfrm>
            <a:off x="934141" y="206155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6" name="Picture 2" descr="串电阻器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083" y="1718771"/>
            <a:ext cx="6096780" cy="4357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594764" y="2122900"/>
            <a:ext cx="4959927" cy="3416320"/>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rPr>
              <a:t>闭合电源开关</a:t>
            </a:r>
            <a:r>
              <a:rPr lang="en-US" altLang="zh-CN" kern="100" dirty="0">
                <a:latin typeface="Times New Roman" panose="02020603050405020304" pitchFamily="18" charset="0"/>
              </a:rPr>
              <a:t>QS</a:t>
            </a:r>
            <a:endParaRPr lang="zh-CN" altLang="zh-CN" kern="100" dirty="0">
              <a:latin typeface="Times New Roman" panose="02020603050405020304" pitchFamily="18" charset="0"/>
            </a:endParaRPr>
          </a:p>
          <a:p>
            <a:pPr indent="266700" algn="just">
              <a:lnSpc>
                <a:spcPct val="150000"/>
              </a:lnSpc>
              <a:spcAft>
                <a:spcPts val="0"/>
              </a:spcAft>
            </a:pPr>
            <a:r>
              <a:rPr lang="zh-CN" altLang="zh-CN" b="1" kern="100" dirty="0">
                <a:solidFill>
                  <a:srgbClr val="FF0000"/>
                </a:solidFill>
                <a:latin typeface="Times New Roman" panose="02020603050405020304" pitchFamily="18" charset="0"/>
              </a:rPr>
              <a:t>（</a:t>
            </a:r>
            <a:r>
              <a:rPr lang="en-US" altLang="zh-CN" b="1" kern="100" dirty="0">
                <a:solidFill>
                  <a:srgbClr val="FF0000"/>
                </a:solidFill>
                <a:latin typeface="Times New Roman" panose="02020603050405020304" pitchFamily="18" charset="0"/>
              </a:rPr>
              <a:t>1</a:t>
            </a:r>
            <a:r>
              <a:rPr lang="zh-CN" altLang="zh-CN" b="1" kern="100" dirty="0">
                <a:solidFill>
                  <a:srgbClr val="FF0000"/>
                </a:solidFill>
                <a:latin typeface="Times New Roman" panose="02020603050405020304" pitchFamily="18" charset="0"/>
              </a:rPr>
              <a:t>）降压起动</a:t>
            </a:r>
          </a:p>
          <a:p>
            <a:pPr indent="266700" algn="just">
              <a:lnSpc>
                <a:spcPct val="150000"/>
              </a:lnSpc>
              <a:spcAft>
                <a:spcPts val="0"/>
              </a:spcAft>
            </a:pPr>
            <a:r>
              <a:rPr lang="zh-CN" altLang="zh-CN" kern="100" dirty="0">
                <a:latin typeface="Times New Roman" panose="02020603050405020304" pitchFamily="18" charset="0"/>
              </a:rPr>
              <a:t>按下按钮</a:t>
            </a:r>
            <a:r>
              <a:rPr lang="en-US" altLang="zh-CN" kern="100" dirty="0">
                <a:latin typeface="Times New Roman" panose="02020603050405020304" pitchFamily="18" charset="0"/>
              </a:rPr>
              <a:t>SB2</a:t>
            </a:r>
            <a:r>
              <a:rPr lang="zh-CN" altLang="zh-CN" kern="100" dirty="0">
                <a:latin typeface="Times New Roman" panose="02020603050405020304" pitchFamily="18" charset="0"/>
              </a:rPr>
              <a:t>→</a:t>
            </a:r>
            <a:r>
              <a:rPr lang="en-US" altLang="zh-CN" kern="100" dirty="0">
                <a:solidFill>
                  <a:srgbClr val="FF0000"/>
                </a:solidFill>
                <a:latin typeface="Times New Roman" panose="02020603050405020304" pitchFamily="18" charset="0"/>
              </a:rPr>
              <a:t>KM2</a:t>
            </a:r>
            <a:r>
              <a:rPr lang="zh-CN" altLang="zh-CN" kern="100" dirty="0">
                <a:solidFill>
                  <a:srgbClr val="FF0000"/>
                </a:solidFill>
                <a:latin typeface="Times New Roman" panose="02020603050405020304" pitchFamily="18" charset="0"/>
              </a:rPr>
              <a:t>和</a:t>
            </a:r>
            <a:r>
              <a:rPr lang="en-US" altLang="zh-CN" kern="100" dirty="0">
                <a:solidFill>
                  <a:srgbClr val="FF0000"/>
                </a:solidFill>
                <a:latin typeface="Times New Roman" panose="02020603050405020304" pitchFamily="18" charset="0"/>
              </a:rPr>
              <a:t>KM3</a:t>
            </a:r>
            <a:r>
              <a:rPr lang="zh-CN" altLang="zh-CN" kern="100" dirty="0">
                <a:solidFill>
                  <a:srgbClr val="FF0000"/>
                </a:solidFill>
                <a:latin typeface="Times New Roman" panose="02020603050405020304" pitchFamily="18" charset="0"/>
              </a:rPr>
              <a:t>线圈得电</a:t>
            </a:r>
            <a:r>
              <a:rPr lang="zh-CN" altLang="zh-CN" kern="100" dirty="0">
                <a:latin typeface="Times New Roman" panose="02020603050405020304" pitchFamily="18" charset="0"/>
              </a:rPr>
              <a:t>→</a:t>
            </a:r>
            <a:r>
              <a:rPr lang="en-US" altLang="zh-CN" kern="100" dirty="0">
                <a:latin typeface="Times New Roman" panose="02020603050405020304" pitchFamily="18" charset="0"/>
              </a:rPr>
              <a:t>KM2</a:t>
            </a:r>
            <a:r>
              <a:rPr lang="zh-CN" altLang="zh-CN" kern="100" dirty="0">
                <a:latin typeface="Times New Roman" panose="02020603050405020304" pitchFamily="18" charset="0"/>
              </a:rPr>
              <a:t>和</a:t>
            </a:r>
            <a:r>
              <a:rPr lang="en-US" altLang="zh-CN" kern="100" dirty="0">
                <a:latin typeface="Times New Roman" panose="02020603050405020304" pitchFamily="18" charset="0"/>
              </a:rPr>
              <a:t>KM1</a:t>
            </a:r>
            <a:r>
              <a:rPr lang="zh-CN" altLang="zh-CN" kern="100" dirty="0">
                <a:latin typeface="Times New Roman" panose="02020603050405020304" pitchFamily="18" charset="0"/>
              </a:rPr>
              <a:t>常闭辅助触点断开、</a:t>
            </a:r>
            <a:r>
              <a:rPr lang="en-US" altLang="zh-CN" kern="100" dirty="0">
                <a:latin typeface="Times New Roman" panose="02020603050405020304" pitchFamily="18" charset="0"/>
              </a:rPr>
              <a:t>KM2</a:t>
            </a:r>
            <a:r>
              <a:rPr lang="zh-CN" altLang="zh-CN" kern="100" dirty="0">
                <a:latin typeface="Times New Roman" panose="02020603050405020304" pitchFamily="18" charset="0"/>
              </a:rPr>
              <a:t>和</a:t>
            </a:r>
            <a:r>
              <a:rPr lang="en-US" altLang="zh-CN" kern="100" dirty="0">
                <a:latin typeface="Times New Roman" panose="02020603050405020304" pitchFamily="18" charset="0"/>
              </a:rPr>
              <a:t>KM3</a:t>
            </a:r>
            <a:r>
              <a:rPr lang="zh-CN" altLang="zh-CN" kern="100" dirty="0">
                <a:latin typeface="Times New Roman" panose="02020603050405020304" pitchFamily="18" charset="0"/>
              </a:rPr>
              <a:t>主触点及其辅助常开触点闭合→电动机</a:t>
            </a:r>
            <a:r>
              <a:rPr lang="en-US" altLang="zh-CN" kern="100" dirty="0">
                <a:latin typeface="Times New Roman" panose="02020603050405020304" pitchFamily="18" charset="0"/>
              </a:rPr>
              <a:t>M</a:t>
            </a:r>
            <a:r>
              <a:rPr lang="zh-CN" altLang="zh-CN" kern="100" dirty="0">
                <a:latin typeface="Times New Roman" panose="02020603050405020304" pitchFamily="18" charset="0"/>
              </a:rPr>
              <a:t>定子串自耦变压器</a:t>
            </a:r>
            <a:r>
              <a:rPr lang="en-US" altLang="zh-CN" kern="100" dirty="0">
                <a:latin typeface="Times New Roman" panose="02020603050405020304" pitchFamily="18" charset="0"/>
              </a:rPr>
              <a:t>T</a:t>
            </a:r>
            <a:r>
              <a:rPr lang="zh-CN" altLang="zh-CN" kern="100" dirty="0">
                <a:latin typeface="Times New Roman" panose="02020603050405020304" pitchFamily="18" charset="0"/>
              </a:rPr>
              <a:t>降压起动→时间继电器线圈</a:t>
            </a:r>
            <a:r>
              <a:rPr lang="en-US" altLang="zh-CN" kern="100" dirty="0">
                <a:latin typeface="Times New Roman" panose="02020603050405020304" pitchFamily="18" charset="0"/>
              </a:rPr>
              <a:t>KT</a:t>
            </a:r>
            <a:r>
              <a:rPr lang="zh-CN" altLang="zh-CN" kern="100" dirty="0">
                <a:latin typeface="Times New Roman" panose="02020603050405020304" pitchFamily="18" charset="0"/>
              </a:rPr>
              <a:t>线圈得电→开始计时、</a:t>
            </a:r>
            <a:r>
              <a:rPr lang="en-US" altLang="zh-CN" kern="100" dirty="0">
                <a:latin typeface="Times New Roman" panose="02020603050405020304" pitchFamily="18" charset="0"/>
              </a:rPr>
              <a:t>KT</a:t>
            </a:r>
            <a:r>
              <a:rPr lang="zh-CN" altLang="zh-CN" kern="100" dirty="0">
                <a:latin typeface="Times New Roman" panose="02020603050405020304" pitchFamily="18" charset="0"/>
              </a:rPr>
              <a:t>瞬动触点闭合，为全压运行做准备。</a:t>
            </a:r>
          </a:p>
        </p:txBody>
      </p:sp>
      <p:sp>
        <p:nvSpPr>
          <p:cNvPr id="11" name="矩形 10"/>
          <p:cNvSpPr/>
          <p:nvPr/>
        </p:nvSpPr>
        <p:spPr>
          <a:xfrm>
            <a:off x="4372495" y="4596939"/>
            <a:ext cx="655372" cy="2493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48193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关于我们"/>
          <p:cNvSpPr/>
          <p:nvPr/>
        </p:nvSpPr>
        <p:spPr>
          <a:xfrm>
            <a:off x="934141" y="266657"/>
            <a:ext cx="8492492"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二、定子绕组回路串自耦变压器降压起动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矩形 3"/>
          <p:cNvSpPr/>
          <p:nvPr/>
        </p:nvSpPr>
        <p:spPr>
          <a:xfrm>
            <a:off x="754262" y="1175631"/>
            <a:ext cx="4014240" cy="430887"/>
          </a:xfrm>
          <a:prstGeom prst="rect">
            <a:avLst/>
          </a:prstGeom>
        </p:spPr>
        <p:txBody>
          <a:bodyPr wrap="none">
            <a:spAutoFit/>
          </a:bodyPr>
          <a:lstStyle/>
          <a:p>
            <a:pPr indent="266700" algn="just">
              <a:spcAft>
                <a:spcPts val="0"/>
              </a:spcAft>
            </a:pPr>
            <a:r>
              <a:rPr lang="en-US" altLang="zh-CN" sz="2200" dirty="0">
                <a:latin typeface="华文中宋" panose="02010600040101010101" pitchFamily="2" charset="-122"/>
                <a:ea typeface="华文中宋" panose="02010600040101010101" pitchFamily="2" charset="-122"/>
              </a:rPr>
              <a:t>2</a:t>
            </a:r>
            <a:r>
              <a:rPr lang="zh-CN" altLang="en-US" sz="2200" dirty="0">
                <a:latin typeface="华文中宋" panose="02010600040101010101" pitchFamily="2" charset="-122"/>
                <a:ea typeface="华文中宋" panose="02010600040101010101" pitchFamily="2" charset="-122"/>
              </a:rPr>
              <a:t>．利用时间继电器自动实现</a:t>
            </a:r>
            <a:endParaRPr lang="zh-CN" altLang="zh-CN" sz="2200" dirty="0">
              <a:latin typeface="华文中宋" panose="02010600040101010101" pitchFamily="2" charset="-122"/>
              <a:ea typeface="华文中宋" panose="02010600040101010101" pitchFamily="2" charset="-122"/>
            </a:endParaRPr>
          </a:p>
        </p:txBody>
      </p:sp>
      <p:sp>
        <p:nvSpPr>
          <p:cNvPr id="5" name="Rectangle 2"/>
          <p:cNvSpPr>
            <a:spLocks noChangeArrowheads="1"/>
          </p:cNvSpPr>
          <p:nvPr/>
        </p:nvSpPr>
        <p:spPr bwMode="auto">
          <a:xfrm>
            <a:off x="934141" y="206155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6" name="Picture 2" descr="串电阻器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083" y="1718771"/>
            <a:ext cx="6096780" cy="4357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594764" y="2122900"/>
            <a:ext cx="4959927" cy="3416320"/>
          </a:xfrm>
          <a:prstGeom prst="rect">
            <a:avLst/>
          </a:prstGeom>
        </p:spPr>
        <p:txBody>
          <a:bodyPr wrap="square">
            <a:spAutoFit/>
          </a:bodyPr>
          <a:lstStyle/>
          <a:p>
            <a:pPr indent="266700" algn="just">
              <a:lnSpc>
                <a:spcPct val="150000"/>
              </a:lnSpc>
            </a:pPr>
            <a:r>
              <a:rPr lang="zh-CN" altLang="zh-CN" b="1" kern="100" dirty="0">
                <a:solidFill>
                  <a:srgbClr val="FF0000"/>
                </a:solidFill>
                <a:latin typeface="Times New Roman" panose="02020603050405020304" pitchFamily="18" charset="0"/>
              </a:rPr>
              <a:t>（</a:t>
            </a:r>
            <a:r>
              <a:rPr lang="en-US" altLang="zh-CN" b="1" kern="100" dirty="0">
                <a:solidFill>
                  <a:srgbClr val="FF0000"/>
                </a:solidFill>
                <a:latin typeface="Times New Roman" panose="02020603050405020304" pitchFamily="18" charset="0"/>
              </a:rPr>
              <a:t>2</a:t>
            </a:r>
            <a:r>
              <a:rPr lang="zh-CN" altLang="zh-CN" b="1" kern="100" dirty="0">
                <a:solidFill>
                  <a:srgbClr val="FF0000"/>
                </a:solidFill>
                <a:latin typeface="Times New Roman" panose="02020603050405020304" pitchFamily="18" charset="0"/>
              </a:rPr>
              <a:t>）全压运行</a:t>
            </a:r>
          </a:p>
          <a:p>
            <a:pPr indent="266700" algn="just">
              <a:lnSpc>
                <a:spcPct val="150000"/>
              </a:lnSpc>
              <a:spcAft>
                <a:spcPts val="0"/>
              </a:spcAft>
            </a:pPr>
            <a:r>
              <a:rPr lang="zh-CN" altLang="zh-CN" kern="100" dirty="0">
                <a:latin typeface="Times New Roman" panose="02020603050405020304" pitchFamily="18" charset="0"/>
              </a:rPr>
              <a:t>时间继电器线圈</a:t>
            </a:r>
            <a:r>
              <a:rPr lang="en-US" altLang="zh-CN" kern="100" dirty="0">
                <a:latin typeface="Times New Roman" panose="02020603050405020304" pitchFamily="18" charset="0"/>
              </a:rPr>
              <a:t>KT</a:t>
            </a:r>
            <a:r>
              <a:rPr lang="zh-CN" altLang="zh-CN" kern="100" dirty="0">
                <a:latin typeface="Times New Roman" panose="02020603050405020304" pitchFamily="18" charset="0"/>
              </a:rPr>
              <a:t>整定时间到→</a:t>
            </a:r>
            <a:r>
              <a:rPr lang="en-US" altLang="zh-CN" kern="100" dirty="0">
                <a:latin typeface="Times New Roman" panose="02020603050405020304" pitchFamily="18" charset="0"/>
              </a:rPr>
              <a:t>KT</a:t>
            </a:r>
            <a:r>
              <a:rPr lang="zh-CN" altLang="zh-CN" kern="100" dirty="0">
                <a:latin typeface="Times New Roman" panose="02020603050405020304" pitchFamily="18" charset="0"/>
              </a:rPr>
              <a:t>延时常闭触点断开、延时常开触点闭合→</a:t>
            </a:r>
            <a:r>
              <a:rPr lang="en-US" altLang="zh-CN" kern="100" dirty="0">
                <a:latin typeface="Times New Roman" panose="02020603050405020304" pitchFamily="18" charset="0"/>
              </a:rPr>
              <a:t>KM2</a:t>
            </a:r>
            <a:r>
              <a:rPr lang="zh-CN" altLang="zh-CN" kern="100" dirty="0">
                <a:latin typeface="Times New Roman" panose="02020603050405020304" pitchFamily="18" charset="0"/>
              </a:rPr>
              <a:t>和</a:t>
            </a:r>
            <a:r>
              <a:rPr lang="en-US" altLang="zh-CN" kern="100" dirty="0">
                <a:latin typeface="Times New Roman" panose="02020603050405020304" pitchFamily="18" charset="0"/>
              </a:rPr>
              <a:t>KM3</a:t>
            </a:r>
            <a:r>
              <a:rPr lang="zh-CN" altLang="zh-CN" kern="100" dirty="0">
                <a:latin typeface="Times New Roman" panose="02020603050405020304" pitchFamily="18" charset="0"/>
              </a:rPr>
              <a:t>线圈断电→</a:t>
            </a:r>
            <a:r>
              <a:rPr lang="en-US" altLang="zh-CN" kern="100" dirty="0">
                <a:latin typeface="Times New Roman" panose="02020603050405020304" pitchFamily="18" charset="0"/>
              </a:rPr>
              <a:t>KM2</a:t>
            </a:r>
            <a:r>
              <a:rPr lang="zh-CN" altLang="zh-CN" kern="100" dirty="0">
                <a:latin typeface="Times New Roman" panose="02020603050405020304" pitchFamily="18" charset="0"/>
              </a:rPr>
              <a:t>和</a:t>
            </a:r>
            <a:r>
              <a:rPr lang="en-US" altLang="zh-CN" kern="100" dirty="0">
                <a:latin typeface="Times New Roman" panose="02020603050405020304" pitchFamily="18" charset="0"/>
              </a:rPr>
              <a:t>KM3</a:t>
            </a:r>
            <a:r>
              <a:rPr lang="zh-CN" altLang="zh-CN" kern="100" dirty="0">
                <a:latin typeface="Times New Roman" panose="02020603050405020304" pitchFamily="18" charset="0"/>
              </a:rPr>
              <a:t>常闭辅助触点闭合、</a:t>
            </a:r>
            <a:r>
              <a:rPr lang="en-US" altLang="zh-CN" kern="100" dirty="0">
                <a:latin typeface="Times New Roman" panose="02020603050405020304" pitchFamily="18" charset="0"/>
              </a:rPr>
              <a:t>KM2</a:t>
            </a:r>
            <a:r>
              <a:rPr lang="zh-CN" altLang="zh-CN" kern="100" dirty="0">
                <a:latin typeface="Times New Roman" panose="02020603050405020304" pitchFamily="18" charset="0"/>
              </a:rPr>
              <a:t>和</a:t>
            </a:r>
            <a:r>
              <a:rPr lang="en-US" altLang="zh-CN" kern="100" dirty="0">
                <a:latin typeface="Times New Roman" panose="02020603050405020304" pitchFamily="18" charset="0"/>
              </a:rPr>
              <a:t>KM3</a:t>
            </a:r>
            <a:r>
              <a:rPr lang="zh-CN" altLang="zh-CN" kern="100" dirty="0">
                <a:latin typeface="Times New Roman" panose="02020603050405020304" pitchFamily="18" charset="0"/>
              </a:rPr>
              <a:t>主触点及其辅助常开触点断开合→</a:t>
            </a:r>
            <a:r>
              <a:rPr lang="en-US" altLang="zh-CN" kern="100" dirty="0">
                <a:latin typeface="Times New Roman" panose="02020603050405020304" pitchFamily="18" charset="0"/>
              </a:rPr>
              <a:t>KM1</a:t>
            </a:r>
            <a:r>
              <a:rPr lang="zh-CN" altLang="zh-CN" kern="100" dirty="0">
                <a:latin typeface="Times New Roman" panose="02020603050405020304" pitchFamily="18" charset="0"/>
              </a:rPr>
              <a:t>线圈得电→</a:t>
            </a:r>
            <a:r>
              <a:rPr lang="en-US" altLang="zh-CN" kern="100" dirty="0">
                <a:latin typeface="Times New Roman" panose="02020603050405020304" pitchFamily="18" charset="0"/>
              </a:rPr>
              <a:t>KM1</a:t>
            </a:r>
            <a:r>
              <a:rPr lang="zh-CN" altLang="zh-CN" kern="100" dirty="0">
                <a:latin typeface="Times New Roman" panose="02020603050405020304" pitchFamily="18" charset="0"/>
              </a:rPr>
              <a:t>辅助常闭触点断开、</a:t>
            </a:r>
            <a:r>
              <a:rPr lang="en-US" altLang="zh-CN" kern="100" dirty="0">
                <a:latin typeface="Times New Roman" panose="02020603050405020304" pitchFamily="18" charset="0"/>
              </a:rPr>
              <a:t>KM1</a:t>
            </a:r>
            <a:r>
              <a:rPr lang="zh-CN" altLang="zh-CN" kern="100" dirty="0">
                <a:latin typeface="Times New Roman" panose="02020603050405020304" pitchFamily="18" charset="0"/>
              </a:rPr>
              <a:t>主触点和辅助常开触点闭合→</a:t>
            </a:r>
            <a:r>
              <a:rPr lang="en-US" altLang="zh-CN" kern="100" dirty="0">
                <a:latin typeface="Times New Roman" panose="02020603050405020304" pitchFamily="18" charset="0"/>
              </a:rPr>
              <a:t>KT</a:t>
            </a:r>
            <a:r>
              <a:rPr lang="zh-CN" altLang="zh-CN" kern="100" dirty="0">
                <a:latin typeface="Times New Roman" panose="02020603050405020304" pitchFamily="18" charset="0"/>
              </a:rPr>
              <a:t>线圈失电→电动机</a:t>
            </a:r>
            <a:r>
              <a:rPr lang="en-US" altLang="zh-CN" kern="100" dirty="0">
                <a:latin typeface="Times New Roman" panose="02020603050405020304" pitchFamily="18" charset="0"/>
              </a:rPr>
              <a:t>M</a:t>
            </a:r>
            <a:r>
              <a:rPr lang="zh-CN" altLang="zh-CN" kern="100" dirty="0">
                <a:latin typeface="Times New Roman" panose="02020603050405020304" pitchFamily="18" charset="0"/>
              </a:rPr>
              <a:t>全压运行。</a:t>
            </a:r>
          </a:p>
        </p:txBody>
      </p:sp>
      <p:sp>
        <p:nvSpPr>
          <p:cNvPr id="8" name="矩形 7"/>
          <p:cNvSpPr/>
          <p:nvPr/>
        </p:nvSpPr>
        <p:spPr>
          <a:xfrm>
            <a:off x="5153891" y="4680065"/>
            <a:ext cx="224444" cy="11637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0662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关于我们"/>
          <p:cNvSpPr/>
          <p:nvPr/>
        </p:nvSpPr>
        <p:spPr>
          <a:xfrm>
            <a:off x="934141" y="266657"/>
            <a:ext cx="8492492"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二、定子绕组回路串自耦变压器降压起动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矩形 3"/>
          <p:cNvSpPr/>
          <p:nvPr/>
        </p:nvSpPr>
        <p:spPr>
          <a:xfrm>
            <a:off x="754262" y="1175631"/>
            <a:ext cx="4014240" cy="430887"/>
          </a:xfrm>
          <a:prstGeom prst="rect">
            <a:avLst/>
          </a:prstGeom>
        </p:spPr>
        <p:txBody>
          <a:bodyPr wrap="none">
            <a:spAutoFit/>
          </a:bodyPr>
          <a:lstStyle/>
          <a:p>
            <a:pPr indent="266700" algn="just">
              <a:spcAft>
                <a:spcPts val="0"/>
              </a:spcAft>
            </a:pPr>
            <a:r>
              <a:rPr lang="en-US" altLang="zh-CN" sz="2200" dirty="0">
                <a:latin typeface="华文中宋" panose="02010600040101010101" pitchFamily="2" charset="-122"/>
                <a:ea typeface="华文中宋" panose="02010600040101010101" pitchFamily="2" charset="-122"/>
              </a:rPr>
              <a:t>2</a:t>
            </a:r>
            <a:r>
              <a:rPr lang="zh-CN" altLang="en-US" sz="2200" dirty="0">
                <a:latin typeface="华文中宋" panose="02010600040101010101" pitchFamily="2" charset="-122"/>
                <a:ea typeface="华文中宋" panose="02010600040101010101" pitchFamily="2" charset="-122"/>
              </a:rPr>
              <a:t>．利用时间继电器自动实现</a:t>
            </a:r>
            <a:endParaRPr lang="zh-CN" altLang="zh-CN" sz="2200" dirty="0">
              <a:latin typeface="华文中宋" panose="02010600040101010101" pitchFamily="2" charset="-122"/>
              <a:ea typeface="华文中宋" panose="02010600040101010101" pitchFamily="2" charset="-122"/>
            </a:endParaRPr>
          </a:p>
        </p:txBody>
      </p:sp>
      <p:sp>
        <p:nvSpPr>
          <p:cNvPr id="5" name="Rectangle 2"/>
          <p:cNvSpPr>
            <a:spLocks noChangeArrowheads="1"/>
          </p:cNvSpPr>
          <p:nvPr/>
        </p:nvSpPr>
        <p:spPr bwMode="auto">
          <a:xfrm>
            <a:off x="934141" y="206155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6" name="Picture 2" descr="串电阻器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530" y="1718771"/>
            <a:ext cx="6096780" cy="4357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860772" y="2569990"/>
            <a:ext cx="4959927" cy="1701748"/>
          </a:xfrm>
          <a:prstGeom prst="rect">
            <a:avLst/>
          </a:prstGeom>
        </p:spPr>
        <p:txBody>
          <a:bodyPr wrap="square">
            <a:spAutoFit/>
          </a:bodyPr>
          <a:lstStyle/>
          <a:p>
            <a:pPr indent="266700" algn="just">
              <a:lnSpc>
                <a:spcPct val="150000"/>
              </a:lnSpc>
            </a:pPr>
            <a:r>
              <a:rPr lang="zh-CN" altLang="zh-CN" b="1" kern="100" dirty="0">
                <a:solidFill>
                  <a:srgbClr val="FF0000"/>
                </a:solidFill>
                <a:latin typeface="Times New Roman" panose="02020603050405020304" pitchFamily="18" charset="0"/>
              </a:rPr>
              <a:t>（</a:t>
            </a:r>
            <a:r>
              <a:rPr lang="en-US" altLang="zh-CN" b="1" kern="100" dirty="0">
                <a:solidFill>
                  <a:srgbClr val="FF0000"/>
                </a:solidFill>
                <a:latin typeface="Times New Roman" panose="02020603050405020304" pitchFamily="18" charset="0"/>
              </a:rPr>
              <a:t>3</a:t>
            </a:r>
            <a:r>
              <a:rPr lang="zh-CN" altLang="zh-CN" b="1" kern="100" dirty="0">
                <a:solidFill>
                  <a:srgbClr val="FF0000"/>
                </a:solidFill>
                <a:latin typeface="Times New Roman" panose="02020603050405020304" pitchFamily="18" charset="0"/>
              </a:rPr>
              <a:t>）停止</a:t>
            </a:r>
            <a:r>
              <a:rPr lang="en-US" altLang="zh-CN" b="1" kern="100" dirty="0">
                <a:solidFill>
                  <a:srgbClr val="FF0000"/>
                </a:solidFill>
                <a:latin typeface="Times New Roman" panose="02020603050405020304" pitchFamily="18" charset="0"/>
              </a:rPr>
              <a:t>                                                                            </a:t>
            </a:r>
            <a:endParaRPr lang="zh-CN" altLang="zh-CN" b="1" kern="100" dirty="0">
              <a:solidFill>
                <a:srgbClr val="FF0000"/>
              </a:solidFill>
              <a:latin typeface="Times New Roman" panose="02020603050405020304" pitchFamily="18" charset="0"/>
            </a:endParaRPr>
          </a:p>
          <a:p>
            <a:pPr indent="266700" algn="just">
              <a:lnSpc>
                <a:spcPct val="150000"/>
              </a:lnSpc>
              <a:spcAft>
                <a:spcPts val="0"/>
              </a:spcAft>
            </a:pPr>
            <a:r>
              <a:rPr lang="zh-CN" altLang="zh-CN" kern="100" dirty="0">
                <a:latin typeface="Times New Roman" panose="02020603050405020304" pitchFamily="18" charset="0"/>
              </a:rPr>
              <a:t>按停止按钮</a:t>
            </a:r>
            <a:r>
              <a:rPr lang="en-US" altLang="zh-CN" kern="100" dirty="0">
                <a:latin typeface="Times New Roman" panose="02020603050405020304" pitchFamily="18" charset="0"/>
              </a:rPr>
              <a:t>SB1</a:t>
            </a:r>
            <a:r>
              <a:rPr lang="zh-CN" altLang="zh-CN" kern="100" dirty="0">
                <a:latin typeface="Times New Roman" panose="02020603050405020304" pitchFamily="18" charset="0"/>
              </a:rPr>
              <a:t>→整个控制电路失电→</a:t>
            </a:r>
            <a:r>
              <a:rPr lang="en-US" altLang="zh-CN" kern="100" dirty="0">
                <a:latin typeface="Times New Roman" panose="02020603050405020304" pitchFamily="18" charset="0"/>
              </a:rPr>
              <a:t>KM1</a:t>
            </a:r>
            <a:r>
              <a:rPr lang="zh-CN" altLang="zh-CN" kern="100" dirty="0">
                <a:latin typeface="Times New Roman" panose="02020603050405020304" pitchFamily="18" charset="0"/>
              </a:rPr>
              <a:t>（或</a:t>
            </a:r>
            <a:r>
              <a:rPr lang="en-US" altLang="zh-CN" kern="100" dirty="0">
                <a:latin typeface="Times New Roman" panose="02020603050405020304" pitchFamily="18" charset="0"/>
              </a:rPr>
              <a:t>KM2</a:t>
            </a:r>
            <a:r>
              <a:rPr lang="zh-CN" altLang="zh-CN" kern="100" dirty="0">
                <a:latin typeface="Times New Roman" panose="02020603050405020304" pitchFamily="18" charset="0"/>
              </a:rPr>
              <a:t>和</a:t>
            </a:r>
            <a:r>
              <a:rPr lang="en-US" altLang="zh-CN" kern="100" dirty="0">
                <a:latin typeface="Times New Roman" panose="02020603050405020304" pitchFamily="18" charset="0"/>
              </a:rPr>
              <a:t>KM1</a:t>
            </a:r>
            <a:r>
              <a:rPr lang="zh-CN" altLang="zh-CN" kern="100" dirty="0">
                <a:latin typeface="Times New Roman" panose="02020603050405020304" pitchFamily="18" charset="0"/>
              </a:rPr>
              <a:t>）主触点和辅助触点分断（时间继电器线圈断电）→电动机</a:t>
            </a:r>
            <a:r>
              <a:rPr lang="en-US" altLang="zh-CN" kern="100" dirty="0">
                <a:latin typeface="Times New Roman" panose="02020603050405020304" pitchFamily="18" charset="0"/>
              </a:rPr>
              <a:t>M</a:t>
            </a:r>
            <a:r>
              <a:rPr lang="zh-CN" altLang="zh-CN" kern="100" dirty="0">
                <a:latin typeface="Times New Roman" panose="02020603050405020304" pitchFamily="18" charset="0"/>
              </a:rPr>
              <a:t>失电停转。</a:t>
            </a:r>
          </a:p>
        </p:txBody>
      </p:sp>
    </p:spTree>
    <p:extLst>
      <p:ext uri="{BB962C8B-B14F-4D97-AF65-F5344CB8AC3E}">
        <p14:creationId xmlns:p14="http://schemas.microsoft.com/office/powerpoint/2010/main" val="32735380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关于我们"/>
          <p:cNvSpPr/>
          <p:nvPr/>
        </p:nvSpPr>
        <p:spPr>
          <a:xfrm>
            <a:off x="934141" y="266657"/>
            <a:ext cx="8492492"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二、定子绕组回路串自耦变压器降压起动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矩形 3"/>
          <p:cNvSpPr/>
          <p:nvPr/>
        </p:nvSpPr>
        <p:spPr>
          <a:xfrm>
            <a:off x="549694" y="1200389"/>
            <a:ext cx="1282723" cy="430887"/>
          </a:xfrm>
          <a:prstGeom prst="rect">
            <a:avLst/>
          </a:prstGeom>
        </p:spPr>
        <p:txBody>
          <a:bodyPr wrap="none">
            <a:spAutoFit/>
          </a:bodyPr>
          <a:lstStyle/>
          <a:p>
            <a:pPr indent="266700" algn="just">
              <a:spcAft>
                <a:spcPts val="0"/>
              </a:spcAft>
            </a:pPr>
            <a:r>
              <a:rPr lang="en-US" altLang="zh-CN" sz="2200" dirty="0" smtClean="0">
                <a:latin typeface="华文中宋" panose="02010600040101010101" pitchFamily="2" charset="-122"/>
                <a:ea typeface="华文中宋" panose="02010600040101010101" pitchFamily="2" charset="-122"/>
              </a:rPr>
              <a:t>3.</a:t>
            </a:r>
            <a:r>
              <a:rPr lang="zh-CN" altLang="en-US" sz="2200" dirty="0" smtClean="0">
                <a:latin typeface="华文中宋" panose="02010600040101010101" pitchFamily="2" charset="-122"/>
                <a:ea typeface="华文中宋" panose="02010600040101010101" pitchFamily="2" charset="-122"/>
              </a:rPr>
              <a:t>特点</a:t>
            </a:r>
            <a:endParaRPr lang="zh-CN" altLang="zh-CN" sz="2200" dirty="0">
              <a:latin typeface="华文中宋" panose="02010600040101010101" pitchFamily="2" charset="-122"/>
              <a:ea typeface="华文中宋" panose="02010600040101010101" pitchFamily="2" charset="-122"/>
            </a:endParaRPr>
          </a:p>
        </p:txBody>
      </p:sp>
      <p:sp>
        <p:nvSpPr>
          <p:cNvPr id="5" name="Rectangle 2"/>
          <p:cNvSpPr>
            <a:spLocks noChangeArrowheads="1"/>
          </p:cNvSpPr>
          <p:nvPr/>
        </p:nvSpPr>
        <p:spPr bwMode="auto">
          <a:xfrm>
            <a:off x="934141" y="206155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20"/>
          <p:cNvSpPr/>
          <p:nvPr/>
        </p:nvSpPr>
        <p:spPr>
          <a:xfrm>
            <a:off x="1191057" y="2438292"/>
            <a:ext cx="9864869" cy="801370"/>
          </a:xfrm>
          <a:prstGeom prst="rect">
            <a:avLst/>
          </a:prstGeom>
          <a:noFill/>
          <a:ln w="9525">
            <a:noFill/>
          </a:ln>
        </p:spPr>
        <p:txBody>
          <a:bodyPr wrap="square" anchor="ctr" anchorCtr="0">
            <a:spAutoFit/>
          </a:bodyPr>
          <a:lstStyle/>
          <a:p>
            <a:pPr>
              <a:lnSpc>
                <a:spcPct val="105000"/>
              </a:lnSpc>
            </a:pPr>
            <a:r>
              <a:rPr lang="en-US" altLang="zh-CN" sz="2200" dirty="0">
                <a:solidFill>
                  <a:srgbClr val="0000FF"/>
                </a:solidFill>
                <a:latin typeface="华文新魏" panose="02010800040101010101" pitchFamily="2" charset="-122"/>
                <a:ea typeface="华文新魏" panose="02010800040101010101" pitchFamily="2" charset="-122"/>
              </a:rPr>
              <a:t>1</a:t>
            </a:r>
            <a:r>
              <a:rPr lang="zh-CN" altLang="en-US" sz="2200" dirty="0">
                <a:solidFill>
                  <a:srgbClr val="0000FF"/>
                </a:solidFill>
                <a:latin typeface="华文新魏" panose="02010800040101010101" pitchFamily="2" charset="-122"/>
                <a:ea typeface="华文新魏" panose="02010800040101010101" pitchFamily="2" charset="-122"/>
              </a:rPr>
              <a:t>）在限制起动电流相同的情况下，自耦变压器减压起动比串电阻减压起动获得的起动转矩要大。</a:t>
            </a:r>
          </a:p>
        </p:txBody>
      </p:sp>
      <p:sp>
        <p:nvSpPr>
          <p:cNvPr id="12" name="Rectangle 20"/>
          <p:cNvSpPr/>
          <p:nvPr/>
        </p:nvSpPr>
        <p:spPr>
          <a:xfrm>
            <a:off x="1191057" y="4789878"/>
            <a:ext cx="7632700" cy="480060"/>
          </a:xfrm>
          <a:prstGeom prst="rect">
            <a:avLst/>
          </a:prstGeom>
          <a:noFill/>
          <a:ln w="9525">
            <a:noFill/>
          </a:ln>
        </p:spPr>
        <p:txBody>
          <a:bodyPr anchor="ctr" anchorCtr="0">
            <a:spAutoFit/>
          </a:bodyPr>
          <a:lstStyle/>
          <a:p>
            <a:pPr>
              <a:lnSpc>
                <a:spcPct val="115000"/>
              </a:lnSpc>
            </a:pPr>
            <a:r>
              <a:rPr lang="zh-CN" altLang="en-US" sz="2200" dirty="0">
                <a:solidFill>
                  <a:srgbClr val="0000FF"/>
                </a:solidFill>
                <a:latin typeface="华文新魏" panose="02010800040101010101" pitchFamily="2" charset="-122"/>
                <a:ea typeface="华文新魏" panose="02010800040101010101" pitchFamily="2" charset="-122"/>
              </a:rPr>
              <a:t>线路复杂，设备价格较高、体积较大，不允许频繁起动。</a:t>
            </a:r>
          </a:p>
        </p:txBody>
      </p:sp>
      <p:sp>
        <p:nvSpPr>
          <p:cNvPr id="13" name="Rectangle 18"/>
          <p:cNvSpPr/>
          <p:nvPr/>
        </p:nvSpPr>
        <p:spPr bwMode="auto">
          <a:xfrm>
            <a:off x="1191059" y="1780114"/>
            <a:ext cx="1106094" cy="576263"/>
          </a:xfrm>
          <a:prstGeom prst="rect">
            <a:avLst/>
          </a:prstGeom>
          <a:noFill/>
          <a:ln w="9525">
            <a:noFill/>
            <a:miter lim="800000"/>
          </a:ln>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优点</a:t>
            </a: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p>
        </p:txBody>
      </p:sp>
      <p:sp>
        <p:nvSpPr>
          <p:cNvPr id="14" name="Rectangle 19"/>
          <p:cNvSpPr/>
          <p:nvPr/>
        </p:nvSpPr>
        <p:spPr bwMode="auto">
          <a:xfrm>
            <a:off x="1191057" y="4206789"/>
            <a:ext cx="5184775" cy="576263"/>
          </a:xfrm>
          <a:prstGeom prst="rect">
            <a:avLst/>
          </a:prstGeom>
          <a:noFill/>
          <a:ln w="9525">
            <a:noFill/>
            <a:miter lim="800000"/>
          </a:ln>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缺点</a:t>
            </a:r>
            <a:r>
              <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p>
        </p:txBody>
      </p:sp>
      <p:sp>
        <p:nvSpPr>
          <p:cNvPr id="15" name="Rectangle 20"/>
          <p:cNvSpPr/>
          <p:nvPr/>
        </p:nvSpPr>
        <p:spPr>
          <a:xfrm>
            <a:off x="1191057" y="3321577"/>
            <a:ext cx="9964622" cy="803297"/>
          </a:xfrm>
          <a:prstGeom prst="rect">
            <a:avLst/>
          </a:prstGeom>
          <a:noFill/>
          <a:ln w="9525">
            <a:noFill/>
          </a:ln>
        </p:spPr>
        <p:txBody>
          <a:bodyPr wrap="square" anchor="ctr" anchorCtr="0">
            <a:spAutoFit/>
          </a:bodyPr>
          <a:lstStyle/>
          <a:p>
            <a:pPr>
              <a:lnSpc>
                <a:spcPct val="105000"/>
              </a:lnSpc>
            </a:pPr>
            <a:r>
              <a:rPr lang="en-US" altLang="zh-CN" sz="2200" dirty="0">
                <a:solidFill>
                  <a:srgbClr val="0000FF"/>
                </a:solidFill>
                <a:latin typeface="华文新魏" panose="02010800040101010101" pitchFamily="2" charset="-122"/>
                <a:ea typeface="华文新魏" panose="02010800040101010101" pitchFamily="2" charset="-122"/>
              </a:rPr>
              <a:t>2</a:t>
            </a:r>
            <a:r>
              <a:rPr lang="zh-CN" altLang="en-US" sz="2200" dirty="0">
                <a:solidFill>
                  <a:srgbClr val="0000FF"/>
                </a:solidFill>
                <a:latin typeface="华文新魏" panose="02010800040101010101" pitchFamily="2" charset="-122"/>
                <a:ea typeface="华文新魏" panose="02010800040101010101" pitchFamily="2" charset="-122"/>
              </a:rPr>
              <a:t>）自耦变压器一般有三个抽头（</a:t>
            </a:r>
            <a:r>
              <a:rPr lang="en-US" altLang="zh-CN" sz="2200" dirty="0">
                <a:solidFill>
                  <a:srgbClr val="0000FF"/>
                </a:solidFill>
                <a:latin typeface="华文新魏" panose="02010800040101010101" pitchFamily="2" charset="-122"/>
                <a:ea typeface="华文新魏" panose="02010800040101010101" pitchFamily="2" charset="-122"/>
              </a:rPr>
              <a:t>50%</a:t>
            </a:r>
            <a:r>
              <a:rPr lang="zh-CN" altLang="en-US" sz="2200" dirty="0">
                <a:solidFill>
                  <a:srgbClr val="0000FF"/>
                </a:solidFill>
                <a:latin typeface="华文新魏" panose="02010800040101010101" pitchFamily="2" charset="-122"/>
                <a:ea typeface="华文新魏" panose="02010800040101010101" pitchFamily="2" charset="-122"/>
              </a:rPr>
              <a:t>、</a:t>
            </a:r>
            <a:r>
              <a:rPr lang="en-US" altLang="zh-CN" sz="2200" dirty="0">
                <a:solidFill>
                  <a:srgbClr val="0000FF"/>
                </a:solidFill>
                <a:latin typeface="华文新魏" panose="02010800040101010101" pitchFamily="2" charset="-122"/>
                <a:ea typeface="华文新魏" panose="02010800040101010101" pitchFamily="2" charset="-122"/>
              </a:rPr>
              <a:t>65%</a:t>
            </a:r>
            <a:r>
              <a:rPr lang="zh-CN" altLang="en-US" sz="2200" dirty="0">
                <a:solidFill>
                  <a:srgbClr val="0000FF"/>
                </a:solidFill>
                <a:latin typeface="华文新魏" panose="02010800040101010101" pitchFamily="2" charset="-122"/>
                <a:ea typeface="华文新魏" panose="02010800040101010101" pitchFamily="2" charset="-122"/>
              </a:rPr>
              <a:t>、</a:t>
            </a:r>
            <a:r>
              <a:rPr lang="en-US" altLang="zh-CN" sz="2200" dirty="0">
                <a:solidFill>
                  <a:srgbClr val="0000FF"/>
                </a:solidFill>
                <a:latin typeface="华文新魏" panose="02010800040101010101" pitchFamily="2" charset="-122"/>
                <a:ea typeface="华文新魏" panose="02010800040101010101" pitchFamily="2" charset="-122"/>
              </a:rPr>
              <a:t>80%</a:t>
            </a:r>
            <a:r>
              <a:rPr lang="zh-CN" altLang="en-US" sz="2200" dirty="0">
                <a:solidFill>
                  <a:srgbClr val="0000FF"/>
                </a:solidFill>
                <a:latin typeface="华文新魏" panose="02010800040101010101" pitchFamily="2" charset="-122"/>
                <a:ea typeface="华文新魏" panose="02010800040101010101" pitchFamily="2" charset="-122"/>
              </a:rPr>
              <a:t>） ，用户可根据电网允许的起动电流和机械负载所需的起动转矩，灵活选择变比</a:t>
            </a:r>
            <a:r>
              <a:rPr lang="en-US" altLang="zh-CN" sz="2200" dirty="0">
                <a:solidFill>
                  <a:srgbClr val="0000FF"/>
                </a:solidFill>
                <a:latin typeface="华文新魏" panose="02010800040101010101" pitchFamily="2" charset="-122"/>
                <a:ea typeface="华文新魏" panose="02010800040101010101" pitchFamily="2" charset="-122"/>
              </a:rPr>
              <a:t>k</a:t>
            </a:r>
            <a:r>
              <a:rPr lang="zh-CN" altLang="en-US" sz="2200" dirty="0">
                <a:solidFill>
                  <a:srgbClr val="0000FF"/>
                </a:solidFill>
                <a:latin typeface="华文新魏" panose="02010800040101010101" pitchFamily="2" charset="-122"/>
                <a:ea typeface="华文新魏" panose="02010800040101010101" pitchFamily="2" charset="-122"/>
              </a:rPr>
              <a:t>。</a:t>
            </a:r>
          </a:p>
        </p:txBody>
      </p:sp>
      <p:sp>
        <p:nvSpPr>
          <p:cNvPr id="16" name="Rectangle 19"/>
          <p:cNvSpPr/>
          <p:nvPr/>
        </p:nvSpPr>
        <p:spPr bwMode="auto">
          <a:xfrm>
            <a:off x="1127326" y="5276764"/>
            <a:ext cx="5184775" cy="576263"/>
          </a:xfrm>
          <a:prstGeom prst="rect">
            <a:avLst/>
          </a:prstGeom>
          <a:noFill/>
          <a:ln w="9525">
            <a:noFill/>
            <a:miter lim="800000"/>
          </a:ln>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应用：</a:t>
            </a:r>
            <a:endParaRPr kumimoji="0" lang="zh-CN" altLang="en-US" sz="24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7" name="矩形 6"/>
          <p:cNvSpPr/>
          <p:nvPr/>
        </p:nvSpPr>
        <p:spPr>
          <a:xfrm>
            <a:off x="1191056" y="5962018"/>
            <a:ext cx="8908907" cy="430887"/>
          </a:xfrm>
          <a:prstGeom prst="rect">
            <a:avLst/>
          </a:prstGeom>
        </p:spPr>
        <p:txBody>
          <a:bodyPr wrap="square">
            <a:spAutoFit/>
          </a:bodyPr>
          <a:lstStyle/>
          <a:p>
            <a:r>
              <a:rPr lang="zh-CN" altLang="zh-CN" sz="2200" dirty="0" smtClean="0">
                <a:solidFill>
                  <a:srgbClr val="0000FF"/>
                </a:solidFill>
                <a:latin typeface="华文新魏" panose="02010800040101010101" pitchFamily="2" charset="-122"/>
                <a:ea typeface="华文新魏" panose="02010800040101010101" pitchFamily="2" charset="-122"/>
              </a:rPr>
              <a:t>适用于</a:t>
            </a:r>
            <a:r>
              <a:rPr lang="zh-CN" altLang="zh-CN" sz="2200" dirty="0">
                <a:solidFill>
                  <a:srgbClr val="0000FF"/>
                </a:solidFill>
                <a:latin typeface="华文新魏" panose="02010800040101010101" pitchFamily="2" charset="-122"/>
                <a:ea typeface="华文新魏" panose="02010800040101010101" pitchFamily="2" charset="-122"/>
              </a:rPr>
              <a:t>容量较大但不能用</a:t>
            </a:r>
            <a:r>
              <a:rPr lang="en-US" altLang="zh-CN" sz="2200" dirty="0" smtClean="0">
                <a:solidFill>
                  <a:srgbClr val="0000FF"/>
                </a:solidFill>
                <a:latin typeface="华文新魏" panose="02010800040101010101" pitchFamily="2" charset="-122"/>
                <a:ea typeface="华文新魏" panose="02010800040101010101" pitchFamily="2" charset="-122"/>
              </a:rPr>
              <a:t>Y-</a:t>
            </a:r>
            <a:r>
              <a:rPr lang="zh-CN" altLang="zh-CN" sz="2200" dirty="0" smtClean="0">
                <a:solidFill>
                  <a:srgbClr val="0000FF"/>
                </a:solidFill>
                <a:latin typeface="华文新魏" panose="02010800040101010101" pitchFamily="2" charset="-122"/>
                <a:ea typeface="华文新魏" panose="02010800040101010101" pitchFamily="2" charset="-122"/>
              </a:rPr>
              <a:t>△</a:t>
            </a:r>
            <a:r>
              <a:rPr lang="zh-CN" altLang="zh-CN" sz="2200" dirty="0">
                <a:solidFill>
                  <a:srgbClr val="0000FF"/>
                </a:solidFill>
                <a:latin typeface="华文新魏" panose="02010800040101010101" pitchFamily="2" charset="-122"/>
                <a:ea typeface="华文新魏" panose="02010800040101010101" pitchFamily="2" charset="-122"/>
              </a:rPr>
              <a:t>降压起动方法起动的电动机的降压起动</a:t>
            </a:r>
            <a:endParaRPr lang="zh-CN" altLang="en-US" sz="2200" dirty="0">
              <a:solidFill>
                <a:srgbClr val="0000F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0722625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2000"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par>
                          <p:cTn id="8" fill="hold">
                            <p:stCondLst>
                              <p:cond delay="2000"/>
                            </p:stCondLst>
                            <p:childTnLst>
                              <p:par>
                                <p:cTn id="9" presetID="16" presetClass="entr" presetSubtype="26" fill="hold" grpId="0" nodeType="afterEffect">
                                  <p:stCondLst>
                                    <p:cond delay="0"/>
                                  </p:stCondLst>
                                  <p:childTnLst>
                                    <p:set>
                                      <p:cBhvr>
                                        <p:cTn id="10" dur="2000" fill="hold">
                                          <p:stCondLst>
                                            <p:cond delay="0"/>
                                          </p:stCondLst>
                                        </p:cTn>
                                        <p:tgtEl>
                                          <p:spTgt spid="11"/>
                                        </p:tgtEl>
                                        <p:attrNameLst>
                                          <p:attrName>style.visibility</p:attrName>
                                        </p:attrNameLst>
                                      </p:cBhvr>
                                      <p:to>
                                        <p:strVal val="visible"/>
                                      </p:to>
                                    </p:set>
                                    <p:animEffect transition="in" filter="barn(inHorizontal)">
                                      <p:cBhvr>
                                        <p:cTn id="11" dur="2000"/>
                                        <p:tgtEl>
                                          <p:spTgt spid="11"/>
                                        </p:tgtEl>
                                      </p:cBhvr>
                                    </p:animEffect>
                                  </p:childTnLst>
                                </p:cTn>
                              </p:par>
                            </p:childTnLst>
                          </p:cTn>
                        </p:par>
                        <p:par>
                          <p:cTn id="12" fill="hold">
                            <p:stCondLst>
                              <p:cond delay="4000"/>
                            </p:stCondLst>
                            <p:childTnLst>
                              <p:par>
                                <p:cTn id="13" presetID="16" presetClass="entr" presetSubtype="26" fill="hold" grpId="0" nodeType="afterEffect">
                                  <p:stCondLst>
                                    <p:cond delay="0"/>
                                  </p:stCondLst>
                                  <p:childTnLst>
                                    <p:set>
                                      <p:cBhvr>
                                        <p:cTn id="14" dur="2000" fill="hold">
                                          <p:stCondLst>
                                            <p:cond delay="0"/>
                                          </p:stCondLst>
                                        </p:cTn>
                                        <p:tgtEl>
                                          <p:spTgt spid="15"/>
                                        </p:tgtEl>
                                        <p:attrNameLst>
                                          <p:attrName>style.visibility</p:attrName>
                                        </p:attrNameLst>
                                      </p:cBhvr>
                                      <p:to>
                                        <p:strVal val="visible"/>
                                      </p:to>
                                    </p:set>
                                    <p:animEffect transition="in" filter="barn(inHorizontal)">
                                      <p:cBhvr>
                                        <p:cTn id="15" dur="2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2000" fill="hold">
                                          <p:stCondLst>
                                            <p:cond delay="0"/>
                                          </p:stCondLst>
                                        </p:cTn>
                                        <p:tgtEl>
                                          <p:spTgt spid="14"/>
                                        </p:tgtEl>
                                        <p:attrNameLst>
                                          <p:attrName>style.visibility</p:attrName>
                                        </p:attrNameLst>
                                      </p:cBhvr>
                                      <p:to>
                                        <p:strVal val="visible"/>
                                      </p:to>
                                    </p:set>
                                    <p:animEffect transition="in" filter="diamond(in)">
                                      <p:cBhvr>
                                        <p:cTn id="20" dur="2000"/>
                                        <p:tgtEl>
                                          <p:spTgt spid="14"/>
                                        </p:tgtEl>
                                      </p:cBhvr>
                                    </p:animEffect>
                                  </p:childTnLst>
                                </p:cTn>
                              </p:par>
                            </p:childTnLst>
                          </p:cTn>
                        </p:par>
                        <p:par>
                          <p:cTn id="21" fill="hold">
                            <p:stCondLst>
                              <p:cond delay="2000"/>
                            </p:stCondLst>
                            <p:childTnLst>
                              <p:par>
                                <p:cTn id="22" presetID="16" presetClass="entr" presetSubtype="26" fill="hold" grpId="0" nodeType="afterEffect">
                                  <p:stCondLst>
                                    <p:cond delay="0"/>
                                  </p:stCondLst>
                                  <p:childTnLst>
                                    <p:set>
                                      <p:cBhvr>
                                        <p:cTn id="23" dur="2000" fill="hold">
                                          <p:stCondLst>
                                            <p:cond delay="0"/>
                                          </p:stCondLst>
                                        </p:cTn>
                                        <p:tgtEl>
                                          <p:spTgt spid="12"/>
                                        </p:tgtEl>
                                        <p:attrNameLst>
                                          <p:attrName>style.visibility</p:attrName>
                                        </p:attrNameLst>
                                      </p:cBhvr>
                                      <p:to>
                                        <p:strVal val="visible"/>
                                      </p:to>
                                    </p:set>
                                    <p:animEffect transition="in" filter="barn(inHorizontal)">
                                      <p:cBhvr>
                                        <p:cTn id="24" dur="20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2000" fill="hold">
                                          <p:stCondLst>
                                            <p:cond delay="0"/>
                                          </p:stCondLst>
                                        </p:cTn>
                                        <p:tgtEl>
                                          <p:spTgt spid="16"/>
                                        </p:tgtEl>
                                        <p:attrNameLst>
                                          <p:attrName>style.visibility</p:attrName>
                                        </p:attrNameLst>
                                      </p:cBhvr>
                                      <p:to>
                                        <p:strVal val="visible"/>
                                      </p:to>
                                    </p:set>
                                    <p:animEffect transition="in" filter="diamond(in)">
                                      <p:cBhvr>
                                        <p:cTn id="2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ldLvl="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84775"/>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三、</a:t>
            </a:r>
            <a:r>
              <a:rPr lang="en-US" altLang="zh-CN" sz="2800" b="1" dirty="0" smtClean="0">
                <a:latin typeface="+mj-ea"/>
                <a:ea typeface="微软雅黑" panose="020B0503020204020204" pitchFamily="34" charset="-122"/>
                <a:cs typeface="+mj-ea"/>
                <a:sym typeface="+mn-lt"/>
              </a:rPr>
              <a:t>Y-</a:t>
            </a:r>
            <a:r>
              <a:rPr lang="en-US" altLang="zh-CN" sz="3200" b="1" dirty="0">
                <a:latin typeface="+mj-ea"/>
                <a:ea typeface="微软雅黑" panose="020B0503020204020204" pitchFamily="34" charset="-122"/>
                <a:cs typeface="+mj-ea"/>
                <a:sym typeface="+mn-lt"/>
              </a:rPr>
              <a:t>△</a:t>
            </a:r>
            <a:r>
              <a:rPr lang="zh-CN" altLang="en-US" sz="2800" b="1" dirty="0">
                <a:latin typeface="+mj-ea"/>
                <a:ea typeface="微软雅黑" panose="020B0503020204020204" pitchFamily="34" charset="-122"/>
                <a:cs typeface="+mj-ea"/>
                <a:sym typeface="+mn-lt"/>
              </a:rPr>
              <a:t>变换降压起动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615142" y="23790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9"/>
          <p:cNvSpPr/>
          <p:nvPr/>
        </p:nvSpPr>
        <p:spPr>
          <a:xfrm>
            <a:off x="7078103" y="3066888"/>
            <a:ext cx="4432300" cy="1207135"/>
          </a:xfrm>
          <a:prstGeom prst="rect">
            <a:avLst/>
          </a:prstGeom>
          <a:noFill/>
          <a:ln w="9525">
            <a:noFill/>
          </a:ln>
        </p:spPr>
        <p:txBody>
          <a:bodyPr anchor="ctr" anchorCtr="0">
            <a:spAutoFit/>
          </a:bodyPr>
          <a:lstStyle/>
          <a:p>
            <a:pPr>
              <a:lnSpc>
                <a:spcPct val="110000"/>
              </a:lnSpc>
            </a:pPr>
            <a:r>
              <a:rPr lang="zh-CN" altLang="en-US" sz="2200" dirty="0">
                <a:solidFill>
                  <a:srgbClr val="0000FF"/>
                </a:solidFill>
                <a:latin typeface="Times New Roman" panose="02020603050405020304" pitchFamily="18" charset="0"/>
                <a:ea typeface="华文行楷" panose="02010800040101010101" pitchFamily="2" charset="-122"/>
              </a:rPr>
              <a:t>三相定子绕组引出六个接线端子，</a:t>
            </a:r>
          </a:p>
          <a:p>
            <a:pPr>
              <a:lnSpc>
                <a:spcPct val="110000"/>
              </a:lnSpc>
            </a:pPr>
            <a:r>
              <a:rPr lang="zh-CN" altLang="en-US" sz="2200" dirty="0">
                <a:solidFill>
                  <a:srgbClr val="0000FF"/>
                </a:solidFill>
                <a:latin typeface="Times New Roman" panose="02020603050405020304" pitchFamily="18" charset="0"/>
                <a:ea typeface="华文行楷" panose="02010800040101010101" pitchFamily="2" charset="-122"/>
              </a:rPr>
              <a:t>起动时三相定子绕组接成</a:t>
            </a:r>
            <a:r>
              <a:rPr lang="en-US" altLang="zh-CN" sz="2200" dirty="0">
                <a:solidFill>
                  <a:srgbClr val="0000FF"/>
                </a:solidFill>
                <a:latin typeface="Times New Roman" panose="02020603050405020304" pitchFamily="18" charset="0"/>
                <a:ea typeface="华文行楷" panose="02010800040101010101" pitchFamily="2" charset="-122"/>
              </a:rPr>
              <a:t>Y</a:t>
            </a:r>
            <a:r>
              <a:rPr lang="zh-CN" altLang="en-US" sz="2200" dirty="0">
                <a:solidFill>
                  <a:srgbClr val="0000FF"/>
                </a:solidFill>
                <a:latin typeface="Times New Roman" panose="02020603050405020304" pitchFamily="18" charset="0"/>
                <a:ea typeface="华文行楷" panose="02010800040101010101" pitchFamily="2" charset="-122"/>
              </a:rPr>
              <a:t>；</a:t>
            </a:r>
          </a:p>
          <a:p>
            <a:pPr>
              <a:lnSpc>
                <a:spcPct val="110000"/>
              </a:lnSpc>
            </a:pPr>
            <a:r>
              <a:rPr lang="zh-CN" altLang="en-US" sz="2200" dirty="0">
                <a:solidFill>
                  <a:srgbClr val="0000FF"/>
                </a:solidFill>
                <a:latin typeface="Times New Roman" panose="02020603050405020304" pitchFamily="18" charset="0"/>
                <a:ea typeface="华文行楷" panose="02010800040101010101" pitchFamily="2" charset="-122"/>
              </a:rPr>
              <a:t>起动结束三相定子绕组改接成</a:t>
            </a:r>
            <a:r>
              <a:rPr lang="en-US" altLang="en-US" sz="2200" dirty="0">
                <a:solidFill>
                  <a:srgbClr val="0000FF"/>
                </a:solidFill>
                <a:latin typeface="宋体" panose="02010600030101010101" pitchFamily="2" charset="-122"/>
                <a:ea typeface="宋体" panose="02010600030101010101" pitchFamily="2" charset="-122"/>
              </a:rPr>
              <a:t>△</a:t>
            </a:r>
            <a:r>
              <a:rPr lang="zh-CN" altLang="en-US" sz="2200" dirty="0">
                <a:solidFill>
                  <a:srgbClr val="0000FF"/>
                </a:solidFill>
                <a:latin typeface="Times New Roman" panose="02020603050405020304" pitchFamily="18" charset="0"/>
                <a:ea typeface="华文行楷" panose="02010800040101010101" pitchFamily="2" charset="-122"/>
              </a:rPr>
              <a:t>。</a:t>
            </a:r>
          </a:p>
        </p:txBody>
      </p:sp>
      <p:pic>
        <p:nvPicPr>
          <p:cNvPr id="13" name="图片 12"/>
          <p:cNvPicPr>
            <a:picLocks noChangeAspect="1"/>
          </p:cNvPicPr>
          <p:nvPr/>
        </p:nvPicPr>
        <p:blipFill>
          <a:blip r:embed="rId3"/>
          <a:stretch>
            <a:fillRect/>
          </a:stretch>
        </p:blipFill>
        <p:spPr>
          <a:xfrm>
            <a:off x="717550" y="1468755"/>
            <a:ext cx="2404110" cy="2984500"/>
          </a:xfrm>
          <a:prstGeom prst="rect">
            <a:avLst/>
          </a:prstGeom>
        </p:spPr>
      </p:pic>
      <p:pic>
        <p:nvPicPr>
          <p:cNvPr id="14" name="图片 13"/>
          <p:cNvPicPr>
            <a:picLocks noChangeAspect="1"/>
          </p:cNvPicPr>
          <p:nvPr/>
        </p:nvPicPr>
        <p:blipFill>
          <a:blip r:embed="rId4"/>
          <a:stretch>
            <a:fillRect/>
          </a:stretch>
        </p:blipFill>
        <p:spPr>
          <a:xfrm>
            <a:off x="3428931" y="1462669"/>
            <a:ext cx="1976755" cy="1914525"/>
          </a:xfrm>
          <a:prstGeom prst="rect">
            <a:avLst/>
          </a:prstGeom>
        </p:spPr>
      </p:pic>
      <p:pic>
        <p:nvPicPr>
          <p:cNvPr id="15" name="图片 14"/>
          <p:cNvPicPr>
            <a:picLocks noChangeAspect="1"/>
          </p:cNvPicPr>
          <p:nvPr/>
        </p:nvPicPr>
        <p:blipFill>
          <a:blip r:embed="rId5"/>
          <a:stretch>
            <a:fillRect/>
          </a:stretch>
        </p:blipFill>
        <p:spPr>
          <a:xfrm>
            <a:off x="5872827" y="1472009"/>
            <a:ext cx="1949450" cy="1534795"/>
          </a:xfrm>
          <a:prstGeom prst="rect">
            <a:avLst/>
          </a:prstGeom>
        </p:spPr>
      </p:pic>
      <p:sp>
        <p:nvSpPr>
          <p:cNvPr id="16" name="Rectangle 6"/>
          <p:cNvSpPr>
            <a:spLocks noChangeArrowheads="1"/>
          </p:cNvSpPr>
          <p:nvPr/>
        </p:nvSpPr>
        <p:spPr bwMode="auto">
          <a:xfrm>
            <a:off x="1031413" y="4545733"/>
            <a:ext cx="3852863" cy="380480"/>
          </a:xfrm>
          <a:prstGeom prst="rect">
            <a:avLst/>
          </a:prstGeom>
          <a:noFill/>
          <a:ln w="9525">
            <a:noFill/>
            <a:miter lim="800000"/>
          </a:ln>
        </p:spPr>
        <p:txBody>
          <a:bodyPr lIns="0" tIns="36000" rIns="0" bIns="3600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Y-△</a:t>
            </a:r>
            <a:r>
              <a:rPr kumimoji="1"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减压起动的参数关系：</a:t>
            </a:r>
          </a:p>
        </p:txBody>
      </p:sp>
      <p:pic>
        <p:nvPicPr>
          <p:cNvPr id="17" name="Picture 8"/>
          <p:cNvPicPr>
            <a:picLocks noChangeAspect="1"/>
          </p:cNvPicPr>
          <p:nvPr/>
        </p:nvPicPr>
        <p:blipFill>
          <a:blip r:embed="rId6"/>
          <a:stretch>
            <a:fillRect/>
          </a:stretch>
        </p:blipFill>
        <p:spPr>
          <a:xfrm>
            <a:off x="2014076" y="5193433"/>
            <a:ext cx="1301750" cy="649287"/>
          </a:xfrm>
          <a:prstGeom prst="rect">
            <a:avLst/>
          </a:prstGeom>
          <a:noFill/>
          <a:ln w="9525">
            <a:noFill/>
          </a:ln>
        </p:spPr>
      </p:pic>
      <p:pic>
        <p:nvPicPr>
          <p:cNvPr id="18" name="Picture 9"/>
          <p:cNvPicPr>
            <a:picLocks noChangeAspect="1"/>
          </p:cNvPicPr>
          <p:nvPr/>
        </p:nvPicPr>
        <p:blipFill>
          <a:blip r:embed="rId7"/>
          <a:stretch>
            <a:fillRect/>
          </a:stretch>
        </p:blipFill>
        <p:spPr>
          <a:xfrm>
            <a:off x="4290551" y="5204545"/>
            <a:ext cx="1004887" cy="638175"/>
          </a:xfrm>
          <a:prstGeom prst="rect">
            <a:avLst/>
          </a:prstGeom>
          <a:noFill/>
          <a:ln w="9525">
            <a:noFill/>
          </a:ln>
        </p:spPr>
      </p:pic>
      <p:pic>
        <p:nvPicPr>
          <p:cNvPr id="19" name="Picture 10"/>
          <p:cNvPicPr>
            <a:picLocks noChangeAspect="1"/>
          </p:cNvPicPr>
          <p:nvPr/>
        </p:nvPicPr>
        <p:blipFill>
          <a:blip r:embed="rId8"/>
          <a:stretch>
            <a:fillRect/>
          </a:stretch>
        </p:blipFill>
        <p:spPr>
          <a:xfrm>
            <a:off x="6181263" y="5182320"/>
            <a:ext cx="1050925" cy="660400"/>
          </a:xfrm>
          <a:prstGeom prst="rect">
            <a:avLst/>
          </a:prstGeom>
          <a:noFill/>
          <a:ln w="9525">
            <a:noFill/>
          </a:ln>
        </p:spPr>
      </p:pic>
      <p:sp>
        <p:nvSpPr>
          <p:cNvPr id="5" name="矩形 4"/>
          <p:cNvSpPr/>
          <p:nvPr/>
        </p:nvSpPr>
        <p:spPr>
          <a:xfrm>
            <a:off x="934141" y="6193432"/>
            <a:ext cx="9207386" cy="380480"/>
          </a:xfrm>
          <a:prstGeom prst="rect">
            <a:avLst/>
          </a:prstGeom>
          <a:noFill/>
          <a:ln w="9525">
            <a:noFill/>
            <a:miter lim="800000"/>
          </a:ln>
        </p:spPr>
        <p:txBody>
          <a:bodyPr lIns="0" tIns="36000" rIns="0" bIns="36000">
            <a:spAutoFit/>
          </a:bodyPr>
          <a:lstStyle/>
          <a:p>
            <a:pPr fontAlgn="base">
              <a:spcBef>
                <a:spcPct val="0"/>
              </a:spcBef>
              <a:spcAft>
                <a:spcPct val="0"/>
              </a:spcAft>
            </a:pPr>
            <a:r>
              <a:rPr kumimoji="1" lang="zh-CN" altLang="en-US" sz="2000" b="1" dirty="0">
                <a:latin typeface="华文中宋" panose="02010600040101010101" pitchFamily="2" charset="-122"/>
                <a:ea typeface="华文中宋" panose="02010600040101010101" pitchFamily="2" charset="-122"/>
                <a:cs typeface="华文中宋" panose="02010600040101010101" pitchFamily="2" charset="-122"/>
              </a:rPr>
              <a:t>大多数功率较大△接法的三相异步电动机降压起动都采用这种方法。</a:t>
            </a:r>
          </a:p>
        </p:txBody>
      </p:sp>
    </p:spTree>
    <p:extLst>
      <p:ext uri="{BB962C8B-B14F-4D97-AF65-F5344CB8AC3E}">
        <p14:creationId xmlns:p14="http://schemas.microsoft.com/office/powerpoint/2010/main" val="28099599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2000" fill="hold">
                                          <p:stCondLst>
                                            <p:cond delay="0"/>
                                          </p:stCondLst>
                                        </p:cTn>
                                        <p:tgtEl>
                                          <p:spTgt spid="12"/>
                                        </p:tgtEl>
                                        <p:attrNameLst>
                                          <p:attrName>style.visibility</p:attrName>
                                        </p:attrNameLst>
                                      </p:cBhvr>
                                      <p:to>
                                        <p:strVal val="visible"/>
                                      </p:to>
                                    </p:set>
                                    <p:anim calcmode="lin" valueType="num">
                                      <p:cBhvr>
                                        <p:cTn id="7" dur="2000" fill="hold"/>
                                        <p:tgtEl>
                                          <p:spTgt spid="12"/>
                                        </p:tgtEl>
                                        <p:attrNameLst>
                                          <p:attrName>ppt_w</p:attrName>
                                        </p:attrNameLst>
                                      </p:cBhvr>
                                      <p:tavLst>
                                        <p:tav tm="0">
                                          <p:val>
                                            <p:fltVal val="0"/>
                                          </p:val>
                                        </p:tav>
                                        <p:tav tm="100000">
                                          <p:val>
                                            <p:strVal val="#ppt_w"/>
                                          </p:val>
                                        </p:tav>
                                      </p:tavLst>
                                    </p:anim>
                                    <p:anim calcmode="lin" valueType="num">
                                      <p:cBhvr>
                                        <p:cTn id="8" dur="2000" fill="hold"/>
                                        <p:tgtEl>
                                          <p:spTgt spid="12"/>
                                        </p:tgtEl>
                                        <p:attrNameLst>
                                          <p:attrName>ppt_h</p:attrName>
                                        </p:attrNameLst>
                                      </p:cBhvr>
                                      <p:tavLst>
                                        <p:tav tm="0">
                                          <p:val>
                                            <p:fltVal val="0"/>
                                          </p:val>
                                        </p:tav>
                                        <p:tav tm="100000">
                                          <p:val>
                                            <p:strVal val="#ppt_h"/>
                                          </p:val>
                                        </p:tav>
                                      </p:tavLst>
                                    </p:anim>
                                    <p:animEffect transition="in" filter="fade">
                                      <p:cBhvr>
                                        <p:cTn id="9" dur="2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nodeType="clickEffect">
                                  <p:stCondLst>
                                    <p:cond delay="0"/>
                                  </p:stCondLst>
                                  <p:childTnLst>
                                    <p:set>
                                      <p:cBhvr>
                                        <p:cTn id="13" dur="2000" fill="hold">
                                          <p:stCondLst>
                                            <p:cond delay="0"/>
                                          </p:stCondLst>
                                        </p:cTn>
                                        <p:tgtEl>
                                          <p:spTgt spid="13"/>
                                        </p:tgtEl>
                                        <p:attrNameLst>
                                          <p:attrName>style.visibility</p:attrName>
                                        </p:attrNameLst>
                                      </p:cBhvr>
                                      <p:to>
                                        <p:strVal val="visible"/>
                                      </p:to>
                                    </p:set>
                                    <p:anim calcmode="lin" valueType="num">
                                      <p:cBhvr>
                                        <p:cTn id="14" dur="2000" fill="hold"/>
                                        <p:tgtEl>
                                          <p:spTgt spid="13"/>
                                        </p:tgtEl>
                                        <p:attrNameLst>
                                          <p:attrName>ppt_w</p:attrName>
                                        </p:attrNameLst>
                                      </p:cBhvr>
                                      <p:tavLst>
                                        <p:tav tm="0">
                                          <p:val>
                                            <p:strVal val="#ppt_w*0.05"/>
                                          </p:val>
                                        </p:tav>
                                        <p:tav tm="100000">
                                          <p:val>
                                            <p:strVal val="#ppt_w"/>
                                          </p:val>
                                        </p:tav>
                                      </p:tavLst>
                                    </p:anim>
                                    <p:anim calcmode="lin" valueType="num">
                                      <p:cBhvr>
                                        <p:cTn id="15" dur="2000" fill="hold"/>
                                        <p:tgtEl>
                                          <p:spTgt spid="13"/>
                                        </p:tgtEl>
                                        <p:attrNameLst>
                                          <p:attrName>ppt_h</p:attrName>
                                        </p:attrNameLst>
                                      </p:cBhvr>
                                      <p:tavLst>
                                        <p:tav tm="0">
                                          <p:val>
                                            <p:strVal val="#ppt_h"/>
                                          </p:val>
                                        </p:tav>
                                        <p:tav tm="100000">
                                          <p:val>
                                            <p:strVal val="#ppt_h"/>
                                          </p:val>
                                        </p:tav>
                                      </p:tavLst>
                                    </p:anim>
                                    <p:anim calcmode="lin" valueType="num">
                                      <p:cBhvr>
                                        <p:cTn id="16" dur="2000" fill="hold"/>
                                        <p:tgtEl>
                                          <p:spTgt spid="13"/>
                                        </p:tgtEl>
                                        <p:attrNameLst>
                                          <p:attrName>ppt_x</p:attrName>
                                        </p:attrNameLst>
                                      </p:cBhvr>
                                      <p:tavLst>
                                        <p:tav tm="0">
                                          <p:val>
                                            <p:strVal val="#ppt_x-.2"/>
                                          </p:val>
                                        </p:tav>
                                        <p:tav tm="100000">
                                          <p:val>
                                            <p:strVal val="#ppt_x"/>
                                          </p:val>
                                        </p:tav>
                                      </p:tavLst>
                                    </p:anim>
                                    <p:anim calcmode="lin" valueType="num">
                                      <p:cBhvr>
                                        <p:cTn id="17" dur="2000" fill="hold"/>
                                        <p:tgtEl>
                                          <p:spTgt spid="13"/>
                                        </p:tgtEl>
                                        <p:attrNameLst>
                                          <p:attrName>ppt_y</p:attrName>
                                        </p:attrNameLst>
                                      </p:cBhvr>
                                      <p:tavLst>
                                        <p:tav tm="0">
                                          <p:val>
                                            <p:strVal val="#ppt_y"/>
                                          </p:val>
                                        </p:tav>
                                        <p:tav tm="100000">
                                          <p:val>
                                            <p:strVal val="#ppt_y"/>
                                          </p:val>
                                        </p:tav>
                                      </p:tavLst>
                                    </p:anim>
                                    <p:animEffect transition="in" filter="fade">
                                      <p:cBhvr>
                                        <p:cTn id="18" dur="2000"/>
                                        <p:tgtEl>
                                          <p:spTgt spid="13"/>
                                        </p:tgtEl>
                                      </p:cBhvr>
                                    </p:animEffect>
                                  </p:childTnLst>
                                </p:cTn>
                              </p:par>
                              <p:par>
                                <p:cTn id="19" presetID="54" presetClass="entr" presetSubtype="0" accel="100000" fill="hold" nodeType="withEffect">
                                  <p:stCondLst>
                                    <p:cond delay="0"/>
                                  </p:stCondLst>
                                  <p:childTnLst>
                                    <p:set>
                                      <p:cBhvr>
                                        <p:cTn id="20" dur="2000" fill="hold">
                                          <p:stCondLst>
                                            <p:cond delay="0"/>
                                          </p:stCondLst>
                                        </p:cTn>
                                        <p:tgtEl>
                                          <p:spTgt spid="14"/>
                                        </p:tgtEl>
                                        <p:attrNameLst>
                                          <p:attrName>style.visibility</p:attrName>
                                        </p:attrNameLst>
                                      </p:cBhvr>
                                      <p:to>
                                        <p:strVal val="visible"/>
                                      </p:to>
                                    </p:set>
                                    <p:anim calcmode="lin" valueType="num">
                                      <p:cBhvr>
                                        <p:cTn id="21" dur="2000" fill="hold"/>
                                        <p:tgtEl>
                                          <p:spTgt spid="14"/>
                                        </p:tgtEl>
                                        <p:attrNameLst>
                                          <p:attrName>ppt_w</p:attrName>
                                        </p:attrNameLst>
                                      </p:cBhvr>
                                      <p:tavLst>
                                        <p:tav tm="0">
                                          <p:val>
                                            <p:strVal val="#ppt_w*0.05"/>
                                          </p:val>
                                        </p:tav>
                                        <p:tav tm="100000">
                                          <p:val>
                                            <p:strVal val="#ppt_w"/>
                                          </p:val>
                                        </p:tav>
                                      </p:tavLst>
                                    </p:anim>
                                    <p:anim calcmode="lin" valueType="num">
                                      <p:cBhvr>
                                        <p:cTn id="22" dur="2000" fill="hold"/>
                                        <p:tgtEl>
                                          <p:spTgt spid="14"/>
                                        </p:tgtEl>
                                        <p:attrNameLst>
                                          <p:attrName>ppt_h</p:attrName>
                                        </p:attrNameLst>
                                      </p:cBhvr>
                                      <p:tavLst>
                                        <p:tav tm="0">
                                          <p:val>
                                            <p:strVal val="#ppt_h"/>
                                          </p:val>
                                        </p:tav>
                                        <p:tav tm="100000">
                                          <p:val>
                                            <p:strVal val="#ppt_h"/>
                                          </p:val>
                                        </p:tav>
                                      </p:tavLst>
                                    </p:anim>
                                    <p:anim calcmode="lin" valueType="num">
                                      <p:cBhvr>
                                        <p:cTn id="23" dur="2000" fill="hold"/>
                                        <p:tgtEl>
                                          <p:spTgt spid="14"/>
                                        </p:tgtEl>
                                        <p:attrNameLst>
                                          <p:attrName>ppt_x</p:attrName>
                                        </p:attrNameLst>
                                      </p:cBhvr>
                                      <p:tavLst>
                                        <p:tav tm="0">
                                          <p:val>
                                            <p:strVal val="#ppt_x-.2"/>
                                          </p:val>
                                        </p:tav>
                                        <p:tav tm="100000">
                                          <p:val>
                                            <p:strVal val="#ppt_x"/>
                                          </p:val>
                                        </p:tav>
                                      </p:tavLst>
                                    </p:anim>
                                    <p:anim calcmode="lin" valueType="num">
                                      <p:cBhvr>
                                        <p:cTn id="24" dur="2000" fill="hold"/>
                                        <p:tgtEl>
                                          <p:spTgt spid="14"/>
                                        </p:tgtEl>
                                        <p:attrNameLst>
                                          <p:attrName>ppt_y</p:attrName>
                                        </p:attrNameLst>
                                      </p:cBhvr>
                                      <p:tavLst>
                                        <p:tav tm="0">
                                          <p:val>
                                            <p:strVal val="#ppt_y"/>
                                          </p:val>
                                        </p:tav>
                                        <p:tav tm="100000">
                                          <p:val>
                                            <p:strVal val="#ppt_y"/>
                                          </p:val>
                                        </p:tav>
                                      </p:tavLst>
                                    </p:anim>
                                    <p:animEffect transition="in" filter="fade">
                                      <p:cBhvr>
                                        <p:cTn id="25" dur="2000"/>
                                        <p:tgtEl>
                                          <p:spTgt spid="14"/>
                                        </p:tgtEl>
                                      </p:cBhvr>
                                    </p:animEffect>
                                  </p:childTnLst>
                                </p:cTn>
                              </p:par>
                              <p:par>
                                <p:cTn id="26" presetID="54" presetClass="entr" presetSubtype="0" accel="100000" fill="hold" nodeType="withEffect">
                                  <p:stCondLst>
                                    <p:cond delay="0"/>
                                  </p:stCondLst>
                                  <p:childTnLst>
                                    <p:set>
                                      <p:cBhvr>
                                        <p:cTn id="27" dur="2000" fill="hold">
                                          <p:stCondLst>
                                            <p:cond delay="0"/>
                                          </p:stCondLst>
                                        </p:cTn>
                                        <p:tgtEl>
                                          <p:spTgt spid="15"/>
                                        </p:tgtEl>
                                        <p:attrNameLst>
                                          <p:attrName>style.visibility</p:attrName>
                                        </p:attrNameLst>
                                      </p:cBhvr>
                                      <p:to>
                                        <p:strVal val="visible"/>
                                      </p:to>
                                    </p:set>
                                    <p:anim calcmode="lin" valueType="num">
                                      <p:cBhvr>
                                        <p:cTn id="28" dur="2000" fill="hold"/>
                                        <p:tgtEl>
                                          <p:spTgt spid="15"/>
                                        </p:tgtEl>
                                        <p:attrNameLst>
                                          <p:attrName>ppt_w</p:attrName>
                                        </p:attrNameLst>
                                      </p:cBhvr>
                                      <p:tavLst>
                                        <p:tav tm="0">
                                          <p:val>
                                            <p:strVal val="#ppt_w*0.05"/>
                                          </p:val>
                                        </p:tav>
                                        <p:tav tm="100000">
                                          <p:val>
                                            <p:strVal val="#ppt_w"/>
                                          </p:val>
                                        </p:tav>
                                      </p:tavLst>
                                    </p:anim>
                                    <p:anim calcmode="lin" valueType="num">
                                      <p:cBhvr>
                                        <p:cTn id="29" dur="2000" fill="hold"/>
                                        <p:tgtEl>
                                          <p:spTgt spid="15"/>
                                        </p:tgtEl>
                                        <p:attrNameLst>
                                          <p:attrName>ppt_h</p:attrName>
                                        </p:attrNameLst>
                                      </p:cBhvr>
                                      <p:tavLst>
                                        <p:tav tm="0">
                                          <p:val>
                                            <p:strVal val="#ppt_h"/>
                                          </p:val>
                                        </p:tav>
                                        <p:tav tm="100000">
                                          <p:val>
                                            <p:strVal val="#ppt_h"/>
                                          </p:val>
                                        </p:tav>
                                      </p:tavLst>
                                    </p:anim>
                                    <p:anim calcmode="lin" valueType="num">
                                      <p:cBhvr>
                                        <p:cTn id="30" dur="2000" fill="hold"/>
                                        <p:tgtEl>
                                          <p:spTgt spid="15"/>
                                        </p:tgtEl>
                                        <p:attrNameLst>
                                          <p:attrName>ppt_x</p:attrName>
                                        </p:attrNameLst>
                                      </p:cBhvr>
                                      <p:tavLst>
                                        <p:tav tm="0">
                                          <p:val>
                                            <p:strVal val="#ppt_x-.2"/>
                                          </p:val>
                                        </p:tav>
                                        <p:tav tm="100000">
                                          <p:val>
                                            <p:strVal val="#ppt_x"/>
                                          </p:val>
                                        </p:tav>
                                      </p:tavLst>
                                    </p:anim>
                                    <p:anim calcmode="lin" valueType="num">
                                      <p:cBhvr>
                                        <p:cTn id="31" dur="2000" fill="hold"/>
                                        <p:tgtEl>
                                          <p:spTgt spid="15"/>
                                        </p:tgtEl>
                                        <p:attrNameLst>
                                          <p:attrName>ppt_y</p:attrName>
                                        </p:attrNameLst>
                                      </p:cBhvr>
                                      <p:tavLst>
                                        <p:tav tm="0">
                                          <p:val>
                                            <p:strVal val="#ppt_y"/>
                                          </p:val>
                                        </p:tav>
                                        <p:tav tm="100000">
                                          <p:val>
                                            <p:strVal val="#ppt_y"/>
                                          </p:val>
                                        </p:tav>
                                      </p:tavLst>
                                    </p:anim>
                                    <p:animEffect transition="in" filter="fade">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grpId="0" nodeType="clickEffect">
                                  <p:stCondLst>
                                    <p:cond delay="0"/>
                                  </p:stCondLst>
                                  <p:childTnLst>
                                    <p:set>
                                      <p:cBhvr>
                                        <p:cTn id="36" dur="2000" fill="hold">
                                          <p:stCondLst>
                                            <p:cond delay="0"/>
                                          </p:stCondLst>
                                        </p:cTn>
                                        <p:tgtEl>
                                          <p:spTgt spid="16"/>
                                        </p:tgtEl>
                                        <p:attrNameLst>
                                          <p:attrName>style.visibility</p:attrName>
                                        </p:attrNameLst>
                                      </p:cBhvr>
                                      <p:to>
                                        <p:strVal val="visible"/>
                                      </p:to>
                                    </p:set>
                                    <p:animEffect transition="in" filter="blinds(vertical)">
                                      <p:cBhvr>
                                        <p:cTn id="37" dur="2000"/>
                                        <p:tgtEl>
                                          <p:spTgt spid="16"/>
                                        </p:tgtEl>
                                      </p:cBhvr>
                                    </p:animEffect>
                                  </p:childTnLst>
                                </p:cTn>
                              </p:par>
                            </p:childTnLst>
                          </p:cTn>
                        </p:par>
                        <p:par>
                          <p:cTn id="38" fill="hold">
                            <p:stCondLst>
                              <p:cond delay="2000"/>
                            </p:stCondLst>
                            <p:childTnLst>
                              <p:par>
                                <p:cTn id="39" presetID="17" presetClass="entr" presetSubtype="10" fill="hold" nodeType="afterEffect">
                                  <p:stCondLst>
                                    <p:cond delay="0"/>
                                  </p:stCondLst>
                                  <p:childTnLst>
                                    <p:set>
                                      <p:cBhvr>
                                        <p:cTn id="40" dur="2000" fill="hold">
                                          <p:stCondLst>
                                            <p:cond delay="0"/>
                                          </p:stCondLst>
                                        </p:cTn>
                                        <p:tgtEl>
                                          <p:spTgt spid="17"/>
                                        </p:tgtEl>
                                        <p:attrNameLst>
                                          <p:attrName>style.visibility</p:attrName>
                                        </p:attrNameLst>
                                      </p:cBhvr>
                                      <p:to>
                                        <p:strVal val="visible"/>
                                      </p:to>
                                    </p:set>
                                    <p:anim calcmode="lin" valueType="num">
                                      <p:cBhvr>
                                        <p:cTn id="41" dur="2000" fill="hold"/>
                                        <p:tgtEl>
                                          <p:spTgt spid="17"/>
                                        </p:tgtEl>
                                        <p:attrNameLst>
                                          <p:attrName>ppt_w</p:attrName>
                                        </p:attrNameLst>
                                      </p:cBhvr>
                                      <p:tavLst>
                                        <p:tav tm="0">
                                          <p:val>
                                            <p:fltVal val="0"/>
                                          </p:val>
                                        </p:tav>
                                        <p:tav tm="100000">
                                          <p:val>
                                            <p:strVal val="#ppt_w"/>
                                          </p:val>
                                        </p:tav>
                                      </p:tavLst>
                                    </p:anim>
                                    <p:anim calcmode="lin" valueType="num">
                                      <p:cBhvr>
                                        <p:cTn id="42" dur="2000" fill="hold"/>
                                        <p:tgtEl>
                                          <p:spTgt spid="17"/>
                                        </p:tgtEl>
                                        <p:attrNameLst>
                                          <p:attrName>ppt_h</p:attrName>
                                        </p:attrNameLst>
                                      </p:cBhvr>
                                      <p:tavLst>
                                        <p:tav tm="0">
                                          <p:val>
                                            <p:strVal val="#ppt_h"/>
                                          </p:val>
                                        </p:tav>
                                        <p:tav tm="100000">
                                          <p:val>
                                            <p:strVal val="#ppt_h"/>
                                          </p:val>
                                        </p:tav>
                                      </p:tavLst>
                                    </p:anim>
                                  </p:childTnLst>
                                </p:cTn>
                              </p:par>
                            </p:childTnLst>
                          </p:cTn>
                        </p:par>
                        <p:par>
                          <p:cTn id="43" fill="hold">
                            <p:stCondLst>
                              <p:cond delay="4000"/>
                            </p:stCondLst>
                            <p:childTnLst>
                              <p:par>
                                <p:cTn id="44" presetID="17" presetClass="entr" presetSubtype="10" fill="hold" nodeType="afterEffect">
                                  <p:stCondLst>
                                    <p:cond delay="0"/>
                                  </p:stCondLst>
                                  <p:childTnLst>
                                    <p:set>
                                      <p:cBhvr>
                                        <p:cTn id="45" dur="2000" fill="hold">
                                          <p:stCondLst>
                                            <p:cond delay="0"/>
                                          </p:stCondLst>
                                        </p:cTn>
                                        <p:tgtEl>
                                          <p:spTgt spid="18"/>
                                        </p:tgtEl>
                                        <p:attrNameLst>
                                          <p:attrName>style.visibility</p:attrName>
                                        </p:attrNameLst>
                                      </p:cBhvr>
                                      <p:to>
                                        <p:strVal val="visible"/>
                                      </p:to>
                                    </p:set>
                                    <p:anim calcmode="lin" valueType="num">
                                      <p:cBhvr>
                                        <p:cTn id="46" dur="2000" fill="hold"/>
                                        <p:tgtEl>
                                          <p:spTgt spid="18"/>
                                        </p:tgtEl>
                                        <p:attrNameLst>
                                          <p:attrName>ppt_w</p:attrName>
                                        </p:attrNameLst>
                                      </p:cBhvr>
                                      <p:tavLst>
                                        <p:tav tm="0">
                                          <p:val>
                                            <p:fltVal val="0"/>
                                          </p:val>
                                        </p:tav>
                                        <p:tav tm="100000">
                                          <p:val>
                                            <p:strVal val="#ppt_w"/>
                                          </p:val>
                                        </p:tav>
                                      </p:tavLst>
                                    </p:anim>
                                    <p:anim calcmode="lin" valueType="num">
                                      <p:cBhvr>
                                        <p:cTn id="47" dur="2000" fill="hold"/>
                                        <p:tgtEl>
                                          <p:spTgt spid="18"/>
                                        </p:tgtEl>
                                        <p:attrNameLst>
                                          <p:attrName>ppt_h</p:attrName>
                                        </p:attrNameLst>
                                      </p:cBhvr>
                                      <p:tavLst>
                                        <p:tav tm="0">
                                          <p:val>
                                            <p:strVal val="#ppt_h"/>
                                          </p:val>
                                        </p:tav>
                                        <p:tav tm="100000">
                                          <p:val>
                                            <p:strVal val="#ppt_h"/>
                                          </p:val>
                                        </p:tav>
                                      </p:tavLst>
                                    </p:anim>
                                  </p:childTnLst>
                                </p:cTn>
                              </p:par>
                            </p:childTnLst>
                          </p:cTn>
                        </p:par>
                        <p:par>
                          <p:cTn id="48" fill="hold">
                            <p:stCondLst>
                              <p:cond delay="6000"/>
                            </p:stCondLst>
                            <p:childTnLst>
                              <p:par>
                                <p:cTn id="49" presetID="17" presetClass="entr" presetSubtype="10" fill="hold" nodeType="afterEffect">
                                  <p:stCondLst>
                                    <p:cond delay="0"/>
                                  </p:stCondLst>
                                  <p:childTnLst>
                                    <p:set>
                                      <p:cBhvr>
                                        <p:cTn id="50" dur="2000" fill="hold">
                                          <p:stCondLst>
                                            <p:cond delay="0"/>
                                          </p:stCondLst>
                                        </p:cTn>
                                        <p:tgtEl>
                                          <p:spTgt spid="19"/>
                                        </p:tgtEl>
                                        <p:attrNameLst>
                                          <p:attrName>style.visibility</p:attrName>
                                        </p:attrNameLst>
                                      </p:cBhvr>
                                      <p:to>
                                        <p:strVal val="visible"/>
                                      </p:to>
                                    </p:set>
                                    <p:anim calcmode="lin" valueType="num">
                                      <p:cBhvr>
                                        <p:cTn id="51" dur="2000" fill="hold"/>
                                        <p:tgtEl>
                                          <p:spTgt spid="19"/>
                                        </p:tgtEl>
                                        <p:attrNameLst>
                                          <p:attrName>ppt_w</p:attrName>
                                        </p:attrNameLst>
                                      </p:cBhvr>
                                      <p:tavLst>
                                        <p:tav tm="0">
                                          <p:val>
                                            <p:fltVal val="0"/>
                                          </p:val>
                                        </p:tav>
                                        <p:tav tm="100000">
                                          <p:val>
                                            <p:strVal val="#ppt_w"/>
                                          </p:val>
                                        </p:tav>
                                      </p:tavLst>
                                    </p:anim>
                                    <p:anim calcmode="lin" valueType="num">
                                      <p:cBhvr>
                                        <p:cTn id="52" dur="20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84775"/>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三、</a:t>
            </a:r>
            <a:r>
              <a:rPr lang="en-US" altLang="zh-CN" sz="2800" b="1" dirty="0" smtClean="0">
                <a:latin typeface="+mj-ea"/>
                <a:ea typeface="微软雅黑" panose="020B0503020204020204" pitchFamily="34" charset="-122"/>
                <a:cs typeface="+mj-ea"/>
                <a:sym typeface="+mn-lt"/>
              </a:rPr>
              <a:t>Y-</a:t>
            </a:r>
            <a:r>
              <a:rPr lang="en-US" altLang="zh-CN" sz="3200" b="1" dirty="0">
                <a:latin typeface="+mj-ea"/>
                <a:ea typeface="微软雅黑" panose="020B0503020204020204" pitchFamily="34" charset="-122"/>
                <a:cs typeface="+mj-ea"/>
                <a:sym typeface="+mn-lt"/>
              </a:rPr>
              <a:t>△</a:t>
            </a:r>
            <a:r>
              <a:rPr lang="zh-CN" altLang="en-US" sz="2800" b="1" dirty="0">
                <a:latin typeface="+mj-ea"/>
                <a:ea typeface="微软雅黑" panose="020B0503020204020204" pitchFamily="34" charset="-122"/>
                <a:cs typeface="+mj-ea"/>
                <a:sym typeface="+mn-lt"/>
              </a:rPr>
              <a:t>变换降压起动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717171" y="1703183"/>
            <a:ext cx="3877985" cy="369332"/>
          </a:xfrm>
          <a:prstGeom prst="rect">
            <a:avLst/>
          </a:prstGeom>
        </p:spPr>
        <p:txBody>
          <a:bodyPr wrap="none">
            <a:spAutoFit/>
          </a:bodyPr>
          <a:lstStyle/>
          <a:p>
            <a:pPr indent="266700" algn="just">
              <a:spcAft>
                <a:spcPts val="0"/>
              </a:spcAft>
            </a:pPr>
            <a:r>
              <a:rPr lang="en-US" altLang="zh-CN" b="1" kern="100" dirty="0">
                <a:latin typeface="Times New Roman" panose="02020603050405020304" pitchFamily="18" charset="0"/>
              </a:rPr>
              <a:t>1</a:t>
            </a:r>
            <a:r>
              <a:rPr lang="zh-CN" altLang="en-US" b="1" kern="100" dirty="0">
                <a:latin typeface="Times New Roman" panose="02020603050405020304" pitchFamily="18" charset="0"/>
              </a:rPr>
              <a:t>．</a:t>
            </a:r>
            <a:r>
              <a:rPr lang="en-US" altLang="zh-CN" b="1" kern="100" dirty="0">
                <a:latin typeface="Times New Roman" panose="02020603050405020304" pitchFamily="18" charset="0"/>
              </a:rPr>
              <a:t>Y-△</a:t>
            </a:r>
            <a:r>
              <a:rPr lang="zh-CN" altLang="en-US" b="1" kern="100" dirty="0">
                <a:latin typeface="Times New Roman" panose="02020603050405020304" pitchFamily="18" charset="0"/>
              </a:rPr>
              <a:t>降压转换器手动降压起动</a:t>
            </a:r>
            <a:endParaRPr lang="zh-CN" altLang="zh-CN" b="1" kern="100" dirty="0">
              <a:latin typeface="Times New Roman" panose="02020603050405020304" pitchFamily="18" charset="0"/>
            </a:endParaRPr>
          </a:p>
        </p:txBody>
      </p:sp>
      <p:sp>
        <p:nvSpPr>
          <p:cNvPr id="9" name="矩形 8"/>
          <p:cNvSpPr/>
          <p:nvPr/>
        </p:nvSpPr>
        <p:spPr>
          <a:xfrm>
            <a:off x="1075457" y="2379045"/>
            <a:ext cx="10387794" cy="923330"/>
          </a:xfrm>
          <a:prstGeom prst="rect">
            <a:avLst/>
          </a:prstGeom>
        </p:spPr>
        <p:txBody>
          <a:bodyPr wrap="square">
            <a:spAutoFit/>
          </a:bodyPr>
          <a:lstStyle/>
          <a:p>
            <a:pPr>
              <a:lnSpc>
                <a:spcPct val="150000"/>
              </a:lnSpc>
            </a:pPr>
            <a:r>
              <a:rPr lang="zh-CN" altLang="en-US" b="1" dirty="0">
                <a:latin typeface="+mn-ea"/>
              </a:rPr>
              <a:t>手动控制的</a:t>
            </a:r>
            <a:r>
              <a:rPr lang="en-US" altLang="zh-CN" b="1" dirty="0" smtClean="0">
                <a:latin typeface="+mn-ea"/>
              </a:rPr>
              <a:t>Y-Δ</a:t>
            </a:r>
            <a:r>
              <a:rPr lang="zh-CN" altLang="en-US" b="1" dirty="0">
                <a:latin typeface="+mn-ea"/>
              </a:rPr>
              <a:t>起动器电路结构简单，操作也方便。它不需控制电路，直接用手动方式拨动手柄，切换主电路达到降压起动的目的。</a:t>
            </a:r>
          </a:p>
        </p:txBody>
      </p:sp>
      <p:sp>
        <p:nvSpPr>
          <p:cNvPr id="10" name="Rectangle 2"/>
          <p:cNvSpPr>
            <a:spLocks noChangeArrowheads="1"/>
          </p:cNvSpPr>
          <p:nvPr/>
        </p:nvSpPr>
        <p:spPr bwMode="auto">
          <a:xfrm>
            <a:off x="615142" y="23790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 name="Picture 1" descr="手动控制星-三角控制电路"/>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5101"/>
          <a:stretch/>
        </p:blipFill>
        <p:spPr bwMode="auto">
          <a:xfrm>
            <a:off x="1382823" y="3652006"/>
            <a:ext cx="3578299" cy="236904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 descr="手动控制星-三角控制电路"/>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61574"/>
          <a:stretch/>
        </p:blipFill>
        <p:spPr bwMode="auto">
          <a:xfrm>
            <a:off x="5915701" y="3544246"/>
            <a:ext cx="2618509" cy="2476809"/>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6371879" y="6109037"/>
            <a:ext cx="1969770" cy="307777"/>
          </a:xfrm>
          <a:prstGeom prst="rect">
            <a:avLst/>
          </a:prstGeom>
        </p:spPr>
        <p:txBody>
          <a:bodyPr wrap="none">
            <a:spAutoFit/>
          </a:bodyPr>
          <a:lstStyle/>
          <a:p>
            <a:r>
              <a:rPr lang="zh-CN" altLang="zh-CN" sz="1400" b="1" kern="100" dirty="0">
                <a:latin typeface="Times New Roman" panose="02020603050405020304" pitchFamily="18" charset="0"/>
                <a:cs typeface="Times New Roman" panose="02020603050405020304" pitchFamily="18" charset="0"/>
              </a:rPr>
              <a:t>手动</a:t>
            </a:r>
            <a:r>
              <a:rPr lang="en-US" altLang="zh-CN" sz="1400" b="1" kern="100" dirty="0">
                <a:latin typeface="Times New Roman" panose="02020603050405020304" pitchFamily="18" charset="0"/>
              </a:rPr>
              <a:t>Y-</a:t>
            </a:r>
            <a:r>
              <a:rPr lang="zh-CN" altLang="zh-CN" sz="1400" b="1" kern="100" dirty="0">
                <a:latin typeface="Times New Roman" panose="02020603050405020304" pitchFamily="18" charset="0"/>
                <a:cs typeface="Times New Roman" panose="02020603050405020304" pitchFamily="18" charset="0"/>
              </a:rPr>
              <a:t>△转换器外形图</a:t>
            </a:r>
            <a:endParaRPr lang="zh-CN" altLang="en-US" sz="1400" b="1" dirty="0"/>
          </a:p>
        </p:txBody>
      </p:sp>
      <p:sp>
        <p:nvSpPr>
          <p:cNvPr id="14" name="矩形 13"/>
          <p:cNvSpPr/>
          <p:nvPr/>
        </p:nvSpPr>
        <p:spPr>
          <a:xfrm>
            <a:off x="1937568" y="6118531"/>
            <a:ext cx="2197589" cy="307777"/>
          </a:xfrm>
          <a:prstGeom prst="rect">
            <a:avLst/>
          </a:prstGeom>
        </p:spPr>
        <p:txBody>
          <a:bodyPr wrap="none">
            <a:spAutoFit/>
          </a:bodyPr>
          <a:lstStyle/>
          <a:p>
            <a:r>
              <a:rPr lang="zh-CN" altLang="zh-CN" sz="1400" b="1" kern="100" dirty="0">
                <a:latin typeface="Times New Roman" panose="02020603050405020304" pitchFamily="18" charset="0"/>
                <a:cs typeface="Times New Roman" panose="02020603050405020304" pitchFamily="18" charset="0"/>
              </a:rPr>
              <a:t> 手动</a:t>
            </a:r>
            <a:r>
              <a:rPr lang="en-US" altLang="zh-CN" sz="1400" b="1" kern="100" dirty="0">
                <a:latin typeface="Times New Roman" panose="02020603050405020304" pitchFamily="18" charset="0"/>
                <a:cs typeface="Times New Roman" panose="02020603050405020304" pitchFamily="18" charset="0"/>
              </a:rPr>
              <a:t>Y-</a:t>
            </a:r>
            <a:r>
              <a:rPr lang="zh-CN" altLang="zh-CN" sz="1400" b="1" kern="100" dirty="0">
                <a:latin typeface="Times New Roman" panose="02020603050405020304" pitchFamily="18" charset="0"/>
                <a:cs typeface="Times New Roman" panose="02020603050405020304" pitchFamily="18" charset="0"/>
              </a:rPr>
              <a:t>△转换器降压起动</a:t>
            </a:r>
            <a:endParaRPr lang="zh-CN" altLang="en-US" sz="1400" b="1"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56178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84775"/>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三、</a:t>
            </a:r>
            <a:r>
              <a:rPr lang="en-US" altLang="zh-CN" sz="2800" b="1" dirty="0" smtClean="0">
                <a:latin typeface="+mj-ea"/>
                <a:ea typeface="微软雅黑" panose="020B0503020204020204" pitchFamily="34" charset="-122"/>
                <a:cs typeface="+mj-ea"/>
                <a:sym typeface="+mn-lt"/>
              </a:rPr>
              <a:t>Y-</a:t>
            </a:r>
            <a:r>
              <a:rPr lang="en-US" altLang="zh-CN" sz="3200" b="1" dirty="0">
                <a:latin typeface="+mj-ea"/>
                <a:ea typeface="微软雅黑" panose="020B0503020204020204" pitchFamily="34" charset="-122"/>
                <a:cs typeface="+mj-ea"/>
                <a:sym typeface="+mn-lt"/>
              </a:rPr>
              <a:t>△</a:t>
            </a:r>
            <a:r>
              <a:rPr lang="zh-CN" altLang="en-US" sz="2800" b="1" dirty="0">
                <a:latin typeface="+mj-ea"/>
                <a:ea typeface="微软雅黑" panose="020B0503020204020204" pitchFamily="34" charset="-122"/>
                <a:cs typeface="+mj-ea"/>
                <a:sym typeface="+mn-lt"/>
              </a:rPr>
              <a:t>变换降压起动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368037" y="1209522"/>
            <a:ext cx="3877985" cy="369332"/>
          </a:xfrm>
          <a:prstGeom prst="rect">
            <a:avLst/>
          </a:prstGeom>
        </p:spPr>
        <p:txBody>
          <a:bodyPr wrap="none">
            <a:spAutoFit/>
          </a:bodyPr>
          <a:lstStyle/>
          <a:p>
            <a:pPr indent="266700" algn="just">
              <a:spcAft>
                <a:spcPts val="0"/>
              </a:spcAft>
            </a:pPr>
            <a:r>
              <a:rPr lang="en-US" altLang="zh-CN" b="1" kern="100" dirty="0">
                <a:latin typeface="Times New Roman" panose="02020603050405020304" pitchFamily="18" charset="0"/>
              </a:rPr>
              <a:t>1</a:t>
            </a:r>
            <a:r>
              <a:rPr lang="zh-CN" altLang="en-US" b="1" kern="100" dirty="0">
                <a:latin typeface="Times New Roman" panose="02020603050405020304" pitchFamily="18" charset="0"/>
              </a:rPr>
              <a:t>．</a:t>
            </a:r>
            <a:r>
              <a:rPr lang="en-US" altLang="zh-CN" b="1" kern="100" dirty="0">
                <a:latin typeface="Times New Roman" panose="02020603050405020304" pitchFamily="18" charset="0"/>
              </a:rPr>
              <a:t>Y-△</a:t>
            </a:r>
            <a:r>
              <a:rPr lang="zh-CN" altLang="en-US" b="1" kern="100" dirty="0">
                <a:latin typeface="Times New Roman" panose="02020603050405020304" pitchFamily="18" charset="0"/>
              </a:rPr>
              <a:t>降压转换器手动降压起动</a:t>
            </a:r>
            <a:endParaRPr lang="zh-CN" altLang="zh-CN" b="1" kern="100" dirty="0">
              <a:latin typeface="Times New Roman" panose="02020603050405020304" pitchFamily="18" charset="0"/>
            </a:endParaRPr>
          </a:p>
        </p:txBody>
      </p:sp>
      <p:sp>
        <p:nvSpPr>
          <p:cNvPr id="10" name="Rectangle 2"/>
          <p:cNvSpPr>
            <a:spLocks noChangeArrowheads="1"/>
          </p:cNvSpPr>
          <p:nvPr/>
        </p:nvSpPr>
        <p:spPr bwMode="auto">
          <a:xfrm>
            <a:off x="615142" y="23790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Picture 1" descr="手动控制星-三角控制电路"/>
          <p:cNvPicPr>
            <a:picLocks noChangeAspect="1" noChangeArrowheads="1"/>
          </p:cNvPicPr>
          <p:nvPr/>
        </p:nvPicPr>
        <p:blipFill rotWithShape="1">
          <a:blip r:embed="rId3">
            <a:extLst>
              <a:ext uri="{28A0092B-C50C-407E-A947-70E740481C1C}">
                <a14:useLocalDpi xmlns:a14="http://schemas.microsoft.com/office/drawing/2010/main" val="0"/>
              </a:ext>
            </a:extLst>
          </a:blip>
          <a:srcRect r="45101"/>
          <a:stretch/>
        </p:blipFill>
        <p:spPr bwMode="auto">
          <a:xfrm>
            <a:off x="476673" y="2510160"/>
            <a:ext cx="4218647" cy="279299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109658" y="1759606"/>
            <a:ext cx="6478283" cy="4247317"/>
          </a:xfrm>
          <a:prstGeom prst="rect">
            <a:avLst/>
          </a:prstGeom>
        </p:spPr>
        <p:txBody>
          <a:bodyPr wrap="square">
            <a:spAutoFit/>
          </a:bodyPr>
          <a:lstStyle/>
          <a:p>
            <a:pPr indent="266700" algn="just">
              <a:lnSpc>
                <a:spcPct val="150000"/>
              </a:lnSpc>
              <a:spcAft>
                <a:spcPts val="0"/>
              </a:spcAft>
            </a:pPr>
            <a:r>
              <a:rPr lang="zh-CN" altLang="zh-CN" kern="100" dirty="0" smtClean="0">
                <a:latin typeface="Times New Roman" panose="02020603050405020304" pitchFamily="18" charset="0"/>
              </a:rPr>
              <a:t>控制</a:t>
            </a:r>
            <a:r>
              <a:rPr lang="zh-CN" altLang="zh-CN" kern="100" dirty="0">
                <a:latin typeface="Times New Roman" panose="02020603050405020304" pitchFamily="18" charset="0"/>
              </a:rPr>
              <a:t>过程</a:t>
            </a:r>
            <a:r>
              <a:rPr lang="zh-CN" altLang="zh-CN" kern="100" dirty="0" smtClean="0">
                <a:latin typeface="Times New Roman" panose="02020603050405020304" pitchFamily="18" charset="0"/>
              </a:rPr>
              <a:t>如下</a:t>
            </a:r>
            <a:endParaRPr lang="en-US" altLang="zh-CN" kern="100" dirty="0" smtClean="0">
              <a:latin typeface="Times New Roman" panose="02020603050405020304" pitchFamily="18" charset="0"/>
            </a:endParaRPr>
          </a:p>
          <a:p>
            <a:pPr indent="266700" algn="just">
              <a:lnSpc>
                <a:spcPct val="150000"/>
              </a:lnSpc>
              <a:spcAft>
                <a:spcPts val="0"/>
              </a:spcAft>
            </a:pPr>
            <a:r>
              <a:rPr lang="zh-CN" altLang="zh-CN" kern="100" dirty="0" smtClean="0">
                <a:latin typeface="Times New Roman" panose="02020603050405020304" pitchFamily="18" charset="0"/>
              </a:rPr>
              <a:t>闭合</a:t>
            </a:r>
            <a:r>
              <a:rPr lang="zh-CN" altLang="zh-CN" kern="100" dirty="0">
                <a:latin typeface="Times New Roman" panose="02020603050405020304" pitchFamily="18" charset="0"/>
              </a:rPr>
              <a:t>电源开关</a:t>
            </a:r>
            <a:r>
              <a:rPr lang="en-US" altLang="zh-CN" kern="100" dirty="0">
                <a:latin typeface="Times New Roman" panose="02020603050405020304" pitchFamily="18" charset="0"/>
              </a:rPr>
              <a:t>QS1</a:t>
            </a:r>
            <a:endParaRPr lang="zh-CN" altLang="zh-CN" kern="100" dirty="0">
              <a:latin typeface="Times New Roman" panose="02020603050405020304" pitchFamily="18" charset="0"/>
            </a:endParaRPr>
          </a:p>
          <a:p>
            <a:pPr indent="266700" algn="just">
              <a:lnSpc>
                <a:spcPct val="150000"/>
              </a:lnSpc>
              <a:spcAft>
                <a:spcPts val="0"/>
              </a:spcAft>
            </a:pPr>
            <a:r>
              <a:rPr lang="zh-CN" altLang="zh-CN" b="1" kern="100" dirty="0">
                <a:solidFill>
                  <a:srgbClr val="FF0000"/>
                </a:solidFill>
                <a:latin typeface="Times New Roman" panose="02020603050405020304" pitchFamily="18" charset="0"/>
              </a:rPr>
              <a:t>（</a:t>
            </a:r>
            <a:r>
              <a:rPr lang="en-US" altLang="zh-CN" b="1" kern="100" dirty="0">
                <a:solidFill>
                  <a:srgbClr val="FF0000"/>
                </a:solidFill>
                <a:latin typeface="Times New Roman" panose="02020603050405020304" pitchFamily="18" charset="0"/>
              </a:rPr>
              <a:t>1</a:t>
            </a:r>
            <a:r>
              <a:rPr lang="zh-CN" altLang="zh-CN" b="1" kern="100" dirty="0">
                <a:solidFill>
                  <a:srgbClr val="FF0000"/>
                </a:solidFill>
                <a:latin typeface="Times New Roman" panose="02020603050405020304" pitchFamily="18" charset="0"/>
              </a:rPr>
              <a:t>）</a:t>
            </a:r>
            <a:r>
              <a:rPr lang="en-US" altLang="zh-CN" b="1" kern="100" dirty="0">
                <a:solidFill>
                  <a:srgbClr val="FF0000"/>
                </a:solidFill>
                <a:latin typeface="Times New Roman" panose="02020603050405020304" pitchFamily="18" charset="0"/>
              </a:rPr>
              <a:t>Y</a:t>
            </a:r>
            <a:r>
              <a:rPr lang="zh-CN" altLang="zh-CN" b="1" kern="100" dirty="0">
                <a:solidFill>
                  <a:srgbClr val="FF0000"/>
                </a:solidFill>
                <a:latin typeface="Times New Roman" panose="02020603050405020304" pitchFamily="18" charset="0"/>
              </a:rPr>
              <a:t>降压起动</a:t>
            </a:r>
          </a:p>
          <a:p>
            <a:pPr indent="266700" algn="just">
              <a:lnSpc>
                <a:spcPct val="150000"/>
              </a:lnSpc>
              <a:spcAft>
                <a:spcPts val="0"/>
              </a:spcAft>
            </a:pPr>
            <a:r>
              <a:rPr lang="zh-CN" altLang="zh-CN" kern="100" dirty="0">
                <a:latin typeface="Times New Roman" panose="02020603050405020304" pitchFamily="18" charset="0"/>
              </a:rPr>
              <a:t>将三刀双掷开关</a:t>
            </a:r>
            <a:r>
              <a:rPr lang="en-US" altLang="zh-CN" kern="100" dirty="0">
                <a:latin typeface="Times New Roman" panose="02020603050405020304" pitchFamily="18" charset="0"/>
              </a:rPr>
              <a:t>QS2</a:t>
            </a:r>
            <a:r>
              <a:rPr lang="zh-CN" altLang="zh-CN" kern="100" dirty="0">
                <a:latin typeface="Times New Roman" panose="02020603050405020304" pitchFamily="18" charset="0"/>
              </a:rPr>
              <a:t>扳到</a:t>
            </a:r>
            <a:r>
              <a:rPr lang="en-US" altLang="zh-CN" kern="100" dirty="0">
                <a:latin typeface="Times New Roman" panose="02020603050405020304" pitchFamily="18" charset="0"/>
              </a:rPr>
              <a:t>Y</a:t>
            </a:r>
            <a:r>
              <a:rPr lang="zh-CN" altLang="zh-CN" kern="100" dirty="0">
                <a:latin typeface="Times New Roman" panose="02020603050405020304" pitchFamily="18" charset="0"/>
              </a:rPr>
              <a:t>起动位置，此时定子绕组接成星形，实现星形降压起动。</a:t>
            </a:r>
          </a:p>
          <a:p>
            <a:pPr indent="266700" algn="just">
              <a:lnSpc>
                <a:spcPct val="150000"/>
              </a:lnSpc>
            </a:pPr>
            <a:r>
              <a:rPr lang="zh-CN" altLang="zh-CN" b="1" kern="100" dirty="0">
                <a:solidFill>
                  <a:srgbClr val="FF0000"/>
                </a:solidFill>
                <a:latin typeface="Times New Roman" panose="02020603050405020304" pitchFamily="18" charset="0"/>
              </a:rPr>
              <a:t>（</a:t>
            </a:r>
            <a:r>
              <a:rPr lang="en-US" altLang="zh-CN" b="1" kern="100" dirty="0">
                <a:solidFill>
                  <a:srgbClr val="FF0000"/>
                </a:solidFill>
                <a:latin typeface="Times New Roman" panose="02020603050405020304" pitchFamily="18" charset="0"/>
              </a:rPr>
              <a:t>2</a:t>
            </a:r>
            <a:r>
              <a:rPr lang="zh-CN" altLang="zh-CN" b="1" kern="100" dirty="0">
                <a:solidFill>
                  <a:srgbClr val="FF0000"/>
                </a:solidFill>
                <a:latin typeface="Times New Roman" panose="02020603050405020304" pitchFamily="18" charset="0"/>
              </a:rPr>
              <a:t>）Δ稳定运行</a:t>
            </a:r>
          </a:p>
          <a:p>
            <a:pPr indent="266700" algn="just">
              <a:lnSpc>
                <a:spcPct val="150000"/>
              </a:lnSpc>
              <a:spcAft>
                <a:spcPts val="0"/>
              </a:spcAft>
            </a:pPr>
            <a:r>
              <a:rPr lang="zh-CN" altLang="zh-CN" kern="100" dirty="0">
                <a:latin typeface="Times New Roman" panose="02020603050405020304" pitchFamily="18" charset="0"/>
              </a:rPr>
              <a:t>待电动机转速接近稳定时，再把三刀双掷开关</a:t>
            </a:r>
            <a:r>
              <a:rPr lang="en-US" altLang="zh-CN" kern="100" dirty="0">
                <a:latin typeface="Times New Roman" panose="02020603050405020304" pitchFamily="18" charset="0"/>
              </a:rPr>
              <a:t>QS2</a:t>
            </a:r>
            <a:r>
              <a:rPr lang="zh-CN" altLang="zh-CN" kern="100" dirty="0">
                <a:latin typeface="Times New Roman" panose="02020603050405020304" pitchFamily="18" charset="0"/>
              </a:rPr>
              <a:t>扳到Δ运行位置，实现三角形全压稳定运行。</a:t>
            </a:r>
          </a:p>
          <a:p>
            <a:pPr indent="266700" algn="just">
              <a:lnSpc>
                <a:spcPct val="150000"/>
              </a:lnSpc>
            </a:pPr>
            <a:r>
              <a:rPr lang="zh-CN" altLang="zh-CN" b="1" kern="100" dirty="0">
                <a:solidFill>
                  <a:srgbClr val="FF0000"/>
                </a:solidFill>
                <a:latin typeface="Times New Roman" panose="02020603050405020304" pitchFamily="18" charset="0"/>
              </a:rPr>
              <a:t>（</a:t>
            </a:r>
            <a:r>
              <a:rPr lang="en-US" altLang="zh-CN" b="1" kern="100" dirty="0">
                <a:solidFill>
                  <a:srgbClr val="FF0000"/>
                </a:solidFill>
                <a:latin typeface="Times New Roman" panose="02020603050405020304" pitchFamily="18" charset="0"/>
              </a:rPr>
              <a:t>3</a:t>
            </a:r>
            <a:r>
              <a:rPr lang="zh-CN" altLang="zh-CN" b="1" kern="100" dirty="0">
                <a:solidFill>
                  <a:srgbClr val="FF0000"/>
                </a:solidFill>
                <a:latin typeface="Times New Roman" panose="02020603050405020304" pitchFamily="18" charset="0"/>
              </a:rPr>
              <a:t>）停止</a:t>
            </a:r>
          </a:p>
          <a:p>
            <a:pPr indent="266700" algn="just">
              <a:lnSpc>
                <a:spcPct val="150000"/>
              </a:lnSpc>
              <a:spcAft>
                <a:spcPts val="0"/>
              </a:spcAft>
            </a:pPr>
            <a:r>
              <a:rPr lang="zh-CN" altLang="zh-CN" kern="100" dirty="0">
                <a:latin typeface="Times New Roman" panose="02020603050405020304" pitchFamily="18" charset="0"/>
              </a:rPr>
              <a:t>断开</a:t>
            </a:r>
            <a:r>
              <a:rPr lang="en-US" altLang="zh-CN" kern="100" dirty="0">
                <a:latin typeface="Times New Roman" panose="02020603050405020304" pitchFamily="18" charset="0"/>
              </a:rPr>
              <a:t>QS1</a:t>
            </a:r>
            <a:r>
              <a:rPr lang="zh-CN" altLang="zh-CN" kern="100" dirty="0">
                <a:latin typeface="Times New Roman" panose="02020603050405020304" pitchFamily="18" charset="0"/>
              </a:rPr>
              <a:t>→电动机</a:t>
            </a:r>
            <a:r>
              <a:rPr lang="en-US" altLang="zh-CN" kern="100" dirty="0">
                <a:latin typeface="Times New Roman" panose="02020603050405020304" pitchFamily="18" charset="0"/>
              </a:rPr>
              <a:t>M</a:t>
            </a:r>
            <a:r>
              <a:rPr lang="zh-CN" altLang="zh-CN" kern="100" dirty="0">
                <a:latin typeface="Times New Roman" panose="02020603050405020304" pitchFamily="18" charset="0"/>
              </a:rPr>
              <a:t>失电停转。</a:t>
            </a:r>
          </a:p>
        </p:txBody>
      </p:sp>
    </p:spTree>
    <p:extLst>
      <p:ext uri="{BB962C8B-B14F-4D97-AF65-F5344CB8AC3E}">
        <p14:creationId xmlns:p14="http://schemas.microsoft.com/office/powerpoint/2010/main" val="587169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84775"/>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en-US" altLang="zh-CN" sz="2800" b="1" dirty="0">
                <a:latin typeface="+mj-ea"/>
                <a:ea typeface="微软雅黑" panose="020B0503020204020204" pitchFamily="34" charset="-122"/>
                <a:cs typeface="+mj-ea"/>
                <a:sym typeface="+mn-lt"/>
              </a:rPr>
              <a:t>Y-</a:t>
            </a:r>
            <a:r>
              <a:rPr lang="en-US" altLang="zh-CN" sz="3200" b="1" dirty="0">
                <a:latin typeface="+mj-ea"/>
                <a:ea typeface="微软雅黑" panose="020B0503020204020204" pitchFamily="34" charset="-122"/>
                <a:cs typeface="+mj-ea"/>
                <a:sym typeface="+mn-lt"/>
              </a:rPr>
              <a:t>△</a:t>
            </a:r>
            <a:r>
              <a:rPr lang="zh-CN" altLang="en-US" sz="2800" b="1" dirty="0">
                <a:latin typeface="+mj-ea"/>
                <a:ea typeface="微软雅黑" panose="020B0503020204020204" pitchFamily="34" charset="-122"/>
                <a:cs typeface="+mj-ea"/>
                <a:sym typeface="+mn-lt"/>
              </a:rPr>
              <a:t>变换降压起动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68275" y="1780113"/>
            <a:ext cx="109336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623795" y="1383040"/>
            <a:ext cx="4975721" cy="507831"/>
          </a:xfrm>
          <a:prstGeom prst="rect">
            <a:avLst/>
          </a:prstGeom>
        </p:spPr>
        <p:txBody>
          <a:bodyPr wrap="none">
            <a:spAutoFit/>
          </a:bodyPr>
          <a:lstStyle/>
          <a:p>
            <a:pPr indent="266700" algn="just">
              <a:lnSpc>
                <a:spcPct val="150000"/>
              </a:lnSpc>
              <a:spcAft>
                <a:spcPts val="0"/>
              </a:spcAft>
            </a:pPr>
            <a:r>
              <a:rPr lang="en-US" altLang="zh-CN" b="1" kern="100" dirty="0" smtClean="0">
                <a:latin typeface="Times New Roman" panose="02020603050405020304" pitchFamily="18" charset="0"/>
              </a:rPr>
              <a:t>2</a:t>
            </a:r>
            <a:r>
              <a:rPr lang="zh-CN" altLang="en-US" b="1" kern="100" dirty="0" smtClean="0">
                <a:latin typeface="Times New Roman" panose="02020603050405020304" pitchFamily="18" charset="0"/>
              </a:rPr>
              <a:t>．</a:t>
            </a:r>
            <a:r>
              <a:rPr lang="zh-CN" altLang="en-US" b="1" kern="100" dirty="0">
                <a:latin typeface="Times New Roman" panose="02020603050405020304" pitchFamily="18" charset="0"/>
              </a:rPr>
              <a:t>时间继电器自动控制的</a:t>
            </a:r>
            <a:r>
              <a:rPr lang="en-US" altLang="zh-CN" b="1" kern="100" dirty="0">
                <a:latin typeface="Times New Roman" panose="02020603050405020304" pitchFamily="18" charset="0"/>
              </a:rPr>
              <a:t>Y-△</a:t>
            </a:r>
            <a:r>
              <a:rPr lang="zh-CN" altLang="en-US" b="1" kern="100" dirty="0">
                <a:latin typeface="Times New Roman" panose="02020603050405020304" pitchFamily="18" charset="0"/>
              </a:rPr>
              <a:t>降压起动电路</a:t>
            </a:r>
            <a:endParaRPr lang="zh-CN" altLang="zh-CN" b="1" kern="100" dirty="0">
              <a:latin typeface="Times New Roman" panose="02020603050405020304" pitchFamily="18" charset="0"/>
            </a:endParaRPr>
          </a:p>
        </p:txBody>
      </p:sp>
      <p:pic>
        <p:nvPicPr>
          <p:cNvPr id="2050"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8174" y="1981604"/>
            <a:ext cx="5038725"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AutoShape 29"/>
          <p:cNvSpPr>
            <a:spLocks noChangeArrowheads="1"/>
          </p:cNvSpPr>
          <p:nvPr/>
        </p:nvSpPr>
        <p:spPr bwMode="auto">
          <a:xfrm>
            <a:off x="1125333" y="3247169"/>
            <a:ext cx="1318895" cy="358775"/>
          </a:xfrm>
          <a:prstGeom prst="wedgeRoundRectCallout">
            <a:avLst>
              <a:gd name="adj1" fmla="val 85497"/>
              <a:gd name="adj2" fmla="val 90855"/>
              <a:gd name="adj3" fmla="val 16667"/>
            </a:avLst>
          </a:prstGeom>
          <a:solidFill>
            <a:srgbClr val="FFFF00"/>
          </a:solidFill>
          <a:ln w="9525">
            <a:noFill/>
            <a:prstDash val="dash"/>
            <a:miter lim="800000"/>
          </a:ln>
        </p:spPr>
        <p:txBody>
          <a:bodyPr lIns="3600" tIns="3600" rIns="3600" bIns="3600"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dirty="0">
                <a:ln>
                  <a:noFill/>
                </a:ln>
                <a:solidFill>
                  <a:schemeClr val="tx2"/>
                </a:solidFill>
                <a:effectLst/>
                <a:uLnTx/>
                <a:uFillTx/>
                <a:latin typeface="华文新魏" panose="02010800040101010101" pitchFamily="2" charset="-122"/>
                <a:ea typeface="华文新魏" panose="02010800040101010101" pitchFamily="2" charset="-122"/>
                <a:cs typeface="+mn-cs"/>
              </a:rPr>
              <a:t>电源接触器</a:t>
            </a:r>
          </a:p>
        </p:txBody>
      </p:sp>
      <p:sp>
        <p:nvSpPr>
          <p:cNvPr id="58" name="AutoShape 31"/>
          <p:cNvSpPr>
            <a:spLocks noChangeArrowheads="1"/>
          </p:cNvSpPr>
          <p:nvPr/>
        </p:nvSpPr>
        <p:spPr bwMode="auto">
          <a:xfrm>
            <a:off x="3281593" y="3439554"/>
            <a:ext cx="1111885" cy="360680"/>
          </a:xfrm>
          <a:prstGeom prst="wedgeRoundRectCallout">
            <a:avLst>
              <a:gd name="adj1" fmla="val -10422"/>
              <a:gd name="adj2" fmla="val 266901"/>
              <a:gd name="adj3" fmla="val 16667"/>
            </a:avLst>
          </a:prstGeom>
          <a:solidFill>
            <a:srgbClr val="FFFF00"/>
          </a:solidFill>
          <a:ln w="9525">
            <a:noFill/>
            <a:prstDash val="dash"/>
            <a:miter lim="800000"/>
          </a:ln>
        </p:spPr>
        <p:txBody>
          <a:bodyPr lIns="3600" tIns="3600" rIns="3600" bIns="3600"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dirty="0">
                <a:ln>
                  <a:noFill/>
                </a:ln>
                <a:solidFill>
                  <a:schemeClr val="tx2"/>
                </a:solidFill>
                <a:effectLst/>
                <a:uLnTx/>
                <a:uFillTx/>
                <a:latin typeface="华文新魏" panose="02010800040101010101" pitchFamily="2" charset="-122"/>
                <a:ea typeface="华文新魏" panose="02010800040101010101" pitchFamily="2" charset="-122"/>
                <a:cs typeface="+mn-cs"/>
              </a:rPr>
              <a:t>△接触器</a:t>
            </a:r>
          </a:p>
        </p:txBody>
      </p:sp>
      <p:sp>
        <p:nvSpPr>
          <p:cNvPr id="59" name="AutoShape 30"/>
          <p:cNvSpPr>
            <a:spLocks noChangeArrowheads="1"/>
          </p:cNvSpPr>
          <p:nvPr/>
        </p:nvSpPr>
        <p:spPr bwMode="auto">
          <a:xfrm>
            <a:off x="1549689" y="5866707"/>
            <a:ext cx="998855" cy="368300"/>
          </a:xfrm>
          <a:prstGeom prst="wedgeRoundRectCallout">
            <a:avLst>
              <a:gd name="adj1" fmla="val 67384"/>
              <a:gd name="adj2" fmla="val -111096"/>
              <a:gd name="adj3" fmla="val 16667"/>
            </a:avLst>
          </a:prstGeom>
          <a:solidFill>
            <a:srgbClr val="FFFF00"/>
          </a:solidFill>
          <a:ln w="9525">
            <a:noFill/>
            <a:prstDash val="dash"/>
            <a:miter lim="800000"/>
          </a:ln>
        </p:spPr>
        <p:txBody>
          <a:bodyPr lIns="3600" tIns="3600" rIns="3600" bIns="3600"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1800" b="1" i="0" u="none" strike="noStrike" kern="1200" cap="none" spc="0" normalizeH="0" baseline="0" noProof="0" dirty="0">
                <a:ln>
                  <a:noFill/>
                </a:ln>
                <a:solidFill>
                  <a:schemeClr val="tx2"/>
                </a:solidFill>
                <a:effectLst/>
                <a:uLnTx/>
                <a:uFillTx/>
                <a:latin typeface="华文新魏" panose="02010800040101010101" pitchFamily="2" charset="-122"/>
                <a:ea typeface="华文新魏" panose="02010800040101010101" pitchFamily="2" charset="-122"/>
                <a:cs typeface="+mn-cs"/>
              </a:rPr>
              <a:t>Y</a:t>
            </a:r>
            <a:r>
              <a:rPr kumimoji="1" lang="zh-CN" altLang="en-US" sz="1800" b="1" i="0" u="none" strike="noStrike" kern="1200" cap="none" spc="0" normalizeH="0" baseline="0" noProof="0" dirty="0">
                <a:ln>
                  <a:noFill/>
                </a:ln>
                <a:solidFill>
                  <a:schemeClr val="tx2"/>
                </a:solidFill>
                <a:effectLst/>
                <a:uLnTx/>
                <a:uFillTx/>
                <a:latin typeface="华文新魏" panose="02010800040101010101" pitchFamily="2" charset="-122"/>
                <a:ea typeface="华文新魏" panose="02010800040101010101" pitchFamily="2" charset="-122"/>
                <a:cs typeface="+mn-cs"/>
              </a:rPr>
              <a:t>接触器</a:t>
            </a:r>
          </a:p>
        </p:txBody>
      </p:sp>
      <p:sp>
        <p:nvSpPr>
          <p:cNvPr id="60" name="Rectangle 31"/>
          <p:cNvSpPr/>
          <p:nvPr/>
        </p:nvSpPr>
        <p:spPr>
          <a:xfrm>
            <a:off x="6688917" y="1487874"/>
            <a:ext cx="5124450" cy="987460"/>
          </a:xfrm>
          <a:prstGeom prst="rect">
            <a:avLst/>
          </a:prstGeom>
          <a:noFill/>
          <a:ln w="9525">
            <a:noFill/>
          </a:ln>
        </p:spPr>
        <p:txBody>
          <a:bodyPr lIns="0" tIns="10800" rIns="0" bIns="10800" anchor="t" anchorCtr="0">
            <a:spAutoFit/>
          </a:bodyPr>
          <a:lstStyle/>
          <a:p>
            <a:pPr>
              <a:lnSpc>
                <a:spcPct val="105000"/>
              </a:lnSpc>
            </a:pPr>
            <a:r>
              <a:rPr lang="zh-CN" altLang="en-US" sz="2000" dirty="0">
                <a:solidFill>
                  <a:schemeClr val="tx2"/>
                </a:solidFill>
                <a:latin typeface="Times New Roman" panose="02020603050405020304" pitchFamily="18" charset="0"/>
                <a:ea typeface="华文行楷" panose="02010800040101010101" pitchFamily="2" charset="-122"/>
              </a:rPr>
              <a:t>起动时，</a:t>
            </a:r>
            <a:r>
              <a:rPr lang="en-US" altLang="zh-CN" sz="2000" dirty="0">
                <a:solidFill>
                  <a:schemeClr val="tx2"/>
                </a:solidFill>
                <a:latin typeface="Times New Roman" panose="02020603050405020304" pitchFamily="18" charset="0"/>
                <a:ea typeface="华文行楷" panose="02010800040101010101" pitchFamily="2" charset="-122"/>
              </a:rPr>
              <a:t>KM1</a:t>
            </a:r>
            <a:r>
              <a:rPr lang="zh-CN" altLang="en-US" sz="2000" dirty="0">
                <a:solidFill>
                  <a:schemeClr val="tx2"/>
                </a:solidFill>
                <a:latin typeface="Times New Roman" panose="02020603050405020304" pitchFamily="18" charset="0"/>
                <a:ea typeface="华文行楷" panose="02010800040101010101" pitchFamily="2" charset="-122"/>
              </a:rPr>
              <a:t>和</a:t>
            </a:r>
            <a:r>
              <a:rPr lang="en-US" altLang="zh-CN" sz="2000" dirty="0">
                <a:solidFill>
                  <a:schemeClr val="tx2"/>
                </a:solidFill>
                <a:latin typeface="Times New Roman" panose="02020603050405020304" pitchFamily="18" charset="0"/>
                <a:ea typeface="华文行楷" panose="02010800040101010101" pitchFamily="2" charset="-122"/>
              </a:rPr>
              <a:t>KM2</a:t>
            </a:r>
            <a:r>
              <a:rPr lang="zh-CN" altLang="en-US" sz="2000" dirty="0">
                <a:solidFill>
                  <a:schemeClr val="tx2"/>
                </a:solidFill>
                <a:latin typeface="Times New Roman" panose="02020603050405020304" pitchFamily="18" charset="0"/>
                <a:ea typeface="华文行楷" panose="02010800040101010101" pitchFamily="2" charset="-122"/>
              </a:rPr>
              <a:t>主触头闭合，</a:t>
            </a:r>
            <a:r>
              <a:rPr lang="en-US" altLang="zh-CN" sz="2000" dirty="0">
                <a:solidFill>
                  <a:schemeClr val="tx2"/>
                </a:solidFill>
                <a:latin typeface="Times New Roman" panose="02020603050405020304" pitchFamily="18" charset="0"/>
                <a:ea typeface="华文行楷" panose="02010800040101010101" pitchFamily="2" charset="-122"/>
              </a:rPr>
              <a:t>KM3</a:t>
            </a:r>
            <a:r>
              <a:rPr lang="zh-CN" altLang="en-US" sz="2000" dirty="0">
                <a:solidFill>
                  <a:schemeClr val="tx2"/>
                </a:solidFill>
                <a:latin typeface="Times New Roman" panose="02020603050405020304" pitchFamily="18" charset="0"/>
                <a:ea typeface="华文行楷" panose="02010800040101010101" pitchFamily="2" charset="-122"/>
              </a:rPr>
              <a:t>主触头断开，三相定子绕组尾端</a:t>
            </a:r>
            <a:r>
              <a:rPr lang="en-US" altLang="zh-CN" sz="2000" dirty="0">
                <a:solidFill>
                  <a:schemeClr val="tx2"/>
                </a:solidFill>
                <a:latin typeface="Times New Roman" panose="02020603050405020304" pitchFamily="18" charset="0"/>
                <a:ea typeface="华文行楷" panose="02010800040101010101" pitchFamily="2" charset="-122"/>
              </a:rPr>
              <a:t>U2</a:t>
            </a:r>
            <a:r>
              <a:rPr lang="zh-CN" altLang="en-US" sz="2000" dirty="0">
                <a:solidFill>
                  <a:schemeClr val="tx2"/>
                </a:solidFill>
                <a:latin typeface="Times New Roman" panose="02020603050405020304" pitchFamily="18" charset="0"/>
                <a:ea typeface="华文行楷" panose="02010800040101010101" pitchFamily="2" charset="-122"/>
              </a:rPr>
              <a:t>、</a:t>
            </a:r>
            <a:r>
              <a:rPr lang="en-US" altLang="zh-CN" sz="2000" dirty="0">
                <a:solidFill>
                  <a:schemeClr val="tx2"/>
                </a:solidFill>
                <a:latin typeface="Times New Roman" panose="02020603050405020304" pitchFamily="18" charset="0"/>
                <a:ea typeface="华文行楷" panose="02010800040101010101" pitchFamily="2" charset="-122"/>
              </a:rPr>
              <a:t>V2</a:t>
            </a:r>
            <a:r>
              <a:rPr lang="zh-CN" altLang="en-US" sz="2000" dirty="0">
                <a:solidFill>
                  <a:schemeClr val="tx2"/>
                </a:solidFill>
                <a:latin typeface="Times New Roman" panose="02020603050405020304" pitchFamily="18" charset="0"/>
                <a:ea typeface="华文行楷" panose="02010800040101010101" pitchFamily="2" charset="-122"/>
              </a:rPr>
              <a:t>、</a:t>
            </a:r>
            <a:r>
              <a:rPr lang="en-US" altLang="zh-CN" sz="2000" dirty="0">
                <a:solidFill>
                  <a:schemeClr val="tx2"/>
                </a:solidFill>
                <a:latin typeface="Times New Roman" panose="02020603050405020304" pitchFamily="18" charset="0"/>
                <a:ea typeface="华文行楷" panose="02010800040101010101" pitchFamily="2" charset="-122"/>
              </a:rPr>
              <a:t>W2</a:t>
            </a:r>
            <a:r>
              <a:rPr lang="zh-CN" altLang="en-US" sz="2000" dirty="0">
                <a:solidFill>
                  <a:schemeClr val="tx2"/>
                </a:solidFill>
                <a:latin typeface="Times New Roman" panose="02020603050405020304" pitchFamily="18" charset="0"/>
                <a:ea typeface="华文行楷" panose="02010800040101010101" pitchFamily="2" charset="-122"/>
              </a:rPr>
              <a:t>连接在一起，即：星形连接。    </a:t>
            </a:r>
          </a:p>
        </p:txBody>
      </p:sp>
      <p:sp>
        <p:nvSpPr>
          <p:cNvPr id="62" name="Rectangle 5"/>
          <p:cNvSpPr/>
          <p:nvPr/>
        </p:nvSpPr>
        <p:spPr>
          <a:xfrm>
            <a:off x="6828299" y="3850631"/>
            <a:ext cx="5173663" cy="1314473"/>
          </a:xfrm>
          <a:prstGeom prst="rect">
            <a:avLst/>
          </a:prstGeom>
          <a:noFill/>
          <a:ln w="9525">
            <a:noFill/>
          </a:ln>
        </p:spPr>
        <p:txBody>
          <a:bodyPr lIns="0" tIns="10800" rIns="0" bIns="10800" anchor="t" anchorCtr="0">
            <a:spAutoFit/>
          </a:bodyPr>
          <a:lstStyle/>
          <a:p>
            <a:pPr>
              <a:lnSpc>
                <a:spcPct val="105000"/>
              </a:lnSpc>
            </a:pPr>
            <a:r>
              <a:rPr lang="zh-CN" altLang="en-US" sz="2000" dirty="0">
                <a:solidFill>
                  <a:schemeClr val="tx2"/>
                </a:solidFill>
                <a:latin typeface="Times New Roman" panose="02020603050405020304" pitchFamily="18" charset="0"/>
                <a:ea typeface="华文行楷" panose="02010800040101010101" pitchFamily="2" charset="-122"/>
              </a:rPr>
              <a:t>起动结束，</a:t>
            </a:r>
            <a:r>
              <a:rPr lang="en-US" altLang="zh-CN" sz="2000" dirty="0">
                <a:solidFill>
                  <a:schemeClr val="tx2"/>
                </a:solidFill>
                <a:latin typeface="Times New Roman" panose="02020603050405020304" pitchFamily="18" charset="0"/>
                <a:ea typeface="华文行楷" panose="02010800040101010101" pitchFamily="2" charset="-122"/>
              </a:rPr>
              <a:t>KM1</a:t>
            </a:r>
            <a:r>
              <a:rPr lang="zh-CN" altLang="en-US" sz="2000" dirty="0">
                <a:solidFill>
                  <a:schemeClr val="tx2"/>
                </a:solidFill>
                <a:latin typeface="Times New Roman" panose="02020603050405020304" pitchFamily="18" charset="0"/>
                <a:ea typeface="华文行楷" panose="02010800040101010101" pitchFamily="2" charset="-122"/>
              </a:rPr>
              <a:t>主触头保持闭合，</a:t>
            </a:r>
            <a:r>
              <a:rPr lang="en-US" altLang="zh-CN" sz="2000" dirty="0">
                <a:solidFill>
                  <a:schemeClr val="tx2"/>
                </a:solidFill>
                <a:latin typeface="Times New Roman" panose="02020603050405020304" pitchFamily="18" charset="0"/>
                <a:ea typeface="华文行楷" panose="02010800040101010101" pitchFamily="2" charset="-122"/>
              </a:rPr>
              <a:t>KM2</a:t>
            </a:r>
            <a:r>
              <a:rPr lang="zh-CN" altLang="en-US" sz="2000" dirty="0">
                <a:solidFill>
                  <a:schemeClr val="tx2"/>
                </a:solidFill>
                <a:latin typeface="Times New Roman" panose="02020603050405020304" pitchFamily="18" charset="0"/>
                <a:ea typeface="华文行楷" panose="02010800040101010101" pitchFamily="2" charset="-122"/>
              </a:rPr>
              <a:t>主触头断开</a:t>
            </a:r>
            <a:r>
              <a:rPr lang="en-US" altLang="zh-CN" sz="2000" dirty="0">
                <a:solidFill>
                  <a:schemeClr val="tx2"/>
                </a:solidFill>
                <a:latin typeface="Times New Roman" panose="02020603050405020304" pitchFamily="18" charset="0"/>
                <a:ea typeface="华文行楷" panose="02010800040101010101" pitchFamily="2" charset="-122"/>
              </a:rPr>
              <a:t>（</a:t>
            </a:r>
            <a:r>
              <a:rPr lang="zh-CN" altLang="en-US" sz="2000" dirty="0">
                <a:solidFill>
                  <a:schemeClr val="tx2"/>
                </a:solidFill>
                <a:latin typeface="Times New Roman" panose="02020603050405020304" pitchFamily="18" charset="0"/>
                <a:ea typeface="华文行楷" panose="02010800040101010101" pitchFamily="2" charset="-122"/>
              </a:rPr>
              <a:t>拆除星形</a:t>
            </a:r>
            <a:r>
              <a:rPr lang="en-US" altLang="zh-CN" sz="2000" dirty="0">
                <a:solidFill>
                  <a:schemeClr val="tx2"/>
                </a:solidFill>
                <a:latin typeface="Times New Roman" panose="02020603050405020304" pitchFamily="18" charset="0"/>
                <a:ea typeface="华文行楷" panose="02010800040101010101" pitchFamily="2" charset="-122"/>
              </a:rPr>
              <a:t>）</a:t>
            </a:r>
            <a:r>
              <a:rPr lang="zh-CN" altLang="en-US" sz="2000" dirty="0">
                <a:solidFill>
                  <a:schemeClr val="tx2"/>
                </a:solidFill>
                <a:latin typeface="Times New Roman" panose="02020603050405020304" pitchFamily="18" charset="0"/>
                <a:ea typeface="华文行楷" panose="02010800040101010101" pitchFamily="2" charset="-122"/>
              </a:rPr>
              <a:t>，</a:t>
            </a:r>
            <a:r>
              <a:rPr lang="en-US" altLang="zh-CN" sz="2000" dirty="0">
                <a:solidFill>
                  <a:schemeClr val="tx2"/>
                </a:solidFill>
                <a:latin typeface="Times New Roman" panose="02020603050405020304" pitchFamily="18" charset="0"/>
                <a:ea typeface="华文行楷" panose="02010800040101010101" pitchFamily="2" charset="-122"/>
              </a:rPr>
              <a:t>KM3</a:t>
            </a:r>
            <a:r>
              <a:rPr lang="zh-CN" altLang="en-US" sz="2000" dirty="0">
                <a:solidFill>
                  <a:schemeClr val="tx2"/>
                </a:solidFill>
                <a:latin typeface="Times New Roman" panose="02020603050405020304" pitchFamily="18" charset="0"/>
                <a:ea typeface="华文行楷" panose="02010800040101010101" pitchFamily="2" charset="-122"/>
              </a:rPr>
              <a:t>主触头闭合，三相定子绕组首尾顺次连接（</a:t>
            </a:r>
            <a:r>
              <a:rPr lang="en-US" altLang="zh-CN" sz="2000" dirty="0">
                <a:solidFill>
                  <a:schemeClr val="tx2"/>
                </a:solidFill>
                <a:latin typeface="Times New Roman" panose="02020603050405020304" pitchFamily="18" charset="0"/>
                <a:ea typeface="华文行楷" panose="02010800040101010101" pitchFamily="2" charset="-122"/>
              </a:rPr>
              <a:t>U1</a:t>
            </a:r>
            <a:r>
              <a:rPr lang="zh-CN" altLang="en-US" sz="2000" dirty="0">
                <a:solidFill>
                  <a:schemeClr val="tx2"/>
                </a:solidFill>
                <a:latin typeface="Times New Roman" panose="02020603050405020304" pitchFamily="18" charset="0"/>
                <a:ea typeface="华文行楷" panose="02010800040101010101" pitchFamily="2" charset="-122"/>
              </a:rPr>
              <a:t>与</a:t>
            </a:r>
            <a:r>
              <a:rPr lang="en-US" altLang="zh-CN" sz="2000" dirty="0">
                <a:solidFill>
                  <a:schemeClr val="tx2"/>
                </a:solidFill>
                <a:latin typeface="Times New Roman" panose="02020603050405020304" pitchFamily="18" charset="0"/>
                <a:ea typeface="华文行楷" panose="02010800040101010101" pitchFamily="2" charset="-122"/>
              </a:rPr>
              <a:t>W2</a:t>
            </a:r>
            <a:r>
              <a:rPr lang="zh-CN" altLang="en-US" sz="2000" dirty="0">
                <a:solidFill>
                  <a:schemeClr val="tx2"/>
                </a:solidFill>
                <a:latin typeface="Times New Roman" panose="02020603050405020304" pitchFamily="18" charset="0"/>
                <a:ea typeface="华文行楷" panose="02010800040101010101" pitchFamily="2" charset="-122"/>
              </a:rPr>
              <a:t>、</a:t>
            </a:r>
            <a:r>
              <a:rPr lang="en-US" altLang="zh-CN" sz="2000" dirty="0">
                <a:solidFill>
                  <a:schemeClr val="tx2"/>
                </a:solidFill>
                <a:latin typeface="Times New Roman" panose="02020603050405020304" pitchFamily="18" charset="0"/>
                <a:ea typeface="华文行楷" panose="02010800040101010101" pitchFamily="2" charset="-122"/>
              </a:rPr>
              <a:t>V1</a:t>
            </a:r>
            <a:r>
              <a:rPr lang="zh-CN" altLang="en-US" sz="2000" dirty="0">
                <a:solidFill>
                  <a:schemeClr val="tx2"/>
                </a:solidFill>
                <a:latin typeface="Times New Roman" panose="02020603050405020304" pitchFamily="18" charset="0"/>
                <a:ea typeface="华文行楷" panose="02010800040101010101" pitchFamily="2" charset="-122"/>
              </a:rPr>
              <a:t>与</a:t>
            </a:r>
            <a:r>
              <a:rPr lang="en-US" altLang="zh-CN" sz="2000" dirty="0">
                <a:solidFill>
                  <a:schemeClr val="tx2"/>
                </a:solidFill>
                <a:latin typeface="Times New Roman" panose="02020603050405020304" pitchFamily="18" charset="0"/>
                <a:ea typeface="华文行楷" panose="02010800040101010101" pitchFamily="2" charset="-122"/>
              </a:rPr>
              <a:t>U2</a:t>
            </a:r>
            <a:r>
              <a:rPr lang="zh-CN" altLang="en-US" sz="2000" dirty="0">
                <a:solidFill>
                  <a:schemeClr val="tx2"/>
                </a:solidFill>
                <a:latin typeface="Times New Roman" panose="02020603050405020304" pitchFamily="18" charset="0"/>
                <a:ea typeface="华文行楷" panose="02010800040101010101" pitchFamily="2" charset="-122"/>
              </a:rPr>
              <a:t>、</a:t>
            </a:r>
            <a:r>
              <a:rPr lang="en-US" altLang="zh-CN" sz="2000" dirty="0">
                <a:solidFill>
                  <a:schemeClr val="tx2"/>
                </a:solidFill>
                <a:latin typeface="Times New Roman" panose="02020603050405020304" pitchFamily="18" charset="0"/>
                <a:ea typeface="华文行楷" panose="02010800040101010101" pitchFamily="2" charset="-122"/>
              </a:rPr>
              <a:t>W1</a:t>
            </a:r>
            <a:r>
              <a:rPr lang="zh-CN" altLang="en-US" sz="2000" dirty="0">
                <a:solidFill>
                  <a:schemeClr val="tx2"/>
                </a:solidFill>
                <a:latin typeface="Times New Roman" panose="02020603050405020304" pitchFamily="18" charset="0"/>
                <a:ea typeface="华文行楷" panose="02010800040101010101" pitchFamily="2" charset="-122"/>
              </a:rPr>
              <a:t>与</a:t>
            </a:r>
            <a:r>
              <a:rPr lang="en-US" altLang="zh-CN" sz="2000" dirty="0">
                <a:solidFill>
                  <a:schemeClr val="tx2"/>
                </a:solidFill>
                <a:latin typeface="Times New Roman" panose="02020603050405020304" pitchFamily="18" charset="0"/>
                <a:ea typeface="华文行楷" panose="02010800040101010101" pitchFamily="2" charset="-122"/>
              </a:rPr>
              <a:t>V2</a:t>
            </a:r>
            <a:r>
              <a:rPr lang="zh-CN" altLang="en-US" sz="2000" dirty="0">
                <a:solidFill>
                  <a:schemeClr val="tx2"/>
                </a:solidFill>
                <a:latin typeface="Times New Roman" panose="02020603050405020304" pitchFamily="18" charset="0"/>
                <a:ea typeface="华文行楷" panose="02010800040101010101" pitchFamily="2" charset="-122"/>
              </a:rPr>
              <a:t>），构成三角形连接。    </a:t>
            </a:r>
          </a:p>
        </p:txBody>
      </p:sp>
      <p:grpSp>
        <p:nvGrpSpPr>
          <p:cNvPr id="63" name="组合 21"/>
          <p:cNvGrpSpPr/>
          <p:nvPr/>
        </p:nvGrpSpPr>
        <p:grpSpPr>
          <a:xfrm>
            <a:off x="6923549" y="2719052"/>
            <a:ext cx="5078413" cy="903726"/>
            <a:chOff x="3511547" y="2999402"/>
            <a:chExt cx="5077941" cy="902802"/>
          </a:xfrm>
        </p:grpSpPr>
        <p:graphicFrame>
          <p:nvGraphicFramePr>
            <p:cNvPr id="64" name="Object 14"/>
            <p:cNvGraphicFramePr/>
            <p:nvPr>
              <p:extLst>
                <p:ext uri="{D42A27DB-BD31-4B8C-83A1-F6EECF244321}">
                  <p14:modId xmlns:p14="http://schemas.microsoft.com/office/powerpoint/2010/main" val="2201503731"/>
                </p:ext>
              </p:extLst>
            </p:nvPr>
          </p:nvGraphicFramePr>
          <p:xfrm>
            <a:off x="4011219" y="3349321"/>
            <a:ext cx="324166" cy="552883"/>
          </p:xfrm>
          <a:graphic>
            <a:graphicData uri="http://schemas.openxmlformats.org/presentationml/2006/ole">
              <mc:AlternateContent xmlns:mc="http://schemas.openxmlformats.org/markup-compatibility/2006">
                <mc:Choice xmlns:v="urn:schemas-microsoft-com:vml" Requires="v">
                  <p:oleObj spid="_x0000_s2054" r:id="rId5" imgW="266065" imgH="431165" progId="Equation.DSMT4">
                    <p:embed/>
                  </p:oleObj>
                </mc:Choice>
                <mc:Fallback>
                  <p:oleObj r:id="rId5" imgW="266065" imgH="431165" progId="Equation.DSMT4">
                    <p:embed/>
                    <p:pic>
                      <p:nvPicPr>
                        <p:cNvPr id="7173" name="Object 14"/>
                        <p:cNvPicPr/>
                        <p:nvPr/>
                      </p:nvPicPr>
                      <p:blipFill>
                        <a:blip r:embed="rId6"/>
                        <a:stretch>
                          <a:fillRect/>
                        </a:stretch>
                      </p:blipFill>
                      <p:spPr>
                        <a:xfrm>
                          <a:off x="4011219" y="3349321"/>
                          <a:ext cx="324166" cy="552883"/>
                        </a:xfrm>
                        <a:prstGeom prst="rect">
                          <a:avLst/>
                        </a:prstGeom>
                        <a:noFill/>
                        <a:ln w="38100">
                          <a:noFill/>
                          <a:miter/>
                        </a:ln>
                      </p:spPr>
                    </p:pic>
                  </p:oleObj>
                </mc:Fallback>
              </mc:AlternateContent>
            </a:graphicData>
          </a:graphic>
        </p:graphicFrame>
        <p:sp>
          <p:nvSpPr>
            <p:cNvPr id="65" name="Rectangle 31"/>
            <p:cNvSpPr>
              <a:spLocks noChangeArrowheads="1"/>
            </p:cNvSpPr>
            <p:nvPr/>
          </p:nvSpPr>
          <p:spPr bwMode="auto">
            <a:xfrm>
              <a:off x="3511547" y="2999402"/>
              <a:ext cx="5077941" cy="701407"/>
            </a:xfrm>
            <a:prstGeom prst="rect">
              <a:avLst/>
            </a:prstGeom>
            <a:noFill/>
            <a:ln w="9525">
              <a:noFill/>
              <a:miter lim="800000"/>
            </a:ln>
          </p:spPr>
          <p:txBody>
            <a:bodyPr lIns="0" tIns="10800" rIns="0" bIns="10800">
              <a:spAutoFit/>
            </a:bodyPr>
            <a:lstStyle/>
            <a:p>
              <a:pPr marL="0" marR="0" lvl="0" indent="0" algn="l" defTabSz="914400" rtl="0" eaLnBrk="1" fontAlgn="base" latinLnBrk="0" hangingPunct="1">
                <a:lnSpc>
                  <a:spcPct val="115000"/>
                </a:lnSpc>
                <a:spcBef>
                  <a:spcPct val="0"/>
                </a:spcBef>
                <a:spcAft>
                  <a:spcPct val="0"/>
                </a:spcAft>
                <a:buClrTx/>
                <a:buSzTx/>
                <a:buFontTx/>
                <a:buNone/>
                <a:defRPr/>
              </a:pPr>
              <a:r>
                <a:rPr kumimoji="1" lang="zh-CN" altLang="en-US" sz="2000" i="0" u="none" strike="noStrike" kern="1200" cap="none" spc="0" normalizeH="0" baseline="0" noProof="0" dirty="0">
                  <a:ln>
                    <a:noFill/>
                  </a:ln>
                  <a:solidFill>
                    <a:srgbClr val="0000CC"/>
                  </a:solidFill>
                  <a:effectLst/>
                  <a:uLnTx/>
                  <a:uFillTx/>
                  <a:latin typeface="华文中宋" panose="02010600040101010101" pitchFamily="2" charset="-122"/>
                  <a:ea typeface="华文中宋" panose="02010600040101010101" pitchFamily="2" charset="-122"/>
                  <a:cs typeface="华文中宋" panose="02010600040101010101" pitchFamily="2" charset="-122"/>
                </a:rPr>
                <a:t>每相绕组承受的是电源的相电压，即额定电压的    ，电动机减压起动。</a:t>
              </a:r>
            </a:p>
          </p:txBody>
        </p:sp>
      </p:grpSp>
      <p:sp>
        <p:nvSpPr>
          <p:cNvPr id="66" name="Rectangle 9"/>
          <p:cNvSpPr>
            <a:spLocks noChangeArrowheads="1"/>
          </p:cNvSpPr>
          <p:nvPr/>
        </p:nvSpPr>
        <p:spPr bwMode="auto">
          <a:xfrm>
            <a:off x="6767858" y="5536088"/>
            <a:ext cx="5173663" cy="698919"/>
          </a:xfrm>
          <a:prstGeom prst="rect">
            <a:avLst/>
          </a:prstGeom>
          <a:noFill/>
          <a:ln w="9525">
            <a:noFill/>
            <a:miter lim="800000"/>
          </a:ln>
          <a:effectLst/>
        </p:spPr>
        <p:txBody>
          <a:bodyPr lIns="0" tIns="10800" rIns="0" bIns="10800">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1" lang="zh-CN" altLang="en-US" sz="2000" i="0" u="none" strike="noStrike" kern="1200" cap="none" spc="0" normalizeH="0" baseline="0" noProof="0" dirty="0">
                <a:ln>
                  <a:noFill/>
                </a:ln>
                <a:solidFill>
                  <a:srgbClr val="0000CC"/>
                </a:solidFill>
                <a:effectLst/>
                <a:uLnTx/>
                <a:uFillTx/>
                <a:latin typeface="华文中宋" panose="02010600040101010101" pitchFamily="2" charset="-122"/>
                <a:ea typeface="华文中宋" panose="02010600040101010101" pitchFamily="2" charset="-122"/>
                <a:cs typeface="方正粗黑宋简体" panose="02000000000000000000" charset="-122"/>
              </a:rPr>
              <a:t>每相绕组承受的是电源线电压，即额定电压，电动机进入全压正常运行状态。</a:t>
            </a:r>
          </a:p>
        </p:txBody>
      </p:sp>
    </p:spTree>
    <p:extLst>
      <p:ext uri="{BB962C8B-B14F-4D97-AF65-F5344CB8AC3E}">
        <p14:creationId xmlns:p14="http://schemas.microsoft.com/office/powerpoint/2010/main" val="37943449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2000" fill="hold">
                                          <p:stCondLst>
                                            <p:cond delay="0"/>
                                          </p:stCondLst>
                                        </p:cTn>
                                        <p:tgtEl>
                                          <p:spTgt spid="57"/>
                                        </p:tgtEl>
                                        <p:attrNameLst>
                                          <p:attrName>style.visibility</p:attrName>
                                        </p:attrNameLst>
                                      </p:cBhvr>
                                      <p:to>
                                        <p:strVal val="visible"/>
                                      </p:to>
                                    </p:set>
                                    <p:animEffect transition="in" filter="wipe(left)">
                                      <p:cBhvr>
                                        <p:cTn id="7" dur="20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2000" fill="hold">
                                          <p:stCondLst>
                                            <p:cond delay="0"/>
                                          </p:stCondLst>
                                        </p:cTn>
                                        <p:tgtEl>
                                          <p:spTgt spid="58"/>
                                        </p:tgtEl>
                                        <p:attrNameLst>
                                          <p:attrName>style.visibility</p:attrName>
                                        </p:attrNameLst>
                                      </p:cBhvr>
                                      <p:to>
                                        <p:strVal val="visible"/>
                                      </p:to>
                                    </p:set>
                                    <p:animEffect transition="in" filter="wipe(right)">
                                      <p:cBhvr>
                                        <p:cTn id="12" dur="2000"/>
                                        <p:tgtEl>
                                          <p:spTgt spid="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2000" fill="hold">
                                          <p:stCondLst>
                                            <p:cond delay="0"/>
                                          </p:stCondLst>
                                        </p:cTn>
                                        <p:tgtEl>
                                          <p:spTgt spid="59"/>
                                        </p:tgtEl>
                                        <p:attrNameLst>
                                          <p:attrName>style.visibility</p:attrName>
                                        </p:attrNameLst>
                                      </p:cBhvr>
                                      <p:to>
                                        <p:strVal val="visible"/>
                                      </p:to>
                                    </p:set>
                                    <p:animEffect transition="in" filter="wipe(left)">
                                      <p:cBhvr>
                                        <p:cTn id="17" dur="2000"/>
                                        <p:tgtEl>
                                          <p:spTgt spid="59"/>
                                        </p:tgtEl>
                                      </p:cBhvr>
                                    </p:animEffect>
                                  </p:childTnLst>
                                </p:cTn>
                              </p:par>
                            </p:childTnLst>
                          </p:cTn>
                        </p:par>
                      </p:childTnLst>
                    </p:cTn>
                  </p:par>
                  <p:par>
                    <p:cTn id="18" fill="hold">
                      <p:stCondLst>
                        <p:cond delay="indefinite"/>
                      </p:stCondLst>
                      <p:childTnLst>
                        <p:par>
                          <p:cTn id="19" fill="hold">
                            <p:stCondLst>
                              <p:cond delay="0"/>
                            </p:stCondLst>
                            <p:childTnLst>
                              <p:par>
                                <p:cTn id="20" presetID="40" presetClass="entr" presetSubtype="0" fill="hold" grpId="0" nodeType="clickEffect">
                                  <p:stCondLst>
                                    <p:cond delay="0"/>
                                  </p:stCondLst>
                                  <p:iterate type="lt">
                                    <p:tmPct val="10000"/>
                                  </p:iterate>
                                  <p:childTnLst>
                                    <p:set>
                                      <p:cBhvr>
                                        <p:cTn id="21" dur="2000" fill="hold">
                                          <p:stCondLst>
                                            <p:cond delay="0"/>
                                          </p:stCondLst>
                                        </p:cTn>
                                        <p:tgtEl>
                                          <p:spTgt spid="60"/>
                                        </p:tgtEl>
                                        <p:attrNameLst>
                                          <p:attrName>style.visibility</p:attrName>
                                        </p:attrNameLst>
                                      </p:cBhvr>
                                      <p:to>
                                        <p:strVal val="visible"/>
                                      </p:to>
                                    </p:set>
                                    <p:animEffect transition="in" filter="fade">
                                      <p:cBhvr>
                                        <p:cTn id="22" dur="2000"/>
                                        <p:tgtEl>
                                          <p:spTgt spid="60"/>
                                        </p:tgtEl>
                                      </p:cBhvr>
                                    </p:animEffect>
                                    <p:anim calcmode="lin" valueType="num">
                                      <p:cBhvr>
                                        <p:cTn id="23" dur="2000" fill="hold"/>
                                        <p:tgtEl>
                                          <p:spTgt spid="60"/>
                                        </p:tgtEl>
                                        <p:attrNameLst>
                                          <p:attrName>ppt_x</p:attrName>
                                        </p:attrNameLst>
                                      </p:cBhvr>
                                      <p:tavLst>
                                        <p:tav tm="0">
                                          <p:val>
                                            <p:strVal val="#ppt_x-.1"/>
                                          </p:val>
                                        </p:tav>
                                        <p:tav tm="100000">
                                          <p:val>
                                            <p:strVal val="#ppt_x"/>
                                          </p:val>
                                        </p:tav>
                                      </p:tavLst>
                                    </p:anim>
                                    <p:anim calcmode="lin" valueType="num">
                                      <p:cBhvr>
                                        <p:cTn id="24" dur="20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nodeType="clickEffect">
                                  <p:stCondLst>
                                    <p:cond delay="0"/>
                                  </p:stCondLst>
                                  <p:childTnLst>
                                    <p:set>
                                      <p:cBhvr>
                                        <p:cTn id="28" dur="2000" fill="hold">
                                          <p:stCondLst>
                                            <p:cond delay="0"/>
                                          </p:stCondLst>
                                        </p:cTn>
                                        <p:tgtEl>
                                          <p:spTgt spid="63"/>
                                        </p:tgtEl>
                                        <p:attrNameLst>
                                          <p:attrName>style.visibility</p:attrName>
                                        </p:attrNameLst>
                                      </p:cBhvr>
                                      <p:to>
                                        <p:strVal val="visible"/>
                                      </p:to>
                                    </p:set>
                                    <p:anim calcmode="lin" valueType="num">
                                      <p:cBhvr>
                                        <p:cTn id="29" dur="2000" fill="hold"/>
                                        <p:tgtEl>
                                          <p:spTgt spid="63"/>
                                        </p:tgtEl>
                                        <p:attrNameLst>
                                          <p:attrName>ppt_w</p:attrName>
                                        </p:attrNameLst>
                                      </p:cBhvr>
                                      <p:tavLst>
                                        <p:tav tm="0">
                                          <p:val>
                                            <p:strVal val="#ppt_w*0.70"/>
                                          </p:val>
                                        </p:tav>
                                        <p:tav tm="100000">
                                          <p:val>
                                            <p:strVal val="#ppt_w"/>
                                          </p:val>
                                        </p:tav>
                                      </p:tavLst>
                                    </p:anim>
                                    <p:anim calcmode="lin" valueType="num">
                                      <p:cBhvr>
                                        <p:cTn id="30" dur="2000" fill="hold"/>
                                        <p:tgtEl>
                                          <p:spTgt spid="63"/>
                                        </p:tgtEl>
                                        <p:attrNameLst>
                                          <p:attrName>ppt_h</p:attrName>
                                        </p:attrNameLst>
                                      </p:cBhvr>
                                      <p:tavLst>
                                        <p:tav tm="0">
                                          <p:val>
                                            <p:strVal val="#ppt_h"/>
                                          </p:val>
                                        </p:tav>
                                        <p:tav tm="100000">
                                          <p:val>
                                            <p:strVal val="#ppt_h"/>
                                          </p:val>
                                        </p:tav>
                                      </p:tavLst>
                                    </p:anim>
                                    <p:animEffect transition="in" filter="fade">
                                      <p:cBhvr>
                                        <p:cTn id="31" dur="2000"/>
                                        <p:tgtEl>
                                          <p:spTgt spid="63"/>
                                        </p:tgtEl>
                                      </p:cBhvr>
                                    </p:animEffect>
                                  </p:childTnLst>
                                </p:cTn>
                              </p:par>
                            </p:childTnLst>
                          </p:cTn>
                        </p:par>
                      </p:childTnLst>
                    </p:cTn>
                  </p:par>
                  <p:par>
                    <p:cTn id="32" fill="hold">
                      <p:stCondLst>
                        <p:cond delay="indefinite"/>
                      </p:stCondLst>
                      <p:childTnLst>
                        <p:par>
                          <p:cTn id="33" fill="hold">
                            <p:stCondLst>
                              <p:cond delay="0"/>
                            </p:stCondLst>
                            <p:childTnLst>
                              <p:par>
                                <p:cTn id="34" presetID="40" presetClass="entr" presetSubtype="0" fill="hold" grpId="0" nodeType="clickEffect">
                                  <p:stCondLst>
                                    <p:cond delay="0"/>
                                  </p:stCondLst>
                                  <p:iterate type="lt">
                                    <p:tmPct val="10000"/>
                                  </p:iterate>
                                  <p:childTnLst>
                                    <p:set>
                                      <p:cBhvr>
                                        <p:cTn id="35" dur="2000" fill="hold">
                                          <p:stCondLst>
                                            <p:cond delay="0"/>
                                          </p:stCondLst>
                                        </p:cTn>
                                        <p:tgtEl>
                                          <p:spTgt spid="62"/>
                                        </p:tgtEl>
                                        <p:attrNameLst>
                                          <p:attrName>style.visibility</p:attrName>
                                        </p:attrNameLst>
                                      </p:cBhvr>
                                      <p:to>
                                        <p:strVal val="visible"/>
                                      </p:to>
                                    </p:set>
                                    <p:animEffect transition="in" filter="fade">
                                      <p:cBhvr>
                                        <p:cTn id="36" dur="2000"/>
                                        <p:tgtEl>
                                          <p:spTgt spid="62"/>
                                        </p:tgtEl>
                                      </p:cBhvr>
                                    </p:animEffect>
                                    <p:anim calcmode="lin" valueType="num">
                                      <p:cBhvr>
                                        <p:cTn id="37" dur="2000" fill="hold"/>
                                        <p:tgtEl>
                                          <p:spTgt spid="62"/>
                                        </p:tgtEl>
                                        <p:attrNameLst>
                                          <p:attrName>ppt_x</p:attrName>
                                        </p:attrNameLst>
                                      </p:cBhvr>
                                      <p:tavLst>
                                        <p:tav tm="0">
                                          <p:val>
                                            <p:strVal val="#ppt_x-.1"/>
                                          </p:val>
                                        </p:tav>
                                        <p:tav tm="100000">
                                          <p:val>
                                            <p:strVal val="#ppt_x"/>
                                          </p:val>
                                        </p:tav>
                                      </p:tavLst>
                                    </p:anim>
                                    <p:anim calcmode="lin" valueType="num">
                                      <p:cBhvr>
                                        <p:cTn id="38" dur="20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0" presetClass="entr" presetSubtype="0" fill="hold" grpId="0" nodeType="clickEffect">
                                  <p:stCondLst>
                                    <p:cond delay="0"/>
                                  </p:stCondLst>
                                  <p:iterate type="lt">
                                    <p:tmPct val="10000"/>
                                  </p:iterate>
                                  <p:childTnLst>
                                    <p:set>
                                      <p:cBhvr>
                                        <p:cTn id="42" dur="2000" fill="hold">
                                          <p:stCondLst>
                                            <p:cond delay="0"/>
                                          </p:stCondLst>
                                        </p:cTn>
                                        <p:tgtEl>
                                          <p:spTgt spid="66"/>
                                        </p:tgtEl>
                                        <p:attrNameLst>
                                          <p:attrName>style.visibility</p:attrName>
                                        </p:attrNameLst>
                                      </p:cBhvr>
                                      <p:to>
                                        <p:strVal val="visible"/>
                                      </p:to>
                                    </p:set>
                                    <p:animEffect transition="in" filter="fade">
                                      <p:cBhvr>
                                        <p:cTn id="43" dur="2000"/>
                                        <p:tgtEl>
                                          <p:spTgt spid="66"/>
                                        </p:tgtEl>
                                      </p:cBhvr>
                                    </p:animEffect>
                                    <p:anim calcmode="lin" valueType="num">
                                      <p:cBhvr>
                                        <p:cTn id="44" dur="2000" fill="hold"/>
                                        <p:tgtEl>
                                          <p:spTgt spid="66"/>
                                        </p:tgtEl>
                                        <p:attrNameLst>
                                          <p:attrName>ppt_x</p:attrName>
                                        </p:attrNameLst>
                                      </p:cBhvr>
                                      <p:tavLst>
                                        <p:tav tm="0">
                                          <p:val>
                                            <p:strVal val="#ppt_x-.1"/>
                                          </p:val>
                                        </p:tav>
                                        <p:tav tm="100000">
                                          <p:val>
                                            <p:strVal val="#ppt_x"/>
                                          </p:val>
                                        </p:tav>
                                      </p:tavLst>
                                    </p:anim>
                                    <p:anim calcmode="lin" valueType="num">
                                      <p:cBhvr>
                                        <p:cTn id="45" dur="20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P spid="59" grpId="0" bldLvl="0" animBg="1"/>
      <p:bldP spid="60" grpId="0"/>
      <p:bldP spid="62" grpId="0"/>
      <p:bldP spid="6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84775"/>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en-US" altLang="zh-CN" sz="2800" b="1" dirty="0">
                <a:latin typeface="+mj-ea"/>
                <a:ea typeface="微软雅黑" panose="020B0503020204020204" pitchFamily="34" charset="-122"/>
                <a:cs typeface="+mj-ea"/>
                <a:sym typeface="+mn-lt"/>
              </a:rPr>
              <a:t>Y-</a:t>
            </a:r>
            <a:r>
              <a:rPr lang="en-US" altLang="zh-CN" sz="3200" b="1" dirty="0">
                <a:latin typeface="+mj-ea"/>
                <a:ea typeface="微软雅黑" panose="020B0503020204020204" pitchFamily="34" charset="-122"/>
                <a:cs typeface="+mj-ea"/>
                <a:sym typeface="+mn-lt"/>
              </a:rPr>
              <a:t>△</a:t>
            </a:r>
            <a:r>
              <a:rPr lang="zh-CN" altLang="en-US" sz="2800" b="1" dirty="0">
                <a:latin typeface="+mj-ea"/>
                <a:ea typeface="微软雅黑" panose="020B0503020204020204" pitchFamily="34" charset="-122"/>
                <a:cs typeface="+mj-ea"/>
                <a:sym typeface="+mn-lt"/>
              </a:rPr>
              <a:t>变换降压起动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1796" y="1780114"/>
            <a:ext cx="5038725"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AutoShape 20"/>
          <p:cNvSpPr>
            <a:spLocks noChangeArrowheads="1"/>
          </p:cNvSpPr>
          <p:nvPr/>
        </p:nvSpPr>
        <p:spPr bwMode="auto">
          <a:xfrm>
            <a:off x="4885981" y="2199371"/>
            <a:ext cx="1753870" cy="422910"/>
          </a:xfrm>
          <a:prstGeom prst="wedgeEllipseCallout">
            <a:avLst>
              <a:gd name="adj1" fmla="val -23611"/>
              <a:gd name="adj2" fmla="val 395072"/>
            </a:avLst>
          </a:prstGeom>
          <a:solidFill>
            <a:srgbClr val="FFC000"/>
          </a:solidFill>
          <a:ln w="9525">
            <a:solidFill>
              <a:srgbClr val="000000">
                <a:alpha val="0"/>
              </a:srgbClr>
            </a:solidFill>
            <a:miter lim="800000"/>
          </a:ln>
          <a:effectLst/>
        </p:spPr>
        <p:txBody>
          <a:body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mn-cs"/>
              </a:rPr>
              <a:t>电气互锁</a:t>
            </a:r>
          </a:p>
        </p:txBody>
      </p:sp>
      <p:sp>
        <p:nvSpPr>
          <p:cNvPr id="20" name="AutoShape 21"/>
          <p:cNvSpPr/>
          <p:nvPr/>
        </p:nvSpPr>
        <p:spPr>
          <a:xfrm>
            <a:off x="4549544" y="4030171"/>
            <a:ext cx="1322388" cy="361950"/>
          </a:xfrm>
          <a:prstGeom prst="flowChartTerminator">
            <a:avLst/>
          </a:prstGeom>
          <a:noFill/>
          <a:ln w="19050" cap="flat" cmpd="sng">
            <a:solidFill>
              <a:schemeClr val="accent2"/>
            </a:solidFill>
            <a:prstDash val="solid"/>
            <a:miter/>
            <a:headEnd type="none" w="med" len="med"/>
            <a:tailEnd type="none" w="med" len="med"/>
          </a:ln>
        </p:spPr>
        <p:txBody>
          <a:bodyPr wrap="none" anchor="ctr" anchorCtr="0"/>
          <a:lstStyle/>
          <a:p>
            <a:pPr algn="ctr"/>
            <a:endParaRPr lang="zh-CN" altLang="en-US" dirty="0">
              <a:latin typeface="Arial" panose="020B0604020202020204" pitchFamily="34" charset="0"/>
              <a:ea typeface="宋体" panose="02010600030101010101" pitchFamily="2" charset="-122"/>
            </a:endParaRPr>
          </a:p>
        </p:txBody>
      </p:sp>
      <p:sp>
        <p:nvSpPr>
          <p:cNvPr id="21" name="Text Box 4"/>
          <p:cNvSpPr txBox="1"/>
          <p:nvPr/>
        </p:nvSpPr>
        <p:spPr>
          <a:xfrm>
            <a:off x="6741478" y="1482233"/>
            <a:ext cx="4480704" cy="1156343"/>
          </a:xfrm>
          <a:prstGeom prst="rect">
            <a:avLst/>
          </a:prstGeom>
          <a:noFill/>
          <a:ln w="9525">
            <a:noFill/>
          </a:ln>
        </p:spPr>
        <p:txBody>
          <a:bodyPr wrap="square" lIns="90000" tIns="46800" rIns="90000" bIns="46800" anchor="t" anchorCtr="0">
            <a:spAutoFit/>
          </a:bodyPr>
          <a:lstStyle/>
          <a:p>
            <a:pPr>
              <a:lnSpc>
                <a:spcPct val="115000"/>
              </a:lnSpc>
              <a:spcBef>
                <a:spcPct val="50000"/>
              </a:spcBef>
            </a:pPr>
            <a:r>
              <a:rPr lang="en-US" altLang="zh-CN"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KM2</a:t>
            </a:r>
            <a:r>
              <a:rPr lang="zh-CN" altLang="en-US"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和</a:t>
            </a:r>
            <a:r>
              <a:rPr lang="en-US" altLang="zh-CN"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KM3</a:t>
            </a:r>
            <a:r>
              <a:rPr lang="zh-CN" altLang="en-US"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的常闭触头构成电气互锁，确保</a:t>
            </a:r>
            <a:r>
              <a:rPr lang="en-US" altLang="zh-CN"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Y</a:t>
            </a:r>
            <a:r>
              <a:rPr lang="zh-CN" altLang="en-US"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和△接线不会同时接通，避免发生三相电源短路。</a:t>
            </a:r>
          </a:p>
        </p:txBody>
      </p:sp>
      <p:sp>
        <p:nvSpPr>
          <p:cNvPr id="22" name="Rectangle 9"/>
          <p:cNvSpPr/>
          <p:nvPr/>
        </p:nvSpPr>
        <p:spPr>
          <a:xfrm>
            <a:off x="6896079" y="5115059"/>
            <a:ext cx="4171501" cy="1074407"/>
          </a:xfrm>
          <a:prstGeom prst="rect">
            <a:avLst/>
          </a:prstGeom>
          <a:noFill/>
          <a:ln w="9525">
            <a:noFill/>
          </a:ln>
        </p:spPr>
        <p:txBody>
          <a:bodyPr wrap="square" lIns="0" tIns="10800" rIns="0" bIns="10800" anchor="t" anchorCtr="0">
            <a:spAutoFit/>
          </a:bodyPr>
          <a:lstStyle/>
          <a:p>
            <a:pPr>
              <a:lnSpc>
                <a:spcPct val="114000"/>
              </a:lnSpc>
              <a:spcBef>
                <a:spcPct val="50000"/>
              </a:spcBef>
            </a:pPr>
            <a:r>
              <a:rPr lang="zh-CN" altLang="en-US"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该</a:t>
            </a:r>
            <a:r>
              <a:rPr lang="en-US" altLang="zh-CN"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Y/</a:t>
            </a:r>
            <a:r>
              <a:rPr lang="zh-CN" altLang="en-US"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△减压起动电路，适用于容量在</a:t>
            </a:r>
            <a:r>
              <a:rPr lang="en-US" altLang="zh-CN"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13~125kW</a:t>
            </a:r>
            <a:r>
              <a:rPr lang="zh-CN" altLang="en-US" sz="20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的三相笼型异步电动机的减压起动。</a:t>
            </a:r>
          </a:p>
        </p:txBody>
      </p:sp>
      <p:sp>
        <p:nvSpPr>
          <p:cNvPr id="7" name="矩形 6"/>
          <p:cNvSpPr/>
          <p:nvPr/>
        </p:nvSpPr>
        <p:spPr>
          <a:xfrm>
            <a:off x="6741478" y="3256164"/>
            <a:ext cx="4667158" cy="1061829"/>
          </a:xfrm>
          <a:prstGeom prst="rect">
            <a:avLst/>
          </a:prstGeom>
        </p:spPr>
        <p:txBody>
          <a:bodyPr wrap="square">
            <a:spAutoFit/>
          </a:bodyPr>
          <a:lstStyle/>
          <a:p>
            <a:pPr lvl="0" fontAlgn="base">
              <a:lnSpc>
                <a:spcPct val="105000"/>
              </a:lnSpc>
              <a:defRPr/>
            </a:pPr>
            <a:r>
              <a:rPr kumimoji="1" lang="zh-CN" altLang="en-US" sz="2000" dirty="0">
                <a:latin typeface="Times New Roman" panose="02020603050405020304" pitchFamily="18" charset="0"/>
                <a:ea typeface="华文行楷" panose="02010800040101010101" pitchFamily="2" charset="-122"/>
                <a:cs typeface="Times New Roman" panose="02020603050405020304" pitchFamily="18" charset="0"/>
              </a:rPr>
              <a:t>依靠通电延时型时间继电器</a:t>
            </a:r>
            <a:r>
              <a:rPr kumimoji="1" lang="en-US" altLang="zh-CN" sz="2000" dirty="0">
                <a:latin typeface="Times New Roman" panose="02020603050405020304" pitchFamily="18" charset="0"/>
                <a:ea typeface="华文行楷" panose="02010800040101010101" pitchFamily="2" charset="-122"/>
                <a:cs typeface="Times New Roman" panose="02020603050405020304" pitchFamily="18" charset="0"/>
              </a:rPr>
              <a:t>KT</a:t>
            </a:r>
            <a:r>
              <a:rPr kumimoji="1" lang="zh-CN" altLang="en-US" sz="2000" dirty="0">
                <a:latin typeface="Times New Roman" panose="02020603050405020304" pitchFamily="18" charset="0"/>
                <a:ea typeface="华文行楷" panose="02010800040101010101" pitchFamily="2" charset="-122"/>
                <a:cs typeface="Times New Roman" panose="02020603050405020304" pitchFamily="18" charset="0"/>
              </a:rPr>
              <a:t>的延时触头，先拆除定子绕组的</a:t>
            </a:r>
            <a:r>
              <a:rPr kumimoji="1" lang="en-US" altLang="zh-CN" sz="2000" dirty="0">
                <a:latin typeface="Times New Roman" panose="02020603050405020304" pitchFamily="18" charset="0"/>
                <a:ea typeface="华文行楷" panose="02010800040101010101" pitchFamily="2" charset="-122"/>
                <a:cs typeface="Times New Roman" panose="02020603050405020304" pitchFamily="18" charset="0"/>
              </a:rPr>
              <a:t>Y</a:t>
            </a:r>
            <a:r>
              <a:rPr kumimoji="1" lang="zh-CN" altLang="en-US" sz="2000" dirty="0">
                <a:latin typeface="Times New Roman" panose="02020603050405020304" pitchFamily="18" charset="0"/>
                <a:ea typeface="华文行楷" panose="02010800040101010101" pitchFamily="2" charset="-122"/>
                <a:cs typeface="Times New Roman" panose="02020603050405020304" pitchFamily="18" charset="0"/>
              </a:rPr>
              <a:t>接线，再接通</a:t>
            </a:r>
            <a:r>
              <a:rPr kumimoji="1" lang="zh-CN" altLang="en-US" sz="2000" dirty="0">
                <a:latin typeface="宋体" panose="02010600030101010101" pitchFamily="2" charset="-122"/>
                <a:cs typeface="Times New Roman" panose="02020603050405020304" pitchFamily="18" charset="0"/>
                <a:sym typeface="+mn-ea"/>
              </a:rPr>
              <a:t>△</a:t>
            </a:r>
            <a:r>
              <a:rPr kumimoji="1" lang="zh-CN" altLang="en-US" sz="2000" dirty="0">
                <a:latin typeface="Times New Roman" panose="02020603050405020304" pitchFamily="18" charset="0"/>
                <a:ea typeface="华文行楷" panose="02010800040101010101" pitchFamily="2" charset="-122"/>
                <a:cs typeface="Times New Roman" panose="02020603050405020304" pitchFamily="18" charset="0"/>
              </a:rPr>
              <a:t>接线，完成由</a:t>
            </a:r>
            <a:r>
              <a:rPr kumimoji="1" lang="en-US" altLang="zh-CN" sz="2000" dirty="0">
                <a:latin typeface="Times New Roman" panose="02020603050405020304" pitchFamily="18" charset="0"/>
                <a:ea typeface="华文行楷" panose="02010800040101010101" pitchFamily="2" charset="-122"/>
                <a:cs typeface="Times New Roman" panose="02020603050405020304" pitchFamily="18" charset="0"/>
              </a:rPr>
              <a:t>Y</a:t>
            </a:r>
            <a:r>
              <a:rPr kumimoji="1" lang="zh-CN" altLang="en-US" sz="2000" dirty="0">
                <a:latin typeface="Times New Roman" panose="02020603050405020304" pitchFamily="18" charset="0"/>
                <a:ea typeface="华文行楷" panose="02010800040101010101" pitchFamily="2" charset="-122"/>
                <a:cs typeface="Times New Roman" panose="02020603050405020304" pitchFamily="18" charset="0"/>
              </a:rPr>
              <a:t>到</a:t>
            </a:r>
            <a:r>
              <a:rPr kumimoji="1" lang="zh-CN" altLang="en-US" sz="2000" dirty="0">
                <a:latin typeface="宋体" panose="02010600030101010101" pitchFamily="2" charset="-122"/>
                <a:cs typeface="Times New Roman" panose="02020603050405020304" pitchFamily="18" charset="0"/>
                <a:sym typeface="+mn-ea"/>
              </a:rPr>
              <a:t>△</a:t>
            </a:r>
            <a:r>
              <a:rPr kumimoji="1" lang="zh-CN" altLang="en-US" sz="2000" dirty="0">
                <a:latin typeface="Times New Roman" panose="02020603050405020304" pitchFamily="18" charset="0"/>
                <a:ea typeface="华文行楷" panose="02010800040101010101" pitchFamily="2" charset="-122"/>
                <a:cs typeface="Times New Roman" panose="02020603050405020304" pitchFamily="18" charset="0"/>
              </a:rPr>
              <a:t>联结的切换。</a:t>
            </a:r>
          </a:p>
        </p:txBody>
      </p:sp>
      <p:sp>
        <p:nvSpPr>
          <p:cNvPr id="24" name="Oval 13"/>
          <p:cNvSpPr/>
          <p:nvPr/>
        </p:nvSpPr>
        <p:spPr>
          <a:xfrm>
            <a:off x="4476780" y="4407282"/>
            <a:ext cx="673100" cy="467360"/>
          </a:xfrm>
          <a:prstGeom prst="ellipse">
            <a:avLst/>
          </a:prstGeom>
          <a:noFill/>
          <a:ln w="22225" cap="flat" cmpd="sng">
            <a:solidFill>
              <a:srgbClr val="FF0000"/>
            </a:solidFill>
            <a:prstDash val="solid"/>
            <a:round/>
            <a:headEnd type="none" w="med" len="med"/>
            <a:tailEnd type="none" w="med" len="med"/>
          </a:ln>
        </p:spPr>
        <p:txBody>
          <a:bodyPr wrap="square" anchor="ctr" anchorCtr="0">
            <a:noAutofit/>
          </a:bodyPr>
          <a:lstStyle/>
          <a:p>
            <a:pPr algn="ctr"/>
            <a:endParaRPr lang="zh-CN" altLang="en-US" dirty="0">
              <a:latin typeface="Arial" panose="020B0604020202020204" pitchFamily="34" charset="0"/>
              <a:ea typeface="宋体" panose="02010600030101010101" pitchFamily="2" charset="-122"/>
            </a:endParaRPr>
          </a:p>
        </p:txBody>
      </p:sp>
      <p:sp>
        <p:nvSpPr>
          <p:cNvPr id="25" name="Oval 13"/>
          <p:cNvSpPr/>
          <p:nvPr/>
        </p:nvSpPr>
        <p:spPr>
          <a:xfrm>
            <a:off x="5684924" y="4454685"/>
            <a:ext cx="715645" cy="467360"/>
          </a:xfrm>
          <a:prstGeom prst="ellipse">
            <a:avLst/>
          </a:prstGeom>
          <a:noFill/>
          <a:ln w="22225" cap="flat" cmpd="sng">
            <a:solidFill>
              <a:srgbClr val="FF0000"/>
            </a:solidFill>
            <a:prstDash val="solid"/>
            <a:round/>
            <a:headEnd type="none" w="med" len="med"/>
            <a:tailEnd type="none" w="med" len="med"/>
          </a:ln>
        </p:spPr>
        <p:txBody>
          <a:bodyPr wrap="square" anchor="ctr" anchorCtr="0">
            <a:noAutofit/>
          </a:bodyPr>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9083028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2000" fill="hold">
                                          <p:stCondLst>
                                            <p:cond delay="0"/>
                                          </p:stCondLst>
                                        </p:cTn>
                                        <p:tgtEl>
                                          <p:spTgt spid="20"/>
                                        </p:tgtEl>
                                        <p:attrNameLst>
                                          <p:attrName>style.visibility</p:attrName>
                                        </p:attrNameLst>
                                      </p:cBhvr>
                                      <p:to>
                                        <p:strVal val="visible"/>
                                      </p:to>
                                    </p:set>
                                    <p:anim calcmode="lin" valueType="num">
                                      <p:cBhvr>
                                        <p:cTn id="7" dur="2000" fill="hold"/>
                                        <p:tgtEl>
                                          <p:spTgt spid="20"/>
                                        </p:tgtEl>
                                        <p:attrNameLst>
                                          <p:attrName>ppt_w</p:attrName>
                                        </p:attrNameLst>
                                      </p:cBhvr>
                                      <p:tavLst>
                                        <p:tav tm="0">
                                          <p:val>
                                            <p:fltVal val="0"/>
                                          </p:val>
                                        </p:tav>
                                        <p:tav tm="100000">
                                          <p:val>
                                            <p:strVal val="#ppt_w"/>
                                          </p:val>
                                        </p:tav>
                                      </p:tavLst>
                                    </p:anim>
                                    <p:anim calcmode="lin" valueType="num">
                                      <p:cBhvr>
                                        <p:cTn id="8" dur="2000" fill="hold"/>
                                        <p:tgtEl>
                                          <p:spTgt spid="20"/>
                                        </p:tgtEl>
                                        <p:attrNameLst>
                                          <p:attrName>ppt_h</p:attrName>
                                        </p:attrNameLst>
                                      </p:cBhvr>
                                      <p:tavLst>
                                        <p:tav tm="0">
                                          <p:val>
                                            <p:strVal val="#ppt_h"/>
                                          </p:val>
                                        </p:tav>
                                        <p:tav tm="100000">
                                          <p:val>
                                            <p:strVal val="#ppt_h"/>
                                          </p:val>
                                        </p:tav>
                                      </p:tavLst>
                                    </p:anim>
                                  </p:childTnLst>
                                </p:cTn>
                              </p:par>
                            </p:childTnLst>
                          </p:cTn>
                        </p:par>
                        <p:par>
                          <p:cTn id="9" fill="hold">
                            <p:stCondLst>
                              <p:cond delay="2000"/>
                            </p:stCondLst>
                            <p:childTnLst>
                              <p:par>
                                <p:cTn id="10" presetID="17" presetClass="entr" presetSubtype="10" fill="hold" nodeType="afterEffect">
                                  <p:stCondLst>
                                    <p:cond delay="0"/>
                                  </p:stCondLst>
                                  <p:childTnLst>
                                    <p:set>
                                      <p:cBhvr>
                                        <p:cTn id="11" dur="2000" fill="hold">
                                          <p:stCondLst>
                                            <p:cond delay="0"/>
                                          </p:stCondLst>
                                        </p:cTn>
                                        <p:tgtEl>
                                          <p:spTgt spid="15"/>
                                        </p:tgtEl>
                                        <p:attrNameLst>
                                          <p:attrName>style.visibility</p:attrName>
                                        </p:attrNameLst>
                                      </p:cBhvr>
                                      <p:to>
                                        <p:strVal val="visible"/>
                                      </p:to>
                                    </p:set>
                                    <p:anim calcmode="lin" valueType="num">
                                      <p:cBhvr>
                                        <p:cTn id="12" dur="2000" fill="hold"/>
                                        <p:tgtEl>
                                          <p:spTgt spid="15"/>
                                        </p:tgtEl>
                                        <p:attrNameLst>
                                          <p:attrName>ppt_w</p:attrName>
                                        </p:attrNameLst>
                                      </p:cBhvr>
                                      <p:tavLst>
                                        <p:tav tm="0">
                                          <p:val>
                                            <p:fltVal val="0"/>
                                          </p:val>
                                        </p:tav>
                                        <p:tav tm="100000">
                                          <p:val>
                                            <p:strVal val="#ppt_w"/>
                                          </p:val>
                                        </p:tav>
                                      </p:tavLst>
                                    </p:anim>
                                    <p:anim calcmode="lin" valueType="num">
                                      <p:cBhvr>
                                        <p:cTn id="13" dur="2000" fill="hold"/>
                                        <p:tgtEl>
                                          <p:spTgt spid="15"/>
                                        </p:tgtEl>
                                        <p:attrNameLst>
                                          <p:attrName>ppt_h</p:attrName>
                                        </p:attrNameLst>
                                      </p:cBhvr>
                                      <p:tavLst>
                                        <p:tav tm="0">
                                          <p:val>
                                            <p:strVal val="#ppt_h"/>
                                          </p:val>
                                        </p:tav>
                                        <p:tav tm="100000">
                                          <p:val>
                                            <p:strVal val="#ppt_h"/>
                                          </p:val>
                                        </p:tav>
                                      </p:tavLst>
                                    </p:anim>
                                  </p:childTnLst>
                                </p:cTn>
                              </p:par>
                            </p:childTnLst>
                          </p:cTn>
                        </p:par>
                        <p:par>
                          <p:cTn id="14" fill="hold">
                            <p:stCondLst>
                              <p:cond delay="4000"/>
                            </p:stCondLst>
                            <p:childTnLst>
                              <p:par>
                                <p:cTn id="15" presetID="13" presetClass="entr" presetSubtype="16" fill="hold" grpId="0" nodeType="afterEffect">
                                  <p:stCondLst>
                                    <p:cond delay="0"/>
                                  </p:stCondLst>
                                  <p:childTnLst>
                                    <p:set>
                                      <p:cBhvr>
                                        <p:cTn id="16" dur="2000" fill="hold">
                                          <p:stCondLst>
                                            <p:cond delay="0"/>
                                          </p:stCondLst>
                                        </p:cTn>
                                        <p:tgtEl>
                                          <p:spTgt spid="21"/>
                                        </p:tgtEl>
                                        <p:attrNameLst>
                                          <p:attrName>style.visibility</p:attrName>
                                        </p:attrNameLst>
                                      </p:cBhvr>
                                      <p:to>
                                        <p:strVal val="visible"/>
                                      </p:to>
                                    </p:set>
                                    <p:animEffect transition="in" filter="plus(in)">
                                      <p:cBhvr>
                                        <p:cTn id="17" dur="20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40" presetClass="entr" presetSubtype="0" fill="hold" grpId="0" nodeType="clickEffect">
                                  <p:stCondLst>
                                    <p:cond delay="0"/>
                                  </p:stCondLst>
                                  <p:iterate type="lt">
                                    <p:tmPct val="10000"/>
                                  </p:iterate>
                                  <p:childTnLst>
                                    <p:set>
                                      <p:cBhvr>
                                        <p:cTn id="21" dur="2000" fill="hold">
                                          <p:stCondLst>
                                            <p:cond delay="0"/>
                                          </p:stCondLst>
                                        </p:cTn>
                                        <p:tgtEl>
                                          <p:spTgt spid="22"/>
                                        </p:tgtEl>
                                        <p:attrNameLst>
                                          <p:attrName>style.visibility</p:attrName>
                                        </p:attrNameLst>
                                      </p:cBhvr>
                                      <p:to>
                                        <p:strVal val="visible"/>
                                      </p:to>
                                    </p:set>
                                    <p:animEffect transition="in" filter="fade">
                                      <p:cBhvr>
                                        <p:cTn id="22" dur="2000"/>
                                        <p:tgtEl>
                                          <p:spTgt spid="22"/>
                                        </p:tgtEl>
                                      </p:cBhvr>
                                    </p:animEffect>
                                    <p:anim calcmode="lin" valueType="num">
                                      <p:cBhvr>
                                        <p:cTn id="23" dur="2000" fill="hold"/>
                                        <p:tgtEl>
                                          <p:spTgt spid="22"/>
                                        </p:tgtEl>
                                        <p:attrNameLst>
                                          <p:attrName>ppt_x</p:attrName>
                                        </p:attrNameLst>
                                      </p:cBhvr>
                                      <p:tavLst>
                                        <p:tav tm="0">
                                          <p:val>
                                            <p:strVal val="#ppt_x-.1"/>
                                          </p:val>
                                        </p:tav>
                                        <p:tav tm="100000">
                                          <p:val>
                                            <p:strVal val="#ppt_x"/>
                                          </p:val>
                                        </p:tav>
                                      </p:tavLst>
                                    </p:anim>
                                    <p:anim calcmode="lin" valueType="num">
                                      <p:cBhvr>
                                        <p:cTn id="24" dur="200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10000"/>
                            </p:stCondLst>
                            <p:childTnLst>
                              <p:par>
                                <p:cTn id="26" presetID="9" presetClass="entr" presetSubtype="0" fill="hold" grpId="0" nodeType="afterEffect">
                                  <p:stCondLst>
                                    <p:cond delay="0"/>
                                  </p:stCondLst>
                                  <p:childTnLst>
                                    <p:set>
                                      <p:cBhvr>
                                        <p:cTn id="27" dur="2000" fill="hold">
                                          <p:stCondLst>
                                            <p:cond delay="0"/>
                                          </p:stCondLst>
                                        </p:cTn>
                                        <p:tgtEl>
                                          <p:spTgt spid="24"/>
                                        </p:tgtEl>
                                        <p:attrNameLst>
                                          <p:attrName>style.visibility</p:attrName>
                                        </p:attrNameLst>
                                      </p:cBhvr>
                                      <p:to>
                                        <p:strVal val="visible"/>
                                      </p:to>
                                    </p:set>
                                    <p:animEffect transition="in" filter="dissolve">
                                      <p:cBhvr>
                                        <p:cTn id="28" dur="2000"/>
                                        <p:tgtEl>
                                          <p:spTgt spid="24"/>
                                        </p:tgtEl>
                                      </p:cBhvr>
                                    </p:animEffect>
                                  </p:childTnLst>
                                </p:cTn>
                              </p:par>
                            </p:childTnLst>
                          </p:cTn>
                        </p:par>
                        <p:par>
                          <p:cTn id="29" fill="hold">
                            <p:stCondLst>
                              <p:cond delay="12000"/>
                            </p:stCondLst>
                            <p:childTnLst>
                              <p:par>
                                <p:cTn id="30" presetID="9" presetClass="entr" presetSubtype="0" fill="hold" grpId="0" nodeType="afterEffect">
                                  <p:stCondLst>
                                    <p:cond delay="0"/>
                                  </p:stCondLst>
                                  <p:childTnLst>
                                    <p:set>
                                      <p:cBhvr>
                                        <p:cTn id="31" dur="2000" fill="hold">
                                          <p:stCondLst>
                                            <p:cond delay="0"/>
                                          </p:stCondLst>
                                        </p:cTn>
                                        <p:tgtEl>
                                          <p:spTgt spid="25"/>
                                        </p:tgtEl>
                                        <p:attrNameLst>
                                          <p:attrName>style.visibility</p:attrName>
                                        </p:attrNameLst>
                                      </p:cBhvr>
                                      <p:to>
                                        <p:strVal val="visible"/>
                                      </p:to>
                                    </p:set>
                                    <p:animEffect transition="in" filter="dissolve">
                                      <p:cBhvr>
                                        <p:cTn id="3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P spid="22" grpId="0"/>
      <p:bldP spid="24" grpId="0" bldLvl="0" animBg="1"/>
      <p:bldP spid="2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84775"/>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en-US" altLang="zh-CN" sz="2800" b="1" dirty="0">
                <a:latin typeface="+mj-ea"/>
                <a:ea typeface="微软雅黑" panose="020B0503020204020204" pitchFamily="34" charset="-122"/>
                <a:cs typeface="+mj-ea"/>
                <a:sym typeface="+mn-lt"/>
              </a:rPr>
              <a:t>Y-</a:t>
            </a:r>
            <a:r>
              <a:rPr lang="en-US" altLang="zh-CN" sz="3200" b="1" dirty="0">
                <a:latin typeface="+mj-ea"/>
                <a:ea typeface="微软雅黑" panose="020B0503020204020204" pitchFamily="34" charset="-122"/>
                <a:cs typeface="+mj-ea"/>
                <a:sym typeface="+mn-lt"/>
              </a:rPr>
              <a:t>△</a:t>
            </a:r>
            <a:r>
              <a:rPr lang="zh-CN" altLang="en-US" sz="2800" b="1" dirty="0">
                <a:latin typeface="+mj-ea"/>
                <a:ea typeface="微软雅黑" panose="020B0503020204020204" pitchFamily="34" charset="-122"/>
                <a:cs typeface="+mj-ea"/>
                <a:sym typeface="+mn-lt"/>
              </a:rPr>
              <a:t>变换降压起动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11"/>
          <p:cNvSpPr>
            <a:spLocks noChangeArrowheads="1"/>
          </p:cNvSpPr>
          <p:nvPr/>
        </p:nvSpPr>
        <p:spPr bwMode="auto">
          <a:xfrm>
            <a:off x="1282198" y="2645937"/>
            <a:ext cx="1150938" cy="636905"/>
          </a:xfrm>
          <a:prstGeom prst="rect">
            <a:avLst/>
          </a:prstGeom>
          <a:noFill/>
          <a:ln w="19050">
            <a:solidFill>
              <a:srgbClr val="000000">
                <a:alpha val="0"/>
              </a:srgbClr>
            </a:solidFill>
            <a:miter lim="800000"/>
          </a:ln>
          <a:extLst>
            <a:ext uri="{909E8E84-426E-40DD-AFC4-6F175D3DCCD1}">
              <a14:hiddenFill xmlns:a14="http://schemas.microsoft.com/office/drawing/2010/main">
                <a:solidFill>
                  <a:srgbClr val="FFFF00"/>
                </a:solidFill>
              </a14:hiddenFill>
            </a:ext>
          </a:extLst>
        </p:spPr>
        <p:txBody>
          <a:bodyPr lIns="0" tIns="10800" rIns="0" bIns="1080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000" i="0" u="none" strike="noStrike" kern="1200" cap="none" spc="0" normalizeH="0" baseline="0" noProof="0" dirty="0">
                <a:ln>
                  <a:noFill/>
                </a:ln>
                <a:solidFill>
                  <a:srgbClr val="3333FF"/>
                </a:solidFill>
                <a:effectLst/>
                <a:uLnTx/>
                <a:uFillTx/>
                <a:latin typeface="华文中宋" panose="02010600040101010101" pitchFamily="2" charset="-122"/>
                <a:ea typeface="华文中宋" panose="02010600040101010101" pitchFamily="2" charset="-122"/>
                <a:cs typeface="华文中宋" panose="02010600040101010101" pitchFamily="2" charset="-122"/>
              </a:rPr>
              <a:t>合上</a:t>
            </a:r>
            <a:r>
              <a:rPr kumimoji="1" lang="en-US" altLang="zh-CN" sz="2000" i="0" u="none" strike="noStrike" kern="1200" cap="none" spc="0" normalizeH="0" baseline="0" noProof="0" dirty="0">
                <a:ln>
                  <a:noFill/>
                </a:ln>
                <a:solidFill>
                  <a:srgbClr val="3333FF"/>
                </a:solidFill>
                <a:effectLst/>
                <a:uLnTx/>
                <a:uFillTx/>
                <a:latin typeface="华文中宋" panose="02010600040101010101" pitchFamily="2" charset="-122"/>
                <a:ea typeface="华文中宋" panose="02010600040101010101" pitchFamily="2" charset="-122"/>
                <a:cs typeface="华文中宋" panose="02010600040101010101" pitchFamily="2" charset="-122"/>
              </a:rPr>
              <a:t>QS，</a:t>
            </a:r>
            <a:endParaRPr kumimoji="1" lang="zh-CN" altLang="en-US" sz="2000" i="0" u="none" strike="noStrike" kern="1200" cap="none" spc="0" normalizeH="0" baseline="0" noProof="0" dirty="0">
              <a:ln>
                <a:noFill/>
              </a:ln>
              <a:solidFill>
                <a:srgbClr val="3333FF"/>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000" i="0" u="none" strike="noStrike" kern="1200" cap="none" spc="0" normalizeH="0" baseline="0" noProof="0" dirty="0">
                <a:ln>
                  <a:noFill/>
                </a:ln>
                <a:solidFill>
                  <a:srgbClr val="3333FF"/>
                </a:solidFill>
                <a:effectLst/>
                <a:uLnTx/>
                <a:uFillTx/>
                <a:latin typeface="华文中宋" panose="02010600040101010101" pitchFamily="2" charset="-122"/>
                <a:ea typeface="华文中宋" panose="02010600040101010101" pitchFamily="2" charset="-122"/>
                <a:cs typeface="华文中宋" panose="02010600040101010101" pitchFamily="2" charset="-122"/>
              </a:rPr>
              <a:t>按下</a:t>
            </a:r>
            <a:r>
              <a:rPr kumimoji="1" lang="en-US" altLang="zh-CN" sz="2000" i="0" u="none" strike="noStrike" kern="1200" cap="none" spc="0" normalizeH="0" baseline="0" noProof="0" dirty="0">
                <a:ln>
                  <a:noFill/>
                </a:ln>
                <a:solidFill>
                  <a:srgbClr val="3333FF"/>
                </a:solidFill>
                <a:effectLst/>
                <a:uLnTx/>
                <a:uFillTx/>
                <a:latin typeface="华文中宋" panose="02010600040101010101" pitchFamily="2" charset="-122"/>
                <a:ea typeface="华文中宋" panose="02010600040101010101" pitchFamily="2" charset="-122"/>
                <a:cs typeface="华文中宋" panose="02010600040101010101" pitchFamily="2" charset="-122"/>
              </a:rPr>
              <a:t>SB2</a:t>
            </a:r>
          </a:p>
        </p:txBody>
      </p:sp>
      <p:sp>
        <p:nvSpPr>
          <p:cNvPr id="17" name="Rectangle 13"/>
          <p:cNvSpPr>
            <a:spLocks noChangeArrowheads="1"/>
          </p:cNvSpPr>
          <p:nvPr/>
        </p:nvSpPr>
        <p:spPr bwMode="auto">
          <a:xfrm>
            <a:off x="2454408" y="1626127"/>
            <a:ext cx="1223963" cy="328930"/>
          </a:xfrm>
          <a:prstGeom prst="rect">
            <a:avLst/>
          </a:prstGeom>
          <a:noFill/>
          <a:ln w="9525">
            <a:noFill/>
            <a:miter lim="800000"/>
          </a:ln>
        </p:spPr>
        <p:txBody>
          <a:bodyPr lIns="0" tIns="10800" rIns="0" bIns="1080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i="0" u="none" strike="noStrike" kern="1200" cap="none" spc="0" normalizeH="0" baseline="0" noProof="0" dirty="0">
                <a:ln>
                  <a:noFill/>
                </a:ln>
                <a:solidFill>
                  <a:srgbClr val="3333CC"/>
                </a:solidFill>
                <a:effectLst/>
                <a:uLnTx/>
                <a:uFillTx/>
                <a:latin typeface="华文中宋" panose="02010600040101010101" pitchFamily="2" charset="-122"/>
                <a:ea typeface="华文中宋" panose="02010600040101010101" pitchFamily="2" charset="-122"/>
                <a:cs typeface="华文中宋" panose="02010600040101010101" pitchFamily="2" charset="-122"/>
              </a:rPr>
              <a:t>KM1</a:t>
            </a:r>
            <a:r>
              <a:rPr kumimoji="0" lang="zh-CN" altLang="en-US" sz="2000" i="0" u="none" strike="noStrike" kern="1200" cap="none" spc="0" normalizeH="0" baseline="0" noProof="0" dirty="0">
                <a:ln>
                  <a:noFill/>
                </a:ln>
                <a:solidFill>
                  <a:srgbClr val="3333CC"/>
                </a:solidFill>
                <a:effectLst/>
                <a:uLnTx/>
                <a:uFillTx/>
                <a:latin typeface="华文中宋" panose="02010600040101010101" pitchFamily="2" charset="-122"/>
                <a:ea typeface="华文中宋" panose="02010600040101010101" pitchFamily="2" charset="-122"/>
                <a:cs typeface="华文中宋" panose="02010600040101010101" pitchFamily="2" charset="-122"/>
              </a:rPr>
              <a:t>得电</a:t>
            </a:r>
          </a:p>
        </p:txBody>
      </p:sp>
      <p:sp>
        <p:nvSpPr>
          <p:cNvPr id="18" name="AutoShape 15"/>
          <p:cNvSpPr/>
          <p:nvPr/>
        </p:nvSpPr>
        <p:spPr bwMode="auto">
          <a:xfrm>
            <a:off x="3570420" y="1516589"/>
            <a:ext cx="86360" cy="633095"/>
          </a:xfrm>
          <a:prstGeom prst="leftBrace">
            <a:avLst>
              <a:gd name="adj1" fmla="val 65942"/>
              <a:gd name="adj2" fmla="val 50000"/>
            </a:avLst>
          </a:prstGeom>
          <a:noFill/>
          <a:ln w="25400">
            <a:solidFill>
              <a:srgbClr val="3333CC"/>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19" name="Line 16"/>
          <p:cNvSpPr>
            <a:spLocks noChangeShapeType="1"/>
          </p:cNvSpPr>
          <p:nvPr/>
        </p:nvSpPr>
        <p:spPr bwMode="auto">
          <a:xfrm>
            <a:off x="6858450" y="5661234"/>
            <a:ext cx="1377315" cy="635"/>
          </a:xfrm>
          <a:prstGeom prst="line">
            <a:avLst/>
          </a:prstGeom>
          <a:noFill/>
          <a:ln w="31750">
            <a:solidFill>
              <a:schemeClr val="tx2"/>
            </a:solidFill>
            <a:round/>
            <a:tailEnd type="triangle" w="lg" len="me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26" name="AutoShape 22"/>
          <p:cNvSpPr/>
          <p:nvPr/>
        </p:nvSpPr>
        <p:spPr bwMode="auto">
          <a:xfrm>
            <a:off x="2299150" y="1675339"/>
            <a:ext cx="167005" cy="2511425"/>
          </a:xfrm>
          <a:prstGeom prst="leftBrace">
            <a:avLst>
              <a:gd name="adj1" fmla="val 256298"/>
              <a:gd name="adj2" fmla="val 50000"/>
            </a:avLst>
          </a:prstGeom>
          <a:noFill/>
          <a:ln w="38100">
            <a:solidFill>
              <a:schemeClr val="tx1"/>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27" name="Rectangle 23"/>
          <p:cNvSpPr>
            <a:spLocks noChangeArrowheads="1"/>
          </p:cNvSpPr>
          <p:nvPr/>
        </p:nvSpPr>
        <p:spPr bwMode="auto">
          <a:xfrm>
            <a:off x="2435675" y="3874662"/>
            <a:ext cx="1455738" cy="328930"/>
          </a:xfrm>
          <a:prstGeom prst="rect">
            <a:avLst/>
          </a:prstGeom>
          <a:noFill/>
          <a:ln w="9525">
            <a:noFill/>
            <a:miter lim="800000"/>
          </a:ln>
        </p:spPr>
        <p:txBody>
          <a:bodyPr lIns="0" tIns="10800" rIns="0" bIns="1080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000" i="0" u="none" strike="noStrike" kern="1200" cap="none" spc="0" normalizeH="0" baseline="0" noProof="0" dirty="0">
                <a:ln>
                  <a:noFill/>
                </a:ln>
                <a:solidFill>
                  <a:srgbClr val="0000CC"/>
                </a:solidFill>
                <a:effectLst/>
                <a:uLnTx/>
                <a:uFillTx/>
                <a:latin typeface="华文中宋" panose="02010600040101010101" pitchFamily="2" charset="-122"/>
                <a:ea typeface="华文中宋" panose="02010600040101010101" pitchFamily="2" charset="-122"/>
                <a:cs typeface="华文中宋" panose="02010600040101010101" pitchFamily="2" charset="-122"/>
              </a:rPr>
              <a:t>KT</a:t>
            </a:r>
            <a:r>
              <a:rPr kumimoji="1" lang="zh-CN" altLang="en-US" sz="2000" i="0" u="none" strike="noStrike" kern="1200" cap="none" spc="0" normalizeH="0" baseline="0" noProof="0" dirty="0">
                <a:ln>
                  <a:noFill/>
                </a:ln>
                <a:solidFill>
                  <a:srgbClr val="0000CC"/>
                </a:solidFill>
                <a:effectLst/>
                <a:uLnTx/>
                <a:uFillTx/>
                <a:latin typeface="华文中宋" panose="02010600040101010101" pitchFamily="2" charset="-122"/>
                <a:ea typeface="华文中宋" panose="02010600040101010101" pitchFamily="2" charset="-122"/>
                <a:cs typeface="华文中宋" panose="02010600040101010101" pitchFamily="2" charset="-122"/>
              </a:rPr>
              <a:t>得电延时</a:t>
            </a:r>
          </a:p>
        </p:txBody>
      </p:sp>
      <p:sp>
        <p:nvSpPr>
          <p:cNvPr id="28" name="Rectangle 36"/>
          <p:cNvSpPr>
            <a:spLocks noChangeArrowheads="1"/>
          </p:cNvSpPr>
          <p:nvPr/>
        </p:nvSpPr>
        <p:spPr bwMode="auto">
          <a:xfrm>
            <a:off x="3678370" y="1369269"/>
            <a:ext cx="4235450" cy="821690"/>
          </a:xfrm>
          <a:prstGeom prst="rect">
            <a:avLst/>
          </a:prstGeom>
          <a:noFill/>
          <a:ln w="9525">
            <a:noFill/>
            <a:miter lim="800000"/>
          </a:ln>
        </p:spPr>
        <p:txBody>
          <a:bodyPr wrap="square" lIns="0" tIns="10800" rIns="0" bIns="10800">
            <a:spAutoFit/>
          </a:bodyPr>
          <a:lstStyle/>
          <a:p>
            <a:pPr marL="0" marR="0" lvl="3" indent="0" algn="l" defTabSz="914400" rtl="0" eaLnBrk="1" fontAlgn="base" latinLnBrk="0" hangingPunct="1">
              <a:lnSpc>
                <a:spcPct val="130000"/>
              </a:lnSpc>
              <a:spcBef>
                <a:spcPct val="0"/>
              </a:spcBef>
              <a:spcAft>
                <a:spcPct val="0"/>
              </a:spcAft>
              <a:buClrTx/>
              <a:buSzTx/>
              <a:buFontTx/>
              <a:buNone/>
              <a:defRPr/>
            </a:pPr>
            <a:r>
              <a:rPr kumimoji="0" lang="en-US" altLang="zh-CN" sz="2000" i="0" u="none" strike="noStrike" kern="1200" cap="none" spc="0" normalizeH="0" baseline="0" noProof="0" dirty="0">
                <a:ln>
                  <a:noFill/>
                </a:ln>
                <a:solidFill>
                  <a:srgbClr val="3333CC"/>
                </a:solidFill>
                <a:effectLst/>
                <a:uLnTx/>
                <a:uFillTx/>
                <a:latin typeface="华文中宋" panose="02010600040101010101" pitchFamily="2" charset="-122"/>
                <a:ea typeface="华文中宋" panose="02010600040101010101" pitchFamily="2" charset="-122"/>
                <a:cs typeface="华文中宋" panose="02010600040101010101" pitchFamily="2" charset="-122"/>
              </a:rPr>
              <a:t>KM1</a:t>
            </a:r>
            <a:r>
              <a:rPr kumimoji="0" lang="zh-CN" altLang="en-US" sz="2000" i="0" u="none" strike="noStrike" kern="1200" cap="none" spc="0" normalizeH="0" baseline="0" noProof="0" dirty="0">
                <a:ln>
                  <a:noFill/>
                </a:ln>
                <a:solidFill>
                  <a:srgbClr val="3333CC"/>
                </a:solidFill>
                <a:effectLst/>
                <a:uLnTx/>
                <a:uFillTx/>
                <a:latin typeface="华文中宋" panose="02010600040101010101" pitchFamily="2" charset="-122"/>
                <a:ea typeface="华文中宋" panose="02010600040101010101" pitchFamily="2" charset="-122"/>
                <a:cs typeface="华文中宋" panose="02010600040101010101" pitchFamily="2" charset="-122"/>
              </a:rPr>
              <a:t>自锁触头闭合</a:t>
            </a:r>
          </a:p>
          <a:p>
            <a:pPr marL="0" marR="0" lvl="3" indent="0" algn="l" defTabSz="914400" rtl="0" eaLnBrk="1" fontAlgn="base" latinLnBrk="0" hangingPunct="1">
              <a:lnSpc>
                <a:spcPct val="130000"/>
              </a:lnSpc>
              <a:spcBef>
                <a:spcPct val="0"/>
              </a:spcBef>
              <a:spcAft>
                <a:spcPct val="0"/>
              </a:spcAft>
              <a:buClrTx/>
              <a:buSzTx/>
              <a:buFontTx/>
              <a:buNone/>
              <a:defRPr/>
            </a:pPr>
            <a:r>
              <a:rPr kumimoji="0" lang="en-US" altLang="zh-CN" sz="2000" i="0" u="none" strike="noStrike" kern="1200" cap="none" spc="0" normalizeH="0" baseline="0" noProof="0" dirty="0">
                <a:ln>
                  <a:noFill/>
                </a:ln>
                <a:solidFill>
                  <a:srgbClr val="3333CC"/>
                </a:solidFill>
                <a:effectLst/>
                <a:uLnTx/>
                <a:uFillTx/>
                <a:latin typeface="华文中宋" panose="02010600040101010101" pitchFamily="2" charset="-122"/>
                <a:ea typeface="华文中宋" panose="02010600040101010101" pitchFamily="2" charset="-122"/>
                <a:cs typeface="华文中宋" panose="02010600040101010101" pitchFamily="2" charset="-122"/>
              </a:rPr>
              <a:t>KM1</a:t>
            </a:r>
            <a:r>
              <a:rPr kumimoji="0" lang="zh-CN" altLang="en-US" sz="2000" i="0" u="none" strike="noStrike" kern="1200" cap="none" spc="0" normalizeH="0" baseline="0" noProof="0" dirty="0">
                <a:ln>
                  <a:noFill/>
                </a:ln>
                <a:solidFill>
                  <a:srgbClr val="3333CC"/>
                </a:solidFill>
                <a:effectLst/>
                <a:uLnTx/>
                <a:uFillTx/>
                <a:latin typeface="华文中宋" panose="02010600040101010101" pitchFamily="2" charset="-122"/>
                <a:ea typeface="华文中宋" panose="02010600040101010101" pitchFamily="2" charset="-122"/>
                <a:cs typeface="华文中宋" panose="02010600040101010101" pitchFamily="2" charset="-122"/>
              </a:rPr>
              <a:t>主触头闭合，定子绕组接入电源</a:t>
            </a:r>
          </a:p>
        </p:txBody>
      </p:sp>
      <p:sp>
        <p:nvSpPr>
          <p:cNvPr id="29" name="Rectangle 13"/>
          <p:cNvSpPr>
            <a:spLocks noChangeArrowheads="1"/>
          </p:cNvSpPr>
          <p:nvPr/>
        </p:nvSpPr>
        <p:spPr bwMode="auto">
          <a:xfrm>
            <a:off x="2435358" y="2646254"/>
            <a:ext cx="1296988" cy="328930"/>
          </a:xfrm>
          <a:prstGeom prst="rect">
            <a:avLst/>
          </a:prstGeom>
          <a:noFill/>
          <a:ln w="9525">
            <a:noFill/>
            <a:miter lim="800000"/>
          </a:ln>
        </p:spPr>
        <p:txBody>
          <a:bodyPr lIns="0" tIns="10800" rIns="0" bIns="1080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rPr>
              <a:t>KM3</a:t>
            </a:r>
            <a:r>
              <a:rPr kumimoji="0" lang="zh-CN" altLang="en-US"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rPr>
              <a:t>得电</a:t>
            </a:r>
          </a:p>
        </p:txBody>
      </p:sp>
      <p:sp>
        <p:nvSpPr>
          <p:cNvPr id="30" name="Line 21"/>
          <p:cNvSpPr>
            <a:spLocks noChangeShapeType="1"/>
          </p:cNvSpPr>
          <p:nvPr/>
        </p:nvSpPr>
        <p:spPr bwMode="auto">
          <a:xfrm>
            <a:off x="5279840" y="3724802"/>
            <a:ext cx="288925" cy="0"/>
          </a:xfrm>
          <a:prstGeom prst="line">
            <a:avLst/>
          </a:prstGeom>
          <a:noFill/>
          <a:ln w="28575">
            <a:solidFill>
              <a:schemeClr val="tx1"/>
            </a:solidFill>
            <a:round/>
            <a:tailEnd type="triangle" w="lg" len="me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31" name="Rectangle 23"/>
          <p:cNvSpPr>
            <a:spLocks noChangeArrowheads="1"/>
          </p:cNvSpPr>
          <p:nvPr/>
        </p:nvSpPr>
        <p:spPr bwMode="auto">
          <a:xfrm>
            <a:off x="7983988" y="2121109"/>
            <a:ext cx="1295400" cy="328930"/>
          </a:xfrm>
          <a:prstGeom prst="rect">
            <a:avLst/>
          </a:prstGeom>
          <a:solidFill>
            <a:schemeClr val="bg1"/>
          </a:solidFill>
          <a:ln w="9525">
            <a:noFill/>
            <a:miter lim="800000"/>
          </a:ln>
        </p:spPr>
        <p:txBody>
          <a:bodyPr lIns="0" tIns="10800" rIns="0" bIns="1080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000" i="0" u="none" strike="noStrike" kern="1200" cap="none" spc="0" normalizeH="0" baseline="0" noProof="0" dirty="0">
                <a:ln>
                  <a:noFill/>
                </a:ln>
                <a:solidFill>
                  <a:schemeClr val="tx2"/>
                </a:solidFill>
                <a:effectLst/>
                <a:uLnTx/>
                <a:uFillTx/>
                <a:latin typeface="华文中宋" panose="02010600040101010101" pitchFamily="2" charset="-122"/>
                <a:ea typeface="华文中宋" panose="02010600040101010101" pitchFamily="2" charset="-122"/>
                <a:cs typeface="+mn-cs"/>
              </a:rPr>
              <a:t>减压起动</a:t>
            </a:r>
          </a:p>
        </p:txBody>
      </p:sp>
      <p:sp>
        <p:nvSpPr>
          <p:cNvPr id="32" name="AutoShape 15"/>
          <p:cNvSpPr/>
          <p:nvPr/>
        </p:nvSpPr>
        <p:spPr bwMode="auto">
          <a:xfrm>
            <a:off x="3545020" y="2490044"/>
            <a:ext cx="106680" cy="633730"/>
          </a:xfrm>
          <a:prstGeom prst="leftBrace">
            <a:avLst>
              <a:gd name="adj1" fmla="val 67223"/>
              <a:gd name="adj2" fmla="val 50000"/>
            </a:avLst>
          </a:prstGeom>
          <a:noFill/>
          <a:ln w="25400">
            <a:solidFill>
              <a:srgbClr val="9900FF"/>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33" name="Rectangle 36"/>
          <p:cNvSpPr>
            <a:spLocks noChangeArrowheads="1"/>
          </p:cNvSpPr>
          <p:nvPr/>
        </p:nvSpPr>
        <p:spPr bwMode="auto">
          <a:xfrm>
            <a:off x="3678053" y="2343677"/>
            <a:ext cx="5961063" cy="821690"/>
          </a:xfrm>
          <a:prstGeom prst="rect">
            <a:avLst/>
          </a:prstGeom>
          <a:noFill/>
          <a:ln w="9525">
            <a:noFill/>
            <a:miter lim="800000"/>
          </a:ln>
        </p:spPr>
        <p:txBody>
          <a:bodyPr lIns="0" tIns="10800" rIns="0" bIns="10800">
            <a:spAutoFit/>
          </a:bodyPr>
          <a:lstStyle/>
          <a:p>
            <a:pPr marL="0" marR="0" lvl="3" indent="0" algn="l" defTabSz="914400" rtl="0" eaLnBrk="1" fontAlgn="base" latinLnBrk="0" hangingPunct="1">
              <a:lnSpc>
                <a:spcPct val="130000"/>
              </a:lnSpc>
              <a:spcBef>
                <a:spcPct val="0"/>
              </a:spcBef>
              <a:spcAft>
                <a:spcPct val="0"/>
              </a:spcAft>
              <a:buClrTx/>
              <a:buSzTx/>
              <a:buFontTx/>
              <a:buNone/>
              <a:defRPr/>
            </a:pPr>
            <a:r>
              <a:rPr kumimoji="0" lang="en-US" altLang="zh-CN"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rPr>
              <a:t>KM3</a:t>
            </a:r>
            <a:r>
              <a:rPr kumimoji="0" lang="zh-CN" altLang="en-US"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rPr>
              <a:t>主触头闭合，</a:t>
            </a:r>
            <a:r>
              <a:rPr kumimoji="0" lang="zh-CN" altLang="en-US" sz="2000" i="0" u="none" strike="noStrike" kern="1200" cap="none" spc="0" normalizeH="0" baseline="0" noProof="0" dirty="0">
                <a:ln>
                  <a:noFill/>
                </a:ln>
                <a:solidFill>
                  <a:srgbClr val="9900FF"/>
                </a:solidFill>
                <a:effectLst/>
                <a:highlight>
                  <a:srgbClr val="FFFF00"/>
                </a:highlight>
                <a:uLnTx/>
                <a:uFillTx/>
                <a:latin typeface="华文中宋" panose="02010600040101010101" pitchFamily="2" charset="-122"/>
                <a:ea typeface="华文中宋" panose="02010600040101010101" pitchFamily="2" charset="-122"/>
                <a:cs typeface="华文中宋" panose="02010600040101010101" pitchFamily="2" charset="-122"/>
              </a:rPr>
              <a:t>定子绕组接成</a:t>
            </a:r>
            <a:r>
              <a:rPr kumimoji="0" lang="en-US" altLang="zh-CN" sz="2000" i="0" u="none" strike="noStrike" kern="1200" cap="none" spc="0" normalizeH="0" baseline="0" noProof="0" dirty="0">
                <a:ln>
                  <a:noFill/>
                </a:ln>
                <a:solidFill>
                  <a:srgbClr val="9900FF"/>
                </a:solidFill>
                <a:effectLst/>
                <a:highlight>
                  <a:srgbClr val="FFFF00"/>
                </a:highlight>
                <a:uLnTx/>
                <a:uFillTx/>
                <a:latin typeface="华文中宋" panose="02010600040101010101" pitchFamily="2" charset="-122"/>
                <a:ea typeface="华文中宋" panose="02010600040101010101" pitchFamily="2" charset="-122"/>
                <a:cs typeface="华文中宋" panose="02010600040101010101" pitchFamily="2" charset="-122"/>
              </a:rPr>
              <a:t>Y</a:t>
            </a:r>
            <a:endParaRPr kumimoji="0" lang="zh-CN" altLang="en-US"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0" marR="0" lvl="3" indent="0" algn="l" defTabSz="914400" rtl="0" eaLnBrk="1" fontAlgn="base" latinLnBrk="0" hangingPunct="1">
              <a:lnSpc>
                <a:spcPct val="130000"/>
              </a:lnSpc>
              <a:spcBef>
                <a:spcPct val="0"/>
              </a:spcBef>
              <a:spcAft>
                <a:spcPct val="0"/>
              </a:spcAft>
              <a:buClrTx/>
              <a:buSzTx/>
              <a:buFontTx/>
              <a:buNone/>
              <a:defRPr/>
            </a:pPr>
            <a:r>
              <a:rPr kumimoji="0" lang="en-US" altLang="zh-CN"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rPr>
              <a:t>KM3</a:t>
            </a:r>
            <a:r>
              <a:rPr kumimoji="0" lang="zh-CN" altLang="en-US"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rPr>
              <a:t>常闭触头断开</a:t>
            </a:r>
            <a:r>
              <a:rPr kumimoji="0" lang="en-US" altLang="zh-CN"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rPr>
              <a:t>KM2</a:t>
            </a:r>
            <a:r>
              <a:rPr kumimoji="0" lang="zh-CN" altLang="en-US"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rPr>
              <a:t>线圈电路，</a:t>
            </a:r>
            <a:r>
              <a:rPr kumimoji="0" lang="en-US" altLang="zh-CN"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rPr>
              <a:t>KM2</a:t>
            </a:r>
            <a:r>
              <a:rPr kumimoji="0" lang="zh-CN" altLang="en-US" sz="2000" i="0" u="none" strike="noStrike" kern="1200" cap="none" spc="0" normalizeH="0" baseline="0" noProof="0" dirty="0">
                <a:ln>
                  <a:noFill/>
                </a:ln>
                <a:solidFill>
                  <a:srgbClr val="9900FF"/>
                </a:solidFill>
                <a:effectLst/>
                <a:uLnTx/>
                <a:uFillTx/>
                <a:latin typeface="华文中宋" panose="02010600040101010101" pitchFamily="2" charset="-122"/>
                <a:ea typeface="华文中宋" panose="02010600040101010101" pitchFamily="2" charset="-122"/>
                <a:cs typeface="华文中宋" panose="02010600040101010101" pitchFamily="2" charset="-122"/>
              </a:rPr>
              <a:t>触头不动作</a:t>
            </a:r>
          </a:p>
        </p:txBody>
      </p:sp>
      <p:sp>
        <p:nvSpPr>
          <p:cNvPr id="34" name="AutoShape 17"/>
          <p:cNvSpPr/>
          <p:nvPr/>
        </p:nvSpPr>
        <p:spPr bwMode="auto">
          <a:xfrm>
            <a:off x="7913820" y="1835994"/>
            <a:ext cx="76200" cy="909955"/>
          </a:xfrm>
          <a:prstGeom prst="rightBrace">
            <a:avLst>
              <a:gd name="adj1" fmla="val 60266"/>
              <a:gd name="adj2" fmla="val 50139"/>
            </a:avLst>
          </a:prstGeom>
          <a:noFill/>
          <a:ln w="25400">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35" name="AutoShape 15"/>
          <p:cNvSpPr/>
          <p:nvPr/>
        </p:nvSpPr>
        <p:spPr bwMode="auto">
          <a:xfrm>
            <a:off x="3826960" y="3598754"/>
            <a:ext cx="104140" cy="982345"/>
          </a:xfrm>
          <a:prstGeom prst="leftBrace">
            <a:avLst>
              <a:gd name="adj1" fmla="val 66667"/>
              <a:gd name="adj2" fmla="val 50000"/>
            </a:avLst>
          </a:prstGeom>
          <a:noFill/>
          <a:ln w="25400">
            <a:solidFill>
              <a:srgbClr val="0000FF"/>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36" name="Rectangle 36"/>
          <p:cNvSpPr>
            <a:spLocks noChangeArrowheads="1"/>
          </p:cNvSpPr>
          <p:nvPr/>
        </p:nvSpPr>
        <p:spPr bwMode="auto">
          <a:xfrm>
            <a:off x="3943165" y="3554939"/>
            <a:ext cx="1368425" cy="1083310"/>
          </a:xfrm>
          <a:prstGeom prst="rect">
            <a:avLst/>
          </a:prstGeom>
          <a:noFill/>
          <a:ln w="9525">
            <a:noFill/>
            <a:miter lim="800000"/>
          </a:ln>
        </p:spPr>
        <p:txBody>
          <a:bodyPr lIns="0" tIns="10800" rIns="0" bIns="10800">
            <a:spAutoFit/>
          </a:bodyPr>
          <a:lstStyle/>
          <a:p>
            <a:pPr marL="0" marR="0" lvl="3" indent="0" algn="l" defTabSz="914400" rtl="0" eaLnBrk="1" fontAlgn="base" latinLnBrk="0" hangingPunct="1">
              <a:lnSpc>
                <a:spcPct val="115000"/>
              </a:lnSpc>
              <a:spcBef>
                <a:spcPct val="0"/>
              </a:spcBef>
              <a:spcAft>
                <a:spcPct val="0"/>
              </a:spcAft>
              <a:buClrTx/>
              <a:buSzTx/>
              <a:buFontTx/>
              <a:buNone/>
              <a:defRPr/>
            </a:pPr>
            <a:r>
              <a:rPr kumimoji="0" lang="en-US" altLang="zh-CN" sz="2000" i="0" u="none" strike="noStrike" kern="1200" cap="none" spc="0" normalizeH="0" baseline="0" noProof="0" dirty="0">
                <a:ln>
                  <a:noFill/>
                </a:ln>
                <a:solidFill>
                  <a:srgbClr val="0000CC"/>
                </a:solidFill>
                <a:effectLst/>
                <a:uLnTx/>
                <a:uFillTx/>
                <a:latin typeface="华文中宋" panose="02010600040101010101" pitchFamily="2" charset="-122"/>
                <a:ea typeface="华文中宋" panose="02010600040101010101" pitchFamily="2" charset="-122"/>
                <a:cs typeface="华文中宋" panose="02010600040101010101" pitchFamily="2" charset="-122"/>
              </a:rPr>
              <a:t>KT</a:t>
            </a:r>
            <a:r>
              <a:rPr kumimoji="0" lang="zh-CN" altLang="en-US" sz="2000" i="0" u="none" strike="noStrike" kern="1200" cap="none" spc="0" normalizeH="0" baseline="0" noProof="0" dirty="0">
                <a:ln>
                  <a:noFill/>
                </a:ln>
                <a:solidFill>
                  <a:srgbClr val="0000CC"/>
                </a:solidFill>
                <a:effectLst/>
                <a:uLnTx/>
                <a:uFillTx/>
                <a:latin typeface="华文中宋" panose="02010600040101010101" pitchFamily="2" charset="-122"/>
                <a:ea typeface="华文中宋" panose="02010600040101010101" pitchFamily="2" charset="-122"/>
                <a:cs typeface="华文中宋" panose="02010600040101010101" pitchFamily="2" charset="-122"/>
              </a:rPr>
              <a:t>常闭断开</a:t>
            </a:r>
          </a:p>
          <a:p>
            <a:pPr marL="0" marR="0" lvl="3" indent="0" algn="l" defTabSz="914400" rtl="0" eaLnBrk="1" fontAlgn="base" latinLnBrk="0" hangingPunct="1">
              <a:lnSpc>
                <a:spcPct val="115000"/>
              </a:lnSpc>
              <a:spcBef>
                <a:spcPct val="0"/>
              </a:spcBef>
              <a:spcAft>
                <a:spcPct val="0"/>
              </a:spcAft>
              <a:buClrTx/>
              <a:buSzTx/>
              <a:buFontTx/>
              <a:buNone/>
              <a:defRPr/>
            </a:pPr>
            <a:endParaRPr kumimoji="0" lang="zh-CN" altLang="en-US" sz="2000" i="0" u="none" strike="noStrike" kern="1200" cap="none" spc="0" normalizeH="0" baseline="0" noProof="0" dirty="0">
              <a:ln>
                <a:noFill/>
              </a:ln>
              <a:solidFill>
                <a:srgbClr val="0000CC"/>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0" marR="0" lvl="3" indent="0" algn="l" defTabSz="914400" rtl="0" eaLnBrk="1" fontAlgn="base" latinLnBrk="0" hangingPunct="1">
              <a:lnSpc>
                <a:spcPct val="115000"/>
              </a:lnSpc>
              <a:spcBef>
                <a:spcPct val="0"/>
              </a:spcBef>
              <a:spcAft>
                <a:spcPct val="0"/>
              </a:spcAft>
              <a:buClrTx/>
              <a:buSzTx/>
              <a:buFontTx/>
              <a:buNone/>
              <a:defRPr/>
            </a:pPr>
            <a:r>
              <a:rPr kumimoji="0" lang="en-US" altLang="zh-CN" sz="2000" i="0" u="none" strike="noStrike" kern="1200" cap="none" spc="0" normalizeH="0" baseline="0" noProof="0" dirty="0">
                <a:ln>
                  <a:noFill/>
                </a:ln>
                <a:solidFill>
                  <a:srgbClr val="0000CC"/>
                </a:solidFill>
                <a:effectLst/>
                <a:uLnTx/>
                <a:uFillTx/>
                <a:latin typeface="华文中宋" panose="02010600040101010101" pitchFamily="2" charset="-122"/>
                <a:ea typeface="华文中宋" panose="02010600040101010101" pitchFamily="2" charset="-122"/>
                <a:cs typeface="华文中宋" panose="02010600040101010101" pitchFamily="2" charset="-122"/>
              </a:rPr>
              <a:t>KT</a:t>
            </a:r>
            <a:r>
              <a:rPr kumimoji="0" lang="zh-CN" altLang="en-US" sz="2000" i="0" u="none" strike="noStrike" kern="1200" cap="none" spc="0" normalizeH="0" baseline="0" noProof="0" dirty="0">
                <a:ln>
                  <a:noFill/>
                </a:ln>
                <a:solidFill>
                  <a:srgbClr val="0000CC"/>
                </a:solidFill>
                <a:effectLst/>
                <a:uLnTx/>
                <a:uFillTx/>
                <a:latin typeface="华文中宋" panose="02010600040101010101" pitchFamily="2" charset="-122"/>
                <a:ea typeface="华文中宋" panose="02010600040101010101" pitchFamily="2" charset="-122"/>
                <a:cs typeface="华文中宋" panose="02010600040101010101" pitchFamily="2" charset="-122"/>
              </a:rPr>
              <a:t>常开闭合</a:t>
            </a:r>
          </a:p>
        </p:txBody>
      </p:sp>
      <p:sp>
        <p:nvSpPr>
          <p:cNvPr id="37" name="AutoShape 15"/>
          <p:cNvSpPr/>
          <p:nvPr/>
        </p:nvSpPr>
        <p:spPr bwMode="auto">
          <a:xfrm>
            <a:off x="6626040" y="3365074"/>
            <a:ext cx="174625" cy="777875"/>
          </a:xfrm>
          <a:prstGeom prst="leftBrace">
            <a:avLst>
              <a:gd name="adj1" fmla="val 67222"/>
              <a:gd name="adj2" fmla="val 50000"/>
            </a:avLst>
          </a:prstGeom>
          <a:noFill/>
          <a:ln w="25400">
            <a:solidFill>
              <a:srgbClr val="C00000"/>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38" name="Rectangle 36"/>
          <p:cNvSpPr>
            <a:spLocks noChangeArrowheads="1"/>
          </p:cNvSpPr>
          <p:nvPr/>
        </p:nvSpPr>
        <p:spPr bwMode="auto">
          <a:xfrm>
            <a:off x="5579878" y="3542239"/>
            <a:ext cx="1150938" cy="360045"/>
          </a:xfrm>
          <a:prstGeom prst="rect">
            <a:avLst/>
          </a:prstGeom>
          <a:noFill/>
          <a:ln w="9525">
            <a:noFill/>
            <a:miter lim="800000"/>
          </a:ln>
        </p:spPr>
        <p:txBody>
          <a:bodyPr lIns="0" tIns="10800" rIns="0" bIns="10800">
            <a:spAutoFit/>
          </a:bodyPr>
          <a:lstStyle/>
          <a:p>
            <a:pPr marL="0" marR="0" lvl="3" indent="0" algn="l" defTabSz="914400" rtl="0" eaLnBrk="1" fontAlgn="base" latinLnBrk="0" hangingPunct="1">
              <a:lnSpc>
                <a:spcPct val="110000"/>
              </a:lnSpc>
              <a:spcBef>
                <a:spcPct val="0"/>
              </a:spcBef>
              <a:spcAft>
                <a:spcPct val="0"/>
              </a:spcAft>
              <a:buClrTx/>
              <a:buSzTx/>
              <a:buFontTx/>
              <a:buNone/>
              <a:defRPr/>
            </a:pPr>
            <a:r>
              <a:rPr kumimoji="0" lang="en-US" altLang="zh-CN" sz="2000"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华文中宋" panose="02010600040101010101" pitchFamily="2" charset="-122"/>
              </a:rPr>
              <a:t>KM3</a:t>
            </a:r>
            <a:r>
              <a:rPr kumimoji="0" lang="zh-CN" altLang="en-US" sz="2000"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华文中宋" panose="02010600040101010101" pitchFamily="2" charset="-122"/>
              </a:rPr>
              <a:t>失电</a:t>
            </a:r>
          </a:p>
        </p:txBody>
      </p:sp>
      <p:sp>
        <p:nvSpPr>
          <p:cNvPr id="39" name="Rectangle 36"/>
          <p:cNvSpPr>
            <a:spLocks noChangeArrowheads="1"/>
          </p:cNvSpPr>
          <p:nvPr/>
        </p:nvSpPr>
        <p:spPr bwMode="auto">
          <a:xfrm>
            <a:off x="6788283" y="3318719"/>
            <a:ext cx="3082925" cy="944880"/>
          </a:xfrm>
          <a:prstGeom prst="rect">
            <a:avLst/>
          </a:prstGeom>
          <a:noFill/>
          <a:ln w="9525">
            <a:noFill/>
            <a:miter lim="800000"/>
          </a:ln>
        </p:spPr>
        <p:txBody>
          <a:bodyPr lIns="0" tIns="10800" rIns="0" bIns="10800">
            <a:spAutoFit/>
          </a:bodyPr>
          <a:lstStyle/>
          <a:p>
            <a:pPr marL="0" marR="0" lvl="3" indent="0" algn="l" defTabSz="914400" rtl="0" eaLnBrk="1" fontAlgn="base" latinLnBrk="0" hangingPunct="1">
              <a:lnSpc>
                <a:spcPct val="100000"/>
              </a:lnSpc>
              <a:spcBef>
                <a:spcPts val="0"/>
              </a:spcBef>
              <a:spcAft>
                <a:spcPct val="0"/>
              </a:spcAft>
              <a:buClrTx/>
              <a:buSzTx/>
              <a:buFontTx/>
              <a:buNone/>
              <a:defRPr/>
            </a:pPr>
            <a:r>
              <a:rPr kumimoji="0" lang="en-US" altLang="zh-CN" sz="2000"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华文中宋" panose="02010600040101010101" pitchFamily="2" charset="-122"/>
              </a:rPr>
              <a:t>KM3</a:t>
            </a:r>
            <a:r>
              <a:rPr kumimoji="0" lang="zh-CN" altLang="en-US" sz="2000"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华文中宋" panose="02010600040101010101" pitchFamily="2" charset="-122"/>
              </a:rPr>
              <a:t>主触头断开，拆除</a:t>
            </a:r>
            <a:r>
              <a:rPr kumimoji="0" lang="en-US" altLang="zh-CN" sz="2000"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华文中宋" panose="02010600040101010101" pitchFamily="2" charset="-122"/>
              </a:rPr>
              <a:t>Y</a:t>
            </a:r>
            <a:endParaRPr kumimoji="0" lang="zh-CN" altLang="en-US" sz="2000"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0" marR="0" lvl="3" indent="0" algn="l" defTabSz="914400" rtl="0" eaLnBrk="1" fontAlgn="base" latinLnBrk="0" hangingPunct="1">
              <a:lnSpc>
                <a:spcPct val="200000"/>
              </a:lnSpc>
              <a:spcBef>
                <a:spcPts val="0"/>
              </a:spcBef>
              <a:spcAft>
                <a:spcPct val="0"/>
              </a:spcAft>
              <a:buClrTx/>
              <a:buSzTx/>
              <a:buFontTx/>
              <a:buNone/>
              <a:defRPr/>
            </a:pPr>
            <a:r>
              <a:rPr kumimoji="0" lang="en-US" altLang="zh-CN" sz="2000"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华文中宋" panose="02010600040101010101" pitchFamily="2" charset="-122"/>
              </a:rPr>
              <a:t>KM3</a:t>
            </a:r>
            <a:r>
              <a:rPr kumimoji="0" lang="zh-CN" altLang="en-US" sz="2000"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华文中宋" panose="02010600040101010101" pitchFamily="2" charset="-122"/>
              </a:rPr>
              <a:t>常闭触头闭合</a:t>
            </a:r>
          </a:p>
        </p:txBody>
      </p:sp>
      <p:sp>
        <p:nvSpPr>
          <p:cNvPr id="40" name="AutoShape 26"/>
          <p:cNvSpPr/>
          <p:nvPr/>
        </p:nvSpPr>
        <p:spPr bwMode="auto">
          <a:xfrm>
            <a:off x="8902833" y="3908634"/>
            <a:ext cx="98425" cy="765175"/>
          </a:xfrm>
          <a:prstGeom prst="rightBrace">
            <a:avLst>
              <a:gd name="adj1" fmla="val 65761"/>
              <a:gd name="adj2" fmla="val 50000"/>
            </a:avLst>
          </a:prstGeom>
          <a:noFill/>
          <a:ln w="25400">
            <a:solidFill>
              <a:schemeClr val="tx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41" name="Rectangle 13"/>
          <p:cNvSpPr>
            <a:spLocks noChangeArrowheads="1"/>
          </p:cNvSpPr>
          <p:nvPr/>
        </p:nvSpPr>
        <p:spPr bwMode="auto">
          <a:xfrm>
            <a:off x="9056820" y="3945147"/>
            <a:ext cx="627063" cy="636905"/>
          </a:xfrm>
          <a:prstGeom prst="rect">
            <a:avLst/>
          </a:prstGeom>
          <a:solidFill>
            <a:srgbClr val="00FFFF"/>
          </a:solidFill>
          <a:ln w="9525">
            <a:noFill/>
            <a:miter lim="800000"/>
          </a:ln>
        </p:spPr>
        <p:txBody>
          <a:bodyPr lIns="0" tIns="10800" rIns="0" bIns="1080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KM2</a:t>
            </a:r>
            <a:r>
              <a:rPr kumimoji="0" lang="zh-CN" altLang="en-US"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得电</a:t>
            </a:r>
          </a:p>
        </p:txBody>
      </p:sp>
      <p:sp>
        <p:nvSpPr>
          <p:cNvPr id="42" name="Rectangle 36"/>
          <p:cNvSpPr>
            <a:spLocks noChangeArrowheads="1"/>
          </p:cNvSpPr>
          <p:nvPr/>
        </p:nvSpPr>
        <p:spPr bwMode="auto">
          <a:xfrm>
            <a:off x="2791275" y="4906854"/>
            <a:ext cx="5668010" cy="1406525"/>
          </a:xfrm>
          <a:prstGeom prst="rect">
            <a:avLst/>
          </a:prstGeom>
          <a:noFill/>
          <a:ln w="9525">
            <a:noFill/>
            <a:miter lim="800000"/>
          </a:ln>
        </p:spPr>
        <p:txBody>
          <a:bodyPr wrap="square" lIns="0" tIns="10800" rIns="0" bIns="10800">
            <a:spAutoFit/>
          </a:bodyPr>
          <a:lstStyle/>
          <a:p>
            <a:pPr marL="0" marR="0" lvl="3" indent="0" algn="l" defTabSz="9144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KM2</a:t>
            </a:r>
            <a:r>
              <a:rPr kumimoji="0" lang="zh-CN" altLang="en-US"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常闭断开，使</a:t>
            </a:r>
            <a:r>
              <a:rPr kumimoji="0" lang="en-US" altLang="zh-CN"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KM3</a:t>
            </a:r>
            <a:r>
              <a:rPr kumimoji="0" lang="zh-CN" altLang="en-US"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和</a:t>
            </a:r>
            <a:r>
              <a:rPr kumimoji="0" lang="en-US" altLang="zh-CN"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KT</a:t>
            </a:r>
            <a:r>
              <a:rPr kumimoji="0" lang="zh-CN" altLang="en-US"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都退出运行</a:t>
            </a:r>
          </a:p>
          <a:p>
            <a:pPr marL="0" marR="0" lvl="3" indent="0" algn="l" defTabSz="9144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KM2</a:t>
            </a:r>
            <a:r>
              <a:rPr kumimoji="0" lang="zh-CN" altLang="en-US"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主触头闭合，</a:t>
            </a:r>
            <a:r>
              <a:rPr kumimoji="0" lang="zh-CN" altLang="en-US" sz="2000" i="0" u="none" strike="noStrike" kern="1200" cap="none" spc="0" normalizeH="0" baseline="0" noProof="0" dirty="0">
                <a:ln>
                  <a:noFill/>
                </a:ln>
                <a:solidFill>
                  <a:schemeClr val="tx2"/>
                </a:solidFill>
                <a:effectLst/>
                <a:highlight>
                  <a:srgbClr val="FFFF00"/>
                </a:highlight>
                <a:uLnTx/>
                <a:uFillTx/>
                <a:latin typeface="华文中宋" panose="02010600040101010101" pitchFamily="2" charset="-122"/>
                <a:ea typeface="华文中宋" panose="02010600040101010101" pitchFamily="2" charset="-122"/>
                <a:cs typeface="华文中宋" panose="02010600040101010101" pitchFamily="2" charset="-122"/>
              </a:rPr>
              <a:t>定子绕组接成△</a:t>
            </a:r>
            <a:endParaRPr kumimoji="0" lang="zh-CN" altLang="en-US" sz="2000" i="0" u="none" strike="noStrike" kern="1200" cap="none" spc="0" normalizeH="0" baseline="0" noProof="0" dirty="0">
              <a:ln>
                <a:noFill/>
              </a:ln>
              <a:solidFill>
                <a:srgbClr val="3333FF"/>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0" marR="0" lvl="3" indent="0" algn="l" defTabSz="914400" rtl="0" eaLnBrk="1" fontAlgn="base" latinLnBrk="0" hangingPunct="1">
              <a:lnSpc>
                <a:spcPct val="15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KM2</a:t>
            </a:r>
            <a:r>
              <a:rPr kumimoji="0" lang="zh-CN" altLang="en-US"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自锁闭合，确保</a:t>
            </a:r>
            <a:r>
              <a:rPr kumimoji="0" lang="en-US" altLang="zh-CN"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KT</a:t>
            </a:r>
            <a:r>
              <a:rPr kumimoji="0" lang="zh-CN" altLang="en-US"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失电复位后</a:t>
            </a:r>
            <a:r>
              <a:rPr kumimoji="0" lang="en-US" altLang="zh-CN"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KM2</a:t>
            </a:r>
            <a:r>
              <a:rPr kumimoji="0" lang="zh-CN" altLang="en-US"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继续得电</a:t>
            </a:r>
          </a:p>
        </p:txBody>
      </p:sp>
      <p:sp>
        <p:nvSpPr>
          <p:cNvPr id="43" name="AutoShape 15"/>
          <p:cNvSpPr/>
          <p:nvPr/>
        </p:nvSpPr>
        <p:spPr bwMode="auto">
          <a:xfrm>
            <a:off x="2549658" y="5052587"/>
            <a:ext cx="200025" cy="1163638"/>
          </a:xfrm>
          <a:prstGeom prst="leftBrace">
            <a:avLst>
              <a:gd name="adj1" fmla="val 52500"/>
              <a:gd name="adj2" fmla="val 50000"/>
            </a:avLst>
          </a:prstGeom>
          <a:noFill/>
          <a:ln w="25400">
            <a:solidFill>
              <a:schemeClr val="tx1"/>
            </a:solid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44" name="Rectangle 23"/>
          <p:cNvSpPr>
            <a:spLocks noChangeArrowheads="1"/>
          </p:cNvSpPr>
          <p:nvPr/>
        </p:nvSpPr>
        <p:spPr bwMode="auto">
          <a:xfrm>
            <a:off x="8235765" y="5462479"/>
            <a:ext cx="1448435" cy="390525"/>
          </a:xfrm>
          <a:prstGeom prst="rect">
            <a:avLst/>
          </a:prstGeom>
          <a:noFill/>
          <a:ln w="9525">
            <a:noFill/>
            <a:miter lim="800000"/>
          </a:ln>
          <a:extLst>
            <a:ext uri="{909E8E84-426E-40DD-AFC4-6F175D3DCCD1}">
              <a14:hiddenFill xmlns:a14="http://schemas.microsoft.com/office/drawing/2010/main">
                <a:solidFill>
                  <a:srgbClr val="FFC000"/>
                </a:solidFill>
              </a14:hiddenFill>
            </a:ext>
          </a:extLst>
        </p:spPr>
        <p:txBody>
          <a:bodyPr wrap="square" lIns="0" tIns="10800" rIns="0" bIns="10800">
            <a:sp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1" lang="en-US" altLang="zh-CN" sz="2000" i="0" u="none" strike="noStrike" kern="1200" cap="none" spc="0" normalizeH="0" baseline="0" noProof="0" dirty="0">
                <a:ln>
                  <a:noFill/>
                </a:ln>
                <a:solidFill>
                  <a:srgbClr val="6600CC"/>
                </a:solidFill>
                <a:effectLst/>
                <a:highlight>
                  <a:srgbClr val="FFFF00"/>
                </a:highlight>
                <a:uLnTx/>
                <a:uFillTx/>
                <a:latin typeface="华文中宋" panose="02010600040101010101" pitchFamily="2" charset="-122"/>
                <a:ea typeface="华文中宋" panose="02010600040101010101" pitchFamily="2" charset="-122"/>
                <a:cs typeface="华文中宋" panose="02010600040101010101" pitchFamily="2" charset="-122"/>
              </a:rPr>
              <a:t>M</a:t>
            </a:r>
            <a:r>
              <a:rPr kumimoji="1" lang="zh-CN" altLang="en-US" sz="2000" i="0" u="none" strike="noStrike" kern="1200" cap="none" spc="0" normalizeH="0" baseline="0" noProof="0" dirty="0">
                <a:ln>
                  <a:noFill/>
                </a:ln>
                <a:solidFill>
                  <a:srgbClr val="6600CC"/>
                </a:solidFill>
                <a:effectLst/>
                <a:highlight>
                  <a:srgbClr val="FFFF00"/>
                </a:highlight>
                <a:uLnTx/>
                <a:uFillTx/>
                <a:latin typeface="华文中宋" panose="02010600040101010101" pitchFamily="2" charset="-122"/>
                <a:ea typeface="华文中宋" panose="02010600040101010101" pitchFamily="2" charset="-122"/>
                <a:cs typeface="华文中宋" panose="02010600040101010101" pitchFamily="2" charset="-122"/>
              </a:rPr>
              <a:t>全压运行</a:t>
            </a:r>
          </a:p>
        </p:txBody>
      </p:sp>
      <p:sp>
        <p:nvSpPr>
          <p:cNvPr id="45" name="Rectangle 13"/>
          <p:cNvSpPr>
            <a:spLocks noChangeArrowheads="1"/>
          </p:cNvSpPr>
          <p:nvPr/>
        </p:nvSpPr>
        <p:spPr bwMode="auto">
          <a:xfrm>
            <a:off x="1337760" y="5462479"/>
            <a:ext cx="1226185" cy="328930"/>
          </a:xfrm>
          <a:prstGeom prst="rect">
            <a:avLst/>
          </a:prstGeom>
          <a:solidFill>
            <a:srgbClr val="00FFFF"/>
          </a:solidFill>
          <a:ln w="9525">
            <a:noFill/>
            <a:miter lim="800000"/>
          </a:ln>
        </p:spPr>
        <p:txBody>
          <a:bodyPr wrap="square" lIns="0" tIns="10800" rIns="0" bIns="1080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KM2</a:t>
            </a:r>
            <a:r>
              <a:rPr kumimoji="0" lang="zh-CN" altLang="en-US" sz="200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得电</a:t>
            </a:r>
          </a:p>
        </p:txBody>
      </p:sp>
    </p:spTree>
    <p:extLst>
      <p:ext uri="{BB962C8B-B14F-4D97-AF65-F5344CB8AC3E}">
        <p14:creationId xmlns:p14="http://schemas.microsoft.com/office/powerpoint/2010/main" val="3068434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linds(horizontal)">
                                      <p:cBhvr>
                                        <p:cTn id="11" dur="500"/>
                                        <p:tgtEl>
                                          <p:spTgt spid="26"/>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linds(horizontal)">
                                      <p:cBhvr>
                                        <p:cTn id="23" dur="500"/>
                                        <p:tgtEl>
                                          <p:spTgt spid="28"/>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linds(horizontal)">
                                      <p:cBhvr>
                                        <p:cTn id="27" dur="500"/>
                                        <p:tgtEl>
                                          <p:spTgt spid="29"/>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linds(horizontal)">
                                      <p:cBhvr>
                                        <p:cTn id="31" dur="500"/>
                                        <p:tgtEl>
                                          <p:spTgt spid="32"/>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linds(horizontal)">
                                      <p:cBhvr>
                                        <p:cTn id="35" dur="500"/>
                                        <p:tgtEl>
                                          <p:spTgt spid="33"/>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linds(horizontal)">
                                      <p:cBhvr>
                                        <p:cTn id="39" dur="500"/>
                                        <p:tgtEl>
                                          <p:spTgt spid="34"/>
                                        </p:tgtEl>
                                      </p:cBhvr>
                                    </p:animEffect>
                                  </p:childTnLst>
                                </p:cTn>
                              </p:par>
                            </p:childTnLst>
                          </p:cTn>
                        </p:par>
                        <p:par>
                          <p:cTn id="40" fill="hold">
                            <p:stCondLst>
                              <p:cond delay="4500"/>
                            </p:stCondLst>
                            <p:childTnLst>
                              <p:par>
                                <p:cTn id="41" presetID="3" presetClass="entr" presetSubtype="1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linds(horizontal)">
                                      <p:cBhvr>
                                        <p:cTn id="43" dur="500"/>
                                        <p:tgtEl>
                                          <p:spTgt spid="31"/>
                                        </p:tgtEl>
                                      </p:cBhvr>
                                    </p:animEffect>
                                  </p:childTnLst>
                                </p:cTn>
                              </p:par>
                            </p:childTnLst>
                          </p:cTn>
                        </p:par>
                        <p:par>
                          <p:cTn id="44" fill="hold">
                            <p:stCondLst>
                              <p:cond delay="5000"/>
                            </p:stCondLst>
                            <p:childTnLst>
                              <p:par>
                                <p:cTn id="45" presetID="3" presetClass="entr" presetSubtype="1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linds(horizontal)">
                                      <p:cBhvr>
                                        <p:cTn id="47" dur="500"/>
                                        <p:tgtEl>
                                          <p:spTgt spid="27"/>
                                        </p:tgtEl>
                                      </p:cBhvr>
                                    </p:animEffect>
                                  </p:childTnLst>
                                </p:cTn>
                              </p:par>
                            </p:childTnLst>
                          </p:cTn>
                        </p:par>
                        <p:par>
                          <p:cTn id="48" fill="hold">
                            <p:stCondLst>
                              <p:cond delay="5500"/>
                            </p:stCondLst>
                            <p:childTnLst>
                              <p:par>
                                <p:cTn id="49" presetID="3" presetClass="entr" presetSubtype="1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linds(horizontal)">
                                      <p:cBhvr>
                                        <p:cTn id="51" dur="500"/>
                                        <p:tgtEl>
                                          <p:spTgt spid="35"/>
                                        </p:tgtEl>
                                      </p:cBhvr>
                                    </p:animEffect>
                                  </p:childTnLst>
                                </p:cTn>
                              </p:par>
                            </p:childTnLst>
                          </p:cTn>
                        </p:par>
                        <p:par>
                          <p:cTn id="52" fill="hold">
                            <p:stCondLst>
                              <p:cond delay="6000"/>
                            </p:stCondLst>
                            <p:childTnLst>
                              <p:par>
                                <p:cTn id="53" presetID="3" presetClass="entr" presetSubtype="1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blinds(horizontal)">
                                      <p:cBhvr>
                                        <p:cTn id="55" dur="500"/>
                                        <p:tgtEl>
                                          <p:spTgt spid="36"/>
                                        </p:tgtEl>
                                      </p:cBhvr>
                                    </p:animEffect>
                                  </p:childTnLst>
                                </p:cTn>
                              </p:par>
                            </p:childTnLst>
                          </p:cTn>
                        </p:par>
                        <p:par>
                          <p:cTn id="56" fill="hold">
                            <p:stCondLst>
                              <p:cond delay="6500"/>
                            </p:stCondLst>
                            <p:childTnLst>
                              <p:par>
                                <p:cTn id="57" presetID="3" presetClass="entr" presetSubtype="10"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blinds(horizontal)">
                                      <p:cBhvr>
                                        <p:cTn id="59" dur="500"/>
                                        <p:tgtEl>
                                          <p:spTgt spid="30"/>
                                        </p:tgtEl>
                                      </p:cBhvr>
                                    </p:animEffect>
                                  </p:childTnLst>
                                </p:cTn>
                              </p:par>
                            </p:childTnLst>
                          </p:cTn>
                        </p:par>
                        <p:par>
                          <p:cTn id="60" fill="hold">
                            <p:stCondLst>
                              <p:cond delay="7000"/>
                            </p:stCondLst>
                            <p:childTnLst>
                              <p:par>
                                <p:cTn id="61" presetID="3" presetClass="entr" presetSubtype="1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blinds(horizontal)">
                                      <p:cBhvr>
                                        <p:cTn id="63" dur="500"/>
                                        <p:tgtEl>
                                          <p:spTgt spid="38"/>
                                        </p:tgtEl>
                                      </p:cBhvr>
                                    </p:animEffect>
                                  </p:childTnLst>
                                </p:cTn>
                              </p:par>
                            </p:childTnLst>
                          </p:cTn>
                        </p:par>
                        <p:par>
                          <p:cTn id="64" fill="hold">
                            <p:stCondLst>
                              <p:cond delay="7500"/>
                            </p:stCondLst>
                            <p:childTnLst>
                              <p:par>
                                <p:cTn id="65" presetID="3" presetClass="entr" presetSubtype="1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blinds(horizontal)">
                                      <p:cBhvr>
                                        <p:cTn id="67" dur="500"/>
                                        <p:tgtEl>
                                          <p:spTgt spid="37"/>
                                        </p:tgtEl>
                                      </p:cBhvr>
                                    </p:animEffect>
                                  </p:childTnLst>
                                </p:cTn>
                              </p:par>
                            </p:childTnLst>
                          </p:cTn>
                        </p:par>
                        <p:par>
                          <p:cTn id="68" fill="hold">
                            <p:stCondLst>
                              <p:cond delay="8000"/>
                            </p:stCondLst>
                            <p:childTnLst>
                              <p:par>
                                <p:cTn id="69" presetID="3" presetClass="entr" presetSubtype="10"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blinds(horizontal)">
                                      <p:cBhvr>
                                        <p:cTn id="71" dur="500"/>
                                        <p:tgtEl>
                                          <p:spTgt spid="39"/>
                                        </p:tgtEl>
                                      </p:cBhvr>
                                    </p:animEffect>
                                  </p:childTnLst>
                                </p:cTn>
                              </p:par>
                            </p:childTnLst>
                          </p:cTn>
                        </p:par>
                        <p:par>
                          <p:cTn id="72" fill="hold">
                            <p:stCondLst>
                              <p:cond delay="8500"/>
                            </p:stCondLst>
                            <p:childTnLst>
                              <p:par>
                                <p:cTn id="73" presetID="3" presetClass="entr" presetSubtype="10"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blinds(horizontal)">
                                      <p:cBhvr>
                                        <p:cTn id="75" dur="500"/>
                                        <p:tgtEl>
                                          <p:spTgt spid="40"/>
                                        </p:tgtEl>
                                      </p:cBhvr>
                                    </p:animEffect>
                                  </p:childTnLst>
                                </p:cTn>
                              </p:par>
                            </p:childTnLst>
                          </p:cTn>
                        </p:par>
                        <p:par>
                          <p:cTn id="76" fill="hold">
                            <p:stCondLst>
                              <p:cond delay="9000"/>
                            </p:stCondLst>
                            <p:childTnLst>
                              <p:par>
                                <p:cTn id="77" presetID="3" presetClass="entr" presetSubtype="1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blinds(horizontal)">
                                      <p:cBhvr>
                                        <p:cTn id="79" dur="500"/>
                                        <p:tgtEl>
                                          <p:spTgt spid="41"/>
                                        </p:tgtEl>
                                      </p:cBhvr>
                                    </p:animEffect>
                                  </p:childTnLst>
                                </p:cTn>
                              </p:par>
                            </p:childTnLst>
                          </p:cTn>
                        </p:par>
                        <p:par>
                          <p:cTn id="80" fill="hold">
                            <p:stCondLst>
                              <p:cond delay="9500"/>
                            </p:stCondLst>
                            <p:childTnLst>
                              <p:par>
                                <p:cTn id="81" presetID="3" presetClass="entr" presetSubtype="10"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blinds(horizontal)">
                                      <p:cBhvr>
                                        <p:cTn id="83" dur="500"/>
                                        <p:tgtEl>
                                          <p:spTgt spid="45"/>
                                        </p:tgtEl>
                                      </p:cBhvr>
                                    </p:animEffect>
                                  </p:childTnLst>
                                </p:cTn>
                              </p:par>
                            </p:childTnLst>
                          </p:cTn>
                        </p:par>
                        <p:par>
                          <p:cTn id="84" fill="hold">
                            <p:stCondLst>
                              <p:cond delay="10000"/>
                            </p:stCondLst>
                            <p:childTnLst>
                              <p:par>
                                <p:cTn id="85" presetID="3" presetClass="entr" presetSubtype="1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blinds(horizontal)">
                                      <p:cBhvr>
                                        <p:cTn id="87" dur="500"/>
                                        <p:tgtEl>
                                          <p:spTgt spid="43"/>
                                        </p:tgtEl>
                                      </p:cBhvr>
                                    </p:animEffect>
                                  </p:childTnLst>
                                </p:cTn>
                              </p:par>
                            </p:childTnLst>
                          </p:cTn>
                        </p:par>
                        <p:par>
                          <p:cTn id="88" fill="hold">
                            <p:stCondLst>
                              <p:cond delay="10500"/>
                            </p:stCondLst>
                            <p:childTnLst>
                              <p:par>
                                <p:cTn id="89" presetID="3" presetClass="entr" presetSubtype="10" fill="hold" grpId="0"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blinds(horizontal)">
                                      <p:cBhvr>
                                        <p:cTn id="91" dur="500"/>
                                        <p:tgtEl>
                                          <p:spTgt spid="42"/>
                                        </p:tgtEl>
                                      </p:cBhvr>
                                    </p:animEffect>
                                  </p:childTnLst>
                                </p:cTn>
                              </p:par>
                            </p:childTnLst>
                          </p:cTn>
                        </p:par>
                        <p:par>
                          <p:cTn id="92" fill="hold">
                            <p:stCondLst>
                              <p:cond delay="11000"/>
                            </p:stCondLst>
                            <p:childTnLst>
                              <p:par>
                                <p:cTn id="93" presetID="3" presetClass="entr" presetSubtype="10"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blinds(horizontal)">
                                      <p:cBhvr>
                                        <p:cTn id="95" dur="500"/>
                                        <p:tgtEl>
                                          <p:spTgt spid="19"/>
                                        </p:tgtEl>
                                      </p:cBhvr>
                                    </p:animEffect>
                                  </p:childTnLst>
                                </p:cTn>
                              </p:par>
                            </p:childTnLst>
                          </p:cTn>
                        </p:par>
                        <p:par>
                          <p:cTn id="96" fill="hold">
                            <p:stCondLst>
                              <p:cond delay="11500"/>
                            </p:stCondLst>
                            <p:childTnLst>
                              <p:par>
                                <p:cTn id="97" presetID="3" presetClass="entr" presetSubtype="10" fill="hold" grpId="0" nodeType="after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blinds(horizontal)">
                                      <p:cBhvr>
                                        <p:cTn id="9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p:bldP spid="18" grpId="0" bldLvl="0" animBg="1"/>
      <p:bldP spid="26" grpId="0" bldLvl="0" animBg="1"/>
      <p:bldP spid="27" grpId="0"/>
      <p:bldP spid="28" grpId="0"/>
      <p:bldP spid="29" grpId="0"/>
      <p:bldP spid="31" grpId="0" bldLvl="0" animBg="1"/>
      <p:bldP spid="32" grpId="0" bldLvl="0" animBg="1"/>
      <p:bldP spid="33" grpId="0"/>
      <p:bldP spid="34" grpId="0" bldLvl="0" animBg="1"/>
      <p:bldP spid="35" grpId="0" bldLvl="0" animBg="1"/>
      <p:bldP spid="36" grpId="0"/>
      <p:bldP spid="37" grpId="0" bldLvl="0" animBg="1"/>
      <p:bldP spid="38" grpId="0"/>
      <p:bldP spid="39" grpId="0"/>
      <p:bldP spid="40" grpId="0" bldLvl="0" animBg="1"/>
      <p:bldP spid="41" grpId="0" bldLvl="0" animBg="1"/>
      <p:bldP spid="42" grpId="0"/>
      <p:bldP spid="43" grpId="0" animBg="1"/>
      <p:bldP spid="44" grpId="0" bldLvl="0" animBg="1"/>
      <p:bldP spid="4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653415"/>
            <a:ext cx="9872922" cy="748666"/>
          </a:xfrm>
          <a:prstGeom prst="rect">
            <a:avLst/>
          </a:prstGeom>
          <a:noFill/>
        </p:spPr>
        <p:txBody>
          <a:bodyPr wrap="square" rtlCol="0" anchor="t">
            <a:spAutoFit/>
          </a:bodyPr>
          <a:lstStyle/>
          <a:p>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5.6 </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降压起动方式及原理</a:t>
            </a:r>
          </a:p>
        </p:txBody>
      </p:sp>
      <p:sp>
        <p:nvSpPr>
          <p:cNvPr id="47" name="TextBox 46"/>
          <p:cNvSpPr txBox="1"/>
          <p:nvPr/>
        </p:nvSpPr>
        <p:spPr>
          <a:xfrm>
            <a:off x="777093" y="1874319"/>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p:cNvSpPr txBox="1">
            <a:spLocks noChangeArrowheads="1"/>
          </p:cNvSpPr>
          <p:nvPr>
            <p:custDataLst>
              <p:tags r:id="rId1"/>
            </p:custDataLst>
          </p:nvPr>
        </p:nvSpPr>
        <p:spPr bwMode="auto">
          <a:xfrm>
            <a:off x="5981700" y="2908093"/>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掌握读图的方法和步骤</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p:cNvSpPr txBox="1">
            <a:spLocks noChangeArrowheads="1"/>
          </p:cNvSpPr>
          <p:nvPr>
            <p:custDataLst>
              <p:tags r:id="rId2"/>
            </p:custDataLst>
          </p:nvPr>
        </p:nvSpPr>
        <p:spPr bwMode="auto">
          <a:xfrm>
            <a:off x="5993449" y="1803515"/>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理解降压起动的工作原理</a:t>
            </a:r>
            <a:endPar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6"/>
          <p:cNvSpPr txBox="1">
            <a:spLocks noChangeArrowheads="1"/>
          </p:cNvSpPr>
          <p:nvPr>
            <p:custDataLst>
              <p:tags r:id="rId3"/>
            </p:custDataLst>
          </p:nvPr>
        </p:nvSpPr>
        <p:spPr bwMode="auto">
          <a:xfrm>
            <a:off x="6056630" y="4047490"/>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smtClean="0">
                <a:latin typeface="Times New Roman" panose="02020603050405020304" pitchFamily="18" charset="0"/>
                <a:sym typeface="+mn-ea"/>
              </a:rPr>
              <a:t>会</a:t>
            </a:r>
            <a:r>
              <a:rPr lang="zh-CN" altLang="en-US" sz="2400" b="1" smtClean="0">
                <a:latin typeface="Times New Roman" panose="02020603050405020304" pitchFamily="18" charset="0"/>
                <a:sym typeface="+mn-ea"/>
              </a:rPr>
              <a:t>进行各类降压起动电气</a:t>
            </a:r>
            <a:r>
              <a:rPr lang="zh-CN" altLang="en-US" sz="2400" b="1" dirty="0" smtClean="0">
                <a:latin typeface="Times New Roman" panose="02020603050405020304" pitchFamily="18" charset="0"/>
                <a:sym typeface="+mn-ea"/>
              </a:rPr>
              <a:t>控制图的识读</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custDataLst>
              <p:tags r:id="rId4"/>
            </p:custDataLst>
          </p:nvPr>
        </p:nvGrpSpPr>
        <p:grpSpPr>
          <a:xfrm flipV="1">
            <a:off x="5505450" y="1814830"/>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5"/>
            </p:custDataLst>
          </p:nvPr>
        </p:nvGrpSpPr>
        <p:grpSpPr>
          <a:xfrm flipV="1">
            <a:off x="5505450" y="2823845"/>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6"/>
            </p:custDataLst>
          </p:nvPr>
        </p:nvGrpSpPr>
        <p:grpSpPr>
          <a:xfrm flipV="1">
            <a:off x="5466715" y="4047490"/>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84775"/>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en-US" altLang="zh-CN" sz="2800" b="1" dirty="0">
                <a:latin typeface="+mj-ea"/>
                <a:ea typeface="微软雅黑" panose="020B0503020204020204" pitchFamily="34" charset="-122"/>
                <a:cs typeface="+mj-ea"/>
                <a:sym typeface="+mn-lt"/>
              </a:rPr>
              <a:t>Y-</a:t>
            </a:r>
            <a:r>
              <a:rPr lang="en-US" altLang="zh-CN" sz="3200" b="1" dirty="0">
                <a:latin typeface="+mj-ea"/>
                <a:ea typeface="微软雅黑" panose="020B0503020204020204" pitchFamily="34" charset="-122"/>
                <a:cs typeface="+mj-ea"/>
                <a:sym typeface="+mn-lt"/>
              </a:rPr>
              <a:t>△</a:t>
            </a:r>
            <a:r>
              <a:rPr lang="zh-CN" altLang="en-US" sz="2800" b="1" dirty="0">
                <a:latin typeface="+mj-ea"/>
                <a:ea typeface="微软雅黑" panose="020B0503020204020204" pitchFamily="34" charset="-122"/>
                <a:cs typeface="+mj-ea"/>
                <a:sym typeface="+mn-lt"/>
              </a:rPr>
              <a:t>变换降压起动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11"/>
          <p:cNvSpPr>
            <a:spLocks noChangeArrowheads="1"/>
          </p:cNvSpPr>
          <p:nvPr/>
        </p:nvSpPr>
        <p:spPr bwMode="auto">
          <a:xfrm>
            <a:off x="1363759" y="5329863"/>
            <a:ext cx="9464482" cy="1362075"/>
          </a:xfrm>
          <a:prstGeom prst="rect">
            <a:avLst/>
          </a:prstGeom>
          <a:noFill/>
          <a:ln w="19050">
            <a:noFill/>
            <a:miter lim="800000"/>
          </a:ln>
        </p:spPr>
        <p:txBody>
          <a:bodyPr wrap="square" anchor="ctr">
            <a:noAutofit/>
          </a:bodyPr>
          <a:lstStyle/>
          <a:p>
            <a:pPr marL="0" marR="0" lvl="0" indent="0" algn="l" defTabSz="914400" rtl="0" eaLnBrk="1" fontAlgn="base" latinLnBrk="0" hangingPunct="1">
              <a:lnSpc>
                <a:spcPct val="110000"/>
              </a:lnSpc>
              <a:spcBef>
                <a:spcPts val="0"/>
              </a:spcBef>
              <a:spcAft>
                <a:spcPts val="0"/>
              </a:spcAft>
              <a:buClrTx/>
              <a:buSzTx/>
              <a:buFontTx/>
              <a:buNone/>
              <a:defRPr/>
            </a:pPr>
            <a:r>
              <a:rPr kumimoji="0" lang="zh-CN" altLang="en-US" sz="2400" i="0" u="none" strike="noStrike" kern="1200" cap="none" spc="0" normalizeH="0" baseline="0" noProof="1">
                <a:ln>
                  <a:noFill/>
                </a:ln>
                <a:solidFill>
                  <a:srgbClr val="FF0000"/>
                </a:solidFill>
                <a:effectLst/>
                <a:uLnTx/>
                <a:uFillTx/>
                <a:latin typeface="Times New Roman" panose="02020603050405020304" pitchFamily="18" charset="0"/>
                <a:ea typeface="华文行楷" panose="02010800040101010101" pitchFamily="2" charset="-122"/>
                <a:cs typeface="Times New Roman" panose="02020603050405020304" pitchFamily="18" charset="0"/>
              </a:rPr>
              <a:t>容量在</a:t>
            </a:r>
            <a:r>
              <a:rPr kumimoji="0" lang="en-US" altLang="zh-CN" sz="2400" i="0" u="none" strike="noStrike" kern="1200" cap="none" spc="0" normalizeH="0" baseline="0" noProof="1">
                <a:ln>
                  <a:noFill/>
                </a:ln>
                <a:solidFill>
                  <a:srgbClr val="FF0000"/>
                </a:solidFill>
                <a:effectLst/>
                <a:uLnTx/>
                <a:uFillTx/>
                <a:latin typeface="Times New Roman" panose="02020603050405020304" pitchFamily="18" charset="0"/>
                <a:ea typeface="华文行楷" panose="02010800040101010101" pitchFamily="2" charset="-122"/>
                <a:cs typeface="Times New Roman" panose="02020603050405020304" pitchFamily="18" charset="0"/>
              </a:rPr>
              <a:t>4kW</a:t>
            </a:r>
            <a:r>
              <a:rPr kumimoji="0" lang="zh-CN" altLang="en-US" sz="2400" i="0" u="none" strike="noStrike" kern="1200" cap="none" spc="0" normalizeH="0" baseline="0" noProof="1">
                <a:ln>
                  <a:noFill/>
                </a:ln>
                <a:solidFill>
                  <a:srgbClr val="FF0000"/>
                </a:solidFill>
                <a:effectLst/>
                <a:uLnTx/>
                <a:uFillTx/>
                <a:latin typeface="Times New Roman" panose="02020603050405020304" pitchFamily="18" charset="0"/>
                <a:ea typeface="华文行楷" panose="02010800040101010101" pitchFamily="2" charset="-122"/>
                <a:cs typeface="Times New Roman" panose="02020603050405020304" pitchFamily="18" charset="0"/>
              </a:rPr>
              <a:t>及以上的</a:t>
            </a:r>
            <a:r>
              <a:rPr kumimoji="0" lang="en-US" altLang="zh-CN" sz="2400" i="0" u="none" strike="noStrike" kern="1200" cap="none" spc="0" normalizeH="0" baseline="0" noProof="1">
                <a:ln>
                  <a:noFill/>
                </a:ln>
                <a:solidFill>
                  <a:srgbClr val="FF0000"/>
                </a:solidFill>
                <a:effectLst/>
                <a:uLnTx/>
                <a:uFillTx/>
                <a:latin typeface="Times New Roman" panose="02020603050405020304" pitchFamily="18" charset="0"/>
                <a:ea typeface="华文行楷" panose="02010800040101010101" pitchFamily="2" charset="-122"/>
                <a:cs typeface="Times New Roman" panose="02020603050405020304" pitchFamily="18" charset="0"/>
              </a:rPr>
              <a:t>Y</a:t>
            </a:r>
            <a:r>
              <a:rPr kumimoji="0" lang="zh-CN" altLang="en-US" sz="2400" i="0" u="none" strike="noStrike" kern="1200" cap="none" spc="0" normalizeH="0" baseline="0" noProof="1">
                <a:ln>
                  <a:noFill/>
                </a:ln>
                <a:solidFill>
                  <a:srgbClr val="FF0000"/>
                </a:solidFill>
                <a:effectLst/>
                <a:uLnTx/>
                <a:uFillTx/>
                <a:latin typeface="Times New Roman" panose="02020603050405020304" pitchFamily="18" charset="0"/>
                <a:ea typeface="华文行楷" panose="02010800040101010101" pitchFamily="2" charset="-122"/>
                <a:cs typeface="Times New Roman" panose="02020603050405020304" pitchFamily="18" charset="0"/>
              </a:rPr>
              <a:t>系列三相笼型异步电动机，定子绕组额定接线方式皆为</a:t>
            </a:r>
            <a:r>
              <a:rPr lang="zh-CN" altLang="en-US" sz="2400" strike="noStrike" noProof="1">
                <a:ln>
                  <a:noFill/>
                </a:ln>
                <a:solidFill>
                  <a:srgbClr val="FF0000"/>
                </a:solidFill>
                <a:effectLst/>
                <a:uLnTx/>
                <a:uFillTx/>
                <a:latin typeface="Times New Roman" panose="02020603050405020304" pitchFamily="18" charset="0"/>
                <a:ea typeface="华文行楷" panose="02010800040101010101" pitchFamily="2" charset="-122"/>
                <a:cs typeface="Times New Roman" panose="02020603050405020304" pitchFamily="18" charset="0"/>
                <a:sym typeface="+mn-ea"/>
              </a:rPr>
              <a:t>△</a:t>
            </a:r>
            <a:r>
              <a:rPr kumimoji="0" lang="zh-CN" altLang="en-US" sz="2400" i="0" u="none" strike="noStrike" kern="1200" cap="none" spc="0" normalizeH="0" baseline="0" noProof="1">
                <a:ln>
                  <a:noFill/>
                </a:ln>
                <a:solidFill>
                  <a:srgbClr val="FF0000"/>
                </a:solidFill>
                <a:effectLst/>
                <a:uLnTx/>
                <a:uFillTx/>
                <a:latin typeface="Times New Roman" panose="02020603050405020304" pitchFamily="18" charset="0"/>
                <a:ea typeface="华文行楷" panose="02010800040101010101" pitchFamily="2" charset="-122"/>
                <a:cs typeface="Times New Roman" panose="02020603050405020304" pitchFamily="18" charset="0"/>
              </a:rPr>
              <a:t>，具备采用</a:t>
            </a:r>
            <a:r>
              <a:rPr kumimoji="0" lang="en-US" altLang="zh-CN" sz="2400" i="0" u="none" strike="noStrike" kern="1200" cap="none" spc="0" normalizeH="0" baseline="0" noProof="1">
                <a:ln>
                  <a:noFill/>
                </a:ln>
                <a:solidFill>
                  <a:srgbClr val="FF0000"/>
                </a:solidFill>
                <a:effectLst/>
                <a:uLnTx/>
                <a:uFillTx/>
                <a:latin typeface="Times New Roman" panose="02020603050405020304" pitchFamily="18" charset="0"/>
                <a:ea typeface="华文行楷" panose="02010800040101010101" pitchFamily="2" charset="-122"/>
                <a:cs typeface="Times New Roman" panose="02020603050405020304" pitchFamily="18" charset="0"/>
              </a:rPr>
              <a:t>Y-</a:t>
            </a:r>
            <a:r>
              <a:rPr lang="zh-CN" altLang="en-US" sz="2400" strike="noStrike" noProof="1">
                <a:ln>
                  <a:noFill/>
                </a:ln>
                <a:solidFill>
                  <a:srgbClr val="FF0000"/>
                </a:solidFill>
                <a:effectLst/>
                <a:uLnTx/>
                <a:uFillTx/>
                <a:latin typeface="Times New Roman" panose="02020603050405020304" pitchFamily="18" charset="0"/>
                <a:ea typeface="华文行楷" panose="02010800040101010101" pitchFamily="2" charset="-122"/>
                <a:cs typeface="Times New Roman" panose="02020603050405020304" pitchFamily="18" charset="0"/>
                <a:sym typeface="+mn-ea"/>
              </a:rPr>
              <a:t>△</a:t>
            </a:r>
            <a:r>
              <a:rPr kumimoji="0" lang="zh-CN" altLang="en-US" sz="2400" i="0" u="none" strike="noStrike" kern="1200" cap="none" spc="0" normalizeH="0" baseline="0" noProof="1">
                <a:ln>
                  <a:noFill/>
                </a:ln>
                <a:solidFill>
                  <a:srgbClr val="FF0000"/>
                </a:solidFill>
                <a:effectLst/>
                <a:uLnTx/>
                <a:uFillTx/>
                <a:latin typeface="Times New Roman" panose="02020603050405020304" pitchFamily="18" charset="0"/>
                <a:ea typeface="华文行楷" panose="02010800040101010101" pitchFamily="2" charset="-122"/>
                <a:cs typeface="Times New Roman" panose="02020603050405020304" pitchFamily="18" charset="0"/>
              </a:rPr>
              <a:t>减压起动的结构条件。</a:t>
            </a:r>
          </a:p>
        </p:txBody>
      </p:sp>
      <p:sp>
        <p:nvSpPr>
          <p:cNvPr id="10" name="Rectangle 29"/>
          <p:cNvSpPr/>
          <p:nvPr/>
        </p:nvSpPr>
        <p:spPr>
          <a:xfrm>
            <a:off x="1807493" y="1646804"/>
            <a:ext cx="9863446" cy="1258570"/>
          </a:xfrm>
          <a:prstGeom prst="rect">
            <a:avLst/>
          </a:prstGeom>
          <a:solidFill>
            <a:schemeClr val="bg1"/>
          </a:solidFill>
          <a:ln w="25400">
            <a:noFill/>
          </a:ln>
        </p:spPr>
        <p:txBody>
          <a:bodyPr wrap="square" anchor="t" anchorCtr="0">
            <a:spAutoFit/>
          </a:bodyPr>
          <a:lstStyle/>
          <a:p>
            <a:pPr>
              <a:lnSpc>
                <a:spcPct val="115000"/>
              </a:lnSpc>
            </a:pPr>
            <a:r>
              <a:rPr lang="en-US" altLang="zh-CN"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）限流效果好，起动电流仅为全压起动时的</a:t>
            </a:r>
            <a:r>
              <a:rPr lang="en-US" altLang="zh-CN"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1/3</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a:t>
            </a:r>
          </a:p>
          <a:p>
            <a:pPr>
              <a:lnSpc>
                <a:spcPct val="115000"/>
              </a:lnSpc>
            </a:pPr>
            <a:r>
              <a:rPr lang="en-US" altLang="zh-CN"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）起动设备简单，成本低。</a:t>
            </a:r>
          </a:p>
          <a:p>
            <a:pPr>
              <a:lnSpc>
                <a:spcPct val="115000"/>
              </a:lnSpc>
            </a:pPr>
            <a:r>
              <a:rPr lang="en-US" altLang="zh-CN"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）运行比较可靠。</a:t>
            </a:r>
          </a:p>
        </p:txBody>
      </p:sp>
      <p:sp>
        <p:nvSpPr>
          <p:cNvPr id="11" name="Rectangle 5"/>
          <p:cNvSpPr/>
          <p:nvPr/>
        </p:nvSpPr>
        <p:spPr>
          <a:xfrm>
            <a:off x="1807493" y="4626730"/>
            <a:ext cx="6690462" cy="483870"/>
          </a:xfrm>
          <a:prstGeom prst="rect">
            <a:avLst/>
          </a:prstGeom>
          <a:noFill/>
          <a:ln w="9525">
            <a:noFill/>
          </a:ln>
        </p:spPr>
        <p:txBody>
          <a:bodyPr wrap="square" anchor="t" anchorCtr="0">
            <a:noAutofit/>
          </a:bodyPr>
          <a:lstStyle/>
          <a:p>
            <a:r>
              <a:rPr lang="en-US" altLang="zh-CN"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Y-</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△减压起动应用广泛。</a:t>
            </a:r>
          </a:p>
        </p:txBody>
      </p:sp>
      <p:sp>
        <p:nvSpPr>
          <p:cNvPr id="13" name="Rectangle 6"/>
          <p:cNvSpPr>
            <a:spLocks noChangeArrowheads="1"/>
          </p:cNvSpPr>
          <p:nvPr/>
        </p:nvSpPr>
        <p:spPr bwMode="auto">
          <a:xfrm>
            <a:off x="773078" y="4561325"/>
            <a:ext cx="1773054" cy="549910"/>
          </a:xfrm>
          <a:prstGeom prst="rect">
            <a:avLst/>
          </a:prstGeom>
          <a:noFill/>
          <a:ln w="9525" algn="ctr">
            <a:noFill/>
            <a:miter lim="800000"/>
          </a:ln>
        </p:spPr>
        <p:txBody>
          <a:bodyPr wrap="none">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应用：</a:t>
            </a:r>
          </a:p>
        </p:txBody>
      </p:sp>
      <p:sp>
        <p:nvSpPr>
          <p:cNvPr id="14" name="Rectangle 29"/>
          <p:cNvSpPr/>
          <p:nvPr/>
        </p:nvSpPr>
        <p:spPr>
          <a:xfrm>
            <a:off x="1806540" y="3023167"/>
            <a:ext cx="10117849" cy="1260345"/>
          </a:xfrm>
          <a:prstGeom prst="rect">
            <a:avLst/>
          </a:prstGeom>
          <a:solidFill>
            <a:schemeClr val="bg1"/>
          </a:solidFill>
          <a:ln w="25400">
            <a:noFill/>
          </a:ln>
        </p:spPr>
        <p:txBody>
          <a:bodyPr wrap="square" anchor="t" anchorCtr="0">
            <a:spAutoFit/>
          </a:bodyPr>
          <a:lstStyle/>
          <a:p>
            <a:pPr>
              <a:lnSpc>
                <a:spcPct val="115000"/>
              </a:lnSpc>
            </a:pPr>
            <a:r>
              <a:rPr lang="en-US" altLang="zh-CN"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mn-ea"/>
              </a:rPr>
              <a:t>只适用于定子绕组额定接线方式是△的电动机。</a:t>
            </a:r>
            <a:endPar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15000"/>
              </a:lnSpc>
            </a:pPr>
            <a:r>
              <a:rPr lang="en-US" altLang="zh-CN"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）起动转矩仅为全压起动时的</a:t>
            </a:r>
            <a:r>
              <a:rPr lang="en-US" altLang="zh-CN"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1/3</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，只适合于电动机能空载或轻载起动的场合。</a:t>
            </a:r>
            <a:endParaRPr lang="en-US" altLang="zh-CN"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15000"/>
              </a:lnSpc>
            </a:pPr>
            <a:r>
              <a:rPr lang="en-US" altLang="zh-CN"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200"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sym typeface="+mn-ea"/>
              </a:rPr>
              <a:t>起动电压不能按实际需要调节，因而可能得不到实际所需要的起动转矩。</a:t>
            </a:r>
          </a:p>
        </p:txBody>
      </p:sp>
      <p:sp>
        <p:nvSpPr>
          <p:cNvPr id="15" name="Rectangle 8"/>
          <p:cNvSpPr>
            <a:spLocks noChangeArrowheads="1"/>
          </p:cNvSpPr>
          <p:nvPr/>
        </p:nvSpPr>
        <p:spPr bwMode="auto">
          <a:xfrm>
            <a:off x="773077" y="3023484"/>
            <a:ext cx="1752059" cy="491490"/>
          </a:xfrm>
          <a:prstGeom prst="rect">
            <a:avLst/>
          </a:prstGeom>
          <a:noFill/>
          <a:ln w="9525" algn="ctr">
            <a:noFill/>
            <a:miter lim="800000"/>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缺点：</a:t>
            </a:r>
          </a:p>
        </p:txBody>
      </p:sp>
      <p:sp>
        <p:nvSpPr>
          <p:cNvPr id="16" name="Rectangle 9"/>
          <p:cNvSpPr>
            <a:spLocks noChangeArrowheads="1"/>
          </p:cNvSpPr>
          <p:nvPr/>
        </p:nvSpPr>
        <p:spPr bwMode="auto">
          <a:xfrm>
            <a:off x="792128" y="1646804"/>
            <a:ext cx="1772099" cy="491490"/>
          </a:xfrm>
          <a:prstGeom prst="rect">
            <a:avLst/>
          </a:prstGeom>
          <a:noFill/>
          <a:ln w="9525" algn="ctr">
            <a:noFill/>
            <a:miter lim="800000"/>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优点：</a:t>
            </a:r>
          </a:p>
        </p:txBody>
      </p:sp>
    </p:spTree>
    <p:extLst>
      <p:ext uri="{BB962C8B-B14F-4D97-AF65-F5344CB8AC3E}">
        <p14:creationId xmlns:p14="http://schemas.microsoft.com/office/powerpoint/2010/main" val="29188952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2000" fill="hold">
                                          <p:stCondLst>
                                            <p:cond delay="0"/>
                                          </p:stCondLst>
                                        </p:cTn>
                                        <p:tgtEl>
                                          <p:spTgt spid="16"/>
                                        </p:tgtEl>
                                        <p:attrNameLst>
                                          <p:attrName>style.visibility</p:attrName>
                                        </p:attrNameLst>
                                      </p:cBhvr>
                                      <p:to>
                                        <p:strVal val="visible"/>
                                      </p:to>
                                    </p:set>
                                    <p:animEffect transition="in" filter="wipe(left)">
                                      <p:cBhvr>
                                        <p:cTn id="7" dur="2000"/>
                                        <p:tgtEl>
                                          <p:spTgt spid="16"/>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2000" fill="hold">
                                          <p:stCondLst>
                                            <p:cond delay="0"/>
                                          </p:stCondLst>
                                        </p:cTn>
                                        <p:tgtEl>
                                          <p:spTgt spid="10"/>
                                        </p:tgtEl>
                                        <p:attrNameLst>
                                          <p:attrName>style.visibility</p:attrName>
                                        </p:attrNameLst>
                                      </p:cBhvr>
                                      <p:to>
                                        <p:strVal val="visible"/>
                                      </p:to>
                                    </p:set>
                                    <p:anim calcmode="lin" valueType="num">
                                      <p:cBhvr>
                                        <p:cTn id="11" dur="2000" fill="hold"/>
                                        <p:tgtEl>
                                          <p:spTgt spid="10"/>
                                        </p:tgtEl>
                                        <p:attrNameLst>
                                          <p:attrName>ppt_w</p:attrName>
                                        </p:attrNameLst>
                                      </p:cBhvr>
                                      <p:tavLst>
                                        <p:tav tm="0">
                                          <p:val>
                                            <p:fltVal val="0"/>
                                          </p:val>
                                        </p:tav>
                                        <p:tav tm="100000">
                                          <p:val>
                                            <p:strVal val="#ppt_w"/>
                                          </p:val>
                                        </p:tav>
                                      </p:tavLst>
                                    </p:anim>
                                    <p:anim calcmode="lin" valueType="num">
                                      <p:cBhvr>
                                        <p:cTn id="12" dur="2000" fill="hold"/>
                                        <p:tgtEl>
                                          <p:spTgt spid="10"/>
                                        </p:tgtEl>
                                        <p:attrNameLst>
                                          <p:attrName>ppt_h</p:attrName>
                                        </p:attrNameLst>
                                      </p:cBhvr>
                                      <p:tavLst>
                                        <p:tav tm="0">
                                          <p:val>
                                            <p:fltVal val="0"/>
                                          </p:val>
                                        </p:tav>
                                        <p:tav tm="100000">
                                          <p:val>
                                            <p:strVal val="#ppt_h"/>
                                          </p:val>
                                        </p:tav>
                                      </p:tavLst>
                                    </p:anim>
                                    <p:animEffect transition="in" filter="fade">
                                      <p:cBhvr>
                                        <p:cTn id="13" dur="2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2000" fill="hold">
                                          <p:stCondLst>
                                            <p:cond delay="0"/>
                                          </p:stCondLst>
                                        </p:cTn>
                                        <p:tgtEl>
                                          <p:spTgt spid="15"/>
                                        </p:tgtEl>
                                        <p:attrNameLst>
                                          <p:attrName>style.visibility</p:attrName>
                                        </p:attrNameLst>
                                      </p:cBhvr>
                                      <p:to>
                                        <p:strVal val="visible"/>
                                      </p:to>
                                    </p:set>
                                    <p:animEffect transition="in" filter="wipe(left)">
                                      <p:cBhvr>
                                        <p:cTn id="18" dur="2000"/>
                                        <p:tgtEl>
                                          <p:spTgt spid="15"/>
                                        </p:tgtEl>
                                      </p:cBhvr>
                                    </p:animEffect>
                                  </p:childTnLst>
                                </p:cTn>
                              </p:par>
                            </p:childTnLst>
                          </p:cTn>
                        </p:par>
                        <p:par>
                          <p:cTn id="19" fill="hold">
                            <p:stCondLst>
                              <p:cond delay="2000"/>
                            </p:stCondLst>
                            <p:childTnLst>
                              <p:par>
                                <p:cTn id="20" presetID="40" presetClass="entr" presetSubtype="0" fill="hold" grpId="0" nodeType="afterEffect">
                                  <p:stCondLst>
                                    <p:cond delay="0"/>
                                  </p:stCondLst>
                                  <p:iterate type="lt">
                                    <p:tmPct val="10000"/>
                                  </p:iterate>
                                  <p:childTnLst>
                                    <p:set>
                                      <p:cBhvr>
                                        <p:cTn id="21" dur="2000" fill="hold">
                                          <p:stCondLst>
                                            <p:cond delay="0"/>
                                          </p:stCondLst>
                                        </p:cTn>
                                        <p:tgtEl>
                                          <p:spTgt spid="14"/>
                                        </p:tgtEl>
                                        <p:attrNameLst>
                                          <p:attrName>style.visibility</p:attrName>
                                        </p:attrNameLst>
                                      </p:cBhvr>
                                      <p:to>
                                        <p:strVal val="visible"/>
                                      </p:to>
                                    </p:set>
                                    <p:animEffect transition="in" filter="fade">
                                      <p:cBhvr>
                                        <p:cTn id="22" dur="2000"/>
                                        <p:tgtEl>
                                          <p:spTgt spid="14"/>
                                        </p:tgtEl>
                                      </p:cBhvr>
                                    </p:animEffect>
                                    <p:anim calcmode="lin" valueType="num">
                                      <p:cBhvr>
                                        <p:cTn id="23" dur="2000" fill="hold"/>
                                        <p:tgtEl>
                                          <p:spTgt spid="14"/>
                                        </p:tgtEl>
                                        <p:attrNameLst>
                                          <p:attrName>ppt_x</p:attrName>
                                        </p:attrNameLst>
                                      </p:cBhvr>
                                      <p:tavLst>
                                        <p:tav tm="0">
                                          <p:val>
                                            <p:strVal val="#ppt_x-.1"/>
                                          </p:val>
                                        </p:tav>
                                        <p:tav tm="100000">
                                          <p:val>
                                            <p:strVal val="#ppt_x"/>
                                          </p:val>
                                        </p:tav>
                                      </p:tavLst>
                                    </p:anim>
                                    <p:anim calcmode="lin" valueType="num">
                                      <p:cBhvr>
                                        <p:cTn id="24" dur="2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2000" fill="hold">
                                          <p:stCondLst>
                                            <p:cond delay="0"/>
                                          </p:stCondLst>
                                        </p:cTn>
                                        <p:tgtEl>
                                          <p:spTgt spid="13"/>
                                        </p:tgtEl>
                                        <p:attrNameLst>
                                          <p:attrName>style.visibility</p:attrName>
                                        </p:attrNameLst>
                                      </p:cBhvr>
                                      <p:to>
                                        <p:strVal val="visible"/>
                                      </p:to>
                                    </p:set>
                                    <p:animEffect transition="in" filter="wipe(left)">
                                      <p:cBhvr>
                                        <p:cTn id="29" dur="2000"/>
                                        <p:tgtEl>
                                          <p:spTgt spid="13"/>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2000" fill="hold">
                                          <p:stCondLst>
                                            <p:cond delay="0"/>
                                          </p:stCondLst>
                                        </p:cTn>
                                        <p:tgtEl>
                                          <p:spTgt spid="11"/>
                                        </p:tgtEl>
                                        <p:attrNameLst>
                                          <p:attrName>style.visibility</p:attrName>
                                        </p:attrNameLst>
                                      </p:cBhvr>
                                      <p:to>
                                        <p:strVal val="visible"/>
                                      </p:to>
                                    </p:set>
                                    <p:anim calcmode="lin" valueType="num">
                                      <p:cBhvr>
                                        <p:cTn id="33" dur="2000" fill="hold"/>
                                        <p:tgtEl>
                                          <p:spTgt spid="11"/>
                                        </p:tgtEl>
                                        <p:attrNameLst>
                                          <p:attrName>ppt_w</p:attrName>
                                        </p:attrNameLst>
                                      </p:cBhvr>
                                      <p:tavLst>
                                        <p:tav tm="0">
                                          <p:val>
                                            <p:fltVal val="0"/>
                                          </p:val>
                                        </p:tav>
                                        <p:tav tm="100000">
                                          <p:val>
                                            <p:strVal val="#ppt_w"/>
                                          </p:val>
                                        </p:tav>
                                      </p:tavLst>
                                    </p:anim>
                                    <p:anim calcmode="lin" valueType="num">
                                      <p:cBhvr>
                                        <p:cTn id="34" dur="2000" fill="hold"/>
                                        <p:tgtEl>
                                          <p:spTgt spid="11"/>
                                        </p:tgtEl>
                                        <p:attrNameLst>
                                          <p:attrName>ppt_h</p:attrName>
                                        </p:attrNameLst>
                                      </p:cBhvr>
                                      <p:tavLst>
                                        <p:tav tm="0">
                                          <p:val>
                                            <p:fltVal val="0"/>
                                          </p:val>
                                        </p:tav>
                                        <p:tav tm="100000">
                                          <p:val>
                                            <p:strVal val="#ppt_h"/>
                                          </p:val>
                                        </p:tav>
                                      </p:tavLst>
                                    </p:anim>
                                    <p:animEffect transition="in" filter="fade">
                                      <p:cBhvr>
                                        <p:cTn id="35" dur="20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2000" fill="hold">
                                          <p:stCondLst>
                                            <p:cond delay="0"/>
                                          </p:stCondLst>
                                        </p:cTn>
                                        <p:tgtEl>
                                          <p:spTgt spid="9"/>
                                        </p:tgtEl>
                                        <p:attrNameLst>
                                          <p:attrName>style.visibility</p:attrName>
                                        </p:attrNameLst>
                                      </p:cBhvr>
                                      <p:to>
                                        <p:strVal val="visible"/>
                                      </p:to>
                                    </p:set>
                                    <p:anim calcmode="lin" valueType="num">
                                      <p:cBhvr>
                                        <p:cTn id="40" dur="2000" fill="hold"/>
                                        <p:tgtEl>
                                          <p:spTgt spid="9"/>
                                        </p:tgtEl>
                                        <p:attrNameLst>
                                          <p:attrName>ppt_w</p:attrName>
                                        </p:attrNameLst>
                                      </p:cBhvr>
                                      <p:tavLst>
                                        <p:tav tm="0">
                                          <p:val>
                                            <p:fltVal val="0"/>
                                          </p:val>
                                        </p:tav>
                                        <p:tav tm="100000">
                                          <p:val>
                                            <p:strVal val="#ppt_w"/>
                                          </p:val>
                                        </p:tav>
                                      </p:tavLst>
                                    </p:anim>
                                    <p:anim calcmode="lin" valueType="num">
                                      <p:cBhvr>
                                        <p:cTn id="41" dur="2000" fill="hold"/>
                                        <p:tgtEl>
                                          <p:spTgt spid="9"/>
                                        </p:tgtEl>
                                        <p:attrNameLst>
                                          <p:attrName>ppt_h</p:attrName>
                                        </p:attrNameLst>
                                      </p:cBhvr>
                                      <p:tavLst>
                                        <p:tav tm="0">
                                          <p:val>
                                            <p:fltVal val="0"/>
                                          </p:val>
                                        </p:tav>
                                        <p:tav tm="100000">
                                          <p:val>
                                            <p:strVal val="#ppt_h"/>
                                          </p:val>
                                        </p:tav>
                                      </p:tavLst>
                                    </p:anim>
                                    <p:animEffect transition="in" filter="fade">
                                      <p:cBhvr>
                                        <p:cTn id="4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P spid="11" grpId="0"/>
      <p:bldP spid="13" grpId="0"/>
      <p:bldP spid="14" grpId="0" bldLvl="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954107"/>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四、拓展</a:t>
            </a:r>
            <a:r>
              <a:rPr lang="en-US" altLang="zh-CN" sz="2800" b="1" dirty="0">
                <a:latin typeface="+mj-ea"/>
                <a:ea typeface="微软雅黑" panose="020B0503020204020204" pitchFamily="34" charset="-122"/>
                <a:cs typeface="+mj-ea"/>
                <a:sym typeface="+mn-lt"/>
              </a:rPr>
              <a:t>—</a:t>
            </a:r>
            <a:r>
              <a:rPr lang="zh-CN" altLang="en-US" sz="2800" b="1" dirty="0">
                <a:latin typeface="+mj-ea"/>
                <a:ea typeface="微软雅黑" panose="020B0503020204020204" pitchFamily="34" charset="-122"/>
                <a:cs typeface="+mj-ea"/>
                <a:sym typeface="+mn-lt"/>
              </a:rPr>
              <a:t>延边三角形减压起动</a:t>
            </a:r>
          </a:p>
          <a:p>
            <a:pPr>
              <a:defRPr/>
            </a:pP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Text Box 3"/>
          <p:cNvSpPr txBox="1"/>
          <p:nvPr/>
        </p:nvSpPr>
        <p:spPr>
          <a:xfrm>
            <a:off x="861116" y="1878849"/>
            <a:ext cx="4126230" cy="384175"/>
          </a:xfrm>
          <a:prstGeom prst="rect">
            <a:avLst/>
          </a:prstGeom>
          <a:noFill/>
          <a:ln w="9525">
            <a:noFill/>
          </a:ln>
        </p:spPr>
        <p:txBody>
          <a:bodyPr wrap="square" lIns="72000" rIns="72000" anchor="t" anchorCtr="0">
            <a:noAutofit/>
          </a:bodyPr>
          <a:lstStyle/>
          <a:p>
            <a:pPr>
              <a:lnSpc>
                <a:spcPct val="110000"/>
              </a:lnSpc>
              <a:spcBef>
                <a:spcPts val="0"/>
              </a:spcBef>
              <a:spcAft>
                <a:spcPts val="0"/>
              </a:spcAft>
            </a:pPr>
            <a:r>
              <a:rPr lang="zh-CN" altLang="en-US" sz="2200" dirty="0">
                <a:latin typeface="Times New Roman" panose="02020603050405020304" pitchFamily="18" charset="0"/>
                <a:ea typeface="华文行楷" panose="02010800040101010101" pitchFamily="2" charset="-122"/>
              </a:rPr>
              <a:t>定子绕组有</a:t>
            </a:r>
            <a:r>
              <a:rPr lang="en-US" altLang="zh-CN" sz="2200" dirty="0">
                <a:latin typeface="Times New Roman" panose="02020603050405020304" pitchFamily="18" charset="0"/>
                <a:ea typeface="华文行楷" panose="02010800040101010101" pitchFamily="2" charset="-122"/>
              </a:rPr>
              <a:t>9</a:t>
            </a:r>
            <a:r>
              <a:rPr lang="zh-CN" altLang="en-US" sz="2200" dirty="0">
                <a:latin typeface="Times New Roman" panose="02020603050405020304" pitchFamily="18" charset="0"/>
                <a:ea typeface="华文行楷" panose="02010800040101010101" pitchFamily="2" charset="-122"/>
              </a:rPr>
              <a:t>个引出线端子。</a:t>
            </a:r>
          </a:p>
        </p:txBody>
      </p:sp>
      <p:sp>
        <p:nvSpPr>
          <p:cNvPr id="18" name="Text Box 5"/>
          <p:cNvSpPr txBox="1"/>
          <p:nvPr/>
        </p:nvSpPr>
        <p:spPr>
          <a:xfrm>
            <a:off x="934141" y="1399424"/>
            <a:ext cx="3695700" cy="479425"/>
          </a:xfrm>
          <a:prstGeom prst="rect">
            <a:avLst/>
          </a:prstGeom>
          <a:noFill/>
          <a:ln w="9525">
            <a:noFill/>
          </a:ln>
        </p:spPr>
        <p:txBody>
          <a:bodyPr wrap="square" lIns="0" tIns="0" rIns="0" bIns="0" anchor="t" anchorCtr="0">
            <a:noAutofit/>
          </a:bodyPr>
          <a:lstStyle/>
          <a:p>
            <a:pPr>
              <a:spcBef>
                <a:spcPct val="50000"/>
              </a:spcBef>
              <a:buClr>
                <a:srgbClr val="FF66FF"/>
              </a:buClr>
              <a:buSzTx/>
            </a:pPr>
            <a:r>
              <a:rPr lang="en-US" altLang="zh-CN" sz="2600" dirty="0">
                <a:latin typeface="华文中宋" panose="02010600040101010101" pitchFamily="2" charset="-122"/>
                <a:ea typeface="华文中宋" panose="02010600040101010101" pitchFamily="2" charset="-122"/>
                <a:cs typeface="华文中宋" panose="02010600040101010101" pitchFamily="2" charset="-122"/>
              </a:rPr>
              <a:t>1.</a:t>
            </a:r>
            <a:r>
              <a:rPr lang="zh-CN" altLang="en-US" sz="2600" dirty="0">
                <a:latin typeface="华文中宋" panose="02010600040101010101" pitchFamily="2" charset="-122"/>
                <a:ea typeface="华文中宋" panose="02010600040101010101" pitchFamily="2" charset="-122"/>
                <a:cs typeface="华文中宋" panose="02010600040101010101" pitchFamily="2" charset="-122"/>
              </a:rPr>
              <a:t>电动机的结构条件</a:t>
            </a:r>
          </a:p>
        </p:txBody>
      </p:sp>
      <p:sp>
        <p:nvSpPr>
          <p:cNvPr id="19" name="Text Box 6"/>
          <p:cNvSpPr txBox="1"/>
          <p:nvPr/>
        </p:nvSpPr>
        <p:spPr>
          <a:xfrm>
            <a:off x="861115" y="5283084"/>
            <a:ext cx="7117657" cy="1139040"/>
          </a:xfrm>
          <a:prstGeom prst="rect">
            <a:avLst/>
          </a:prstGeom>
          <a:noFill/>
          <a:ln w="9525">
            <a:noFill/>
          </a:ln>
        </p:spPr>
        <p:txBody>
          <a:bodyPr wrap="square" lIns="72000" tIns="10800" rIns="72000" bIns="10800" anchor="t" anchorCtr="0">
            <a:spAutoFit/>
          </a:bodyPr>
          <a:lstStyle/>
          <a:p>
            <a:pPr>
              <a:lnSpc>
                <a:spcPct val="110000"/>
              </a:lnSpc>
              <a:spcBef>
                <a:spcPts val="0"/>
              </a:spcBef>
              <a:spcAft>
                <a:spcPts val="0"/>
              </a:spcAft>
            </a:pPr>
            <a:r>
              <a:rPr lang="zh-CN" altLang="en-US" sz="2200" dirty="0">
                <a:latin typeface="Times New Roman" panose="02020603050405020304" pitchFamily="18" charset="0"/>
                <a:ea typeface="华文行楷" panose="02010800040101010101" pitchFamily="2" charset="-122"/>
              </a:rPr>
              <a:t>延边</a:t>
            </a:r>
            <a:r>
              <a:rPr lang="zh-CN" altLang="en-US" sz="2200" dirty="0">
                <a:latin typeface="宋体" panose="02010600030101010101" pitchFamily="2" charset="-122"/>
                <a:sym typeface="宋体" panose="02010600030101010101" pitchFamily="2" charset="-122"/>
              </a:rPr>
              <a:t>△</a:t>
            </a:r>
            <a:r>
              <a:rPr lang="zh-CN" altLang="en-US" sz="2200" dirty="0">
                <a:latin typeface="Times New Roman" panose="02020603050405020304" pitchFamily="18" charset="0"/>
                <a:ea typeface="华文行楷" panose="02010800040101010101" pitchFamily="2" charset="-122"/>
              </a:rPr>
              <a:t>接线时，每相绕组承受的电压比</a:t>
            </a:r>
            <a:r>
              <a:rPr lang="zh-CN" altLang="en-US" sz="2200" dirty="0">
                <a:latin typeface="宋体" panose="02010600030101010101" pitchFamily="2" charset="-122"/>
                <a:ea typeface="宋体" panose="02010600030101010101" pitchFamily="2" charset="-122"/>
              </a:rPr>
              <a:t>△</a:t>
            </a:r>
            <a:r>
              <a:rPr lang="zh-CN" altLang="en-US" sz="2200" dirty="0">
                <a:latin typeface="Times New Roman" panose="02020603050405020304" pitchFamily="18" charset="0"/>
                <a:ea typeface="华文行楷" panose="02010800040101010101" pitchFamily="2" charset="-122"/>
              </a:rPr>
              <a:t>连接时低，比</a:t>
            </a:r>
            <a:r>
              <a:rPr lang="en-US" altLang="zh-CN" sz="2200" dirty="0">
                <a:latin typeface="Times New Roman" panose="02020603050405020304" pitchFamily="18" charset="0"/>
                <a:ea typeface="华文行楷" panose="02010800040101010101" pitchFamily="2" charset="-122"/>
              </a:rPr>
              <a:t>Y</a:t>
            </a:r>
            <a:r>
              <a:rPr lang="zh-CN" altLang="en-US" sz="2200" dirty="0">
                <a:latin typeface="Times New Roman" panose="02020603050405020304" pitchFamily="18" charset="0"/>
                <a:ea typeface="华文行楷" panose="02010800040101010101" pitchFamily="2" charset="-122"/>
              </a:rPr>
              <a:t>连接时高，起动电压</a:t>
            </a:r>
            <a:r>
              <a:rPr lang="en-US" altLang="zh-CN" sz="2200" i="1" dirty="0">
                <a:latin typeface="Times New Roman" panose="02020603050405020304" pitchFamily="18" charset="0"/>
                <a:ea typeface="华文行楷" panose="02010800040101010101" pitchFamily="2" charset="-122"/>
              </a:rPr>
              <a:t>U</a:t>
            </a:r>
            <a:r>
              <a:rPr lang="en-US" altLang="zh-CN" sz="2200" baseline="-25000" dirty="0">
                <a:latin typeface="Times New Roman" panose="02020603050405020304" pitchFamily="18" charset="0"/>
                <a:ea typeface="华文行楷" panose="02010800040101010101" pitchFamily="2" charset="-122"/>
              </a:rPr>
              <a:t>st</a:t>
            </a:r>
            <a:r>
              <a:rPr lang="zh-CN" altLang="en-US" sz="2200" dirty="0">
                <a:latin typeface="Times New Roman" panose="02020603050405020304" pitchFamily="18" charset="0"/>
                <a:ea typeface="华文行楷" panose="02010800040101010101" pitchFamily="2" charset="-122"/>
              </a:rPr>
              <a:t>、起动电流</a:t>
            </a:r>
            <a:r>
              <a:rPr lang="en-US" altLang="zh-CN" sz="2200" i="1" dirty="0">
                <a:latin typeface="Times New Roman" panose="02020603050405020304" pitchFamily="18" charset="0"/>
                <a:ea typeface="华文行楷" panose="02010800040101010101" pitchFamily="2" charset="-122"/>
                <a:sym typeface="+mn-ea"/>
              </a:rPr>
              <a:t>I</a:t>
            </a:r>
            <a:r>
              <a:rPr lang="en-US" altLang="zh-CN" sz="2200" baseline="-25000" dirty="0">
                <a:latin typeface="Times New Roman" panose="02020603050405020304" pitchFamily="18" charset="0"/>
                <a:ea typeface="华文行楷" panose="02010800040101010101" pitchFamily="2" charset="-122"/>
                <a:sym typeface="+mn-ea"/>
              </a:rPr>
              <a:t>st</a:t>
            </a:r>
            <a:r>
              <a:rPr lang="zh-CN" altLang="en-US" sz="2200" dirty="0">
                <a:latin typeface="Times New Roman" panose="02020603050405020304" pitchFamily="18" charset="0"/>
                <a:ea typeface="华文行楷" panose="02010800040101010101" pitchFamily="2" charset="-122"/>
              </a:rPr>
              <a:t>和起动转矩</a:t>
            </a:r>
            <a:r>
              <a:rPr lang="en-US" altLang="zh-CN" sz="2200" i="1" dirty="0">
                <a:latin typeface="Times New Roman" panose="02020603050405020304" pitchFamily="18" charset="0"/>
                <a:ea typeface="华文行楷" panose="02010800040101010101" pitchFamily="2" charset="-122"/>
                <a:sym typeface="+mn-ea"/>
              </a:rPr>
              <a:t>T</a:t>
            </a:r>
            <a:r>
              <a:rPr lang="en-US" altLang="zh-CN" sz="2200" baseline="-25000" dirty="0">
                <a:latin typeface="Times New Roman" panose="02020603050405020304" pitchFamily="18" charset="0"/>
                <a:ea typeface="华文行楷" panose="02010800040101010101" pitchFamily="2" charset="-122"/>
                <a:sym typeface="+mn-ea"/>
              </a:rPr>
              <a:t>st</a:t>
            </a:r>
            <a:r>
              <a:rPr lang="zh-CN" altLang="en-US" sz="2200" dirty="0">
                <a:latin typeface="Times New Roman" panose="02020603050405020304" pitchFamily="18" charset="0"/>
                <a:ea typeface="华文行楷" panose="02010800040101010101" pitchFamily="2" charset="-122"/>
              </a:rPr>
              <a:t>都介于</a:t>
            </a:r>
            <a:r>
              <a:rPr lang="zh-CN" altLang="en-US" sz="2200" dirty="0">
                <a:latin typeface="宋体" panose="02010600030101010101" pitchFamily="2" charset="-122"/>
                <a:ea typeface="宋体" panose="02010600030101010101" pitchFamily="2" charset="-122"/>
              </a:rPr>
              <a:t>△</a:t>
            </a:r>
            <a:r>
              <a:rPr lang="zh-CN" altLang="en-US" sz="2200" dirty="0">
                <a:latin typeface="Times New Roman" panose="02020603050405020304" pitchFamily="18" charset="0"/>
                <a:ea typeface="华文行楷" panose="02010800040101010101" pitchFamily="2" charset="-122"/>
              </a:rPr>
              <a:t>连接和</a:t>
            </a:r>
            <a:r>
              <a:rPr lang="en-US" altLang="zh-CN" sz="2200" dirty="0">
                <a:latin typeface="Times New Roman" panose="02020603050405020304" pitchFamily="18" charset="0"/>
                <a:ea typeface="华文行楷" panose="02010800040101010101" pitchFamily="2" charset="-122"/>
              </a:rPr>
              <a:t>Y</a:t>
            </a:r>
            <a:r>
              <a:rPr lang="zh-CN" altLang="en-US" sz="2200" dirty="0">
                <a:latin typeface="Times New Roman" panose="02020603050405020304" pitchFamily="18" charset="0"/>
                <a:ea typeface="华文行楷" panose="02010800040101010101" pitchFamily="2" charset="-122"/>
              </a:rPr>
              <a:t>连接之间。</a:t>
            </a:r>
          </a:p>
        </p:txBody>
      </p:sp>
      <p:sp>
        <p:nvSpPr>
          <p:cNvPr id="20" name="Text Box 7"/>
          <p:cNvSpPr txBox="1"/>
          <p:nvPr/>
        </p:nvSpPr>
        <p:spPr>
          <a:xfrm>
            <a:off x="861116" y="4761749"/>
            <a:ext cx="5669280" cy="354330"/>
          </a:xfrm>
          <a:prstGeom prst="rect">
            <a:avLst/>
          </a:prstGeom>
          <a:noFill/>
          <a:ln w="9525">
            <a:noFill/>
          </a:ln>
        </p:spPr>
        <p:txBody>
          <a:bodyPr wrap="square" lIns="72000" rIns="72000" anchor="t" anchorCtr="0">
            <a:noAutofit/>
          </a:bodyPr>
          <a:lstStyle/>
          <a:p>
            <a:pPr>
              <a:lnSpc>
                <a:spcPct val="110000"/>
              </a:lnSpc>
              <a:spcBef>
                <a:spcPts val="0"/>
              </a:spcBef>
              <a:spcAft>
                <a:spcPts val="0"/>
              </a:spcAft>
            </a:pPr>
            <a:r>
              <a:rPr lang="zh-CN" altLang="en-US" sz="2200" dirty="0">
                <a:latin typeface="Times New Roman" panose="02020603050405020304" pitchFamily="18" charset="0"/>
                <a:ea typeface="华文行楷" panose="02010800040101010101" pitchFamily="2" charset="-122"/>
              </a:rPr>
              <a:t>起动结束，定子绕组切换成</a:t>
            </a:r>
            <a:r>
              <a:rPr lang="zh-CN" altLang="en-US" sz="2200" dirty="0">
                <a:latin typeface="宋体" panose="02010600030101010101" pitchFamily="2" charset="-122"/>
                <a:ea typeface="宋体" panose="02010600030101010101" pitchFamily="2" charset="-122"/>
                <a:sym typeface="宋体" panose="02010600030101010101" pitchFamily="2" charset="-122"/>
              </a:rPr>
              <a:t>△</a:t>
            </a:r>
            <a:r>
              <a:rPr lang="zh-CN" altLang="en-US" sz="2200" dirty="0">
                <a:latin typeface="Times New Roman" panose="02020603050405020304" pitchFamily="18" charset="0"/>
                <a:ea typeface="华文行楷" panose="02010800040101010101" pitchFamily="2" charset="-122"/>
              </a:rPr>
              <a:t>全压运行。</a:t>
            </a:r>
          </a:p>
        </p:txBody>
      </p:sp>
      <p:pic>
        <p:nvPicPr>
          <p:cNvPr id="21" name="Picture 8"/>
          <p:cNvPicPr>
            <a:picLocks noChangeAspect="1"/>
          </p:cNvPicPr>
          <p:nvPr/>
        </p:nvPicPr>
        <p:blipFill>
          <a:blip r:embed="rId3"/>
          <a:stretch>
            <a:fillRect/>
          </a:stretch>
        </p:blipFill>
        <p:spPr>
          <a:xfrm>
            <a:off x="8780664" y="1472622"/>
            <a:ext cx="1822450" cy="1593850"/>
          </a:xfrm>
          <a:prstGeom prst="rect">
            <a:avLst/>
          </a:prstGeom>
          <a:noFill/>
          <a:ln w="9525">
            <a:noFill/>
          </a:ln>
        </p:spPr>
      </p:pic>
      <p:pic>
        <p:nvPicPr>
          <p:cNvPr id="22" name="Picture 10"/>
          <p:cNvPicPr>
            <a:picLocks noChangeAspect="1"/>
          </p:cNvPicPr>
          <p:nvPr/>
        </p:nvPicPr>
        <p:blipFill>
          <a:blip r:embed="rId4"/>
          <a:stretch>
            <a:fillRect/>
          </a:stretch>
        </p:blipFill>
        <p:spPr>
          <a:xfrm>
            <a:off x="8974974" y="4177722"/>
            <a:ext cx="1687513" cy="1497013"/>
          </a:xfrm>
          <a:prstGeom prst="rect">
            <a:avLst/>
          </a:prstGeom>
          <a:noFill/>
          <a:ln w="9525">
            <a:noFill/>
          </a:ln>
        </p:spPr>
      </p:pic>
      <p:sp>
        <p:nvSpPr>
          <p:cNvPr id="24" name="Text Box 12"/>
          <p:cNvSpPr txBox="1"/>
          <p:nvPr/>
        </p:nvSpPr>
        <p:spPr>
          <a:xfrm>
            <a:off x="933824" y="4269624"/>
            <a:ext cx="3017837" cy="400050"/>
          </a:xfrm>
          <a:prstGeom prst="rect">
            <a:avLst/>
          </a:prstGeom>
          <a:noFill/>
          <a:ln w="9525">
            <a:noFill/>
          </a:ln>
        </p:spPr>
        <p:txBody>
          <a:bodyPr wrap="square" lIns="0" tIns="0" rIns="0" bIns="0" anchor="t" anchorCtr="0">
            <a:spAutoFit/>
          </a:bodyPr>
          <a:lstStyle/>
          <a:p>
            <a:pPr>
              <a:spcBef>
                <a:spcPct val="50000"/>
              </a:spcBef>
              <a:buClr>
                <a:srgbClr val="FF66FF"/>
              </a:buClr>
              <a:buSzTx/>
            </a:pPr>
            <a:r>
              <a:rPr lang="en-US" altLang="zh-CN" sz="2600" dirty="0">
                <a:latin typeface="华文中宋" panose="02010600040101010101" pitchFamily="2" charset="-122"/>
                <a:ea typeface="华文中宋" panose="02010600040101010101" pitchFamily="2" charset="-122"/>
                <a:cs typeface="华文中宋" panose="02010600040101010101" pitchFamily="2" charset="-122"/>
              </a:rPr>
              <a:t>3.</a:t>
            </a:r>
            <a:r>
              <a:rPr lang="zh-CN" altLang="en-US" sz="2600" dirty="0">
                <a:latin typeface="华文中宋" panose="02010600040101010101" pitchFamily="2" charset="-122"/>
                <a:ea typeface="华文中宋" panose="02010600040101010101" pitchFamily="2" charset="-122"/>
                <a:cs typeface="华文中宋" panose="02010600040101010101" pitchFamily="2" charset="-122"/>
              </a:rPr>
              <a:t>减压起动原理</a:t>
            </a:r>
          </a:p>
        </p:txBody>
      </p:sp>
      <p:sp>
        <p:nvSpPr>
          <p:cNvPr id="26" name="Text Box 3"/>
          <p:cNvSpPr txBox="1"/>
          <p:nvPr/>
        </p:nvSpPr>
        <p:spPr>
          <a:xfrm>
            <a:off x="861115" y="3099612"/>
            <a:ext cx="6602268" cy="1188720"/>
          </a:xfrm>
          <a:prstGeom prst="rect">
            <a:avLst/>
          </a:prstGeom>
          <a:noFill/>
          <a:ln w="9525">
            <a:noFill/>
          </a:ln>
        </p:spPr>
        <p:txBody>
          <a:bodyPr wrap="square" lIns="72000" rIns="72000" anchor="t" anchorCtr="0">
            <a:noAutofit/>
          </a:bodyPr>
          <a:lstStyle/>
          <a:p>
            <a:pPr>
              <a:lnSpc>
                <a:spcPct val="110000"/>
              </a:lnSpc>
              <a:spcBef>
                <a:spcPts val="0"/>
              </a:spcBef>
              <a:spcAft>
                <a:spcPts val="0"/>
              </a:spcAft>
            </a:pPr>
            <a:r>
              <a:rPr lang="zh-CN" altLang="en-US" sz="2200" dirty="0">
                <a:latin typeface="Times New Roman" panose="02020603050405020304" pitchFamily="18" charset="0"/>
                <a:ea typeface="华文行楷" panose="02010800040101010101" pitchFamily="2" charset="-122"/>
              </a:rPr>
              <a:t>电动机起动时，定子绕组一部分接成</a:t>
            </a:r>
            <a:r>
              <a:rPr lang="en-US" altLang="zh-CN" sz="2200" dirty="0">
                <a:latin typeface="Times New Roman" panose="02020603050405020304" pitchFamily="18" charset="0"/>
                <a:ea typeface="华文行楷" panose="02010800040101010101" pitchFamily="2" charset="-122"/>
                <a:sym typeface="+mn-ea"/>
              </a:rPr>
              <a:t>Y</a:t>
            </a:r>
            <a:r>
              <a:rPr lang="zh-CN" altLang="en-US" sz="2200" dirty="0">
                <a:latin typeface="Times New Roman" panose="02020603050405020304" pitchFamily="18" charset="0"/>
                <a:ea typeface="华文行楷" panose="02010800040101010101" pitchFamily="2" charset="-122"/>
              </a:rPr>
              <a:t>，一部分接成</a:t>
            </a:r>
            <a:r>
              <a:rPr lang="zh-CN" altLang="en-US" sz="2200" dirty="0">
                <a:latin typeface="宋体" panose="02010600030101010101" pitchFamily="2" charset="-122"/>
                <a:sym typeface="+mn-ea"/>
              </a:rPr>
              <a:t>△</a:t>
            </a:r>
            <a:r>
              <a:rPr lang="zh-CN" altLang="en-US" sz="2200" dirty="0">
                <a:latin typeface="Times New Roman" panose="02020603050405020304" pitchFamily="18" charset="0"/>
                <a:ea typeface="华文行楷" panose="02010800040101010101" pitchFamily="2" charset="-122"/>
              </a:rPr>
              <a:t>，整个定子绕组接成延边三角形。    </a:t>
            </a:r>
          </a:p>
        </p:txBody>
      </p:sp>
      <p:sp>
        <p:nvSpPr>
          <p:cNvPr id="27" name="Text Box 5"/>
          <p:cNvSpPr txBox="1"/>
          <p:nvPr/>
        </p:nvSpPr>
        <p:spPr>
          <a:xfrm>
            <a:off x="933824" y="2454159"/>
            <a:ext cx="3695700" cy="400050"/>
          </a:xfrm>
          <a:prstGeom prst="rect">
            <a:avLst/>
          </a:prstGeom>
          <a:noFill/>
          <a:ln w="9525">
            <a:noFill/>
          </a:ln>
        </p:spPr>
        <p:txBody>
          <a:bodyPr wrap="square" lIns="0" tIns="0" rIns="0" bIns="0" anchor="t" anchorCtr="0">
            <a:spAutoFit/>
          </a:bodyPr>
          <a:lstStyle/>
          <a:p>
            <a:pPr>
              <a:spcBef>
                <a:spcPct val="50000"/>
              </a:spcBef>
              <a:buClr>
                <a:srgbClr val="FF66FF"/>
              </a:buClr>
              <a:buSzTx/>
            </a:pPr>
            <a:r>
              <a:rPr lang="en-US" altLang="zh-CN" sz="2600" dirty="0">
                <a:latin typeface="华文中宋" panose="02010600040101010101" pitchFamily="2" charset="-122"/>
                <a:ea typeface="华文中宋" panose="02010600040101010101" pitchFamily="2" charset="-122"/>
                <a:cs typeface="华文中宋" panose="02010600040101010101" pitchFamily="2" charset="-122"/>
              </a:rPr>
              <a:t>2.</a:t>
            </a:r>
            <a:r>
              <a:rPr lang="zh-CN" altLang="en-US" sz="2600" dirty="0">
                <a:latin typeface="华文中宋" panose="02010600040101010101" pitchFamily="2" charset="-122"/>
                <a:ea typeface="华文中宋" panose="02010600040101010101" pitchFamily="2" charset="-122"/>
                <a:cs typeface="华文中宋" panose="02010600040101010101" pitchFamily="2" charset="-122"/>
              </a:rPr>
              <a:t>定子绕组的连接方式</a:t>
            </a:r>
          </a:p>
        </p:txBody>
      </p:sp>
      <p:sp>
        <p:nvSpPr>
          <p:cNvPr id="28" name="文本框 27"/>
          <p:cNvSpPr txBox="1"/>
          <p:nvPr/>
        </p:nvSpPr>
        <p:spPr>
          <a:xfrm>
            <a:off x="9101974" y="3303962"/>
            <a:ext cx="1433830" cy="368300"/>
          </a:xfrm>
          <a:prstGeom prst="rect">
            <a:avLst/>
          </a:prstGeom>
          <a:gradFill>
            <a:gsLst>
              <a:gs pos="0">
                <a:srgbClr val="FBFB11"/>
              </a:gs>
              <a:gs pos="100000">
                <a:srgbClr val="838309"/>
              </a:gs>
            </a:gsLst>
            <a:path path="circle">
              <a:fillToRect l="50000" t="50000" r="50000" b="50000"/>
            </a:path>
            <a:tileRect/>
          </a:gradFill>
        </p:spPr>
        <p:txBody>
          <a:bodyPr wrap="square" rtlCol="0" anchor="t">
            <a:spAutoFit/>
          </a:bodyPr>
          <a:lstStyle/>
          <a:p>
            <a:pPr algn="ctr"/>
            <a:r>
              <a:rPr lang="zh-CN" altLang="en-US" sz="1800" dirty="0">
                <a:solidFill>
                  <a:schemeClr val="tx2"/>
                </a:solidFill>
                <a:latin typeface="黑体" panose="02010609060101010101" pitchFamily="49" charset="-122"/>
                <a:ea typeface="黑体" panose="02010609060101010101" pitchFamily="49" charset="-122"/>
                <a:sym typeface="+mn-ea"/>
              </a:rPr>
              <a:t>延边△接法</a:t>
            </a:r>
          </a:p>
        </p:txBody>
      </p:sp>
      <p:sp>
        <p:nvSpPr>
          <p:cNvPr id="29" name="文本框 28"/>
          <p:cNvSpPr txBox="1"/>
          <p:nvPr/>
        </p:nvSpPr>
        <p:spPr>
          <a:xfrm>
            <a:off x="9369944" y="5843962"/>
            <a:ext cx="1038860" cy="368300"/>
          </a:xfrm>
          <a:prstGeom prst="rect">
            <a:avLst/>
          </a:prstGeom>
          <a:gradFill>
            <a:gsLst>
              <a:gs pos="0">
                <a:srgbClr val="FBFB11"/>
              </a:gs>
              <a:gs pos="100000">
                <a:srgbClr val="838309"/>
              </a:gs>
            </a:gsLst>
            <a:path path="circle">
              <a:fillToRect l="50000" t="50000" r="50000" b="50000"/>
            </a:path>
            <a:tileRect/>
          </a:gradFill>
        </p:spPr>
        <p:txBody>
          <a:bodyPr wrap="square" rtlCol="0" anchor="t">
            <a:spAutoFit/>
          </a:bodyPr>
          <a:lstStyle/>
          <a:p>
            <a:pPr algn="ctr"/>
            <a:r>
              <a:rPr lang="zh-CN" altLang="en-US" sz="1800" dirty="0">
                <a:solidFill>
                  <a:schemeClr val="tx2"/>
                </a:solidFill>
                <a:latin typeface="黑体" panose="02010609060101010101" pitchFamily="49" charset="-122"/>
                <a:ea typeface="黑体" panose="02010609060101010101" pitchFamily="49" charset="-122"/>
                <a:sym typeface="+mn-ea"/>
              </a:rPr>
              <a:t>△接法</a:t>
            </a:r>
          </a:p>
        </p:txBody>
      </p:sp>
    </p:spTree>
    <p:extLst>
      <p:ext uri="{BB962C8B-B14F-4D97-AF65-F5344CB8AC3E}">
        <p14:creationId xmlns:p14="http://schemas.microsoft.com/office/powerpoint/2010/main" val="38119771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2000" fill="hold">
                                          <p:stCondLst>
                                            <p:cond delay="0"/>
                                          </p:stCondLst>
                                        </p:cTn>
                                        <p:tgtEl>
                                          <p:spTgt spid="18"/>
                                        </p:tgtEl>
                                        <p:attrNameLst>
                                          <p:attrName>style.visibility</p:attrName>
                                        </p:attrNameLst>
                                      </p:cBhvr>
                                      <p:to>
                                        <p:strVal val="visible"/>
                                      </p:to>
                                    </p:set>
                                    <p:anim calcmode="lin" valueType="num">
                                      <p:cBhvr>
                                        <p:cTn id="7" dur="2000" fill="hold"/>
                                        <p:tgtEl>
                                          <p:spTgt spid="18"/>
                                        </p:tgtEl>
                                        <p:attrNameLst>
                                          <p:attrName>ppt_w</p:attrName>
                                        </p:attrNameLst>
                                      </p:cBhvr>
                                      <p:tavLst>
                                        <p:tav tm="0">
                                          <p:val>
                                            <p:strVal val="#ppt_w*0.05"/>
                                          </p:val>
                                        </p:tav>
                                        <p:tav tm="100000">
                                          <p:val>
                                            <p:strVal val="#ppt_w"/>
                                          </p:val>
                                        </p:tav>
                                      </p:tavLst>
                                    </p:anim>
                                    <p:anim calcmode="lin" valueType="num">
                                      <p:cBhvr>
                                        <p:cTn id="8" dur="2000" fill="hold"/>
                                        <p:tgtEl>
                                          <p:spTgt spid="18"/>
                                        </p:tgtEl>
                                        <p:attrNameLst>
                                          <p:attrName>ppt_h</p:attrName>
                                        </p:attrNameLst>
                                      </p:cBhvr>
                                      <p:tavLst>
                                        <p:tav tm="0">
                                          <p:val>
                                            <p:strVal val="#ppt_h"/>
                                          </p:val>
                                        </p:tav>
                                        <p:tav tm="100000">
                                          <p:val>
                                            <p:strVal val="#ppt_h"/>
                                          </p:val>
                                        </p:tav>
                                      </p:tavLst>
                                    </p:anim>
                                    <p:anim calcmode="lin" valueType="num">
                                      <p:cBhvr>
                                        <p:cTn id="9" dur="2000" fill="hold"/>
                                        <p:tgtEl>
                                          <p:spTgt spid="18"/>
                                        </p:tgtEl>
                                        <p:attrNameLst>
                                          <p:attrName>ppt_x</p:attrName>
                                        </p:attrNameLst>
                                      </p:cBhvr>
                                      <p:tavLst>
                                        <p:tav tm="0">
                                          <p:val>
                                            <p:strVal val="#ppt_x-.2"/>
                                          </p:val>
                                        </p:tav>
                                        <p:tav tm="100000">
                                          <p:val>
                                            <p:strVal val="#ppt_x"/>
                                          </p:val>
                                        </p:tav>
                                      </p:tavLst>
                                    </p:anim>
                                    <p:anim calcmode="lin" valueType="num">
                                      <p:cBhvr>
                                        <p:cTn id="10" dur="2000" fill="hold"/>
                                        <p:tgtEl>
                                          <p:spTgt spid="18"/>
                                        </p:tgtEl>
                                        <p:attrNameLst>
                                          <p:attrName>ppt_y</p:attrName>
                                        </p:attrNameLst>
                                      </p:cBhvr>
                                      <p:tavLst>
                                        <p:tav tm="0">
                                          <p:val>
                                            <p:strVal val="#ppt_y"/>
                                          </p:val>
                                        </p:tav>
                                        <p:tav tm="100000">
                                          <p:val>
                                            <p:strVal val="#ppt_y"/>
                                          </p:val>
                                        </p:tav>
                                      </p:tavLst>
                                    </p:anim>
                                    <p:animEffect transition="in" filter="fade">
                                      <p:cBhvr>
                                        <p:cTn id="11" dur="2000"/>
                                        <p:tgtEl>
                                          <p:spTgt spid="18"/>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2000" fill="hold">
                                          <p:stCondLst>
                                            <p:cond delay="0"/>
                                          </p:stCondLst>
                                        </p:cTn>
                                        <p:tgtEl>
                                          <p:spTgt spid="17"/>
                                        </p:tgtEl>
                                        <p:attrNameLst>
                                          <p:attrName>style.visibility</p:attrName>
                                        </p:attrNameLst>
                                      </p:cBhvr>
                                      <p:to>
                                        <p:strVal val="visible"/>
                                      </p:to>
                                    </p:set>
                                    <p:animEffect transition="in" filter="dissolve">
                                      <p:cBhvr>
                                        <p:cTn id="15" dur="2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54" presetClass="entr" presetSubtype="0" accel="100000" fill="hold" grpId="0" nodeType="clickEffect">
                                  <p:stCondLst>
                                    <p:cond delay="0"/>
                                  </p:stCondLst>
                                  <p:childTnLst>
                                    <p:set>
                                      <p:cBhvr>
                                        <p:cTn id="19" dur="2000" fill="hold">
                                          <p:stCondLst>
                                            <p:cond delay="0"/>
                                          </p:stCondLst>
                                        </p:cTn>
                                        <p:tgtEl>
                                          <p:spTgt spid="27"/>
                                        </p:tgtEl>
                                        <p:attrNameLst>
                                          <p:attrName>style.visibility</p:attrName>
                                        </p:attrNameLst>
                                      </p:cBhvr>
                                      <p:to>
                                        <p:strVal val="visible"/>
                                      </p:to>
                                    </p:set>
                                    <p:anim calcmode="lin" valueType="num">
                                      <p:cBhvr>
                                        <p:cTn id="20" dur="2000" fill="hold"/>
                                        <p:tgtEl>
                                          <p:spTgt spid="27"/>
                                        </p:tgtEl>
                                        <p:attrNameLst>
                                          <p:attrName>ppt_w</p:attrName>
                                        </p:attrNameLst>
                                      </p:cBhvr>
                                      <p:tavLst>
                                        <p:tav tm="0">
                                          <p:val>
                                            <p:strVal val="#ppt_w*0.05"/>
                                          </p:val>
                                        </p:tav>
                                        <p:tav tm="100000">
                                          <p:val>
                                            <p:strVal val="#ppt_w"/>
                                          </p:val>
                                        </p:tav>
                                      </p:tavLst>
                                    </p:anim>
                                    <p:anim calcmode="lin" valueType="num">
                                      <p:cBhvr>
                                        <p:cTn id="21" dur="2000" fill="hold"/>
                                        <p:tgtEl>
                                          <p:spTgt spid="27"/>
                                        </p:tgtEl>
                                        <p:attrNameLst>
                                          <p:attrName>ppt_h</p:attrName>
                                        </p:attrNameLst>
                                      </p:cBhvr>
                                      <p:tavLst>
                                        <p:tav tm="0">
                                          <p:val>
                                            <p:strVal val="#ppt_h"/>
                                          </p:val>
                                        </p:tav>
                                        <p:tav tm="100000">
                                          <p:val>
                                            <p:strVal val="#ppt_h"/>
                                          </p:val>
                                        </p:tav>
                                      </p:tavLst>
                                    </p:anim>
                                    <p:anim calcmode="lin" valueType="num">
                                      <p:cBhvr>
                                        <p:cTn id="22" dur="2000" fill="hold"/>
                                        <p:tgtEl>
                                          <p:spTgt spid="27"/>
                                        </p:tgtEl>
                                        <p:attrNameLst>
                                          <p:attrName>ppt_x</p:attrName>
                                        </p:attrNameLst>
                                      </p:cBhvr>
                                      <p:tavLst>
                                        <p:tav tm="0">
                                          <p:val>
                                            <p:strVal val="#ppt_x-.2"/>
                                          </p:val>
                                        </p:tav>
                                        <p:tav tm="100000">
                                          <p:val>
                                            <p:strVal val="#ppt_x"/>
                                          </p:val>
                                        </p:tav>
                                      </p:tavLst>
                                    </p:anim>
                                    <p:anim calcmode="lin" valueType="num">
                                      <p:cBhvr>
                                        <p:cTn id="23" dur="2000" fill="hold"/>
                                        <p:tgtEl>
                                          <p:spTgt spid="27"/>
                                        </p:tgtEl>
                                        <p:attrNameLst>
                                          <p:attrName>ppt_y</p:attrName>
                                        </p:attrNameLst>
                                      </p:cBhvr>
                                      <p:tavLst>
                                        <p:tav tm="0">
                                          <p:val>
                                            <p:strVal val="#ppt_y"/>
                                          </p:val>
                                        </p:tav>
                                        <p:tav tm="100000">
                                          <p:val>
                                            <p:strVal val="#ppt_y"/>
                                          </p:val>
                                        </p:tav>
                                      </p:tavLst>
                                    </p:anim>
                                    <p:animEffect transition="in" filter="fade">
                                      <p:cBhvr>
                                        <p:cTn id="24" dur="2000"/>
                                        <p:tgtEl>
                                          <p:spTgt spid="27"/>
                                        </p:tgtEl>
                                      </p:cBhvr>
                                    </p:animEffect>
                                  </p:childTnLst>
                                </p:cTn>
                              </p:par>
                            </p:childTnLst>
                          </p:cTn>
                        </p:par>
                        <p:par>
                          <p:cTn id="25" fill="hold">
                            <p:stCondLst>
                              <p:cond delay="2000"/>
                            </p:stCondLst>
                            <p:childTnLst>
                              <p:par>
                                <p:cTn id="26" presetID="9" presetClass="entr" presetSubtype="0" fill="hold" grpId="0" nodeType="afterEffect">
                                  <p:stCondLst>
                                    <p:cond delay="0"/>
                                  </p:stCondLst>
                                  <p:childTnLst>
                                    <p:set>
                                      <p:cBhvr>
                                        <p:cTn id="27" dur="2000" fill="hold">
                                          <p:stCondLst>
                                            <p:cond delay="0"/>
                                          </p:stCondLst>
                                        </p:cTn>
                                        <p:tgtEl>
                                          <p:spTgt spid="26"/>
                                        </p:tgtEl>
                                        <p:attrNameLst>
                                          <p:attrName>style.visibility</p:attrName>
                                        </p:attrNameLst>
                                      </p:cBhvr>
                                      <p:to>
                                        <p:strVal val="visible"/>
                                      </p:to>
                                    </p:set>
                                    <p:animEffect transition="in" filter="dissolve">
                                      <p:cBhvr>
                                        <p:cTn id="28" dur="20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2000" fill="hold">
                                          <p:stCondLst>
                                            <p:cond delay="0"/>
                                          </p:stCondLst>
                                        </p:cTn>
                                        <p:tgtEl>
                                          <p:spTgt spid="21"/>
                                        </p:tgtEl>
                                        <p:attrNameLst>
                                          <p:attrName>style.visibility</p:attrName>
                                        </p:attrNameLst>
                                      </p:cBhvr>
                                      <p:to>
                                        <p:strVal val="visible"/>
                                      </p:to>
                                    </p:set>
                                    <p:anim calcmode="lin" valueType="num">
                                      <p:cBhvr>
                                        <p:cTn id="33" dur="2000" fill="hold"/>
                                        <p:tgtEl>
                                          <p:spTgt spid="21"/>
                                        </p:tgtEl>
                                        <p:attrNameLst>
                                          <p:attrName>ppt_w</p:attrName>
                                        </p:attrNameLst>
                                      </p:cBhvr>
                                      <p:tavLst>
                                        <p:tav tm="0">
                                          <p:val>
                                            <p:fltVal val="0"/>
                                          </p:val>
                                        </p:tav>
                                        <p:tav tm="100000">
                                          <p:val>
                                            <p:strVal val="#ppt_w"/>
                                          </p:val>
                                        </p:tav>
                                      </p:tavLst>
                                    </p:anim>
                                    <p:anim calcmode="lin" valueType="num">
                                      <p:cBhvr>
                                        <p:cTn id="34" dur="2000" fill="hold"/>
                                        <p:tgtEl>
                                          <p:spTgt spid="21"/>
                                        </p:tgtEl>
                                        <p:attrNameLst>
                                          <p:attrName>ppt_h</p:attrName>
                                        </p:attrNameLst>
                                      </p:cBhvr>
                                      <p:tavLst>
                                        <p:tav tm="0">
                                          <p:val>
                                            <p:fltVal val="0"/>
                                          </p:val>
                                        </p:tav>
                                        <p:tav tm="100000">
                                          <p:val>
                                            <p:strVal val="#ppt_h"/>
                                          </p:val>
                                        </p:tav>
                                      </p:tavLst>
                                    </p:anim>
                                    <p:animEffect transition="in" filter="fade">
                                      <p:cBhvr>
                                        <p:cTn id="35" dur="2000"/>
                                        <p:tgtEl>
                                          <p:spTgt spid="21"/>
                                        </p:tgtEl>
                                      </p:cBhvr>
                                    </p:animEffect>
                                  </p:childTnLst>
                                </p:cTn>
                              </p:par>
                              <p:par>
                                <p:cTn id="36" presetID="53" presetClass="entr" presetSubtype="16" fill="hold" grpId="0" nodeType="withEffect">
                                  <p:stCondLst>
                                    <p:cond delay="0"/>
                                  </p:stCondLst>
                                  <p:childTnLst>
                                    <p:set>
                                      <p:cBhvr>
                                        <p:cTn id="37" dur="2000" fill="hold">
                                          <p:stCondLst>
                                            <p:cond delay="0"/>
                                          </p:stCondLst>
                                        </p:cTn>
                                        <p:tgtEl>
                                          <p:spTgt spid="28"/>
                                        </p:tgtEl>
                                        <p:attrNameLst>
                                          <p:attrName>style.visibility</p:attrName>
                                        </p:attrNameLst>
                                      </p:cBhvr>
                                      <p:to>
                                        <p:strVal val="visible"/>
                                      </p:to>
                                    </p:set>
                                    <p:anim calcmode="lin" valueType="num">
                                      <p:cBhvr>
                                        <p:cTn id="38" dur="2000" fill="hold"/>
                                        <p:tgtEl>
                                          <p:spTgt spid="28"/>
                                        </p:tgtEl>
                                        <p:attrNameLst>
                                          <p:attrName>ppt_w</p:attrName>
                                        </p:attrNameLst>
                                      </p:cBhvr>
                                      <p:tavLst>
                                        <p:tav tm="0">
                                          <p:val>
                                            <p:fltVal val="0"/>
                                          </p:val>
                                        </p:tav>
                                        <p:tav tm="100000">
                                          <p:val>
                                            <p:strVal val="#ppt_w"/>
                                          </p:val>
                                        </p:tav>
                                      </p:tavLst>
                                    </p:anim>
                                    <p:anim calcmode="lin" valueType="num">
                                      <p:cBhvr>
                                        <p:cTn id="39" dur="2000" fill="hold"/>
                                        <p:tgtEl>
                                          <p:spTgt spid="28"/>
                                        </p:tgtEl>
                                        <p:attrNameLst>
                                          <p:attrName>ppt_h</p:attrName>
                                        </p:attrNameLst>
                                      </p:cBhvr>
                                      <p:tavLst>
                                        <p:tav tm="0">
                                          <p:val>
                                            <p:fltVal val="0"/>
                                          </p:val>
                                        </p:tav>
                                        <p:tav tm="100000">
                                          <p:val>
                                            <p:strVal val="#ppt_h"/>
                                          </p:val>
                                        </p:tav>
                                      </p:tavLst>
                                    </p:anim>
                                    <p:animEffect transition="in" filter="fade">
                                      <p:cBhvr>
                                        <p:cTn id="40" dur="20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54" presetClass="entr" presetSubtype="0" accel="100000" fill="hold" grpId="0" nodeType="clickEffect">
                                  <p:stCondLst>
                                    <p:cond delay="0"/>
                                  </p:stCondLst>
                                  <p:childTnLst>
                                    <p:set>
                                      <p:cBhvr>
                                        <p:cTn id="44" dur="2000" fill="hold">
                                          <p:stCondLst>
                                            <p:cond delay="0"/>
                                          </p:stCondLst>
                                        </p:cTn>
                                        <p:tgtEl>
                                          <p:spTgt spid="24"/>
                                        </p:tgtEl>
                                        <p:attrNameLst>
                                          <p:attrName>style.visibility</p:attrName>
                                        </p:attrNameLst>
                                      </p:cBhvr>
                                      <p:to>
                                        <p:strVal val="visible"/>
                                      </p:to>
                                    </p:set>
                                    <p:anim calcmode="lin" valueType="num">
                                      <p:cBhvr>
                                        <p:cTn id="45" dur="2000" fill="hold"/>
                                        <p:tgtEl>
                                          <p:spTgt spid="24"/>
                                        </p:tgtEl>
                                        <p:attrNameLst>
                                          <p:attrName>ppt_w</p:attrName>
                                        </p:attrNameLst>
                                      </p:cBhvr>
                                      <p:tavLst>
                                        <p:tav tm="0">
                                          <p:val>
                                            <p:strVal val="#ppt_w*0.05"/>
                                          </p:val>
                                        </p:tav>
                                        <p:tav tm="100000">
                                          <p:val>
                                            <p:strVal val="#ppt_w"/>
                                          </p:val>
                                        </p:tav>
                                      </p:tavLst>
                                    </p:anim>
                                    <p:anim calcmode="lin" valueType="num">
                                      <p:cBhvr>
                                        <p:cTn id="46" dur="2000" fill="hold"/>
                                        <p:tgtEl>
                                          <p:spTgt spid="24"/>
                                        </p:tgtEl>
                                        <p:attrNameLst>
                                          <p:attrName>ppt_h</p:attrName>
                                        </p:attrNameLst>
                                      </p:cBhvr>
                                      <p:tavLst>
                                        <p:tav tm="0">
                                          <p:val>
                                            <p:strVal val="#ppt_h"/>
                                          </p:val>
                                        </p:tav>
                                        <p:tav tm="100000">
                                          <p:val>
                                            <p:strVal val="#ppt_h"/>
                                          </p:val>
                                        </p:tav>
                                      </p:tavLst>
                                    </p:anim>
                                    <p:anim calcmode="lin" valueType="num">
                                      <p:cBhvr>
                                        <p:cTn id="47" dur="2000" fill="hold"/>
                                        <p:tgtEl>
                                          <p:spTgt spid="24"/>
                                        </p:tgtEl>
                                        <p:attrNameLst>
                                          <p:attrName>ppt_x</p:attrName>
                                        </p:attrNameLst>
                                      </p:cBhvr>
                                      <p:tavLst>
                                        <p:tav tm="0">
                                          <p:val>
                                            <p:strVal val="#ppt_x-.2"/>
                                          </p:val>
                                        </p:tav>
                                        <p:tav tm="100000">
                                          <p:val>
                                            <p:strVal val="#ppt_x"/>
                                          </p:val>
                                        </p:tav>
                                      </p:tavLst>
                                    </p:anim>
                                    <p:anim calcmode="lin" valueType="num">
                                      <p:cBhvr>
                                        <p:cTn id="48" dur="2000" fill="hold"/>
                                        <p:tgtEl>
                                          <p:spTgt spid="24"/>
                                        </p:tgtEl>
                                        <p:attrNameLst>
                                          <p:attrName>ppt_y</p:attrName>
                                        </p:attrNameLst>
                                      </p:cBhvr>
                                      <p:tavLst>
                                        <p:tav tm="0">
                                          <p:val>
                                            <p:strVal val="#ppt_y"/>
                                          </p:val>
                                        </p:tav>
                                        <p:tav tm="100000">
                                          <p:val>
                                            <p:strVal val="#ppt_y"/>
                                          </p:val>
                                        </p:tav>
                                      </p:tavLst>
                                    </p:anim>
                                    <p:animEffect transition="in" filter="fade">
                                      <p:cBhvr>
                                        <p:cTn id="49" dur="2000"/>
                                        <p:tgtEl>
                                          <p:spTgt spid="24"/>
                                        </p:tgtEl>
                                      </p:cBhvr>
                                    </p:animEffect>
                                  </p:childTnLst>
                                </p:cTn>
                              </p:par>
                            </p:childTnLst>
                          </p:cTn>
                        </p:par>
                        <p:par>
                          <p:cTn id="50" fill="hold">
                            <p:stCondLst>
                              <p:cond delay="2000"/>
                            </p:stCondLst>
                            <p:childTnLst>
                              <p:par>
                                <p:cTn id="51" presetID="9" presetClass="entr" presetSubtype="0" fill="hold" grpId="0" nodeType="afterEffect">
                                  <p:stCondLst>
                                    <p:cond delay="0"/>
                                  </p:stCondLst>
                                  <p:childTnLst>
                                    <p:set>
                                      <p:cBhvr>
                                        <p:cTn id="52" dur="2000" fill="hold">
                                          <p:stCondLst>
                                            <p:cond delay="0"/>
                                          </p:stCondLst>
                                        </p:cTn>
                                        <p:tgtEl>
                                          <p:spTgt spid="20"/>
                                        </p:tgtEl>
                                        <p:attrNameLst>
                                          <p:attrName>style.visibility</p:attrName>
                                        </p:attrNameLst>
                                      </p:cBhvr>
                                      <p:to>
                                        <p:strVal val="visible"/>
                                      </p:to>
                                    </p:set>
                                    <p:animEffect transition="in" filter="dissolve">
                                      <p:cBhvr>
                                        <p:cTn id="53" dur="2000"/>
                                        <p:tgtEl>
                                          <p:spTgt spid="20"/>
                                        </p:tgtEl>
                                      </p:cBhvr>
                                    </p:animEffect>
                                  </p:childTnLst>
                                </p:cTn>
                              </p:par>
                            </p:childTnLst>
                          </p:cTn>
                        </p:par>
                        <p:par>
                          <p:cTn id="54" fill="hold">
                            <p:stCondLst>
                              <p:cond delay="4000"/>
                            </p:stCondLst>
                            <p:childTnLst>
                              <p:par>
                                <p:cTn id="55" presetID="40" presetClass="entr" presetSubtype="0" fill="hold" grpId="0" nodeType="afterEffect">
                                  <p:stCondLst>
                                    <p:cond delay="0"/>
                                  </p:stCondLst>
                                  <p:iterate type="lt">
                                    <p:tmPct val="10000"/>
                                  </p:iterate>
                                  <p:childTnLst>
                                    <p:set>
                                      <p:cBhvr>
                                        <p:cTn id="56" dur="2000" fill="hold">
                                          <p:stCondLst>
                                            <p:cond delay="0"/>
                                          </p:stCondLst>
                                        </p:cTn>
                                        <p:tgtEl>
                                          <p:spTgt spid="19"/>
                                        </p:tgtEl>
                                        <p:attrNameLst>
                                          <p:attrName>style.visibility</p:attrName>
                                        </p:attrNameLst>
                                      </p:cBhvr>
                                      <p:to>
                                        <p:strVal val="visible"/>
                                      </p:to>
                                    </p:set>
                                    <p:animEffect transition="in" filter="fade">
                                      <p:cBhvr>
                                        <p:cTn id="57" dur="2000"/>
                                        <p:tgtEl>
                                          <p:spTgt spid="19"/>
                                        </p:tgtEl>
                                      </p:cBhvr>
                                    </p:animEffect>
                                    <p:anim calcmode="lin" valueType="num">
                                      <p:cBhvr>
                                        <p:cTn id="58" dur="2000" fill="hold"/>
                                        <p:tgtEl>
                                          <p:spTgt spid="19"/>
                                        </p:tgtEl>
                                        <p:attrNameLst>
                                          <p:attrName>ppt_x</p:attrName>
                                        </p:attrNameLst>
                                      </p:cBhvr>
                                      <p:tavLst>
                                        <p:tav tm="0">
                                          <p:val>
                                            <p:strVal val="#ppt_x-.1"/>
                                          </p:val>
                                        </p:tav>
                                        <p:tav tm="100000">
                                          <p:val>
                                            <p:strVal val="#ppt_x"/>
                                          </p:val>
                                        </p:tav>
                                      </p:tavLst>
                                    </p:anim>
                                    <p:anim calcmode="lin" valueType="num">
                                      <p:cBhvr>
                                        <p:cTn id="59" dur="2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2000" fill="hold">
                                          <p:stCondLst>
                                            <p:cond delay="0"/>
                                          </p:stCondLst>
                                        </p:cTn>
                                        <p:tgtEl>
                                          <p:spTgt spid="22"/>
                                        </p:tgtEl>
                                        <p:attrNameLst>
                                          <p:attrName>style.visibility</p:attrName>
                                        </p:attrNameLst>
                                      </p:cBhvr>
                                      <p:to>
                                        <p:strVal val="visible"/>
                                      </p:to>
                                    </p:set>
                                    <p:anim calcmode="lin" valueType="num">
                                      <p:cBhvr>
                                        <p:cTn id="64" dur="2000" fill="hold"/>
                                        <p:tgtEl>
                                          <p:spTgt spid="22"/>
                                        </p:tgtEl>
                                        <p:attrNameLst>
                                          <p:attrName>ppt_w</p:attrName>
                                        </p:attrNameLst>
                                      </p:cBhvr>
                                      <p:tavLst>
                                        <p:tav tm="0">
                                          <p:val>
                                            <p:fltVal val="0"/>
                                          </p:val>
                                        </p:tav>
                                        <p:tav tm="100000">
                                          <p:val>
                                            <p:strVal val="#ppt_w"/>
                                          </p:val>
                                        </p:tav>
                                      </p:tavLst>
                                    </p:anim>
                                    <p:anim calcmode="lin" valueType="num">
                                      <p:cBhvr>
                                        <p:cTn id="65" dur="2000" fill="hold"/>
                                        <p:tgtEl>
                                          <p:spTgt spid="22"/>
                                        </p:tgtEl>
                                        <p:attrNameLst>
                                          <p:attrName>ppt_h</p:attrName>
                                        </p:attrNameLst>
                                      </p:cBhvr>
                                      <p:tavLst>
                                        <p:tav tm="0">
                                          <p:val>
                                            <p:fltVal val="0"/>
                                          </p:val>
                                        </p:tav>
                                        <p:tav tm="100000">
                                          <p:val>
                                            <p:strVal val="#ppt_h"/>
                                          </p:val>
                                        </p:tav>
                                      </p:tavLst>
                                    </p:anim>
                                    <p:animEffect transition="in" filter="fade">
                                      <p:cBhvr>
                                        <p:cTn id="66" dur="2000"/>
                                        <p:tgtEl>
                                          <p:spTgt spid="22"/>
                                        </p:tgtEl>
                                      </p:cBhvr>
                                    </p:animEffect>
                                  </p:childTnLst>
                                </p:cTn>
                              </p:par>
                              <p:par>
                                <p:cTn id="67" presetID="53" presetClass="entr" presetSubtype="16" fill="hold" grpId="0" nodeType="withEffect">
                                  <p:stCondLst>
                                    <p:cond delay="0"/>
                                  </p:stCondLst>
                                  <p:childTnLst>
                                    <p:set>
                                      <p:cBhvr>
                                        <p:cTn id="68" dur="2000" fill="hold">
                                          <p:stCondLst>
                                            <p:cond delay="0"/>
                                          </p:stCondLst>
                                        </p:cTn>
                                        <p:tgtEl>
                                          <p:spTgt spid="29"/>
                                        </p:tgtEl>
                                        <p:attrNameLst>
                                          <p:attrName>style.visibility</p:attrName>
                                        </p:attrNameLst>
                                      </p:cBhvr>
                                      <p:to>
                                        <p:strVal val="visible"/>
                                      </p:to>
                                    </p:set>
                                    <p:anim calcmode="lin" valueType="num">
                                      <p:cBhvr>
                                        <p:cTn id="69" dur="2000" fill="hold"/>
                                        <p:tgtEl>
                                          <p:spTgt spid="29"/>
                                        </p:tgtEl>
                                        <p:attrNameLst>
                                          <p:attrName>ppt_w</p:attrName>
                                        </p:attrNameLst>
                                      </p:cBhvr>
                                      <p:tavLst>
                                        <p:tav tm="0">
                                          <p:val>
                                            <p:fltVal val="0"/>
                                          </p:val>
                                        </p:tav>
                                        <p:tav tm="100000">
                                          <p:val>
                                            <p:strVal val="#ppt_w"/>
                                          </p:val>
                                        </p:tav>
                                      </p:tavLst>
                                    </p:anim>
                                    <p:anim calcmode="lin" valueType="num">
                                      <p:cBhvr>
                                        <p:cTn id="70" dur="2000" fill="hold"/>
                                        <p:tgtEl>
                                          <p:spTgt spid="29"/>
                                        </p:tgtEl>
                                        <p:attrNameLst>
                                          <p:attrName>ppt_h</p:attrName>
                                        </p:attrNameLst>
                                      </p:cBhvr>
                                      <p:tavLst>
                                        <p:tav tm="0">
                                          <p:val>
                                            <p:fltVal val="0"/>
                                          </p:val>
                                        </p:tav>
                                        <p:tav tm="100000">
                                          <p:val>
                                            <p:strVal val="#ppt_h"/>
                                          </p:val>
                                        </p:tav>
                                      </p:tavLst>
                                    </p:anim>
                                    <p:animEffect transition="in" filter="fade">
                                      <p:cBhvr>
                                        <p:cTn id="71"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4" grpId="0"/>
      <p:bldP spid="26" grpId="0"/>
      <p:bldP spid="27" grpId="0"/>
      <p:bldP spid="28" grpId="0" bldLvl="0" animBg="1"/>
      <p:bldP spid="28" grpId="1" animBg="1"/>
      <p:bldP spid="29" grpId="0" bldLvl="0" animBg="1"/>
      <p:bldP spid="2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954107"/>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四、拓展</a:t>
            </a:r>
            <a:r>
              <a:rPr lang="en-US" altLang="zh-CN" sz="2800" b="1" dirty="0">
                <a:latin typeface="+mj-ea"/>
                <a:ea typeface="微软雅黑" panose="020B0503020204020204" pitchFamily="34" charset="-122"/>
                <a:cs typeface="+mj-ea"/>
                <a:sym typeface="+mn-lt"/>
              </a:rPr>
              <a:t>—</a:t>
            </a:r>
            <a:r>
              <a:rPr lang="zh-CN" altLang="en-US" sz="2800" b="1" dirty="0">
                <a:latin typeface="+mj-ea"/>
                <a:ea typeface="微软雅黑" panose="020B0503020204020204" pitchFamily="34" charset="-122"/>
                <a:cs typeface="+mj-ea"/>
                <a:sym typeface="+mn-lt"/>
              </a:rPr>
              <a:t>延边三角形减压起动</a:t>
            </a:r>
          </a:p>
          <a:p>
            <a:pPr>
              <a:defRPr/>
            </a:pP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5" name="图片 24"/>
          <p:cNvPicPr>
            <a:picLocks noChangeAspect="1"/>
          </p:cNvPicPr>
          <p:nvPr/>
        </p:nvPicPr>
        <p:blipFill>
          <a:blip r:embed="rId3"/>
          <a:stretch>
            <a:fillRect/>
          </a:stretch>
        </p:blipFill>
        <p:spPr>
          <a:xfrm>
            <a:off x="631999" y="1494405"/>
            <a:ext cx="5091430" cy="3531870"/>
          </a:xfrm>
          <a:prstGeom prst="rect">
            <a:avLst/>
          </a:prstGeom>
        </p:spPr>
      </p:pic>
      <p:sp>
        <p:nvSpPr>
          <p:cNvPr id="30" name="Text Box 4"/>
          <p:cNvSpPr txBox="1"/>
          <p:nvPr/>
        </p:nvSpPr>
        <p:spPr>
          <a:xfrm>
            <a:off x="894254" y="5211695"/>
            <a:ext cx="9654597" cy="731520"/>
          </a:xfrm>
          <a:prstGeom prst="rect">
            <a:avLst/>
          </a:prstGeom>
          <a:noFill/>
          <a:ln w="9525">
            <a:noFill/>
          </a:ln>
        </p:spPr>
        <p:txBody>
          <a:bodyPr wrap="square" lIns="0" tIns="10800" rIns="0" bIns="10800" anchor="t" anchorCtr="0">
            <a:spAutoFit/>
          </a:bodyPr>
          <a:lstStyle/>
          <a:p>
            <a:pPr>
              <a:lnSpc>
                <a:spcPct val="105000"/>
              </a:lnSpc>
              <a:spcBef>
                <a:spcPct val="50000"/>
              </a:spcBef>
            </a:pPr>
            <a:r>
              <a:rPr lang="zh-CN" altLang="en-US" sz="2200" dirty="0">
                <a:latin typeface="Times New Roman" panose="02020603050405020304" pitchFamily="18" charset="0"/>
                <a:ea typeface="华文行楷" panose="02010800040101010101" pitchFamily="2" charset="-122"/>
              </a:rPr>
              <a:t>起动时，</a:t>
            </a:r>
            <a:r>
              <a:rPr lang="en-US" altLang="zh-CN" sz="2200" dirty="0">
                <a:latin typeface="Times New Roman" panose="02020603050405020304" pitchFamily="18" charset="0"/>
                <a:ea typeface="华文行楷" panose="02010800040101010101" pitchFamily="2" charset="-122"/>
              </a:rPr>
              <a:t>KM1</a:t>
            </a:r>
            <a:r>
              <a:rPr lang="zh-CN" altLang="en-US" sz="2200" dirty="0">
                <a:latin typeface="Times New Roman" panose="02020603050405020304" pitchFamily="18" charset="0"/>
                <a:ea typeface="华文行楷" panose="02010800040101010101" pitchFamily="2" charset="-122"/>
              </a:rPr>
              <a:t>和</a:t>
            </a:r>
            <a:r>
              <a:rPr lang="en-US" altLang="zh-CN" sz="2200" dirty="0">
                <a:latin typeface="Times New Roman" panose="02020603050405020304" pitchFamily="18" charset="0"/>
                <a:ea typeface="华文行楷" panose="02010800040101010101" pitchFamily="2" charset="-122"/>
              </a:rPr>
              <a:t>KM2</a:t>
            </a:r>
            <a:r>
              <a:rPr lang="zh-CN" altLang="en-US" sz="2200" dirty="0">
                <a:latin typeface="Times New Roman" panose="02020603050405020304" pitchFamily="18" charset="0"/>
                <a:ea typeface="华文行楷" panose="02010800040101010101" pitchFamily="2" charset="-122"/>
              </a:rPr>
              <a:t>得电，</a:t>
            </a:r>
            <a:r>
              <a:rPr lang="en-US" altLang="zh-CN" sz="2200" dirty="0">
                <a:latin typeface="Times New Roman" panose="02020603050405020304" pitchFamily="18" charset="0"/>
                <a:ea typeface="华文行楷" panose="02010800040101010101" pitchFamily="2" charset="-122"/>
              </a:rPr>
              <a:t>KM3</a:t>
            </a:r>
            <a:r>
              <a:rPr lang="zh-CN" altLang="en-US" sz="2200" dirty="0">
                <a:latin typeface="Times New Roman" panose="02020603050405020304" pitchFamily="18" charset="0"/>
                <a:ea typeface="华文行楷" panose="02010800040101010101" pitchFamily="2" charset="-122"/>
              </a:rPr>
              <a:t>不得电，把定子绕组接成延边</a:t>
            </a:r>
            <a:r>
              <a:rPr lang="zh-CN" altLang="en-US" sz="2200" dirty="0">
                <a:latin typeface="宋体" panose="02010600030101010101" pitchFamily="2" charset="-122"/>
                <a:ea typeface="宋体" panose="02010600030101010101" pitchFamily="2" charset="-122"/>
              </a:rPr>
              <a:t>△</a:t>
            </a:r>
            <a:r>
              <a:rPr lang="zh-CN" altLang="en-US" sz="2200" dirty="0">
                <a:latin typeface="Times New Roman" panose="02020603050405020304" pitchFamily="18" charset="0"/>
                <a:ea typeface="华文行楷" panose="02010800040101010101" pitchFamily="2" charset="-122"/>
              </a:rPr>
              <a:t>，电动机减压起动。</a:t>
            </a:r>
          </a:p>
        </p:txBody>
      </p:sp>
      <p:sp>
        <p:nvSpPr>
          <p:cNvPr id="31" name="Text Box 5"/>
          <p:cNvSpPr txBox="1"/>
          <p:nvPr/>
        </p:nvSpPr>
        <p:spPr>
          <a:xfrm>
            <a:off x="894253" y="6029575"/>
            <a:ext cx="9654597" cy="830580"/>
          </a:xfrm>
          <a:prstGeom prst="rect">
            <a:avLst/>
          </a:prstGeom>
          <a:noFill/>
          <a:ln w="9525">
            <a:noFill/>
          </a:ln>
        </p:spPr>
        <p:txBody>
          <a:bodyPr wrap="square" lIns="0" tIns="10800" rIns="0" bIns="10800" anchor="t" anchorCtr="0">
            <a:noAutofit/>
          </a:bodyPr>
          <a:lstStyle/>
          <a:p>
            <a:pPr>
              <a:lnSpc>
                <a:spcPct val="105000"/>
              </a:lnSpc>
              <a:spcBef>
                <a:spcPct val="50000"/>
              </a:spcBef>
            </a:pPr>
            <a:r>
              <a:rPr lang="zh-CN" altLang="en-US" sz="2200" dirty="0">
                <a:latin typeface="Times New Roman" panose="02020603050405020304" pitchFamily="18" charset="0"/>
                <a:ea typeface="华文行楷" panose="02010800040101010101" pitchFamily="2" charset="-122"/>
              </a:rPr>
              <a:t>起动结束，</a:t>
            </a:r>
            <a:r>
              <a:rPr lang="en-US" altLang="zh-CN" sz="2200" dirty="0">
                <a:latin typeface="Times New Roman" panose="02020603050405020304" pitchFamily="18" charset="0"/>
                <a:ea typeface="华文行楷" panose="02010800040101010101" pitchFamily="2" charset="-122"/>
              </a:rPr>
              <a:t>KM2</a:t>
            </a:r>
            <a:r>
              <a:rPr lang="zh-CN" altLang="en-US" sz="2200" dirty="0">
                <a:latin typeface="Times New Roman" panose="02020603050405020304" pitchFamily="18" charset="0"/>
                <a:ea typeface="华文行楷" panose="02010800040101010101" pitchFamily="2" charset="-122"/>
              </a:rPr>
              <a:t>断电，</a:t>
            </a:r>
            <a:r>
              <a:rPr lang="en-US" altLang="zh-CN" sz="2200" dirty="0">
                <a:latin typeface="Times New Roman" panose="02020603050405020304" pitchFamily="18" charset="0"/>
                <a:ea typeface="华文行楷" panose="02010800040101010101" pitchFamily="2" charset="-122"/>
              </a:rPr>
              <a:t>KM1</a:t>
            </a:r>
            <a:r>
              <a:rPr lang="zh-CN" altLang="en-US" sz="2200" dirty="0">
                <a:latin typeface="Times New Roman" panose="02020603050405020304" pitchFamily="18" charset="0"/>
                <a:ea typeface="华文行楷" panose="02010800040101010101" pitchFamily="2" charset="-122"/>
              </a:rPr>
              <a:t>和</a:t>
            </a:r>
            <a:r>
              <a:rPr lang="en-US" altLang="zh-CN" sz="2200" dirty="0">
                <a:latin typeface="Times New Roman" panose="02020603050405020304" pitchFamily="18" charset="0"/>
                <a:ea typeface="华文行楷" panose="02010800040101010101" pitchFamily="2" charset="-122"/>
              </a:rPr>
              <a:t>KM3</a:t>
            </a:r>
            <a:r>
              <a:rPr lang="zh-CN" altLang="en-US" sz="2200" dirty="0">
                <a:latin typeface="Times New Roman" panose="02020603050405020304" pitchFamily="18" charset="0"/>
                <a:ea typeface="华文行楷" panose="02010800040101010101" pitchFamily="2" charset="-122"/>
              </a:rPr>
              <a:t>得电，拆除</a:t>
            </a:r>
            <a:r>
              <a:rPr lang="zh-CN" altLang="en-US" sz="2200" dirty="0">
                <a:latin typeface="Times New Roman" panose="02020603050405020304" pitchFamily="18" charset="0"/>
                <a:ea typeface="华文行楷" panose="02010800040101010101" pitchFamily="2" charset="-122"/>
                <a:sym typeface="+mn-ea"/>
              </a:rPr>
              <a:t>定子绕组的延边</a:t>
            </a:r>
            <a:r>
              <a:rPr lang="zh-CN" altLang="en-US" sz="2200" dirty="0">
                <a:latin typeface="宋体" panose="02010600030101010101" pitchFamily="2" charset="-122"/>
                <a:sym typeface="+mn-ea"/>
              </a:rPr>
              <a:t>△</a:t>
            </a:r>
            <a:r>
              <a:rPr lang="zh-CN" altLang="en-US" sz="2200" dirty="0">
                <a:latin typeface="Times New Roman" panose="02020603050405020304" pitchFamily="18" charset="0"/>
                <a:ea typeface="华文行楷" panose="02010800040101010101" pitchFamily="2" charset="-122"/>
                <a:sym typeface="+mn-ea"/>
              </a:rPr>
              <a:t>接线，改</a:t>
            </a:r>
            <a:r>
              <a:rPr lang="zh-CN" altLang="en-US" sz="2200" dirty="0">
                <a:latin typeface="Times New Roman" panose="02020603050405020304" pitchFamily="18" charset="0"/>
                <a:ea typeface="华文行楷" panose="02010800040101010101" pitchFamily="2" charset="-122"/>
              </a:rPr>
              <a:t>接成</a:t>
            </a:r>
            <a:r>
              <a:rPr lang="zh-CN" altLang="en-US" sz="2200" dirty="0">
                <a:latin typeface="宋体" panose="02010600030101010101" pitchFamily="2" charset="-122"/>
                <a:ea typeface="宋体" panose="02010600030101010101" pitchFamily="2" charset="-122"/>
              </a:rPr>
              <a:t>△</a:t>
            </a:r>
            <a:r>
              <a:rPr lang="zh-CN" altLang="en-US" sz="2200" dirty="0">
                <a:latin typeface="Times New Roman" panose="02020603050405020304" pitchFamily="18" charset="0"/>
                <a:ea typeface="华文行楷" panose="02010800040101010101" pitchFamily="2" charset="-122"/>
              </a:rPr>
              <a:t>联结，电动机全压运行。</a:t>
            </a:r>
          </a:p>
        </p:txBody>
      </p:sp>
      <p:sp>
        <p:nvSpPr>
          <p:cNvPr id="32" name="Line 2"/>
          <p:cNvSpPr/>
          <p:nvPr/>
        </p:nvSpPr>
        <p:spPr>
          <a:xfrm>
            <a:off x="475789" y="1237865"/>
            <a:ext cx="8207375" cy="0"/>
          </a:xfrm>
          <a:prstGeom prst="line">
            <a:avLst/>
          </a:prstGeom>
          <a:ln w="57150" cap="flat" cmpd="sng">
            <a:solidFill>
              <a:srgbClr val="003300"/>
            </a:solidFill>
            <a:prstDash val="solid"/>
            <a:round/>
            <a:headEnd type="none" w="med" len="med"/>
            <a:tailEnd type="none" w="med" len="med"/>
          </a:ln>
        </p:spPr>
      </p:sp>
      <p:sp>
        <p:nvSpPr>
          <p:cNvPr id="33" name="AutoShape 16"/>
          <p:cNvSpPr/>
          <p:nvPr/>
        </p:nvSpPr>
        <p:spPr>
          <a:xfrm>
            <a:off x="5500544" y="3004435"/>
            <a:ext cx="1706245" cy="512445"/>
          </a:xfrm>
          <a:prstGeom prst="wedgeEllipseCallout">
            <a:avLst>
              <a:gd name="adj1" fmla="val -57182"/>
              <a:gd name="adj2" fmla="val 53097"/>
            </a:avLst>
          </a:prstGeom>
          <a:solidFill>
            <a:srgbClr val="FFFF00"/>
          </a:solidFill>
          <a:ln w="9525" cap="flat" cmpd="sng">
            <a:noFill/>
            <a:prstDash val="solid"/>
            <a:miter/>
            <a:headEnd type="none" w="med" len="med"/>
            <a:tailEnd type="none" w="med" len="med"/>
          </a:ln>
        </p:spPr>
        <p:txBody>
          <a:bodyPr lIns="7200" rIns="7200" anchor="t" anchorCtr="0"/>
          <a:lstStyle/>
          <a:p>
            <a:r>
              <a:rPr lang="zh-CN" altLang="en-US" sz="2200" dirty="0">
                <a:solidFill>
                  <a:schemeClr val="tx2"/>
                </a:solidFill>
                <a:latin typeface="华文行楷" panose="02010800040101010101" pitchFamily="2" charset="-122"/>
                <a:ea typeface="华文行楷" panose="02010800040101010101" pitchFamily="2" charset="-122"/>
              </a:rPr>
              <a:t>电气互锁</a:t>
            </a:r>
          </a:p>
        </p:txBody>
      </p:sp>
      <p:sp>
        <p:nvSpPr>
          <p:cNvPr id="34" name="AutoShape 17"/>
          <p:cNvSpPr/>
          <p:nvPr/>
        </p:nvSpPr>
        <p:spPr>
          <a:xfrm>
            <a:off x="3932094" y="3320030"/>
            <a:ext cx="1568450" cy="342900"/>
          </a:xfrm>
          <a:prstGeom prst="flowChartTerminator">
            <a:avLst/>
          </a:prstGeom>
          <a:noFill/>
          <a:ln w="19050" cap="flat" cmpd="sng">
            <a:solidFill>
              <a:srgbClr val="FF0000"/>
            </a:solidFill>
            <a:prstDash val="solid"/>
            <a:miter/>
            <a:headEnd type="none" w="med" len="med"/>
            <a:tailEnd type="none" w="med" len="med"/>
          </a:ln>
        </p:spPr>
        <p:txBody>
          <a:bodyPr wrap="none" anchor="ctr" anchorCtr="0"/>
          <a:lstStyle/>
          <a:p>
            <a:endParaRPr lang="zh-CN" altLang="en-US" dirty="0">
              <a:latin typeface="Arial" panose="020B0604020202020204" pitchFamily="34" charset="0"/>
              <a:ea typeface="宋体" panose="02010600030101010101" pitchFamily="2" charset="-122"/>
            </a:endParaRPr>
          </a:p>
        </p:txBody>
      </p:sp>
      <p:sp>
        <p:nvSpPr>
          <p:cNvPr id="35" name="Text Box 18"/>
          <p:cNvSpPr txBox="1">
            <a:spLocks noChangeArrowheads="1"/>
          </p:cNvSpPr>
          <p:nvPr/>
        </p:nvSpPr>
        <p:spPr bwMode="auto">
          <a:xfrm>
            <a:off x="5561503" y="2060825"/>
            <a:ext cx="5810307" cy="385939"/>
          </a:xfrm>
          <a:prstGeom prst="rect">
            <a:avLst/>
          </a:prstGeom>
          <a:noFill/>
          <a:ln w="9525">
            <a:noFill/>
            <a:miter lim="800000"/>
          </a:ln>
          <a:effectLst/>
        </p:spPr>
        <p:txBody>
          <a:bodyPr wrap="square" lIns="0" tIns="0" rIns="0" bIns="0">
            <a:spAutoFit/>
          </a:bodyPr>
          <a:lstStyle/>
          <a:p>
            <a:pPr marR="0" defTabSz="914400">
              <a:lnSpc>
                <a:spcPct val="114000"/>
              </a:lnSpc>
              <a:spcBef>
                <a:spcPct val="50000"/>
              </a:spcBef>
              <a:buClr>
                <a:srgbClr val="FF66FF"/>
              </a:buClr>
              <a:buSzTx/>
              <a:buFont typeface="Wingdings" panose="05000000000000000000" pitchFamily="2" charset="2"/>
              <a:defRPr/>
            </a:pPr>
            <a:r>
              <a:rPr kumimoji="1" lang="zh-CN" altLang="en-US" sz="2200"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适应于定子绕组有</a:t>
            </a:r>
            <a:r>
              <a:rPr kumimoji="1" lang="en-US" altLang="zh-CN" sz="2200"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9</a:t>
            </a:r>
            <a:r>
              <a:rPr kumimoji="1" lang="zh-CN" altLang="en-US" sz="2200"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个出线端的电动机。</a:t>
            </a:r>
          </a:p>
        </p:txBody>
      </p:sp>
      <p:sp>
        <p:nvSpPr>
          <p:cNvPr id="36" name="Text Box 19"/>
          <p:cNvSpPr txBox="1">
            <a:spLocks noChangeArrowheads="1"/>
          </p:cNvSpPr>
          <p:nvPr/>
        </p:nvSpPr>
        <p:spPr bwMode="auto">
          <a:xfrm>
            <a:off x="5165264" y="1487420"/>
            <a:ext cx="1532890" cy="400050"/>
          </a:xfrm>
          <a:prstGeom prst="rect">
            <a:avLst/>
          </a:prstGeom>
          <a:noFill/>
          <a:ln w="9525">
            <a:noFill/>
            <a:miter lim="800000"/>
          </a:ln>
          <a:effectLst/>
        </p:spPr>
        <p:txBody>
          <a:bodyPr wrap="square" lIns="0" tIns="0" rIns="0" bIns="0">
            <a:spAutoFit/>
          </a:bodyPr>
          <a:lstStyle/>
          <a:p>
            <a:pPr marR="0" defTabSz="914400">
              <a:spcBef>
                <a:spcPct val="50000"/>
              </a:spcBef>
              <a:buClr>
                <a:srgbClr val="FF66FF"/>
              </a:buClr>
              <a:buSzTx/>
              <a:buFont typeface="Wingdings" panose="05000000000000000000" pitchFamily="2" charset="2"/>
              <a:defRPr/>
            </a:pPr>
            <a:r>
              <a:rPr kumimoji="1" lang="zh-CN" altLang="en-US" sz="2600" kern="1200" cap="none" spc="0" normalizeH="0" baseline="0" noProof="0" dirty="0">
                <a:latin typeface="华文中宋" panose="02010600040101010101" pitchFamily="2" charset="-122"/>
                <a:ea typeface="华文中宋" panose="02010600040101010101" pitchFamily="2" charset="-122"/>
                <a:cs typeface="+mn-cs"/>
              </a:rPr>
              <a:t>◇</a:t>
            </a:r>
            <a:r>
              <a:rPr kumimoji="1" lang="en-US" altLang="zh-CN" sz="2600" kern="1200" cap="none" spc="0" normalizeH="0" baseline="0" noProof="0" dirty="0">
                <a:latin typeface="华文中宋" panose="02010600040101010101" pitchFamily="2" charset="-122"/>
                <a:ea typeface="华文中宋" panose="02010600040101010101" pitchFamily="2" charset="-122"/>
                <a:cs typeface="+mn-cs"/>
              </a:rPr>
              <a:t> </a:t>
            </a:r>
            <a:r>
              <a:rPr kumimoji="1" lang="zh-CN" altLang="en-US" sz="2600" kern="1200" cap="none" spc="0" normalizeH="0" baseline="0" noProof="0" dirty="0">
                <a:latin typeface="华文中宋" panose="02010600040101010101" pitchFamily="2" charset="-122"/>
                <a:ea typeface="华文中宋" panose="02010600040101010101" pitchFamily="2" charset="-122"/>
                <a:cs typeface="+mn-cs"/>
              </a:rPr>
              <a:t>应用：</a:t>
            </a:r>
          </a:p>
        </p:txBody>
      </p:sp>
    </p:spTree>
    <p:extLst>
      <p:ext uri="{BB962C8B-B14F-4D97-AF65-F5344CB8AC3E}">
        <p14:creationId xmlns:p14="http://schemas.microsoft.com/office/powerpoint/2010/main" val="19390790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2000" fill="hold">
                                          <p:stCondLst>
                                            <p:cond delay="0"/>
                                          </p:stCondLst>
                                        </p:cTn>
                                        <p:tgtEl>
                                          <p:spTgt spid="25"/>
                                        </p:tgtEl>
                                        <p:attrNameLst>
                                          <p:attrName>style.visibility</p:attrName>
                                        </p:attrNameLst>
                                      </p:cBhvr>
                                      <p:to>
                                        <p:strVal val="visible"/>
                                      </p:to>
                                    </p:set>
                                    <p:anim calcmode="lin" valueType="num">
                                      <p:cBhvr>
                                        <p:cTn id="7" dur="2000" fill="hold"/>
                                        <p:tgtEl>
                                          <p:spTgt spid="25"/>
                                        </p:tgtEl>
                                        <p:attrNameLst>
                                          <p:attrName>ppt_x</p:attrName>
                                        </p:attrNameLst>
                                      </p:cBhvr>
                                      <p:tavLst>
                                        <p:tav tm="0">
                                          <p:val>
                                            <p:strVal val="#ppt_x-.2"/>
                                          </p:val>
                                        </p:tav>
                                        <p:tav tm="100000">
                                          <p:val>
                                            <p:strVal val="#ppt_x"/>
                                          </p:val>
                                        </p:tav>
                                      </p:tavLst>
                                    </p:anim>
                                    <p:anim calcmode="lin" valueType="num">
                                      <p:cBhvr>
                                        <p:cTn id="8" dur="2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9" dur="20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2000" fill="hold">
                                          <p:stCondLst>
                                            <p:cond delay="0"/>
                                          </p:stCondLst>
                                        </p:cTn>
                                        <p:tgtEl>
                                          <p:spTgt spid="34"/>
                                        </p:tgtEl>
                                        <p:attrNameLst>
                                          <p:attrName>style.visibility</p:attrName>
                                        </p:attrNameLst>
                                      </p:cBhvr>
                                      <p:to>
                                        <p:strVal val="visible"/>
                                      </p:to>
                                    </p:set>
                                    <p:anim calcmode="lin" valueType="num">
                                      <p:cBhvr>
                                        <p:cTn id="14" dur="2000" fill="hold"/>
                                        <p:tgtEl>
                                          <p:spTgt spid="34"/>
                                        </p:tgtEl>
                                        <p:attrNameLst>
                                          <p:attrName>ppt_w</p:attrName>
                                        </p:attrNameLst>
                                      </p:cBhvr>
                                      <p:tavLst>
                                        <p:tav tm="0">
                                          <p:val>
                                            <p:fltVal val="0"/>
                                          </p:val>
                                        </p:tav>
                                        <p:tav tm="100000">
                                          <p:val>
                                            <p:strVal val="#ppt_w"/>
                                          </p:val>
                                        </p:tav>
                                      </p:tavLst>
                                    </p:anim>
                                    <p:anim calcmode="lin" valueType="num">
                                      <p:cBhvr>
                                        <p:cTn id="15" dur="2000" fill="hold"/>
                                        <p:tgtEl>
                                          <p:spTgt spid="34"/>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17" presetClass="entr" presetSubtype="10" fill="hold" grpId="0" nodeType="afterEffect">
                                  <p:stCondLst>
                                    <p:cond delay="0"/>
                                  </p:stCondLst>
                                  <p:childTnLst>
                                    <p:set>
                                      <p:cBhvr>
                                        <p:cTn id="18" dur="2000" fill="hold">
                                          <p:stCondLst>
                                            <p:cond delay="0"/>
                                          </p:stCondLst>
                                        </p:cTn>
                                        <p:tgtEl>
                                          <p:spTgt spid="33"/>
                                        </p:tgtEl>
                                        <p:attrNameLst>
                                          <p:attrName>style.visibility</p:attrName>
                                        </p:attrNameLst>
                                      </p:cBhvr>
                                      <p:to>
                                        <p:strVal val="visible"/>
                                      </p:to>
                                    </p:set>
                                    <p:anim calcmode="lin" valueType="num">
                                      <p:cBhvr>
                                        <p:cTn id="19" dur="2000" fill="hold"/>
                                        <p:tgtEl>
                                          <p:spTgt spid="33"/>
                                        </p:tgtEl>
                                        <p:attrNameLst>
                                          <p:attrName>ppt_w</p:attrName>
                                        </p:attrNameLst>
                                      </p:cBhvr>
                                      <p:tavLst>
                                        <p:tav tm="0">
                                          <p:val>
                                            <p:fltVal val="0"/>
                                          </p:val>
                                        </p:tav>
                                        <p:tav tm="100000">
                                          <p:val>
                                            <p:strVal val="#ppt_w"/>
                                          </p:val>
                                        </p:tav>
                                      </p:tavLst>
                                    </p:anim>
                                    <p:anim calcmode="lin" valueType="num">
                                      <p:cBhvr>
                                        <p:cTn id="20" dur="2000" fill="hold"/>
                                        <p:tgtEl>
                                          <p:spTgt spid="33"/>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40" presetClass="entr" presetSubtype="0" fill="hold" grpId="0" nodeType="clickEffect">
                                  <p:stCondLst>
                                    <p:cond delay="0"/>
                                  </p:stCondLst>
                                  <p:iterate type="lt">
                                    <p:tmPct val="10000"/>
                                  </p:iterate>
                                  <p:childTnLst>
                                    <p:set>
                                      <p:cBhvr>
                                        <p:cTn id="24" dur="2000" fill="hold">
                                          <p:stCondLst>
                                            <p:cond delay="0"/>
                                          </p:stCondLst>
                                        </p:cTn>
                                        <p:tgtEl>
                                          <p:spTgt spid="30"/>
                                        </p:tgtEl>
                                        <p:attrNameLst>
                                          <p:attrName>style.visibility</p:attrName>
                                        </p:attrNameLst>
                                      </p:cBhvr>
                                      <p:to>
                                        <p:strVal val="visible"/>
                                      </p:to>
                                    </p:set>
                                    <p:animEffect transition="in" filter="fade">
                                      <p:cBhvr>
                                        <p:cTn id="25" dur="2000"/>
                                        <p:tgtEl>
                                          <p:spTgt spid="30"/>
                                        </p:tgtEl>
                                      </p:cBhvr>
                                    </p:animEffect>
                                    <p:anim calcmode="lin" valueType="num">
                                      <p:cBhvr>
                                        <p:cTn id="26" dur="2000" fill="hold"/>
                                        <p:tgtEl>
                                          <p:spTgt spid="30"/>
                                        </p:tgtEl>
                                        <p:attrNameLst>
                                          <p:attrName>ppt_x</p:attrName>
                                        </p:attrNameLst>
                                      </p:cBhvr>
                                      <p:tavLst>
                                        <p:tav tm="0">
                                          <p:val>
                                            <p:strVal val="#ppt_x-.1"/>
                                          </p:val>
                                        </p:tav>
                                        <p:tav tm="100000">
                                          <p:val>
                                            <p:strVal val="#ppt_x"/>
                                          </p:val>
                                        </p:tav>
                                      </p:tavLst>
                                    </p:anim>
                                    <p:anim calcmode="lin" valueType="num">
                                      <p:cBhvr>
                                        <p:cTn id="27" dur="2000" fill="hold"/>
                                        <p:tgtEl>
                                          <p:spTgt spid="30"/>
                                        </p:tgtEl>
                                        <p:attrNameLst>
                                          <p:attrName>ppt_y</p:attrName>
                                        </p:attrNameLst>
                                      </p:cBhvr>
                                      <p:tavLst>
                                        <p:tav tm="0">
                                          <p:val>
                                            <p:strVal val="#ppt_y"/>
                                          </p:val>
                                        </p:tav>
                                        <p:tav tm="100000">
                                          <p:val>
                                            <p:strVal val="#ppt_y"/>
                                          </p:val>
                                        </p:tav>
                                      </p:tavLst>
                                    </p:anim>
                                  </p:childTnLst>
                                </p:cTn>
                              </p:par>
                            </p:childTnLst>
                          </p:cTn>
                        </p:par>
                        <p:par>
                          <p:cTn id="28" fill="hold">
                            <p:stCondLst>
                              <p:cond delay="9800"/>
                            </p:stCondLst>
                            <p:childTnLst>
                              <p:par>
                                <p:cTn id="29" presetID="40" presetClass="entr" presetSubtype="0" fill="hold" grpId="0" nodeType="afterEffect">
                                  <p:stCondLst>
                                    <p:cond delay="0"/>
                                  </p:stCondLst>
                                  <p:iterate type="lt">
                                    <p:tmPct val="10000"/>
                                  </p:iterate>
                                  <p:childTnLst>
                                    <p:set>
                                      <p:cBhvr>
                                        <p:cTn id="30" dur="2000" fill="hold">
                                          <p:stCondLst>
                                            <p:cond delay="0"/>
                                          </p:stCondLst>
                                        </p:cTn>
                                        <p:tgtEl>
                                          <p:spTgt spid="31"/>
                                        </p:tgtEl>
                                        <p:attrNameLst>
                                          <p:attrName>style.visibility</p:attrName>
                                        </p:attrNameLst>
                                      </p:cBhvr>
                                      <p:to>
                                        <p:strVal val="visible"/>
                                      </p:to>
                                    </p:set>
                                    <p:animEffect transition="in" filter="fade">
                                      <p:cBhvr>
                                        <p:cTn id="31" dur="2000"/>
                                        <p:tgtEl>
                                          <p:spTgt spid="31"/>
                                        </p:tgtEl>
                                      </p:cBhvr>
                                    </p:animEffect>
                                    <p:anim calcmode="lin" valueType="num">
                                      <p:cBhvr>
                                        <p:cTn id="32" dur="2000" fill="hold"/>
                                        <p:tgtEl>
                                          <p:spTgt spid="31"/>
                                        </p:tgtEl>
                                        <p:attrNameLst>
                                          <p:attrName>ppt_x</p:attrName>
                                        </p:attrNameLst>
                                      </p:cBhvr>
                                      <p:tavLst>
                                        <p:tav tm="0">
                                          <p:val>
                                            <p:strVal val="#ppt_x-.1"/>
                                          </p:val>
                                        </p:tav>
                                        <p:tav tm="100000">
                                          <p:val>
                                            <p:strVal val="#ppt_x"/>
                                          </p:val>
                                        </p:tav>
                                      </p:tavLst>
                                    </p:anim>
                                    <p:anim calcmode="lin" valueType="num">
                                      <p:cBhvr>
                                        <p:cTn id="33" dur="20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2000" fill="hold">
                                          <p:stCondLst>
                                            <p:cond delay="0"/>
                                          </p:stCondLst>
                                        </p:cTn>
                                        <p:tgtEl>
                                          <p:spTgt spid="36"/>
                                        </p:tgtEl>
                                        <p:attrNameLst>
                                          <p:attrName>style.visibility</p:attrName>
                                        </p:attrNameLst>
                                      </p:cBhvr>
                                      <p:to>
                                        <p:strVal val="visible"/>
                                      </p:to>
                                    </p:set>
                                    <p:anim calcmode="lin" valueType="num">
                                      <p:cBhvr>
                                        <p:cTn id="38" dur="2000" fill="hold"/>
                                        <p:tgtEl>
                                          <p:spTgt spid="36"/>
                                        </p:tgtEl>
                                        <p:attrNameLst>
                                          <p:attrName>ppt_w</p:attrName>
                                        </p:attrNameLst>
                                      </p:cBhvr>
                                      <p:tavLst>
                                        <p:tav tm="0">
                                          <p:val>
                                            <p:strVal val="#ppt_w*0.70"/>
                                          </p:val>
                                        </p:tav>
                                        <p:tav tm="100000">
                                          <p:val>
                                            <p:strVal val="#ppt_w"/>
                                          </p:val>
                                        </p:tav>
                                      </p:tavLst>
                                    </p:anim>
                                    <p:anim calcmode="lin" valueType="num">
                                      <p:cBhvr>
                                        <p:cTn id="39" dur="2000" fill="hold"/>
                                        <p:tgtEl>
                                          <p:spTgt spid="36"/>
                                        </p:tgtEl>
                                        <p:attrNameLst>
                                          <p:attrName>ppt_h</p:attrName>
                                        </p:attrNameLst>
                                      </p:cBhvr>
                                      <p:tavLst>
                                        <p:tav tm="0">
                                          <p:val>
                                            <p:strVal val="#ppt_h"/>
                                          </p:val>
                                        </p:tav>
                                        <p:tav tm="100000">
                                          <p:val>
                                            <p:strVal val="#ppt_h"/>
                                          </p:val>
                                        </p:tav>
                                      </p:tavLst>
                                    </p:anim>
                                    <p:animEffect transition="in" filter="fade">
                                      <p:cBhvr>
                                        <p:cTn id="40" dur="2000"/>
                                        <p:tgtEl>
                                          <p:spTgt spid="36"/>
                                        </p:tgtEl>
                                      </p:cBhvr>
                                    </p:animEffect>
                                  </p:childTnLst>
                                </p:cTn>
                              </p:par>
                            </p:childTnLst>
                          </p:cTn>
                        </p:par>
                        <p:par>
                          <p:cTn id="41" fill="hold">
                            <p:stCondLst>
                              <p:cond delay="2000"/>
                            </p:stCondLst>
                            <p:childTnLst>
                              <p:par>
                                <p:cTn id="42" presetID="55" presetClass="entr" presetSubtype="0" fill="hold" nodeType="afterEffect">
                                  <p:stCondLst>
                                    <p:cond delay="0"/>
                                  </p:stCondLst>
                                  <p:childTnLst>
                                    <p:set>
                                      <p:cBhvr>
                                        <p:cTn id="43" dur="2000" fill="hold">
                                          <p:stCondLst>
                                            <p:cond delay="0"/>
                                          </p:stCondLst>
                                        </p:cTn>
                                        <p:tgtEl>
                                          <p:spTgt spid="35"/>
                                        </p:tgtEl>
                                        <p:attrNameLst>
                                          <p:attrName>style.visibility</p:attrName>
                                        </p:attrNameLst>
                                      </p:cBhvr>
                                      <p:to>
                                        <p:strVal val="visible"/>
                                      </p:to>
                                    </p:set>
                                    <p:anim calcmode="lin" valueType="num">
                                      <p:cBhvr>
                                        <p:cTn id="44" dur="2000" fill="hold"/>
                                        <p:tgtEl>
                                          <p:spTgt spid="35"/>
                                        </p:tgtEl>
                                        <p:attrNameLst>
                                          <p:attrName>ppt_w</p:attrName>
                                        </p:attrNameLst>
                                      </p:cBhvr>
                                      <p:tavLst>
                                        <p:tav tm="0">
                                          <p:val>
                                            <p:strVal val="#ppt_w*0.70"/>
                                          </p:val>
                                        </p:tav>
                                        <p:tav tm="100000">
                                          <p:val>
                                            <p:strVal val="#ppt_w"/>
                                          </p:val>
                                        </p:tav>
                                      </p:tavLst>
                                    </p:anim>
                                    <p:anim calcmode="lin" valueType="num">
                                      <p:cBhvr>
                                        <p:cTn id="45" dur="2000" fill="hold"/>
                                        <p:tgtEl>
                                          <p:spTgt spid="35"/>
                                        </p:tgtEl>
                                        <p:attrNameLst>
                                          <p:attrName>ppt_h</p:attrName>
                                        </p:attrNameLst>
                                      </p:cBhvr>
                                      <p:tavLst>
                                        <p:tav tm="0">
                                          <p:val>
                                            <p:strVal val="#ppt_h"/>
                                          </p:val>
                                        </p:tav>
                                        <p:tav tm="100000">
                                          <p:val>
                                            <p:strVal val="#ppt_h"/>
                                          </p:val>
                                        </p:tav>
                                      </p:tavLst>
                                    </p:anim>
                                    <p:animEffect transition="in" filter="fade">
                                      <p:cBhvr>
                                        <p:cTn id="46"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bldLvl="0" animBg="1"/>
      <p:bldP spid="3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954107"/>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五</a:t>
            </a:r>
            <a:r>
              <a:rPr lang="zh-CN" altLang="en-US" sz="2800" b="1" dirty="0" smtClean="0">
                <a:latin typeface="+mj-ea"/>
                <a:ea typeface="微软雅黑" panose="020B0503020204020204" pitchFamily="34" charset="-122"/>
                <a:cs typeface="+mj-ea"/>
                <a:sym typeface="+mn-lt"/>
              </a:rPr>
              <a:t>、</a:t>
            </a:r>
            <a:r>
              <a:rPr lang="zh-CN" altLang="en-US" sz="2800" b="1" dirty="0">
                <a:latin typeface="+mj-ea"/>
                <a:ea typeface="微软雅黑" panose="020B0503020204020204" pitchFamily="34" charset="-122"/>
                <a:cs typeface="+mj-ea"/>
                <a:sym typeface="+mn-lt"/>
              </a:rPr>
              <a:t>减压起动方法比较</a:t>
            </a:r>
          </a:p>
          <a:p>
            <a:pPr>
              <a:defRPr/>
            </a:pP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表格 13"/>
          <p:cNvGraphicFramePr>
            <a:graphicFrameLocks noGrp="1"/>
          </p:cNvGraphicFramePr>
          <p:nvPr>
            <p:custDataLst>
              <p:tags r:id="rId1"/>
            </p:custDataLst>
            <p:extLst>
              <p:ext uri="{D42A27DB-BD31-4B8C-83A1-F6EECF244321}">
                <p14:modId xmlns:p14="http://schemas.microsoft.com/office/powerpoint/2010/main" val="3538697890"/>
              </p:ext>
            </p:extLst>
          </p:nvPr>
        </p:nvGraphicFramePr>
        <p:xfrm>
          <a:off x="539750" y="1220764"/>
          <a:ext cx="11073129" cy="5337830"/>
        </p:xfrm>
        <a:graphic>
          <a:graphicData uri="http://schemas.openxmlformats.org/drawingml/2006/table">
            <a:tbl>
              <a:tblPr firstRow="1" bandRow="1">
                <a:tableStyleId>{912C8C85-51F0-491E-9774-3900AFEF0FD7}</a:tableStyleId>
              </a:tblPr>
              <a:tblGrid>
                <a:gridCol w="1831980">
                  <a:extLst>
                    <a:ext uri="{9D8B030D-6E8A-4147-A177-3AD203B41FA5}">
                      <a16:colId xmlns:a16="http://schemas.microsoft.com/office/drawing/2014/main" val="20000"/>
                    </a:ext>
                  </a:extLst>
                </a:gridCol>
                <a:gridCol w="1399909">
                  <a:extLst>
                    <a:ext uri="{9D8B030D-6E8A-4147-A177-3AD203B41FA5}">
                      <a16:colId xmlns:a16="http://schemas.microsoft.com/office/drawing/2014/main" val="20001"/>
                    </a:ext>
                  </a:extLst>
                </a:gridCol>
                <a:gridCol w="1166591">
                  <a:extLst>
                    <a:ext uri="{9D8B030D-6E8A-4147-A177-3AD203B41FA5}">
                      <a16:colId xmlns:a16="http://schemas.microsoft.com/office/drawing/2014/main" val="20002"/>
                    </a:ext>
                  </a:extLst>
                </a:gridCol>
                <a:gridCol w="1283250">
                  <a:extLst>
                    <a:ext uri="{9D8B030D-6E8A-4147-A177-3AD203B41FA5}">
                      <a16:colId xmlns:a16="http://schemas.microsoft.com/office/drawing/2014/main" val="20003"/>
                    </a:ext>
                  </a:extLst>
                </a:gridCol>
                <a:gridCol w="5391399">
                  <a:extLst>
                    <a:ext uri="{9D8B030D-6E8A-4147-A177-3AD203B41FA5}">
                      <a16:colId xmlns:a16="http://schemas.microsoft.com/office/drawing/2014/main" val="20004"/>
                    </a:ext>
                  </a:extLst>
                </a:gridCol>
              </a:tblGrid>
              <a:tr h="443786">
                <a:tc>
                  <a:txBody>
                    <a:bodyPr/>
                    <a:lstStyle/>
                    <a:p>
                      <a:pPr algn="ctr"/>
                      <a:r>
                        <a:rPr lang="zh-CN" altLang="en-US" sz="22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起动方法</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U</a:t>
                      </a:r>
                      <a:r>
                        <a:rPr lang="en-US" altLang="zh-CN" sz="2000" baseline="-25000" dirty="0"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1</a:t>
                      </a:r>
                      <a:r>
                        <a:rPr lang="en-US" altLang="zh-CN" sz="2000" dirty="0"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'/U</a:t>
                      </a:r>
                      <a:r>
                        <a:rPr lang="en-US" altLang="zh-CN" sz="2000" kern="1200" baseline="-25000" dirty="0"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1N</a:t>
                      </a:r>
                      <a:endParaRPr lang="zh-CN" altLang="en-US" sz="2000" b="1" kern="1200" baseline="-25000" dirty="0">
                        <a:solidFill>
                          <a:schemeClr val="lt1"/>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000" dirty="0" err="1"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I</a:t>
                      </a:r>
                      <a:r>
                        <a:rPr lang="en-US" altLang="zh-CN" sz="2000" baseline="-25000" dirty="0" err="1"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st</a:t>
                      </a:r>
                      <a:r>
                        <a:rPr lang="en-US" altLang="zh-CN" sz="2000" dirty="0"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dirty="0" err="1"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I</a:t>
                      </a:r>
                      <a:r>
                        <a:rPr lang="en-US" altLang="zh-CN" sz="2000" kern="1200" baseline="-25000" dirty="0" err="1"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st</a:t>
                      </a:r>
                      <a:endParaRPr lang="zh-CN" altLang="en-US" sz="2000" dirty="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2000" dirty="0" err="1"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T</a:t>
                      </a:r>
                      <a:r>
                        <a:rPr lang="en-US" altLang="zh-CN" sz="2000" baseline="-25000" dirty="0" err="1"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st</a:t>
                      </a:r>
                      <a:r>
                        <a:rPr lang="en-US" altLang="zh-CN" sz="2000" dirty="0"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dirty="0" err="1"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T</a:t>
                      </a:r>
                      <a:r>
                        <a:rPr lang="en-US" altLang="zh-CN" sz="2000" kern="1200" baseline="-25000" dirty="0" err="1" smtClean="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st</a:t>
                      </a:r>
                      <a:endParaRPr lang="zh-CN" altLang="en-US" sz="2000" dirty="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2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特点及适用场合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96999">
                <a:tc>
                  <a:txBody>
                    <a:bodyPr/>
                    <a:lstStyle/>
                    <a:p>
                      <a:pPr algn="ctr"/>
                      <a:r>
                        <a:rPr lang="zh-CN" altLang="en-US" b="1" dirty="0" smtClean="0">
                          <a:effectLst/>
                          <a:latin typeface="+mj-ea"/>
                          <a:ea typeface="+mj-ea"/>
                        </a:rPr>
                        <a:t>全压起动</a:t>
                      </a:r>
                      <a:endParaRPr lang="zh-CN" altLang="en-US" b="1" dirty="0" smtClean="0">
                        <a:solidFill>
                          <a:srgbClr val="FF00FF"/>
                        </a:solidFill>
                        <a:effectLst/>
                        <a:latin typeface="+mj-ea"/>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b="1" dirty="0" smtClean="0">
                          <a:latin typeface="Times New Roman" panose="02020603050405020304" pitchFamily="18" charset="0"/>
                          <a:ea typeface="+mj-ea"/>
                          <a:cs typeface="Times New Roman" panose="02020603050405020304" pitchFamily="18" charset="0"/>
                        </a:rPr>
                        <a:t>1</a:t>
                      </a:r>
                      <a:endParaRPr lang="zh-CN" altLang="en-US" b="1" dirty="0">
                        <a:solidFill>
                          <a:srgbClr val="FF00FF"/>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b="1" dirty="0" smtClean="0">
                          <a:latin typeface="Times New Roman" panose="02020603050405020304" pitchFamily="18" charset="0"/>
                          <a:ea typeface="+mj-ea"/>
                          <a:cs typeface="Times New Roman" panose="02020603050405020304" pitchFamily="18" charset="0"/>
                        </a:rPr>
                        <a:t>1</a:t>
                      </a:r>
                      <a:endParaRPr lang="zh-CN" altLang="en-US" b="1" dirty="0">
                        <a:solidFill>
                          <a:srgbClr val="FF00FF"/>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b="1" dirty="0" smtClean="0">
                          <a:latin typeface="Times New Roman" panose="02020603050405020304" pitchFamily="18" charset="0"/>
                          <a:ea typeface="+mj-ea"/>
                          <a:cs typeface="Times New Roman" panose="02020603050405020304" pitchFamily="18" charset="0"/>
                        </a:rPr>
                        <a:t>1</a:t>
                      </a:r>
                      <a:endParaRPr lang="zh-CN" altLang="en-US" b="1" dirty="0">
                        <a:solidFill>
                          <a:srgbClr val="FF00FF"/>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900"/>
                        </a:lnSpc>
                      </a:pPr>
                      <a:r>
                        <a:rPr lang="zh-CN" altLang="en-US" b="1" dirty="0" smtClean="0">
                          <a:solidFill>
                            <a:schemeClr val="tx1"/>
                          </a:solidFill>
                          <a:effectLst/>
                          <a:latin typeface="华文中宋" panose="02010600040101010101" pitchFamily="2" charset="-122"/>
                          <a:ea typeface="华文中宋" panose="02010600040101010101" pitchFamily="2" charset="-122"/>
                        </a:rPr>
                        <a:t>起动设备最简单，起动电流大，起动转矩小，适用于小容量电动机起动。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056640">
                <a:tc>
                  <a:txBody>
                    <a:bodyPr/>
                    <a:lstStyle/>
                    <a:p>
                      <a:pPr algn="ctr"/>
                      <a:r>
                        <a:rPr lang="zh-CN" altLang="en-US" b="1" dirty="0" smtClean="0">
                          <a:effectLst/>
                          <a:latin typeface="+mj-ea"/>
                          <a:ea typeface="+mj-ea"/>
                        </a:rPr>
                        <a:t>定子串电阻减压起动</a:t>
                      </a:r>
                      <a:endParaRPr lang="zh-CN" altLang="en-US" b="1" dirty="0" smtClean="0">
                        <a:solidFill>
                          <a:schemeClr val="tx1"/>
                        </a:solidFill>
                        <a:effectLst/>
                        <a:latin typeface="+mj-ea"/>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b="1" dirty="0" smtClean="0">
                          <a:latin typeface="Times New Roman" panose="02020603050405020304" pitchFamily="18" charset="0"/>
                          <a:ea typeface="+mj-ea"/>
                          <a:cs typeface="Times New Roman" panose="02020603050405020304" pitchFamily="18" charset="0"/>
                        </a:rPr>
                        <a:t>1/k</a:t>
                      </a:r>
                      <a:endParaRPr lang="zh-CN" altLang="en-US" b="1" dirty="0">
                        <a:solidFill>
                          <a:schemeClr val="tx1"/>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b="1" dirty="0" smtClean="0">
                          <a:latin typeface="Times New Roman" panose="02020603050405020304" pitchFamily="18" charset="0"/>
                          <a:ea typeface="+mj-ea"/>
                          <a:cs typeface="Times New Roman" panose="02020603050405020304" pitchFamily="18" charset="0"/>
                        </a:rPr>
                        <a:t>1/k</a:t>
                      </a:r>
                      <a:endParaRPr lang="zh-CN" altLang="en-US" b="1" dirty="0">
                        <a:solidFill>
                          <a:schemeClr val="tx1"/>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b="1" dirty="0" smtClean="0">
                          <a:latin typeface="Times New Roman" panose="02020603050405020304" pitchFamily="18" charset="0"/>
                          <a:ea typeface="+mj-ea"/>
                          <a:cs typeface="Times New Roman" panose="02020603050405020304" pitchFamily="18" charset="0"/>
                        </a:rPr>
                        <a:t>1/k</a:t>
                      </a:r>
                      <a:r>
                        <a:rPr lang="en-US" altLang="zh-CN" b="1" baseline="30000" dirty="0" smtClean="0">
                          <a:latin typeface="Times New Roman" panose="02020603050405020304" pitchFamily="18" charset="0"/>
                          <a:ea typeface="+mj-ea"/>
                          <a:cs typeface="Times New Roman" panose="02020603050405020304" pitchFamily="18" charset="0"/>
                        </a:rPr>
                        <a:t>2</a:t>
                      </a:r>
                      <a:endParaRPr lang="zh-CN" altLang="en-US" b="1" baseline="30000" dirty="0">
                        <a:solidFill>
                          <a:schemeClr val="tx1"/>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ts val="1900"/>
                        </a:lnSpc>
                        <a:spcBef>
                          <a:spcPts val="0"/>
                        </a:spcBef>
                        <a:spcAft>
                          <a:spcPts val="0"/>
                        </a:spcAft>
                        <a:buClrTx/>
                        <a:buSzTx/>
                        <a:buFontTx/>
                        <a:buNone/>
                        <a:defRPr/>
                      </a:pPr>
                      <a:r>
                        <a:rPr lang="zh-CN" altLang="en-US" b="1" dirty="0" smtClean="0">
                          <a:solidFill>
                            <a:schemeClr val="tx1"/>
                          </a:solidFill>
                          <a:effectLst/>
                          <a:latin typeface="华文中宋" panose="02010600040101010101" pitchFamily="2" charset="-122"/>
                          <a:ea typeface="华文中宋" panose="02010600040101010101" pitchFamily="2" charset="-122"/>
                        </a:rPr>
                        <a:t>起动设备较简单，起动电流较小，起动转矩较小，只适用于轻载起动，串接电阻时电能损耗大，</a:t>
                      </a:r>
                      <a:r>
                        <a:rPr lang="zh-CN" altLang="en-US" sz="1800" b="1" kern="1200" dirty="0" smtClean="0">
                          <a:solidFill>
                            <a:schemeClr val="tx1"/>
                          </a:solidFill>
                          <a:effectLst/>
                          <a:latin typeface="华文中宋" panose="02010600040101010101" pitchFamily="2" charset="-122"/>
                          <a:ea typeface="华文中宋" panose="02010600040101010101" pitchFamily="2" charset="-122"/>
                        </a:rPr>
                        <a:t>不能频繁起动，实际采用较少。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070610">
                <a:tc>
                  <a:txBody>
                    <a:bodyPr/>
                    <a:lstStyle/>
                    <a:p>
                      <a:pPr algn="ctr"/>
                      <a:r>
                        <a:rPr lang="zh-CN" altLang="en-US" b="1" dirty="0" smtClean="0">
                          <a:effectLst/>
                          <a:latin typeface="+mj-ea"/>
                          <a:ea typeface="+mj-ea"/>
                        </a:rPr>
                        <a:t>自耦变压器减压起动</a:t>
                      </a:r>
                      <a:endParaRPr lang="zh-CN" altLang="en-US" b="1" dirty="0" smtClean="0">
                        <a:solidFill>
                          <a:srgbClr val="9933FF"/>
                        </a:solidFill>
                        <a:effectLst/>
                        <a:latin typeface="+mj-ea"/>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b="1" dirty="0" smtClean="0">
                          <a:latin typeface="Times New Roman" panose="02020603050405020304" pitchFamily="18" charset="0"/>
                          <a:ea typeface="+mj-ea"/>
                          <a:cs typeface="Times New Roman" panose="02020603050405020304" pitchFamily="18" charset="0"/>
                        </a:rPr>
                        <a:t>1/k</a:t>
                      </a:r>
                      <a:endParaRPr lang="zh-CN" altLang="en-US" b="1" dirty="0">
                        <a:solidFill>
                          <a:srgbClr val="9933FF"/>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b="1" dirty="0" smtClean="0">
                          <a:latin typeface="Times New Roman" panose="02020603050405020304" pitchFamily="18" charset="0"/>
                          <a:ea typeface="+mj-ea"/>
                          <a:cs typeface="Times New Roman" panose="02020603050405020304" pitchFamily="18" charset="0"/>
                        </a:rPr>
                        <a:t>1/k</a:t>
                      </a:r>
                      <a:r>
                        <a:rPr lang="en-US" altLang="zh-CN" b="1" baseline="30000" dirty="0" smtClean="0">
                          <a:latin typeface="Times New Roman" panose="02020603050405020304" pitchFamily="18" charset="0"/>
                          <a:ea typeface="+mj-ea"/>
                          <a:cs typeface="Times New Roman" panose="02020603050405020304" pitchFamily="18" charset="0"/>
                        </a:rPr>
                        <a:t>2</a:t>
                      </a:r>
                      <a:endParaRPr lang="zh-CN" altLang="en-US" b="1" dirty="0">
                        <a:solidFill>
                          <a:srgbClr val="9933FF"/>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b="1" dirty="0" smtClean="0">
                          <a:latin typeface="Times New Roman" panose="02020603050405020304" pitchFamily="18" charset="0"/>
                          <a:ea typeface="+mj-ea"/>
                          <a:cs typeface="Times New Roman" panose="02020603050405020304" pitchFamily="18" charset="0"/>
                        </a:rPr>
                        <a:t>1/k</a:t>
                      </a:r>
                      <a:r>
                        <a:rPr lang="en-US" altLang="zh-CN" b="1" baseline="30000" dirty="0" smtClean="0">
                          <a:latin typeface="Times New Roman" panose="02020603050405020304" pitchFamily="18" charset="0"/>
                          <a:ea typeface="+mj-ea"/>
                          <a:cs typeface="Times New Roman" panose="02020603050405020304" pitchFamily="18" charset="0"/>
                        </a:rPr>
                        <a:t>2</a:t>
                      </a:r>
                      <a:endParaRPr lang="zh-CN" altLang="en-US" b="1" dirty="0">
                        <a:solidFill>
                          <a:srgbClr val="9933FF"/>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ts val="1900"/>
                        </a:lnSpc>
                        <a:spcBef>
                          <a:spcPts val="0"/>
                        </a:spcBef>
                        <a:spcAft>
                          <a:spcPts val="0"/>
                        </a:spcAft>
                        <a:buClrTx/>
                        <a:buSzTx/>
                        <a:buFontTx/>
                        <a:buNone/>
                        <a:defRPr/>
                      </a:pPr>
                      <a:r>
                        <a:rPr lang="zh-CN" altLang="en-US" b="1" dirty="0" smtClean="0">
                          <a:solidFill>
                            <a:schemeClr val="tx1"/>
                          </a:solidFill>
                          <a:effectLst/>
                          <a:latin typeface="华文中宋" panose="02010600040101010101" pitchFamily="2" charset="-122"/>
                          <a:ea typeface="华文中宋" panose="02010600040101010101" pitchFamily="2" charset="-122"/>
                        </a:rPr>
                        <a:t>起动设备较复杂，可灵活选择电压抽头，得到合适的起动电流和起动转矩，起动转矩较大，可带较大负载起动，起动较平稳，不宜频繁起动。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084580">
                <a:tc>
                  <a:txBody>
                    <a:bodyPr/>
                    <a:lstStyle/>
                    <a:p>
                      <a:pPr algn="ctr"/>
                      <a:r>
                        <a:rPr lang="en-US" altLang="zh-CN" b="1" dirty="0" smtClean="0">
                          <a:effectLst/>
                          <a:latin typeface="+mj-ea"/>
                          <a:ea typeface="+mj-ea"/>
                        </a:rPr>
                        <a:t>Y-</a:t>
                      </a:r>
                      <a:r>
                        <a:rPr lang="en-US" altLang="zh-CN" sz="1800" b="1" dirty="0" smtClean="0">
                          <a:effectLst/>
                          <a:latin typeface="+mj-ea"/>
                          <a:ea typeface="+mj-ea"/>
                          <a:sym typeface="Arial" panose="020B0604020202020204" pitchFamily="34" charset="0"/>
                        </a:rPr>
                        <a:t>△</a:t>
                      </a:r>
                      <a:r>
                        <a:rPr lang="zh-CN" altLang="en-US" sz="1800" b="1" dirty="0" smtClean="0">
                          <a:effectLst/>
                          <a:latin typeface="+mj-ea"/>
                          <a:ea typeface="+mj-ea"/>
                          <a:sym typeface="Arial" panose="020B0604020202020204" pitchFamily="34" charset="0"/>
                        </a:rPr>
                        <a:t>减压起动</a:t>
                      </a:r>
                      <a:endParaRPr lang="zh-CN" altLang="en-US" b="1" dirty="0">
                        <a:solidFill>
                          <a:srgbClr val="C00000"/>
                        </a:solidFill>
                        <a:effectLst/>
                        <a:latin typeface="+mj-ea"/>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b="1" dirty="0" smtClean="0">
                          <a:latin typeface="Times New Roman" panose="02020603050405020304" pitchFamily="18" charset="0"/>
                          <a:ea typeface="+mj-ea"/>
                          <a:cs typeface="Times New Roman" panose="02020603050405020304" pitchFamily="18" charset="0"/>
                        </a:rPr>
                        <a:t>1/√3</a:t>
                      </a:r>
                      <a:endParaRPr lang="zh-CN" altLang="en-US" b="1" dirty="0">
                        <a:solidFill>
                          <a:srgbClr val="C00000"/>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b="1" dirty="0" smtClean="0">
                          <a:latin typeface="Times New Roman" panose="02020603050405020304" pitchFamily="18" charset="0"/>
                          <a:ea typeface="+mj-ea"/>
                          <a:cs typeface="Times New Roman" panose="02020603050405020304" pitchFamily="18" charset="0"/>
                        </a:rPr>
                        <a:t>1/3</a:t>
                      </a:r>
                      <a:endParaRPr lang="zh-CN" altLang="en-US" b="1" dirty="0">
                        <a:solidFill>
                          <a:srgbClr val="C00000"/>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b="1" dirty="0" smtClean="0">
                          <a:latin typeface="Times New Roman" panose="02020603050405020304" pitchFamily="18" charset="0"/>
                          <a:ea typeface="+mj-ea"/>
                          <a:cs typeface="Times New Roman" panose="02020603050405020304" pitchFamily="18" charset="0"/>
                        </a:rPr>
                        <a:t>1/3</a:t>
                      </a:r>
                      <a:endParaRPr lang="zh-CN" altLang="en-US" b="1" dirty="0">
                        <a:solidFill>
                          <a:srgbClr val="C00000"/>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ts val="1900"/>
                        </a:lnSpc>
                        <a:spcBef>
                          <a:spcPts val="0"/>
                        </a:spcBef>
                        <a:spcAft>
                          <a:spcPts val="0"/>
                        </a:spcAft>
                        <a:buClrTx/>
                        <a:buSzTx/>
                        <a:buFontTx/>
                        <a:buNone/>
                        <a:defRPr/>
                      </a:pPr>
                      <a:r>
                        <a:rPr lang="zh-CN" altLang="en-US" b="1" dirty="0" smtClean="0">
                          <a:solidFill>
                            <a:schemeClr val="tx1"/>
                          </a:solidFill>
                          <a:effectLst/>
                          <a:latin typeface="华文中宋" panose="02010600040101010101" pitchFamily="2" charset="-122"/>
                          <a:ea typeface="华文中宋" panose="02010600040101010101" pitchFamily="2" charset="-122"/>
                        </a:rPr>
                        <a:t>起动设备简单，起动电流和起动转矩都较小，可频繁起动，适用于轻载起动，只能用于额定接线方式是</a:t>
                      </a:r>
                      <a:r>
                        <a:rPr lang="en-US" altLang="zh-CN" sz="1800" b="1" kern="1200" dirty="0" smtClean="0">
                          <a:solidFill>
                            <a:schemeClr val="tx1"/>
                          </a:solidFill>
                          <a:effectLst/>
                          <a:latin typeface="华文中宋" panose="02010600040101010101" pitchFamily="2" charset="-122"/>
                          <a:ea typeface="华文中宋" panose="02010600040101010101" pitchFamily="2" charset="-122"/>
                          <a:sym typeface="Arial" panose="020B0604020202020204" pitchFamily="34" charset="0"/>
                        </a:rPr>
                        <a:t>△</a:t>
                      </a:r>
                      <a:r>
                        <a:rPr lang="zh-CN" altLang="en-US" b="1" dirty="0" smtClean="0">
                          <a:solidFill>
                            <a:schemeClr val="tx1"/>
                          </a:solidFill>
                          <a:effectLst/>
                          <a:latin typeface="华文中宋" panose="02010600040101010101" pitchFamily="2" charset="-122"/>
                          <a:ea typeface="华文中宋" panose="02010600040101010101" pitchFamily="2" charset="-122"/>
                        </a:rPr>
                        <a:t>的电动机，实际应用广泛。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085215">
                <a:tc>
                  <a:txBody>
                    <a:bodyPr/>
                    <a:lstStyle/>
                    <a:p>
                      <a:pPr algn="ctr"/>
                      <a:r>
                        <a:rPr lang="zh-CN" altLang="en-US" b="1" dirty="0" smtClean="0">
                          <a:effectLst/>
                          <a:latin typeface="+mj-ea"/>
                          <a:ea typeface="+mj-ea"/>
                        </a:rPr>
                        <a:t>延边三角形减压起动</a:t>
                      </a:r>
                      <a:endParaRPr lang="zh-CN" altLang="en-US" b="1" dirty="0" smtClean="0">
                        <a:solidFill>
                          <a:srgbClr val="0000FF"/>
                        </a:solidFill>
                        <a:effectLst/>
                        <a:latin typeface="+mj-ea"/>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b="1" dirty="0" smtClean="0">
                          <a:latin typeface="Times New Roman" panose="02020603050405020304" pitchFamily="18" charset="0"/>
                          <a:ea typeface="+mj-ea"/>
                          <a:cs typeface="Times New Roman" panose="02020603050405020304" pitchFamily="18" charset="0"/>
                        </a:rPr>
                        <a:t>1/√3~1</a:t>
                      </a:r>
                      <a:endParaRPr lang="zh-CN" altLang="en-US" b="1" dirty="0">
                        <a:solidFill>
                          <a:srgbClr val="0000FF"/>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b="1" dirty="0" smtClean="0">
                          <a:latin typeface="Times New Roman" panose="02020603050405020304" pitchFamily="18" charset="0"/>
                          <a:ea typeface="+mj-ea"/>
                          <a:cs typeface="Times New Roman" panose="02020603050405020304" pitchFamily="18" charset="0"/>
                        </a:rPr>
                        <a:t>1/3~1</a:t>
                      </a:r>
                      <a:endParaRPr lang="zh-CN" altLang="en-US" b="1" dirty="0">
                        <a:solidFill>
                          <a:srgbClr val="0000FF"/>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b="1" dirty="0" smtClean="0">
                          <a:latin typeface="Times New Roman" panose="02020603050405020304" pitchFamily="18" charset="0"/>
                          <a:ea typeface="+mj-ea"/>
                          <a:cs typeface="Times New Roman" panose="02020603050405020304" pitchFamily="18" charset="0"/>
                        </a:rPr>
                        <a:t>1/3~1</a:t>
                      </a:r>
                      <a:endParaRPr lang="zh-CN" altLang="en-US" b="1" dirty="0">
                        <a:solidFill>
                          <a:srgbClr val="0000FF"/>
                        </a:solidFill>
                        <a:latin typeface="Times New Roman" panose="02020603050405020304" pitchFamily="18" charset="0"/>
                        <a:ea typeface="+mj-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ts val="1900"/>
                        </a:lnSpc>
                        <a:spcBef>
                          <a:spcPts val="0"/>
                        </a:spcBef>
                        <a:spcAft>
                          <a:spcPts val="0"/>
                        </a:spcAft>
                        <a:buClrTx/>
                        <a:buSzTx/>
                        <a:buFontTx/>
                        <a:buNone/>
                        <a:defRPr/>
                      </a:pPr>
                      <a:r>
                        <a:rPr lang="en-US" altLang="zh-CN" sz="1800" b="1" kern="1200" dirty="0" smtClean="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Y/△</a:t>
                      </a:r>
                      <a:r>
                        <a:rPr lang="zh-CN" altLang="en-US" sz="1800" b="1" kern="1200" dirty="0" smtClean="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减压起动的延伸，起动电压、起动电流和起动转矩都介于</a:t>
                      </a:r>
                      <a:r>
                        <a:rPr lang="en-US" altLang="zh-CN" sz="1800" b="1" kern="1200" dirty="0" smtClean="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Y</a:t>
                      </a:r>
                      <a:r>
                        <a:rPr lang="zh-CN" altLang="en-US" sz="1800" b="1" kern="1200" dirty="0" smtClean="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接线和</a:t>
                      </a:r>
                      <a:r>
                        <a:rPr lang="en-US" altLang="zh-CN" sz="1800" b="1" kern="1200" dirty="0" smtClean="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a:t>
                      </a:r>
                      <a:r>
                        <a:rPr lang="zh-CN" altLang="en-US" sz="1800" b="1" kern="1200" dirty="0" smtClean="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接线之间，控制很繁琐，对电动机的设计制造有特殊要求，很少采用。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5" name="Line 2"/>
          <p:cNvSpPr/>
          <p:nvPr/>
        </p:nvSpPr>
        <p:spPr>
          <a:xfrm>
            <a:off x="468313" y="1042964"/>
            <a:ext cx="11169031" cy="0"/>
          </a:xfrm>
          <a:prstGeom prst="line">
            <a:avLst/>
          </a:prstGeom>
          <a:ln w="57150" cap="flat" cmpd="sng">
            <a:solidFill>
              <a:srgbClr val="003300"/>
            </a:solidFill>
            <a:prstDash val="solid"/>
            <a:round/>
            <a:headEnd type="none" w="med" len="med"/>
            <a:tailEnd type="none" w="med" len="med"/>
          </a:ln>
        </p:spPr>
      </p:sp>
    </p:spTree>
    <p:extLst>
      <p:ext uri="{BB962C8B-B14F-4D97-AF65-F5344CB8AC3E}">
        <p14:creationId xmlns:p14="http://schemas.microsoft.com/office/powerpoint/2010/main" val="29584439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472134" y="1419105"/>
            <a:ext cx="10844988" cy="5866221"/>
          </a:xfrm>
          <a:prstGeom prst="rect">
            <a:avLst/>
          </a:prstGeom>
          <a:noFill/>
          <a:ln w="9525">
            <a:noFill/>
            <a:miter lim="800000"/>
          </a:ln>
        </p:spPr>
        <p:txBody>
          <a:bodyPr/>
          <a:lstStyle/>
          <a:p>
            <a:pPr marL="342900" indent="-342900" fontAlgn="base">
              <a:lnSpc>
                <a:spcPct val="130000"/>
              </a:lnSpc>
              <a:spcBef>
                <a:spcPct val="20000"/>
              </a:spcBef>
              <a:spcAft>
                <a:spcPct val="0"/>
              </a:spcAft>
              <a:buClr>
                <a:srgbClr val="3366CC"/>
              </a:buClr>
              <a:buFont typeface="Arial" panose="020B0604020202020204" pitchFamily="34" charset="0"/>
              <a:buChar char="•"/>
            </a:pPr>
            <a:r>
              <a:rPr lang="zh-CN" altLang="zh-CN" sz="2400" dirty="0">
                <a:latin typeface="黑体" panose="02010609060101010101" pitchFamily="49" charset="-122"/>
                <a:ea typeface="黑体" panose="02010609060101010101" pitchFamily="49" charset="-122"/>
              </a:rPr>
              <a:t>在工厂中，若笼型异步电动机的额定功率超出了允许直接起动的范围，则应采用降压起动。所谓降压起动，是借助起动设备将电源电压适当降低后加在定子绕组上进行起动，待电动机转速升高到接近稳定时，再使电压恢复到额定值，转入正常运行。</a:t>
            </a:r>
            <a:endParaRPr lang="en-US" altLang="zh-CN" sz="2400" dirty="0">
              <a:latin typeface="黑体" panose="02010609060101010101" pitchFamily="49" charset="-122"/>
              <a:ea typeface="黑体" panose="02010609060101010101" pitchFamily="49" charset="-122"/>
            </a:endParaRPr>
          </a:p>
          <a:p>
            <a:pPr marL="342900" indent="-342900" fontAlgn="base">
              <a:lnSpc>
                <a:spcPct val="130000"/>
              </a:lnSpc>
              <a:spcBef>
                <a:spcPct val="20000"/>
              </a:spcBef>
              <a:spcAft>
                <a:spcPct val="0"/>
              </a:spcAft>
              <a:buClr>
                <a:srgbClr val="3366CC"/>
              </a:buClr>
              <a:buFont typeface="Arial" panose="020B0604020202020204" pitchFamily="34" charset="0"/>
              <a:buChar char="•"/>
            </a:pPr>
            <a:r>
              <a:rPr lang="zh-CN" altLang="zh-CN" sz="2400" dirty="0">
                <a:latin typeface="黑体" panose="02010609060101010101" pitchFamily="49" charset="-122"/>
                <a:ea typeface="黑体" panose="02010609060101010101" pitchFamily="49" charset="-122"/>
              </a:rPr>
              <a:t>三相笼型异步电动机容量在</a:t>
            </a:r>
            <a:r>
              <a:rPr lang="en-US" altLang="zh-CN" sz="2400" dirty="0">
                <a:latin typeface="黑体" panose="02010609060101010101" pitchFamily="49" charset="-122"/>
                <a:ea typeface="黑体" panose="02010609060101010101" pitchFamily="49" charset="-122"/>
              </a:rPr>
              <a:t>10kW</a:t>
            </a:r>
            <a:r>
              <a:rPr lang="zh-CN" altLang="zh-CN" sz="2400" dirty="0">
                <a:latin typeface="黑体" panose="02010609060101010101" pitchFamily="49" charset="-122"/>
                <a:ea typeface="黑体" panose="02010609060101010101" pitchFamily="49" charset="-122"/>
              </a:rPr>
              <a:t>以上或由于其他原因不允许直接起动时，应采用降压起动。降压起动也称减压起动。</a:t>
            </a:r>
            <a:endParaRPr lang="en-US" altLang="zh-CN" sz="2400" dirty="0">
              <a:latin typeface="黑体" panose="02010609060101010101" pitchFamily="49" charset="-122"/>
              <a:ea typeface="黑体" panose="02010609060101010101" pitchFamily="49" charset="-122"/>
            </a:endParaRPr>
          </a:p>
          <a:p>
            <a:pPr marL="342900" indent="-342900" fontAlgn="base">
              <a:lnSpc>
                <a:spcPct val="130000"/>
              </a:lnSpc>
              <a:spcBef>
                <a:spcPct val="20000"/>
              </a:spcBef>
              <a:spcAft>
                <a:spcPct val="0"/>
              </a:spcAft>
              <a:buClr>
                <a:srgbClr val="3366CC"/>
              </a:buClr>
              <a:buFont typeface="Arial" panose="020B0604020202020204" pitchFamily="34" charset="0"/>
              <a:buChar char="•"/>
            </a:pPr>
            <a:r>
              <a:rPr lang="zh-CN" altLang="zh-CN" sz="2400" dirty="0">
                <a:latin typeface="黑体" panose="02010609060101010101" pitchFamily="49" charset="-122"/>
                <a:ea typeface="黑体" panose="02010609060101010101" pitchFamily="49" charset="-122"/>
              </a:rPr>
              <a:t>降压起动的目的是减小起动电流以及对电网的不良影响，但它同时又降低了起动转矩，所以这种起动方法只适用于空载或轻载起动时的鼠笼式异步电动机。</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5155689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2"/>
          <p:cNvSpPr txBox="1">
            <a:spLocks noChangeArrowheads="1"/>
          </p:cNvSpPr>
          <p:nvPr/>
        </p:nvSpPr>
        <p:spPr bwMode="auto">
          <a:xfrm>
            <a:off x="1084162" y="1496378"/>
            <a:ext cx="10640992" cy="1669415"/>
          </a:xfrm>
          <a:prstGeom prst="rect">
            <a:avLst/>
          </a:prstGeom>
          <a:noFill/>
          <a:ln w="9525">
            <a:noFill/>
            <a:miter lim="800000"/>
          </a:ln>
        </p:spPr>
        <p:txBody>
          <a:bodyPr/>
          <a:lstStyle/>
          <a:p>
            <a:pPr marR="0" defTabSz="914400">
              <a:lnSpc>
                <a:spcPct val="150000"/>
              </a:lnSpc>
              <a:spcBef>
                <a:spcPts val="20"/>
              </a:spcBef>
              <a:spcAft>
                <a:spcPts val="0"/>
              </a:spcAft>
              <a:buClrTx/>
              <a:buSzTx/>
              <a:buFontTx/>
              <a:defRPr/>
            </a:pPr>
            <a:r>
              <a:rPr kumimoji="0" lang="zh-CN" altLang="en-US" sz="2300" b="1" kern="0" cap="none" spc="0" normalizeH="0" baseline="0" noProof="0" dirty="0">
                <a:effectLst/>
                <a:latin typeface="微软雅黑" panose="020B0503020204020204" pitchFamily="34" charset="-122"/>
                <a:ea typeface="微软雅黑" panose="020B0503020204020204" pitchFamily="34" charset="-122"/>
              </a:rPr>
              <a:t>在电力拖动系统中，不同的生产机械，不同的生产工艺要求，所需要的电动机的类型、容量各不相同，对电动机</a:t>
            </a:r>
            <a:r>
              <a:rPr lang="zh-CN" altLang="en-US" sz="2300" b="1" kern="0" noProof="0" dirty="0">
                <a:effectLst/>
                <a:latin typeface="微软雅黑" panose="020B0503020204020204" pitchFamily="34" charset="-122"/>
                <a:ea typeface="微软雅黑" panose="020B0503020204020204" pitchFamily="34" charset="-122"/>
                <a:sym typeface="+mn-ea"/>
              </a:rPr>
              <a:t>的</a:t>
            </a:r>
            <a:r>
              <a:rPr kumimoji="0" lang="zh-CN" altLang="en-US" sz="2300" b="1" kern="0" cap="none" spc="0" normalizeH="0" baseline="0" noProof="0" dirty="0">
                <a:effectLst/>
                <a:latin typeface="微软雅黑" panose="020B0503020204020204" pitchFamily="34" charset="-122"/>
                <a:ea typeface="微软雅黑" panose="020B0503020204020204" pitchFamily="34" charset="-122"/>
              </a:rPr>
              <a:t>起动要求也各有不同，需要采用不同的起动控制方案。</a:t>
            </a:r>
          </a:p>
        </p:txBody>
      </p:sp>
      <p:sp>
        <p:nvSpPr>
          <p:cNvPr id="15" name="Rectangle 5"/>
          <p:cNvSpPr>
            <a:spLocks noChangeArrowheads="1"/>
          </p:cNvSpPr>
          <p:nvPr/>
        </p:nvSpPr>
        <p:spPr bwMode="auto">
          <a:xfrm>
            <a:off x="1205580" y="199708"/>
            <a:ext cx="2701925" cy="723265"/>
          </a:xfrm>
          <a:prstGeom prst="rect">
            <a:avLst/>
          </a:prstGeom>
          <a:noFill/>
          <a:ln w="9525">
            <a:noFill/>
            <a:miter lim="800000"/>
          </a:ln>
        </p:spPr>
        <p:txBody>
          <a:bodyPr/>
          <a:lstStyle/>
          <a:p>
            <a:pPr marL="342900" marR="0" lvl="0" indent="-342900" algn="l" defTabSz="914400" rtl="0" eaLnBrk="1" fontAlgn="base" latinLnBrk="0" hangingPunct="1">
              <a:lnSpc>
                <a:spcPct val="130000"/>
              </a:lnSpc>
              <a:spcBef>
                <a:spcPct val="20000"/>
              </a:spcBef>
              <a:spcAft>
                <a:spcPct val="0"/>
              </a:spcAft>
              <a:buClr>
                <a:srgbClr val="3366CC"/>
              </a:buClr>
              <a:buSzTx/>
              <a:buFont typeface="Wingdings" panose="05000000000000000000" pitchFamily="2" charset="2"/>
              <a:buChar char="n"/>
              <a:defRPr/>
            </a:pPr>
            <a:r>
              <a:rPr kumimoji="0" lang="zh-CN" altLang="en-US" sz="3200" b="1" i="0" u="none" strike="noStrike" kern="1200" cap="none" spc="0" normalizeH="0" baseline="0" noProof="0" dirty="0">
                <a:ln>
                  <a:noFill/>
                </a:ln>
                <a:solidFill>
                  <a:srgbClr val="9900FF"/>
                </a:solidFill>
                <a:effectLst/>
                <a:uLnTx/>
                <a:uFillTx/>
                <a:latin typeface="黑体" panose="02010609060101010101" pitchFamily="49" charset="-122"/>
                <a:ea typeface="黑体" panose="02010609060101010101" pitchFamily="49" charset="-122"/>
                <a:cs typeface="+mn-cs"/>
              </a:rPr>
              <a:t>生产实际</a:t>
            </a:r>
          </a:p>
        </p:txBody>
      </p:sp>
      <p:sp>
        <p:nvSpPr>
          <p:cNvPr id="16" name="文本框 15"/>
          <p:cNvSpPr txBox="1"/>
          <p:nvPr/>
        </p:nvSpPr>
        <p:spPr>
          <a:xfrm>
            <a:off x="5889749" y="3165793"/>
            <a:ext cx="4275455" cy="515620"/>
          </a:xfrm>
          <a:prstGeom prst="rect">
            <a:avLst/>
          </a:prstGeom>
          <a:noFill/>
        </p:spPr>
        <p:txBody>
          <a:bodyPr wrap="square" rtlCol="0" anchor="t">
            <a:spAutoFit/>
          </a:bodyPr>
          <a:lstStyle/>
          <a:p>
            <a:pPr eaLnBrk="0" hangingPunct="0">
              <a:lnSpc>
                <a:spcPct val="115000"/>
              </a:lnSpc>
              <a:buSzTx/>
            </a:pPr>
            <a:r>
              <a:rPr lang="en-US" altLang="zh-CN" sz="2400" dirty="0">
                <a:solidFill>
                  <a:srgbClr val="0000CC"/>
                </a:solidFill>
                <a:latin typeface="宋体" panose="02010600030101010101" pitchFamily="2" charset="-122"/>
                <a:cs typeface="华文中宋" panose="02010600040101010101" pitchFamily="2" charset="-122"/>
                <a:sym typeface="+mn-ea"/>
              </a:rPr>
              <a:t>★</a:t>
            </a:r>
            <a:r>
              <a:rPr lang="zh-CN" altLang="en-US" sz="24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sym typeface="+mn-ea"/>
              </a:rPr>
              <a:t>三相绕线转子异步电动机</a:t>
            </a:r>
          </a:p>
        </p:txBody>
      </p:sp>
      <p:sp>
        <p:nvSpPr>
          <p:cNvPr id="17" name="文本框 16"/>
          <p:cNvSpPr txBox="1"/>
          <p:nvPr/>
        </p:nvSpPr>
        <p:spPr>
          <a:xfrm>
            <a:off x="2067684" y="3172143"/>
            <a:ext cx="3822065" cy="515620"/>
          </a:xfrm>
          <a:prstGeom prst="rect">
            <a:avLst/>
          </a:prstGeom>
          <a:noFill/>
        </p:spPr>
        <p:txBody>
          <a:bodyPr wrap="square" rtlCol="0" anchor="t">
            <a:spAutoFit/>
          </a:bodyPr>
          <a:lstStyle/>
          <a:p>
            <a:pPr eaLnBrk="0" hangingPunct="0">
              <a:lnSpc>
                <a:spcPct val="115000"/>
              </a:lnSpc>
              <a:buSzTx/>
            </a:pPr>
            <a:r>
              <a:rPr lang="en-US" altLang="zh-CN" sz="2400" dirty="0">
                <a:solidFill>
                  <a:srgbClr val="0000CC"/>
                </a:solidFill>
                <a:latin typeface="宋体" panose="02010600030101010101" pitchFamily="2" charset="-122"/>
                <a:cs typeface="华文中宋" panose="02010600040101010101" pitchFamily="2" charset="-122"/>
                <a:sym typeface="+mn-ea"/>
              </a:rPr>
              <a:t>★</a:t>
            </a:r>
            <a:r>
              <a:rPr lang="zh-CN" altLang="en-US" sz="24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sym typeface="+mn-ea"/>
              </a:rPr>
              <a:t>三相笼型异步电动机</a:t>
            </a:r>
          </a:p>
        </p:txBody>
      </p:sp>
      <p:sp>
        <p:nvSpPr>
          <p:cNvPr id="18" name="文本框 17"/>
          <p:cNvSpPr txBox="1"/>
          <p:nvPr/>
        </p:nvSpPr>
        <p:spPr>
          <a:xfrm>
            <a:off x="2197224" y="4818063"/>
            <a:ext cx="3529330" cy="1600200"/>
          </a:xfrm>
          <a:prstGeom prst="rect">
            <a:avLst/>
          </a:prstGeom>
          <a:noFill/>
        </p:spPr>
        <p:txBody>
          <a:bodyPr wrap="square" rtlCol="0" anchor="t">
            <a:noAutofit/>
          </a:bodyPr>
          <a:lstStyle/>
          <a:p>
            <a:pPr eaLnBrk="0" hangingPunct="0">
              <a:lnSpc>
                <a:spcPct val="110000"/>
              </a:lnSpc>
              <a:spcBef>
                <a:spcPts val="0"/>
              </a:spcBef>
              <a:spcAft>
                <a:spcPts val="0"/>
              </a:spcAft>
              <a:buSzTx/>
            </a:pPr>
            <a:r>
              <a:rPr lang="en-US" altLang="zh-CN"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mn-ea"/>
              </a:rPr>
              <a:t>1</a:t>
            </a:r>
            <a:r>
              <a:rPr lang="zh-CN" altLang="en-US"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mn-ea"/>
              </a:rPr>
              <a:t>）定子串电阻减压起动</a:t>
            </a:r>
            <a:endParaRPr lang="en-US" altLang="zh-CN"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endParaRPr>
          </a:p>
          <a:p>
            <a:pPr eaLnBrk="0" hangingPunct="0">
              <a:lnSpc>
                <a:spcPct val="110000"/>
              </a:lnSpc>
              <a:spcBef>
                <a:spcPts val="0"/>
              </a:spcBef>
              <a:spcAft>
                <a:spcPts val="0"/>
              </a:spcAft>
              <a:buSzTx/>
            </a:pPr>
            <a:r>
              <a:rPr lang="en-US" altLang="zh-CN"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mn-ea"/>
              </a:rPr>
              <a:t>2</a:t>
            </a:r>
            <a:r>
              <a:rPr lang="zh-CN" altLang="en-US"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mn-ea"/>
              </a:rPr>
              <a:t>）</a:t>
            </a:r>
            <a:r>
              <a:rPr lang="zh-CN" altLang="en-US"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自耦变压器减压起动</a:t>
            </a:r>
          </a:p>
          <a:p>
            <a:pPr eaLnBrk="0" hangingPunct="0">
              <a:lnSpc>
                <a:spcPct val="110000"/>
              </a:lnSpc>
              <a:spcBef>
                <a:spcPts val="0"/>
              </a:spcBef>
              <a:spcAft>
                <a:spcPts val="0"/>
              </a:spcAft>
              <a:buSzTx/>
            </a:pPr>
            <a:r>
              <a:rPr lang="en-US" altLang="zh-CN"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3</a:t>
            </a:r>
            <a:r>
              <a:rPr lang="zh-CN" altLang="en-US"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a:t>
            </a:r>
            <a:r>
              <a:rPr lang="en-US" altLang="zh-CN"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Y-△</a:t>
            </a:r>
            <a:r>
              <a:rPr lang="zh-CN" altLang="en-US"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减压起动</a:t>
            </a:r>
          </a:p>
          <a:p>
            <a:pPr eaLnBrk="0" hangingPunct="0">
              <a:lnSpc>
                <a:spcPct val="110000"/>
              </a:lnSpc>
              <a:spcBef>
                <a:spcPts val="0"/>
              </a:spcBef>
              <a:spcAft>
                <a:spcPts val="0"/>
              </a:spcAft>
              <a:buSzTx/>
            </a:pPr>
            <a:r>
              <a:rPr lang="en-US" altLang="zh-CN"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4</a:t>
            </a:r>
            <a:r>
              <a:rPr lang="zh-CN" altLang="en-US" sz="2200" dirty="0">
                <a:solidFill>
                  <a:srgbClr val="0000CC"/>
                </a:solidFill>
                <a:latin typeface="华文新魏" panose="02010800040101010101" pitchFamily="2" charset="-122"/>
                <a:ea typeface="华文新魏" panose="02010800040101010101" pitchFamily="2" charset="-122"/>
                <a:cs typeface="华文新魏" panose="02010800040101010101" pitchFamily="2" charset="-122"/>
                <a:sym typeface="宋体" panose="02010600030101010101" pitchFamily="2" charset="-122"/>
              </a:rPr>
              <a:t>）延边三角形减压起动</a:t>
            </a:r>
          </a:p>
        </p:txBody>
      </p:sp>
      <p:sp>
        <p:nvSpPr>
          <p:cNvPr id="19" name="文本框 18"/>
          <p:cNvSpPr txBox="1"/>
          <p:nvPr/>
        </p:nvSpPr>
        <p:spPr>
          <a:xfrm>
            <a:off x="2361054" y="3764598"/>
            <a:ext cx="2794000" cy="480060"/>
          </a:xfrm>
          <a:prstGeom prst="rect">
            <a:avLst/>
          </a:prstGeom>
          <a:noFill/>
        </p:spPr>
        <p:txBody>
          <a:bodyPr wrap="square" rtlCol="0" anchor="t">
            <a:spAutoFit/>
          </a:bodyPr>
          <a:lstStyle/>
          <a:p>
            <a:pPr eaLnBrk="0" hangingPunct="0">
              <a:lnSpc>
                <a:spcPct val="115000"/>
              </a:lnSpc>
              <a:buSzTx/>
            </a:pPr>
            <a:r>
              <a:rPr lang="en-US" altLang="zh-CN" sz="22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sym typeface="+mn-ea"/>
              </a:rPr>
              <a:t>1.</a:t>
            </a:r>
            <a:r>
              <a:rPr lang="zh-CN" altLang="en-US" sz="22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sym typeface="+mn-ea"/>
              </a:rPr>
              <a:t>全压起动</a:t>
            </a:r>
          </a:p>
        </p:txBody>
      </p:sp>
      <p:sp>
        <p:nvSpPr>
          <p:cNvPr id="20" name="文本框 19"/>
          <p:cNvSpPr txBox="1"/>
          <p:nvPr/>
        </p:nvSpPr>
        <p:spPr>
          <a:xfrm>
            <a:off x="2361054" y="4249103"/>
            <a:ext cx="3087370" cy="480060"/>
          </a:xfrm>
          <a:prstGeom prst="rect">
            <a:avLst/>
          </a:prstGeom>
          <a:noFill/>
        </p:spPr>
        <p:txBody>
          <a:bodyPr wrap="square" rtlCol="0" anchor="t">
            <a:spAutoFit/>
          </a:bodyPr>
          <a:lstStyle/>
          <a:p>
            <a:pPr eaLnBrk="0" hangingPunct="0">
              <a:lnSpc>
                <a:spcPct val="115000"/>
              </a:lnSpc>
              <a:buSzTx/>
            </a:pPr>
            <a:r>
              <a:rPr lang="en-US" altLang="zh-CN" sz="22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altLang="en-US" sz="22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sym typeface="+mn-ea"/>
              </a:rPr>
              <a:t>减压起动</a:t>
            </a:r>
          </a:p>
        </p:txBody>
      </p:sp>
      <p:sp>
        <p:nvSpPr>
          <p:cNvPr id="21" name="文本框 20"/>
          <p:cNvSpPr txBox="1"/>
          <p:nvPr/>
        </p:nvSpPr>
        <p:spPr>
          <a:xfrm>
            <a:off x="6162164" y="3727133"/>
            <a:ext cx="3701415" cy="480060"/>
          </a:xfrm>
          <a:prstGeom prst="rect">
            <a:avLst/>
          </a:prstGeom>
          <a:noFill/>
        </p:spPr>
        <p:txBody>
          <a:bodyPr wrap="square" rtlCol="0" anchor="t">
            <a:spAutoFit/>
          </a:bodyPr>
          <a:lstStyle/>
          <a:p>
            <a:pPr eaLnBrk="0" hangingPunct="0">
              <a:lnSpc>
                <a:spcPct val="115000"/>
              </a:lnSpc>
              <a:buSzTx/>
            </a:pPr>
            <a:r>
              <a:rPr lang="en-US" altLang="zh-CN" sz="22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sym typeface="+mn-ea"/>
              </a:rPr>
              <a:t>1.</a:t>
            </a:r>
            <a:r>
              <a:rPr lang="zh-CN" altLang="en-US" sz="22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sym typeface="+mn-ea"/>
              </a:rPr>
              <a:t>转子串电阻起动</a:t>
            </a:r>
          </a:p>
        </p:txBody>
      </p:sp>
      <p:sp>
        <p:nvSpPr>
          <p:cNvPr id="22" name="文本框 21"/>
          <p:cNvSpPr txBox="1"/>
          <p:nvPr/>
        </p:nvSpPr>
        <p:spPr>
          <a:xfrm>
            <a:off x="6162164" y="4244658"/>
            <a:ext cx="3701415" cy="480060"/>
          </a:xfrm>
          <a:prstGeom prst="rect">
            <a:avLst/>
          </a:prstGeom>
          <a:noFill/>
        </p:spPr>
        <p:txBody>
          <a:bodyPr wrap="square" rtlCol="0" anchor="t">
            <a:spAutoFit/>
          </a:bodyPr>
          <a:lstStyle/>
          <a:p>
            <a:pPr eaLnBrk="0" hangingPunct="0">
              <a:lnSpc>
                <a:spcPct val="115000"/>
              </a:lnSpc>
              <a:buSzTx/>
            </a:pPr>
            <a:r>
              <a:rPr lang="en-US" altLang="zh-CN" sz="22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altLang="en-US" sz="22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sym typeface="+mn-ea"/>
              </a:rPr>
              <a:t>转子串频敏变阻器起动</a:t>
            </a:r>
          </a:p>
        </p:txBody>
      </p:sp>
      <p:cxnSp>
        <p:nvCxnSpPr>
          <p:cNvPr id="24" name="直接连接符 23"/>
          <p:cNvCxnSpPr/>
          <p:nvPr/>
        </p:nvCxnSpPr>
        <p:spPr>
          <a:xfrm flipH="1">
            <a:off x="5672579" y="3222308"/>
            <a:ext cx="13970" cy="3175000"/>
          </a:xfrm>
          <a:prstGeom prst="line">
            <a:avLst/>
          </a:prstGeom>
          <a:noFill/>
          <a:ln w="31750" cap="flat" cmpd="thickThin" algn="ctr">
            <a:solidFill>
              <a:schemeClr val="tx2"/>
            </a:solidFill>
            <a:prstDash val="sysDash"/>
            <a:round/>
            <a:headEnd type="none" w="med" len="med"/>
            <a:tailEnd type="none" w="med" len="med"/>
          </a:ln>
        </p:spPr>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2000"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strVal val="#ppt_w*0.05"/>
                                          </p:val>
                                        </p:tav>
                                        <p:tav tm="100000">
                                          <p:val>
                                            <p:strVal val="#ppt_w"/>
                                          </p:val>
                                        </p:tav>
                                      </p:tavLst>
                                    </p:anim>
                                    <p:anim calcmode="lin" valueType="num">
                                      <p:cBhvr>
                                        <p:cTn id="8" dur="2000" fill="hold"/>
                                        <p:tgtEl>
                                          <p:spTgt spid="14"/>
                                        </p:tgtEl>
                                        <p:attrNameLst>
                                          <p:attrName>ppt_h</p:attrName>
                                        </p:attrNameLst>
                                      </p:cBhvr>
                                      <p:tavLst>
                                        <p:tav tm="0">
                                          <p:val>
                                            <p:strVal val="#ppt_h"/>
                                          </p:val>
                                        </p:tav>
                                        <p:tav tm="100000">
                                          <p:val>
                                            <p:strVal val="#ppt_h"/>
                                          </p:val>
                                        </p:tav>
                                      </p:tavLst>
                                    </p:anim>
                                    <p:anim calcmode="lin" valueType="num">
                                      <p:cBhvr>
                                        <p:cTn id="9" dur="2000" fill="hold"/>
                                        <p:tgtEl>
                                          <p:spTgt spid="14"/>
                                        </p:tgtEl>
                                        <p:attrNameLst>
                                          <p:attrName>ppt_x</p:attrName>
                                        </p:attrNameLst>
                                      </p:cBhvr>
                                      <p:tavLst>
                                        <p:tav tm="0">
                                          <p:val>
                                            <p:strVal val="#ppt_x-.2"/>
                                          </p:val>
                                        </p:tav>
                                        <p:tav tm="100000">
                                          <p:val>
                                            <p:strVal val="#ppt_x"/>
                                          </p:val>
                                        </p:tav>
                                      </p:tavLst>
                                    </p:anim>
                                    <p:anim calcmode="lin" valueType="num">
                                      <p:cBhvr>
                                        <p:cTn id="10" dur="2000" fill="hold"/>
                                        <p:tgtEl>
                                          <p:spTgt spid="14"/>
                                        </p:tgtEl>
                                        <p:attrNameLst>
                                          <p:attrName>ppt_y</p:attrName>
                                        </p:attrNameLst>
                                      </p:cBhvr>
                                      <p:tavLst>
                                        <p:tav tm="0">
                                          <p:val>
                                            <p:strVal val="#ppt_y"/>
                                          </p:val>
                                        </p:tav>
                                        <p:tav tm="100000">
                                          <p:val>
                                            <p:strVal val="#ppt_y"/>
                                          </p:val>
                                        </p:tav>
                                      </p:tavLst>
                                    </p:anim>
                                    <p:animEffect transition="in" filter="fade">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2000" fill="hold">
                                          <p:stCondLst>
                                            <p:cond delay="0"/>
                                          </p:stCondLst>
                                        </p:cTn>
                                        <p:tgtEl>
                                          <p:spTgt spid="17"/>
                                        </p:tgtEl>
                                        <p:attrNameLst>
                                          <p:attrName>style.visibility</p:attrName>
                                        </p:attrNameLst>
                                      </p:cBhvr>
                                      <p:to>
                                        <p:strVal val="visible"/>
                                      </p:to>
                                    </p:set>
                                    <p:anim calcmode="lin" valueType="num">
                                      <p:cBhvr>
                                        <p:cTn id="16" dur="2000" fill="hold"/>
                                        <p:tgtEl>
                                          <p:spTgt spid="17"/>
                                        </p:tgtEl>
                                        <p:attrNameLst>
                                          <p:attrName>ppt_w</p:attrName>
                                        </p:attrNameLst>
                                      </p:cBhvr>
                                      <p:tavLst>
                                        <p:tav tm="0">
                                          <p:val>
                                            <p:strVal val="#ppt_w*0.05"/>
                                          </p:val>
                                        </p:tav>
                                        <p:tav tm="100000">
                                          <p:val>
                                            <p:strVal val="#ppt_w"/>
                                          </p:val>
                                        </p:tav>
                                      </p:tavLst>
                                    </p:anim>
                                    <p:anim calcmode="lin" valueType="num">
                                      <p:cBhvr>
                                        <p:cTn id="17" dur="2000" fill="hold"/>
                                        <p:tgtEl>
                                          <p:spTgt spid="17"/>
                                        </p:tgtEl>
                                        <p:attrNameLst>
                                          <p:attrName>ppt_h</p:attrName>
                                        </p:attrNameLst>
                                      </p:cBhvr>
                                      <p:tavLst>
                                        <p:tav tm="0">
                                          <p:val>
                                            <p:strVal val="#ppt_h"/>
                                          </p:val>
                                        </p:tav>
                                        <p:tav tm="100000">
                                          <p:val>
                                            <p:strVal val="#ppt_h"/>
                                          </p:val>
                                        </p:tav>
                                      </p:tavLst>
                                    </p:anim>
                                    <p:anim calcmode="lin" valueType="num">
                                      <p:cBhvr>
                                        <p:cTn id="18" dur="2000" fill="hold"/>
                                        <p:tgtEl>
                                          <p:spTgt spid="17"/>
                                        </p:tgtEl>
                                        <p:attrNameLst>
                                          <p:attrName>ppt_x</p:attrName>
                                        </p:attrNameLst>
                                      </p:cBhvr>
                                      <p:tavLst>
                                        <p:tav tm="0">
                                          <p:val>
                                            <p:strVal val="#ppt_x-.2"/>
                                          </p:val>
                                        </p:tav>
                                        <p:tav tm="100000">
                                          <p:val>
                                            <p:strVal val="#ppt_x"/>
                                          </p:val>
                                        </p:tav>
                                      </p:tavLst>
                                    </p:anim>
                                    <p:anim calcmode="lin" valueType="num">
                                      <p:cBhvr>
                                        <p:cTn id="19" dur="2000" fill="hold"/>
                                        <p:tgtEl>
                                          <p:spTgt spid="17"/>
                                        </p:tgtEl>
                                        <p:attrNameLst>
                                          <p:attrName>ppt_y</p:attrName>
                                        </p:attrNameLst>
                                      </p:cBhvr>
                                      <p:tavLst>
                                        <p:tav tm="0">
                                          <p:val>
                                            <p:strVal val="#ppt_y"/>
                                          </p:val>
                                        </p:tav>
                                        <p:tav tm="100000">
                                          <p:val>
                                            <p:strVal val="#ppt_y"/>
                                          </p:val>
                                        </p:tav>
                                      </p:tavLst>
                                    </p:anim>
                                    <p:animEffect transition="in" filter="fade">
                                      <p:cBhvr>
                                        <p:cTn id="20" dur="20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2000" fill="hold">
                                          <p:stCondLst>
                                            <p:cond delay="0"/>
                                          </p:stCondLst>
                                        </p:cTn>
                                        <p:tgtEl>
                                          <p:spTgt spid="19"/>
                                        </p:tgtEl>
                                        <p:attrNameLst>
                                          <p:attrName>style.visibility</p:attrName>
                                        </p:attrNameLst>
                                      </p:cBhvr>
                                      <p:to>
                                        <p:strVal val="visible"/>
                                      </p:to>
                                    </p:set>
                                    <p:anim calcmode="lin" valueType="num">
                                      <p:cBhvr>
                                        <p:cTn id="25" dur="2000" fill="hold"/>
                                        <p:tgtEl>
                                          <p:spTgt spid="19"/>
                                        </p:tgtEl>
                                        <p:attrNameLst>
                                          <p:attrName>ppt_w</p:attrName>
                                        </p:attrNameLst>
                                      </p:cBhvr>
                                      <p:tavLst>
                                        <p:tav tm="0">
                                          <p:val>
                                            <p:strVal val="#ppt_w*0.05"/>
                                          </p:val>
                                        </p:tav>
                                        <p:tav tm="100000">
                                          <p:val>
                                            <p:strVal val="#ppt_w"/>
                                          </p:val>
                                        </p:tav>
                                      </p:tavLst>
                                    </p:anim>
                                    <p:anim calcmode="lin" valueType="num">
                                      <p:cBhvr>
                                        <p:cTn id="26" dur="2000" fill="hold"/>
                                        <p:tgtEl>
                                          <p:spTgt spid="19"/>
                                        </p:tgtEl>
                                        <p:attrNameLst>
                                          <p:attrName>ppt_h</p:attrName>
                                        </p:attrNameLst>
                                      </p:cBhvr>
                                      <p:tavLst>
                                        <p:tav tm="0">
                                          <p:val>
                                            <p:strVal val="#ppt_h"/>
                                          </p:val>
                                        </p:tav>
                                        <p:tav tm="100000">
                                          <p:val>
                                            <p:strVal val="#ppt_h"/>
                                          </p:val>
                                        </p:tav>
                                      </p:tavLst>
                                    </p:anim>
                                    <p:anim calcmode="lin" valueType="num">
                                      <p:cBhvr>
                                        <p:cTn id="27" dur="2000" fill="hold"/>
                                        <p:tgtEl>
                                          <p:spTgt spid="19"/>
                                        </p:tgtEl>
                                        <p:attrNameLst>
                                          <p:attrName>ppt_x</p:attrName>
                                        </p:attrNameLst>
                                      </p:cBhvr>
                                      <p:tavLst>
                                        <p:tav tm="0">
                                          <p:val>
                                            <p:strVal val="#ppt_x-.2"/>
                                          </p:val>
                                        </p:tav>
                                        <p:tav tm="100000">
                                          <p:val>
                                            <p:strVal val="#ppt_x"/>
                                          </p:val>
                                        </p:tav>
                                      </p:tavLst>
                                    </p:anim>
                                    <p:anim calcmode="lin" valueType="num">
                                      <p:cBhvr>
                                        <p:cTn id="28" dur="2000" fill="hold"/>
                                        <p:tgtEl>
                                          <p:spTgt spid="19"/>
                                        </p:tgtEl>
                                        <p:attrNameLst>
                                          <p:attrName>ppt_y</p:attrName>
                                        </p:attrNameLst>
                                      </p:cBhvr>
                                      <p:tavLst>
                                        <p:tav tm="0">
                                          <p:val>
                                            <p:strVal val="#ppt_y"/>
                                          </p:val>
                                        </p:tav>
                                        <p:tav tm="100000">
                                          <p:val>
                                            <p:strVal val="#ppt_y"/>
                                          </p:val>
                                        </p:tav>
                                      </p:tavLst>
                                    </p:anim>
                                    <p:animEffect transition="in" filter="fade">
                                      <p:cBhvr>
                                        <p:cTn id="29" dur="20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2000" fill="hold">
                                          <p:stCondLst>
                                            <p:cond delay="0"/>
                                          </p:stCondLst>
                                        </p:cTn>
                                        <p:tgtEl>
                                          <p:spTgt spid="20"/>
                                        </p:tgtEl>
                                        <p:attrNameLst>
                                          <p:attrName>style.visibility</p:attrName>
                                        </p:attrNameLst>
                                      </p:cBhvr>
                                      <p:to>
                                        <p:strVal val="visible"/>
                                      </p:to>
                                    </p:set>
                                    <p:anim calcmode="lin" valueType="num">
                                      <p:cBhvr>
                                        <p:cTn id="34" dur="2000" fill="hold"/>
                                        <p:tgtEl>
                                          <p:spTgt spid="20"/>
                                        </p:tgtEl>
                                        <p:attrNameLst>
                                          <p:attrName>ppt_w</p:attrName>
                                        </p:attrNameLst>
                                      </p:cBhvr>
                                      <p:tavLst>
                                        <p:tav tm="0">
                                          <p:val>
                                            <p:strVal val="#ppt_w*0.05"/>
                                          </p:val>
                                        </p:tav>
                                        <p:tav tm="100000">
                                          <p:val>
                                            <p:strVal val="#ppt_w"/>
                                          </p:val>
                                        </p:tav>
                                      </p:tavLst>
                                    </p:anim>
                                    <p:anim calcmode="lin" valueType="num">
                                      <p:cBhvr>
                                        <p:cTn id="35" dur="2000" fill="hold"/>
                                        <p:tgtEl>
                                          <p:spTgt spid="20"/>
                                        </p:tgtEl>
                                        <p:attrNameLst>
                                          <p:attrName>ppt_h</p:attrName>
                                        </p:attrNameLst>
                                      </p:cBhvr>
                                      <p:tavLst>
                                        <p:tav tm="0">
                                          <p:val>
                                            <p:strVal val="#ppt_h"/>
                                          </p:val>
                                        </p:tav>
                                        <p:tav tm="100000">
                                          <p:val>
                                            <p:strVal val="#ppt_h"/>
                                          </p:val>
                                        </p:tav>
                                      </p:tavLst>
                                    </p:anim>
                                    <p:anim calcmode="lin" valueType="num">
                                      <p:cBhvr>
                                        <p:cTn id="36" dur="2000" fill="hold"/>
                                        <p:tgtEl>
                                          <p:spTgt spid="20"/>
                                        </p:tgtEl>
                                        <p:attrNameLst>
                                          <p:attrName>ppt_x</p:attrName>
                                        </p:attrNameLst>
                                      </p:cBhvr>
                                      <p:tavLst>
                                        <p:tav tm="0">
                                          <p:val>
                                            <p:strVal val="#ppt_x-.2"/>
                                          </p:val>
                                        </p:tav>
                                        <p:tav tm="100000">
                                          <p:val>
                                            <p:strVal val="#ppt_x"/>
                                          </p:val>
                                        </p:tav>
                                      </p:tavLst>
                                    </p:anim>
                                    <p:anim calcmode="lin" valueType="num">
                                      <p:cBhvr>
                                        <p:cTn id="37" dur="2000" fill="hold"/>
                                        <p:tgtEl>
                                          <p:spTgt spid="20"/>
                                        </p:tgtEl>
                                        <p:attrNameLst>
                                          <p:attrName>ppt_y</p:attrName>
                                        </p:attrNameLst>
                                      </p:cBhvr>
                                      <p:tavLst>
                                        <p:tav tm="0">
                                          <p:val>
                                            <p:strVal val="#ppt_y"/>
                                          </p:val>
                                        </p:tav>
                                        <p:tav tm="100000">
                                          <p:val>
                                            <p:strVal val="#ppt_y"/>
                                          </p:val>
                                        </p:tav>
                                      </p:tavLst>
                                    </p:anim>
                                    <p:animEffect transition="in" filter="fade">
                                      <p:cBhvr>
                                        <p:cTn id="38" dur="2000"/>
                                        <p:tgtEl>
                                          <p:spTgt spid="20"/>
                                        </p:tgtEl>
                                      </p:cBhvr>
                                    </p:animEffect>
                                  </p:childTnLst>
                                </p:cTn>
                              </p:par>
                            </p:childTnLst>
                          </p:cTn>
                        </p:par>
                        <p:par>
                          <p:cTn id="39" fill="hold">
                            <p:stCondLst>
                              <p:cond delay="2000"/>
                            </p:stCondLst>
                            <p:childTnLst>
                              <p:par>
                                <p:cTn id="40" presetID="54" presetClass="entr" presetSubtype="0" accel="100000" fill="hold" grpId="0" nodeType="afterEffect">
                                  <p:stCondLst>
                                    <p:cond delay="0"/>
                                  </p:stCondLst>
                                  <p:childTnLst>
                                    <p:set>
                                      <p:cBhvr>
                                        <p:cTn id="41" dur="2000" fill="hold">
                                          <p:stCondLst>
                                            <p:cond delay="0"/>
                                          </p:stCondLst>
                                        </p:cTn>
                                        <p:tgtEl>
                                          <p:spTgt spid="18"/>
                                        </p:tgtEl>
                                        <p:attrNameLst>
                                          <p:attrName>style.visibility</p:attrName>
                                        </p:attrNameLst>
                                      </p:cBhvr>
                                      <p:to>
                                        <p:strVal val="visible"/>
                                      </p:to>
                                    </p:set>
                                    <p:anim calcmode="lin" valueType="num">
                                      <p:cBhvr>
                                        <p:cTn id="42" dur="2000" fill="hold"/>
                                        <p:tgtEl>
                                          <p:spTgt spid="18"/>
                                        </p:tgtEl>
                                        <p:attrNameLst>
                                          <p:attrName>ppt_w</p:attrName>
                                        </p:attrNameLst>
                                      </p:cBhvr>
                                      <p:tavLst>
                                        <p:tav tm="0">
                                          <p:val>
                                            <p:strVal val="#ppt_w*0.05"/>
                                          </p:val>
                                        </p:tav>
                                        <p:tav tm="100000">
                                          <p:val>
                                            <p:strVal val="#ppt_w"/>
                                          </p:val>
                                        </p:tav>
                                      </p:tavLst>
                                    </p:anim>
                                    <p:anim calcmode="lin" valueType="num">
                                      <p:cBhvr>
                                        <p:cTn id="43" dur="2000" fill="hold"/>
                                        <p:tgtEl>
                                          <p:spTgt spid="18"/>
                                        </p:tgtEl>
                                        <p:attrNameLst>
                                          <p:attrName>ppt_h</p:attrName>
                                        </p:attrNameLst>
                                      </p:cBhvr>
                                      <p:tavLst>
                                        <p:tav tm="0">
                                          <p:val>
                                            <p:strVal val="#ppt_h"/>
                                          </p:val>
                                        </p:tav>
                                        <p:tav tm="100000">
                                          <p:val>
                                            <p:strVal val="#ppt_h"/>
                                          </p:val>
                                        </p:tav>
                                      </p:tavLst>
                                    </p:anim>
                                    <p:anim calcmode="lin" valueType="num">
                                      <p:cBhvr>
                                        <p:cTn id="44" dur="2000" fill="hold"/>
                                        <p:tgtEl>
                                          <p:spTgt spid="18"/>
                                        </p:tgtEl>
                                        <p:attrNameLst>
                                          <p:attrName>ppt_x</p:attrName>
                                        </p:attrNameLst>
                                      </p:cBhvr>
                                      <p:tavLst>
                                        <p:tav tm="0">
                                          <p:val>
                                            <p:strVal val="#ppt_x-.2"/>
                                          </p:val>
                                        </p:tav>
                                        <p:tav tm="100000">
                                          <p:val>
                                            <p:strVal val="#ppt_x"/>
                                          </p:val>
                                        </p:tav>
                                      </p:tavLst>
                                    </p:anim>
                                    <p:anim calcmode="lin" valueType="num">
                                      <p:cBhvr>
                                        <p:cTn id="45" dur="2000" fill="hold"/>
                                        <p:tgtEl>
                                          <p:spTgt spid="18"/>
                                        </p:tgtEl>
                                        <p:attrNameLst>
                                          <p:attrName>ppt_y</p:attrName>
                                        </p:attrNameLst>
                                      </p:cBhvr>
                                      <p:tavLst>
                                        <p:tav tm="0">
                                          <p:val>
                                            <p:strVal val="#ppt_y"/>
                                          </p:val>
                                        </p:tav>
                                        <p:tav tm="100000">
                                          <p:val>
                                            <p:strVal val="#ppt_y"/>
                                          </p:val>
                                        </p:tav>
                                      </p:tavLst>
                                    </p:anim>
                                    <p:animEffect transition="in" filter="fade">
                                      <p:cBhvr>
                                        <p:cTn id="46" dur="20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54" presetClass="entr" presetSubtype="0" accel="100000" fill="hold" nodeType="click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strVal val="#ppt_w*0.05"/>
                                          </p:val>
                                        </p:tav>
                                        <p:tav tm="100000">
                                          <p:val>
                                            <p:strVal val="#ppt_w"/>
                                          </p:val>
                                        </p:tav>
                                      </p:tavLst>
                                    </p:anim>
                                    <p:anim calcmode="lin" valueType="num">
                                      <p:cBhvr>
                                        <p:cTn id="52" dur="500" fill="hold"/>
                                        <p:tgtEl>
                                          <p:spTgt spid="24"/>
                                        </p:tgtEl>
                                        <p:attrNameLst>
                                          <p:attrName>ppt_h</p:attrName>
                                        </p:attrNameLst>
                                      </p:cBhvr>
                                      <p:tavLst>
                                        <p:tav tm="0">
                                          <p:val>
                                            <p:strVal val="#ppt_h"/>
                                          </p:val>
                                        </p:tav>
                                        <p:tav tm="100000">
                                          <p:val>
                                            <p:strVal val="#ppt_h"/>
                                          </p:val>
                                        </p:tav>
                                      </p:tavLst>
                                    </p:anim>
                                    <p:anim calcmode="lin" valueType="num">
                                      <p:cBhvr>
                                        <p:cTn id="53" dur="500" fill="hold"/>
                                        <p:tgtEl>
                                          <p:spTgt spid="24"/>
                                        </p:tgtEl>
                                        <p:attrNameLst>
                                          <p:attrName>ppt_x</p:attrName>
                                        </p:attrNameLst>
                                      </p:cBhvr>
                                      <p:tavLst>
                                        <p:tav tm="0">
                                          <p:val>
                                            <p:strVal val="#ppt_x-.2"/>
                                          </p:val>
                                        </p:tav>
                                        <p:tav tm="100000">
                                          <p:val>
                                            <p:strVal val="#ppt_x"/>
                                          </p:val>
                                        </p:tav>
                                      </p:tavLst>
                                    </p:anim>
                                    <p:anim calcmode="lin" valueType="num">
                                      <p:cBhvr>
                                        <p:cTn id="54" dur="500" fill="hold"/>
                                        <p:tgtEl>
                                          <p:spTgt spid="24"/>
                                        </p:tgtEl>
                                        <p:attrNameLst>
                                          <p:attrName>ppt_y</p:attrName>
                                        </p:attrNameLst>
                                      </p:cBhvr>
                                      <p:tavLst>
                                        <p:tav tm="0">
                                          <p:val>
                                            <p:strVal val="#ppt_y"/>
                                          </p:val>
                                        </p:tav>
                                        <p:tav tm="100000">
                                          <p:val>
                                            <p:strVal val="#ppt_y"/>
                                          </p:val>
                                        </p:tav>
                                      </p:tavLst>
                                    </p:anim>
                                    <p:animEffect transition="in" filter="fade">
                                      <p:cBhvr>
                                        <p:cTn id="55" dur="5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54" presetClass="entr" presetSubtype="0" accel="100000" fill="hold" grpId="0" nodeType="clickEffect">
                                  <p:stCondLst>
                                    <p:cond delay="0"/>
                                  </p:stCondLst>
                                  <p:childTnLst>
                                    <p:set>
                                      <p:cBhvr>
                                        <p:cTn id="59" dur="2000" fill="hold">
                                          <p:stCondLst>
                                            <p:cond delay="0"/>
                                          </p:stCondLst>
                                        </p:cTn>
                                        <p:tgtEl>
                                          <p:spTgt spid="16"/>
                                        </p:tgtEl>
                                        <p:attrNameLst>
                                          <p:attrName>style.visibility</p:attrName>
                                        </p:attrNameLst>
                                      </p:cBhvr>
                                      <p:to>
                                        <p:strVal val="visible"/>
                                      </p:to>
                                    </p:set>
                                    <p:anim calcmode="lin" valueType="num">
                                      <p:cBhvr>
                                        <p:cTn id="60" dur="2000" fill="hold"/>
                                        <p:tgtEl>
                                          <p:spTgt spid="16"/>
                                        </p:tgtEl>
                                        <p:attrNameLst>
                                          <p:attrName>ppt_w</p:attrName>
                                        </p:attrNameLst>
                                      </p:cBhvr>
                                      <p:tavLst>
                                        <p:tav tm="0">
                                          <p:val>
                                            <p:strVal val="#ppt_w*0.05"/>
                                          </p:val>
                                        </p:tav>
                                        <p:tav tm="100000">
                                          <p:val>
                                            <p:strVal val="#ppt_w"/>
                                          </p:val>
                                        </p:tav>
                                      </p:tavLst>
                                    </p:anim>
                                    <p:anim calcmode="lin" valueType="num">
                                      <p:cBhvr>
                                        <p:cTn id="61" dur="2000" fill="hold"/>
                                        <p:tgtEl>
                                          <p:spTgt spid="16"/>
                                        </p:tgtEl>
                                        <p:attrNameLst>
                                          <p:attrName>ppt_h</p:attrName>
                                        </p:attrNameLst>
                                      </p:cBhvr>
                                      <p:tavLst>
                                        <p:tav tm="0">
                                          <p:val>
                                            <p:strVal val="#ppt_h"/>
                                          </p:val>
                                        </p:tav>
                                        <p:tav tm="100000">
                                          <p:val>
                                            <p:strVal val="#ppt_h"/>
                                          </p:val>
                                        </p:tav>
                                      </p:tavLst>
                                    </p:anim>
                                    <p:anim calcmode="lin" valueType="num">
                                      <p:cBhvr>
                                        <p:cTn id="62" dur="2000" fill="hold"/>
                                        <p:tgtEl>
                                          <p:spTgt spid="16"/>
                                        </p:tgtEl>
                                        <p:attrNameLst>
                                          <p:attrName>ppt_x</p:attrName>
                                        </p:attrNameLst>
                                      </p:cBhvr>
                                      <p:tavLst>
                                        <p:tav tm="0">
                                          <p:val>
                                            <p:strVal val="#ppt_x-.2"/>
                                          </p:val>
                                        </p:tav>
                                        <p:tav tm="100000">
                                          <p:val>
                                            <p:strVal val="#ppt_x"/>
                                          </p:val>
                                        </p:tav>
                                      </p:tavLst>
                                    </p:anim>
                                    <p:anim calcmode="lin" valueType="num">
                                      <p:cBhvr>
                                        <p:cTn id="63" dur="2000" fill="hold"/>
                                        <p:tgtEl>
                                          <p:spTgt spid="16"/>
                                        </p:tgtEl>
                                        <p:attrNameLst>
                                          <p:attrName>ppt_y</p:attrName>
                                        </p:attrNameLst>
                                      </p:cBhvr>
                                      <p:tavLst>
                                        <p:tav tm="0">
                                          <p:val>
                                            <p:strVal val="#ppt_y"/>
                                          </p:val>
                                        </p:tav>
                                        <p:tav tm="100000">
                                          <p:val>
                                            <p:strVal val="#ppt_y"/>
                                          </p:val>
                                        </p:tav>
                                      </p:tavLst>
                                    </p:anim>
                                    <p:animEffect transition="in" filter="fade">
                                      <p:cBhvr>
                                        <p:cTn id="64" dur="20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54" presetClass="entr" presetSubtype="0" accel="100000" fill="hold" grpId="0" nodeType="clickEffect">
                                  <p:stCondLst>
                                    <p:cond delay="0"/>
                                  </p:stCondLst>
                                  <p:childTnLst>
                                    <p:set>
                                      <p:cBhvr>
                                        <p:cTn id="68" dur="2000" fill="hold">
                                          <p:stCondLst>
                                            <p:cond delay="0"/>
                                          </p:stCondLst>
                                        </p:cTn>
                                        <p:tgtEl>
                                          <p:spTgt spid="21"/>
                                        </p:tgtEl>
                                        <p:attrNameLst>
                                          <p:attrName>style.visibility</p:attrName>
                                        </p:attrNameLst>
                                      </p:cBhvr>
                                      <p:to>
                                        <p:strVal val="visible"/>
                                      </p:to>
                                    </p:set>
                                    <p:anim calcmode="lin" valueType="num">
                                      <p:cBhvr>
                                        <p:cTn id="69" dur="2000" fill="hold"/>
                                        <p:tgtEl>
                                          <p:spTgt spid="21"/>
                                        </p:tgtEl>
                                        <p:attrNameLst>
                                          <p:attrName>ppt_w</p:attrName>
                                        </p:attrNameLst>
                                      </p:cBhvr>
                                      <p:tavLst>
                                        <p:tav tm="0">
                                          <p:val>
                                            <p:strVal val="#ppt_w*0.05"/>
                                          </p:val>
                                        </p:tav>
                                        <p:tav tm="100000">
                                          <p:val>
                                            <p:strVal val="#ppt_w"/>
                                          </p:val>
                                        </p:tav>
                                      </p:tavLst>
                                    </p:anim>
                                    <p:anim calcmode="lin" valueType="num">
                                      <p:cBhvr>
                                        <p:cTn id="70" dur="2000" fill="hold"/>
                                        <p:tgtEl>
                                          <p:spTgt spid="21"/>
                                        </p:tgtEl>
                                        <p:attrNameLst>
                                          <p:attrName>ppt_h</p:attrName>
                                        </p:attrNameLst>
                                      </p:cBhvr>
                                      <p:tavLst>
                                        <p:tav tm="0">
                                          <p:val>
                                            <p:strVal val="#ppt_h"/>
                                          </p:val>
                                        </p:tav>
                                        <p:tav tm="100000">
                                          <p:val>
                                            <p:strVal val="#ppt_h"/>
                                          </p:val>
                                        </p:tav>
                                      </p:tavLst>
                                    </p:anim>
                                    <p:anim calcmode="lin" valueType="num">
                                      <p:cBhvr>
                                        <p:cTn id="71" dur="2000" fill="hold"/>
                                        <p:tgtEl>
                                          <p:spTgt spid="21"/>
                                        </p:tgtEl>
                                        <p:attrNameLst>
                                          <p:attrName>ppt_x</p:attrName>
                                        </p:attrNameLst>
                                      </p:cBhvr>
                                      <p:tavLst>
                                        <p:tav tm="0">
                                          <p:val>
                                            <p:strVal val="#ppt_x-.2"/>
                                          </p:val>
                                        </p:tav>
                                        <p:tav tm="100000">
                                          <p:val>
                                            <p:strVal val="#ppt_x"/>
                                          </p:val>
                                        </p:tav>
                                      </p:tavLst>
                                    </p:anim>
                                    <p:anim calcmode="lin" valueType="num">
                                      <p:cBhvr>
                                        <p:cTn id="72" dur="2000" fill="hold"/>
                                        <p:tgtEl>
                                          <p:spTgt spid="21"/>
                                        </p:tgtEl>
                                        <p:attrNameLst>
                                          <p:attrName>ppt_y</p:attrName>
                                        </p:attrNameLst>
                                      </p:cBhvr>
                                      <p:tavLst>
                                        <p:tav tm="0">
                                          <p:val>
                                            <p:strVal val="#ppt_y"/>
                                          </p:val>
                                        </p:tav>
                                        <p:tav tm="100000">
                                          <p:val>
                                            <p:strVal val="#ppt_y"/>
                                          </p:val>
                                        </p:tav>
                                      </p:tavLst>
                                    </p:anim>
                                    <p:animEffect transition="in" filter="fade">
                                      <p:cBhvr>
                                        <p:cTn id="73" dur="2000"/>
                                        <p:tgtEl>
                                          <p:spTgt spid="21"/>
                                        </p:tgtEl>
                                      </p:cBhvr>
                                    </p:animEffect>
                                  </p:childTnLst>
                                </p:cTn>
                              </p:par>
                            </p:childTnLst>
                          </p:cTn>
                        </p:par>
                      </p:childTnLst>
                    </p:cTn>
                  </p:par>
                  <p:par>
                    <p:cTn id="74" fill="hold">
                      <p:stCondLst>
                        <p:cond delay="indefinite"/>
                      </p:stCondLst>
                      <p:childTnLst>
                        <p:par>
                          <p:cTn id="75" fill="hold">
                            <p:stCondLst>
                              <p:cond delay="0"/>
                            </p:stCondLst>
                            <p:childTnLst>
                              <p:par>
                                <p:cTn id="76" presetID="54" presetClass="entr" presetSubtype="0" accel="100000" fill="hold" grpId="0" nodeType="clickEffect">
                                  <p:stCondLst>
                                    <p:cond delay="0"/>
                                  </p:stCondLst>
                                  <p:childTnLst>
                                    <p:set>
                                      <p:cBhvr>
                                        <p:cTn id="77" dur="2000" fill="hold">
                                          <p:stCondLst>
                                            <p:cond delay="0"/>
                                          </p:stCondLst>
                                        </p:cTn>
                                        <p:tgtEl>
                                          <p:spTgt spid="22"/>
                                        </p:tgtEl>
                                        <p:attrNameLst>
                                          <p:attrName>style.visibility</p:attrName>
                                        </p:attrNameLst>
                                      </p:cBhvr>
                                      <p:to>
                                        <p:strVal val="visible"/>
                                      </p:to>
                                    </p:set>
                                    <p:anim calcmode="lin" valueType="num">
                                      <p:cBhvr>
                                        <p:cTn id="78" dur="2000" fill="hold"/>
                                        <p:tgtEl>
                                          <p:spTgt spid="22"/>
                                        </p:tgtEl>
                                        <p:attrNameLst>
                                          <p:attrName>ppt_w</p:attrName>
                                        </p:attrNameLst>
                                      </p:cBhvr>
                                      <p:tavLst>
                                        <p:tav tm="0">
                                          <p:val>
                                            <p:strVal val="#ppt_w*0.05"/>
                                          </p:val>
                                        </p:tav>
                                        <p:tav tm="100000">
                                          <p:val>
                                            <p:strVal val="#ppt_w"/>
                                          </p:val>
                                        </p:tav>
                                      </p:tavLst>
                                    </p:anim>
                                    <p:anim calcmode="lin" valueType="num">
                                      <p:cBhvr>
                                        <p:cTn id="79" dur="2000" fill="hold"/>
                                        <p:tgtEl>
                                          <p:spTgt spid="22"/>
                                        </p:tgtEl>
                                        <p:attrNameLst>
                                          <p:attrName>ppt_h</p:attrName>
                                        </p:attrNameLst>
                                      </p:cBhvr>
                                      <p:tavLst>
                                        <p:tav tm="0">
                                          <p:val>
                                            <p:strVal val="#ppt_h"/>
                                          </p:val>
                                        </p:tav>
                                        <p:tav tm="100000">
                                          <p:val>
                                            <p:strVal val="#ppt_h"/>
                                          </p:val>
                                        </p:tav>
                                      </p:tavLst>
                                    </p:anim>
                                    <p:anim calcmode="lin" valueType="num">
                                      <p:cBhvr>
                                        <p:cTn id="80" dur="2000" fill="hold"/>
                                        <p:tgtEl>
                                          <p:spTgt spid="22"/>
                                        </p:tgtEl>
                                        <p:attrNameLst>
                                          <p:attrName>ppt_x</p:attrName>
                                        </p:attrNameLst>
                                      </p:cBhvr>
                                      <p:tavLst>
                                        <p:tav tm="0">
                                          <p:val>
                                            <p:strVal val="#ppt_x-.2"/>
                                          </p:val>
                                        </p:tav>
                                        <p:tav tm="100000">
                                          <p:val>
                                            <p:strVal val="#ppt_x"/>
                                          </p:val>
                                        </p:tav>
                                      </p:tavLst>
                                    </p:anim>
                                    <p:anim calcmode="lin" valueType="num">
                                      <p:cBhvr>
                                        <p:cTn id="81" dur="2000" fill="hold"/>
                                        <p:tgtEl>
                                          <p:spTgt spid="22"/>
                                        </p:tgtEl>
                                        <p:attrNameLst>
                                          <p:attrName>ppt_y</p:attrName>
                                        </p:attrNameLst>
                                      </p:cBhvr>
                                      <p:tavLst>
                                        <p:tav tm="0">
                                          <p:val>
                                            <p:strVal val="#ppt_y"/>
                                          </p:val>
                                        </p:tav>
                                        <p:tav tm="100000">
                                          <p:val>
                                            <p:strVal val="#ppt_y"/>
                                          </p:val>
                                        </p:tav>
                                      </p:tavLst>
                                    </p:anim>
                                    <p:animEffect transition="in" filter="fade">
                                      <p:cBhvr>
                                        <p:cTn id="82"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836033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一、定子绕组回路串电阻或电抗器降压起动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019063" y="1326659"/>
            <a:ext cx="3280065" cy="461665"/>
          </a:xfrm>
          <a:prstGeom prst="rect">
            <a:avLst/>
          </a:prstGeom>
          <a:noFill/>
          <a:ln w="9525">
            <a:noFill/>
            <a:miter lim="800000"/>
          </a:ln>
        </p:spPr>
        <p:txBody>
          <a:bodyPr>
            <a:spAutoFit/>
          </a:bodyPr>
          <a:lstStyle/>
          <a:p>
            <a:pPr fontAlgn="base">
              <a:spcBef>
                <a:spcPct val="0"/>
              </a:spcBef>
              <a:spcAft>
                <a:spcPct val="0"/>
              </a:spcAft>
            </a:pPr>
            <a:r>
              <a:rPr lang="en-US" altLang="zh-CN" sz="2400" b="1" dirty="0">
                <a:latin typeface="华文中宋" panose="02010600040101010101" pitchFamily="2" charset="-122"/>
                <a:ea typeface="华文中宋" panose="02010600040101010101" pitchFamily="2" charset="-122"/>
                <a:cs typeface="华文中宋" panose="02010600040101010101" pitchFamily="2" charset="-122"/>
              </a:rPr>
              <a:t>1</a:t>
            </a:r>
            <a:r>
              <a:rPr lang="zh-CN" altLang="zh-CN" sz="2400" b="1" dirty="0">
                <a:latin typeface="华文中宋" panose="02010600040101010101" pitchFamily="2" charset="-122"/>
                <a:ea typeface="华文中宋" panose="02010600040101010101" pitchFamily="2" charset="-122"/>
                <a:cs typeface="华文中宋" panose="02010600040101010101" pitchFamily="2" charset="-122"/>
              </a:rPr>
              <a:t>．电气控制原理图</a:t>
            </a:r>
          </a:p>
        </p:txBody>
      </p:sp>
      <p:sp>
        <p:nvSpPr>
          <p:cNvPr id="5" name="Rectangle 98"/>
          <p:cNvSpPr>
            <a:spLocks noChangeArrowheads="1"/>
          </p:cNvSpPr>
          <p:nvPr/>
        </p:nvSpPr>
        <p:spPr bwMode="auto">
          <a:xfrm>
            <a:off x="1524000" y="2438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Picture 1" descr="定子串电阻接触器控制电路"/>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7625" y="2204508"/>
            <a:ext cx="4778375" cy="3646488"/>
          </a:xfrm>
          <a:prstGeom prst="rect">
            <a:avLst/>
          </a:prstGeom>
          <a:noFill/>
          <a:extLst>
            <a:ext uri="{909E8E84-426E-40DD-AFC4-6F175D3DCCD1}">
              <a14:hiddenFill xmlns:a14="http://schemas.microsoft.com/office/drawing/2010/main">
                <a:solidFill>
                  <a:srgbClr val="FFFFFF"/>
                </a:solidFill>
              </a14:hiddenFill>
            </a:ext>
          </a:extLst>
        </p:spPr>
      </p:pic>
      <p:sp>
        <p:nvSpPr>
          <p:cNvPr id="108" name="椭圆 21"/>
          <p:cNvSpPr/>
          <p:nvPr/>
        </p:nvSpPr>
        <p:spPr>
          <a:xfrm>
            <a:off x="1952806" y="3102963"/>
            <a:ext cx="2557462" cy="1655763"/>
          </a:xfrm>
          <a:prstGeom prst="ellipse">
            <a:avLst/>
          </a:prstGeom>
          <a:noFill/>
          <a:ln w="28575" cap="flat" cmpd="sng">
            <a:solidFill>
              <a:srgbClr val="FF0000"/>
            </a:solidFill>
            <a:prstDash val="solid"/>
            <a:round/>
            <a:headEnd type="none" w="med" len="med"/>
            <a:tailEnd type="none" w="med" len="med"/>
          </a:ln>
        </p:spPr>
        <p:txBody>
          <a:bodyPr vert="eaVert" anchor="t" anchorCtr="0">
            <a:spAutoFit/>
          </a:bodyPr>
          <a:lstStyle/>
          <a:p>
            <a:pPr algn="ctr"/>
            <a:endParaRPr lang="zh-CN" altLang="en-US" dirty="0">
              <a:latin typeface="Arial" panose="020B0604020202020204" pitchFamily="34" charset="0"/>
              <a:ea typeface="宋体" panose="02010600030101010101" pitchFamily="2" charset="-122"/>
            </a:endParaRPr>
          </a:p>
        </p:txBody>
      </p:sp>
      <p:sp>
        <p:nvSpPr>
          <p:cNvPr id="109" name="圆角矩形标注 108"/>
          <p:cNvSpPr/>
          <p:nvPr/>
        </p:nvSpPr>
        <p:spPr bwMode="auto">
          <a:xfrm>
            <a:off x="3524746" y="1966313"/>
            <a:ext cx="2298700" cy="476389"/>
          </a:xfrm>
          <a:prstGeom prst="wedgeRoundRectCallout">
            <a:avLst>
              <a:gd name="adj1" fmla="val -40828"/>
              <a:gd name="adj2" fmla="val 211333"/>
              <a:gd name="adj3" fmla="val 16667"/>
            </a:avLst>
          </a:prstGeom>
          <a:gradFill>
            <a:gsLst>
              <a:gs pos="0">
                <a:srgbClr val="FBFB11"/>
              </a:gs>
              <a:gs pos="100000">
                <a:srgbClr val="838309"/>
              </a:gs>
            </a:gsLst>
            <a:lin scaled="0"/>
          </a:gradFill>
          <a:ln w="12700" cap="flat" cmpd="sng" algn="ctr">
            <a:noFill/>
            <a:prstDash val="solid"/>
            <a:round/>
            <a:headEnd type="none" w="med" len="med"/>
            <a:tailEnd type="none" w="med" len="med"/>
          </a:ln>
          <a:effectLst/>
        </p:spPr>
        <p:txBody>
          <a:bodyPr wrap="square">
            <a:sp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tx1"/>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mn-cs"/>
              </a:rPr>
              <a:t>不改变电源相序</a:t>
            </a:r>
          </a:p>
        </p:txBody>
      </p:sp>
      <p:sp>
        <p:nvSpPr>
          <p:cNvPr id="110" name="Rectangle 5"/>
          <p:cNvSpPr/>
          <p:nvPr/>
        </p:nvSpPr>
        <p:spPr>
          <a:xfrm>
            <a:off x="6302375" y="2204508"/>
            <a:ext cx="5172075" cy="1867535"/>
          </a:xfrm>
          <a:prstGeom prst="rect">
            <a:avLst/>
          </a:prstGeom>
          <a:noFill/>
          <a:ln w="9525">
            <a:noFill/>
          </a:ln>
        </p:spPr>
        <p:txBody>
          <a:bodyPr wrap="square" anchor="t" anchorCtr="0">
            <a:spAutoFit/>
          </a:bodyPr>
          <a:lstStyle/>
          <a:p>
            <a:pPr>
              <a:lnSpc>
                <a:spcPct val="105000"/>
              </a:lnSpc>
            </a:pPr>
            <a:r>
              <a:rPr lang="zh-CN" altLang="en-US" sz="2200" dirty="0">
                <a:latin typeface="Times New Roman" panose="02020603050405020304" pitchFamily="18" charset="0"/>
                <a:ea typeface="华文新魏" panose="02010800040101010101" pitchFamily="2" charset="-122"/>
              </a:rPr>
              <a:t>起动时，</a:t>
            </a:r>
            <a:r>
              <a:rPr lang="en-US" altLang="zh-CN" sz="2200" dirty="0">
                <a:latin typeface="Times New Roman" panose="02020603050405020304" pitchFamily="18" charset="0"/>
                <a:ea typeface="华文新魏" panose="02010800040101010101" pitchFamily="2" charset="-122"/>
              </a:rPr>
              <a:t>KM2</a:t>
            </a:r>
            <a:r>
              <a:rPr lang="zh-CN" altLang="en-US" sz="2200" dirty="0">
                <a:latin typeface="Times New Roman" panose="02020603050405020304" pitchFamily="18" charset="0"/>
                <a:ea typeface="华文新魏" panose="02010800040101010101" pitchFamily="2" charset="-122"/>
              </a:rPr>
              <a:t>不得电，其主触头保持断开；</a:t>
            </a:r>
            <a:r>
              <a:rPr lang="en-US" altLang="zh-CN" sz="2200" dirty="0">
                <a:latin typeface="Times New Roman" panose="02020603050405020304" pitchFamily="18" charset="0"/>
                <a:ea typeface="华文新魏" panose="02010800040101010101" pitchFamily="2" charset="-122"/>
              </a:rPr>
              <a:t>KM1</a:t>
            </a:r>
            <a:r>
              <a:rPr lang="zh-CN" altLang="en-US" sz="2200" dirty="0">
                <a:latin typeface="Times New Roman" panose="02020603050405020304" pitchFamily="18" charset="0"/>
                <a:ea typeface="华文新魏" panose="02010800040101010101" pitchFamily="2" charset="-122"/>
              </a:rPr>
              <a:t>得电，其主触头闭合，将电阻串入定子三相绕组，靠电阻的分压来减小加在三相</a:t>
            </a:r>
            <a:r>
              <a:rPr lang="zh-CN" altLang="en-US" sz="2200" dirty="0">
                <a:latin typeface="Times New Roman" panose="02020603050405020304" pitchFamily="18" charset="0"/>
                <a:ea typeface="华文新魏" panose="02010800040101010101" pitchFamily="2" charset="-122"/>
                <a:sym typeface="+mn-ea"/>
              </a:rPr>
              <a:t>定子</a:t>
            </a:r>
            <a:r>
              <a:rPr lang="zh-CN" altLang="en-US" sz="2200" dirty="0">
                <a:latin typeface="Times New Roman" panose="02020603050405020304" pitchFamily="18" charset="0"/>
                <a:ea typeface="华文新魏" panose="02010800040101010101" pitchFamily="2" charset="-122"/>
              </a:rPr>
              <a:t>绕组上的电压，实现减压起动。</a:t>
            </a:r>
          </a:p>
        </p:txBody>
      </p:sp>
      <p:sp>
        <p:nvSpPr>
          <p:cNvPr id="111" name="Text Box 28"/>
          <p:cNvSpPr txBox="1"/>
          <p:nvPr/>
        </p:nvSpPr>
        <p:spPr>
          <a:xfrm>
            <a:off x="6302375" y="4197455"/>
            <a:ext cx="5172075" cy="1867535"/>
          </a:xfrm>
          <a:prstGeom prst="rect">
            <a:avLst/>
          </a:prstGeom>
          <a:noFill/>
          <a:ln w="9525">
            <a:noFill/>
          </a:ln>
        </p:spPr>
        <p:txBody>
          <a:bodyPr wrap="square" anchor="t" anchorCtr="0">
            <a:spAutoFit/>
          </a:bodyPr>
          <a:lstStyle/>
          <a:p>
            <a:pPr>
              <a:lnSpc>
                <a:spcPct val="105000"/>
              </a:lnSpc>
              <a:spcBef>
                <a:spcPct val="50000"/>
              </a:spcBef>
            </a:pPr>
            <a:r>
              <a:rPr lang="zh-CN" altLang="en-US" sz="2200" dirty="0">
                <a:latin typeface="Times New Roman" panose="02020603050405020304" pitchFamily="18" charset="0"/>
                <a:ea typeface="华文新魏" panose="02010800040101010101" pitchFamily="2" charset="-122"/>
              </a:rPr>
              <a:t>当电动机的转速</a:t>
            </a:r>
            <a:r>
              <a:rPr lang="en-US" altLang="zh-CN" sz="2200" i="1" dirty="0">
                <a:latin typeface="Times New Roman" panose="02020603050405020304" pitchFamily="18" charset="0"/>
                <a:ea typeface="华文新魏" panose="02010800040101010101" pitchFamily="2" charset="-122"/>
              </a:rPr>
              <a:t>n</a:t>
            </a:r>
            <a:r>
              <a:rPr lang="zh-CN" altLang="en-US" sz="2200" dirty="0">
                <a:latin typeface="Times New Roman" panose="02020603050405020304" pitchFamily="18" charset="0"/>
                <a:ea typeface="华文新魏" panose="02010800040101010101" pitchFamily="2" charset="-122"/>
              </a:rPr>
              <a:t>上升到接近额定转速</a:t>
            </a:r>
            <a:r>
              <a:rPr lang="en-US" altLang="zh-CN" sz="2200" i="1" dirty="0">
                <a:latin typeface="Times New Roman" panose="02020603050405020304" pitchFamily="18" charset="0"/>
                <a:ea typeface="华文新魏" panose="02010800040101010101" pitchFamily="2" charset="-122"/>
              </a:rPr>
              <a:t>n</a:t>
            </a:r>
            <a:r>
              <a:rPr lang="en-US" altLang="zh-CN" sz="2200" baseline="-25000" dirty="0">
                <a:latin typeface="Times New Roman" panose="02020603050405020304" pitchFamily="18" charset="0"/>
                <a:ea typeface="华文新魏" panose="02010800040101010101" pitchFamily="2" charset="-122"/>
              </a:rPr>
              <a:t>N</a:t>
            </a:r>
            <a:r>
              <a:rPr lang="zh-CN" altLang="en-US" sz="2200" dirty="0">
                <a:latin typeface="Times New Roman" panose="02020603050405020304" pitchFamily="18" charset="0"/>
                <a:ea typeface="华文新魏" panose="02010800040101010101" pitchFamily="2" charset="-122"/>
              </a:rPr>
              <a:t>时，让</a:t>
            </a:r>
            <a:r>
              <a:rPr lang="en-US" altLang="zh-CN" sz="2200" dirty="0">
                <a:latin typeface="Times New Roman" panose="02020603050405020304" pitchFamily="18" charset="0"/>
                <a:ea typeface="华文新魏" panose="02010800040101010101" pitchFamily="2" charset="-122"/>
              </a:rPr>
              <a:t>KM2</a:t>
            </a:r>
            <a:r>
              <a:rPr lang="zh-CN" altLang="en-US" sz="2200" dirty="0">
                <a:latin typeface="Times New Roman" panose="02020603050405020304" pitchFamily="18" charset="0"/>
                <a:ea typeface="华文新魏" panose="02010800040101010101" pitchFamily="2" charset="-122"/>
              </a:rPr>
              <a:t>得电，</a:t>
            </a:r>
            <a:r>
              <a:rPr lang="en-US" altLang="zh-CN" sz="2200" dirty="0">
                <a:latin typeface="Times New Roman" panose="02020603050405020304" pitchFamily="18" charset="0"/>
                <a:ea typeface="华文新魏" panose="02010800040101010101" pitchFamily="2" charset="-122"/>
              </a:rPr>
              <a:t>KM2</a:t>
            </a:r>
            <a:r>
              <a:rPr lang="zh-CN" altLang="en-US" sz="2200" dirty="0">
                <a:latin typeface="Times New Roman" panose="02020603050405020304" pitchFamily="18" charset="0"/>
                <a:ea typeface="华文新魏" panose="02010800040101010101" pitchFamily="2" charset="-122"/>
              </a:rPr>
              <a:t>主触头闭合，使电阻被短路，三相</a:t>
            </a:r>
            <a:r>
              <a:rPr lang="zh-CN" altLang="en-US" sz="2200" dirty="0">
                <a:latin typeface="Times New Roman" panose="02020603050405020304" pitchFamily="18" charset="0"/>
                <a:ea typeface="华文新魏" panose="02010800040101010101" pitchFamily="2" charset="-122"/>
                <a:sym typeface="+mn-ea"/>
              </a:rPr>
              <a:t>定子</a:t>
            </a:r>
            <a:r>
              <a:rPr lang="zh-CN" altLang="en-US" sz="2200" dirty="0">
                <a:latin typeface="Times New Roman" panose="02020603050405020304" pitchFamily="18" charset="0"/>
                <a:ea typeface="华文新魏" panose="02010800040101010101" pitchFamily="2" charset="-122"/>
              </a:rPr>
              <a:t>绕组上的电压上升为额定电压，</a:t>
            </a:r>
            <a:r>
              <a:rPr lang="zh-CN" altLang="en-US" sz="2200" dirty="0">
                <a:latin typeface="Times New Roman" panose="02020603050405020304" pitchFamily="18" charset="0"/>
                <a:ea typeface="华文新魏" panose="02010800040101010101" pitchFamily="2" charset="-122"/>
                <a:sym typeface="+mn-ea"/>
              </a:rPr>
              <a:t>减压起动结束，</a:t>
            </a:r>
            <a:r>
              <a:rPr lang="zh-CN" altLang="en-US" sz="2200" dirty="0">
                <a:latin typeface="Times New Roman" panose="02020603050405020304" pitchFamily="18" charset="0"/>
                <a:ea typeface="华文新魏" panose="02010800040101010101" pitchFamily="2" charset="-122"/>
              </a:rPr>
              <a:t>电动机全压运行。</a:t>
            </a:r>
          </a:p>
        </p:txBody>
      </p:sp>
    </p:spTree>
    <p:extLst>
      <p:ext uri="{BB962C8B-B14F-4D97-AF65-F5344CB8AC3E}">
        <p14:creationId xmlns:p14="http://schemas.microsoft.com/office/powerpoint/2010/main" val="23382475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2000" fill="hold">
                                          <p:stCondLst>
                                            <p:cond delay="0"/>
                                          </p:stCondLst>
                                        </p:cTn>
                                        <p:tgtEl>
                                          <p:spTgt spid="108"/>
                                        </p:tgtEl>
                                        <p:attrNameLst>
                                          <p:attrName>style.visibility</p:attrName>
                                        </p:attrNameLst>
                                      </p:cBhvr>
                                      <p:to>
                                        <p:strVal val="visible"/>
                                      </p:to>
                                    </p:set>
                                    <p:anim calcmode="lin" valueType="num">
                                      <p:cBhvr>
                                        <p:cTn id="7" dur="2000" fill="hold"/>
                                        <p:tgtEl>
                                          <p:spTgt spid="108"/>
                                        </p:tgtEl>
                                        <p:attrNameLst>
                                          <p:attrName>ppt_w</p:attrName>
                                        </p:attrNameLst>
                                      </p:cBhvr>
                                      <p:tavLst>
                                        <p:tav tm="0">
                                          <p:val>
                                            <p:strVal val="#ppt_w*0.70"/>
                                          </p:val>
                                        </p:tav>
                                        <p:tav tm="100000">
                                          <p:val>
                                            <p:strVal val="#ppt_w"/>
                                          </p:val>
                                        </p:tav>
                                      </p:tavLst>
                                    </p:anim>
                                    <p:anim calcmode="lin" valueType="num">
                                      <p:cBhvr>
                                        <p:cTn id="8" dur="2000" fill="hold"/>
                                        <p:tgtEl>
                                          <p:spTgt spid="108"/>
                                        </p:tgtEl>
                                        <p:attrNameLst>
                                          <p:attrName>ppt_h</p:attrName>
                                        </p:attrNameLst>
                                      </p:cBhvr>
                                      <p:tavLst>
                                        <p:tav tm="0">
                                          <p:val>
                                            <p:strVal val="#ppt_h"/>
                                          </p:val>
                                        </p:tav>
                                        <p:tav tm="100000">
                                          <p:val>
                                            <p:strVal val="#ppt_h"/>
                                          </p:val>
                                        </p:tav>
                                      </p:tavLst>
                                    </p:anim>
                                    <p:animEffect transition="in" filter="fade">
                                      <p:cBhvr>
                                        <p:cTn id="9" dur="2000"/>
                                        <p:tgtEl>
                                          <p:spTgt spid="108"/>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2000" fill="hold">
                                          <p:stCondLst>
                                            <p:cond delay="0"/>
                                          </p:stCondLst>
                                        </p:cTn>
                                        <p:tgtEl>
                                          <p:spTgt spid="109"/>
                                        </p:tgtEl>
                                        <p:attrNameLst>
                                          <p:attrName>style.visibility</p:attrName>
                                        </p:attrNameLst>
                                      </p:cBhvr>
                                      <p:to>
                                        <p:strVal val="visible"/>
                                      </p:to>
                                    </p:set>
                                    <p:anim calcmode="lin" valueType="num">
                                      <p:cBhvr>
                                        <p:cTn id="13" dur="2000" fill="hold"/>
                                        <p:tgtEl>
                                          <p:spTgt spid="109"/>
                                        </p:tgtEl>
                                        <p:attrNameLst>
                                          <p:attrName>ppt_w</p:attrName>
                                        </p:attrNameLst>
                                      </p:cBhvr>
                                      <p:tavLst>
                                        <p:tav tm="0">
                                          <p:val>
                                            <p:strVal val="#ppt_w*0.70"/>
                                          </p:val>
                                        </p:tav>
                                        <p:tav tm="100000">
                                          <p:val>
                                            <p:strVal val="#ppt_w"/>
                                          </p:val>
                                        </p:tav>
                                      </p:tavLst>
                                    </p:anim>
                                    <p:anim calcmode="lin" valueType="num">
                                      <p:cBhvr>
                                        <p:cTn id="14" dur="2000" fill="hold"/>
                                        <p:tgtEl>
                                          <p:spTgt spid="109"/>
                                        </p:tgtEl>
                                        <p:attrNameLst>
                                          <p:attrName>ppt_h</p:attrName>
                                        </p:attrNameLst>
                                      </p:cBhvr>
                                      <p:tavLst>
                                        <p:tav tm="0">
                                          <p:val>
                                            <p:strVal val="#ppt_h"/>
                                          </p:val>
                                        </p:tav>
                                        <p:tav tm="100000">
                                          <p:val>
                                            <p:strVal val="#ppt_h"/>
                                          </p:val>
                                        </p:tav>
                                      </p:tavLst>
                                    </p:anim>
                                    <p:animEffect transition="in" filter="fade">
                                      <p:cBhvr>
                                        <p:cTn id="15" dur="2000"/>
                                        <p:tgtEl>
                                          <p:spTgt spid="109"/>
                                        </p:tgtEl>
                                      </p:cBhvr>
                                    </p:animEffect>
                                  </p:childTnLst>
                                </p:cTn>
                              </p:par>
                            </p:childTnLst>
                          </p:cTn>
                        </p:par>
                      </p:childTnLst>
                    </p:cTn>
                  </p:par>
                  <p:par>
                    <p:cTn id="16" fill="hold">
                      <p:stCondLst>
                        <p:cond delay="indefinite"/>
                      </p:stCondLst>
                      <p:childTnLst>
                        <p:par>
                          <p:cTn id="17" fill="hold">
                            <p:stCondLst>
                              <p:cond delay="0"/>
                            </p:stCondLst>
                            <p:childTnLst>
                              <p:par>
                                <p:cTn id="18" presetID="40" presetClass="entr" presetSubtype="0" fill="hold" grpId="0" nodeType="clickEffect">
                                  <p:stCondLst>
                                    <p:cond delay="0"/>
                                  </p:stCondLst>
                                  <p:iterate type="lt">
                                    <p:tmPct val="10000"/>
                                  </p:iterate>
                                  <p:childTnLst>
                                    <p:set>
                                      <p:cBhvr>
                                        <p:cTn id="19" dur="2000" fill="hold">
                                          <p:stCondLst>
                                            <p:cond delay="0"/>
                                          </p:stCondLst>
                                        </p:cTn>
                                        <p:tgtEl>
                                          <p:spTgt spid="110"/>
                                        </p:tgtEl>
                                        <p:attrNameLst>
                                          <p:attrName>style.visibility</p:attrName>
                                        </p:attrNameLst>
                                      </p:cBhvr>
                                      <p:to>
                                        <p:strVal val="visible"/>
                                      </p:to>
                                    </p:set>
                                    <p:animEffect transition="in" filter="fade">
                                      <p:cBhvr>
                                        <p:cTn id="20" dur="2000"/>
                                        <p:tgtEl>
                                          <p:spTgt spid="110"/>
                                        </p:tgtEl>
                                      </p:cBhvr>
                                    </p:animEffect>
                                    <p:anim calcmode="lin" valueType="num">
                                      <p:cBhvr>
                                        <p:cTn id="21" dur="2000" fill="hold"/>
                                        <p:tgtEl>
                                          <p:spTgt spid="110"/>
                                        </p:tgtEl>
                                        <p:attrNameLst>
                                          <p:attrName>ppt_x</p:attrName>
                                        </p:attrNameLst>
                                      </p:cBhvr>
                                      <p:tavLst>
                                        <p:tav tm="0">
                                          <p:val>
                                            <p:strVal val="#ppt_x-.1"/>
                                          </p:val>
                                        </p:tav>
                                        <p:tav tm="100000">
                                          <p:val>
                                            <p:strVal val="#ppt_x"/>
                                          </p:val>
                                        </p:tav>
                                      </p:tavLst>
                                    </p:anim>
                                    <p:anim calcmode="lin" valueType="num">
                                      <p:cBhvr>
                                        <p:cTn id="22" dur="2000" fill="hold"/>
                                        <p:tgtEl>
                                          <p:spTgt spid="11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0" presetClass="entr" presetSubtype="0" fill="hold" grpId="0" nodeType="clickEffect">
                                  <p:stCondLst>
                                    <p:cond delay="0"/>
                                  </p:stCondLst>
                                  <p:iterate type="lt">
                                    <p:tmPct val="10000"/>
                                  </p:iterate>
                                  <p:childTnLst>
                                    <p:set>
                                      <p:cBhvr>
                                        <p:cTn id="26" dur="2000" fill="hold">
                                          <p:stCondLst>
                                            <p:cond delay="0"/>
                                          </p:stCondLst>
                                        </p:cTn>
                                        <p:tgtEl>
                                          <p:spTgt spid="111"/>
                                        </p:tgtEl>
                                        <p:attrNameLst>
                                          <p:attrName>style.visibility</p:attrName>
                                        </p:attrNameLst>
                                      </p:cBhvr>
                                      <p:to>
                                        <p:strVal val="visible"/>
                                      </p:to>
                                    </p:set>
                                    <p:animEffect transition="in" filter="fade">
                                      <p:cBhvr>
                                        <p:cTn id="27" dur="2000"/>
                                        <p:tgtEl>
                                          <p:spTgt spid="111"/>
                                        </p:tgtEl>
                                      </p:cBhvr>
                                    </p:animEffect>
                                    <p:anim calcmode="lin" valueType="num">
                                      <p:cBhvr>
                                        <p:cTn id="28" dur="2000" fill="hold"/>
                                        <p:tgtEl>
                                          <p:spTgt spid="111"/>
                                        </p:tgtEl>
                                        <p:attrNameLst>
                                          <p:attrName>ppt_x</p:attrName>
                                        </p:attrNameLst>
                                      </p:cBhvr>
                                      <p:tavLst>
                                        <p:tav tm="0">
                                          <p:val>
                                            <p:strVal val="#ppt_x-.1"/>
                                          </p:val>
                                        </p:tav>
                                        <p:tav tm="100000">
                                          <p:val>
                                            <p:strVal val="#ppt_x"/>
                                          </p:val>
                                        </p:tav>
                                      </p:tavLst>
                                    </p:anim>
                                    <p:anim calcmode="lin" valueType="num">
                                      <p:cBhvr>
                                        <p:cTn id="29" dur="2000" fill="hold"/>
                                        <p:tgtEl>
                                          <p:spTgt spid="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bldLvl="0" animBg="1"/>
      <p:bldP spid="110" grpId="0" bldLvl="0"/>
      <p:bldP spid="1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836033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一、定子绕组回路串电阻或电抗器降压起动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98"/>
          <p:cNvSpPr>
            <a:spLocks noChangeArrowheads="1"/>
          </p:cNvSpPr>
          <p:nvPr/>
        </p:nvSpPr>
        <p:spPr bwMode="auto">
          <a:xfrm>
            <a:off x="1524000" y="2438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Picture 1" descr="定子串电阻接触器控制电路"/>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636" y="2438400"/>
            <a:ext cx="4282746" cy="3268262"/>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a:spLocks noChangeArrowheads="1"/>
          </p:cNvSpPr>
          <p:nvPr/>
        </p:nvSpPr>
        <p:spPr bwMode="auto">
          <a:xfrm>
            <a:off x="934141" y="1407321"/>
            <a:ext cx="3311525" cy="46166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2.</a:t>
            </a:r>
            <a:r>
              <a:rPr kumimoji="0" lang="zh-CN" altLang="en-US" sz="2400" b="1" i="0" u="none" strike="noStrike" kern="120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起动</a:t>
            </a:r>
            <a:r>
              <a:rPr kumimoji="0" lang="zh-CN" altLang="en-US" sz="24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过程分析</a:t>
            </a:r>
            <a:endParaRPr kumimoji="0" lang="en-US" altLang="zh-CN" sz="24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矩形 1"/>
          <p:cNvSpPr/>
          <p:nvPr/>
        </p:nvSpPr>
        <p:spPr>
          <a:xfrm>
            <a:off x="5192683" y="2179705"/>
            <a:ext cx="5647113" cy="3785652"/>
          </a:xfrm>
          <a:prstGeom prst="rect">
            <a:avLst/>
          </a:prstGeom>
        </p:spPr>
        <p:txBody>
          <a:bodyPr wrap="square">
            <a:spAutoFit/>
          </a:bodyPr>
          <a:lstStyle/>
          <a:p>
            <a:pPr indent="266700" algn="just">
              <a:lnSpc>
                <a:spcPct val="150000"/>
              </a:lnSpc>
              <a:spcAft>
                <a:spcPts val="0"/>
              </a:spcAft>
            </a:pPr>
            <a:r>
              <a:rPr lang="zh-CN" altLang="zh-CN" sz="1600" b="1" kern="100" dirty="0">
                <a:solidFill>
                  <a:srgbClr val="FF0000"/>
                </a:solidFill>
                <a:latin typeface="Times New Roman" panose="02020603050405020304" pitchFamily="18" charset="0"/>
              </a:rPr>
              <a:t>（</a:t>
            </a:r>
            <a:r>
              <a:rPr lang="en-US" altLang="zh-CN" sz="1600" b="1" kern="100" dirty="0">
                <a:solidFill>
                  <a:srgbClr val="FF0000"/>
                </a:solidFill>
                <a:latin typeface="Times New Roman" panose="02020603050405020304" pitchFamily="18" charset="0"/>
              </a:rPr>
              <a:t>1</a:t>
            </a:r>
            <a:r>
              <a:rPr lang="zh-CN" altLang="zh-CN" sz="1600" b="1" kern="100" dirty="0">
                <a:solidFill>
                  <a:srgbClr val="FF0000"/>
                </a:solidFill>
                <a:latin typeface="Times New Roman" panose="02020603050405020304" pitchFamily="18" charset="0"/>
              </a:rPr>
              <a:t>）降压起动</a:t>
            </a:r>
          </a:p>
          <a:p>
            <a:pPr indent="266700" algn="just">
              <a:lnSpc>
                <a:spcPct val="150000"/>
              </a:lnSpc>
              <a:spcAft>
                <a:spcPts val="0"/>
              </a:spcAft>
            </a:pPr>
            <a:r>
              <a:rPr lang="zh-CN" altLang="zh-CN" sz="1600" b="1" kern="100" dirty="0">
                <a:latin typeface="Times New Roman" panose="02020603050405020304" pitchFamily="18" charset="0"/>
              </a:rPr>
              <a:t>按下按钮</a:t>
            </a:r>
            <a:r>
              <a:rPr lang="en-US" altLang="zh-CN" sz="1600" b="1" kern="100" dirty="0">
                <a:latin typeface="Times New Roman" panose="02020603050405020304" pitchFamily="18" charset="0"/>
              </a:rPr>
              <a:t>SB2</a:t>
            </a:r>
            <a:r>
              <a:rPr lang="zh-CN" altLang="zh-CN" sz="1600" b="1" kern="100" dirty="0">
                <a:latin typeface="Times New Roman" panose="02020603050405020304" pitchFamily="18" charset="0"/>
              </a:rPr>
              <a:t>→</a:t>
            </a:r>
            <a:r>
              <a:rPr lang="en-US" altLang="zh-CN" sz="1600" b="1" kern="100" dirty="0">
                <a:latin typeface="Times New Roman" panose="02020603050405020304" pitchFamily="18" charset="0"/>
              </a:rPr>
              <a:t>KM1</a:t>
            </a:r>
            <a:r>
              <a:rPr lang="zh-CN" altLang="zh-CN" sz="1600" b="1" kern="100" dirty="0">
                <a:latin typeface="Times New Roman" panose="02020603050405020304" pitchFamily="18" charset="0"/>
              </a:rPr>
              <a:t>线圈得电→</a:t>
            </a:r>
            <a:r>
              <a:rPr lang="en-US" altLang="zh-CN" sz="1600" b="1" kern="100" dirty="0">
                <a:latin typeface="Times New Roman" panose="02020603050405020304" pitchFamily="18" charset="0"/>
              </a:rPr>
              <a:t>KM1</a:t>
            </a:r>
            <a:r>
              <a:rPr lang="zh-CN" altLang="zh-CN" sz="1600" b="1" kern="100" dirty="0">
                <a:latin typeface="Times New Roman" panose="02020603050405020304" pitchFamily="18" charset="0"/>
              </a:rPr>
              <a:t>主触点和辅助常开触点闭合→电动机</a:t>
            </a:r>
            <a:r>
              <a:rPr lang="en-US" altLang="zh-CN" sz="1600" b="1" kern="100" dirty="0">
                <a:latin typeface="Times New Roman" panose="02020603050405020304" pitchFamily="18" charset="0"/>
              </a:rPr>
              <a:t>M</a:t>
            </a:r>
            <a:r>
              <a:rPr lang="zh-CN" altLang="zh-CN" sz="1600" b="1" kern="100" dirty="0">
                <a:latin typeface="Times New Roman" panose="02020603050405020304" pitchFamily="18" charset="0"/>
              </a:rPr>
              <a:t>定子串电阻降压起动。</a:t>
            </a:r>
          </a:p>
          <a:p>
            <a:pPr indent="266700" algn="just">
              <a:lnSpc>
                <a:spcPct val="150000"/>
              </a:lnSpc>
            </a:pPr>
            <a:r>
              <a:rPr lang="zh-CN" altLang="zh-CN" sz="1600" b="1" kern="100" dirty="0">
                <a:solidFill>
                  <a:srgbClr val="FF0000"/>
                </a:solidFill>
                <a:latin typeface="Times New Roman" panose="02020603050405020304" pitchFamily="18" charset="0"/>
              </a:rPr>
              <a:t>（</a:t>
            </a:r>
            <a:r>
              <a:rPr lang="en-US" altLang="zh-CN" sz="1600" b="1" kern="100" dirty="0">
                <a:solidFill>
                  <a:srgbClr val="FF0000"/>
                </a:solidFill>
                <a:latin typeface="Times New Roman" panose="02020603050405020304" pitchFamily="18" charset="0"/>
              </a:rPr>
              <a:t>2</a:t>
            </a:r>
            <a:r>
              <a:rPr lang="zh-CN" altLang="zh-CN" sz="1600" b="1" kern="100" dirty="0">
                <a:solidFill>
                  <a:srgbClr val="FF0000"/>
                </a:solidFill>
                <a:latin typeface="Times New Roman" panose="02020603050405020304" pitchFamily="18" charset="0"/>
              </a:rPr>
              <a:t>）全压运行</a:t>
            </a:r>
          </a:p>
          <a:p>
            <a:pPr indent="266700" algn="just">
              <a:lnSpc>
                <a:spcPct val="150000"/>
              </a:lnSpc>
              <a:spcAft>
                <a:spcPts val="0"/>
              </a:spcAft>
            </a:pPr>
            <a:r>
              <a:rPr lang="zh-CN" altLang="zh-CN" sz="1600" b="1" kern="100" dirty="0">
                <a:latin typeface="Times New Roman" panose="02020603050405020304" pitchFamily="18" charset="0"/>
              </a:rPr>
              <a:t>待笼型电动机起动好后，按下按钮</a:t>
            </a:r>
            <a:r>
              <a:rPr lang="en-US" altLang="zh-CN" sz="1600" b="1" kern="100" dirty="0">
                <a:latin typeface="Times New Roman" panose="02020603050405020304" pitchFamily="18" charset="0"/>
              </a:rPr>
              <a:t>SB3</a:t>
            </a:r>
            <a:r>
              <a:rPr lang="zh-CN" altLang="zh-CN" sz="1600" b="1" kern="100" dirty="0">
                <a:latin typeface="Times New Roman" panose="02020603050405020304" pitchFamily="18" charset="0"/>
              </a:rPr>
              <a:t>→</a:t>
            </a:r>
            <a:r>
              <a:rPr lang="en-US" altLang="zh-CN" sz="1600" b="1" kern="100" dirty="0">
                <a:latin typeface="Times New Roman" panose="02020603050405020304" pitchFamily="18" charset="0"/>
              </a:rPr>
              <a:t>KM2</a:t>
            </a:r>
            <a:r>
              <a:rPr lang="zh-CN" altLang="zh-CN" sz="1600" b="1" kern="100" dirty="0">
                <a:latin typeface="Times New Roman" panose="02020603050405020304" pitchFamily="18" charset="0"/>
              </a:rPr>
              <a:t>线圈得电→</a:t>
            </a:r>
            <a:r>
              <a:rPr lang="en-US" altLang="zh-CN" sz="1600" b="1" kern="100" dirty="0">
                <a:latin typeface="Times New Roman" panose="02020603050405020304" pitchFamily="18" charset="0"/>
              </a:rPr>
              <a:t>KM2</a:t>
            </a:r>
            <a:r>
              <a:rPr lang="zh-CN" altLang="zh-CN" sz="1600" b="1" kern="100" dirty="0">
                <a:latin typeface="Times New Roman" panose="02020603050405020304" pitchFamily="18" charset="0"/>
              </a:rPr>
              <a:t>辅助常开触点先断开→</a:t>
            </a:r>
            <a:r>
              <a:rPr lang="en-US" altLang="zh-CN" sz="1600" b="1" kern="100" dirty="0">
                <a:latin typeface="Times New Roman" panose="02020603050405020304" pitchFamily="18" charset="0"/>
              </a:rPr>
              <a:t>KM1</a:t>
            </a:r>
            <a:r>
              <a:rPr lang="zh-CN" altLang="zh-CN" sz="1600" b="1" kern="100" dirty="0">
                <a:latin typeface="Times New Roman" panose="02020603050405020304" pitchFamily="18" charset="0"/>
              </a:rPr>
              <a:t>线圈得电→</a:t>
            </a:r>
            <a:r>
              <a:rPr lang="en-US" altLang="zh-CN" sz="1600" b="1" kern="100" dirty="0">
                <a:latin typeface="Times New Roman" panose="02020603050405020304" pitchFamily="18" charset="0"/>
              </a:rPr>
              <a:t>KM2</a:t>
            </a:r>
            <a:r>
              <a:rPr lang="zh-CN" altLang="zh-CN" sz="1600" b="1" kern="100" dirty="0">
                <a:latin typeface="Times New Roman" panose="02020603050405020304" pitchFamily="18" charset="0"/>
              </a:rPr>
              <a:t>主触点和辅助常开触点闭合→电动机</a:t>
            </a:r>
            <a:r>
              <a:rPr lang="en-US" altLang="zh-CN" sz="1600" b="1" kern="100" dirty="0">
                <a:latin typeface="Times New Roman" panose="02020603050405020304" pitchFamily="18" charset="0"/>
              </a:rPr>
              <a:t>M</a:t>
            </a:r>
            <a:r>
              <a:rPr lang="zh-CN" altLang="zh-CN" sz="1600" b="1" kern="100" dirty="0">
                <a:latin typeface="Times New Roman" panose="02020603050405020304" pitchFamily="18" charset="0"/>
              </a:rPr>
              <a:t>全压运行。</a:t>
            </a:r>
          </a:p>
          <a:p>
            <a:pPr indent="266700" algn="just">
              <a:lnSpc>
                <a:spcPct val="150000"/>
              </a:lnSpc>
            </a:pPr>
            <a:r>
              <a:rPr lang="zh-CN" altLang="zh-CN" sz="1600" b="1" kern="100" dirty="0">
                <a:solidFill>
                  <a:srgbClr val="FF0000"/>
                </a:solidFill>
                <a:latin typeface="Times New Roman" panose="02020603050405020304" pitchFamily="18" charset="0"/>
              </a:rPr>
              <a:t>（</a:t>
            </a:r>
            <a:r>
              <a:rPr lang="en-US" altLang="zh-CN" sz="1600" b="1" kern="100" dirty="0">
                <a:solidFill>
                  <a:srgbClr val="FF0000"/>
                </a:solidFill>
                <a:latin typeface="Times New Roman" panose="02020603050405020304" pitchFamily="18" charset="0"/>
              </a:rPr>
              <a:t>3</a:t>
            </a:r>
            <a:r>
              <a:rPr lang="zh-CN" altLang="zh-CN" sz="1600" b="1" kern="100" dirty="0">
                <a:solidFill>
                  <a:srgbClr val="FF0000"/>
                </a:solidFill>
                <a:latin typeface="Times New Roman" panose="02020603050405020304" pitchFamily="18" charset="0"/>
              </a:rPr>
              <a:t>）停止</a:t>
            </a:r>
          </a:p>
          <a:p>
            <a:pPr indent="266700" algn="just">
              <a:lnSpc>
                <a:spcPct val="150000"/>
              </a:lnSpc>
              <a:spcAft>
                <a:spcPts val="0"/>
              </a:spcAft>
            </a:pPr>
            <a:r>
              <a:rPr lang="zh-CN" altLang="zh-CN" sz="1600" b="1" kern="100" dirty="0">
                <a:latin typeface="Times New Roman" panose="02020603050405020304" pitchFamily="18" charset="0"/>
              </a:rPr>
              <a:t>按停止按钮</a:t>
            </a:r>
            <a:r>
              <a:rPr lang="en-US" altLang="zh-CN" sz="1600" b="1" kern="100" dirty="0">
                <a:latin typeface="Times New Roman" panose="02020603050405020304" pitchFamily="18" charset="0"/>
              </a:rPr>
              <a:t>SB1</a:t>
            </a:r>
            <a:r>
              <a:rPr lang="zh-CN" altLang="zh-CN" sz="1600" b="1" kern="100" dirty="0">
                <a:latin typeface="Times New Roman" panose="02020603050405020304" pitchFamily="18" charset="0"/>
              </a:rPr>
              <a:t>→整个控制电路失电→</a:t>
            </a:r>
            <a:r>
              <a:rPr lang="en-US" altLang="zh-CN" sz="1600" b="1" kern="100" dirty="0">
                <a:latin typeface="Times New Roman" panose="02020603050405020304" pitchFamily="18" charset="0"/>
              </a:rPr>
              <a:t>KM2</a:t>
            </a:r>
            <a:r>
              <a:rPr lang="zh-CN" altLang="zh-CN" sz="1600" b="1" kern="100" dirty="0">
                <a:latin typeface="Times New Roman" panose="02020603050405020304" pitchFamily="18" charset="0"/>
              </a:rPr>
              <a:t>（或</a:t>
            </a:r>
            <a:r>
              <a:rPr lang="en-US" altLang="zh-CN" sz="1600" b="1" kern="100" dirty="0">
                <a:latin typeface="Times New Roman" panose="02020603050405020304" pitchFamily="18" charset="0"/>
              </a:rPr>
              <a:t>KM1</a:t>
            </a:r>
            <a:r>
              <a:rPr lang="zh-CN" altLang="zh-CN" sz="1600" b="1" kern="100" dirty="0">
                <a:latin typeface="Times New Roman" panose="02020603050405020304" pitchFamily="18" charset="0"/>
              </a:rPr>
              <a:t>）主触点和辅助触点分断→电动机</a:t>
            </a:r>
            <a:r>
              <a:rPr lang="en-US" altLang="zh-CN" sz="1600" b="1" kern="100" dirty="0">
                <a:latin typeface="Times New Roman" panose="02020603050405020304" pitchFamily="18" charset="0"/>
              </a:rPr>
              <a:t>M</a:t>
            </a:r>
            <a:r>
              <a:rPr lang="zh-CN" altLang="zh-CN" sz="1600" b="1" kern="100" dirty="0">
                <a:latin typeface="Times New Roman" panose="02020603050405020304" pitchFamily="18" charset="0"/>
              </a:rPr>
              <a:t>失电停转</a:t>
            </a:r>
            <a:r>
              <a:rPr lang="zh-CN" altLang="zh-CN" sz="1600" b="1" kern="100" dirty="0" smtClean="0">
                <a:latin typeface="Times New Roman" panose="02020603050405020304" pitchFamily="18" charset="0"/>
              </a:rPr>
              <a:t>。</a:t>
            </a:r>
            <a:r>
              <a:rPr lang="en-US" altLang="zh-CN" sz="1600" b="1" kern="100" dirty="0" smtClean="0">
                <a:latin typeface="Times New Roman" panose="02020603050405020304" pitchFamily="18" charset="0"/>
              </a:rPr>
              <a:t>  </a:t>
            </a:r>
            <a:endParaRPr lang="zh-CN" altLang="zh-CN" sz="1600" b="1" kern="100" dirty="0">
              <a:latin typeface="Times New Roman" panose="02020603050405020304" pitchFamily="18" charset="0"/>
            </a:endParaRPr>
          </a:p>
        </p:txBody>
      </p:sp>
    </p:spTree>
    <p:extLst>
      <p:ext uri="{BB962C8B-B14F-4D97-AF65-F5344CB8AC3E}">
        <p14:creationId xmlns:p14="http://schemas.microsoft.com/office/powerpoint/2010/main" val="14928894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8360330"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一、定子绕组回路串电阻或电抗器降压起动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p:cNvSpPr>
            <a:spLocks noChangeArrowheads="1"/>
          </p:cNvSpPr>
          <p:nvPr/>
        </p:nvSpPr>
        <p:spPr bwMode="auto">
          <a:xfrm>
            <a:off x="895394" y="1222241"/>
            <a:ext cx="3311525" cy="46166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3.</a:t>
            </a:r>
            <a:r>
              <a:rPr kumimoji="0" lang="zh-CN" altLang="en-US" sz="2400" b="1" i="0" u="none" strike="noStrike" kern="1200" cap="none" spc="0" normalizeH="0" baseline="0" noProof="0" dirty="0" smtClean="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特点及应用</a:t>
            </a:r>
            <a:endParaRPr kumimoji="0" lang="en-US" altLang="zh-CN" sz="24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Rectangle 3"/>
          <p:cNvSpPr>
            <a:spLocks noChangeArrowheads="1"/>
          </p:cNvSpPr>
          <p:nvPr/>
        </p:nvSpPr>
        <p:spPr bwMode="auto">
          <a:xfrm>
            <a:off x="1234130" y="2116270"/>
            <a:ext cx="1107996" cy="461665"/>
          </a:xfrm>
          <a:prstGeom prst="rect">
            <a:avLst/>
          </a:prstGeom>
          <a:noFill/>
          <a:ln w="9525" algn="ctr">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rPr>
              <a:t>优点：</a:t>
            </a:r>
          </a:p>
        </p:txBody>
      </p:sp>
      <p:sp>
        <p:nvSpPr>
          <p:cNvPr id="9" name="Rectangle 29"/>
          <p:cNvSpPr/>
          <p:nvPr/>
        </p:nvSpPr>
        <p:spPr>
          <a:xfrm>
            <a:off x="2206741" y="1793752"/>
            <a:ext cx="5729605" cy="1263015"/>
          </a:xfrm>
          <a:prstGeom prst="rect">
            <a:avLst/>
          </a:prstGeom>
          <a:noFill/>
          <a:ln w="25400">
            <a:noFill/>
          </a:ln>
        </p:spPr>
        <p:txBody>
          <a:bodyPr wrap="square" anchor="t" anchorCtr="0">
            <a:noAutofit/>
          </a:bodyPr>
          <a:lstStyle/>
          <a:p>
            <a:pPr>
              <a:lnSpc>
                <a:spcPct val="115000"/>
              </a:lnSpc>
            </a:pPr>
            <a:r>
              <a:rPr lang="en-US" altLang="zh-CN" sz="2200" dirty="0">
                <a:latin typeface="楷体" panose="02010609060101010101" pitchFamily="49" charset="-122"/>
                <a:ea typeface="楷体" panose="02010609060101010101" pitchFamily="49" charset="-122"/>
              </a:rPr>
              <a:t>1）</a:t>
            </a:r>
            <a:r>
              <a:rPr lang="zh-CN" altLang="en-US" sz="2200" dirty="0">
                <a:latin typeface="楷体" panose="02010609060101010101" pitchFamily="49" charset="-122"/>
                <a:ea typeface="楷体" panose="02010609060101010101" pitchFamily="49" charset="-122"/>
              </a:rPr>
              <a:t>起动设备简单。</a:t>
            </a:r>
          </a:p>
          <a:p>
            <a:pPr>
              <a:lnSpc>
                <a:spcPct val="115000"/>
              </a:lnSpc>
            </a:pPr>
            <a:r>
              <a:rPr lang="en-US" altLang="zh-CN" sz="2200" dirty="0">
                <a:latin typeface="楷体" panose="02010609060101010101" pitchFamily="49" charset="-122"/>
                <a:ea typeface="楷体" panose="02010609060101010101" pitchFamily="49" charset="-122"/>
              </a:rPr>
              <a:t>2）</a:t>
            </a:r>
            <a:r>
              <a:rPr lang="zh-CN" altLang="en-US" sz="2200" dirty="0">
                <a:latin typeface="楷体" panose="02010609060101010101" pitchFamily="49" charset="-122"/>
                <a:ea typeface="楷体" panose="02010609060101010101" pitchFamily="49" charset="-122"/>
              </a:rPr>
              <a:t>起动过程平稳，运行可靠。</a:t>
            </a:r>
          </a:p>
          <a:p>
            <a:pPr>
              <a:lnSpc>
                <a:spcPct val="115000"/>
              </a:lnSpc>
            </a:pPr>
            <a:r>
              <a:rPr lang="en-US" altLang="zh-CN" sz="2200" dirty="0">
                <a:latin typeface="楷体" panose="02010609060101010101" pitchFamily="49" charset="-122"/>
                <a:ea typeface="楷体" panose="02010609060101010101" pitchFamily="49" charset="-122"/>
              </a:rPr>
              <a:t>3）</a:t>
            </a:r>
            <a:r>
              <a:rPr lang="zh-CN" altLang="en-US" sz="2200" dirty="0">
                <a:latin typeface="楷体" panose="02010609060101010101" pitchFamily="49" charset="-122"/>
                <a:ea typeface="楷体" panose="02010609060101010101" pitchFamily="49" charset="-122"/>
              </a:rPr>
              <a:t>不受定子绕组接线方式的限制。</a:t>
            </a:r>
          </a:p>
        </p:txBody>
      </p:sp>
      <p:sp>
        <p:nvSpPr>
          <p:cNvPr id="10" name="Rectangle 29"/>
          <p:cNvSpPr/>
          <p:nvPr/>
        </p:nvSpPr>
        <p:spPr>
          <a:xfrm>
            <a:off x="2186102" y="3167586"/>
            <a:ext cx="9469603" cy="1734711"/>
          </a:xfrm>
          <a:prstGeom prst="rect">
            <a:avLst/>
          </a:prstGeom>
          <a:noFill/>
          <a:ln w="25400">
            <a:noFill/>
          </a:ln>
        </p:spPr>
        <p:txBody>
          <a:bodyPr wrap="square" anchor="t" anchorCtr="0">
            <a:noAutofit/>
          </a:bodyPr>
          <a:lstStyle/>
          <a:p>
            <a:pPr>
              <a:lnSpc>
                <a:spcPct val="115000"/>
              </a:lnSpc>
            </a:pPr>
            <a:r>
              <a:rPr lang="en-US" altLang="zh-CN" sz="2200" dirty="0">
                <a:latin typeface="楷体" panose="02010609060101010101" pitchFamily="49" charset="-122"/>
                <a:ea typeface="楷体" panose="02010609060101010101" pitchFamily="49" charset="-122"/>
              </a:rPr>
              <a:t>1）</a:t>
            </a:r>
            <a:r>
              <a:rPr lang="zh-CN" altLang="en-US" sz="2200" dirty="0">
                <a:latin typeface="楷体" panose="02010609060101010101" pitchFamily="49" charset="-122"/>
                <a:ea typeface="楷体" panose="02010609060101010101" pitchFamily="49" charset="-122"/>
              </a:rPr>
              <a:t>起动转矩随电压的降低而大幅度减小。</a:t>
            </a:r>
          </a:p>
          <a:p>
            <a:pPr>
              <a:lnSpc>
                <a:spcPct val="115000"/>
              </a:lnSpc>
            </a:pPr>
            <a:r>
              <a:rPr lang="en-US" altLang="zh-CN" sz="2200" dirty="0">
                <a:latin typeface="楷体" panose="02010609060101010101" pitchFamily="49" charset="-122"/>
                <a:ea typeface="楷体" panose="02010609060101010101" pitchFamily="49" charset="-122"/>
              </a:rPr>
              <a:t>2）</a:t>
            </a:r>
            <a:r>
              <a:rPr lang="zh-CN" altLang="en-US" sz="2200" dirty="0">
                <a:latin typeface="楷体" panose="02010609060101010101" pitchFamily="49" charset="-122"/>
                <a:ea typeface="楷体" panose="02010609060101010101" pitchFamily="49" charset="-122"/>
              </a:rPr>
              <a:t>起动电阻增加了设备体积。</a:t>
            </a:r>
          </a:p>
          <a:p>
            <a:pPr>
              <a:lnSpc>
                <a:spcPct val="115000"/>
              </a:lnSpc>
            </a:pPr>
            <a:r>
              <a:rPr lang="en-US" altLang="zh-CN" sz="2200" dirty="0">
                <a:latin typeface="楷体" panose="02010609060101010101" pitchFamily="49" charset="-122"/>
                <a:ea typeface="楷体" panose="02010609060101010101" pitchFamily="49" charset="-122"/>
              </a:rPr>
              <a:t>3）</a:t>
            </a:r>
            <a:r>
              <a:rPr lang="zh-CN" altLang="en-US" sz="2200" dirty="0">
                <a:latin typeface="楷体" panose="02010609060101010101" pitchFamily="49" charset="-122"/>
                <a:ea typeface="楷体" panose="02010609060101010101" pitchFamily="49" charset="-122"/>
              </a:rPr>
              <a:t>起动电阻加大了电能损耗。</a:t>
            </a:r>
            <a:r>
              <a:rPr lang="zh-CN" altLang="zh-CN" sz="2200" dirty="0">
                <a:latin typeface="楷体" panose="02010609060101010101" pitchFamily="49" charset="-122"/>
                <a:ea typeface="楷体" panose="02010609060101010101" pitchFamily="49" charset="-122"/>
              </a:rPr>
              <a:t>为了节省能量，可采用三相电抗器代替起动电阻，但三相电抗器体积大</a:t>
            </a:r>
            <a:r>
              <a:rPr lang="zh-CN" altLang="en-US" sz="2200" dirty="0">
                <a:latin typeface="楷体" panose="02010609060101010101" pitchFamily="49" charset="-122"/>
                <a:ea typeface="楷体" panose="02010609060101010101" pitchFamily="49" charset="-122"/>
              </a:rPr>
              <a:t>，</a:t>
            </a:r>
            <a:r>
              <a:rPr lang="zh-CN" altLang="zh-CN" sz="2200" dirty="0">
                <a:latin typeface="楷体" panose="02010609060101010101" pitchFamily="49" charset="-122"/>
                <a:ea typeface="楷体" panose="02010609060101010101" pitchFamily="49" charset="-122"/>
              </a:rPr>
              <a:t>且成本较高。</a:t>
            </a:r>
            <a:endParaRPr lang="zh-CN" altLang="en-US" sz="2200" dirty="0">
              <a:latin typeface="楷体" panose="02010609060101010101" pitchFamily="49" charset="-122"/>
              <a:ea typeface="楷体" panose="02010609060101010101" pitchFamily="49" charset="-122"/>
            </a:endParaRPr>
          </a:p>
        </p:txBody>
      </p:sp>
      <p:sp>
        <p:nvSpPr>
          <p:cNvPr id="11" name="Rectangle 6"/>
          <p:cNvSpPr>
            <a:spLocks noChangeArrowheads="1"/>
          </p:cNvSpPr>
          <p:nvPr/>
        </p:nvSpPr>
        <p:spPr bwMode="auto">
          <a:xfrm>
            <a:off x="1232542" y="3540258"/>
            <a:ext cx="1107996" cy="461665"/>
          </a:xfrm>
          <a:prstGeom prst="rect">
            <a:avLst/>
          </a:prstGeom>
          <a:noFill/>
          <a:ln w="9525" algn="ctr">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rPr>
              <a:t>缺点：</a:t>
            </a:r>
          </a:p>
        </p:txBody>
      </p:sp>
      <p:sp>
        <p:nvSpPr>
          <p:cNvPr id="13" name="Rectangle 29"/>
          <p:cNvSpPr/>
          <p:nvPr/>
        </p:nvSpPr>
        <p:spPr>
          <a:xfrm>
            <a:off x="2109168" y="4919240"/>
            <a:ext cx="6010275" cy="1671955"/>
          </a:xfrm>
          <a:prstGeom prst="rect">
            <a:avLst/>
          </a:prstGeom>
          <a:noFill/>
          <a:ln w="25400">
            <a:noFill/>
          </a:ln>
        </p:spPr>
        <p:txBody>
          <a:bodyPr wrap="square" anchor="t" anchorCtr="0">
            <a:noAutofit/>
          </a:bodyPr>
          <a:lstStyle/>
          <a:p>
            <a:pPr>
              <a:lnSpc>
                <a:spcPct val="115000"/>
              </a:lnSpc>
            </a:pPr>
            <a:r>
              <a:rPr lang="en-US" altLang="zh-CN" sz="2200" dirty="0">
                <a:latin typeface="楷体" panose="02010609060101010101" pitchFamily="49" charset="-122"/>
                <a:ea typeface="楷体" panose="02010609060101010101" pitchFamily="49" charset="-122"/>
              </a:rPr>
              <a:t>1）</a:t>
            </a:r>
            <a:r>
              <a:rPr lang="zh-CN" altLang="en-US" sz="2200" dirty="0">
                <a:latin typeface="楷体" panose="02010609060101010101" pitchFamily="49" charset="-122"/>
                <a:ea typeface="楷体" panose="02010609060101010101" pitchFamily="49" charset="-122"/>
              </a:rPr>
              <a:t>只适合于空载或轻载起动。</a:t>
            </a:r>
          </a:p>
          <a:p>
            <a:pPr>
              <a:lnSpc>
                <a:spcPct val="115000"/>
              </a:lnSpc>
            </a:pPr>
            <a:r>
              <a:rPr lang="en-US" altLang="zh-CN" sz="2200" dirty="0">
                <a:latin typeface="楷体" panose="02010609060101010101" pitchFamily="49" charset="-122"/>
                <a:ea typeface="楷体" panose="02010609060101010101" pitchFamily="49" charset="-122"/>
              </a:rPr>
              <a:t>2）</a:t>
            </a:r>
            <a:r>
              <a:rPr lang="zh-CN" altLang="en-US" sz="2200" dirty="0">
                <a:latin typeface="楷体" panose="02010609060101010101" pitchFamily="49" charset="-122"/>
                <a:ea typeface="楷体" panose="02010609060101010101" pitchFamily="49" charset="-122"/>
              </a:rPr>
              <a:t>电能损耗大，不适用于频繁起动的场合。</a:t>
            </a:r>
            <a:endParaRPr lang="en-US" altLang="zh-CN" sz="2200" dirty="0">
              <a:latin typeface="楷体" panose="02010609060101010101" pitchFamily="49" charset="-122"/>
              <a:ea typeface="楷体" panose="02010609060101010101" pitchFamily="49" charset="-122"/>
            </a:endParaRPr>
          </a:p>
          <a:p>
            <a:pPr>
              <a:lnSpc>
                <a:spcPct val="115000"/>
              </a:lnSpc>
            </a:pPr>
            <a:r>
              <a:rPr lang="en-US" altLang="zh-CN" sz="2200" dirty="0">
                <a:latin typeface="楷体" panose="02010609060101010101" pitchFamily="49" charset="-122"/>
                <a:ea typeface="楷体" panose="02010609060101010101" pitchFamily="49" charset="-122"/>
              </a:rPr>
              <a:t>3）</a:t>
            </a:r>
            <a:r>
              <a:rPr lang="zh-CN" altLang="zh-CN" sz="2200" dirty="0">
                <a:latin typeface="楷体" panose="02010609060101010101" pitchFamily="49" charset="-122"/>
                <a:ea typeface="楷体" panose="02010609060101010101" pitchFamily="49" charset="-122"/>
              </a:rPr>
              <a:t>适用于对起动转矩要求不太高的生产机械</a:t>
            </a:r>
            <a:r>
              <a:rPr lang="zh-CN" altLang="en-US" sz="2200" dirty="0">
                <a:latin typeface="楷体" panose="02010609060101010101" pitchFamily="49" charset="-122"/>
                <a:ea typeface="楷体" panose="02010609060101010101" pitchFamily="49" charset="-122"/>
              </a:rPr>
              <a:t>。</a:t>
            </a:r>
            <a:endParaRPr lang="en-US" altLang="zh-CN" sz="2200" dirty="0">
              <a:latin typeface="楷体" panose="02010609060101010101" pitchFamily="49" charset="-122"/>
              <a:ea typeface="楷体" panose="02010609060101010101" pitchFamily="49" charset="-122"/>
            </a:endParaRPr>
          </a:p>
          <a:p>
            <a:pPr>
              <a:lnSpc>
                <a:spcPct val="115000"/>
              </a:lnSpc>
            </a:pPr>
            <a:r>
              <a:rPr lang="en-US" altLang="zh-CN" sz="2200" dirty="0">
                <a:latin typeface="楷体" panose="02010609060101010101" pitchFamily="49" charset="-122"/>
                <a:ea typeface="楷体" panose="02010609060101010101" pitchFamily="49" charset="-122"/>
              </a:rPr>
              <a:t>4</a:t>
            </a:r>
            <a:r>
              <a:rPr lang="zh-CN" altLang="en-US" sz="2200" dirty="0">
                <a:latin typeface="楷体" panose="02010609060101010101" pitchFamily="49" charset="-122"/>
                <a:ea typeface="楷体" panose="02010609060101010101" pitchFamily="49" charset="-122"/>
              </a:rPr>
              <a:t>）</a:t>
            </a:r>
            <a:r>
              <a:rPr lang="zh-CN" altLang="zh-CN" sz="2200" dirty="0">
                <a:latin typeface="楷体" panose="02010609060101010101" pitchFamily="49" charset="-122"/>
                <a:ea typeface="楷体" panose="02010609060101010101" pitchFamily="49" charset="-122"/>
              </a:rPr>
              <a:t>应用越来越少。</a:t>
            </a:r>
            <a:endParaRPr lang="zh-CN" altLang="en-US" sz="2200" dirty="0">
              <a:latin typeface="楷体" panose="02010609060101010101" pitchFamily="49" charset="-122"/>
              <a:ea typeface="楷体" panose="02010609060101010101" pitchFamily="49" charset="-122"/>
            </a:endParaRPr>
          </a:p>
        </p:txBody>
      </p:sp>
      <p:sp>
        <p:nvSpPr>
          <p:cNvPr id="14" name="Rectangle 8"/>
          <p:cNvSpPr>
            <a:spLocks noChangeArrowheads="1"/>
          </p:cNvSpPr>
          <p:nvPr/>
        </p:nvSpPr>
        <p:spPr bwMode="auto">
          <a:xfrm>
            <a:off x="1231590" y="5316199"/>
            <a:ext cx="1107996" cy="461665"/>
          </a:xfrm>
          <a:prstGeom prst="rect">
            <a:avLst/>
          </a:prstGeom>
          <a:noFill/>
          <a:ln w="9525" algn="ctr">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rPr>
              <a:t>应用：</a:t>
            </a:r>
          </a:p>
        </p:txBody>
      </p:sp>
    </p:spTree>
    <p:extLst>
      <p:ext uri="{BB962C8B-B14F-4D97-AF65-F5344CB8AC3E}">
        <p14:creationId xmlns:p14="http://schemas.microsoft.com/office/powerpoint/2010/main" val="41677643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2000"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strVal val="#ppt_w*0.05"/>
                                          </p:val>
                                        </p:tav>
                                        <p:tav tm="100000">
                                          <p:val>
                                            <p:strVal val="#ppt_w"/>
                                          </p:val>
                                        </p:tav>
                                      </p:tavLst>
                                    </p:anim>
                                    <p:anim calcmode="lin" valueType="num">
                                      <p:cBhvr>
                                        <p:cTn id="8" dur="2000" fill="hold"/>
                                        <p:tgtEl>
                                          <p:spTgt spid="8"/>
                                        </p:tgtEl>
                                        <p:attrNameLst>
                                          <p:attrName>ppt_h</p:attrName>
                                        </p:attrNameLst>
                                      </p:cBhvr>
                                      <p:tavLst>
                                        <p:tav tm="0">
                                          <p:val>
                                            <p:strVal val="#ppt_h"/>
                                          </p:val>
                                        </p:tav>
                                        <p:tav tm="100000">
                                          <p:val>
                                            <p:strVal val="#ppt_h"/>
                                          </p:val>
                                        </p:tav>
                                      </p:tavLst>
                                    </p:anim>
                                    <p:anim calcmode="lin" valueType="num">
                                      <p:cBhvr>
                                        <p:cTn id="9" dur="2000" fill="hold"/>
                                        <p:tgtEl>
                                          <p:spTgt spid="8"/>
                                        </p:tgtEl>
                                        <p:attrNameLst>
                                          <p:attrName>ppt_x</p:attrName>
                                        </p:attrNameLst>
                                      </p:cBhvr>
                                      <p:tavLst>
                                        <p:tav tm="0">
                                          <p:val>
                                            <p:strVal val="#ppt_x-.2"/>
                                          </p:val>
                                        </p:tav>
                                        <p:tav tm="100000">
                                          <p:val>
                                            <p:strVal val="#ppt_x"/>
                                          </p:val>
                                        </p:tav>
                                      </p:tavLst>
                                    </p:anim>
                                    <p:anim calcmode="lin" valueType="num">
                                      <p:cBhvr>
                                        <p:cTn id="10" dur="2000" fill="hold"/>
                                        <p:tgtEl>
                                          <p:spTgt spid="8"/>
                                        </p:tgtEl>
                                        <p:attrNameLst>
                                          <p:attrName>ppt_y</p:attrName>
                                        </p:attrNameLst>
                                      </p:cBhvr>
                                      <p:tavLst>
                                        <p:tav tm="0">
                                          <p:val>
                                            <p:strVal val="#ppt_y"/>
                                          </p:val>
                                        </p:tav>
                                        <p:tav tm="100000">
                                          <p:val>
                                            <p:strVal val="#ppt_y"/>
                                          </p:val>
                                        </p:tav>
                                      </p:tavLst>
                                    </p:anim>
                                    <p:animEffect transition="in" filter="fade">
                                      <p:cBhvr>
                                        <p:cTn id="11" dur="2000"/>
                                        <p:tgtEl>
                                          <p:spTgt spid="8"/>
                                        </p:tgtEl>
                                      </p:cBhvr>
                                    </p:animEffect>
                                  </p:childTnLst>
                                </p:cTn>
                              </p:par>
                            </p:childTnLst>
                          </p:cTn>
                        </p:par>
                        <p:par>
                          <p:cTn id="12" fill="hold">
                            <p:stCondLst>
                              <p:cond delay="2000"/>
                            </p:stCondLst>
                            <p:childTnLst>
                              <p:par>
                                <p:cTn id="13" presetID="54" presetClass="entr" presetSubtype="0" accel="100000" fill="hold" grpId="0" nodeType="afterEffect">
                                  <p:stCondLst>
                                    <p:cond delay="0"/>
                                  </p:stCondLst>
                                  <p:childTnLst>
                                    <p:set>
                                      <p:cBhvr>
                                        <p:cTn id="14" dur="2000" fill="hold">
                                          <p:stCondLst>
                                            <p:cond delay="0"/>
                                          </p:stCondLst>
                                        </p:cTn>
                                        <p:tgtEl>
                                          <p:spTgt spid="9"/>
                                        </p:tgtEl>
                                        <p:attrNameLst>
                                          <p:attrName>style.visibility</p:attrName>
                                        </p:attrNameLst>
                                      </p:cBhvr>
                                      <p:to>
                                        <p:strVal val="visible"/>
                                      </p:to>
                                    </p:set>
                                    <p:anim calcmode="lin" valueType="num">
                                      <p:cBhvr>
                                        <p:cTn id="15" dur="2000" fill="hold"/>
                                        <p:tgtEl>
                                          <p:spTgt spid="9"/>
                                        </p:tgtEl>
                                        <p:attrNameLst>
                                          <p:attrName>ppt_w</p:attrName>
                                        </p:attrNameLst>
                                      </p:cBhvr>
                                      <p:tavLst>
                                        <p:tav tm="0">
                                          <p:val>
                                            <p:strVal val="#ppt_w*0.05"/>
                                          </p:val>
                                        </p:tav>
                                        <p:tav tm="100000">
                                          <p:val>
                                            <p:strVal val="#ppt_w"/>
                                          </p:val>
                                        </p:tav>
                                      </p:tavLst>
                                    </p:anim>
                                    <p:anim calcmode="lin" valueType="num">
                                      <p:cBhvr>
                                        <p:cTn id="16" dur="2000" fill="hold"/>
                                        <p:tgtEl>
                                          <p:spTgt spid="9"/>
                                        </p:tgtEl>
                                        <p:attrNameLst>
                                          <p:attrName>ppt_h</p:attrName>
                                        </p:attrNameLst>
                                      </p:cBhvr>
                                      <p:tavLst>
                                        <p:tav tm="0">
                                          <p:val>
                                            <p:strVal val="#ppt_h"/>
                                          </p:val>
                                        </p:tav>
                                        <p:tav tm="100000">
                                          <p:val>
                                            <p:strVal val="#ppt_h"/>
                                          </p:val>
                                        </p:tav>
                                      </p:tavLst>
                                    </p:anim>
                                    <p:anim calcmode="lin" valueType="num">
                                      <p:cBhvr>
                                        <p:cTn id="17" dur="2000" fill="hold"/>
                                        <p:tgtEl>
                                          <p:spTgt spid="9"/>
                                        </p:tgtEl>
                                        <p:attrNameLst>
                                          <p:attrName>ppt_x</p:attrName>
                                        </p:attrNameLst>
                                      </p:cBhvr>
                                      <p:tavLst>
                                        <p:tav tm="0">
                                          <p:val>
                                            <p:strVal val="#ppt_x-.2"/>
                                          </p:val>
                                        </p:tav>
                                        <p:tav tm="100000">
                                          <p:val>
                                            <p:strVal val="#ppt_x"/>
                                          </p:val>
                                        </p:tav>
                                      </p:tavLst>
                                    </p:anim>
                                    <p:anim calcmode="lin" valueType="num">
                                      <p:cBhvr>
                                        <p:cTn id="18" dur="2000" fill="hold"/>
                                        <p:tgtEl>
                                          <p:spTgt spid="9"/>
                                        </p:tgtEl>
                                        <p:attrNameLst>
                                          <p:attrName>ppt_y</p:attrName>
                                        </p:attrNameLst>
                                      </p:cBhvr>
                                      <p:tavLst>
                                        <p:tav tm="0">
                                          <p:val>
                                            <p:strVal val="#ppt_y"/>
                                          </p:val>
                                        </p:tav>
                                        <p:tav tm="100000">
                                          <p:val>
                                            <p:strVal val="#ppt_y"/>
                                          </p:val>
                                        </p:tav>
                                      </p:tavLst>
                                    </p:anim>
                                    <p:animEffect transition="in" filter="fade">
                                      <p:cBhvr>
                                        <p:cTn id="19" dur="2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54" presetClass="entr" presetSubtype="0" accel="100000" fill="hold" grpId="0" nodeType="clickEffect">
                                  <p:stCondLst>
                                    <p:cond delay="0"/>
                                  </p:stCondLst>
                                  <p:childTnLst>
                                    <p:set>
                                      <p:cBhvr>
                                        <p:cTn id="23" dur="2000" fill="hold">
                                          <p:stCondLst>
                                            <p:cond delay="0"/>
                                          </p:stCondLst>
                                        </p:cTn>
                                        <p:tgtEl>
                                          <p:spTgt spid="11"/>
                                        </p:tgtEl>
                                        <p:attrNameLst>
                                          <p:attrName>style.visibility</p:attrName>
                                        </p:attrNameLst>
                                      </p:cBhvr>
                                      <p:to>
                                        <p:strVal val="visible"/>
                                      </p:to>
                                    </p:set>
                                    <p:anim calcmode="lin" valueType="num">
                                      <p:cBhvr>
                                        <p:cTn id="24" dur="2000" fill="hold"/>
                                        <p:tgtEl>
                                          <p:spTgt spid="11"/>
                                        </p:tgtEl>
                                        <p:attrNameLst>
                                          <p:attrName>ppt_w</p:attrName>
                                        </p:attrNameLst>
                                      </p:cBhvr>
                                      <p:tavLst>
                                        <p:tav tm="0">
                                          <p:val>
                                            <p:strVal val="#ppt_w*0.05"/>
                                          </p:val>
                                        </p:tav>
                                        <p:tav tm="100000">
                                          <p:val>
                                            <p:strVal val="#ppt_w"/>
                                          </p:val>
                                        </p:tav>
                                      </p:tavLst>
                                    </p:anim>
                                    <p:anim calcmode="lin" valueType="num">
                                      <p:cBhvr>
                                        <p:cTn id="25" dur="2000" fill="hold"/>
                                        <p:tgtEl>
                                          <p:spTgt spid="11"/>
                                        </p:tgtEl>
                                        <p:attrNameLst>
                                          <p:attrName>ppt_h</p:attrName>
                                        </p:attrNameLst>
                                      </p:cBhvr>
                                      <p:tavLst>
                                        <p:tav tm="0">
                                          <p:val>
                                            <p:strVal val="#ppt_h"/>
                                          </p:val>
                                        </p:tav>
                                        <p:tav tm="100000">
                                          <p:val>
                                            <p:strVal val="#ppt_h"/>
                                          </p:val>
                                        </p:tav>
                                      </p:tavLst>
                                    </p:anim>
                                    <p:anim calcmode="lin" valueType="num">
                                      <p:cBhvr>
                                        <p:cTn id="26" dur="2000" fill="hold"/>
                                        <p:tgtEl>
                                          <p:spTgt spid="11"/>
                                        </p:tgtEl>
                                        <p:attrNameLst>
                                          <p:attrName>ppt_x</p:attrName>
                                        </p:attrNameLst>
                                      </p:cBhvr>
                                      <p:tavLst>
                                        <p:tav tm="0">
                                          <p:val>
                                            <p:strVal val="#ppt_x-.2"/>
                                          </p:val>
                                        </p:tav>
                                        <p:tav tm="100000">
                                          <p:val>
                                            <p:strVal val="#ppt_x"/>
                                          </p:val>
                                        </p:tav>
                                      </p:tavLst>
                                    </p:anim>
                                    <p:anim calcmode="lin" valueType="num">
                                      <p:cBhvr>
                                        <p:cTn id="27" dur="2000" fill="hold"/>
                                        <p:tgtEl>
                                          <p:spTgt spid="11"/>
                                        </p:tgtEl>
                                        <p:attrNameLst>
                                          <p:attrName>ppt_y</p:attrName>
                                        </p:attrNameLst>
                                      </p:cBhvr>
                                      <p:tavLst>
                                        <p:tav tm="0">
                                          <p:val>
                                            <p:strVal val="#ppt_y"/>
                                          </p:val>
                                        </p:tav>
                                        <p:tav tm="100000">
                                          <p:val>
                                            <p:strVal val="#ppt_y"/>
                                          </p:val>
                                        </p:tav>
                                      </p:tavLst>
                                    </p:anim>
                                    <p:animEffect transition="in" filter="fade">
                                      <p:cBhvr>
                                        <p:cTn id="28" dur="2000"/>
                                        <p:tgtEl>
                                          <p:spTgt spid="11"/>
                                        </p:tgtEl>
                                      </p:cBhvr>
                                    </p:animEffect>
                                  </p:childTnLst>
                                </p:cTn>
                              </p:par>
                            </p:childTnLst>
                          </p:cTn>
                        </p:par>
                        <p:par>
                          <p:cTn id="29" fill="hold">
                            <p:stCondLst>
                              <p:cond delay="2000"/>
                            </p:stCondLst>
                            <p:childTnLst>
                              <p:par>
                                <p:cTn id="30" presetID="54" presetClass="entr" presetSubtype="0" accel="100000" fill="hold" grpId="0" nodeType="afterEffect">
                                  <p:stCondLst>
                                    <p:cond delay="0"/>
                                  </p:stCondLst>
                                  <p:childTnLst>
                                    <p:set>
                                      <p:cBhvr>
                                        <p:cTn id="31" dur="2000" fill="hold">
                                          <p:stCondLst>
                                            <p:cond delay="0"/>
                                          </p:stCondLst>
                                        </p:cTn>
                                        <p:tgtEl>
                                          <p:spTgt spid="10"/>
                                        </p:tgtEl>
                                        <p:attrNameLst>
                                          <p:attrName>style.visibility</p:attrName>
                                        </p:attrNameLst>
                                      </p:cBhvr>
                                      <p:to>
                                        <p:strVal val="visible"/>
                                      </p:to>
                                    </p:set>
                                    <p:anim calcmode="lin" valueType="num">
                                      <p:cBhvr>
                                        <p:cTn id="32" dur="2000" fill="hold"/>
                                        <p:tgtEl>
                                          <p:spTgt spid="10"/>
                                        </p:tgtEl>
                                        <p:attrNameLst>
                                          <p:attrName>ppt_w</p:attrName>
                                        </p:attrNameLst>
                                      </p:cBhvr>
                                      <p:tavLst>
                                        <p:tav tm="0">
                                          <p:val>
                                            <p:strVal val="#ppt_w*0.05"/>
                                          </p:val>
                                        </p:tav>
                                        <p:tav tm="100000">
                                          <p:val>
                                            <p:strVal val="#ppt_w"/>
                                          </p:val>
                                        </p:tav>
                                      </p:tavLst>
                                    </p:anim>
                                    <p:anim calcmode="lin" valueType="num">
                                      <p:cBhvr>
                                        <p:cTn id="33" dur="2000" fill="hold"/>
                                        <p:tgtEl>
                                          <p:spTgt spid="10"/>
                                        </p:tgtEl>
                                        <p:attrNameLst>
                                          <p:attrName>ppt_h</p:attrName>
                                        </p:attrNameLst>
                                      </p:cBhvr>
                                      <p:tavLst>
                                        <p:tav tm="0">
                                          <p:val>
                                            <p:strVal val="#ppt_h"/>
                                          </p:val>
                                        </p:tav>
                                        <p:tav tm="100000">
                                          <p:val>
                                            <p:strVal val="#ppt_h"/>
                                          </p:val>
                                        </p:tav>
                                      </p:tavLst>
                                    </p:anim>
                                    <p:anim calcmode="lin" valueType="num">
                                      <p:cBhvr>
                                        <p:cTn id="34" dur="2000" fill="hold"/>
                                        <p:tgtEl>
                                          <p:spTgt spid="10"/>
                                        </p:tgtEl>
                                        <p:attrNameLst>
                                          <p:attrName>ppt_x</p:attrName>
                                        </p:attrNameLst>
                                      </p:cBhvr>
                                      <p:tavLst>
                                        <p:tav tm="0">
                                          <p:val>
                                            <p:strVal val="#ppt_x-.2"/>
                                          </p:val>
                                        </p:tav>
                                        <p:tav tm="100000">
                                          <p:val>
                                            <p:strVal val="#ppt_x"/>
                                          </p:val>
                                        </p:tav>
                                      </p:tavLst>
                                    </p:anim>
                                    <p:anim calcmode="lin" valueType="num">
                                      <p:cBhvr>
                                        <p:cTn id="35" dur="2000" fill="hold"/>
                                        <p:tgtEl>
                                          <p:spTgt spid="10"/>
                                        </p:tgtEl>
                                        <p:attrNameLst>
                                          <p:attrName>ppt_y</p:attrName>
                                        </p:attrNameLst>
                                      </p:cBhvr>
                                      <p:tavLst>
                                        <p:tav tm="0">
                                          <p:val>
                                            <p:strVal val="#ppt_y"/>
                                          </p:val>
                                        </p:tav>
                                        <p:tav tm="100000">
                                          <p:val>
                                            <p:strVal val="#ppt_y"/>
                                          </p:val>
                                        </p:tav>
                                      </p:tavLst>
                                    </p:anim>
                                    <p:animEffect transition="in" filter="fade">
                                      <p:cBhvr>
                                        <p:cTn id="36" dur="20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54" presetClass="entr" presetSubtype="0" accel="100000" fill="hold" grpId="0" nodeType="clickEffect">
                                  <p:stCondLst>
                                    <p:cond delay="0"/>
                                  </p:stCondLst>
                                  <p:childTnLst>
                                    <p:set>
                                      <p:cBhvr>
                                        <p:cTn id="40" dur="2000" fill="hold">
                                          <p:stCondLst>
                                            <p:cond delay="0"/>
                                          </p:stCondLst>
                                        </p:cTn>
                                        <p:tgtEl>
                                          <p:spTgt spid="14"/>
                                        </p:tgtEl>
                                        <p:attrNameLst>
                                          <p:attrName>style.visibility</p:attrName>
                                        </p:attrNameLst>
                                      </p:cBhvr>
                                      <p:to>
                                        <p:strVal val="visible"/>
                                      </p:to>
                                    </p:set>
                                    <p:anim calcmode="lin" valueType="num">
                                      <p:cBhvr>
                                        <p:cTn id="41" dur="2000" fill="hold"/>
                                        <p:tgtEl>
                                          <p:spTgt spid="14"/>
                                        </p:tgtEl>
                                        <p:attrNameLst>
                                          <p:attrName>ppt_w</p:attrName>
                                        </p:attrNameLst>
                                      </p:cBhvr>
                                      <p:tavLst>
                                        <p:tav tm="0">
                                          <p:val>
                                            <p:strVal val="#ppt_w*0.05"/>
                                          </p:val>
                                        </p:tav>
                                        <p:tav tm="100000">
                                          <p:val>
                                            <p:strVal val="#ppt_w"/>
                                          </p:val>
                                        </p:tav>
                                      </p:tavLst>
                                    </p:anim>
                                    <p:anim calcmode="lin" valueType="num">
                                      <p:cBhvr>
                                        <p:cTn id="42" dur="2000" fill="hold"/>
                                        <p:tgtEl>
                                          <p:spTgt spid="14"/>
                                        </p:tgtEl>
                                        <p:attrNameLst>
                                          <p:attrName>ppt_h</p:attrName>
                                        </p:attrNameLst>
                                      </p:cBhvr>
                                      <p:tavLst>
                                        <p:tav tm="0">
                                          <p:val>
                                            <p:strVal val="#ppt_h"/>
                                          </p:val>
                                        </p:tav>
                                        <p:tav tm="100000">
                                          <p:val>
                                            <p:strVal val="#ppt_h"/>
                                          </p:val>
                                        </p:tav>
                                      </p:tavLst>
                                    </p:anim>
                                    <p:anim calcmode="lin" valueType="num">
                                      <p:cBhvr>
                                        <p:cTn id="43" dur="2000" fill="hold"/>
                                        <p:tgtEl>
                                          <p:spTgt spid="14"/>
                                        </p:tgtEl>
                                        <p:attrNameLst>
                                          <p:attrName>ppt_x</p:attrName>
                                        </p:attrNameLst>
                                      </p:cBhvr>
                                      <p:tavLst>
                                        <p:tav tm="0">
                                          <p:val>
                                            <p:strVal val="#ppt_x-.2"/>
                                          </p:val>
                                        </p:tav>
                                        <p:tav tm="100000">
                                          <p:val>
                                            <p:strVal val="#ppt_x"/>
                                          </p:val>
                                        </p:tav>
                                      </p:tavLst>
                                    </p:anim>
                                    <p:anim calcmode="lin" valueType="num">
                                      <p:cBhvr>
                                        <p:cTn id="44" dur="2000" fill="hold"/>
                                        <p:tgtEl>
                                          <p:spTgt spid="14"/>
                                        </p:tgtEl>
                                        <p:attrNameLst>
                                          <p:attrName>ppt_y</p:attrName>
                                        </p:attrNameLst>
                                      </p:cBhvr>
                                      <p:tavLst>
                                        <p:tav tm="0">
                                          <p:val>
                                            <p:strVal val="#ppt_y"/>
                                          </p:val>
                                        </p:tav>
                                        <p:tav tm="100000">
                                          <p:val>
                                            <p:strVal val="#ppt_y"/>
                                          </p:val>
                                        </p:tav>
                                      </p:tavLst>
                                    </p:anim>
                                    <p:animEffect transition="in" filter="fade">
                                      <p:cBhvr>
                                        <p:cTn id="45" dur="2000"/>
                                        <p:tgtEl>
                                          <p:spTgt spid="14"/>
                                        </p:tgtEl>
                                      </p:cBhvr>
                                    </p:animEffect>
                                  </p:childTnLst>
                                </p:cTn>
                              </p:par>
                            </p:childTnLst>
                          </p:cTn>
                        </p:par>
                        <p:par>
                          <p:cTn id="46" fill="hold">
                            <p:stCondLst>
                              <p:cond delay="2000"/>
                            </p:stCondLst>
                            <p:childTnLst>
                              <p:par>
                                <p:cTn id="47" presetID="54" presetClass="entr" presetSubtype="0" accel="100000" fill="hold" grpId="0" nodeType="afterEffect">
                                  <p:stCondLst>
                                    <p:cond delay="0"/>
                                  </p:stCondLst>
                                  <p:childTnLst>
                                    <p:set>
                                      <p:cBhvr>
                                        <p:cTn id="48" dur="2000" fill="hold">
                                          <p:stCondLst>
                                            <p:cond delay="0"/>
                                          </p:stCondLst>
                                        </p:cTn>
                                        <p:tgtEl>
                                          <p:spTgt spid="13"/>
                                        </p:tgtEl>
                                        <p:attrNameLst>
                                          <p:attrName>style.visibility</p:attrName>
                                        </p:attrNameLst>
                                      </p:cBhvr>
                                      <p:to>
                                        <p:strVal val="visible"/>
                                      </p:to>
                                    </p:set>
                                    <p:anim calcmode="lin" valueType="num">
                                      <p:cBhvr>
                                        <p:cTn id="49" dur="2000" fill="hold"/>
                                        <p:tgtEl>
                                          <p:spTgt spid="13"/>
                                        </p:tgtEl>
                                        <p:attrNameLst>
                                          <p:attrName>ppt_w</p:attrName>
                                        </p:attrNameLst>
                                      </p:cBhvr>
                                      <p:tavLst>
                                        <p:tav tm="0">
                                          <p:val>
                                            <p:strVal val="#ppt_w*0.05"/>
                                          </p:val>
                                        </p:tav>
                                        <p:tav tm="100000">
                                          <p:val>
                                            <p:strVal val="#ppt_w"/>
                                          </p:val>
                                        </p:tav>
                                      </p:tavLst>
                                    </p:anim>
                                    <p:anim calcmode="lin" valueType="num">
                                      <p:cBhvr>
                                        <p:cTn id="50" dur="2000" fill="hold"/>
                                        <p:tgtEl>
                                          <p:spTgt spid="13"/>
                                        </p:tgtEl>
                                        <p:attrNameLst>
                                          <p:attrName>ppt_h</p:attrName>
                                        </p:attrNameLst>
                                      </p:cBhvr>
                                      <p:tavLst>
                                        <p:tav tm="0">
                                          <p:val>
                                            <p:strVal val="#ppt_h"/>
                                          </p:val>
                                        </p:tav>
                                        <p:tav tm="100000">
                                          <p:val>
                                            <p:strVal val="#ppt_h"/>
                                          </p:val>
                                        </p:tav>
                                      </p:tavLst>
                                    </p:anim>
                                    <p:anim calcmode="lin" valueType="num">
                                      <p:cBhvr>
                                        <p:cTn id="51" dur="2000" fill="hold"/>
                                        <p:tgtEl>
                                          <p:spTgt spid="13"/>
                                        </p:tgtEl>
                                        <p:attrNameLst>
                                          <p:attrName>ppt_x</p:attrName>
                                        </p:attrNameLst>
                                      </p:cBhvr>
                                      <p:tavLst>
                                        <p:tav tm="0">
                                          <p:val>
                                            <p:strVal val="#ppt_x-.2"/>
                                          </p:val>
                                        </p:tav>
                                        <p:tav tm="100000">
                                          <p:val>
                                            <p:strVal val="#ppt_x"/>
                                          </p:val>
                                        </p:tav>
                                      </p:tavLst>
                                    </p:anim>
                                    <p:anim calcmode="lin" valueType="num">
                                      <p:cBhvr>
                                        <p:cTn id="52" dur="2000" fill="hold"/>
                                        <p:tgtEl>
                                          <p:spTgt spid="13"/>
                                        </p:tgtEl>
                                        <p:attrNameLst>
                                          <p:attrName>ppt_y</p:attrName>
                                        </p:attrNameLst>
                                      </p:cBhvr>
                                      <p:tavLst>
                                        <p:tav tm="0">
                                          <p:val>
                                            <p:strVal val="#ppt_y"/>
                                          </p:val>
                                        </p:tav>
                                        <p:tav tm="100000">
                                          <p:val>
                                            <p:strVal val="#ppt_y"/>
                                          </p:val>
                                        </p:tav>
                                      </p:tavLst>
                                    </p:anim>
                                    <p:animEffect transition="in" filter="fade">
                                      <p:cBhvr>
                                        <p:cTn id="5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p:bldP spid="10" grpId="0" bldLvl="0"/>
      <p:bldP spid="11" grpId="0"/>
      <p:bldP spid="13" grpId="0" bldLvl="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8492492"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二、定子绕组回路串自耦变压器降压起动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775994" y="1630485"/>
            <a:ext cx="9869838" cy="3785652"/>
          </a:xfrm>
          <a:prstGeom prst="rect">
            <a:avLst/>
          </a:prstGeom>
        </p:spPr>
        <p:txBody>
          <a:bodyPr wrap="square">
            <a:spAutoFit/>
          </a:bodyPr>
          <a:lstStyle/>
          <a:p>
            <a:pPr marL="342900" indent="-342900">
              <a:lnSpc>
                <a:spcPct val="200000"/>
              </a:lnSpc>
              <a:buFont typeface="Arial" panose="020B0604020202020204" pitchFamily="34" charset="0"/>
              <a:buChar char="•"/>
            </a:pPr>
            <a:r>
              <a:rPr lang="zh-CN" altLang="zh-CN" sz="2000" dirty="0">
                <a:latin typeface="华文中宋" panose="02010600040101010101" pitchFamily="2" charset="-122"/>
                <a:ea typeface="华文中宋" panose="02010600040101010101" pitchFamily="2" charset="-122"/>
              </a:rPr>
              <a:t>自耦变压器降压起动是利用自耦变压器来降低加在电动机三相定子绕组上的电压，达到限制起动电流的目的</a:t>
            </a:r>
            <a:r>
              <a:rPr lang="zh-CN" altLang="zh-CN" sz="2000" dirty="0" smtClean="0">
                <a:latin typeface="华文中宋" panose="02010600040101010101" pitchFamily="2" charset="-122"/>
                <a:ea typeface="华文中宋" panose="02010600040101010101" pitchFamily="2" charset="-122"/>
              </a:rPr>
              <a:t>。</a:t>
            </a:r>
            <a:endParaRPr lang="en-US" altLang="zh-CN" sz="2000" dirty="0" smtClean="0">
              <a:latin typeface="华文中宋" panose="02010600040101010101" pitchFamily="2" charset="-122"/>
              <a:ea typeface="华文中宋" panose="02010600040101010101" pitchFamily="2" charset="-122"/>
            </a:endParaRPr>
          </a:p>
          <a:p>
            <a:pPr marL="342900" indent="-342900">
              <a:lnSpc>
                <a:spcPct val="200000"/>
              </a:lnSpc>
              <a:buFont typeface="Arial" panose="020B0604020202020204" pitchFamily="34" charset="0"/>
              <a:buChar char="•"/>
            </a:pPr>
            <a:r>
              <a:rPr lang="zh-CN" altLang="zh-CN" sz="2000" dirty="0">
                <a:latin typeface="华文中宋" panose="02010600040101010101" pitchFamily="2" charset="-122"/>
                <a:ea typeface="华文中宋" panose="02010600040101010101" pitchFamily="2" charset="-122"/>
              </a:rPr>
              <a:t>自耦变压器降压起动时，将电源电压加在自耦变压器的高压绕组，而电动机的定子绕组与自耦变压器的低压绕组连接。</a:t>
            </a:r>
            <a:endParaRPr lang="en-US" altLang="zh-CN" sz="2000" dirty="0">
              <a:latin typeface="华文中宋" panose="02010600040101010101" pitchFamily="2" charset="-122"/>
              <a:ea typeface="华文中宋" panose="02010600040101010101" pitchFamily="2" charset="-122"/>
            </a:endParaRPr>
          </a:p>
          <a:p>
            <a:pPr marL="342900" indent="-342900">
              <a:lnSpc>
                <a:spcPct val="200000"/>
              </a:lnSpc>
              <a:buFont typeface="Arial" panose="020B0604020202020204" pitchFamily="34" charset="0"/>
              <a:buChar char="•"/>
            </a:pPr>
            <a:r>
              <a:rPr lang="zh-CN" altLang="zh-CN" sz="2000" dirty="0">
                <a:latin typeface="华文中宋" panose="02010600040101010101" pitchFamily="2" charset="-122"/>
                <a:ea typeface="华文中宋" panose="02010600040101010101" pitchFamily="2" charset="-122"/>
              </a:rPr>
              <a:t>当电动机起动后，将自耦变压器切除，电动机定子绕组直接与电源连接，在全电压下运行</a:t>
            </a:r>
            <a:r>
              <a:rPr lang="zh-CN" altLang="zh-CN" sz="2000" dirty="0" smtClean="0">
                <a:latin typeface="华文中宋" panose="02010600040101010101" pitchFamily="2" charset="-122"/>
                <a:ea typeface="华文中宋" panose="02010600040101010101" pitchFamily="2" charset="-122"/>
              </a:rPr>
              <a:t>。</a:t>
            </a:r>
            <a:endParaRPr lang="zh-CN" altLang="en-US" sz="2000" dirty="0">
              <a:latin typeface="华文中宋" panose="02010600040101010101" pitchFamily="2" charset="-122"/>
              <a:ea typeface="华文中宋" panose="02010600040101010101" pitchFamily="2" charset="-122"/>
            </a:endParaRPr>
          </a:p>
        </p:txBody>
      </p:sp>
      <p:sp>
        <p:nvSpPr>
          <p:cNvPr id="10" name="Rectangle 2"/>
          <p:cNvSpPr>
            <a:spLocks noChangeArrowheads="1"/>
          </p:cNvSpPr>
          <p:nvPr/>
        </p:nvSpPr>
        <p:spPr bwMode="auto">
          <a:xfrm>
            <a:off x="5428211" y="190764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3152361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关于我们"/>
          <p:cNvSpPr/>
          <p:nvPr/>
        </p:nvSpPr>
        <p:spPr>
          <a:xfrm>
            <a:off x="934141" y="266657"/>
            <a:ext cx="8492492"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二、定子绕组回路串自耦变压器降压起动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矩形 3"/>
          <p:cNvSpPr/>
          <p:nvPr/>
        </p:nvSpPr>
        <p:spPr>
          <a:xfrm>
            <a:off x="472134" y="1175631"/>
            <a:ext cx="4578497" cy="430887"/>
          </a:xfrm>
          <a:prstGeom prst="rect">
            <a:avLst/>
          </a:prstGeom>
        </p:spPr>
        <p:txBody>
          <a:bodyPr wrap="none">
            <a:spAutoFit/>
          </a:bodyPr>
          <a:lstStyle/>
          <a:p>
            <a:pPr indent="266700" algn="just">
              <a:spcAft>
                <a:spcPts val="0"/>
              </a:spcAft>
            </a:pPr>
            <a:r>
              <a:rPr lang="en-US" altLang="zh-CN" sz="2200" dirty="0">
                <a:latin typeface="华文中宋" panose="02010600040101010101" pitchFamily="2" charset="-122"/>
                <a:ea typeface="华文中宋" panose="02010600040101010101" pitchFamily="2" charset="-122"/>
              </a:rPr>
              <a:t>1</a:t>
            </a:r>
            <a:r>
              <a:rPr lang="zh-CN" altLang="zh-CN" sz="2200" dirty="0">
                <a:latin typeface="华文中宋" panose="02010600040101010101" pitchFamily="2" charset="-122"/>
                <a:ea typeface="华文中宋" panose="02010600040101010101" pitchFamily="2" charset="-122"/>
              </a:rPr>
              <a:t>．利用自耦降压起动器手动实现</a:t>
            </a:r>
          </a:p>
        </p:txBody>
      </p:sp>
      <p:sp>
        <p:nvSpPr>
          <p:cNvPr id="5" name="Rectangle 2"/>
          <p:cNvSpPr>
            <a:spLocks noChangeArrowheads="1"/>
          </p:cNvSpPr>
          <p:nvPr/>
        </p:nvSpPr>
        <p:spPr bwMode="auto">
          <a:xfrm>
            <a:off x="934141" y="206155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994" y="2163418"/>
            <a:ext cx="5040313" cy="330517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418580" y="1680501"/>
            <a:ext cx="5329238" cy="1446550"/>
          </a:xfrm>
          <a:prstGeom prst="rect">
            <a:avLst/>
          </a:prstGeom>
          <a:noFill/>
          <a:ln w="9525">
            <a:noFill/>
          </a:ln>
        </p:spPr>
        <p:txBody>
          <a:bodyPr anchor="t" anchorCtr="0">
            <a:spAutoFit/>
          </a:bodyPr>
          <a:lstStyle/>
          <a:p>
            <a:pPr>
              <a:lnSpc>
                <a:spcPct val="110000"/>
              </a:lnSpc>
              <a:spcBef>
                <a:spcPct val="20000"/>
              </a:spcBef>
              <a:buFont typeface="Wingdings" panose="05000000000000000000" pitchFamily="2" charset="2"/>
            </a:pPr>
            <a:r>
              <a:rPr lang="zh-CN" altLang="en-US" sz="2000" dirty="0">
                <a:latin typeface="华文中宋" panose="02010600040101010101" pitchFamily="2" charset="-122"/>
                <a:ea typeface="华文中宋" panose="02010600040101010101" pitchFamily="2" charset="-122"/>
              </a:rPr>
              <a:t>起动时</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电动机定子绕组串入降压自耦变压器</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定子绕组电压为自耦变压器的二次侧电压。起动完成</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切除自耦变压器，定子绕组加上额定电压，电动机全压运行。</a:t>
            </a:r>
          </a:p>
        </p:txBody>
      </p:sp>
      <p:sp>
        <p:nvSpPr>
          <p:cNvPr id="14" name="Rectangle 4"/>
          <p:cNvSpPr/>
          <p:nvPr/>
        </p:nvSpPr>
        <p:spPr>
          <a:xfrm>
            <a:off x="6418579" y="3788634"/>
            <a:ext cx="5040630" cy="1106805"/>
          </a:xfrm>
          <a:prstGeom prst="rect">
            <a:avLst/>
          </a:prstGeom>
          <a:noFill/>
          <a:ln w="9525">
            <a:noFill/>
          </a:ln>
        </p:spPr>
        <p:txBody>
          <a:bodyPr wrap="square" anchor="t" anchorCtr="0">
            <a:spAutoFit/>
          </a:bodyPr>
          <a:lstStyle/>
          <a:p>
            <a:pPr>
              <a:lnSpc>
                <a:spcPct val="110000"/>
              </a:lnSpc>
            </a:pPr>
            <a:r>
              <a:rPr lang="zh-CN" altLang="en-US" sz="2000" dirty="0">
                <a:latin typeface="Times New Roman" panose="02020603050405020304" pitchFamily="18" charset="0"/>
                <a:ea typeface="华文行楷" panose="02010800040101010101" pitchFamily="2" charset="-122"/>
              </a:rPr>
              <a:t>电网电压加在自耦变压器一次绕组上，自耦变压器二次绕组的电压加在电动机定子绕组上，电动机在低压下起动。</a:t>
            </a:r>
          </a:p>
        </p:txBody>
      </p:sp>
      <p:sp>
        <p:nvSpPr>
          <p:cNvPr id="15" name="Text Box 5"/>
          <p:cNvSpPr txBox="1"/>
          <p:nvPr/>
        </p:nvSpPr>
        <p:spPr>
          <a:xfrm>
            <a:off x="6418579" y="5648080"/>
            <a:ext cx="5040630" cy="768350"/>
          </a:xfrm>
          <a:prstGeom prst="rect">
            <a:avLst/>
          </a:prstGeom>
          <a:noFill/>
          <a:ln w="9525">
            <a:noFill/>
          </a:ln>
        </p:spPr>
        <p:txBody>
          <a:bodyPr wrap="square" anchor="t" anchorCtr="0">
            <a:spAutoFit/>
          </a:bodyPr>
          <a:lstStyle/>
          <a:p>
            <a:pPr>
              <a:lnSpc>
                <a:spcPct val="110000"/>
              </a:lnSpc>
            </a:pPr>
            <a:r>
              <a:rPr lang="zh-CN" altLang="en-US" sz="2000" dirty="0">
                <a:latin typeface="Times New Roman" panose="02020603050405020304" pitchFamily="18" charset="0"/>
                <a:ea typeface="华文行楷" panose="02010800040101010101" pitchFamily="2" charset="-122"/>
              </a:rPr>
              <a:t>自耦变压器被切除，电网电压直接加在电动机定子绕组上，电动机全压运行。</a:t>
            </a:r>
          </a:p>
        </p:txBody>
      </p:sp>
      <p:sp>
        <p:nvSpPr>
          <p:cNvPr id="16" name="Rectangle 8"/>
          <p:cNvSpPr/>
          <p:nvPr/>
        </p:nvSpPr>
        <p:spPr>
          <a:xfrm>
            <a:off x="6418580" y="3282978"/>
            <a:ext cx="4608512" cy="431165"/>
          </a:xfrm>
          <a:prstGeom prst="rect">
            <a:avLst/>
          </a:prstGeom>
          <a:noFill/>
          <a:ln w="9525">
            <a:noFill/>
          </a:ln>
        </p:spPr>
        <p:txBody>
          <a:bodyPr lIns="90000" tIns="46800" rIns="90000" bIns="46800" anchor="t" anchorCtr="0">
            <a:spAutoFit/>
          </a:bodyPr>
          <a:lstStyle/>
          <a:p>
            <a:r>
              <a:rPr lang="zh-CN" altLang="en-US" sz="2200" dirty="0">
                <a:solidFill>
                  <a:srgbClr val="FF0000"/>
                </a:solidFill>
                <a:latin typeface="Times New Roman" panose="02020603050405020304" pitchFamily="18" charset="0"/>
                <a:ea typeface="华文行楷" panose="02010800040101010101" pitchFamily="2" charset="-122"/>
              </a:rPr>
              <a:t>起动时，双投</a:t>
            </a:r>
            <a:r>
              <a:rPr lang="zh-CN" altLang="en-US" sz="2200" dirty="0" smtClean="0">
                <a:solidFill>
                  <a:srgbClr val="FF0000"/>
                </a:solidFill>
                <a:latin typeface="Times New Roman" panose="02020603050405020304" pitchFamily="18" charset="0"/>
                <a:ea typeface="华文行楷" panose="02010800040101010101" pitchFamily="2" charset="-122"/>
              </a:rPr>
              <a:t>开关</a:t>
            </a:r>
            <a:r>
              <a:rPr lang="en-US" altLang="zh-CN" sz="2200" dirty="0" smtClean="0">
                <a:solidFill>
                  <a:srgbClr val="FF0000"/>
                </a:solidFill>
                <a:latin typeface="Times New Roman" panose="02020603050405020304" pitchFamily="18" charset="0"/>
                <a:ea typeface="华文行楷" panose="02010800040101010101" pitchFamily="2" charset="-122"/>
              </a:rPr>
              <a:t>S</a:t>
            </a:r>
            <a:r>
              <a:rPr lang="zh-CN" altLang="en-US" sz="2200" dirty="0" smtClean="0">
                <a:solidFill>
                  <a:srgbClr val="FF0000"/>
                </a:solidFill>
                <a:latin typeface="Times New Roman" panose="02020603050405020304" pitchFamily="18" charset="0"/>
                <a:ea typeface="华文行楷" panose="02010800040101010101" pitchFamily="2" charset="-122"/>
              </a:rPr>
              <a:t>投向</a:t>
            </a:r>
            <a:r>
              <a:rPr lang="zh-CN" altLang="en-US" sz="2200" dirty="0">
                <a:solidFill>
                  <a:srgbClr val="FF0000"/>
                </a:solidFill>
                <a:latin typeface="Times New Roman" panose="02020603050405020304" pitchFamily="18" charset="0"/>
                <a:ea typeface="华文行楷" panose="02010800040101010101" pitchFamily="2" charset="-122"/>
              </a:rPr>
              <a:t>起动侧。</a:t>
            </a:r>
          </a:p>
        </p:txBody>
      </p:sp>
      <p:sp>
        <p:nvSpPr>
          <p:cNvPr id="17" name="Rectangle 16"/>
          <p:cNvSpPr/>
          <p:nvPr/>
        </p:nvSpPr>
        <p:spPr>
          <a:xfrm>
            <a:off x="6382067" y="5000063"/>
            <a:ext cx="4645025" cy="431165"/>
          </a:xfrm>
          <a:prstGeom prst="rect">
            <a:avLst/>
          </a:prstGeom>
          <a:noFill/>
          <a:ln w="9525">
            <a:noFill/>
          </a:ln>
        </p:spPr>
        <p:txBody>
          <a:bodyPr lIns="90000" tIns="46800" rIns="90000" bIns="46800" anchor="t" anchorCtr="0">
            <a:spAutoFit/>
          </a:bodyPr>
          <a:lstStyle/>
          <a:p>
            <a:r>
              <a:rPr lang="zh-CN" altLang="en-US" sz="2200" dirty="0">
                <a:solidFill>
                  <a:srgbClr val="FF0000"/>
                </a:solidFill>
                <a:latin typeface="Times New Roman" panose="02020603050405020304" pitchFamily="18" charset="0"/>
                <a:ea typeface="华文行楷" panose="02010800040101010101" pitchFamily="2" charset="-122"/>
              </a:rPr>
              <a:t>起动结束，双投</a:t>
            </a:r>
            <a:r>
              <a:rPr lang="zh-CN" altLang="en-US" sz="2200" dirty="0" smtClean="0">
                <a:solidFill>
                  <a:srgbClr val="FF0000"/>
                </a:solidFill>
                <a:latin typeface="Times New Roman" panose="02020603050405020304" pitchFamily="18" charset="0"/>
                <a:ea typeface="华文行楷" panose="02010800040101010101" pitchFamily="2" charset="-122"/>
              </a:rPr>
              <a:t>开关</a:t>
            </a:r>
            <a:r>
              <a:rPr lang="en-US" altLang="zh-CN" sz="2200" dirty="0" smtClean="0">
                <a:solidFill>
                  <a:srgbClr val="FF0000"/>
                </a:solidFill>
                <a:latin typeface="Times New Roman" panose="02020603050405020304" pitchFamily="18" charset="0"/>
                <a:ea typeface="华文行楷" panose="02010800040101010101" pitchFamily="2" charset="-122"/>
              </a:rPr>
              <a:t>S</a:t>
            </a:r>
            <a:r>
              <a:rPr lang="zh-CN" altLang="en-US" sz="2200" dirty="0" smtClean="0">
                <a:solidFill>
                  <a:srgbClr val="FF0000"/>
                </a:solidFill>
                <a:latin typeface="Times New Roman" panose="02020603050405020304" pitchFamily="18" charset="0"/>
                <a:ea typeface="华文行楷" panose="02010800040101010101" pitchFamily="2" charset="-122"/>
              </a:rPr>
              <a:t>投向</a:t>
            </a:r>
            <a:r>
              <a:rPr lang="zh-CN" altLang="en-US" sz="2200" dirty="0">
                <a:solidFill>
                  <a:srgbClr val="FF0000"/>
                </a:solidFill>
                <a:latin typeface="Times New Roman" panose="02020603050405020304" pitchFamily="18" charset="0"/>
                <a:ea typeface="华文行楷" panose="02010800040101010101" pitchFamily="2" charset="-122"/>
              </a:rPr>
              <a:t>运行侧。</a:t>
            </a:r>
          </a:p>
        </p:txBody>
      </p:sp>
    </p:spTree>
    <p:extLst>
      <p:ext uri="{BB962C8B-B14F-4D97-AF65-F5344CB8AC3E}">
        <p14:creationId xmlns:p14="http://schemas.microsoft.com/office/powerpoint/2010/main" val="17225500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2000"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strVal val="#ppt_h"/>
                                          </p:val>
                                        </p:tav>
                                        <p:tav tm="100000">
                                          <p:val>
                                            <p:strVal val="#ppt_h"/>
                                          </p:val>
                                        </p:tav>
                                      </p:tavLst>
                                    </p:anim>
                                  </p:childTnLst>
                                </p:cTn>
                              </p:par>
                            </p:childTnLst>
                          </p:cTn>
                        </p:par>
                        <p:par>
                          <p:cTn id="9" fill="hold">
                            <p:stCondLst>
                              <p:cond delay="2000"/>
                            </p:stCondLst>
                            <p:childTnLst>
                              <p:par>
                                <p:cTn id="10" presetID="17" presetClass="entr" presetSubtype="10" fill="hold" grpId="0" nodeType="afterEffect">
                                  <p:stCondLst>
                                    <p:cond delay="0"/>
                                  </p:stCondLst>
                                  <p:childTnLst>
                                    <p:set>
                                      <p:cBhvr>
                                        <p:cTn id="11" dur="2000" fill="hold">
                                          <p:stCondLst>
                                            <p:cond delay="0"/>
                                          </p:stCondLst>
                                        </p:cTn>
                                        <p:tgtEl>
                                          <p:spTgt spid="16"/>
                                        </p:tgtEl>
                                        <p:attrNameLst>
                                          <p:attrName>style.visibility</p:attrName>
                                        </p:attrNameLst>
                                      </p:cBhvr>
                                      <p:to>
                                        <p:strVal val="visible"/>
                                      </p:to>
                                    </p:set>
                                    <p:anim calcmode="lin" valueType="num">
                                      <p:cBhvr>
                                        <p:cTn id="12" dur="2000" fill="hold"/>
                                        <p:tgtEl>
                                          <p:spTgt spid="16"/>
                                        </p:tgtEl>
                                        <p:attrNameLst>
                                          <p:attrName>ppt_w</p:attrName>
                                        </p:attrNameLst>
                                      </p:cBhvr>
                                      <p:tavLst>
                                        <p:tav tm="0">
                                          <p:val>
                                            <p:fltVal val="0"/>
                                          </p:val>
                                        </p:tav>
                                        <p:tav tm="100000">
                                          <p:val>
                                            <p:strVal val="#ppt_w"/>
                                          </p:val>
                                        </p:tav>
                                      </p:tavLst>
                                    </p:anim>
                                    <p:anim calcmode="lin" valueType="num">
                                      <p:cBhvr>
                                        <p:cTn id="13" dur="2000" fill="hold"/>
                                        <p:tgtEl>
                                          <p:spTgt spid="16"/>
                                        </p:tgtEl>
                                        <p:attrNameLst>
                                          <p:attrName>ppt_h</p:attrName>
                                        </p:attrNameLst>
                                      </p:cBhvr>
                                      <p:tavLst>
                                        <p:tav tm="0">
                                          <p:val>
                                            <p:strVal val="#ppt_h"/>
                                          </p:val>
                                        </p:tav>
                                        <p:tav tm="100000">
                                          <p:val>
                                            <p:strVal val="#ppt_h"/>
                                          </p:val>
                                        </p:tav>
                                      </p:tavLst>
                                    </p:anim>
                                  </p:childTnLst>
                                </p:cTn>
                              </p:par>
                            </p:childTnLst>
                          </p:cTn>
                        </p:par>
                        <p:par>
                          <p:cTn id="14" fill="hold">
                            <p:stCondLst>
                              <p:cond delay="4000"/>
                            </p:stCondLst>
                            <p:childTnLst>
                              <p:par>
                                <p:cTn id="15" presetID="17" presetClass="entr" presetSubtype="10" fill="hold" grpId="0" nodeType="afterEffect">
                                  <p:stCondLst>
                                    <p:cond delay="0"/>
                                  </p:stCondLst>
                                  <p:childTnLst>
                                    <p:set>
                                      <p:cBhvr>
                                        <p:cTn id="16" dur="2000" fill="hold">
                                          <p:stCondLst>
                                            <p:cond delay="0"/>
                                          </p:stCondLst>
                                        </p:cTn>
                                        <p:tgtEl>
                                          <p:spTgt spid="14"/>
                                        </p:tgtEl>
                                        <p:attrNameLst>
                                          <p:attrName>style.visibility</p:attrName>
                                        </p:attrNameLst>
                                      </p:cBhvr>
                                      <p:to>
                                        <p:strVal val="visible"/>
                                      </p:to>
                                    </p:set>
                                    <p:anim calcmode="lin" valueType="num">
                                      <p:cBhvr>
                                        <p:cTn id="17" dur="2000" fill="hold"/>
                                        <p:tgtEl>
                                          <p:spTgt spid="14"/>
                                        </p:tgtEl>
                                        <p:attrNameLst>
                                          <p:attrName>ppt_w</p:attrName>
                                        </p:attrNameLst>
                                      </p:cBhvr>
                                      <p:tavLst>
                                        <p:tav tm="0">
                                          <p:val>
                                            <p:fltVal val="0"/>
                                          </p:val>
                                        </p:tav>
                                        <p:tav tm="100000">
                                          <p:val>
                                            <p:strVal val="#ppt_w"/>
                                          </p:val>
                                        </p:tav>
                                      </p:tavLst>
                                    </p:anim>
                                    <p:anim calcmode="lin" valueType="num">
                                      <p:cBhvr>
                                        <p:cTn id="18" dur="20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2000" fill="hold">
                                          <p:stCondLst>
                                            <p:cond delay="0"/>
                                          </p:stCondLst>
                                        </p:cTn>
                                        <p:tgtEl>
                                          <p:spTgt spid="17"/>
                                        </p:tgtEl>
                                        <p:attrNameLst>
                                          <p:attrName>style.visibility</p:attrName>
                                        </p:attrNameLst>
                                      </p:cBhvr>
                                      <p:to>
                                        <p:strVal val="visible"/>
                                      </p:to>
                                    </p:set>
                                    <p:anim calcmode="lin" valueType="num">
                                      <p:cBhvr>
                                        <p:cTn id="23" dur="2000" fill="hold"/>
                                        <p:tgtEl>
                                          <p:spTgt spid="17"/>
                                        </p:tgtEl>
                                        <p:attrNameLst>
                                          <p:attrName>ppt_w</p:attrName>
                                        </p:attrNameLst>
                                      </p:cBhvr>
                                      <p:tavLst>
                                        <p:tav tm="0">
                                          <p:val>
                                            <p:fltVal val="0"/>
                                          </p:val>
                                        </p:tav>
                                        <p:tav tm="100000">
                                          <p:val>
                                            <p:strVal val="#ppt_w"/>
                                          </p:val>
                                        </p:tav>
                                      </p:tavLst>
                                    </p:anim>
                                    <p:anim calcmode="lin" valueType="num">
                                      <p:cBhvr>
                                        <p:cTn id="24" dur="2000" fill="hold"/>
                                        <p:tgtEl>
                                          <p:spTgt spid="17"/>
                                        </p:tgtEl>
                                        <p:attrNameLst>
                                          <p:attrName>ppt_h</p:attrName>
                                        </p:attrNameLst>
                                      </p:cBhvr>
                                      <p:tavLst>
                                        <p:tav tm="0">
                                          <p:val>
                                            <p:strVal val="#ppt_h"/>
                                          </p:val>
                                        </p:tav>
                                        <p:tav tm="100000">
                                          <p:val>
                                            <p:strVal val="#ppt_h"/>
                                          </p:val>
                                        </p:tav>
                                      </p:tavLst>
                                    </p:anim>
                                  </p:childTnLst>
                                </p:cTn>
                              </p:par>
                            </p:childTnLst>
                          </p:cTn>
                        </p:par>
                        <p:par>
                          <p:cTn id="25" fill="hold">
                            <p:stCondLst>
                              <p:cond delay="2000"/>
                            </p:stCondLst>
                            <p:childTnLst>
                              <p:par>
                                <p:cTn id="26" presetID="17" presetClass="entr" presetSubtype="10" fill="hold" grpId="0" nodeType="afterEffect">
                                  <p:stCondLst>
                                    <p:cond delay="0"/>
                                  </p:stCondLst>
                                  <p:childTnLst>
                                    <p:set>
                                      <p:cBhvr>
                                        <p:cTn id="27" dur="2000" fill="hold">
                                          <p:stCondLst>
                                            <p:cond delay="0"/>
                                          </p:stCondLst>
                                        </p:cTn>
                                        <p:tgtEl>
                                          <p:spTgt spid="15"/>
                                        </p:tgtEl>
                                        <p:attrNameLst>
                                          <p:attrName>style.visibility</p:attrName>
                                        </p:attrNameLst>
                                      </p:cBhvr>
                                      <p:to>
                                        <p:strVal val="visible"/>
                                      </p:to>
                                    </p:set>
                                    <p:anim calcmode="lin" valueType="num">
                                      <p:cBhvr>
                                        <p:cTn id="28" dur="2000" fill="hold"/>
                                        <p:tgtEl>
                                          <p:spTgt spid="15"/>
                                        </p:tgtEl>
                                        <p:attrNameLst>
                                          <p:attrName>ppt_w</p:attrName>
                                        </p:attrNameLst>
                                      </p:cBhvr>
                                      <p:tavLst>
                                        <p:tav tm="0">
                                          <p:val>
                                            <p:fltVal val="0"/>
                                          </p:val>
                                        </p:tav>
                                        <p:tav tm="100000">
                                          <p:val>
                                            <p:strVal val="#ppt_w"/>
                                          </p:val>
                                        </p:tav>
                                      </p:tavLst>
                                    </p:anim>
                                    <p:anim calcmode="lin" valueType="num">
                                      <p:cBhvr>
                                        <p:cTn id="29" dur="20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ldLvl="0"/>
      <p:bldP spid="15" grpId="0" bldLvl="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ywiaGRpZCI6IjIwMTY1MWYwMzJjZWZkY2IwZmQ0YjY2YTZkMGMxZjU5IiwidXNlckNvdW50Ijoz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7d4cae06-46af-44bc-a728-b2de3b10392d}"/>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TotalTime>
  <Words>2251</Words>
  <Application>Microsoft Office PowerPoint</Application>
  <PresentationFormat>宽屏</PresentationFormat>
  <Paragraphs>201</Paragraphs>
  <Slides>23</Slides>
  <Notes>1</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1</vt:i4>
      </vt:variant>
      <vt:variant>
        <vt:lpstr>幻灯片标题</vt:lpstr>
      </vt:variant>
      <vt:variant>
        <vt:i4>23</vt:i4>
      </vt:variant>
    </vt:vector>
  </HeadingPairs>
  <TitlesOfParts>
    <vt:vector size="42" baseType="lpstr">
      <vt:lpstr>等线</vt:lpstr>
      <vt:lpstr>等线 Light</vt:lpstr>
      <vt:lpstr>方正粗黑宋简体</vt:lpstr>
      <vt:lpstr>黑体</vt:lpstr>
      <vt:lpstr>华文新魏</vt:lpstr>
      <vt:lpstr>华文行楷</vt:lpstr>
      <vt:lpstr>华文中宋</vt:lpstr>
      <vt:lpstr>楷体</vt:lpstr>
      <vt:lpstr>宋体</vt:lpstr>
      <vt:lpstr>微软雅黑</vt:lpstr>
      <vt:lpstr>印品黑体</vt:lpstr>
      <vt:lpstr>Arial</vt:lpstr>
      <vt:lpstr>Calibri</vt:lpstr>
      <vt:lpstr>Calibri Light</vt:lpstr>
      <vt:lpstr>Times New Roman</vt:lpstr>
      <vt:lpstr>Wingdings</vt:lpstr>
      <vt:lpstr>自定义设计方案</vt:lpstr>
      <vt:lpstr>第一PPT，www.1ppt.com</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Windows 用户</cp:lastModifiedBy>
  <cp:revision>195</cp:revision>
  <dcterms:created xsi:type="dcterms:W3CDTF">2021-05-23T14:18:00Z</dcterms:created>
  <dcterms:modified xsi:type="dcterms:W3CDTF">2025-01-03T13:52:06Z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v1.0_mb_M0/nvwOn0rQ5OhPd4iVQiQ==</vt:lpwstr>
  </property>
  <property fmtid="{D5CDD505-2E9C-101B-9397-08002B2CF9AE}" pid="4" name="ICV">
    <vt:lpwstr>7C2264B8ABD1434F849CFEC14103AF9B_13</vt:lpwstr>
  </property>
</Properties>
</file>