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394" r:id="rId3"/>
    <p:sldId id="404" r:id="rId4"/>
    <p:sldId id="310" r:id="rId5"/>
    <p:sldId id="429" r:id="rId6"/>
    <p:sldId id="427" r:id="rId7"/>
    <p:sldId id="430" r:id="rId8"/>
    <p:sldId id="42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5" d="100"/>
          <a:sy n="115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4.5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主令电器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7154660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4.5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主令电器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6700" y="3060499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了解控制按钮、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行程开关分类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和工作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原理</a:t>
            </a:r>
            <a:endParaRPr lang="zh-CN" altLang="en-US" sz="24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14951" y="1874319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正确认识控制按钮、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行程开关、万能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转换开关等主令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电器</a:t>
            </a:r>
            <a:endParaRPr lang="zh-CN" altLang="en-US" sz="24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9881" y="4195244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学会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选用控制按钮、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行程开关、万能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转换开关等主令电器；</a:t>
            </a: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38701" y="1962584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38701" y="2971599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99966" y="4195244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、按钮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9" name="图片 161799" descr="la19-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76"/>
          <a:stretch>
            <a:fillRect/>
          </a:stretch>
        </p:blipFill>
        <p:spPr bwMode="auto">
          <a:xfrm>
            <a:off x="1322676" y="2847575"/>
            <a:ext cx="1181005" cy="260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84758" y="1509514"/>
            <a:ext cx="101217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令电器主要用来接通和分断控制电路，用于发送控制指令的开关电器。它种类繁多、应用广泛，常用的主令电器有按钮、位置开关、万能转换开关和主令控制器等。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接近开关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00" b="87200" l="9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12801" b="12801"/>
          <a:stretch>
            <a:fillRect/>
          </a:stretch>
        </p:blipFill>
        <p:spPr bwMode="auto">
          <a:xfrm>
            <a:off x="3066561" y="3190905"/>
            <a:ext cx="2224087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9520" y="3042457"/>
            <a:ext cx="2136897" cy="21368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25" b="91250" l="375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27" r="4586" b="8000"/>
          <a:stretch/>
        </p:blipFill>
        <p:spPr>
          <a:xfrm>
            <a:off x="7905289" y="3286255"/>
            <a:ext cx="2359612" cy="2059353"/>
          </a:xfrm>
          <a:prstGeom prst="rect">
            <a:avLst/>
          </a:prstGeom>
        </p:spPr>
      </p:pic>
      <p:sp>
        <p:nvSpPr>
          <p:cNvPr id="18" name="文本框 161801"/>
          <p:cNvSpPr txBox="1">
            <a:spLocks noChangeArrowheads="1"/>
          </p:cNvSpPr>
          <p:nvPr/>
        </p:nvSpPr>
        <p:spPr bwMode="auto">
          <a:xfrm>
            <a:off x="1463522" y="5451778"/>
            <a:ext cx="6312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按钮</a:t>
            </a:r>
            <a:endParaRPr lang="zh-CN" altLang="en-US" sz="1400" dirty="0">
              <a:solidFill>
                <a:schemeClr val="tx1"/>
              </a:solidFill>
              <a:latin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161801"/>
          <p:cNvSpPr txBox="1">
            <a:spLocks noChangeArrowheads="1"/>
          </p:cNvSpPr>
          <p:nvPr/>
        </p:nvSpPr>
        <p:spPr bwMode="auto">
          <a:xfrm>
            <a:off x="3170402" y="5514439"/>
            <a:ext cx="17507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接近开关</a:t>
            </a:r>
            <a:endParaRPr lang="zh-CN" altLang="en-US" sz="1400" dirty="0">
              <a:solidFill>
                <a:schemeClr val="tx1"/>
              </a:solidFill>
              <a:latin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161801"/>
          <p:cNvSpPr txBox="1">
            <a:spLocks noChangeArrowheads="1"/>
          </p:cNvSpPr>
          <p:nvPr/>
        </p:nvSpPr>
        <p:spPr bwMode="auto">
          <a:xfrm>
            <a:off x="5915685" y="5451778"/>
            <a:ext cx="17507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万能转换开关</a:t>
            </a:r>
            <a:endParaRPr lang="zh-CN" altLang="en-US" sz="1400" dirty="0">
              <a:solidFill>
                <a:schemeClr val="tx1"/>
              </a:solidFill>
              <a:latin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161801"/>
          <p:cNvSpPr txBox="1">
            <a:spLocks noChangeArrowheads="1"/>
          </p:cNvSpPr>
          <p:nvPr/>
        </p:nvSpPr>
        <p:spPr bwMode="auto">
          <a:xfrm>
            <a:off x="9055813" y="5452314"/>
            <a:ext cx="17507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位置开关</a:t>
            </a:r>
            <a:endParaRPr lang="zh-CN" altLang="en-US" sz="1400" dirty="0">
              <a:solidFill>
                <a:schemeClr val="tx1"/>
              </a:solidFill>
              <a:latin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、按钮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904566" y="3521171"/>
            <a:ext cx="7488815" cy="3070822"/>
            <a:chOff x="-471" y="-534"/>
            <a:chExt cx="13539" cy="5814"/>
          </a:xfrm>
        </p:grpSpPr>
        <p:pic>
          <p:nvPicPr>
            <p:cNvPr id="9" name="图片 161799" descr="la19-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76"/>
            <a:stretch>
              <a:fillRect/>
            </a:stretch>
          </p:blipFill>
          <p:spPr bwMode="auto">
            <a:xfrm>
              <a:off x="-471" y="-534"/>
              <a:ext cx="2102" cy="4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61800" descr="1-4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92"/>
            <a:stretch>
              <a:fillRect/>
            </a:stretch>
          </p:blipFill>
          <p:spPr bwMode="auto">
            <a:xfrm>
              <a:off x="1927" y="-318"/>
              <a:ext cx="10169" cy="4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61801"/>
            <p:cNvSpPr txBox="1">
              <a:spLocks noChangeArrowheads="1"/>
            </p:cNvSpPr>
            <p:nvPr/>
          </p:nvSpPr>
          <p:spPr bwMode="auto">
            <a:xfrm>
              <a:off x="2609" y="4309"/>
              <a:ext cx="8000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LA19</a:t>
              </a:r>
              <a:r>
                <a:rPr lang="zh-CN" altLang="en-US" sz="14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 系列按钮的外形、结构和图形符号</a:t>
              </a:r>
            </a:p>
          </p:txBody>
        </p:sp>
        <p:sp>
          <p:nvSpPr>
            <p:cNvPr id="12" name="文本框 161802"/>
            <p:cNvSpPr txBox="1">
              <a:spLocks noChangeArrowheads="1"/>
            </p:cNvSpPr>
            <p:nvPr/>
          </p:nvSpPr>
          <p:spPr bwMode="auto">
            <a:xfrm>
              <a:off x="1160" y="4795"/>
              <a:ext cx="11908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1—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接线柱； 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2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按钮帽； 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3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复位弹簧； 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常闭触头； 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常开触头</a:t>
              </a: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93071" y="1351346"/>
            <a:ext cx="10121787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3071" y="1231321"/>
            <a:ext cx="1030466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按钮是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种短时接通或断开小电流电路的手动电器，常用于控制电路中发出起动或停止等指令，以控制接触器、继电器等电器的线圈电流的接通或断开，再由它们去接通或断开主电路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按钮是由按钮帽、复位弹簧、桥式触点和外壳等组成。通常制成具有常开触点和常闭触点的复合式结构。为便于识别各个按钮的作用，避免误操作，通常在按钮帽上作出不同标记或涂上不同颜色。如蘑菇形表示急停按钮；红色表示停止按钮；绿色表示起动按钮。</a:t>
            </a:r>
            <a:endParaRPr lang="zh-CN" altLang="en-US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8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二、位置开关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309" y="1318736"/>
            <a:ext cx="1043524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位置开关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称行程开关或限位开关，可将机械信号转换为电信号，以实现对机械运动的控制。它是根据运动部件的位置而切换的电器，能实现运动部件极限位置的保护。它的作用原理与按钮类似，利用生产机械运动部件的碰压使其触头动作，从而将机械信号转变为电信号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784213"/>
              </p:ext>
            </p:extLst>
          </p:nvPr>
        </p:nvGraphicFramePr>
        <p:xfrm>
          <a:off x="1034040" y="2980833"/>
          <a:ext cx="3905250" cy="253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BMP 图像" r:id="rId4" imgW="3905795" imgH="2534004" progId="Paint.Picture">
                  <p:embed/>
                </p:oleObj>
              </mc:Choice>
              <mc:Fallback>
                <p:oleObj name="BMP 图像" r:id="rId4" imgW="3905795" imgH="2534004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4040" y="2980833"/>
                        <a:ext cx="3905250" cy="2533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16173" y="5711331"/>
            <a:ext cx="42851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 hangingPunct="0"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en-US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(a)</a:t>
            </a:r>
            <a:r>
              <a:rPr lang="zh-CN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按钮式</a:t>
            </a:r>
            <a:r>
              <a:rPr lang="en-US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(b) </a:t>
            </a:r>
            <a:r>
              <a:rPr lang="zh-CN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单轮旋转式</a:t>
            </a:r>
            <a:r>
              <a:rPr lang="en-US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(c) </a:t>
            </a:r>
            <a:r>
              <a:rPr lang="zh-CN" altLang="zh-CN" sz="1200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双轮旋转式</a:t>
            </a:r>
            <a:endParaRPr lang="zh-CN" altLang="zh-CN" sz="1600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1798" y="3174423"/>
            <a:ext cx="6096000" cy="2536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各系列行程开关的结构基本相同，主要由触头系统、操作机构和外壳组成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行程开关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动作后，复位方式有自动复位和非自动复位两种。按钮式和单轮旋转式行程开关为自动复位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式。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双轮旋转式行程开关没有复位弹簧，在挡铁离开后不能自动复位，必须由挡铁从反方向碰撞后，开关才能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复位</a:t>
            </a:r>
            <a:r>
              <a:rPr lang="zh-CN" altLang="en-US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68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二、位置开关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304603" y="3118942"/>
            <a:ext cx="8122575" cy="3436421"/>
            <a:chOff x="1299" y="859"/>
            <a:chExt cx="12791" cy="5410"/>
          </a:xfrm>
        </p:grpSpPr>
        <p:pic>
          <p:nvPicPr>
            <p:cNvPr id="11" name="图片 167943" descr="1-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" y="859"/>
              <a:ext cx="9112" cy="4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文本框 167944"/>
            <p:cNvSpPr txBox="1">
              <a:spLocks noChangeArrowheads="1"/>
            </p:cNvSpPr>
            <p:nvPr/>
          </p:nvSpPr>
          <p:spPr bwMode="auto">
            <a:xfrm>
              <a:off x="11257" y="1685"/>
              <a:ext cx="2833" cy="3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1—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滚轮</a:t>
              </a:r>
              <a:endParaRPr lang="en-US" altLang="zh-CN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2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杠杆</a:t>
              </a: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3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转轴 </a:t>
              </a: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4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复位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弹簧</a:t>
              </a:r>
              <a:endParaRPr lang="en-US" altLang="zh-CN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5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撞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块</a:t>
              </a:r>
              <a:endParaRPr lang="en-US" altLang="zh-CN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6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微动开关</a:t>
              </a:r>
              <a:endParaRPr lang="en-US" altLang="zh-CN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7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凸轮</a:t>
              </a: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Times New Roman" panose="02020603050405020304" pitchFamily="18" charset="0"/>
                </a:rPr>
                <a:t>8</a:t>
              </a:r>
              <a:r>
                <a:rPr lang="en-US" altLang="zh-CN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调节螺钉</a:t>
              </a:r>
              <a:endPara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67945"/>
            <p:cNvSpPr txBox="1">
              <a:spLocks noChangeArrowheads="1"/>
            </p:cNvSpPr>
            <p:nvPr/>
          </p:nvSpPr>
          <p:spPr bwMode="auto">
            <a:xfrm>
              <a:off x="2949" y="5784"/>
              <a:ext cx="7289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行程开关的结构、动作原理和图形符号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934141" y="1514912"/>
            <a:ext cx="101583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原理：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运动机械的挡铁压到滚轮上时，杠杆连同转轴一起转动，并推动撞块，当撞块被压到一定位置时，推动微动开关动作，使常开触头分断，常闭触头闭合。当运动机械的挡铁离开后，复位弹簧使行程开关各部件恢复常态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43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三、万能转换开关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309" y="1554671"/>
            <a:ext cx="1023573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能转换开关是具有更多操作位置和触点，能换接多个电路的一种手控电器。因它能控制多个电路，适应复杂电路要求，故称“万能”转换开关。万能转换开关主要用于控制电路换接，也可用于小容量电动机的起动、换向、调速、制动控制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066153" y="3189180"/>
            <a:ext cx="6292215" cy="3433801"/>
            <a:chOff x="-1607" y="765"/>
            <a:chExt cx="9909" cy="5408"/>
          </a:xfrm>
        </p:grpSpPr>
        <p:pic>
          <p:nvPicPr>
            <p:cNvPr id="12" name="图片 177156" descr="1-4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724"/>
            <a:stretch/>
          </p:blipFill>
          <p:spPr bwMode="auto">
            <a:xfrm>
              <a:off x="-1607" y="765"/>
              <a:ext cx="4568" cy="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77157"/>
            <p:cNvSpPr txBox="1">
              <a:spLocks noChangeArrowheads="1"/>
            </p:cNvSpPr>
            <p:nvPr/>
          </p:nvSpPr>
          <p:spPr bwMode="auto">
            <a:xfrm>
              <a:off x="1984" y="5134"/>
              <a:ext cx="5020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万能转换开关结构与符号</a:t>
              </a:r>
            </a:p>
          </p:txBody>
        </p:sp>
        <p:sp>
          <p:nvSpPr>
            <p:cNvPr id="14" name="文本框 177158"/>
            <p:cNvSpPr txBox="1">
              <a:spLocks noChangeArrowheads="1"/>
            </p:cNvSpPr>
            <p:nvPr/>
          </p:nvSpPr>
          <p:spPr bwMode="auto">
            <a:xfrm>
              <a:off x="302" y="5737"/>
              <a:ext cx="8000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1—</a:t>
              </a:r>
              <a:r>
                <a:rPr lang="zh-CN" altLang="en-US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触点； 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Times New Roman" panose="02020603050405020304" pitchFamily="18" charset="0"/>
                </a:rPr>
                <a:t>2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转轴； 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Times New Roman" panose="02020603050405020304" pitchFamily="18" charset="0"/>
                </a:rPr>
                <a:t>3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凸轮； 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Times New Roman" panose="02020603050405020304" pitchFamily="18" charset="0"/>
                </a:rPr>
                <a:t>4</a:t>
              </a:r>
              <a:r>
                <a:rPr lang="en-US" altLang="zh-CN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200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触点弹簧</a:t>
              </a:r>
              <a:endParaRPr lang="zh-CN" altLang="en-US" sz="1200" dirty="0">
                <a:solidFill>
                  <a:schemeClr val="tx1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44494"/>
          <a:stretch/>
        </p:blipFill>
        <p:spPr>
          <a:xfrm>
            <a:off x="3966833" y="3189180"/>
            <a:ext cx="3500550" cy="27036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739020" y="3292850"/>
            <a:ext cx="3874714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中间的竖线表示手柄的位置，当手柄处于某一位置时，处在接通状态的触头下方虚线上标有小黑点。触头的通断状态也可以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用触头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分合表来表示，“×”号表示触头闭合，空白表示触头断开。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62788" y="5652157"/>
            <a:ext cx="230864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457450" indent="-2457450" algn="just" hangingPunct="0">
              <a:spcAft>
                <a:spcPts val="0"/>
              </a:spcAft>
              <a:tabLst>
                <a:tab pos="866775" algn="l"/>
                <a:tab pos="1733550" algn="l"/>
              </a:tabLst>
            </a:pPr>
            <a:r>
              <a:rPr lang="en-US" altLang="zh-CN" sz="105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(b) </a:t>
            </a:r>
            <a:r>
              <a:rPr lang="zh-CN" altLang="zh-CN" sz="105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</a:t>
            </a:r>
            <a:r>
              <a:rPr lang="en-US" altLang="zh-CN" sz="105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105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(c) </a:t>
            </a:r>
            <a:r>
              <a:rPr lang="zh-CN" altLang="zh-CN" sz="105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触点分合表</a:t>
            </a:r>
            <a:endParaRPr lang="zh-CN" altLang="zh-CN" sz="12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28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694</Words>
  <Application>Microsoft Office PowerPoint</Application>
  <PresentationFormat>宽屏</PresentationFormat>
  <Paragraphs>42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自定义设计方案</vt:lpstr>
      <vt:lpstr>第一PPT，www.1ppt.com</vt:lpstr>
      <vt:lpstr>画笔图片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192</cp:revision>
  <dcterms:created xsi:type="dcterms:W3CDTF">2021-05-23T14:18:00Z</dcterms:created>
  <dcterms:modified xsi:type="dcterms:W3CDTF">2024-12-24T13:14:36Z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