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20"/>
  </p:notesMasterIdLst>
  <p:handoutMasterIdLst>
    <p:handoutMasterId r:id="rId21"/>
  </p:handoutMasterIdLst>
  <p:sldIdLst>
    <p:sldId id="394" r:id="rId3"/>
    <p:sldId id="404" r:id="rId4"/>
    <p:sldId id="408" r:id="rId5"/>
    <p:sldId id="412" r:id="rId6"/>
    <p:sldId id="409" r:id="rId7"/>
    <p:sldId id="410" r:id="rId8"/>
    <p:sldId id="411" r:id="rId9"/>
    <p:sldId id="413" r:id="rId10"/>
    <p:sldId id="414" r:id="rId11"/>
    <p:sldId id="420" r:id="rId12"/>
    <p:sldId id="421" r:id="rId13"/>
    <p:sldId id="422" r:id="rId14"/>
    <p:sldId id="415" r:id="rId15"/>
    <p:sldId id="416" r:id="rId16"/>
    <p:sldId id="417" r:id="rId17"/>
    <p:sldId id="418" r:id="rId18"/>
    <p:sldId id="419" r:id="rId19"/>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sus"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4F5DA9"/>
    <a:srgbClr val="3A4480"/>
    <a:srgbClr val="1020FA"/>
    <a:srgbClr val="5B68AF"/>
    <a:srgbClr val="445393"/>
    <a:srgbClr val="EC8E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801" autoAdjust="0"/>
    <p:restoredTop sz="96379" autoAdjust="0"/>
  </p:normalViewPr>
  <p:slideViewPr>
    <p:cSldViewPr snapToGrid="0">
      <p:cViewPr varScale="1">
        <p:scale>
          <a:sx n="86" d="100"/>
          <a:sy n="86" d="100"/>
        </p:scale>
        <p:origin x="154" y="62"/>
      </p:cViewPr>
      <p:guideLst/>
    </p:cSldViewPr>
  </p:slideViewPr>
  <p:notesTextViewPr>
    <p:cViewPr>
      <p:scale>
        <a:sx n="1" d="1"/>
        <a:sy n="1" d="1"/>
      </p:scale>
      <p:origin x="0" y="0"/>
    </p:cViewPr>
  </p:notesTextViewPr>
  <p:notesViewPr>
    <p:cSldViewPr snapToGrid="0">
      <p:cViewPr varScale="1">
        <p:scale>
          <a:sx n="87" d="100"/>
          <a:sy n="87" d="100"/>
        </p:scale>
        <p:origin x="3840"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gs" Target="tags/tag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C69FDC0-3932-4C1F-94CF-A5E962D055C1}" type="datetimeFigureOut">
              <a:rPr lang="zh-CN" altLang="en-US" smtClean="0"/>
              <a:t>2025/1/11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CBBCBC4-3779-46E1-92C7-35D6935033E8}"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2025/1/11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11FC198-2D83-4DFC-8CDD-7D23AF44D411}" type="slidenum">
              <a:rPr lang="zh-CN" altLang="en-US" smtClean="0"/>
              <a:t>1</a:t>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310772AB-790A-41D8-AA3A-6911A483F256}" type="datetimeFigureOut">
              <a:rPr lang="zh-CN" altLang="en-US" smtClean="0"/>
              <a:t>2025/1/11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10772AB-790A-41D8-AA3A-6911A483F256}" type="datetimeFigureOut">
              <a:rPr lang="zh-CN" altLang="en-US" smtClean="0"/>
              <a:t>2025/1/11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10772AB-790A-41D8-AA3A-6911A483F256}" type="datetimeFigureOut">
              <a:rPr lang="zh-CN" altLang="en-US" smtClean="0"/>
              <a:t>2025/1/11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1" y="1122363"/>
            <a:ext cx="9144000" cy="2387600"/>
          </a:xfrm>
          <a:prstGeom prst="rect">
            <a:avLst/>
          </a:prstGeo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1"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6965"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2025/1/11</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2025/1/11</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40"/>
            <a:ext cx="10515600" cy="2852737"/>
          </a:xfrm>
          <a:prstGeom prst="rect">
            <a:avLst/>
          </a:prstGeo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5"/>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2025/1/11</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1"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2025/1/11</a:t>
            </a:fld>
            <a:endParaRPr lang="zh-CN" altLang="en-US"/>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
        <p:nvSpPr>
          <p:cNvPr id="9" name="矩形 8"/>
          <p:cNvSpPr/>
          <p:nvPr userDrawn="1"/>
        </p:nvSpPr>
        <p:spPr>
          <a:xfrm>
            <a:off x="6628915" y="6431126"/>
            <a:ext cx="775035"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模板下载：</a:t>
            </a:r>
            <a:r>
              <a:rPr kumimoji="0" lang="en-US" altLang="zh-CN" sz="100" b="0" i="0" u="none" strike="noStrike" kern="0" cap="none" spc="0" normalizeH="0" baseline="0" noProof="0" dirty="0">
                <a:ln>
                  <a:noFill/>
                </a:ln>
                <a:solidFill>
                  <a:prstClr val="white"/>
                </a:solidFill>
                <a:effectLst/>
                <a:uLnTx/>
                <a:uFillTx/>
              </a:rPr>
              <a:t>www.1ppt.com/moban/     </a:t>
            </a:r>
            <a:r>
              <a:rPr kumimoji="0" lang="zh-CN" altLang="en-US" sz="100" b="0" i="0" u="none" strike="noStrike" kern="0" cap="none" spc="0" normalizeH="0" baseline="0" noProof="0" dirty="0">
                <a:ln>
                  <a:noFill/>
                </a:ln>
                <a:solidFill>
                  <a:prstClr val="white"/>
                </a:solidFill>
                <a:effectLst/>
                <a:uLnTx/>
                <a:uFillTx/>
              </a:rPr>
              <a:t>行业</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prstClr val="white"/>
                </a:solidFill>
                <a:effectLst/>
                <a:uLnTx/>
                <a:uFillTx/>
              </a:rPr>
              <a:t>节日</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www.1ppt.com/jieri/           PPT</a:t>
            </a:r>
            <a:r>
              <a:rPr kumimoji="0" lang="zh-CN" altLang="en-US" sz="100" b="0" i="0" u="none" strike="noStrike" kern="0" cap="none" spc="0" normalizeH="0" baseline="0" noProof="0" dirty="0">
                <a:ln>
                  <a:noFill/>
                </a:ln>
                <a:solidFill>
                  <a:prstClr val="white"/>
                </a:solidFill>
                <a:effectLst/>
                <a:uLnTx/>
                <a:uFillTx/>
              </a:rPr>
              <a:t>素材下载：</a:t>
            </a:r>
            <a:r>
              <a:rPr kumimoji="0" lang="en-US" altLang="zh-CN" sz="100" b="0" i="0" u="none" strike="noStrike" kern="0" cap="none" spc="0" normalizeH="0" baseline="0" noProof="0" dirty="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背景图片：</a:t>
            </a:r>
            <a:r>
              <a:rPr kumimoji="0" lang="en-US" altLang="zh-CN" sz="100" b="0" i="0" u="none" strike="noStrike" kern="0" cap="none" spc="0" normalizeH="0" baseline="0" noProof="0" dirty="0">
                <a:ln>
                  <a:noFill/>
                </a:ln>
                <a:solidFill>
                  <a:prstClr val="white"/>
                </a:solidFill>
                <a:effectLst/>
                <a:uLnTx/>
                <a:uFillTx/>
              </a:rPr>
              <a:t>www.1ppt.com/beijing/      PPT</a:t>
            </a:r>
            <a:r>
              <a:rPr kumimoji="0" lang="zh-CN" altLang="en-US" sz="100" b="0" i="0" u="none" strike="noStrike" kern="0" cap="none" spc="0" normalizeH="0" baseline="0" noProof="0" dirty="0">
                <a:ln>
                  <a:noFill/>
                </a:ln>
                <a:solidFill>
                  <a:prstClr val="white"/>
                </a:solidFill>
                <a:effectLst/>
                <a:uLnTx/>
                <a:uFillTx/>
              </a:rPr>
              <a:t>图表下载：</a:t>
            </a:r>
            <a:r>
              <a:rPr kumimoji="0" lang="en-US" altLang="zh-CN" sz="100" b="0" i="0" u="none" strike="noStrike" kern="0" cap="none" spc="0" normalizeH="0" baseline="0" noProof="0" dirty="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prstClr val="white"/>
                </a:solidFill>
                <a:effectLst/>
                <a:uLnTx/>
                <a:uFillTx/>
              </a:rPr>
              <a:t>优秀</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下载：</a:t>
            </a:r>
            <a:r>
              <a:rPr kumimoji="0" lang="en-US" altLang="zh-CN" sz="100" b="0" i="0" u="none" strike="noStrike" kern="0" cap="none" spc="0" normalizeH="0" baseline="0" noProof="0" dirty="0">
                <a:ln>
                  <a:noFill/>
                </a:ln>
                <a:solidFill>
                  <a:prstClr val="white"/>
                </a:solidFill>
                <a:effectLst/>
                <a:uLnTx/>
                <a:uFillTx/>
              </a:rPr>
              <a:t>www.1ppt.com/xiazai/        PPT</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prstClr val="white"/>
                </a:solidFill>
                <a:effectLst/>
                <a:uLnTx/>
                <a:uFillTx/>
              </a:rPr>
              <a:t>Word</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www.1ppt.com/word/              Excel</a:t>
            </a:r>
            <a:r>
              <a:rPr kumimoji="0" lang="zh-CN" altLang="en-US" sz="100" b="0" i="0" u="none" strike="noStrike" kern="0" cap="none" spc="0" normalizeH="0" baseline="0" noProof="0" dirty="0">
                <a:ln>
                  <a:noFill/>
                </a:ln>
                <a:solidFill>
                  <a:prstClr val="white"/>
                </a:solidFill>
                <a:effectLst/>
                <a:uLnTx/>
                <a:uFillTx/>
              </a:rPr>
              <a:t>教程：</a:t>
            </a:r>
            <a:r>
              <a:rPr kumimoji="0" lang="en-US" altLang="zh-CN" sz="100" b="0" i="0" u="none" strike="noStrike" kern="0" cap="none" spc="0" normalizeH="0" baseline="0" noProof="0" dirty="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prstClr val="white"/>
                </a:solidFill>
                <a:effectLst/>
                <a:uLnTx/>
                <a:uFillTx/>
              </a:rPr>
              <a:t>资料下载：</a:t>
            </a:r>
            <a:r>
              <a:rPr kumimoji="0" lang="en-US" altLang="zh-CN" sz="100" b="0" i="0" u="none" strike="noStrike" kern="0" cap="none" spc="0" normalizeH="0" baseline="0" noProof="0" dirty="0">
                <a:ln>
                  <a:noFill/>
                </a:ln>
                <a:solidFill>
                  <a:prstClr val="white"/>
                </a:solidFill>
                <a:effectLst/>
                <a:uLnTx/>
                <a:uFillTx/>
              </a:rPr>
              <a:t>www.1ppt.com/ziliao/                PPT</a:t>
            </a:r>
            <a:r>
              <a:rPr kumimoji="0" lang="zh-CN" altLang="en-US" sz="100" b="0" i="0" u="none" strike="noStrike" kern="0" cap="none" spc="0" normalizeH="0" baseline="0" noProof="0" dirty="0">
                <a:ln>
                  <a:noFill/>
                </a:ln>
                <a:solidFill>
                  <a:prstClr val="white"/>
                </a:solidFill>
                <a:effectLst/>
                <a:uLnTx/>
                <a:uFillTx/>
              </a:rPr>
              <a:t>课件下载：</a:t>
            </a:r>
            <a:r>
              <a:rPr kumimoji="0" lang="en-US" altLang="zh-CN" sz="100" b="0" i="0" u="none" strike="noStrike" kern="0" cap="none" spc="0" normalizeH="0" baseline="0" noProof="0" dirty="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prstClr val="white"/>
                </a:solidFill>
                <a:effectLst/>
                <a:uLnTx/>
                <a:uFillTx/>
              </a:rPr>
              <a:t>范文下载：</a:t>
            </a:r>
            <a:r>
              <a:rPr kumimoji="0" lang="en-US" altLang="zh-CN" sz="100" b="0" i="0" u="none" strike="noStrike" kern="0" cap="none" spc="0" normalizeH="0" baseline="0" noProof="0" dirty="0">
                <a:ln>
                  <a:noFill/>
                </a:ln>
                <a:solidFill>
                  <a:prstClr val="white"/>
                </a:solidFill>
                <a:effectLst/>
                <a:uLnTx/>
                <a:uFillTx/>
              </a:rPr>
              <a:t>www.1ppt.com/fanwen/             </a:t>
            </a:r>
            <a:r>
              <a:rPr kumimoji="0" lang="zh-CN" altLang="en-US" sz="100" b="0" i="0" u="none" strike="noStrike" kern="0" cap="none" spc="0" normalizeH="0" baseline="0" noProof="0" dirty="0">
                <a:ln>
                  <a:noFill/>
                </a:ln>
                <a:solidFill>
                  <a:prstClr val="white"/>
                </a:solidFill>
                <a:effectLst/>
                <a:uLnTx/>
                <a:uFillTx/>
              </a:rPr>
              <a:t>试卷下载：</a:t>
            </a:r>
            <a:r>
              <a:rPr kumimoji="0" lang="en-US" altLang="zh-CN" sz="100" b="0" i="0" u="none" strike="noStrike" kern="0" cap="none" spc="0" normalizeH="0" baseline="0" noProof="0" dirty="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prstClr val="white"/>
                </a:solidFill>
                <a:effectLst/>
                <a:uLnTx/>
                <a:uFillTx/>
              </a:rPr>
              <a:t>教案下载：</a:t>
            </a:r>
            <a:r>
              <a:rPr kumimoji="0" lang="en-US" altLang="zh-CN" sz="100" b="0" i="0" u="none" strike="noStrike" kern="0" cap="none" spc="0" normalizeH="0" baseline="0" noProof="0" dirty="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prstClr val="white"/>
                </a:solidFill>
                <a:effectLst/>
                <a:uLnTx/>
                <a:uFillTx/>
              </a:rPr>
              <a:t>字体下载：</a:t>
            </a:r>
            <a:r>
              <a:rPr kumimoji="0" lang="en-US" altLang="zh-CN" sz="100" b="0" i="0" u="none" strike="noStrike" kern="0" cap="none" spc="0" normalizeH="0" baseline="0" noProof="0" dirty="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prstClr val="white"/>
                </a:solidFill>
                <a:effectLst/>
                <a:uLnTx/>
                <a:uFillTx/>
              </a:rPr>
              <a:t> </a:t>
            </a:r>
            <a:endParaRPr kumimoji="0" lang="zh-CN" altLang="en-US" sz="100" b="0" i="0" u="none" strike="noStrike" kern="0" cap="none" spc="0" normalizeH="0" baseline="0" noProof="0" dirty="0">
              <a:ln>
                <a:noFill/>
              </a:ln>
              <a:solidFill>
                <a:prstClr val="white"/>
              </a:solidFill>
              <a:effectLst/>
              <a:uLnTx/>
              <a:uFillTx/>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a:prstGeom prst="rect">
            <a:avLst/>
          </a:prstGeo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9"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9"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1"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1"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2025/1/11</a:t>
            </a:fld>
            <a:endParaRPr lang="zh-CN" altLang="en-US"/>
          </a:p>
        </p:txBody>
      </p:sp>
      <p:sp>
        <p:nvSpPr>
          <p:cNvPr id="8" name="Footer Placeholder 7"/>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2025/1/11</a:t>
            </a:fld>
            <a:endParaRPr lang="zh-CN" altLang="en-US"/>
          </a:p>
        </p:txBody>
      </p:sp>
      <p:sp>
        <p:nvSpPr>
          <p:cNvPr id="4" name="Footer Placeholder 3"/>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2025/1/11</a:t>
            </a:fld>
            <a:endParaRPr lang="zh-CN" altLang="en-US"/>
          </a:p>
        </p:txBody>
      </p:sp>
      <p:sp>
        <p:nvSpPr>
          <p:cNvPr id="3" name="Footer Placeholder 2"/>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a:prstGeom prst="rect">
            <a:avLst/>
          </a:prstGeo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7"/>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9"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199765" indent="0">
              <a:buNone/>
              <a:defRPr sz="1000"/>
            </a:lvl8pPr>
            <a:lvl9pPr marL="3656965"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2025/1/11</a:t>
            </a:fld>
            <a:endParaRPr lang="zh-CN" altLang="en-US"/>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10772AB-790A-41D8-AA3A-6911A483F256}" type="datetimeFigureOut">
              <a:rPr lang="zh-CN" altLang="en-US" smtClean="0"/>
              <a:t>2025/1/11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a:prstGeom prst="rect">
            <a:avLst/>
          </a:prstGeo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7"/>
            <a:ext cx="617220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199765" indent="0">
              <a:buNone/>
              <a:defRPr sz="2000"/>
            </a:lvl8pPr>
            <a:lvl9pPr marL="3656965"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9"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199765" indent="0">
              <a:buNone/>
              <a:defRPr sz="1000"/>
            </a:lvl8pPr>
            <a:lvl9pPr marL="3656965"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2025/1/11</a:t>
            </a:fld>
            <a:endParaRPr lang="zh-CN" altLang="en-US"/>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2025/1/11</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2025/1/11</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310772AB-790A-41D8-AA3A-6911A483F256}" type="datetimeFigureOut">
              <a:rPr lang="zh-CN" altLang="en-US" smtClean="0"/>
              <a:t>2025/1/11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10772AB-790A-41D8-AA3A-6911A483F256}" type="datetimeFigureOut">
              <a:rPr lang="zh-CN" altLang="en-US" smtClean="0"/>
              <a:t>2025/1/11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10772AB-790A-41D8-AA3A-6911A483F256}" type="datetimeFigureOut">
              <a:rPr lang="zh-CN" altLang="en-US" smtClean="0"/>
              <a:t>2025/1/11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10772AB-790A-41D8-AA3A-6911A483F256}" type="datetimeFigureOut">
              <a:rPr lang="zh-CN" altLang="en-US" smtClean="0"/>
              <a:t>2025/1/11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10772AB-790A-41D8-AA3A-6911A483F256}" type="datetimeFigureOut">
              <a:rPr lang="zh-CN" altLang="en-US" smtClean="0"/>
              <a:t>2025/1/11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310772AB-790A-41D8-AA3A-6911A483F256}" type="datetimeFigureOut">
              <a:rPr lang="zh-CN" altLang="en-US" smtClean="0"/>
              <a:t>2025/1/11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310772AB-790A-41D8-AA3A-6911A483F256}" type="datetimeFigureOut">
              <a:rPr lang="zh-CN" altLang="en-US" smtClean="0"/>
              <a:t>2025/1/11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0772AB-790A-41D8-AA3A-6911A483F256}" type="datetimeFigureOut">
              <a:rPr lang="zh-CN" altLang="en-US" smtClean="0"/>
              <a:t>2025/1/11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B20A82-9434-4F06-B03C-975BCCB3DE6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screen">
            <a:lum/>
          </a:blip>
          <a:srcRect/>
          <a:stretch>
            <a:fillRect l="-7000" r="-7000"/>
          </a:stretch>
        </a:blipFill>
        <a:effectLst/>
      </p:bgPr>
    </p:bg>
    <p:spTree>
      <p:nvGrpSpPr>
        <p:cNvPr id="1" name=""/>
        <p:cNvGrpSpPr/>
        <p:nvPr/>
      </p:nvGrpSpPr>
      <p:grpSpPr>
        <a:xfrm>
          <a:off x="0" y="0"/>
          <a:ext cx="0" cy="0"/>
          <a:chOff x="0" y="0"/>
          <a:chExt cx="0" cy="0"/>
        </a:xfrm>
      </p:grpSpPr>
      <p:sp>
        <p:nvSpPr>
          <p:cNvPr id="2" name="矩形 1"/>
          <p:cNvSpPr/>
          <p:nvPr userDrawn="1"/>
        </p:nvSpPr>
        <p:spPr>
          <a:xfrm>
            <a:off x="1802" y="884717"/>
            <a:ext cx="12190198" cy="144016"/>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 name="矩形 2"/>
          <p:cNvSpPr/>
          <p:nvPr userDrawn="1"/>
        </p:nvSpPr>
        <p:spPr>
          <a:xfrm>
            <a:off x="1802" y="884717"/>
            <a:ext cx="1866573" cy="1440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2.bin"/><Relationship Id="rId7" Type="http://schemas.openxmlformats.org/officeDocument/2006/relationships/oleObject" Target="../embeddings/oleObject4.bin"/><Relationship Id="rId2"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image" Target="../media/image5.wmf"/><Relationship Id="rId5" Type="http://schemas.openxmlformats.org/officeDocument/2006/relationships/oleObject" Target="../embeddings/oleObject3.bin"/><Relationship Id="rId4" Type="http://schemas.openxmlformats.org/officeDocument/2006/relationships/image" Target="../media/image4.wmf"/></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6"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image" Target="../media/image2.png"/><Relationship Id="rId1" Type="http://schemas.openxmlformats.org/officeDocument/2006/relationships/slideLayout" Target="../slideLayouts/slideLayout18.xml"/><Relationship Id="rId4" Type="http://schemas.openxmlformats.org/officeDocument/2006/relationships/image" Target="../media/image3.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7"/>
          <p:cNvSpPr>
            <a:spLocks noChangeArrowheads="1"/>
          </p:cNvSpPr>
          <p:nvPr/>
        </p:nvSpPr>
        <p:spPr bwMode="auto">
          <a:xfrm>
            <a:off x="338741" y="2173702"/>
            <a:ext cx="7496959"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4800" b="1" dirty="0">
                <a:solidFill>
                  <a:srgbClr val="A91503"/>
                </a:solidFill>
                <a:latin typeface="微软雅黑" panose="020B0503020204020204" pitchFamily="34" charset="-122"/>
                <a:ea typeface="微软雅黑" panose="020B0503020204020204" pitchFamily="34" charset="-122"/>
                <a:sym typeface="微软雅黑" panose="020B0503020204020204" pitchFamily="34" charset="-122"/>
              </a:rPr>
              <a:t>电工电子</a:t>
            </a:r>
            <a:r>
              <a:rPr lang="zh-CN" altLang="en-US" sz="4800" b="1" dirty="0">
                <a:solidFill>
                  <a:srgbClr val="1C4D99"/>
                </a:solidFill>
                <a:latin typeface="微软雅黑" panose="020B0503020204020204" pitchFamily="34" charset="-122"/>
                <a:ea typeface="微软雅黑" panose="020B0503020204020204" pitchFamily="34" charset="-122"/>
                <a:sym typeface="微软雅黑" panose="020B0503020204020204" pitchFamily="34" charset="-122"/>
              </a:rPr>
              <a:t>技术</a:t>
            </a:r>
          </a:p>
        </p:txBody>
      </p:sp>
      <p:sp>
        <p:nvSpPr>
          <p:cNvPr id="21" name="TextBox 7"/>
          <p:cNvSpPr>
            <a:spLocks noChangeArrowheads="1"/>
          </p:cNvSpPr>
          <p:nvPr/>
        </p:nvSpPr>
        <p:spPr bwMode="auto">
          <a:xfrm>
            <a:off x="800515" y="3262835"/>
            <a:ext cx="9606559" cy="131266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4265" b="1"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4265" b="1" dirty="0">
                <a:latin typeface="微软雅黑" panose="020B0503020204020204" pitchFamily="34" charset="-122"/>
                <a:ea typeface="微软雅黑" panose="020B0503020204020204" pitchFamily="34" charset="-122"/>
                <a:sym typeface="微软雅黑" panose="020B0503020204020204" pitchFamily="34" charset="-122"/>
              </a:rPr>
              <a:t>4.8 </a:t>
            </a:r>
            <a:r>
              <a:rPr lang="zh-CN" altLang="en-US" sz="4265" b="1" dirty="0">
                <a:latin typeface="微软雅黑" panose="020B0503020204020204" pitchFamily="34" charset="-122"/>
                <a:ea typeface="微软雅黑" panose="020B0503020204020204" pitchFamily="34" charset="-122"/>
                <a:sym typeface="微软雅黑" panose="020B0503020204020204" pitchFamily="34" charset="-122"/>
              </a:rPr>
              <a:t>三相异步电动机的</a:t>
            </a:r>
            <a:endParaRPr lang="en-US" altLang="zh-CN" sz="4265" b="1" dirty="0">
              <a:latin typeface="微软雅黑" panose="020B0503020204020204" pitchFamily="34" charset="-122"/>
              <a:ea typeface="微软雅黑" panose="020B0503020204020204" pitchFamily="34" charset="-122"/>
              <a:sym typeface="微软雅黑" panose="020B0503020204020204" pitchFamily="34" charset="-122"/>
            </a:endParaRPr>
          </a:p>
          <a:p>
            <a:pPr algn="ctr">
              <a:defRPr/>
            </a:pPr>
            <a:r>
              <a:rPr lang="zh-CN" altLang="en-US" sz="4265" b="1" dirty="0">
                <a:latin typeface="微软雅黑" panose="020B0503020204020204" pitchFamily="34" charset="-122"/>
                <a:ea typeface="微软雅黑" panose="020B0503020204020204" pitchFamily="34" charset="-122"/>
                <a:sym typeface="微软雅黑" panose="020B0503020204020204" pitchFamily="34" charset="-122"/>
              </a:rPr>
              <a:t>选择与保护</a:t>
            </a:r>
          </a:p>
        </p:txBody>
      </p:sp>
      <p:sp>
        <p:nvSpPr>
          <p:cNvPr id="25" name="平行四边形 24"/>
          <p:cNvSpPr/>
          <p:nvPr/>
        </p:nvSpPr>
        <p:spPr>
          <a:xfrm flipH="1">
            <a:off x="6807052" y="0"/>
            <a:ext cx="8443633" cy="5925277"/>
          </a:xfrm>
          <a:prstGeom prst="parallelogram">
            <a:avLst>
              <a:gd name="adj" fmla="val 114134"/>
            </a:avLst>
          </a:prstGeom>
          <a:solidFill>
            <a:srgbClr val="184D9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2" name="平行四边形 31"/>
          <p:cNvSpPr/>
          <p:nvPr/>
        </p:nvSpPr>
        <p:spPr>
          <a:xfrm flipH="1">
            <a:off x="9066188" y="1360016"/>
            <a:ext cx="4567200" cy="2372883"/>
          </a:xfrm>
          <a:prstGeom prst="parallelogram">
            <a:avLst>
              <a:gd name="adj" fmla="val 114134"/>
            </a:avLst>
          </a:prstGeom>
          <a:solidFill>
            <a:srgbClr val="184D93">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4" name="平行四边形 33"/>
          <p:cNvSpPr/>
          <p:nvPr/>
        </p:nvSpPr>
        <p:spPr>
          <a:xfrm flipH="1">
            <a:off x="8784298" y="-1"/>
            <a:ext cx="1668583" cy="1162236"/>
          </a:xfrm>
          <a:prstGeom prst="parallelogram">
            <a:avLst>
              <a:gd name="adj" fmla="val 114134"/>
            </a:avLst>
          </a:prstGeom>
          <a:solidFill>
            <a:srgbClr val="9F1205">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5" name="平行四边形 34"/>
          <p:cNvSpPr/>
          <p:nvPr/>
        </p:nvSpPr>
        <p:spPr>
          <a:xfrm flipH="1">
            <a:off x="9420330" y="2900941"/>
            <a:ext cx="3630756" cy="2948947"/>
          </a:xfrm>
          <a:prstGeom prst="parallelogram">
            <a:avLst>
              <a:gd name="adj" fmla="val 114134"/>
            </a:avLst>
          </a:prstGeom>
          <a:solidFill>
            <a:srgbClr val="9F1205">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29" name="平行四边形 28"/>
          <p:cNvSpPr/>
          <p:nvPr/>
        </p:nvSpPr>
        <p:spPr>
          <a:xfrm flipH="1">
            <a:off x="6663103" y="909477"/>
            <a:ext cx="2949836" cy="1921019"/>
          </a:xfrm>
          <a:prstGeom prst="parallelogram">
            <a:avLst>
              <a:gd name="adj" fmla="val 114134"/>
            </a:avLst>
          </a:prstGeom>
          <a:solidFill>
            <a:srgbClr val="9F12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0" name="平行四边形 29"/>
          <p:cNvSpPr/>
          <p:nvPr/>
        </p:nvSpPr>
        <p:spPr>
          <a:xfrm flipH="1">
            <a:off x="-1157296" y="3706631"/>
            <a:ext cx="4501955" cy="3159223"/>
          </a:xfrm>
          <a:prstGeom prst="parallelogram">
            <a:avLst>
              <a:gd name="adj" fmla="val 114134"/>
            </a:avLst>
          </a:prstGeom>
          <a:solidFill>
            <a:schemeClr val="tx1">
              <a:lumMod val="50000"/>
              <a:lumOff val="5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1" name="平行四边形 30"/>
          <p:cNvSpPr/>
          <p:nvPr/>
        </p:nvSpPr>
        <p:spPr>
          <a:xfrm flipH="1">
            <a:off x="47225" y="4431761"/>
            <a:ext cx="2435128" cy="1265167"/>
          </a:xfrm>
          <a:prstGeom prst="parallelogram">
            <a:avLst>
              <a:gd name="adj" fmla="val 114134"/>
            </a:avLst>
          </a:prstGeom>
          <a:solidFill>
            <a:schemeClr val="tx1">
              <a:lumMod val="50000"/>
              <a:lumOff val="5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3" name="平行四边形 32"/>
          <p:cNvSpPr/>
          <p:nvPr/>
        </p:nvSpPr>
        <p:spPr>
          <a:xfrm flipH="1">
            <a:off x="-103072" y="3706630"/>
            <a:ext cx="889651" cy="619677"/>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6" name="平行四边形 35"/>
          <p:cNvSpPr/>
          <p:nvPr/>
        </p:nvSpPr>
        <p:spPr>
          <a:xfrm flipH="1">
            <a:off x="236046" y="5253347"/>
            <a:ext cx="1935837" cy="1572312"/>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8" name="平行四边形 37"/>
          <p:cNvSpPr/>
          <p:nvPr/>
        </p:nvSpPr>
        <p:spPr>
          <a:xfrm flipH="1">
            <a:off x="-1234045" y="4191543"/>
            <a:ext cx="1572785" cy="1024244"/>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4000" advTm="10000">
        <p14:vortex dir="r"/>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by="(-#ppt_w*2)" calcmode="lin" valueType="num">
                                      <p:cBhvr rctx="PPT">
                                        <p:cTn id="7" dur="500" autoRev="1" fill="hold">
                                          <p:stCondLst>
                                            <p:cond delay="0"/>
                                          </p:stCondLst>
                                        </p:cTn>
                                        <p:tgtEl>
                                          <p:spTgt spid="20"/>
                                        </p:tgtEl>
                                        <p:attrNameLst>
                                          <p:attrName>ppt_w</p:attrName>
                                        </p:attrNameLst>
                                      </p:cBhvr>
                                    </p:anim>
                                    <p:anim by="(#ppt_w*0.50)" calcmode="lin" valueType="num">
                                      <p:cBhvr>
                                        <p:cTn id="8" dur="500" decel="50000" autoRev="1" fill="hold">
                                          <p:stCondLst>
                                            <p:cond delay="0"/>
                                          </p:stCondLst>
                                        </p:cTn>
                                        <p:tgtEl>
                                          <p:spTgt spid="20"/>
                                        </p:tgtEl>
                                        <p:attrNameLst>
                                          <p:attrName>ppt_x</p:attrName>
                                        </p:attrNameLst>
                                      </p:cBhvr>
                                    </p:anim>
                                    <p:anim from="(-#ppt_h/2)" to="(#ppt_y)" calcmode="lin" valueType="num">
                                      <p:cBhvr>
                                        <p:cTn id="9" dur="1000" fill="hold">
                                          <p:stCondLst>
                                            <p:cond delay="0"/>
                                          </p:stCondLst>
                                        </p:cTn>
                                        <p:tgtEl>
                                          <p:spTgt spid="20"/>
                                        </p:tgtEl>
                                        <p:attrNameLst>
                                          <p:attrName>ppt_y</p:attrName>
                                        </p:attrNameLst>
                                      </p:cBhvr>
                                    </p:anim>
                                    <p:animRot by="21600000">
                                      <p:cBhvr>
                                        <p:cTn id="10" dur="1000" fill="hold">
                                          <p:stCondLst>
                                            <p:cond delay="0"/>
                                          </p:stCondLst>
                                        </p:cTn>
                                        <p:tgtEl>
                                          <p:spTgt spid="20"/>
                                        </p:tgtEl>
                                        <p:attrNameLst>
                                          <p:attrName>r</p:attrName>
                                        </p:attrNameLst>
                                      </p:cBhvr>
                                    </p:animRot>
                                  </p:childTnLst>
                                </p:cTn>
                              </p:par>
                            </p:childTnLst>
                          </p:cTn>
                        </p:par>
                        <p:par>
                          <p:cTn id="11" fill="hold">
                            <p:stCondLst>
                              <p:cond delay="1500"/>
                            </p:stCondLst>
                            <p:childTnLst>
                              <p:par>
                                <p:cTn id="12" presetID="36" presetClass="emph" presetSubtype="0" fill="hold" grpId="1" nodeType="afterEffect">
                                  <p:stCondLst>
                                    <p:cond delay="0"/>
                                  </p:stCondLst>
                                  <p:iterate type="lt">
                                    <p:tmPct val="10000"/>
                                  </p:iterate>
                                  <p:childTnLst>
                                    <p:animScale>
                                      <p:cBhvr>
                                        <p:cTn id="13" dur="250" autoRev="1" fill="hold">
                                          <p:stCondLst>
                                            <p:cond delay="0"/>
                                          </p:stCondLst>
                                        </p:cTn>
                                        <p:tgtEl>
                                          <p:spTgt spid="20"/>
                                        </p:tgtEl>
                                      </p:cBhvr>
                                      <p:to x="80000" y="100000"/>
                                    </p:animScale>
                                    <p:anim by="(#ppt_w*0.10)" calcmode="lin" valueType="num">
                                      <p:cBhvr>
                                        <p:cTn id="14" dur="250" autoRev="1" fill="hold">
                                          <p:stCondLst>
                                            <p:cond delay="0"/>
                                          </p:stCondLst>
                                        </p:cTn>
                                        <p:tgtEl>
                                          <p:spTgt spid="20"/>
                                        </p:tgtEl>
                                        <p:attrNameLst>
                                          <p:attrName>ppt_x</p:attrName>
                                        </p:attrNameLst>
                                      </p:cBhvr>
                                    </p:anim>
                                    <p:anim by="(-#ppt_w*0.10)" calcmode="lin" valueType="num">
                                      <p:cBhvr>
                                        <p:cTn id="15" dur="250" autoRev="1" fill="hold">
                                          <p:stCondLst>
                                            <p:cond delay="0"/>
                                          </p:stCondLst>
                                        </p:cTn>
                                        <p:tgtEl>
                                          <p:spTgt spid="20"/>
                                        </p:tgtEl>
                                        <p:attrNameLst>
                                          <p:attrName>ppt_y</p:attrName>
                                        </p:attrNameLst>
                                      </p:cBhvr>
                                    </p:anim>
                                    <p:animRot by="-480000">
                                      <p:cBhvr>
                                        <p:cTn id="16" dur="250" autoRev="1" fill="hold">
                                          <p:stCondLst>
                                            <p:cond delay="0"/>
                                          </p:stCondLst>
                                        </p:cTn>
                                        <p:tgtEl>
                                          <p:spTgt spid="20"/>
                                        </p:tgtEl>
                                        <p:attrNameLst>
                                          <p:attrName>r</p:attrName>
                                        </p:attrNameLst>
                                      </p:cBhvr>
                                    </p:animRot>
                                  </p:childTnLst>
                                </p:cTn>
                              </p:par>
                            </p:childTnLst>
                          </p:cTn>
                        </p:par>
                        <p:par>
                          <p:cTn id="17" fill="hold">
                            <p:stCondLst>
                              <p:cond delay="2250"/>
                            </p:stCondLst>
                            <p:childTnLst>
                              <p:par>
                                <p:cTn id="18" presetID="42"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P spid="2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10221539" cy="523220"/>
          </a:xfrm>
          <a:prstGeom prst="rect">
            <a:avLst/>
          </a:prstGeom>
        </p:spPr>
        <p:txBody>
          <a:bodyPr wrap="square">
            <a:spAutoFit/>
          </a:bodyPr>
          <a:lstStyle/>
          <a:p>
            <a:pPr>
              <a:defRPr/>
            </a:pPr>
            <a:r>
              <a:rPr lang="zh-CN" altLang="en-US" sz="2800" b="1" dirty="0">
                <a:latin typeface="微软雅黑" panose="020B0503020204020204" pitchFamily="34" charset="-122"/>
                <a:ea typeface="微软雅黑" panose="020B0503020204020204" pitchFamily="34" charset="-122"/>
                <a:cs typeface="+mj-ea"/>
                <a:sym typeface="+mn-lt"/>
              </a:rPr>
              <a:t>二、三相异步电动机的选择</a:t>
            </a:r>
            <a:endParaRPr lang="zh-CN" altLang="en-US" sz="2800" b="1" dirty="0">
              <a:latin typeface="微软雅黑" panose="020B0503020204020204" pitchFamily="34" charset="-122"/>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526199"/>
            <a:ext cx="184731"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nSpc>
                <a:spcPct val="150000"/>
              </a:lnSpc>
            </a:pPr>
            <a:endParaRPr lang="zh-CN" altLang="en-US">
              <a:latin typeface="微软雅黑" panose="020B0503020204020204" pitchFamily="34" charset="-122"/>
              <a:ea typeface="微软雅黑" panose="020B0503020204020204" pitchFamily="34" charset="-122"/>
            </a:endParaRPr>
          </a:p>
        </p:txBody>
      </p:sp>
      <p:sp>
        <p:nvSpPr>
          <p:cNvPr id="9" name="Rectangle 3"/>
          <p:cNvSpPr>
            <a:spLocks noChangeArrowheads="1"/>
          </p:cNvSpPr>
          <p:nvPr/>
        </p:nvSpPr>
        <p:spPr bwMode="auto">
          <a:xfrm>
            <a:off x="3915295" y="4537439"/>
            <a:ext cx="184731"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nSpc>
                <a:spcPct val="150000"/>
              </a:lnSpc>
            </a:pPr>
            <a:endParaRPr lang="zh-CN" altLang="en-US">
              <a:latin typeface="微软雅黑" panose="020B0503020204020204" pitchFamily="34" charset="-122"/>
              <a:ea typeface="微软雅黑" panose="020B0503020204020204" pitchFamily="34" charset="-122"/>
            </a:endParaRPr>
          </a:p>
        </p:txBody>
      </p:sp>
      <p:sp>
        <p:nvSpPr>
          <p:cNvPr id="4" name="Rectangle 2"/>
          <p:cNvSpPr>
            <a:spLocks noChangeArrowheads="1"/>
          </p:cNvSpPr>
          <p:nvPr/>
        </p:nvSpPr>
        <p:spPr bwMode="auto">
          <a:xfrm>
            <a:off x="775994" y="1692389"/>
            <a:ext cx="5070619"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266700" algn="l" defTabSz="914400" rtl="0" eaLnBrk="0" fontAlgn="base" latinLnBrk="0" hangingPunct="0">
              <a:lnSpc>
                <a:spcPct val="150000"/>
              </a:lnSpc>
              <a:spcBef>
                <a:spcPct val="0"/>
              </a:spcBef>
              <a:spcAft>
                <a:spcPct val="0"/>
              </a:spcAft>
              <a:buClrTx/>
              <a:buSzTx/>
              <a:buFontTx/>
              <a:buNone/>
              <a:tabLst/>
            </a:pPr>
            <a:r>
              <a:rPr kumimoji="0" lang="zh-CN" altLang="zh-CN"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对三相异步电动机其过载能力即最大转矩倍数</a:t>
            </a:r>
            <a:endParaRPr kumimoji="0" lang="zh-CN" altLang="zh-CN"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graphicFrame>
        <p:nvGraphicFramePr>
          <p:cNvPr id="12" name="对象 11"/>
          <p:cNvGraphicFramePr>
            <a:graphicFrameLocks noChangeAspect="1"/>
          </p:cNvGraphicFramePr>
          <p:nvPr>
            <p:extLst>
              <p:ext uri="{D42A27DB-BD31-4B8C-83A1-F6EECF244321}">
                <p14:modId xmlns:p14="http://schemas.microsoft.com/office/powerpoint/2010/main" val="511112652"/>
              </p:ext>
            </p:extLst>
          </p:nvPr>
        </p:nvGraphicFramePr>
        <p:xfrm>
          <a:off x="5743201" y="1857180"/>
          <a:ext cx="142875" cy="247387"/>
        </p:xfrm>
        <a:graphic>
          <a:graphicData uri="http://schemas.openxmlformats.org/presentationml/2006/ole">
            <mc:AlternateContent xmlns:mc="http://schemas.openxmlformats.org/markup-compatibility/2006">
              <mc:Choice xmlns:v="urn:schemas-microsoft-com:vml" Requires="v">
                <p:oleObj r:id="rId3" imgW="139579" imgH="177646" progId="Equation.3">
                  <p:embed/>
                </p:oleObj>
              </mc:Choice>
              <mc:Fallback>
                <p:oleObj r:id="rId3" imgW="139579" imgH="177646"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43201" y="1857180"/>
                        <a:ext cx="142875" cy="247387"/>
                      </a:xfrm>
                      <a:prstGeom prst="rect">
                        <a:avLst/>
                      </a:prstGeom>
                      <a:noFill/>
                    </p:spPr>
                  </p:pic>
                </p:oleObj>
              </mc:Fallback>
            </mc:AlternateContent>
          </a:graphicData>
        </a:graphic>
      </p:graphicFrame>
      <p:sp>
        <p:nvSpPr>
          <p:cNvPr id="13" name="Rectangle 3"/>
          <p:cNvSpPr>
            <a:spLocks noChangeArrowheads="1"/>
          </p:cNvSpPr>
          <p:nvPr/>
        </p:nvSpPr>
        <p:spPr bwMode="auto">
          <a:xfrm>
            <a:off x="5612983" y="1689603"/>
            <a:ext cx="5532284"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266700" algn="l" defTabSz="914400" rtl="0" eaLnBrk="0" fontAlgn="base" latinLnBrk="0" hangingPunct="0">
              <a:lnSpc>
                <a:spcPct val="150000"/>
              </a:lnSpc>
              <a:spcBef>
                <a:spcPct val="0"/>
              </a:spcBef>
              <a:spcAft>
                <a:spcPct val="0"/>
              </a:spcAft>
              <a:buClrTx/>
              <a:buSzTx/>
              <a:buFontTx/>
              <a:buNone/>
              <a:tabLst/>
            </a:pPr>
            <a:r>
              <a:rPr kumimoji="0" lang="zh-CN" altLang="zh-CN"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，考虑过载时对电网电压的影响，可按下式进行：</a:t>
            </a:r>
            <a:endParaRPr kumimoji="0" lang="zh-CN" altLang="zh-CN"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
        <p:nvSpPr>
          <p:cNvPr id="14" name="Rectangle 5"/>
          <p:cNvSpPr>
            <a:spLocks noChangeArrowheads="1"/>
          </p:cNvSpPr>
          <p:nvPr/>
        </p:nvSpPr>
        <p:spPr bwMode="auto">
          <a:xfrm>
            <a:off x="3102123" y="2118383"/>
            <a:ext cx="184731"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nSpc>
                <a:spcPct val="150000"/>
              </a:lnSpc>
            </a:pPr>
            <a:endParaRPr lang="zh-CN" altLang="en-US">
              <a:latin typeface="微软雅黑" panose="020B0503020204020204" pitchFamily="34" charset="-122"/>
              <a:ea typeface="微软雅黑" panose="020B0503020204020204" pitchFamily="34" charset="-122"/>
            </a:endParaRPr>
          </a:p>
        </p:txBody>
      </p:sp>
      <p:graphicFrame>
        <p:nvGraphicFramePr>
          <p:cNvPr id="15" name="对象 14"/>
          <p:cNvGraphicFramePr>
            <a:graphicFrameLocks noChangeAspect="1"/>
          </p:cNvGraphicFramePr>
          <p:nvPr>
            <p:extLst>
              <p:ext uri="{D42A27DB-BD31-4B8C-83A1-F6EECF244321}">
                <p14:modId xmlns:p14="http://schemas.microsoft.com/office/powerpoint/2010/main" val="3796454265"/>
              </p:ext>
            </p:extLst>
          </p:nvPr>
        </p:nvGraphicFramePr>
        <p:xfrm>
          <a:off x="3102122" y="2372297"/>
          <a:ext cx="2861027" cy="368251"/>
        </p:xfrm>
        <a:graphic>
          <a:graphicData uri="http://schemas.openxmlformats.org/presentationml/2006/ole">
            <mc:AlternateContent xmlns:mc="http://schemas.openxmlformats.org/markup-compatibility/2006">
              <mc:Choice xmlns:v="urn:schemas-microsoft-com:vml" Requires="v">
                <p:oleObj r:id="rId5" imgW="1883121" imgH="289711" progId="Equation.3">
                  <p:embed/>
                </p:oleObj>
              </mc:Choice>
              <mc:Fallback>
                <p:oleObj r:id="rId5" imgW="1883121" imgH="289711" progId="Equation.3">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02122" y="2372297"/>
                        <a:ext cx="2861027" cy="368251"/>
                      </a:xfrm>
                      <a:prstGeom prst="rect">
                        <a:avLst/>
                      </a:prstGeom>
                      <a:noFill/>
                    </p:spPr>
                  </p:pic>
                </p:oleObj>
              </mc:Fallback>
            </mc:AlternateContent>
          </a:graphicData>
        </a:graphic>
      </p:graphicFrame>
      <p:sp>
        <p:nvSpPr>
          <p:cNvPr id="16" name="矩形 15"/>
          <p:cNvSpPr/>
          <p:nvPr/>
        </p:nvSpPr>
        <p:spPr>
          <a:xfrm>
            <a:off x="284247" y="2799888"/>
            <a:ext cx="10539208" cy="923330"/>
          </a:xfrm>
          <a:prstGeom prst="rect">
            <a:avLst/>
          </a:prstGeom>
        </p:spPr>
        <p:txBody>
          <a:bodyPr wrap="square">
            <a:spAutoFit/>
          </a:bodyPr>
          <a:lstStyle/>
          <a:p>
            <a:pPr marL="533400" indent="252095" algn="just">
              <a:lnSpc>
                <a:spcPct val="150000"/>
              </a:lnSpc>
              <a:spcAft>
                <a:spcPts val="0"/>
              </a:spcAft>
            </a:pPr>
            <a:r>
              <a:rPr lang="zh-CN" altLang="zh-CN" kern="100" dirty="0">
                <a:latin typeface="微软雅黑" panose="020B0503020204020204" pitchFamily="34" charset="-122"/>
                <a:ea typeface="微软雅黑" panose="020B0503020204020204" pitchFamily="34" charset="-122"/>
              </a:rPr>
              <a:t>如果电动机的负载是变化的，必须进行发热校验。所谓发热校验就是看电动机在整个运行过程中所达到的最高温升是否接近并低于允许温升。这时可以按下式选择电动机的额定功率，即</a:t>
            </a:r>
          </a:p>
        </p:txBody>
      </p:sp>
      <p:sp>
        <p:nvSpPr>
          <p:cNvPr id="17" name="Rectangle 7"/>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latin typeface="微软雅黑" panose="020B0503020204020204" pitchFamily="34" charset="-122"/>
              <a:ea typeface="微软雅黑" panose="020B0503020204020204" pitchFamily="34" charset="-122"/>
            </a:endParaRPr>
          </a:p>
        </p:txBody>
      </p:sp>
      <p:graphicFrame>
        <p:nvGraphicFramePr>
          <p:cNvPr id="18" name="对象 17"/>
          <p:cNvGraphicFramePr>
            <a:graphicFrameLocks noChangeAspect="1"/>
          </p:cNvGraphicFramePr>
          <p:nvPr>
            <p:extLst>
              <p:ext uri="{D42A27DB-BD31-4B8C-83A1-F6EECF244321}">
                <p14:modId xmlns:p14="http://schemas.microsoft.com/office/powerpoint/2010/main" val="2155538865"/>
              </p:ext>
            </p:extLst>
          </p:nvPr>
        </p:nvGraphicFramePr>
        <p:xfrm>
          <a:off x="3159646" y="3842820"/>
          <a:ext cx="1874764" cy="387348"/>
        </p:xfrm>
        <a:graphic>
          <a:graphicData uri="http://schemas.openxmlformats.org/presentationml/2006/ole">
            <mc:AlternateContent xmlns:mc="http://schemas.openxmlformats.org/markup-compatibility/2006">
              <mc:Choice xmlns:v="urn:schemas-microsoft-com:vml" Requires="v">
                <p:oleObj r:id="rId7" imgW="1155700" imgH="241300" progId="Equation.3">
                  <p:embed/>
                </p:oleObj>
              </mc:Choice>
              <mc:Fallback>
                <p:oleObj r:id="rId7" imgW="1155700" imgH="241300" progId="Equation.3">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59646" y="3842820"/>
                        <a:ext cx="1874764" cy="387348"/>
                      </a:xfrm>
                      <a:prstGeom prst="rect">
                        <a:avLst/>
                      </a:prstGeom>
                      <a:noFill/>
                    </p:spPr>
                  </p:pic>
                </p:oleObj>
              </mc:Fallback>
            </mc:AlternateContent>
          </a:graphicData>
        </a:graphic>
      </p:graphicFrame>
      <p:sp>
        <p:nvSpPr>
          <p:cNvPr id="19" name="Rectangle 8"/>
          <p:cNvSpPr>
            <a:spLocks noChangeArrowheads="1"/>
          </p:cNvSpPr>
          <p:nvPr/>
        </p:nvSpPr>
        <p:spPr bwMode="auto">
          <a:xfrm>
            <a:off x="865774" y="4393216"/>
            <a:ext cx="10371945"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66700" algn="l" defTabSz="914400" rtl="0" eaLnBrk="0" fontAlgn="base" latinLnBrk="0" hangingPunct="0">
              <a:lnSpc>
                <a:spcPct val="150000"/>
              </a:lnSpc>
              <a:spcBef>
                <a:spcPct val="0"/>
              </a:spcBef>
              <a:spcAft>
                <a:spcPct val="0"/>
              </a:spcAft>
              <a:buClrTx/>
              <a:buSzTx/>
              <a:buFontTx/>
              <a:buNone/>
              <a:tabLst/>
            </a:pPr>
            <a:r>
              <a:rPr kumimoji="0" lang="zh-CN" altLang="zh-CN"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若预选电动机的过载能力达不到，则要重选电动机及其额定功率，直到通过。</a:t>
            </a:r>
            <a:r>
              <a:rPr kumimoji="0" lang="zh-CN" altLang="zh-CN"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若电动机为笼型异步电动机，还要校核起动能力。</a:t>
            </a:r>
            <a:endParaRPr kumimoji="0" lang="zh-CN" altLang="en-US"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266700" algn="l" defTabSz="914400" rtl="0" eaLnBrk="0" fontAlgn="base" latinLnBrk="0" hangingPunct="0">
              <a:lnSpc>
                <a:spcPct val="150000"/>
              </a:lnSpc>
              <a:spcBef>
                <a:spcPct val="0"/>
              </a:spcBef>
              <a:spcAft>
                <a:spcPct val="0"/>
              </a:spcAft>
              <a:buClrTx/>
              <a:buSzTx/>
              <a:buFontTx/>
              <a:buNone/>
              <a:tabLst/>
            </a:pPr>
            <a:r>
              <a:rPr kumimoji="0" lang="zh-CN" altLang="en-US"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以上额定功率选择都是在环境温度为</a:t>
            </a:r>
            <a:r>
              <a:rPr kumimoji="0" lang="en-US" altLang="zh-CN"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40℃</a:t>
            </a:r>
            <a:r>
              <a:rPr kumimoji="0" lang="zh-CN" altLang="en-US"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的前提下进行的。若电机工作环境温度发生变化，则需对电机功率进行修正。</a:t>
            </a:r>
            <a:r>
              <a:rPr kumimoji="0" lang="zh-CN" altLang="en-US"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26755509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10221539" cy="523220"/>
          </a:xfrm>
          <a:prstGeom prst="rect">
            <a:avLst/>
          </a:prstGeom>
        </p:spPr>
        <p:txBody>
          <a:bodyPr wrap="square">
            <a:spAutoFit/>
          </a:bodyPr>
          <a:lstStyle/>
          <a:p>
            <a:pPr>
              <a:defRPr/>
            </a:pPr>
            <a:r>
              <a:rPr lang="zh-CN" altLang="en-US" sz="2800" b="1" dirty="0">
                <a:latin typeface="微软雅黑" panose="020B0503020204020204" pitchFamily="34" charset="-122"/>
                <a:ea typeface="微软雅黑" panose="020B0503020204020204" pitchFamily="34" charset="-122"/>
                <a:cs typeface="+mj-ea"/>
                <a:sym typeface="+mn-lt"/>
              </a:rPr>
              <a:t>二、三相异步电动机的选择</a:t>
            </a:r>
            <a:endParaRPr lang="zh-CN" altLang="en-US" sz="2800" b="1" dirty="0">
              <a:latin typeface="微软雅黑" panose="020B0503020204020204" pitchFamily="34" charset="-122"/>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17" name="Rectangle 7"/>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latin typeface="微软雅黑" panose="020B0503020204020204" pitchFamily="34" charset="-122"/>
              <a:ea typeface="微软雅黑" panose="020B0503020204020204" pitchFamily="34" charset="-122"/>
            </a:endParaRPr>
          </a:p>
        </p:txBody>
      </p:sp>
      <p:sp>
        <p:nvSpPr>
          <p:cNvPr id="20" name="矩形 19"/>
          <p:cNvSpPr/>
          <p:nvPr/>
        </p:nvSpPr>
        <p:spPr>
          <a:xfrm>
            <a:off x="256966" y="1581968"/>
            <a:ext cx="3185487" cy="400110"/>
          </a:xfrm>
          <a:prstGeom prst="rect">
            <a:avLst/>
          </a:prstGeom>
        </p:spPr>
        <p:txBody>
          <a:bodyPr wrap="none">
            <a:spAutoFit/>
          </a:bodyPr>
          <a:lstStyle/>
          <a:p>
            <a:pPr marL="533400" indent="266700" algn="just"/>
            <a:r>
              <a:rPr lang="zh-CN" altLang="zh-CN" sz="2000" b="1" kern="100" dirty="0">
                <a:latin typeface="Times New Roman" panose="02020603050405020304" pitchFamily="18" charset="0"/>
              </a:rPr>
              <a:t>（</a:t>
            </a:r>
            <a:r>
              <a:rPr lang="en-US" altLang="zh-CN" sz="2000" b="1" kern="100" dirty="0">
                <a:latin typeface="Times New Roman" panose="02020603050405020304" pitchFamily="18" charset="0"/>
              </a:rPr>
              <a:t>2</a:t>
            </a:r>
            <a:r>
              <a:rPr lang="zh-CN" altLang="zh-CN" sz="2000" b="1" kern="100" dirty="0">
                <a:latin typeface="Times New Roman" panose="02020603050405020304" pitchFamily="18" charset="0"/>
              </a:rPr>
              <a:t>）</a:t>
            </a:r>
            <a:r>
              <a:rPr lang="zh-CN" altLang="en-US" sz="2000" b="1" kern="100" dirty="0">
                <a:latin typeface="Times New Roman" panose="02020603050405020304" pitchFamily="18" charset="0"/>
              </a:rPr>
              <a:t>短时</a:t>
            </a:r>
            <a:r>
              <a:rPr lang="zh-CN" altLang="zh-CN" sz="2000" b="1" kern="100" dirty="0">
                <a:latin typeface="Times New Roman" panose="02020603050405020304" pitchFamily="18" charset="0"/>
              </a:rPr>
              <a:t>工作方式</a:t>
            </a:r>
          </a:p>
        </p:txBody>
      </p:sp>
      <p:sp>
        <p:nvSpPr>
          <p:cNvPr id="11" name="矩形 10"/>
          <p:cNvSpPr/>
          <p:nvPr/>
        </p:nvSpPr>
        <p:spPr>
          <a:xfrm>
            <a:off x="1029017" y="2356668"/>
            <a:ext cx="9986511" cy="3416320"/>
          </a:xfrm>
          <a:prstGeom prst="rect">
            <a:avLst/>
          </a:prstGeom>
        </p:spPr>
        <p:txBody>
          <a:bodyPr wrap="square">
            <a:spAutoFit/>
          </a:bodyPr>
          <a:lstStyle/>
          <a:p>
            <a:pPr marL="285750" indent="-285750">
              <a:lnSpc>
                <a:spcPct val="200000"/>
              </a:lnSpc>
              <a:buFont typeface="Wingdings" panose="05000000000000000000" pitchFamily="2" charset="2"/>
              <a:buChar char="Ø"/>
            </a:pP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短时</a:t>
            </a:r>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工作方式下，电动机的工作时间较短，可能运行期间温度未达到稳定值，电动机就停止了运行，使电动机的温度很快降到环境温度。</a:t>
            </a:r>
            <a:endParaRPr lang="en-US"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a:lnSpc>
                <a:spcPct val="200000"/>
              </a:lnSpc>
              <a:buFont typeface="Wingdings" panose="05000000000000000000" pitchFamily="2" charset="2"/>
              <a:buChar char="Ø"/>
            </a:pPr>
            <a:r>
              <a:rPr lang="zh-CN" altLang="zh-CN" dirty="0">
                <a:latin typeface="微软雅黑" panose="020B0503020204020204" pitchFamily="34" charset="-122"/>
                <a:ea typeface="微软雅黑" panose="020B0503020204020204" pitchFamily="34" charset="-122"/>
              </a:rPr>
              <a:t>为了满足生产机械短时工作，电机生产厂家制造了一些短时工作且过载能力强的电动机，其标准工作时间有</a:t>
            </a:r>
            <a:r>
              <a:rPr lang="en-US" altLang="zh-CN" dirty="0">
                <a:latin typeface="微软雅黑" panose="020B0503020204020204" pitchFamily="34" charset="-122"/>
                <a:ea typeface="微软雅黑" panose="020B0503020204020204" pitchFamily="34" charset="-122"/>
              </a:rPr>
              <a:t>15 min</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30 min</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60min</a:t>
            </a:r>
            <a:r>
              <a:rPr lang="zh-CN" altLang="zh-CN" dirty="0">
                <a:latin typeface="微软雅黑" panose="020B0503020204020204" pitchFamily="34" charset="-122"/>
                <a:ea typeface="微软雅黑" panose="020B0503020204020204" pitchFamily="34" charset="-122"/>
              </a:rPr>
              <a:t>和</a:t>
            </a:r>
            <a:r>
              <a:rPr lang="en-US" altLang="zh-CN" dirty="0">
                <a:latin typeface="微软雅黑" panose="020B0503020204020204" pitchFamily="34" charset="-122"/>
                <a:ea typeface="微软雅黑" panose="020B0503020204020204" pitchFamily="34" charset="-122"/>
              </a:rPr>
              <a:t>90min</a:t>
            </a:r>
            <a:r>
              <a:rPr lang="zh-CN" altLang="zh-CN" dirty="0">
                <a:latin typeface="微软雅黑" panose="020B0503020204020204" pitchFamily="34" charset="-122"/>
                <a:ea typeface="微软雅黑" panose="020B0503020204020204" pitchFamily="34" charset="-122"/>
              </a:rPr>
              <a:t>四种</a:t>
            </a:r>
            <a:r>
              <a:rPr lang="zh-CN" altLang="en-US" dirty="0">
                <a:latin typeface="微软雅黑" panose="020B0503020204020204" pitchFamily="34" charset="-122"/>
                <a:ea typeface="微软雅黑" panose="020B0503020204020204" pitchFamily="34" charset="-122"/>
              </a:rPr>
              <a:t>，</a:t>
            </a:r>
            <a:r>
              <a:rPr lang="zh-CN" altLang="zh-CN" dirty="0">
                <a:latin typeface="微软雅黑" panose="020B0503020204020204" pitchFamily="34" charset="-122"/>
                <a:ea typeface="微软雅黑" panose="020B0503020204020204" pitchFamily="34" charset="-122"/>
              </a:rPr>
              <a:t>只要设备工作时间满足要求，则只需满足电动机</a:t>
            </a:r>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额定</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功率</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P</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N</a:t>
            </a:r>
            <a:r>
              <a:rPr lang="zh-CN" altLang="en-US" kern="100" dirty="0">
                <a:latin typeface="微软雅黑" panose="020B0503020204020204" pitchFamily="34" charset="-122"/>
                <a:ea typeface="微软雅黑" panose="020B0503020204020204" pitchFamily="34" charset="-122"/>
                <a:cs typeface="Times New Roman" panose="02020603050405020304" pitchFamily="18" charset="0"/>
              </a:rPr>
              <a:t>等于或略大于负载</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P</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L</a:t>
            </a:r>
            <a:r>
              <a:rPr lang="zh-CN" altLang="en-US" dirty="0">
                <a:latin typeface="微软雅黑" panose="020B0503020204020204" pitchFamily="34" charset="-122"/>
                <a:ea typeface="微软雅黑" panose="020B0503020204020204" pitchFamily="34" charset="-122"/>
              </a:rPr>
              <a:t> ，</a:t>
            </a:r>
            <a:r>
              <a:rPr lang="zh-CN" altLang="zh-CN" dirty="0">
                <a:latin typeface="微软雅黑" panose="020B0503020204020204" pitchFamily="34" charset="-122"/>
                <a:ea typeface="微软雅黑" panose="020B0503020204020204" pitchFamily="34" charset="-122"/>
              </a:rPr>
              <a:t>且不需热校核。</a:t>
            </a:r>
            <a:endParaRPr lang="zh-CN" altLang="en-US" dirty="0">
              <a:latin typeface="微软雅黑" panose="020B0503020204020204" pitchFamily="34" charset="-122"/>
              <a:ea typeface="微软雅黑" panose="020B0503020204020204" pitchFamily="34" charset="-122"/>
            </a:endParaRPr>
          </a:p>
          <a:p>
            <a:pPr marL="285750" indent="-285750">
              <a:lnSpc>
                <a:spcPct val="200000"/>
              </a:lnSpc>
              <a:buFont typeface="Wingdings" panose="05000000000000000000" pitchFamily="2" charset="2"/>
              <a:buChar char="Ø"/>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9178810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10221539" cy="523220"/>
          </a:xfrm>
          <a:prstGeom prst="rect">
            <a:avLst/>
          </a:prstGeom>
        </p:spPr>
        <p:txBody>
          <a:bodyPr wrap="square">
            <a:spAutoFit/>
          </a:bodyPr>
          <a:lstStyle/>
          <a:p>
            <a:pPr>
              <a:defRPr/>
            </a:pPr>
            <a:r>
              <a:rPr lang="zh-CN" altLang="en-US" sz="2800" b="1" dirty="0">
                <a:latin typeface="微软雅黑" panose="020B0503020204020204" pitchFamily="34" charset="-122"/>
                <a:ea typeface="微软雅黑" panose="020B0503020204020204" pitchFamily="34" charset="-122"/>
                <a:cs typeface="+mj-ea"/>
                <a:sym typeface="+mn-lt"/>
              </a:rPr>
              <a:t>二、三相异步电动机的选择</a:t>
            </a:r>
            <a:endParaRPr lang="zh-CN" altLang="en-US" sz="2800" b="1" dirty="0">
              <a:latin typeface="微软雅黑" panose="020B0503020204020204" pitchFamily="34" charset="-122"/>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17" name="Rectangle 7"/>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latin typeface="微软雅黑" panose="020B0503020204020204" pitchFamily="34" charset="-122"/>
              <a:ea typeface="微软雅黑" panose="020B0503020204020204" pitchFamily="34" charset="-122"/>
            </a:endParaRPr>
          </a:p>
        </p:txBody>
      </p:sp>
      <p:sp>
        <p:nvSpPr>
          <p:cNvPr id="20" name="矩形 19"/>
          <p:cNvSpPr/>
          <p:nvPr/>
        </p:nvSpPr>
        <p:spPr>
          <a:xfrm>
            <a:off x="17317" y="1581968"/>
            <a:ext cx="3664786" cy="369332"/>
          </a:xfrm>
          <a:prstGeom prst="rect">
            <a:avLst/>
          </a:prstGeom>
        </p:spPr>
        <p:txBody>
          <a:bodyPr wrap="none">
            <a:spAutoFit/>
          </a:bodyPr>
          <a:lstStyle/>
          <a:p>
            <a:pPr marL="533400" indent="266700" algn="just"/>
            <a:r>
              <a:rPr lang="zh-CN" altLang="zh-CN" sz="2000" b="1" kern="100" dirty="0">
                <a:latin typeface="Times New Roman" panose="02020603050405020304" pitchFamily="18" charset="0"/>
              </a:rPr>
              <a:t>（</a:t>
            </a:r>
            <a:r>
              <a:rPr lang="en-US" altLang="zh-CN" sz="2000" b="1" kern="100" dirty="0">
                <a:latin typeface="Times New Roman" panose="02020603050405020304" pitchFamily="18" charset="0"/>
              </a:rPr>
              <a:t>3</a:t>
            </a:r>
            <a:r>
              <a:rPr lang="zh-CN" altLang="zh-CN" sz="2000" b="1" kern="100" dirty="0">
                <a:latin typeface="Times New Roman" panose="02020603050405020304" pitchFamily="18" charset="0"/>
              </a:rPr>
              <a:t>）</a:t>
            </a:r>
            <a:r>
              <a:rPr lang="zh-CN" altLang="en-US" sz="2000" b="1" kern="100" dirty="0">
                <a:latin typeface="Times New Roman" panose="02020603050405020304" pitchFamily="18" charset="0"/>
              </a:rPr>
              <a:t>周期性断续</a:t>
            </a:r>
            <a:r>
              <a:rPr lang="zh-CN" altLang="zh-CN" sz="2000" b="1" kern="100" dirty="0">
                <a:latin typeface="Times New Roman" panose="02020603050405020304" pitchFamily="18" charset="0"/>
              </a:rPr>
              <a:t>工作方式</a:t>
            </a:r>
          </a:p>
        </p:txBody>
      </p:sp>
      <p:sp>
        <p:nvSpPr>
          <p:cNvPr id="2" name="矩形 1"/>
          <p:cNvSpPr/>
          <p:nvPr/>
        </p:nvSpPr>
        <p:spPr>
          <a:xfrm>
            <a:off x="692209" y="2187179"/>
            <a:ext cx="10237861" cy="3970318"/>
          </a:xfrm>
          <a:prstGeom prst="rect">
            <a:avLst/>
          </a:prstGeom>
        </p:spPr>
        <p:txBody>
          <a:bodyPr wrap="square">
            <a:spAutoFit/>
          </a:bodyPr>
          <a:lstStyle/>
          <a:p>
            <a:pPr marL="285750" indent="-285750">
              <a:lnSpc>
                <a:spcPct val="200000"/>
              </a:lnSpc>
              <a:buFont typeface="Wingdings" panose="05000000000000000000" pitchFamily="2" charset="2"/>
              <a:buChar char="Ø"/>
            </a:pPr>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电动机的工作与停止相互交替进行，两者时间都比较短。温度未升到稳定值就停止运行，未降到环境温度就又运行。如起重机、电梯属此类工作方式。</a:t>
            </a:r>
            <a:endParaRPr lang="en-US"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a:lnSpc>
                <a:spcPct val="200000"/>
              </a:lnSpc>
              <a:buFont typeface="Wingdings" panose="05000000000000000000" pitchFamily="2" charset="2"/>
              <a:buChar char="Ø"/>
            </a:pPr>
            <a:r>
              <a:rPr lang="zh-CN" altLang="zh-CN" dirty="0">
                <a:latin typeface="微软雅黑" panose="020B0503020204020204" pitchFamily="34" charset="-122"/>
                <a:ea typeface="微软雅黑" panose="020B0503020204020204" pitchFamily="34" charset="-122"/>
              </a:rPr>
              <a:t>专门设计的周期性断续工作的电动机有</a:t>
            </a:r>
            <a:r>
              <a:rPr lang="en-US" altLang="zh-CN" dirty="0">
                <a:latin typeface="微软雅黑" panose="020B0503020204020204" pitchFamily="34" charset="-122"/>
                <a:ea typeface="微软雅黑" panose="020B0503020204020204" pitchFamily="34" charset="-122"/>
              </a:rPr>
              <a:t>YZR</a:t>
            </a:r>
            <a:r>
              <a:rPr lang="zh-CN" altLang="zh-CN" dirty="0">
                <a:latin typeface="微软雅黑" panose="020B0503020204020204" pitchFamily="34" charset="-122"/>
                <a:ea typeface="微软雅黑" panose="020B0503020204020204" pitchFamily="34" charset="-122"/>
              </a:rPr>
              <a:t>和</a:t>
            </a:r>
            <a:r>
              <a:rPr lang="en-US" altLang="zh-CN" dirty="0">
                <a:latin typeface="微软雅黑" panose="020B0503020204020204" pitchFamily="34" charset="-122"/>
                <a:ea typeface="微软雅黑" panose="020B0503020204020204" pitchFamily="34" charset="-122"/>
              </a:rPr>
              <a:t>YZ</a:t>
            </a:r>
            <a:r>
              <a:rPr lang="zh-CN" altLang="zh-CN" dirty="0">
                <a:latin typeface="微软雅黑" panose="020B0503020204020204" pitchFamily="34" charset="-122"/>
                <a:ea typeface="微软雅黑" panose="020B0503020204020204" pitchFamily="34" charset="-122"/>
              </a:rPr>
              <a:t>系列。负载持续率</a:t>
            </a:r>
            <a:r>
              <a:rPr lang="en-US" altLang="zh-CN" dirty="0">
                <a:latin typeface="微软雅黑" panose="020B0503020204020204" pitchFamily="34" charset="-122"/>
                <a:ea typeface="微软雅黑" panose="020B0503020204020204" pitchFamily="34" charset="-122"/>
              </a:rPr>
              <a:t>(</a:t>
            </a:r>
            <a:r>
              <a:rPr lang="zh-CN" altLang="zh-CN" dirty="0">
                <a:latin typeface="微软雅黑" panose="020B0503020204020204" pitchFamily="34" charset="-122"/>
                <a:ea typeface="微软雅黑" panose="020B0503020204020204" pitchFamily="34" charset="-122"/>
              </a:rPr>
              <a:t>负载工作时间与整个周期之比称为负载持续率或称暂载率，用</a:t>
            </a:r>
            <a:r>
              <a:rPr lang="en-US" altLang="zh-CN" dirty="0">
                <a:latin typeface="微软雅黑" panose="020B0503020204020204" pitchFamily="34" charset="-122"/>
                <a:ea typeface="微软雅黑" panose="020B0503020204020204" pitchFamily="34" charset="-122"/>
              </a:rPr>
              <a:t>FS%</a:t>
            </a:r>
            <a:r>
              <a:rPr lang="zh-CN" altLang="zh-CN" dirty="0">
                <a:latin typeface="微软雅黑" panose="020B0503020204020204" pitchFamily="34" charset="-122"/>
                <a:ea typeface="微软雅黑" panose="020B0503020204020204" pitchFamily="34" charset="-122"/>
              </a:rPr>
              <a:t>表示</a:t>
            </a:r>
            <a:r>
              <a:rPr lang="en-US" altLang="zh-CN" dirty="0">
                <a:latin typeface="微软雅黑" panose="020B0503020204020204" pitchFamily="34" charset="-122"/>
                <a:ea typeface="微软雅黑" panose="020B0503020204020204" pitchFamily="34" charset="-122"/>
              </a:rPr>
              <a:t>)</a:t>
            </a:r>
            <a:r>
              <a:rPr lang="zh-CN" altLang="zh-CN" dirty="0">
                <a:latin typeface="微软雅黑" panose="020B0503020204020204" pitchFamily="34" charset="-122"/>
                <a:ea typeface="微软雅黑" panose="020B0503020204020204" pitchFamily="34" charset="-122"/>
              </a:rPr>
              <a:t>有</a:t>
            </a:r>
            <a:r>
              <a:rPr lang="en-US" altLang="zh-CN" dirty="0">
                <a:latin typeface="微软雅黑" panose="020B0503020204020204" pitchFamily="34" charset="-122"/>
                <a:ea typeface="微软雅黑" panose="020B0503020204020204" pitchFamily="34" charset="-122"/>
              </a:rPr>
              <a:t>15%</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25%</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40%</a:t>
            </a:r>
            <a:r>
              <a:rPr lang="zh-CN" altLang="zh-CN" dirty="0">
                <a:latin typeface="微软雅黑" panose="020B0503020204020204" pitchFamily="34" charset="-122"/>
                <a:ea typeface="微软雅黑" panose="020B0503020204020204" pitchFamily="34" charset="-122"/>
              </a:rPr>
              <a:t>、和</a:t>
            </a:r>
            <a:r>
              <a:rPr lang="en-US" altLang="zh-CN" dirty="0">
                <a:latin typeface="微软雅黑" panose="020B0503020204020204" pitchFamily="34" charset="-122"/>
                <a:ea typeface="微软雅黑" panose="020B0503020204020204" pitchFamily="34" charset="-122"/>
              </a:rPr>
              <a:t>60%</a:t>
            </a:r>
            <a:r>
              <a:rPr lang="zh-CN" altLang="zh-CN" dirty="0">
                <a:latin typeface="微软雅黑" panose="020B0503020204020204" pitchFamily="34" charset="-122"/>
                <a:ea typeface="微软雅黑" panose="020B0503020204020204" pitchFamily="34" charset="-122"/>
              </a:rPr>
              <a:t>四种，一个周期的时间规定不大于</a:t>
            </a:r>
            <a:r>
              <a:rPr lang="en-US" altLang="zh-CN" dirty="0">
                <a:latin typeface="微软雅黑" panose="020B0503020204020204" pitchFamily="34" charset="-122"/>
                <a:ea typeface="微软雅黑" panose="020B0503020204020204" pitchFamily="34" charset="-122"/>
              </a:rPr>
              <a:t>10</a:t>
            </a:r>
            <a:r>
              <a:rPr lang="zh-CN" altLang="zh-CN" dirty="0">
                <a:latin typeface="微软雅黑" panose="020B0503020204020204" pitchFamily="34" charset="-122"/>
                <a:ea typeface="微软雅黑" panose="020B0503020204020204" pitchFamily="34" charset="-122"/>
              </a:rPr>
              <a:t>分钟。</a:t>
            </a:r>
            <a:endParaRPr lang="en-US" altLang="zh-CN" dirty="0">
              <a:latin typeface="微软雅黑" panose="020B0503020204020204" pitchFamily="34" charset="-122"/>
              <a:ea typeface="微软雅黑" panose="020B0503020204020204" pitchFamily="34" charset="-122"/>
            </a:endParaRPr>
          </a:p>
          <a:p>
            <a:pPr marL="285750" indent="-285750">
              <a:lnSpc>
                <a:spcPct val="200000"/>
              </a:lnSpc>
              <a:buFont typeface="Wingdings" panose="05000000000000000000" pitchFamily="2" charset="2"/>
              <a:buChar char="Ø"/>
            </a:pPr>
            <a:r>
              <a:rPr lang="zh-CN" altLang="zh-CN" dirty="0">
                <a:latin typeface="微软雅黑" panose="020B0503020204020204" pitchFamily="34" charset="-122"/>
                <a:ea typeface="微软雅黑" panose="020B0503020204020204" pitchFamily="34" charset="-122"/>
              </a:rPr>
              <a:t>周期性断续工作方式下的电动机功率选择和连续工作方式下变化负载的功率选择相类似。需指出的是，</a:t>
            </a:r>
            <a:r>
              <a:rPr lang="en-US" altLang="zh-CN" dirty="0">
                <a:latin typeface="微软雅黑" panose="020B0503020204020204" pitchFamily="34" charset="-122"/>
                <a:ea typeface="微软雅黑" panose="020B0503020204020204" pitchFamily="34" charset="-122"/>
              </a:rPr>
              <a:t> FS%&lt;10%</a:t>
            </a:r>
            <a:r>
              <a:rPr lang="zh-CN" altLang="en-US" dirty="0">
                <a:latin typeface="微软雅黑" panose="020B0503020204020204" pitchFamily="34" charset="-122"/>
                <a:ea typeface="微软雅黑" panose="020B0503020204020204" pitchFamily="34" charset="-122"/>
              </a:rPr>
              <a:t>时，</a:t>
            </a:r>
            <a:r>
              <a:rPr lang="zh-CN" altLang="zh-CN" dirty="0">
                <a:latin typeface="微软雅黑" panose="020B0503020204020204" pitchFamily="34" charset="-122"/>
                <a:ea typeface="微软雅黑" panose="020B0503020204020204" pitchFamily="34" charset="-122"/>
              </a:rPr>
              <a:t>按短期工作方式选择</a:t>
            </a:r>
            <a:r>
              <a:rPr lang="en-US" altLang="zh-CN" dirty="0">
                <a:latin typeface="微软雅黑" panose="020B0503020204020204" pitchFamily="34" charset="-122"/>
                <a:ea typeface="微软雅黑" panose="020B0503020204020204" pitchFamily="34" charset="-122"/>
              </a:rPr>
              <a:t>; FS%&gt;70%,</a:t>
            </a:r>
            <a:r>
              <a:rPr lang="zh-CN" altLang="zh-CN" dirty="0">
                <a:latin typeface="微软雅黑" panose="020B0503020204020204" pitchFamily="34" charset="-122"/>
                <a:ea typeface="微软雅黑" panose="020B0503020204020204" pitchFamily="34" charset="-122"/>
              </a:rPr>
              <a:t>按持续工作方式选择。</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129162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10221539"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三、三相异步电动机的保护</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4" name="矩形 3"/>
          <p:cNvSpPr/>
          <p:nvPr/>
        </p:nvSpPr>
        <p:spPr>
          <a:xfrm>
            <a:off x="1094705" y="1299469"/>
            <a:ext cx="9727677" cy="961289"/>
          </a:xfrm>
          <a:prstGeom prst="rect">
            <a:avLst/>
          </a:prstGeom>
        </p:spPr>
        <p:txBody>
          <a:bodyPr wrap="square">
            <a:spAutoFit/>
          </a:bodyPr>
          <a:lstStyle/>
          <a:p>
            <a:pPr indent="266700" algn="just">
              <a:lnSpc>
                <a:spcPct val="150000"/>
              </a:lnSpc>
              <a:spcAft>
                <a:spcPts val="0"/>
              </a:spcAft>
            </a:pPr>
            <a:r>
              <a:rPr lang="zh-CN" altLang="zh-CN" sz="2000" b="1" kern="100" dirty="0">
                <a:latin typeface="微软雅黑" panose="020B0503020204020204" pitchFamily="34" charset="-122"/>
                <a:ea typeface="微软雅黑" panose="020B0503020204020204" pitchFamily="34" charset="-122"/>
              </a:rPr>
              <a:t>三相异步电动机常用的安全保护环节有短路保护、过载保护、过电流保护、欠电压保护及弱磁保护等。</a:t>
            </a:r>
          </a:p>
        </p:txBody>
      </p:sp>
      <p:sp>
        <p:nvSpPr>
          <p:cNvPr id="8" name="矩形 7"/>
          <p:cNvSpPr/>
          <p:nvPr/>
        </p:nvSpPr>
        <p:spPr>
          <a:xfrm>
            <a:off x="472134" y="2513460"/>
            <a:ext cx="1952779" cy="268792"/>
          </a:xfrm>
          <a:prstGeom prst="rect">
            <a:avLst/>
          </a:prstGeom>
        </p:spPr>
        <p:txBody>
          <a:bodyPr wrap="none">
            <a:spAutoFit/>
          </a:bodyPr>
          <a:lstStyle/>
          <a:p>
            <a:pPr indent="289560" algn="just">
              <a:lnSpc>
                <a:spcPts val="1200"/>
              </a:lnSpc>
              <a:spcAft>
                <a:spcPts val="0"/>
              </a:spcAft>
            </a:pPr>
            <a:r>
              <a:rPr lang="en-US" altLang="zh-CN" sz="2000" b="1" kern="0" spc="45" dirty="0">
                <a:latin typeface="微软雅黑" panose="020B0503020204020204" pitchFamily="34" charset="-122"/>
                <a:ea typeface="微软雅黑" panose="020B0503020204020204" pitchFamily="34" charset="-122"/>
                <a:cs typeface="宋体" panose="02010600030101010101" pitchFamily="2" charset="-122"/>
              </a:rPr>
              <a:t>1</a:t>
            </a:r>
            <a:r>
              <a:rPr lang="zh-CN" altLang="zh-CN" sz="2000" b="1" kern="0" spc="45" dirty="0">
                <a:latin typeface="微软雅黑" panose="020B0503020204020204" pitchFamily="34" charset="-122"/>
                <a:ea typeface="微软雅黑" panose="020B0503020204020204" pitchFamily="34" charset="-122"/>
                <a:cs typeface="宋体" panose="02010600030101010101" pitchFamily="2" charset="-122"/>
              </a:rPr>
              <a:t>．短路保护</a:t>
            </a:r>
            <a:endParaRPr lang="zh-CN" altLang="zh-CN" sz="2000" b="1" kern="100" dirty="0">
              <a:latin typeface="微软雅黑" panose="020B0503020204020204" pitchFamily="34" charset="-122"/>
              <a:ea typeface="微软雅黑" panose="020B0503020204020204" pitchFamily="34" charset="-122"/>
            </a:endParaRPr>
          </a:p>
        </p:txBody>
      </p:sp>
      <p:sp>
        <p:nvSpPr>
          <p:cNvPr id="9" name="矩形 8"/>
          <p:cNvSpPr/>
          <p:nvPr/>
        </p:nvSpPr>
        <p:spPr>
          <a:xfrm>
            <a:off x="934141" y="3182623"/>
            <a:ext cx="10048807" cy="2536400"/>
          </a:xfrm>
          <a:prstGeom prst="rect">
            <a:avLst/>
          </a:prstGeom>
        </p:spPr>
        <p:txBody>
          <a:bodyPr wrap="square">
            <a:spAutoFit/>
          </a:bodyPr>
          <a:lstStyle/>
          <a:p>
            <a:pPr marL="285750" indent="-285750" algn="just">
              <a:lnSpc>
                <a:spcPct val="150000"/>
              </a:lnSpc>
              <a:spcAft>
                <a:spcPts val="0"/>
              </a:spcAft>
              <a:buFont typeface="Wingdings" panose="05000000000000000000" pitchFamily="2" charset="2"/>
              <a:buChar char="Ø"/>
            </a:pPr>
            <a:r>
              <a:rPr lang="zh-CN" altLang="zh-CN" kern="100" dirty="0">
                <a:latin typeface="微软雅黑" panose="020B0503020204020204" pitchFamily="34" charset="-122"/>
                <a:ea typeface="微软雅黑" panose="020B0503020204020204" pitchFamily="34" charset="-122"/>
              </a:rPr>
              <a:t>当发生电动机绕组及导线的结缘损坏，负载短路、接线错误等故障时，都有可能发生短路故障与事故。短路时产生的瞬时故障电流可以达到电动机额定电流的几十倍，会在成严重的绝缘破坏、导线熔化，在电动机中会产生强大的电动力而使绕组或机械部件损坏。</a:t>
            </a:r>
          </a:p>
          <a:p>
            <a:pPr marL="285750" indent="-285750" algn="just">
              <a:lnSpc>
                <a:spcPct val="150000"/>
              </a:lnSpc>
              <a:spcAft>
                <a:spcPts val="0"/>
              </a:spcAft>
              <a:buFont typeface="Wingdings" panose="05000000000000000000" pitchFamily="2" charset="2"/>
              <a:buChar char="Ø"/>
            </a:pPr>
            <a:r>
              <a:rPr lang="zh-CN" altLang="zh-CN" kern="100" dirty="0">
                <a:latin typeface="微软雅黑" panose="020B0503020204020204" pitchFamily="34" charset="-122"/>
                <a:ea typeface="微软雅黑" panose="020B0503020204020204" pitchFamily="34" charset="-122"/>
              </a:rPr>
              <a:t>短路保护要求具有</a:t>
            </a:r>
            <a:r>
              <a:rPr lang="zh-CN" altLang="zh-CN" b="1" u="sng" kern="100" dirty="0">
                <a:solidFill>
                  <a:srgbClr val="C00000"/>
                </a:solidFill>
                <a:latin typeface="微软雅黑" panose="020B0503020204020204" pitchFamily="34" charset="-122"/>
                <a:ea typeface="微软雅黑" panose="020B0503020204020204" pitchFamily="34" charset="-122"/>
              </a:rPr>
              <a:t>瞬动特性</a:t>
            </a:r>
            <a:r>
              <a:rPr lang="zh-CN" altLang="zh-CN" kern="100" dirty="0">
                <a:latin typeface="微软雅黑" panose="020B0503020204020204" pitchFamily="34" charset="-122"/>
                <a:ea typeface="微软雅黑" panose="020B0503020204020204" pitchFamily="34" charset="-122"/>
              </a:rPr>
              <a:t>，即要求在很短时间内切断电源，且当电动机正常起动与制动时，短路保护装置不应误动作。</a:t>
            </a:r>
          </a:p>
          <a:p>
            <a:pPr marL="285750" indent="-285750" algn="just">
              <a:lnSpc>
                <a:spcPct val="150000"/>
              </a:lnSpc>
              <a:spcAft>
                <a:spcPts val="0"/>
              </a:spcAft>
              <a:buFont typeface="Wingdings" panose="05000000000000000000" pitchFamily="2" charset="2"/>
              <a:buChar char="Ø"/>
            </a:pPr>
            <a:r>
              <a:rPr lang="zh-CN" altLang="zh-CN" kern="100" dirty="0">
                <a:latin typeface="微软雅黑" panose="020B0503020204020204" pitchFamily="34" charset="-122"/>
                <a:ea typeface="微软雅黑" panose="020B0503020204020204" pitchFamily="34" charset="-122"/>
              </a:rPr>
              <a:t>常用的短路保护元件有熔断器和具有瞬时动作脱扣器的低压断路器等。</a:t>
            </a:r>
          </a:p>
        </p:txBody>
      </p:sp>
    </p:spTree>
    <p:extLst>
      <p:ext uri="{BB962C8B-B14F-4D97-AF65-F5344CB8AC3E}">
        <p14:creationId xmlns:p14="http://schemas.microsoft.com/office/powerpoint/2010/main" val="128472508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10221539"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三、三相异步电动机的保护</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矩形 7"/>
          <p:cNvSpPr/>
          <p:nvPr/>
        </p:nvSpPr>
        <p:spPr>
          <a:xfrm>
            <a:off x="577499" y="1558364"/>
            <a:ext cx="1770036" cy="268792"/>
          </a:xfrm>
          <a:prstGeom prst="rect">
            <a:avLst/>
          </a:prstGeom>
        </p:spPr>
        <p:txBody>
          <a:bodyPr wrap="none">
            <a:spAutoFit/>
          </a:bodyPr>
          <a:lstStyle/>
          <a:p>
            <a:pPr indent="289560" algn="just">
              <a:lnSpc>
                <a:spcPts val="1200"/>
              </a:lnSpc>
              <a:spcAft>
                <a:spcPts val="0"/>
              </a:spcAft>
            </a:pPr>
            <a:r>
              <a:rPr lang="en-US" altLang="zh-CN" sz="2000" b="1" kern="0" spc="45" dirty="0">
                <a:latin typeface="微软雅黑" panose="020B0503020204020204" pitchFamily="34" charset="-122"/>
                <a:ea typeface="微软雅黑" panose="020B0503020204020204" pitchFamily="34" charset="-122"/>
                <a:cs typeface="宋体" panose="02010600030101010101" pitchFamily="2" charset="-122"/>
              </a:rPr>
              <a:t>2.</a:t>
            </a:r>
            <a:r>
              <a:rPr lang="zh-CN" altLang="en-US" sz="2000" b="1" kern="0" spc="45" dirty="0">
                <a:latin typeface="微软雅黑" panose="020B0503020204020204" pitchFamily="34" charset="-122"/>
                <a:ea typeface="微软雅黑" panose="020B0503020204020204" pitchFamily="34" charset="-122"/>
                <a:cs typeface="宋体" panose="02010600030101010101" pitchFamily="2" charset="-122"/>
              </a:rPr>
              <a:t>过载保护</a:t>
            </a:r>
            <a:endParaRPr lang="zh-CN" altLang="zh-CN" sz="2000" b="1" kern="100" dirty="0">
              <a:latin typeface="微软雅黑" panose="020B0503020204020204" pitchFamily="34" charset="-122"/>
              <a:ea typeface="微软雅黑" panose="020B0503020204020204" pitchFamily="34" charset="-122"/>
            </a:endParaRPr>
          </a:p>
        </p:txBody>
      </p:sp>
      <p:sp>
        <p:nvSpPr>
          <p:cNvPr id="3" name="矩形 2"/>
          <p:cNvSpPr/>
          <p:nvPr/>
        </p:nvSpPr>
        <p:spPr>
          <a:xfrm>
            <a:off x="934141" y="2210376"/>
            <a:ext cx="10003509" cy="3831818"/>
          </a:xfrm>
          <a:prstGeom prst="rect">
            <a:avLst/>
          </a:prstGeom>
        </p:spPr>
        <p:txBody>
          <a:bodyPr wrap="square">
            <a:spAutoFit/>
          </a:bodyPr>
          <a:lstStyle/>
          <a:p>
            <a:pPr marL="285750" indent="-285750" algn="just">
              <a:lnSpc>
                <a:spcPct val="150000"/>
              </a:lnSpc>
              <a:spcAft>
                <a:spcPts val="0"/>
              </a:spcAft>
              <a:buFont typeface="Wingdings" panose="05000000000000000000" pitchFamily="2" charset="2"/>
              <a:buChar char="Ø"/>
            </a:pPr>
            <a:r>
              <a:rPr lang="zh-CN" altLang="zh-CN" kern="100" dirty="0">
                <a:latin typeface="微软雅黑" panose="020B0503020204020204" pitchFamily="34" charset="-122"/>
                <a:ea typeface="微软雅黑" panose="020B0503020204020204" pitchFamily="34" charset="-122"/>
              </a:rPr>
              <a:t>过载是指电动机工作电流</a:t>
            </a:r>
            <a:r>
              <a:rPr lang="zh-CN" altLang="zh-CN" b="1" kern="100" dirty="0">
                <a:solidFill>
                  <a:srgbClr val="FF0000"/>
                </a:solidFill>
                <a:latin typeface="微软雅黑" panose="020B0503020204020204" pitchFamily="34" charset="-122"/>
                <a:ea typeface="微软雅黑" panose="020B0503020204020204" pitchFamily="34" charset="-122"/>
              </a:rPr>
              <a:t>超过其额定电流，但在</a:t>
            </a:r>
            <a:r>
              <a:rPr lang="en-US" altLang="zh-CN" b="1" kern="100" dirty="0">
                <a:solidFill>
                  <a:srgbClr val="FF0000"/>
                </a:solidFill>
                <a:latin typeface="微软雅黑" panose="020B0503020204020204" pitchFamily="34" charset="-122"/>
                <a:ea typeface="微软雅黑" panose="020B0503020204020204" pitchFamily="34" charset="-122"/>
              </a:rPr>
              <a:t>1.5</a:t>
            </a:r>
            <a:r>
              <a:rPr lang="zh-CN" altLang="zh-CN" b="1" kern="100" dirty="0">
                <a:solidFill>
                  <a:srgbClr val="FF0000"/>
                </a:solidFill>
                <a:latin typeface="微软雅黑" panose="020B0503020204020204" pitchFamily="34" charset="-122"/>
                <a:ea typeface="微软雅黑" panose="020B0503020204020204" pitchFamily="34" charset="-122"/>
              </a:rPr>
              <a:t>倍额定电流之内</a:t>
            </a:r>
            <a:r>
              <a:rPr lang="zh-CN" altLang="zh-CN" kern="100" dirty="0">
                <a:latin typeface="微软雅黑" panose="020B0503020204020204" pitchFamily="34" charset="-122"/>
                <a:ea typeface="微软雅黑" panose="020B0503020204020204" pitchFamily="34" charset="-122"/>
              </a:rPr>
              <a:t>，而使电机绕组发热的情况。引起过载的原因</a:t>
            </a:r>
            <a:r>
              <a:rPr lang="zh-CN" altLang="en-US" kern="100" dirty="0">
                <a:latin typeface="微软雅黑" panose="020B0503020204020204" pitchFamily="34" charset="-122"/>
                <a:ea typeface="微软雅黑" panose="020B0503020204020204" pitchFamily="34" charset="-122"/>
              </a:rPr>
              <a:t>是</a:t>
            </a:r>
            <a:r>
              <a:rPr lang="zh-CN" altLang="zh-CN" b="1" u="sng" kern="100" dirty="0">
                <a:solidFill>
                  <a:srgbClr val="FF0000"/>
                </a:solidFill>
                <a:latin typeface="微软雅黑" panose="020B0503020204020204" pitchFamily="34" charset="-122"/>
                <a:ea typeface="微软雅黑" panose="020B0503020204020204" pitchFamily="34" charset="-122"/>
              </a:rPr>
              <a:t>负载过大、电源电压降低和缺相运行</a:t>
            </a:r>
            <a:r>
              <a:rPr lang="zh-CN" altLang="zh-CN" kern="100" dirty="0">
                <a:latin typeface="微软雅黑" panose="020B0503020204020204" pitchFamily="34" charset="-122"/>
                <a:ea typeface="微软雅黑" panose="020B0503020204020204" pitchFamily="34" charset="-122"/>
              </a:rPr>
              <a:t>等。电动机长期过载运行时，绕组温升将超过其允许值，电动机绝缘材料要变脆，寿命缩短，甚至使电动机烧坏。</a:t>
            </a:r>
            <a:endParaRPr lang="en-US" altLang="zh-CN" kern="100" dirty="0">
              <a:latin typeface="微软雅黑" panose="020B0503020204020204" pitchFamily="34" charset="-122"/>
              <a:ea typeface="微软雅黑" panose="020B0503020204020204" pitchFamily="34" charset="-122"/>
            </a:endParaRPr>
          </a:p>
          <a:p>
            <a:pPr marL="285750" indent="-285750" algn="just">
              <a:lnSpc>
                <a:spcPct val="150000"/>
              </a:lnSpc>
              <a:spcAft>
                <a:spcPts val="0"/>
              </a:spcAft>
              <a:buFont typeface="Wingdings" panose="05000000000000000000" pitchFamily="2" charset="2"/>
              <a:buChar char="Ø"/>
            </a:pPr>
            <a:r>
              <a:rPr lang="zh-CN" altLang="zh-CN" kern="100" dirty="0">
                <a:latin typeface="微软雅黑" panose="020B0503020204020204" pitchFamily="34" charset="-122"/>
                <a:ea typeface="微软雅黑" panose="020B0503020204020204" pitchFamily="34" charset="-122"/>
              </a:rPr>
              <a:t>电动机过载保护常用的元件是</a:t>
            </a:r>
            <a:r>
              <a:rPr lang="zh-CN" altLang="zh-CN" b="1" u="sng" kern="100" dirty="0">
                <a:latin typeface="微软雅黑" panose="020B0503020204020204" pitchFamily="34" charset="-122"/>
                <a:ea typeface="微软雅黑" panose="020B0503020204020204" pitchFamily="34" charset="-122"/>
              </a:rPr>
              <a:t>热继电器</a:t>
            </a:r>
            <a:r>
              <a:rPr lang="zh-CN" altLang="zh-CN" kern="100" dirty="0">
                <a:latin typeface="微软雅黑" panose="020B0503020204020204" pitchFamily="34" charset="-122"/>
                <a:ea typeface="微软雅黑" panose="020B0503020204020204" pitchFamily="34" charset="-122"/>
              </a:rPr>
              <a:t>。热继电器具有反时限特性，根据电流过载倍数不同，过在电流越大，动作时间越短。而电动机为额定电流时，热继电器长期不动作。由于热惯性的原因，热继电器不会受电动机短时过载冲击电流或电流的影响而瞬时动作，所以在使用热继电器作过载保护的同时，还必须设有短路保护，并且选作短路保护的熔断器熔体的额定电流不应超过</a:t>
            </a:r>
            <a:r>
              <a:rPr lang="en-US" altLang="zh-CN" kern="100" dirty="0">
                <a:latin typeface="微软雅黑" panose="020B0503020204020204" pitchFamily="34" charset="-122"/>
                <a:ea typeface="微软雅黑" panose="020B0503020204020204" pitchFamily="34" charset="-122"/>
              </a:rPr>
              <a:t>4</a:t>
            </a:r>
            <a:r>
              <a:rPr lang="zh-CN" altLang="zh-CN" kern="100" dirty="0">
                <a:latin typeface="微软雅黑" panose="020B0503020204020204" pitchFamily="34" charset="-122"/>
                <a:ea typeface="微软雅黑" panose="020B0503020204020204" pitchFamily="34" charset="-122"/>
              </a:rPr>
              <a:t>倍的热继电器发热元件的额定电流。</a:t>
            </a:r>
            <a:endParaRPr lang="en-US" altLang="zh-CN" kern="100" dirty="0">
              <a:latin typeface="微软雅黑" panose="020B0503020204020204" pitchFamily="34" charset="-122"/>
              <a:ea typeface="微软雅黑" panose="020B0503020204020204" pitchFamily="34" charset="-122"/>
            </a:endParaRPr>
          </a:p>
          <a:p>
            <a:pPr marL="285750" indent="-285750" algn="just">
              <a:lnSpc>
                <a:spcPct val="150000"/>
              </a:lnSpc>
              <a:spcAft>
                <a:spcPts val="0"/>
              </a:spcAft>
              <a:buFont typeface="Wingdings" panose="05000000000000000000" pitchFamily="2" charset="2"/>
              <a:buChar char="Ø"/>
            </a:pPr>
            <a:r>
              <a:rPr lang="zh-CN" altLang="zh-CN" kern="100" dirty="0">
                <a:latin typeface="微软雅黑" panose="020B0503020204020204" pitchFamily="34" charset="-122"/>
                <a:ea typeface="微软雅黑" panose="020B0503020204020204" pitchFamily="34" charset="-122"/>
              </a:rPr>
              <a:t>电动机过载保护还可以采用</a:t>
            </a:r>
            <a:r>
              <a:rPr lang="zh-CN" altLang="zh-CN" b="1" u="sng" kern="100" dirty="0">
                <a:latin typeface="微软雅黑" panose="020B0503020204020204" pitchFamily="34" charset="-122"/>
                <a:ea typeface="微软雅黑" panose="020B0503020204020204" pitchFamily="34" charset="-122"/>
              </a:rPr>
              <a:t>带长延时脱扣器的低压断路器</a:t>
            </a:r>
            <a:r>
              <a:rPr lang="zh-CN" altLang="zh-CN" kern="100" dirty="0">
                <a:latin typeface="微软雅黑" panose="020B0503020204020204" pitchFamily="34" charset="-122"/>
                <a:ea typeface="微软雅黑" panose="020B0503020204020204" pitchFamily="34" charset="-122"/>
              </a:rPr>
              <a:t>或具有</a:t>
            </a:r>
            <a:r>
              <a:rPr lang="zh-CN" altLang="zh-CN" b="1" u="sng" kern="100" dirty="0">
                <a:latin typeface="微软雅黑" panose="020B0503020204020204" pitchFamily="34" charset="-122"/>
                <a:ea typeface="微软雅黑" panose="020B0503020204020204" pitchFamily="34" charset="-122"/>
              </a:rPr>
              <a:t>反时限特性的过电流继电器</a:t>
            </a:r>
            <a:r>
              <a:rPr lang="zh-CN" altLang="zh-CN" kern="100" dirty="0">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207031129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10221539"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三、三相异步电动机的保护</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矩形 7"/>
          <p:cNvSpPr/>
          <p:nvPr/>
        </p:nvSpPr>
        <p:spPr>
          <a:xfrm>
            <a:off x="869197" y="1657003"/>
            <a:ext cx="2032288" cy="268792"/>
          </a:xfrm>
          <a:prstGeom prst="rect">
            <a:avLst/>
          </a:prstGeom>
        </p:spPr>
        <p:txBody>
          <a:bodyPr wrap="none">
            <a:spAutoFit/>
          </a:bodyPr>
          <a:lstStyle/>
          <a:p>
            <a:pPr indent="289560" algn="just">
              <a:lnSpc>
                <a:spcPts val="1200"/>
              </a:lnSpc>
              <a:spcAft>
                <a:spcPts val="0"/>
              </a:spcAft>
            </a:pPr>
            <a:r>
              <a:rPr lang="en-US" altLang="zh-CN" sz="2000" b="1" kern="0" spc="45" dirty="0">
                <a:latin typeface="微软雅黑" panose="020B0503020204020204" pitchFamily="34" charset="-122"/>
                <a:ea typeface="微软雅黑" panose="020B0503020204020204" pitchFamily="34" charset="-122"/>
                <a:cs typeface="宋体" panose="02010600030101010101" pitchFamily="2" charset="-122"/>
              </a:rPr>
              <a:t>3.</a:t>
            </a:r>
            <a:r>
              <a:rPr lang="zh-CN" altLang="en-US" sz="2000" b="1" kern="0" spc="45" dirty="0">
                <a:latin typeface="微软雅黑" panose="020B0503020204020204" pitchFamily="34" charset="-122"/>
                <a:ea typeface="微软雅黑" panose="020B0503020204020204" pitchFamily="34" charset="-122"/>
                <a:cs typeface="宋体" panose="02010600030101010101" pitchFamily="2" charset="-122"/>
              </a:rPr>
              <a:t>过电流保护</a:t>
            </a:r>
            <a:endParaRPr lang="zh-CN" altLang="zh-CN" sz="2000" b="1" kern="100" dirty="0">
              <a:latin typeface="微软雅黑" panose="020B0503020204020204" pitchFamily="34" charset="-122"/>
              <a:ea typeface="微软雅黑" panose="020B0503020204020204" pitchFamily="34" charset="-122"/>
            </a:endParaRPr>
          </a:p>
        </p:txBody>
      </p:sp>
      <p:sp>
        <p:nvSpPr>
          <p:cNvPr id="5" name="矩形 4"/>
          <p:cNvSpPr/>
          <p:nvPr/>
        </p:nvSpPr>
        <p:spPr>
          <a:xfrm>
            <a:off x="1084983" y="2111787"/>
            <a:ext cx="9820101" cy="1754326"/>
          </a:xfrm>
          <a:prstGeom prst="rect">
            <a:avLst/>
          </a:prstGeom>
        </p:spPr>
        <p:txBody>
          <a:bodyPr wrap="square">
            <a:spAutoFit/>
          </a:bodyPr>
          <a:lstStyle/>
          <a:p>
            <a:pPr marL="285750" indent="-285750" algn="just">
              <a:lnSpc>
                <a:spcPct val="150000"/>
              </a:lnSpc>
              <a:spcAft>
                <a:spcPts val="0"/>
              </a:spcAft>
              <a:buFont typeface="Wingdings" panose="05000000000000000000" pitchFamily="2" charset="2"/>
              <a:buChar char="Ø"/>
            </a:pPr>
            <a:r>
              <a:rPr lang="zh-CN" altLang="zh-CN" kern="100" dirty="0">
                <a:latin typeface="微软雅黑" panose="020B0503020204020204" pitchFamily="34" charset="-122"/>
                <a:ea typeface="微软雅黑" panose="020B0503020204020204" pitchFamily="34" charset="-122"/>
              </a:rPr>
              <a:t>过电流是指电动机的工作电流超过其额定电流，其值比短路电流小，不超过</a:t>
            </a:r>
            <a:r>
              <a:rPr lang="en-US" altLang="zh-CN" kern="100" dirty="0">
                <a:latin typeface="微软雅黑" panose="020B0503020204020204" pitchFamily="34" charset="-122"/>
                <a:ea typeface="微软雅黑" panose="020B0503020204020204" pitchFamily="34" charset="-122"/>
              </a:rPr>
              <a:t>6</a:t>
            </a:r>
            <a:r>
              <a:rPr lang="zh-CN" altLang="zh-CN" kern="100" dirty="0">
                <a:latin typeface="微软雅黑" panose="020B0503020204020204" pitchFamily="34" charset="-122"/>
                <a:ea typeface="微软雅黑" panose="020B0503020204020204" pitchFamily="34" charset="-122"/>
              </a:rPr>
              <a:t>倍的额定电流。在电动机运行过程中，发生过电流比发生短路的可能性要大，特别是在频繁正反转、重复短时工作的电动机中更容易出现。因此，过电流保护的动作值应比正常的起动电流稍大一些，以免影响电动机的正常运行。</a:t>
            </a:r>
          </a:p>
        </p:txBody>
      </p:sp>
      <p:sp>
        <p:nvSpPr>
          <p:cNvPr id="7" name="矩形 6"/>
          <p:cNvSpPr/>
          <p:nvPr/>
        </p:nvSpPr>
        <p:spPr>
          <a:xfrm>
            <a:off x="1084983" y="4074651"/>
            <a:ext cx="9245309" cy="874407"/>
          </a:xfrm>
          <a:prstGeom prst="rect">
            <a:avLst/>
          </a:prstGeom>
        </p:spPr>
        <p:txBody>
          <a:bodyPr wrap="square">
            <a:spAutoFit/>
          </a:bodyPr>
          <a:lstStyle/>
          <a:p>
            <a:pPr marL="285750" indent="-285750">
              <a:lnSpc>
                <a:spcPct val="150000"/>
              </a:lnSpc>
              <a:buFont typeface="Wingdings" panose="05000000000000000000" pitchFamily="2" charset="2"/>
              <a:buChar char="Ø"/>
            </a:pPr>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过电流保护也要求保护装置能瞬时动作，通常过电流保护用过电流继电器来实现，而且使用过电流继电器与接触器配合使用，即将过电流继电器线圈串在被保护的电路中使用。</a:t>
            </a:r>
            <a:endParaRPr lang="zh-CN" altLang="en-US" dirty="0">
              <a:latin typeface="微软雅黑" panose="020B0503020204020204" pitchFamily="34" charset="-122"/>
              <a:ea typeface="微软雅黑" panose="020B0503020204020204" pitchFamily="34" charset="-122"/>
            </a:endParaRPr>
          </a:p>
        </p:txBody>
      </p:sp>
      <p:sp>
        <p:nvSpPr>
          <p:cNvPr id="9" name="矩形 8"/>
          <p:cNvSpPr/>
          <p:nvPr/>
        </p:nvSpPr>
        <p:spPr>
          <a:xfrm>
            <a:off x="1152887" y="5157596"/>
            <a:ext cx="5763116" cy="458908"/>
          </a:xfrm>
          <a:prstGeom prst="rect">
            <a:avLst/>
          </a:prstGeom>
        </p:spPr>
        <p:txBody>
          <a:bodyPr wrap="none">
            <a:spAutoFit/>
          </a:bodyPr>
          <a:lstStyle/>
          <a:p>
            <a:pPr marL="285750" indent="-285750" algn="just">
              <a:lnSpc>
                <a:spcPct val="150000"/>
              </a:lnSpc>
              <a:spcAft>
                <a:spcPts val="0"/>
              </a:spcAft>
              <a:buFont typeface="Wingdings" panose="05000000000000000000" pitchFamily="2" charset="2"/>
              <a:buChar char="Ø"/>
            </a:pPr>
            <a:r>
              <a:rPr lang="zh-CN" altLang="zh-CN" kern="100" dirty="0">
                <a:latin typeface="微软雅黑" panose="020B0503020204020204" pitchFamily="34" charset="-122"/>
                <a:ea typeface="微软雅黑" panose="020B0503020204020204" pitchFamily="34" charset="-122"/>
              </a:rPr>
              <a:t>过电流保护还可采用低压断路器、电动机保护器等。</a:t>
            </a:r>
          </a:p>
        </p:txBody>
      </p:sp>
    </p:spTree>
    <p:extLst>
      <p:ext uri="{BB962C8B-B14F-4D97-AF65-F5344CB8AC3E}">
        <p14:creationId xmlns:p14="http://schemas.microsoft.com/office/powerpoint/2010/main" val="335670553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10221539"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三、三相异步电动机的保护</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矩形 7"/>
          <p:cNvSpPr/>
          <p:nvPr/>
        </p:nvSpPr>
        <p:spPr>
          <a:xfrm>
            <a:off x="344695" y="1657003"/>
            <a:ext cx="3081293" cy="268792"/>
          </a:xfrm>
          <a:prstGeom prst="rect">
            <a:avLst/>
          </a:prstGeom>
        </p:spPr>
        <p:txBody>
          <a:bodyPr wrap="none">
            <a:spAutoFit/>
          </a:bodyPr>
          <a:lstStyle/>
          <a:p>
            <a:pPr indent="289560" algn="just">
              <a:lnSpc>
                <a:spcPts val="1200"/>
              </a:lnSpc>
              <a:spcAft>
                <a:spcPts val="0"/>
              </a:spcAft>
            </a:pPr>
            <a:r>
              <a:rPr lang="en-US" altLang="zh-CN" sz="2000" b="1" kern="0" spc="45" dirty="0">
                <a:latin typeface="微软雅黑" panose="020B0503020204020204" pitchFamily="34" charset="-122"/>
                <a:ea typeface="微软雅黑" panose="020B0503020204020204" pitchFamily="34" charset="-122"/>
                <a:cs typeface="宋体" panose="02010600030101010101" pitchFamily="2" charset="-122"/>
              </a:rPr>
              <a:t>4.</a:t>
            </a:r>
            <a:r>
              <a:rPr lang="zh-CN" altLang="en-US" sz="2000" b="1" kern="0" spc="45" dirty="0">
                <a:latin typeface="微软雅黑" panose="020B0503020204020204" pitchFamily="34" charset="-122"/>
                <a:ea typeface="微软雅黑" panose="020B0503020204020204" pitchFamily="34" charset="-122"/>
                <a:cs typeface="宋体" panose="02010600030101010101" pitchFamily="2" charset="-122"/>
              </a:rPr>
              <a:t>欠电压和失电压保护</a:t>
            </a:r>
            <a:endParaRPr lang="zh-CN" altLang="zh-CN" sz="2000" b="1" kern="100" dirty="0">
              <a:latin typeface="微软雅黑" panose="020B0503020204020204" pitchFamily="34" charset="-122"/>
              <a:ea typeface="微软雅黑" panose="020B0503020204020204" pitchFamily="34" charset="-122"/>
            </a:endParaRPr>
          </a:p>
        </p:txBody>
      </p:sp>
      <p:sp>
        <p:nvSpPr>
          <p:cNvPr id="4" name="矩形 3"/>
          <p:cNvSpPr/>
          <p:nvPr/>
        </p:nvSpPr>
        <p:spPr>
          <a:xfrm>
            <a:off x="718525" y="2171295"/>
            <a:ext cx="10652769" cy="3831818"/>
          </a:xfrm>
          <a:prstGeom prst="rect">
            <a:avLst/>
          </a:prstGeom>
        </p:spPr>
        <p:txBody>
          <a:bodyPr wrap="square">
            <a:spAutoFit/>
          </a:bodyPr>
          <a:lstStyle/>
          <a:p>
            <a:pPr>
              <a:lnSpc>
                <a:spcPct val="150000"/>
              </a:lnSpc>
            </a:pP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zh-CN" dirty="0">
                <a:latin typeface="微软雅黑" panose="020B0503020204020204" pitchFamily="34" charset="-122"/>
                <a:ea typeface="微软雅黑" panose="020B0503020204020204" pitchFamily="34" charset="-122"/>
              </a:rPr>
              <a:t>）欠电压保护</a:t>
            </a:r>
          </a:p>
          <a:p>
            <a:pPr marL="285750" indent="-285750">
              <a:lnSpc>
                <a:spcPct val="150000"/>
              </a:lnSpc>
              <a:buFont typeface="Wingdings" panose="05000000000000000000" pitchFamily="2" charset="2"/>
              <a:buChar char="Ø"/>
            </a:pPr>
            <a:r>
              <a:rPr lang="zh-CN" altLang="zh-CN" dirty="0">
                <a:latin typeface="微软雅黑" panose="020B0503020204020204" pitchFamily="34" charset="-122"/>
                <a:ea typeface="微软雅黑" panose="020B0503020204020204" pitchFamily="34" charset="-122"/>
              </a:rPr>
              <a:t>电动机运转时，电源电压降低引起电磁转矩下降，在负载不变的情况下，转速下降，电动机电流增大，温度上升。另一方面，电源电压低于一定限度时，控制电路中的一些电器如接触器、继电器释放或处于抖动状态，造成电器控制电路不能正常工作，导致事故发生。为此，在电源电压降到允许值以下时，需自动切断电源，这就是欠电压保护。</a:t>
            </a:r>
            <a:endParaRPr lang="en-US" altLang="zh-CN" dirty="0">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(2)</a:t>
            </a:r>
            <a:r>
              <a:rPr lang="zh-CN" altLang="zh-CN" dirty="0">
                <a:latin typeface="微软雅黑" panose="020B0503020204020204" pitchFamily="34" charset="-122"/>
                <a:ea typeface="微软雅黑" panose="020B0503020204020204" pitchFamily="34" charset="-122"/>
              </a:rPr>
              <a:t>失电压保护</a:t>
            </a:r>
          </a:p>
          <a:p>
            <a:pPr marL="285750" indent="-285750">
              <a:lnSpc>
                <a:spcPct val="150000"/>
              </a:lnSpc>
              <a:buFont typeface="Wingdings" panose="05000000000000000000" pitchFamily="2" charset="2"/>
              <a:buChar char="Ø"/>
            </a:pPr>
            <a:r>
              <a:rPr lang="zh-CN" altLang="zh-CN" dirty="0">
                <a:latin typeface="微软雅黑" panose="020B0503020204020204" pitchFamily="34" charset="-122"/>
                <a:ea typeface="微软雅黑" panose="020B0503020204020204" pitchFamily="34" charset="-122"/>
              </a:rPr>
              <a:t>电动机正常工作时，电源电压因某种原因消失，电动机将停转，一旦电源电压恢复时，电动机有可能自行起动，这将造成人身事故或机械设备的损坏。</a:t>
            </a:r>
            <a:endParaRPr lang="en-US" altLang="zh-CN"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Ø"/>
            </a:pPr>
            <a:r>
              <a:rPr lang="zh-CN" altLang="zh-CN" dirty="0">
                <a:latin typeface="微软雅黑" panose="020B0503020204020204" pitchFamily="34" charset="-122"/>
                <a:ea typeface="微软雅黑" panose="020B0503020204020204" pitchFamily="34" charset="-122"/>
              </a:rPr>
              <a:t>为防止电源电压失去后回复供电时电动机的自行起动而设置的保护成为电动机的失电压保护。</a:t>
            </a:r>
          </a:p>
        </p:txBody>
      </p:sp>
    </p:spTree>
    <p:extLst>
      <p:ext uri="{BB962C8B-B14F-4D97-AF65-F5344CB8AC3E}">
        <p14:creationId xmlns:p14="http://schemas.microsoft.com/office/powerpoint/2010/main" val="153185913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10221539"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三、三相异步电动机的保护</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矩形 7"/>
          <p:cNvSpPr/>
          <p:nvPr/>
        </p:nvSpPr>
        <p:spPr>
          <a:xfrm>
            <a:off x="1000324" y="1657003"/>
            <a:ext cx="1770036" cy="268792"/>
          </a:xfrm>
          <a:prstGeom prst="rect">
            <a:avLst/>
          </a:prstGeom>
        </p:spPr>
        <p:txBody>
          <a:bodyPr wrap="none">
            <a:spAutoFit/>
          </a:bodyPr>
          <a:lstStyle/>
          <a:p>
            <a:pPr indent="289560" algn="just">
              <a:lnSpc>
                <a:spcPts val="1200"/>
              </a:lnSpc>
              <a:spcAft>
                <a:spcPts val="0"/>
              </a:spcAft>
            </a:pPr>
            <a:r>
              <a:rPr lang="en-US" altLang="zh-CN" sz="2000" b="1" kern="0" spc="45" dirty="0">
                <a:latin typeface="微软雅黑" panose="020B0503020204020204" pitchFamily="34" charset="-122"/>
                <a:ea typeface="微软雅黑" panose="020B0503020204020204" pitchFamily="34" charset="-122"/>
                <a:cs typeface="宋体" panose="02010600030101010101" pitchFamily="2" charset="-122"/>
              </a:rPr>
              <a:t>5.</a:t>
            </a:r>
            <a:r>
              <a:rPr lang="zh-CN" altLang="en-US" sz="2000" b="1" kern="0" spc="45" dirty="0">
                <a:latin typeface="微软雅黑" panose="020B0503020204020204" pitchFamily="34" charset="-122"/>
                <a:ea typeface="微软雅黑" panose="020B0503020204020204" pitchFamily="34" charset="-122"/>
                <a:cs typeface="宋体" panose="02010600030101010101" pitchFamily="2" charset="-122"/>
              </a:rPr>
              <a:t>断相保护</a:t>
            </a:r>
            <a:endParaRPr lang="zh-CN" altLang="zh-CN" sz="2000" b="1" kern="100" dirty="0">
              <a:latin typeface="微软雅黑" panose="020B0503020204020204" pitchFamily="34" charset="-122"/>
              <a:ea typeface="微软雅黑" panose="020B0503020204020204" pitchFamily="34" charset="-122"/>
            </a:endParaRPr>
          </a:p>
        </p:txBody>
      </p:sp>
      <p:sp>
        <p:nvSpPr>
          <p:cNvPr id="3" name="矩形 2"/>
          <p:cNvSpPr/>
          <p:nvPr/>
        </p:nvSpPr>
        <p:spPr>
          <a:xfrm>
            <a:off x="1063642" y="2175223"/>
            <a:ext cx="10390910" cy="3831818"/>
          </a:xfrm>
          <a:prstGeom prst="rect">
            <a:avLst/>
          </a:prstGeom>
        </p:spPr>
        <p:txBody>
          <a:bodyPr wrap="square">
            <a:spAutoFit/>
          </a:bodyPr>
          <a:lstStyle/>
          <a:p>
            <a:pPr marL="285750" indent="-285750" algn="just">
              <a:lnSpc>
                <a:spcPct val="150000"/>
              </a:lnSpc>
              <a:spcAft>
                <a:spcPts val="0"/>
              </a:spcAft>
              <a:buFont typeface="Wingdings" panose="05000000000000000000" pitchFamily="2" charset="2"/>
              <a:buChar char="Ø"/>
            </a:pPr>
            <a:r>
              <a:rPr lang="zh-CN" altLang="zh-CN" kern="100" dirty="0">
                <a:latin typeface="微软雅黑" panose="020B0503020204020204" pitchFamily="34" charset="-122"/>
                <a:ea typeface="微软雅黑" panose="020B0503020204020204" pitchFamily="34" charset="-122"/>
              </a:rPr>
              <a:t>三相异步电动机运行时，如果电源任一相断开，电动机将在缺相情况下低速运转或堵转，定子电流很大，这是造成电动机绝缘及绕组烧毁的常见故障之一。因此应进行断相保护，或称缺相保护。</a:t>
            </a:r>
          </a:p>
          <a:p>
            <a:pPr marL="285750" indent="-285750" algn="just">
              <a:lnSpc>
                <a:spcPct val="150000"/>
              </a:lnSpc>
              <a:spcAft>
                <a:spcPts val="0"/>
              </a:spcAft>
              <a:buFont typeface="Wingdings" panose="05000000000000000000" pitchFamily="2" charset="2"/>
              <a:buChar char="Ø"/>
            </a:pPr>
            <a:r>
              <a:rPr lang="zh-CN" altLang="zh-CN" kern="100" dirty="0">
                <a:latin typeface="微软雅黑" panose="020B0503020204020204" pitchFamily="34" charset="-122"/>
                <a:ea typeface="微软雅黑" panose="020B0503020204020204" pitchFamily="34" charset="-122"/>
              </a:rPr>
              <a:t>引起电动机断相的主要原因有：</a:t>
            </a:r>
            <a:endParaRPr lang="en-US" altLang="zh-CN" kern="100" dirty="0">
              <a:latin typeface="微软雅黑" panose="020B0503020204020204" pitchFamily="34" charset="-122"/>
              <a:ea typeface="微软雅黑" panose="020B0503020204020204" pitchFamily="34" charset="-122"/>
            </a:endParaRPr>
          </a:p>
          <a:p>
            <a:pPr marL="800100" lvl="1" indent="-342900" algn="just">
              <a:lnSpc>
                <a:spcPct val="150000"/>
              </a:lnSpc>
              <a:buFont typeface="+mj-ea"/>
              <a:buAutoNum type="circleNumDbPlain"/>
            </a:pPr>
            <a:r>
              <a:rPr lang="zh-CN" altLang="zh-CN" kern="100" dirty="0">
                <a:latin typeface="微软雅黑" panose="020B0503020204020204" pitchFamily="34" charset="-122"/>
                <a:ea typeface="微软雅黑" panose="020B0503020204020204" pitchFamily="34" charset="-122"/>
              </a:rPr>
              <a:t>电动机定子绕组一相断线；</a:t>
            </a:r>
            <a:endParaRPr lang="en-US" altLang="zh-CN" kern="100" dirty="0">
              <a:latin typeface="微软雅黑" panose="020B0503020204020204" pitchFamily="34" charset="-122"/>
              <a:ea typeface="微软雅黑" panose="020B0503020204020204" pitchFamily="34" charset="-122"/>
            </a:endParaRPr>
          </a:p>
          <a:p>
            <a:pPr marL="800100" lvl="1" indent="-342900" algn="just">
              <a:lnSpc>
                <a:spcPct val="150000"/>
              </a:lnSpc>
              <a:buFont typeface="+mj-ea"/>
              <a:buAutoNum type="circleNumDbPlain"/>
            </a:pPr>
            <a:r>
              <a:rPr lang="zh-CN" altLang="zh-CN" kern="100" dirty="0">
                <a:latin typeface="微软雅黑" panose="020B0503020204020204" pitchFamily="34" charset="-122"/>
                <a:ea typeface="微软雅黑" panose="020B0503020204020204" pitchFamily="34" charset="-122"/>
              </a:rPr>
              <a:t>电源一相断线；</a:t>
            </a:r>
            <a:endParaRPr lang="en-US" altLang="zh-CN" kern="100" dirty="0">
              <a:latin typeface="微软雅黑" panose="020B0503020204020204" pitchFamily="34" charset="-122"/>
              <a:ea typeface="微软雅黑" panose="020B0503020204020204" pitchFamily="34" charset="-122"/>
            </a:endParaRPr>
          </a:p>
          <a:p>
            <a:pPr marL="800100" lvl="1" indent="-342900" algn="just">
              <a:lnSpc>
                <a:spcPct val="150000"/>
              </a:lnSpc>
              <a:buFont typeface="+mj-ea"/>
              <a:buAutoNum type="circleNumDbPlain"/>
            </a:pPr>
            <a:r>
              <a:rPr lang="zh-CN" altLang="zh-CN" kern="100" dirty="0">
                <a:latin typeface="微软雅黑" panose="020B0503020204020204" pitchFamily="34" charset="-122"/>
                <a:ea typeface="微软雅黑" panose="020B0503020204020204" pitchFamily="34" charset="-122"/>
              </a:rPr>
              <a:t>熔断器、接触器、低压熔断器等接触不良或接头松动等。</a:t>
            </a:r>
            <a:endParaRPr lang="en-US" altLang="zh-CN" kern="100" dirty="0">
              <a:latin typeface="微软雅黑" panose="020B0503020204020204" pitchFamily="34" charset="-122"/>
              <a:ea typeface="微软雅黑" panose="020B0503020204020204" pitchFamily="34" charset="-122"/>
            </a:endParaRPr>
          </a:p>
          <a:p>
            <a:pPr marL="285750" indent="-285750" algn="just">
              <a:lnSpc>
                <a:spcPct val="150000"/>
              </a:lnSpc>
              <a:spcAft>
                <a:spcPts val="0"/>
              </a:spcAft>
              <a:buFont typeface="Wingdings" panose="05000000000000000000" pitchFamily="2" charset="2"/>
              <a:buChar char="Ø"/>
            </a:pPr>
            <a:r>
              <a:rPr lang="zh-CN" altLang="zh-CN" kern="100" dirty="0">
                <a:latin typeface="微软雅黑" panose="020B0503020204020204" pitchFamily="34" charset="-122"/>
                <a:ea typeface="微软雅黑" panose="020B0503020204020204" pitchFamily="34" charset="-122"/>
              </a:rPr>
              <a:t>断相运行时，线路电流和电动机绕组连接因断相形式（电源断相、绕组断相等）的不同而不同；电动机负载越大，故障电流也越大。</a:t>
            </a:r>
            <a:endParaRPr lang="en-US" altLang="zh-CN" kern="100" dirty="0">
              <a:latin typeface="微软雅黑" panose="020B0503020204020204" pitchFamily="34" charset="-122"/>
              <a:ea typeface="微软雅黑" panose="020B0503020204020204" pitchFamily="34" charset="-122"/>
            </a:endParaRPr>
          </a:p>
          <a:p>
            <a:pPr marL="285750" indent="-285750" algn="just">
              <a:lnSpc>
                <a:spcPct val="150000"/>
              </a:lnSpc>
              <a:spcAft>
                <a:spcPts val="0"/>
              </a:spcAft>
              <a:buFont typeface="Wingdings" panose="05000000000000000000" pitchFamily="2" charset="2"/>
              <a:buChar char="Ø"/>
            </a:pPr>
            <a:r>
              <a:rPr lang="zh-CN" altLang="zh-CN" kern="100" dirty="0">
                <a:latin typeface="微软雅黑" panose="020B0503020204020204" pitchFamily="34" charset="-122"/>
                <a:ea typeface="微软雅黑" panose="020B0503020204020204" pitchFamily="34" charset="-122"/>
              </a:rPr>
              <a:t>断相保护的方法有：用带断相保护的热继电器、电压继电器、电流继电器与固态断相保护器等。</a:t>
            </a:r>
          </a:p>
        </p:txBody>
      </p:sp>
    </p:spTree>
    <p:extLst>
      <p:ext uri="{BB962C8B-B14F-4D97-AF65-F5344CB8AC3E}">
        <p14:creationId xmlns:p14="http://schemas.microsoft.com/office/powerpoint/2010/main" val="149297808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34364" y="653415"/>
            <a:ext cx="8474911" cy="748666"/>
          </a:xfrm>
          <a:prstGeom prst="rect">
            <a:avLst/>
          </a:prstGeom>
          <a:noFill/>
        </p:spPr>
        <p:txBody>
          <a:bodyPr wrap="square" rtlCol="0" anchor="t">
            <a:spAutoFit/>
          </a:bodyPr>
          <a:lstStyle/>
          <a:p>
            <a:pPr algn="ctr">
              <a:defRPr/>
            </a:pPr>
            <a:r>
              <a:rPr lang="en-US" altLang="zh-CN" sz="4265" b="1" dirty="0">
                <a:latin typeface="微软雅黑" panose="020B0503020204020204" pitchFamily="34" charset="-122"/>
                <a:ea typeface="微软雅黑" panose="020B0503020204020204" pitchFamily="34" charset="-122"/>
                <a:sym typeface="微软雅黑" panose="020B0503020204020204" pitchFamily="34" charset="-122"/>
              </a:rPr>
              <a:t>4.8</a:t>
            </a:r>
            <a:r>
              <a:rPr lang="zh-CN" altLang="en-US" sz="4265" b="1" dirty="0">
                <a:latin typeface="微软雅黑" panose="020B0503020204020204" pitchFamily="34" charset="-122"/>
                <a:ea typeface="微软雅黑" panose="020B0503020204020204" pitchFamily="34" charset="-122"/>
                <a:sym typeface="微软雅黑" panose="020B0503020204020204" pitchFamily="34" charset="-122"/>
              </a:rPr>
              <a:t>三相异步电动机的选择与保护</a:t>
            </a:r>
          </a:p>
        </p:txBody>
      </p:sp>
      <p:sp>
        <p:nvSpPr>
          <p:cNvPr id="47" name="TextBox 46"/>
          <p:cNvSpPr txBox="1"/>
          <p:nvPr/>
        </p:nvSpPr>
        <p:spPr>
          <a:xfrm>
            <a:off x="777093" y="1874319"/>
            <a:ext cx="2113280" cy="675640"/>
          </a:xfrm>
          <a:prstGeom prst="rect">
            <a:avLst/>
          </a:prstGeom>
          <a:noFill/>
        </p:spPr>
        <p:txBody>
          <a:bodyPr wrap="none" rtlCol="0">
            <a:spAutoFit/>
          </a:bodyPr>
          <a:lstStyle/>
          <a:p>
            <a:pPr algn="ctr" defTabSz="914400" eaLnBrk="1" fontAlgn="auto" hangingPunct="1">
              <a:spcBef>
                <a:spcPts val="0"/>
              </a:spcBef>
              <a:spcAft>
                <a:spcPts val="0"/>
              </a:spcAft>
            </a:pPr>
            <a:r>
              <a:rPr lang="zh-CN" altLang="en-US" sz="3800" b="1" dirty="0">
                <a:solidFill>
                  <a:schemeClr val="tx1"/>
                </a:solidFill>
                <a:latin typeface="Arial" panose="020B0604020202020204" pitchFamily="34" charset="0"/>
                <a:ea typeface="微软雅黑" panose="020B0503020204020204" pitchFamily="34" charset="-122"/>
                <a:sym typeface="Arial" panose="020B0604020202020204" pitchFamily="34" charset="0"/>
              </a:rPr>
              <a:t>本节任务</a:t>
            </a:r>
          </a:p>
        </p:txBody>
      </p:sp>
      <p:sp>
        <p:nvSpPr>
          <p:cNvPr id="71" name="TextBox 6"/>
          <p:cNvSpPr txBox="1">
            <a:spLocks noChangeArrowheads="1"/>
          </p:cNvSpPr>
          <p:nvPr>
            <p:custDataLst>
              <p:tags r:id="rId1"/>
            </p:custDataLst>
          </p:nvPr>
        </p:nvSpPr>
        <p:spPr bwMode="auto">
          <a:xfrm>
            <a:off x="6026700" y="3060499"/>
            <a:ext cx="4655185" cy="767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b="1" dirty="0">
                <a:latin typeface="Times New Roman" panose="02020603050405020304" pitchFamily="18" charset="0"/>
                <a:sym typeface="+mn-ea"/>
              </a:rPr>
              <a:t>会根据生产实际合理选择三相异步电动机</a:t>
            </a:r>
            <a:endParaRPr lang="en-US" alt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TextBox 6"/>
          <p:cNvSpPr txBox="1">
            <a:spLocks noChangeArrowheads="1"/>
          </p:cNvSpPr>
          <p:nvPr>
            <p:custDataLst>
              <p:tags r:id="rId2"/>
            </p:custDataLst>
          </p:nvPr>
        </p:nvSpPr>
        <p:spPr bwMode="auto">
          <a:xfrm>
            <a:off x="6033368" y="1962584"/>
            <a:ext cx="4756150" cy="66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b="1" dirty="0">
                <a:latin typeface="Times New Roman" panose="02020603050405020304" pitchFamily="18" charset="0"/>
                <a:sym typeface="+mn-ea"/>
              </a:rPr>
              <a:t>了解电动机选择的一般原则</a:t>
            </a:r>
            <a:endParaRPr lang="en-US" alt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TextBox 6"/>
          <p:cNvSpPr txBox="1">
            <a:spLocks noChangeArrowheads="1"/>
          </p:cNvSpPr>
          <p:nvPr>
            <p:custDataLst>
              <p:tags r:id="rId3"/>
            </p:custDataLst>
          </p:nvPr>
        </p:nvSpPr>
        <p:spPr bwMode="auto">
          <a:xfrm>
            <a:off x="6089881" y="4195244"/>
            <a:ext cx="4779010" cy="1135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b="1" dirty="0">
                <a:latin typeface="Times New Roman" panose="02020603050405020304" pitchFamily="18" charset="0"/>
                <a:sym typeface="+mn-ea"/>
              </a:rPr>
              <a:t>会分析电动机使用过程的各类保护</a:t>
            </a:r>
          </a:p>
        </p:txBody>
      </p:sp>
      <p:grpSp>
        <p:nvGrpSpPr>
          <p:cNvPr id="74" name="组合 73"/>
          <p:cNvGrpSpPr/>
          <p:nvPr>
            <p:custDataLst>
              <p:tags r:id="rId4"/>
            </p:custDataLst>
          </p:nvPr>
        </p:nvGrpSpPr>
        <p:grpSpPr>
          <a:xfrm flipV="1">
            <a:off x="5538701" y="1962584"/>
            <a:ext cx="441325" cy="1097915"/>
            <a:chOff x="581025" y="-431160"/>
            <a:chExt cx="1619642" cy="3889866"/>
          </a:xfrm>
        </p:grpSpPr>
        <p:grpSp>
          <p:nvGrpSpPr>
            <p:cNvPr id="78" name="组合 77"/>
            <p:cNvGrpSpPr/>
            <p:nvPr/>
          </p:nvGrpSpPr>
          <p:grpSpPr>
            <a:xfrm>
              <a:off x="581025" y="-431160"/>
              <a:ext cx="1619642" cy="3889866"/>
              <a:chOff x="6651335" y="-335489"/>
              <a:chExt cx="1360493" cy="3190953"/>
            </a:xfrm>
            <a:effectLst/>
          </p:grpSpPr>
          <p:grpSp>
            <p:nvGrpSpPr>
              <p:cNvPr id="83" name="组合 82"/>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84" name="同心圆 83"/>
                <p:cNvSpPr/>
                <p:nvPr>
                  <p:custDataLst>
                    <p:tags r:id="rId14"/>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椭圆 84"/>
                <p:cNvSpPr/>
                <p:nvPr>
                  <p:custDataLst>
                    <p:tags r:id="rId15"/>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94" name="TextBox 14"/>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95" name="椭圆 94"/>
            <p:cNvSpPr/>
            <p:nvPr>
              <p:custDataLst>
                <p:tags r:id="rId13"/>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6" name="组合 95"/>
          <p:cNvGrpSpPr/>
          <p:nvPr>
            <p:custDataLst>
              <p:tags r:id="rId5"/>
            </p:custDataLst>
          </p:nvPr>
        </p:nvGrpSpPr>
        <p:grpSpPr>
          <a:xfrm flipV="1">
            <a:off x="5538701" y="2971599"/>
            <a:ext cx="441325" cy="1097915"/>
            <a:chOff x="581025" y="-431160"/>
            <a:chExt cx="1619642" cy="3889866"/>
          </a:xfrm>
        </p:grpSpPr>
        <p:grpSp>
          <p:nvGrpSpPr>
            <p:cNvPr id="97" name="组合 96"/>
            <p:cNvGrpSpPr/>
            <p:nvPr/>
          </p:nvGrpSpPr>
          <p:grpSpPr>
            <a:xfrm>
              <a:off x="581025" y="-431160"/>
              <a:ext cx="1619642" cy="3889866"/>
              <a:chOff x="6651335" y="-335489"/>
              <a:chExt cx="1360493" cy="3190953"/>
            </a:xfrm>
            <a:effectLst/>
          </p:grpSpPr>
          <p:grpSp>
            <p:nvGrpSpPr>
              <p:cNvPr id="98" name="组合 97"/>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99" name="同心圆 98"/>
                <p:cNvSpPr/>
                <p:nvPr>
                  <p:custDataLst>
                    <p:tags r:id="rId11"/>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椭圆 99"/>
                <p:cNvSpPr/>
                <p:nvPr>
                  <p:custDataLst>
                    <p:tags r:id="rId12"/>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01" name="TextBox 22"/>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02" name="椭圆 101"/>
            <p:cNvSpPr/>
            <p:nvPr>
              <p:custDataLst>
                <p:tags r:id="rId10"/>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3" name="组合 102"/>
          <p:cNvGrpSpPr/>
          <p:nvPr>
            <p:custDataLst>
              <p:tags r:id="rId6"/>
            </p:custDataLst>
          </p:nvPr>
        </p:nvGrpSpPr>
        <p:grpSpPr>
          <a:xfrm flipV="1">
            <a:off x="5499966" y="4195244"/>
            <a:ext cx="441325" cy="1097915"/>
            <a:chOff x="581025" y="-431160"/>
            <a:chExt cx="1619642" cy="3889866"/>
          </a:xfrm>
        </p:grpSpPr>
        <p:grpSp>
          <p:nvGrpSpPr>
            <p:cNvPr id="104" name="组合 103"/>
            <p:cNvGrpSpPr/>
            <p:nvPr/>
          </p:nvGrpSpPr>
          <p:grpSpPr>
            <a:xfrm>
              <a:off x="581025" y="-431160"/>
              <a:ext cx="1619642" cy="3889866"/>
              <a:chOff x="6651335" y="-335489"/>
              <a:chExt cx="1360493" cy="3190953"/>
            </a:xfrm>
            <a:effectLst/>
          </p:grpSpPr>
          <p:grpSp>
            <p:nvGrpSpPr>
              <p:cNvPr id="105" name="组合 104"/>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106" name="同心圆 105"/>
                <p:cNvSpPr/>
                <p:nvPr>
                  <p:custDataLst>
                    <p:tags r:id="rId8"/>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7" name="椭圆 106"/>
                <p:cNvSpPr/>
                <p:nvPr>
                  <p:custDataLst>
                    <p:tags r:id="rId9"/>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08" name="TextBox 36"/>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09" name="椭圆 108"/>
            <p:cNvSpPr/>
            <p:nvPr>
              <p:custDataLst>
                <p:tags r:id="rId7"/>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74"/>
                                        </p:tgtEl>
                                        <p:attrNameLst>
                                          <p:attrName>style.visibility</p:attrName>
                                        </p:attrNameLst>
                                      </p:cBhvr>
                                      <p:to>
                                        <p:strVal val="visible"/>
                                      </p:to>
                                    </p:set>
                                    <p:animEffect transition="in" filter="fade">
                                      <p:cBhvr>
                                        <p:cTn id="14" dur="500"/>
                                        <p:tgtEl>
                                          <p:spTgt spid="74"/>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fade">
                                      <p:cBhvr>
                                        <p:cTn id="18" dur="500"/>
                                        <p:tgtEl>
                                          <p:spTgt spid="96"/>
                                        </p:tgtEl>
                                      </p:cBhvr>
                                    </p:animEffect>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103"/>
                                        </p:tgtEl>
                                        <p:attrNameLst>
                                          <p:attrName>style.visibility</p:attrName>
                                        </p:attrNameLst>
                                      </p:cBhvr>
                                      <p:to>
                                        <p:strVal val="visible"/>
                                      </p:to>
                                    </p:set>
                                    <p:animEffect transition="in" filter="fade">
                                      <p:cBhvr>
                                        <p:cTn id="22" dur="500"/>
                                        <p:tgtEl>
                                          <p:spTgt spid="103"/>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1000"/>
                                        <p:tgtEl>
                                          <p:spTgt spid="72"/>
                                        </p:tgtEl>
                                      </p:cBhvr>
                                    </p:animEffect>
                                    <p:anim calcmode="lin" valueType="num">
                                      <p:cBhvr>
                                        <p:cTn id="28" dur="1000" fill="hold"/>
                                        <p:tgtEl>
                                          <p:spTgt spid="72"/>
                                        </p:tgtEl>
                                        <p:attrNameLst>
                                          <p:attrName>ppt_x</p:attrName>
                                        </p:attrNameLst>
                                      </p:cBhvr>
                                      <p:tavLst>
                                        <p:tav tm="0">
                                          <p:val>
                                            <p:strVal val="#ppt_x"/>
                                          </p:val>
                                        </p:tav>
                                        <p:tav tm="100000">
                                          <p:val>
                                            <p:strVal val="#ppt_x"/>
                                          </p:val>
                                        </p:tav>
                                      </p:tavLst>
                                    </p:anim>
                                    <p:anim calcmode="lin" valueType="num">
                                      <p:cBhvr>
                                        <p:cTn id="29" dur="1000" fill="hold"/>
                                        <p:tgtEl>
                                          <p:spTgt spid="72"/>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400"/>
                                  </p:stCondLst>
                                  <p:childTnLst>
                                    <p:set>
                                      <p:cBhvr>
                                        <p:cTn id="31" dur="1" fill="hold">
                                          <p:stCondLst>
                                            <p:cond delay="0"/>
                                          </p:stCondLst>
                                        </p:cTn>
                                        <p:tgtEl>
                                          <p:spTgt spid="71"/>
                                        </p:tgtEl>
                                        <p:attrNameLst>
                                          <p:attrName>style.visibility</p:attrName>
                                        </p:attrNameLst>
                                      </p:cBhvr>
                                      <p:to>
                                        <p:strVal val="visible"/>
                                      </p:to>
                                    </p:set>
                                    <p:animEffect transition="in" filter="fade">
                                      <p:cBhvr>
                                        <p:cTn id="32" dur="1000"/>
                                        <p:tgtEl>
                                          <p:spTgt spid="71"/>
                                        </p:tgtEl>
                                      </p:cBhvr>
                                    </p:animEffect>
                                    <p:anim calcmode="lin" valueType="num">
                                      <p:cBhvr>
                                        <p:cTn id="33" dur="1000" fill="hold"/>
                                        <p:tgtEl>
                                          <p:spTgt spid="71"/>
                                        </p:tgtEl>
                                        <p:attrNameLst>
                                          <p:attrName>ppt_x</p:attrName>
                                        </p:attrNameLst>
                                      </p:cBhvr>
                                      <p:tavLst>
                                        <p:tav tm="0">
                                          <p:val>
                                            <p:strVal val="#ppt_x"/>
                                          </p:val>
                                        </p:tav>
                                        <p:tav tm="100000">
                                          <p:val>
                                            <p:strVal val="#ppt_x"/>
                                          </p:val>
                                        </p:tav>
                                      </p:tavLst>
                                    </p:anim>
                                    <p:anim calcmode="lin" valueType="num">
                                      <p:cBhvr>
                                        <p:cTn id="34" dur="1000" fill="hold"/>
                                        <p:tgtEl>
                                          <p:spTgt spid="71"/>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1200"/>
                                  </p:stCondLst>
                                  <p:childTnLst>
                                    <p:set>
                                      <p:cBhvr>
                                        <p:cTn id="36" dur="1" fill="hold">
                                          <p:stCondLst>
                                            <p:cond delay="0"/>
                                          </p:stCondLst>
                                        </p:cTn>
                                        <p:tgtEl>
                                          <p:spTgt spid="73"/>
                                        </p:tgtEl>
                                        <p:attrNameLst>
                                          <p:attrName>style.visibility</p:attrName>
                                        </p:attrNameLst>
                                      </p:cBhvr>
                                      <p:to>
                                        <p:strVal val="visible"/>
                                      </p:to>
                                    </p:set>
                                    <p:animEffect transition="in" filter="fade">
                                      <p:cBhvr>
                                        <p:cTn id="37" dur="1000"/>
                                        <p:tgtEl>
                                          <p:spTgt spid="73"/>
                                        </p:tgtEl>
                                      </p:cBhvr>
                                    </p:animEffect>
                                    <p:anim calcmode="lin" valueType="num">
                                      <p:cBhvr>
                                        <p:cTn id="38" dur="1000" fill="hold"/>
                                        <p:tgtEl>
                                          <p:spTgt spid="73"/>
                                        </p:tgtEl>
                                        <p:attrNameLst>
                                          <p:attrName>ppt_x</p:attrName>
                                        </p:attrNameLst>
                                      </p:cBhvr>
                                      <p:tavLst>
                                        <p:tav tm="0">
                                          <p:val>
                                            <p:strVal val="#ppt_x"/>
                                          </p:val>
                                        </p:tav>
                                        <p:tav tm="100000">
                                          <p:val>
                                            <p:strVal val="#ppt_x"/>
                                          </p:val>
                                        </p:tav>
                                      </p:tavLst>
                                    </p:anim>
                                    <p:anim calcmode="lin" valueType="num">
                                      <p:cBhvr>
                                        <p:cTn id="39"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71" grpId="0"/>
      <p:bldP spid="72" grpId="0"/>
      <p:bldP spid="7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10221539"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一、三相异步电动机的选择</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2295850831"/>
              </p:ext>
            </p:extLst>
          </p:nvPr>
        </p:nvGraphicFramePr>
        <p:xfrm>
          <a:off x="668133" y="1597234"/>
          <a:ext cx="7127875" cy="365760"/>
        </p:xfrm>
        <a:graphic>
          <a:graphicData uri="http://schemas.openxmlformats.org/drawingml/2006/table">
            <a:tbl>
              <a:tblPr/>
              <a:tblGrid>
                <a:gridCol w="7127875">
                  <a:extLst>
                    <a:ext uri="{9D8B030D-6E8A-4147-A177-3AD203B41FA5}">
                      <a16:colId xmlns:a16="http://schemas.microsoft.com/office/drawing/2014/main" val="20000"/>
                    </a:ext>
                  </a:extLst>
                </a:gridCol>
              </a:tblGrid>
              <a:tr h="288221">
                <a:tc>
                  <a:txBody>
                    <a:bodyPr/>
                    <a:lstStyle/>
                    <a:p>
                      <a:pPr marL="342900" indent="-342900" algn="just">
                        <a:spcAft>
                          <a:spcPts val="0"/>
                        </a:spcAft>
                        <a:buFont typeface="Wingdings" panose="05000000000000000000" pitchFamily="2" charset="2"/>
                        <a:buChar char="Ø"/>
                      </a:pPr>
                      <a:r>
                        <a:rPr lang="zh-CN" altLang="zh-CN" sz="2400" b="1" kern="100" dirty="0">
                          <a:solidFill>
                            <a:schemeClr val="tx1"/>
                          </a:solidFill>
                          <a:effectLst/>
                          <a:latin typeface="华文中宋" panose="02010600040101010101" pitchFamily="2" charset="-122"/>
                          <a:ea typeface="华文中宋" panose="02010600040101010101" pitchFamily="2" charset="-122"/>
                          <a:cs typeface="华文中宋" panose="02010600040101010101" pitchFamily="2" charset="-122"/>
                        </a:rPr>
                        <a:t>选择</a:t>
                      </a:r>
                      <a:r>
                        <a:rPr lang="zh-CN" sz="2400" b="1" kern="100" dirty="0">
                          <a:solidFill>
                            <a:schemeClr val="tx1"/>
                          </a:solidFill>
                          <a:effectLst/>
                          <a:latin typeface="华文中宋" panose="02010600040101010101" pitchFamily="2" charset="-122"/>
                          <a:ea typeface="华文中宋" panose="02010600040101010101" pitchFamily="2" charset="-122"/>
                          <a:cs typeface="华文中宋" panose="02010600040101010101" pitchFamily="2" charset="-122"/>
                        </a:rPr>
                        <a:t>电动机的基本原则</a:t>
                      </a:r>
                    </a:p>
                  </a:txBody>
                  <a:tcPr marL="114303" marR="114303" marT="0" marB="0">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矩形 3"/>
          <p:cNvSpPr/>
          <p:nvPr/>
        </p:nvSpPr>
        <p:spPr>
          <a:xfrm>
            <a:off x="788565" y="2268705"/>
            <a:ext cx="10512690" cy="3675045"/>
          </a:xfrm>
          <a:prstGeom prst="rect">
            <a:avLst/>
          </a:prstGeom>
        </p:spPr>
        <p:txBody>
          <a:bodyPr wrap="square">
            <a:spAutoFit/>
          </a:bodyPr>
          <a:lstStyle/>
          <a:p>
            <a:pPr marL="62865" indent="-62865" algn="just">
              <a:lnSpc>
                <a:spcPct val="200000"/>
              </a:lnSpc>
              <a:spcAft>
                <a:spcPts val="0"/>
              </a:spcAft>
            </a:pPr>
            <a:r>
              <a:rPr lang="zh-CN" altLang="zh-CN" sz="2000" kern="100" dirty="0">
                <a:latin typeface="黑体" panose="02010609060101010101" pitchFamily="49" charset="-122"/>
                <a:ea typeface="黑体" panose="02010609060101010101" pitchFamily="49" charset="-122"/>
              </a:rPr>
              <a:t>（</a:t>
            </a:r>
            <a:r>
              <a:rPr lang="en-US" altLang="zh-CN" sz="2000" kern="100" dirty="0">
                <a:latin typeface="黑体" panose="02010609060101010101" pitchFamily="49" charset="-122"/>
                <a:ea typeface="黑体" panose="02010609060101010101" pitchFamily="49" charset="-122"/>
              </a:rPr>
              <a:t>1</a:t>
            </a:r>
            <a:r>
              <a:rPr lang="zh-CN" altLang="zh-CN" sz="2000" kern="100" dirty="0">
                <a:latin typeface="黑体" panose="02010609060101010101" pitchFamily="49" charset="-122"/>
                <a:ea typeface="黑体" panose="02010609060101010101" pitchFamily="49" charset="-122"/>
              </a:rPr>
              <a:t>）在满足生产机械的技术性能要求和生产工艺的前提下，合理选择电动机种类。</a:t>
            </a:r>
            <a:endParaRPr lang="en-US" altLang="zh-CN" sz="2000" kern="100" dirty="0">
              <a:latin typeface="黑体" panose="02010609060101010101" pitchFamily="49" charset="-122"/>
              <a:ea typeface="黑体" panose="02010609060101010101" pitchFamily="49" charset="-122"/>
            </a:endParaRPr>
          </a:p>
          <a:p>
            <a:pPr marL="62865" indent="-62865" algn="just">
              <a:lnSpc>
                <a:spcPct val="200000"/>
              </a:lnSpc>
              <a:spcAft>
                <a:spcPts val="0"/>
              </a:spcAft>
            </a:pPr>
            <a:r>
              <a:rPr lang="zh-CN" altLang="zh-CN" sz="2000" kern="100" dirty="0">
                <a:latin typeface="黑体" panose="02010609060101010101" pitchFamily="49" charset="-122"/>
                <a:ea typeface="黑体" panose="02010609060101010101" pitchFamily="49" charset="-122"/>
              </a:rPr>
              <a:t>（</a:t>
            </a:r>
            <a:r>
              <a:rPr lang="en-US" altLang="zh-CN" sz="2000" kern="100" dirty="0">
                <a:latin typeface="黑体" panose="02010609060101010101" pitchFamily="49" charset="-122"/>
                <a:ea typeface="黑体" panose="02010609060101010101" pitchFamily="49" charset="-122"/>
              </a:rPr>
              <a:t>2</a:t>
            </a:r>
            <a:r>
              <a:rPr lang="zh-CN" altLang="zh-CN" sz="2000" kern="100" dirty="0">
                <a:latin typeface="黑体" panose="02010609060101010101" pitchFamily="49" charset="-122"/>
                <a:ea typeface="黑体" panose="02010609060101010101" pitchFamily="49" charset="-122"/>
              </a:rPr>
              <a:t>）根据现场的环境条件，例如温度、湿度、瓦斯、腐蚀及易燃易爆气体的含量等，考虑必要的保护方式，合理选择电动机的防护结构行式和相应的绝缘等级。</a:t>
            </a:r>
            <a:endParaRPr lang="en-US" altLang="zh-CN" sz="2000" kern="100" dirty="0">
              <a:latin typeface="黑体" panose="02010609060101010101" pitchFamily="49" charset="-122"/>
              <a:ea typeface="黑体" panose="02010609060101010101" pitchFamily="49" charset="-122"/>
            </a:endParaRPr>
          </a:p>
          <a:p>
            <a:pPr marL="62865" indent="-62865" algn="just">
              <a:lnSpc>
                <a:spcPct val="200000"/>
              </a:lnSpc>
              <a:spcAft>
                <a:spcPts val="0"/>
              </a:spcAft>
            </a:pPr>
            <a:r>
              <a:rPr lang="zh-CN" altLang="zh-CN" sz="2000" kern="100" dirty="0">
                <a:latin typeface="黑体" panose="02010609060101010101" pitchFamily="49" charset="-122"/>
                <a:ea typeface="黑体" panose="02010609060101010101" pitchFamily="49" charset="-122"/>
              </a:rPr>
              <a:t>（</a:t>
            </a:r>
            <a:r>
              <a:rPr lang="en-US" altLang="zh-CN" sz="2000" kern="100" dirty="0">
                <a:latin typeface="黑体" panose="02010609060101010101" pitchFamily="49" charset="-122"/>
                <a:ea typeface="黑体" panose="02010609060101010101" pitchFamily="49" charset="-122"/>
              </a:rPr>
              <a:t>3</a:t>
            </a:r>
            <a:r>
              <a:rPr lang="zh-CN" altLang="zh-CN" sz="2000" kern="100" dirty="0">
                <a:latin typeface="黑体" panose="02010609060101010101" pitchFamily="49" charset="-122"/>
                <a:ea typeface="黑体" panose="02010609060101010101" pitchFamily="49" charset="-122"/>
              </a:rPr>
              <a:t>）根据负载转矩、转速调速范围和起动频繁程度等要求，考虑电动机的温升限制、过载能力及起动转矩，合理选择电动机的功率，使工作过程中功率匹配，安全，经济，可靠。</a:t>
            </a:r>
            <a:endParaRPr lang="en-US" altLang="zh-CN" sz="2000" kern="100" dirty="0">
              <a:latin typeface="黑体" panose="02010609060101010101" pitchFamily="49" charset="-122"/>
              <a:ea typeface="黑体" panose="02010609060101010101" pitchFamily="49" charset="-122"/>
            </a:endParaRPr>
          </a:p>
          <a:p>
            <a:pPr marL="62865" indent="-62865" algn="just">
              <a:lnSpc>
                <a:spcPct val="200000"/>
              </a:lnSpc>
              <a:spcAft>
                <a:spcPts val="0"/>
              </a:spcAft>
            </a:pPr>
            <a:r>
              <a:rPr lang="zh-CN" altLang="zh-CN" sz="2000" kern="100" dirty="0">
                <a:latin typeface="黑体" panose="02010609060101010101" pitchFamily="49" charset="-122"/>
                <a:ea typeface="黑体" panose="02010609060101010101" pitchFamily="49" charset="-122"/>
              </a:rPr>
              <a:t>（</a:t>
            </a:r>
            <a:r>
              <a:rPr lang="en-US" altLang="zh-CN" sz="2000" kern="100" dirty="0">
                <a:latin typeface="黑体" panose="02010609060101010101" pitchFamily="49" charset="-122"/>
                <a:ea typeface="黑体" panose="02010609060101010101" pitchFamily="49" charset="-122"/>
              </a:rPr>
              <a:t>4</a:t>
            </a:r>
            <a:r>
              <a:rPr lang="zh-CN" altLang="zh-CN" sz="2000" kern="100" dirty="0">
                <a:latin typeface="黑体" panose="02010609060101010101" pitchFamily="49" charset="-122"/>
                <a:ea typeface="黑体" panose="02010609060101010101" pitchFamily="49" charset="-122"/>
              </a:rPr>
              <a:t>）根据企业电网电压标准和对功率因数的要求，确定电动机的电压等级。</a:t>
            </a:r>
            <a:endParaRPr lang="en-US" altLang="zh-CN" sz="2000" kern="1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86294306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10221539"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一、三相异步电动机的选择</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1220756523"/>
              </p:ext>
            </p:extLst>
          </p:nvPr>
        </p:nvGraphicFramePr>
        <p:xfrm>
          <a:off x="651508" y="1597234"/>
          <a:ext cx="7127875" cy="365760"/>
        </p:xfrm>
        <a:graphic>
          <a:graphicData uri="http://schemas.openxmlformats.org/drawingml/2006/table">
            <a:tbl>
              <a:tblPr/>
              <a:tblGrid>
                <a:gridCol w="7127875">
                  <a:extLst>
                    <a:ext uri="{9D8B030D-6E8A-4147-A177-3AD203B41FA5}">
                      <a16:colId xmlns:a16="http://schemas.microsoft.com/office/drawing/2014/main" val="20000"/>
                    </a:ext>
                  </a:extLst>
                </a:gridCol>
              </a:tblGrid>
              <a:tr h="288221">
                <a:tc>
                  <a:txBody>
                    <a:bodyPr/>
                    <a:lstStyle/>
                    <a:p>
                      <a:pPr marL="342900" indent="-342900" algn="just">
                        <a:spcAft>
                          <a:spcPts val="0"/>
                        </a:spcAft>
                        <a:buFont typeface="Wingdings" panose="05000000000000000000" pitchFamily="2" charset="2"/>
                        <a:buChar char="Ø"/>
                      </a:pPr>
                      <a:r>
                        <a:rPr lang="zh-CN" sz="2400" b="1" kern="100" dirty="0">
                          <a:solidFill>
                            <a:schemeClr val="tx1"/>
                          </a:solidFill>
                          <a:effectLst/>
                          <a:latin typeface="华文中宋" panose="02010600040101010101" pitchFamily="2" charset="-122"/>
                          <a:ea typeface="华文中宋" panose="02010600040101010101" pitchFamily="2" charset="-122"/>
                          <a:cs typeface="华文中宋" panose="02010600040101010101" pitchFamily="2" charset="-122"/>
                        </a:rPr>
                        <a:t> </a:t>
                      </a:r>
                      <a:r>
                        <a:rPr lang="zh-CN" altLang="zh-CN" sz="2400" b="1" kern="100" dirty="0">
                          <a:solidFill>
                            <a:schemeClr val="tx1"/>
                          </a:solidFill>
                          <a:effectLst/>
                          <a:latin typeface="华文中宋" panose="02010600040101010101" pitchFamily="2" charset="-122"/>
                          <a:ea typeface="华文中宋" panose="02010600040101010101" pitchFamily="2" charset="-122"/>
                          <a:cs typeface="华文中宋" panose="02010600040101010101" pitchFamily="2" charset="-122"/>
                        </a:rPr>
                        <a:t>选择</a:t>
                      </a:r>
                      <a:r>
                        <a:rPr lang="zh-CN" sz="2400" b="1" kern="100" dirty="0">
                          <a:solidFill>
                            <a:schemeClr val="tx1"/>
                          </a:solidFill>
                          <a:effectLst/>
                          <a:latin typeface="华文中宋" panose="02010600040101010101" pitchFamily="2" charset="-122"/>
                          <a:ea typeface="华文中宋" panose="02010600040101010101" pitchFamily="2" charset="-122"/>
                          <a:cs typeface="华文中宋" panose="02010600040101010101" pitchFamily="2" charset="-122"/>
                        </a:rPr>
                        <a:t>电动机的基本原则</a:t>
                      </a:r>
                    </a:p>
                  </a:txBody>
                  <a:tcPr marL="114303" marR="114303" marT="0" marB="0">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矩形 3"/>
          <p:cNvSpPr/>
          <p:nvPr/>
        </p:nvSpPr>
        <p:spPr>
          <a:xfrm>
            <a:off x="775994" y="2182401"/>
            <a:ext cx="10301160" cy="4247317"/>
          </a:xfrm>
          <a:prstGeom prst="rect">
            <a:avLst/>
          </a:prstGeom>
        </p:spPr>
        <p:txBody>
          <a:bodyPr wrap="square">
            <a:spAutoFit/>
          </a:bodyPr>
          <a:lstStyle/>
          <a:p>
            <a:pPr marL="62865" indent="-62865" algn="just">
              <a:lnSpc>
                <a:spcPct val="150000"/>
              </a:lnSpc>
            </a:pPr>
            <a:r>
              <a:rPr lang="zh-CN" altLang="zh-CN" sz="2000" kern="100" dirty="0">
                <a:latin typeface="黑体" panose="02010609060101010101" pitchFamily="49" charset="-122"/>
                <a:ea typeface="黑体" panose="02010609060101010101" pitchFamily="49" charset="-122"/>
              </a:rPr>
              <a:t>（</a:t>
            </a:r>
            <a:r>
              <a:rPr lang="en-US" altLang="zh-CN" sz="2000" kern="100" dirty="0">
                <a:latin typeface="黑体" panose="02010609060101010101" pitchFamily="49" charset="-122"/>
                <a:ea typeface="黑体" panose="02010609060101010101" pitchFamily="49" charset="-122"/>
              </a:rPr>
              <a:t>5</a:t>
            </a:r>
            <a:r>
              <a:rPr lang="zh-CN" altLang="zh-CN" sz="2000" kern="100" dirty="0">
                <a:latin typeface="黑体" panose="02010609060101010101" pitchFamily="49" charset="-122"/>
                <a:ea typeface="黑体" panose="02010609060101010101" pitchFamily="49" charset="-122"/>
              </a:rPr>
              <a:t>）根据生产机械的最高转速和对电力传动系统的调速要求，以及机械减速的复杂程度，选择电动机的额定转速。</a:t>
            </a:r>
            <a:endParaRPr lang="en-US" altLang="zh-CN" sz="2000" kern="100" dirty="0">
              <a:latin typeface="黑体" panose="02010609060101010101" pitchFamily="49" charset="-122"/>
              <a:ea typeface="黑体" panose="02010609060101010101" pitchFamily="49" charset="-122"/>
            </a:endParaRPr>
          </a:p>
          <a:p>
            <a:pPr marL="62865" indent="-62865" algn="just">
              <a:lnSpc>
                <a:spcPct val="150000"/>
              </a:lnSpc>
            </a:pPr>
            <a:r>
              <a:rPr lang="zh-CN" altLang="zh-CN" sz="2000" kern="100" dirty="0">
                <a:latin typeface="黑体" panose="02010609060101010101" pitchFamily="49" charset="-122"/>
                <a:ea typeface="黑体" panose="02010609060101010101" pitchFamily="49" charset="-122"/>
              </a:rPr>
              <a:t>（</a:t>
            </a:r>
            <a:r>
              <a:rPr lang="en-US" altLang="zh-CN" sz="2000" kern="100" dirty="0">
                <a:latin typeface="黑体" panose="02010609060101010101" pitchFamily="49" charset="-122"/>
                <a:ea typeface="黑体" panose="02010609060101010101" pitchFamily="49" charset="-122"/>
              </a:rPr>
              <a:t>6</a:t>
            </a:r>
            <a:r>
              <a:rPr lang="zh-CN" altLang="zh-CN" sz="2000" kern="100" dirty="0">
                <a:latin typeface="黑体" panose="02010609060101010101" pitchFamily="49" charset="-122"/>
                <a:ea typeface="黑体" panose="02010609060101010101" pitchFamily="49" charset="-122"/>
              </a:rPr>
              <a:t>）选择电动机时，一方面考虑产品价格，建设费用，运行费用，使综合经济效益最好；另一方面要考虑影响安装，运行和维护的因素，使其安装、检修方便，运行可靠。</a:t>
            </a:r>
            <a:endParaRPr lang="en-US" altLang="zh-CN" sz="2000" kern="100" dirty="0">
              <a:latin typeface="黑体" panose="02010609060101010101" pitchFamily="49" charset="-122"/>
              <a:ea typeface="黑体" panose="02010609060101010101" pitchFamily="49" charset="-122"/>
            </a:endParaRPr>
          </a:p>
          <a:p>
            <a:pPr marL="62865" indent="-62865" algn="just">
              <a:lnSpc>
                <a:spcPct val="150000"/>
              </a:lnSpc>
            </a:pPr>
            <a:r>
              <a:rPr lang="zh-CN" altLang="zh-CN" sz="2000" kern="100" dirty="0">
                <a:latin typeface="黑体" panose="02010609060101010101" pitchFamily="49" charset="-122"/>
                <a:ea typeface="黑体" panose="02010609060101010101" pitchFamily="49" charset="-122"/>
              </a:rPr>
              <a:t>（</a:t>
            </a:r>
            <a:r>
              <a:rPr lang="en-US" altLang="zh-CN" sz="2000" kern="100" dirty="0">
                <a:latin typeface="黑体" panose="02010609060101010101" pitchFamily="49" charset="-122"/>
                <a:ea typeface="黑体" panose="02010609060101010101" pitchFamily="49" charset="-122"/>
              </a:rPr>
              <a:t>7</a:t>
            </a:r>
            <a:r>
              <a:rPr lang="zh-CN" altLang="zh-CN" sz="2000" kern="100" dirty="0">
                <a:latin typeface="黑体" panose="02010609060101010101" pitchFamily="49" charset="-122"/>
                <a:ea typeface="黑体" panose="02010609060101010101" pitchFamily="49" charset="-122"/>
              </a:rPr>
              <a:t>）要贯彻国家的技术经济政策，积极采用国家推广的新产品，不用淘汰的产品，如</a:t>
            </a:r>
            <a:r>
              <a:rPr lang="en-US" altLang="zh-CN" sz="2000" kern="100" dirty="0">
                <a:latin typeface="黑体" panose="02010609060101010101" pitchFamily="49" charset="-122"/>
                <a:ea typeface="黑体" panose="02010609060101010101" pitchFamily="49" charset="-122"/>
              </a:rPr>
              <a:t>J2</a:t>
            </a:r>
            <a:r>
              <a:rPr lang="zh-CN" altLang="zh-CN" sz="2000" kern="100" dirty="0">
                <a:latin typeface="黑体" panose="02010609060101010101" pitchFamily="49" charset="-122"/>
                <a:ea typeface="黑体" panose="02010609060101010101" pitchFamily="49" charset="-122"/>
              </a:rPr>
              <a:t>、</a:t>
            </a:r>
            <a:r>
              <a:rPr lang="en-US" altLang="zh-CN" sz="2000" kern="100" dirty="0">
                <a:latin typeface="黑体" panose="02010609060101010101" pitchFamily="49" charset="-122"/>
                <a:ea typeface="黑体" panose="02010609060101010101" pitchFamily="49" charset="-122"/>
              </a:rPr>
              <a:t>JO2</a:t>
            </a:r>
            <a:r>
              <a:rPr lang="zh-CN" altLang="zh-CN" sz="2000" kern="100" dirty="0">
                <a:latin typeface="黑体" panose="02010609060101010101" pitchFamily="49" charset="-122"/>
                <a:ea typeface="黑体" panose="02010609060101010101" pitchFamily="49" charset="-122"/>
              </a:rPr>
              <a:t>、</a:t>
            </a:r>
            <a:r>
              <a:rPr lang="en-US" altLang="zh-CN" sz="2000" kern="100" dirty="0">
                <a:latin typeface="黑体" panose="02010609060101010101" pitchFamily="49" charset="-122"/>
                <a:ea typeface="黑体" panose="02010609060101010101" pitchFamily="49" charset="-122"/>
              </a:rPr>
              <a:t>JO3</a:t>
            </a:r>
            <a:r>
              <a:rPr lang="zh-CN" altLang="zh-CN" sz="2000" kern="100" dirty="0">
                <a:latin typeface="黑体" panose="02010609060101010101" pitchFamily="49" charset="-122"/>
                <a:ea typeface="黑体" panose="02010609060101010101" pitchFamily="49" charset="-122"/>
              </a:rPr>
              <a:t>系列等。</a:t>
            </a:r>
            <a:endParaRPr lang="en-US" altLang="zh-CN" sz="2000" kern="100" dirty="0">
              <a:latin typeface="黑体" panose="02010609060101010101" pitchFamily="49" charset="-122"/>
              <a:ea typeface="黑体" panose="02010609060101010101" pitchFamily="49" charset="-122"/>
            </a:endParaRPr>
          </a:p>
          <a:p>
            <a:pPr marL="62865" indent="-62865" algn="just">
              <a:lnSpc>
                <a:spcPct val="150000"/>
              </a:lnSpc>
            </a:pPr>
            <a:endParaRPr lang="en-US" altLang="zh-CN" sz="2000" kern="100" dirty="0">
              <a:latin typeface="黑体" panose="02010609060101010101" pitchFamily="49" charset="-122"/>
              <a:ea typeface="黑体" panose="02010609060101010101" pitchFamily="49" charset="-122"/>
            </a:endParaRPr>
          </a:p>
          <a:p>
            <a:pPr marL="342900" indent="-342900" algn="just">
              <a:lnSpc>
                <a:spcPct val="150000"/>
              </a:lnSpc>
              <a:buFont typeface="Wingdings" panose="05000000000000000000" pitchFamily="2" charset="2"/>
              <a:buChar char="p"/>
            </a:pPr>
            <a:r>
              <a:rPr lang="zh-CN" altLang="zh-CN" sz="2000" kern="100" dirty="0">
                <a:latin typeface="黑体" panose="02010609060101010101" pitchFamily="49" charset="-122"/>
                <a:ea typeface="黑体" panose="02010609060101010101" pitchFamily="49" charset="-122"/>
              </a:rPr>
              <a:t>除此以外，还应考虑环保，现有技术状况等问题。总之，在满足技术要求的前提下，从全局出发，优先考虑经济性。</a:t>
            </a:r>
          </a:p>
        </p:txBody>
      </p:sp>
    </p:spTree>
    <p:extLst>
      <p:ext uri="{BB962C8B-B14F-4D97-AF65-F5344CB8AC3E}">
        <p14:creationId xmlns:p14="http://schemas.microsoft.com/office/powerpoint/2010/main" val="207116360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10221539"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二、三相异步电动机的选择</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aphicFrame>
        <p:nvGraphicFramePr>
          <p:cNvPr id="5" name="表格 4"/>
          <p:cNvGraphicFramePr>
            <a:graphicFrameLocks noGrp="1"/>
          </p:cNvGraphicFramePr>
          <p:nvPr>
            <p:extLst>
              <p:ext uri="{D42A27DB-BD31-4B8C-83A1-F6EECF244321}">
                <p14:modId xmlns:p14="http://schemas.microsoft.com/office/powerpoint/2010/main" val="2303379899"/>
              </p:ext>
            </p:extLst>
          </p:nvPr>
        </p:nvGraphicFramePr>
        <p:xfrm>
          <a:off x="668133" y="1597234"/>
          <a:ext cx="7127875" cy="365760"/>
        </p:xfrm>
        <a:graphic>
          <a:graphicData uri="http://schemas.openxmlformats.org/drawingml/2006/table">
            <a:tbl>
              <a:tblPr/>
              <a:tblGrid>
                <a:gridCol w="7127875">
                  <a:extLst>
                    <a:ext uri="{9D8B030D-6E8A-4147-A177-3AD203B41FA5}">
                      <a16:colId xmlns:a16="http://schemas.microsoft.com/office/drawing/2014/main" val="20000"/>
                    </a:ext>
                  </a:extLst>
                </a:gridCol>
              </a:tblGrid>
              <a:tr h="288221">
                <a:tc>
                  <a:txBody>
                    <a:bodyPr/>
                    <a:lstStyle/>
                    <a:p>
                      <a:pPr algn="just">
                        <a:spcAft>
                          <a:spcPts val="0"/>
                        </a:spcAft>
                      </a:pPr>
                      <a:r>
                        <a:rPr lang="zh-CN" sz="2400" b="1" kern="100" dirty="0">
                          <a:solidFill>
                            <a:schemeClr val="tx1"/>
                          </a:solidFill>
                          <a:effectLst/>
                          <a:latin typeface="华文中宋" panose="02010600040101010101" pitchFamily="2" charset="-122"/>
                          <a:ea typeface="华文中宋" panose="02010600040101010101" pitchFamily="2" charset="-122"/>
                          <a:cs typeface="华文中宋" panose="02010600040101010101" pitchFamily="2" charset="-122"/>
                        </a:rPr>
                        <a:t> </a:t>
                      </a:r>
                      <a:r>
                        <a:rPr lang="en-US" sz="2400" b="1" kern="100" dirty="0">
                          <a:solidFill>
                            <a:schemeClr val="tx1"/>
                          </a:solidFill>
                          <a:effectLst/>
                          <a:latin typeface="华文中宋" panose="02010600040101010101" pitchFamily="2" charset="-122"/>
                          <a:ea typeface="华文中宋" panose="02010600040101010101" pitchFamily="2" charset="-122"/>
                          <a:cs typeface="华文中宋" panose="02010600040101010101" pitchFamily="2" charset="-122"/>
                        </a:rPr>
                        <a:t>1.</a:t>
                      </a:r>
                      <a:r>
                        <a:rPr lang="zh-CN" altLang="en-US" sz="2400" b="1" kern="100" dirty="0">
                          <a:solidFill>
                            <a:schemeClr val="tx1"/>
                          </a:solidFill>
                          <a:effectLst/>
                          <a:latin typeface="华文中宋" panose="02010600040101010101" pitchFamily="2" charset="-122"/>
                          <a:ea typeface="华文中宋" panose="02010600040101010101" pitchFamily="2" charset="-122"/>
                          <a:cs typeface="华文中宋" panose="02010600040101010101" pitchFamily="2" charset="-122"/>
                        </a:rPr>
                        <a:t>电动机结构形式的选择</a:t>
                      </a:r>
                      <a:endParaRPr lang="zh-CN" sz="2400" b="1" kern="100" dirty="0">
                        <a:solidFill>
                          <a:schemeClr val="tx1"/>
                        </a:solidFill>
                        <a:effectLst/>
                        <a:latin typeface="华文中宋" panose="02010600040101010101" pitchFamily="2" charset="-122"/>
                        <a:ea typeface="华文中宋" panose="02010600040101010101" pitchFamily="2" charset="-122"/>
                        <a:cs typeface="华文中宋" panose="02010600040101010101" pitchFamily="2" charset="-122"/>
                      </a:endParaRPr>
                    </a:p>
                  </a:txBody>
                  <a:tcPr marL="114303" marR="114303" marT="0" marB="0">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3" name="矩形 2"/>
          <p:cNvSpPr/>
          <p:nvPr/>
        </p:nvSpPr>
        <p:spPr>
          <a:xfrm>
            <a:off x="668133" y="2297237"/>
            <a:ext cx="10869932" cy="3831818"/>
          </a:xfrm>
          <a:prstGeom prst="rect">
            <a:avLst/>
          </a:prstGeom>
        </p:spPr>
        <p:txBody>
          <a:bodyPr wrap="square">
            <a:spAutoFit/>
          </a:bodyPr>
          <a:lstStyle/>
          <a:p>
            <a:pPr marL="685165" indent="-457200" algn="just">
              <a:lnSpc>
                <a:spcPct val="150000"/>
              </a:lnSpc>
              <a:spcAft>
                <a:spcPts val="0"/>
              </a:spcAft>
              <a:buAutoNum type="arabicParenBoth"/>
            </a:pPr>
            <a:r>
              <a:rPr lang="zh-CN" altLang="zh-CN" b="1" kern="100" dirty="0">
                <a:latin typeface="微软雅黑" panose="020B0503020204020204" pitchFamily="34" charset="-122"/>
                <a:ea typeface="微软雅黑" panose="020B0503020204020204" pitchFamily="34" charset="-122"/>
                <a:cs typeface="华文中宋" panose="02010600040101010101" pitchFamily="2" charset="-122"/>
              </a:rPr>
              <a:t>安装方式</a:t>
            </a:r>
            <a:endParaRPr lang="en-US" altLang="zh-CN" b="1" kern="100" dirty="0">
              <a:latin typeface="微软雅黑" panose="020B0503020204020204" pitchFamily="34" charset="-122"/>
              <a:ea typeface="微软雅黑" panose="020B0503020204020204" pitchFamily="34" charset="-122"/>
              <a:cs typeface="华文中宋" panose="02010600040101010101" pitchFamily="2" charset="-122"/>
            </a:endParaRPr>
          </a:p>
          <a:p>
            <a:pPr marL="227965" algn="just">
              <a:lnSpc>
                <a:spcPct val="150000"/>
              </a:lnSpc>
              <a:spcAft>
                <a:spcPts val="0"/>
              </a:spcAft>
            </a:pPr>
            <a:r>
              <a:rPr lang="en-US" altLang="zh-CN" kern="100" dirty="0">
                <a:latin typeface="微软雅黑" panose="020B0503020204020204" pitchFamily="34" charset="-122"/>
                <a:ea typeface="微软雅黑" panose="020B0503020204020204" pitchFamily="34" charset="-122"/>
                <a:cs typeface="华文中宋" panose="02010600040101010101" pitchFamily="2" charset="-122"/>
              </a:rPr>
              <a:t>     </a:t>
            </a:r>
            <a:r>
              <a:rPr lang="zh-CN" altLang="zh-CN" kern="100" dirty="0">
                <a:latin typeface="微软雅黑" panose="020B0503020204020204" pitchFamily="34" charset="-122"/>
                <a:ea typeface="微软雅黑" panose="020B0503020204020204" pitchFamily="34" charset="-122"/>
                <a:cs typeface="华文中宋" panose="02010600040101010101" pitchFamily="2" charset="-122"/>
              </a:rPr>
              <a:t>分为卧式和立式，卧式电动机的转轴安装后为水平位置，立式的转轴则为垂直地面的位置，两种类型的电动机使用的轴承不同，立式的价格稍高，一般情况下用卧式的。</a:t>
            </a:r>
            <a:endParaRPr lang="en-US" altLang="zh-CN" kern="100" dirty="0">
              <a:latin typeface="微软雅黑" panose="020B0503020204020204" pitchFamily="34" charset="-122"/>
              <a:ea typeface="微软雅黑" panose="020B0503020204020204" pitchFamily="34" charset="-122"/>
              <a:cs typeface="华文中宋" panose="02010600040101010101" pitchFamily="2" charset="-122"/>
            </a:endParaRPr>
          </a:p>
          <a:p>
            <a:pPr marL="227965" algn="just">
              <a:lnSpc>
                <a:spcPct val="150000"/>
              </a:lnSpc>
              <a:spcAft>
                <a:spcPts val="0"/>
              </a:spcAft>
            </a:pPr>
            <a:r>
              <a:rPr lang="zh-CN" altLang="en-US" b="1" kern="100" dirty="0">
                <a:latin typeface="微软雅黑" panose="020B0503020204020204" pitchFamily="34" charset="-122"/>
                <a:ea typeface="微软雅黑" panose="020B0503020204020204" pitchFamily="34" charset="-122"/>
                <a:cs typeface="华文中宋" panose="02010600040101010101" pitchFamily="2" charset="-122"/>
              </a:rPr>
              <a:t>（</a:t>
            </a:r>
            <a:r>
              <a:rPr lang="en-US" altLang="zh-CN" b="1" kern="100" dirty="0">
                <a:latin typeface="微软雅黑" panose="020B0503020204020204" pitchFamily="34" charset="-122"/>
                <a:ea typeface="微软雅黑" panose="020B0503020204020204" pitchFamily="34" charset="-122"/>
                <a:cs typeface="华文中宋" panose="02010600040101010101" pitchFamily="2" charset="-122"/>
              </a:rPr>
              <a:t>2</a:t>
            </a:r>
            <a:r>
              <a:rPr lang="zh-CN" altLang="zh-CN" b="1" kern="100" dirty="0">
                <a:latin typeface="微软雅黑" panose="020B0503020204020204" pitchFamily="34" charset="-122"/>
                <a:ea typeface="微软雅黑" panose="020B0503020204020204" pitchFamily="34" charset="-122"/>
                <a:cs typeface="华文中宋" panose="02010600040101010101" pitchFamily="2" charset="-122"/>
              </a:rPr>
              <a:t>）轴伸个数</a:t>
            </a:r>
            <a:endParaRPr lang="en-US" altLang="zh-CN" b="1" kern="100" dirty="0">
              <a:latin typeface="微软雅黑" panose="020B0503020204020204" pitchFamily="34" charset="-122"/>
              <a:ea typeface="微软雅黑" panose="020B0503020204020204" pitchFamily="34" charset="-122"/>
              <a:cs typeface="华文中宋" panose="02010600040101010101" pitchFamily="2" charset="-122"/>
            </a:endParaRPr>
          </a:p>
          <a:p>
            <a:pPr marL="227965" algn="just">
              <a:lnSpc>
                <a:spcPct val="150000"/>
              </a:lnSpc>
              <a:spcAft>
                <a:spcPts val="0"/>
              </a:spcAft>
            </a:pPr>
            <a:r>
              <a:rPr lang="en-US" altLang="zh-CN" kern="100" dirty="0">
                <a:latin typeface="微软雅黑" panose="020B0503020204020204" pitchFamily="34" charset="-122"/>
                <a:ea typeface="微软雅黑" panose="020B0503020204020204" pitchFamily="34" charset="-122"/>
                <a:cs typeface="华文中宋" panose="02010600040101010101" pitchFamily="2" charset="-122"/>
              </a:rPr>
              <a:t>     </a:t>
            </a:r>
            <a:r>
              <a:rPr lang="zh-CN" altLang="zh-CN" kern="100" dirty="0">
                <a:latin typeface="微软雅黑" panose="020B0503020204020204" pitchFamily="34" charset="-122"/>
                <a:ea typeface="微软雅黑" panose="020B0503020204020204" pitchFamily="34" charset="-122"/>
                <a:cs typeface="华文中宋" panose="02010600040101010101" pitchFamily="2" charset="-122"/>
              </a:rPr>
              <a:t>伸出到端盖外面与负载联接的转轴部分，称为轴伸。电动机有单轴伸与双轴伸两种，多数情况下用单轴伸，特殊情况下用双轴伸，如需一边安装测速发电机，另一边需要拖动生产机械时，则要选用双轴伸电动机。</a:t>
            </a:r>
            <a:endParaRPr lang="en-US" altLang="zh-CN" kern="100" dirty="0">
              <a:latin typeface="微软雅黑" panose="020B0503020204020204" pitchFamily="34" charset="-122"/>
              <a:ea typeface="微软雅黑" panose="020B0503020204020204" pitchFamily="34" charset="-122"/>
              <a:cs typeface="华文中宋" panose="02010600040101010101" pitchFamily="2" charset="-122"/>
            </a:endParaRPr>
          </a:p>
          <a:p>
            <a:pPr marL="227965" algn="just">
              <a:lnSpc>
                <a:spcPct val="150000"/>
              </a:lnSpc>
              <a:spcAft>
                <a:spcPts val="0"/>
              </a:spcAft>
            </a:pPr>
            <a:r>
              <a:rPr lang="zh-CN" altLang="en-US" b="1" kern="100" dirty="0">
                <a:latin typeface="微软雅黑" panose="020B0503020204020204" pitchFamily="34" charset="-122"/>
                <a:ea typeface="微软雅黑" panose="020B0503020204020204" pitchFamily="34" charset="-122"/>
                <a:cs typeface="华文中宋" panose="02010600040101010101" pitchFamily="2" charset="-122"/>
              </a:rPr>
              <a:t>（</a:t>
            </a:r>
            <a:r>
              <a:rPr lang="en-US" altLang="zh-CN" b="1" kern="100" dirty="0">
                <a:latin typeface="微软雅黑" panose="020B0503020204020204" pitchFamily="34" charset="-122"/>
                <a:ea typeface="微软雅黑" panose="020B0503020204020204" pitchFamily="34" charset="-122"/>
                <a:cs typeface="华文中宋" panose="02010600040101010101" pitchFamily="2" charset="-122"/>
              </a:rPr>
              <a:t>3</a:t>
            </a:r>
            <a:r>
              <a:rPr lang="zh-CN" altLang="zh-CN" b="1" kern="100" dirty="0">
                <a:latin typeface="微软雅黑" panose="020B0503020204020204" pitchFamily="34" charset="-122"/>
                <a:ea typeface="微软雅黑" panose="020B0503020204020204" pitchFamily="34" charset="-122"/>
                <a:cs typeface="华文中宋" panose="02010600040101010101" pitchFamily="2" charset="-122"/>
              </a:rPr>
              <a:t>）防护方式</a:t>
            </a:r>
          </a:p>
          <a:p>
            <a:pPr marL="266700" algn="just">
              <a:lnSpc>
                <a:spcPct val="150000"/>
              </a:lnSpc>
              <a:spcAft>
                <a:spcPts val="0"/>
              </a:spcAft>
            </a:pPr>
            <a:r>
              <a:rPr lang="en-US" altLang="zh-CN" kern="100" dirty="0">
                <a:latin typeface="微软雅黑" panose="020B0503020204020204" pitchFamily="34" charset="-122"/>
                <a:ea typeface="微软雅黑" panose="020B0503020204020204" pitchFamily="34" charset="-122"/>
                <a:cs typeface="华文中宋" panose="02010600040101010101" pitchFamily="2" charset="-122"/>
              </a:rPr>
              <a:t>    </a:t>
            </a:r>
            <a:r>
              <a:rPr lang="zh-CN" altLang="zh-CN" kern="100" dirty="0">
                <a:latin typeface="微软雅黑" panose="020B0503020204020204" pitchFamily="34" charset="-122"/>
                <a:ea typeface="微软雅黑" panose="020B0503020204020204" pitchFamily="34" charset="-122"/>
                <a:cs typeface="华文中宋" panose="02010600040101010101" pitchFamily="2" charset="-122"/>
              </a:rPr>
              <a:t>电动机按防护方式可分为开启式、防护式、封闭式和防爆式几种。</a:t>
            </a:r>
          </a:p>
        </p:txBody>
      </p:sp>
    </p:spTree>
    <p:extLst>
      <p:ext uri="{BB962C8B-B14F-4D97-AF65-F5344CB8AC3E}">
        <p14:creationId xmlns:p14="http://schemas.microsoft.com/office/powerpoint/2010/main" val="192782266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10221539"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二、三相异步电动机的选择</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aphicFrame>
        <p:nvGraphicFramePr>
          <p:cNvPr id="5" name="表格 4"/>
          <p:cNvGraphicFramePr>
            <a:graphicFrameLocks noGrp="1"/>
          </p:cNvGraphicFramePr>
          <p:nvPr>
            <p:extLst>
              <p:ext uri="{D42A27DB-BD31-4B8C-83A1-F6EECF244321}">
                <p14:modId xmlns:p14="http://schemas.microsoft.com/office/powerpoint/2010/main" val="3730823594"/>
              </p:ext>
            </p:extLst>
          </p:nvPr>
        </p:nvGraphicFramePr>
        <p:xfrm>
          <a:off x="668133" y="1597234"/>
          <a:ext cx="7127875" cy="365760"/>
        </p:xfrm>
        <a:graphic>
          <a:graphicData uri="http://schemas.openxmlformats.org/drawingml/2006/table">
            <a:tbl>
              <a:tblPr/>
              <a:tblGrid>
                <a:gridCol w="7127875">
                  <a:extLst>
                    <a:ext uri="{9D8B030D-6E8A-4147-A177-3AD203B41FA5}">
                      <a16:colId xmlns:a16="http://schemas.microsoft.com/office/drawing/2014/main" val="20000"/>
                    </a:ext>
                  </a:extLst>
                </a:gridCol>
              </a:tblGrid>
              <a:tr h="288221">
                <a:tc>
                  <a:txBody>
                    <a:bodyPr/>
                    <a:lstStyle/>
                    <a:p>
                      <a:pPr algn="just">
                        <a:spcAft>
                          <a:spcPts val="0"/>
                        </a:spcAft>
                      </a:pPr>
                      <a:r>
                        <a:rPr lang="zh-CN" sz="2400" b="1" kern="100" dirty="0">
                          <a:solidFill>
                            <a:schemeClr val="tx1"/>
                          </a:solidFill>
                          <a:effectLst/>
                          <a:latin typeface="华文中宋" panose="02010600040101010101" pitchFamily="2" charset="-122"/>
                          <a:ea typeface="华文中宋" panose="02010600040101010101" pitchFamily="2" charset="-122"/>
                          <a:cs typeface="华文中宋" panose="02010600040101010101" pitchFamily="2" charset="-122"/>
                        </a:rPr>
                        <a:t> </a:t>
                      </a:r>
                      <a:r>
                        <a:rPr lang="en-US" sz="2400" b="1" kern="100" dirty="0">
                          <a:solidFill>
                            <a:schemeClr val="tx1"/>
                          </a:solidFill>
                          <a:effectLst/>
                          <a:latin typeface="华文中宋" panose="02010600040101010101" pitchFamily="2" charset="-122"/>
                          <a:ea typeface="华文中宋" panose="02010600040101010101" pitchFamily="2" charset="-122"/>
                          <a:cs typeface="华文中宋" panose="02010600040101010101" pitchFamily="2" charset="-122"/>
                        </a:rPr>
                        <a:t>2.</a:t>
                      </a:r>
                      <a:r>
                        <a:rPr lang="zh-CN" altLang="en-US" sz="2400" b="1" kern="100" dirty="0">
                          <a:solidFill>
                            <a:schemeClr val="tx1"/>
                          </a:solidFill>
                          <a:effectLst/>
                          <a:latin typeface="华文中宋" panose="02010600040101010101" pitchFamily="2" charset="-122"/>
                          <a:ea typeface="华文中宋" panose="02010600040101010101" pitchFamily="2" charset="-122"/>
                          <a:cs typeface="华文中宋" panose="02010600040101010101" pitchFamily="2" charset="-122"/>
                        </a:rPr>
                        <a:t>电动机额定电压的选择</a:t>
                      </a:r>
                      <a:endParaRPr lang="zh-CN" sz="2400" b="1" kern="100" dirty="0">
                        <a:solidFill>
                          <a:schemeClr val="tx1"/>
                        </a:solidFill>
                        <a:effectLst/>
                        <a:latin typeface="华文中宋" panose="02010600040101010101" pitchFamily="2" charset="-122"/>
                        <a:ea typeface="华文中宋" panose="02010600040101010101" pitchFamily="2" charset="-122"/>
                        <a:cs typeface="华文中宋" panose="02010600040101010101" pitchFamily="2" charset="-122"/>
                      </a:endParaRPr>
                    </a:p>
                  </a:txBody>
                  <a:tcPr marL="114303" marR="114303" marT="0" marB="0">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3" name="矩形 2"/>
          <p:cNvSpPr/>
          <p:nvPr/>
        </p:nvSpPr>
        <p:spPr>
          <a:xfrm>
            <a:off x="934141" y="2260892"/>
            <a:ext cx="9971610" cy="3785652"/>
          </a:xfrm>
          <a:prstGeom prst="rect">
            <a:avLst/>
          </a:prstGeom>
        </p:spPr>
        <p:txBody>
          <a:bodyPr wrap="square">
            <a:spAutoFit/>
          </a:bodyPr>
          <a:lstStyle/>
          <a:p>
            <a:pPr marL="344170" indent="-342900" algn="just">
              <a:lnSpc>
                <a:spcPct val="200000"/>
              </a:lnSpc>
              <a:spcAft>
                <a:spcPts val="0"/>
              </a:spcAft>
              <a:buFont typeface="Arial" panose="020B0604020202020204" pitchFamily="34" charset="0"/>
              <a:buChar char="•"/>
            </a:pPr>
            <a:r>
              <a:rPr lang="zh-CN" altLang="zh-CN" sz="2000" dirty="0">
                <a:latin typeface="黑体" panose="02010609060101010101" pitchFamily="49" charset="-122"/>
                <a:ea typeface="黑体" panose="02010609060101010101" pitchFamily="49" charset="-122"/>
                <a:cs typeface="Times New Roman" panose="02020603050405020304" pitchFamily="18" charset="0"/>
              </a:rPr>
              <a:t>三相异步电动机额定电压的选择主要按使用场所提供的电网电压等级决定。</a:t>
            </a:r>
            <a:endParaRPr lang="en-US" altLang="zh-CN" sz="2000" dirty="0">
              <a:latin typeface="黑体" panose="02010609060101010101" pitchFamily="49" charset="-122"/>
              <a:ea typeface="黑体" panose="02010609060101010101" pitchFamily="49" charset="-122"/>
              <a:cs typeface="Times New Roman" panose="02020603050405020304" pitchFamily="18" charset="0"/>
            </a:endParaRPr>
          </a:p>
          <a:p>
            <a:pPr marL="344170" indent="-342900" algn="just">
              <a:lnSpc>
                <a:spcPct val="200000"/>
              </a:lnSpc>
              <a:spcAft>
                <a:spcPts val="0"/>
              </a:spcAft>
              <a:buFont typeface="Arial" panose="020B0604020202020204" pitchFamily="34" charset="0"/>
              <a:buChar char="•"/>
            </a:pPr>
            <a:r>
              <a:rPr lang="zh-CN" altLang="zh-CN" sz="2000" dirty="0">
                <a:latin typeface="黑体" panose="02010609060101010101" pitchFamily="49" charset="-122"/>
                <a:ea typeface="黑体" panose="02010609060101010101" pitchFamily="49" charset="-122"/>
                <a:cs typeface="Times New Roman" panose="02020603050405020304" pitchFamily="18" charset="0"/>
              </a:rPr>
              <a:t>低压电网一般为</a:t>
            </a:r>
            <a:r>
              <a:rPr lang="en-US" altLang="zh-CN" sz="2000" dirty="0">
                <a:latin typeface="黑体" panose="02010609060101010101" pitchFamily="49" charset="-122"/>
                <a:ea typeface="黑体" panose="02010609060101010101" pitchFamily="49" charset="-122"/>
                <a:cs typeface="Times New Roman" panose="02020603050405020304" pitchFamily="18" charset="0"/>
              </a:rPr>
              <a:t>380V</a:t>
            </a:r>
            <a:r>
              <a:rPr lang="zh-CN" altLang="zh-CN" sz="2000" dirty="0">
                <a:latin typeface="黑体" panose="02010609060101010101" pitchFamily="49" charset="-122"/>
                <a:ea typeface="黑体" panose="02010609060101010101" pitchFamily="49" charset="-122"/>
                <a:cs typeface="Times New Roman" panose="02020603050405020304" pitchFamily="18" charset="0"/>
              </a:rPr>
              <a:t>，中小型电动机的额定电压多为</a:t>
            </a:r>
            <a:r>
              <a:rPr lang="en-US" altLang="zh-CN" sz="2000" dirty="0">
                <a:latin typeface="黑体" panose="02010609060101010101" pitchFamily="49" charset="-122"/>
                <a:ea typeface="黑体" panose="02010609060101010101" pitchFamily="49" charset="-122"/>
                <a:cs typeface="Times New Roman" panose="02020603050405020304" pitchFamily="18" charset="0"/>
              </a:rPr>
              <a:t>380V</a:t>
            </a:r>
            <a:r>
              <a:rPr lang="zh-CN" altLang="zh-CN" sz="2000" dirty="0">
                <a:latin typeface="黑体" panose="02010609060101010101" pitchFamily="49" charset="-122"/>
                <a:ea typeface="黑体" panose="02010609060101010101" pitchFamily="49" charset="-122"/>
                <a:cs typeface="Times New Roman" panose="02020603050405020304" pitchFamily="18" charset="0"/>
              </a:rPr>
              <a:t>（</a:t>
            </a:r>
            <a:r>
              <a:rPr lang="en-US" altLang="zh-CN" sz="2000" dirty="0">
                <a:latin typeface="黑体" panose="02010609060101010101" pitchFamily="49" charset="-122"/>
                <a:ea typeface="黑体" panose="02010609060101010101" pitchFamily="49" charset="-122"/>
                <a:cs typeface="Times New Roman" panose="02020603050405020304" pitchFamily="18" charset="0"/>
              </a:rPr>
              <a:t>Y/</a:t>
            </a:r>
            <a:r>
              <a:rPr lang="zh-CN" altLang="zh-CN" sz="2000" dirty="0">
                <a:latin typeface="黑体" panose="02010609060101010101" pitchFamily="49" charset="-122"/>
                <a:ea typeface="黑体" panose="02010609060101010101" pitchFamily="49" charset="-122"/>
                <a:cs typeface="Times New Roman" panose="02020603050405020304" pitchFamily="18" charset="0"/>
              </a:rPr>
              <a:t>Δ接法）、</a:t>
            </a:r>
            <a:r>
              <a:rPr lang="en-US" altLang="zh-CN" sz="2000" dirty="0">
                <a:latin typeface="黑体" panose="02010609060101010101" pitchFamily="49" charset="-122"/>
                <a:ea typeface="黑体" panose="02010609060101010101" pitchFamily="49" charset="-122"/>
                <a:cs typeface="Times New Roman" panose="02020603050405020304" pitchFamily="18" charset="0"/>
              </a:rPr>
              <a:t>220/380V</a:t>
            </a:r>
            <a:r>
              <a:rPr lang="zh-CN" altLang="zh-CN" sz="2000" dirty="0">
                <a:latin typeface="黑体" panose="02010609060101010101" pitchFamily="49" charset="-122"/>
                <a:ea typeface="黑体" panose="02010609060101010101" pitchFamily="49" charset="-122"/>
                <a:cs typeface="Times New Roman" panose="02020603050405020304" pitchFamily="18" charset="0"/>
              </a:rPr>
              <a:t>（Δ</a:t>
            </a:r>
            <a:r>
              <a:rPr lang="en-US" altLang="zh-CN" sz="2000" dirty="0">
                <a:latin typeface="黑体" panose="02010609060101010101" pitchFamily="49" charset="-122"/>
                <a:ea typeface="黑体" panose="02010609060101010101" pitchFamily="49" charset="-122"/>
                <a:cs typeface="Times New Roman" panose="02020603050405020304" pitchFamily="18" charset="0"/>
              </a:rPr>
              <a:t>/Y</a:t>
            </a:r>
            <a:r>
              <a:rPr lang="zh-CN" altLang="zh-CN" sz="2000" dirty="0">
                <a:latin typeface="黑体" panose="02010609060101010101" pitchFamily="49" charset="-122"/>
                <a:ea typeface="黑体" panose="02010609060101010101" pitchFamily="49" charset="-122"/>
                <a:cs typeface="Times New Roman" panose="02020603050405020304" pitchFamily="18" charset="0"/>
              </a:rPr>
              <a:t>接法）和</a:t>
            </a:r>
            <a:r>
              <a:rPr lang="en-US" altLang="zh-CN" sz="2000" dirty="0">
                <a:latin typeface="黑体" panose="02010609060101010101" pitchFamily="49" charset="-122"/>
                <a:ea typeface="黑体" panose="02010609060101010101" pitchFamily="49" charset="-122"/>
                <a:cs typeface="Times New Roman" panose="02020603050405020304" pitchFamily="18" charset="0"/>
              </a:rPr>
              <a:t>380/660V</a:t>
            </a:r>
            <a:r>
              <a:rPr lang="zh-CN" altLang="zh-CN" sz="2000" dirty="0">
                <a:latin typeface="黑体" panose="02010609060101010101" pitchFamily="49" charset="-122"/>
                <a:ea typeface="黑体" panose="02010609060101010101" pitchFamily="49" charset="-122"/>
                <a:cs typeface="Times New Roman" panose="02020603050405020304" pitchFamily="18" charset="0"/>
              </a:rPr>
              <a:t>（Δ</a:t>
            </a:r>
            <a:r>
              <a:rPr lang="en-US" altLang="zh-CN" sz="2000" dirty="0">
                <a:latin typeface="黑体" panose="02010609060101010101" pitchFamily="49" charset="-122"/>
                <a:ea typeface="黑体" panose="02010609060101010101" pitchFamily="49" charset="-122"/>
                <a:cs typeface="Times New Roman" panose="02020603050405020304" pitchFamily="18" charset="0"/>
              </a:rPr>
              <a:t>/Y</a:t>
            </a:r>
            <a:r>
              <a:rPr lang="zh-CN" altLang="zh-CN" sz="2000" dirty="0">
                <a:latin typeface="黑体" panose="02010609060101010101" pitchFamily="49" charset="-122"/>
                <a:ea typeface="黑体" panose="02010609060101010101" pitchFamily="49" charset="-122"/>
                <a:cs typeface="Times New Roman" panose="02020603050405020304" pitchFamily="18" charset="0"/>
              </a:rPr>
              <a:t>接法）。</a:t>
            </a:r>
            <a:endParaRPr lang="en-US" altLang="zh-CN" sz="2000" dirty="0">
              <a:latin typeface="黑体" panose="02010609060101010101" pitchFamily="49" charset="-122"/>
              <a:ea typeface="黑体" panose="02010609060101010101" pitchFamily="49" charset="-122"/>
              <a:cs typeface="Times New Roman" panose="02020603050405020304" pitchFamily="18" charset="0"/>
            </a:endParaRPr>
          </a:p>
          <a:p>
            <a:pPr marL="344170" indent="-342900" algn="just">
              <a:lnSpc>
                <a:spcPct val="200000"/>
              </a:lnSpc>
              <a:buFont typeface="Arial" panose="020B0604020202020204" pitchFamily="34" charset="0"/>
              <a:buChar char="•"/>
            </a:pPr>
            <a:r>
              <a:rPr lang="zh-CN" altLang="zh-CN" sz="2000" dirty="0">
                <a:latin typeface="黑体" panose="02010609060101010101" pitchFamily="49" charset="-122"/>
                <a:ea typeface="黑体" panose="02010609060101010101" pitchFamily="49" charset="-122"/>
                <a:cs typeface="Times New Roman" panose="02020603050405020304" pitchFamily="18" charset="0"/>
              </a:rPr>
              <a:t>单相异步电动机额定电压多采用</a:t>
            </a:r>
            <a:r>
              <a:rPr lang="en-US" altLang="zh-CN" sz="2000" dirty="0">
                <a:latin typeface="黑体" panose="02010609060101010101" pitchFamily="49" charset="-122"/>
                <a:ea typeface="黑体" panose="02010609060101010101" pitchFamily="49" charset="-122"/>
                <a:cs typeface="Times New Roman" panose="02020603050405020304" pitchFamily="18" charset="0"/>
              </a:rPr>
              <a:t>220V</a:t>
            </a:r>
            <a:r>
              <a:rPr lang="zh-CN" altLang="zh-CN" sz="2000" dirty="0">
                <a:latin typeface="黑体" panose="02010609060101010101" pitchFamily="49" charset="-122"/>
                <a:ea typeface="黑体" panose="02010609060101010101" pitchFamily="49" charset="-122"/>
                <a:cs typeface="Times New Roman" panose="02020603050405020304" pitchFamily="18" charset="0"/>
              </a:rPr>
              <a:t>。</a:t>
            </a:r>
            <a:endParaRPr lang="en-US" altLang="zh-CN" sz="2000" dirty="0">
              <a:latin typeface="黑体" panose="02010609060101010101" pitchFamily="49" charset="-122"/>
              <a:ea typeface="黑体" panose="02010609060101010101" pitchFamily="49" charset="-122"/>
              <a:cs typeface="Times New Roman" panose="02020603050405020304" pitchFamily="18" charset="0"/>
            </a:endParaRPr>
          </a:p>
          <a:p>
            <a:pPr marL="344170" indent="-342900" algn="just">
              <a:lnSpc>
                <a:spcPct val="200000"/>
              </a:lnSpc>
              <a:spcAft>
                <a:spcPts val="0"/>
              </a:spcAft>
              <a:buFont typeface="Arial" panose="020B0604020202020204" pitchFamily="34" charset="0"/>
              <a:buChar char="•"/>
            </a:pPr>
            <a:r>
              <a:rPr lang="zh-CN" altLang="zh-CN" sz="2000" dirty="0">
                <a:latin typeface="黑体" panose="02010609060101010101" pitchFamily="49" charset="-122"/>
                <a:ea typeface="黑体" panose="02010609060101010101" pitchFamily="49" charset="-122"/>
                <a:cs typeface="Times New Roman" panose="02020603050405020304" pitchFamily="18" charset="0"/>
              </a:rPr>
              <a:t>矿山及钢铁企业的设备使用的大功率电动机，一般采用高压供电，额定电压一般为</a:t>
            </a:r>
            <a:r>
              <a:rPr lang="en-US" altLang="zh-CN" sz="2000" dirty="0">
                <a:latin typeface="黑体" panose="02010609060101010101" pitchFamily="49" charset="-122"/>
                <a:ea typeface="黑体" panose="02010609060101010101" pitchFamily="49" charset="-122"/>
                <a:cs typeface="Times New Roman" panose="02020603050405020304" pitchFamily="18" charset="0"/>
              </a:rPr>
              <a:t>3kV</a:t>
            </a:r>
            <a:r>
              <a:rPr lang="zh-CN" altLang="zh-CN" sz="2000" dirty="0">
                <a:latin typeface="黑体" panose="02010609060101010101" pitchFamily="49" charset="-122"/>
                <a:ea typeface="黑体" panose="02010609060101010101" pitchFamily="49" charset="-122"/>
                <a:cs typeface="Times New Roman" panose="02020603050405020304" pitchFamily="18" charset="0"/>
              </a:rPr>
              <a:t>、</a:t>
            </a:r>
            <a:r>
              <a:rPr lang="en-US" altLang="zh-CN" sz="2000" dirty="0">
                <a:latin typeface="黑体" panose="02010609060101010101" pitchFamily="49" charset="-122"/>
                <a:ea typeface="黑体" panose="02010609060101010101" pitchFamily="49" charset="-122"/>
                <a:cs typeface="Times New Roman" panose="02020603050405020304" pitchFamily="18" charset="0"/>
              </a:rPr>
              <a:t>6kV</a:t>
            </a:r>
            <a:r>
              <a:rPr lang="zh-CN" altLang="zh-CN" sz="2000" dirty="0">
                <a:latin typeface="黑体" panose="02010609060101010101" pitchFamily="49" charset="-122"/>
                <a:ea typeface="黑体" panose="02010609060101010101" pitchFamily="49" charset="-122"/>
                <a:cs typeface="Times New Roman" panose="02020603050405020304" pitchFamily="18" charset="0"/>
              </a:rPr>
              <a:t>等。</a:t>
            </a:r>
          </a:p>
        </p:txBody>
      </p:sp>
    </p:spTree>
    <p:extLst>
      <p:ext uri="{BB962C8B-B14F-4D97-AF65-F5344CB8AC3E}">
        <p14:creationId xmlns:p14="http://schemas.microsoft.com/office/powerpoint/2010/main" val="370276573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10221539"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二、三相异步电动机的选择</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aphicFrame>
        <p:nvGraphicFramePr>
          <p:cNvPr id="5" name="表格 4"/>
          <p:cNvGraphicFramePr>
            <a:graphicFrameLocks noGrp="1"/>
          </p:cNvGraphicFramePr>
          <p:nvPr>
            <p:extLst>
              <p:ext uri="{D42A27DB-BD31-4B8C-83A1-F6EECF244321}">
                <p14:modId xmlns:p14="http://schemas.microsoft.com/office/powerpoint/2010/main" val="1640588287"/>
              </p:ext>
            </p:extLst>
          </p:nvPr>
        </p:nvGraphicFramePr>
        <p:xfrm>
          <a:off x="668133" y="1597234"/>
          <a:ext cx="7127875" cy="365760"/>
        </p:xfrm>
        <a:graphic>
          <a:graphicData uri="http://schemas.openxmlformats.org/drawingml/2006/table">
            <a:tbl>
              <a:tblPr/>
              <a:tblGrid>
                <a:gridCol w="7127875">
                  <a:extLst>
                    <a:ext uri="{9D8B030D-6E8A-4147-A177-3AD203B41FA5}">
                      <a16:colId xmlns:a16="http://schemas.microsoft.com/office/drawing/2014/main" val="20000"/>
                    </a:ext>
                  </a:extLst>
                </a:gridCol>
              </a:tblGrid>
              <a:tr h="288221">
                <a:tc>
                  <a:txBody>
                    <a:bodyPr/>
                    <a:lstStyle/>
                    <a:p>
                      <a:pPr algn="just">
                        <a:spcAft>
                          <a:spcPts val="0"/>
                        </a:spcAft>
                      </a:pPr>
                      <a:r>
                        <a:rPr lang="zh-CN" sz="2400" b="1" kern="100" dirty="0">
                          <a:solidFill>
                            <a:schemeClr val="tx1"/>
                          </a:solidFill>
                          <a:effectLst/>
                          <a:latin typeface="华文中宋" panose="02010600040101010101" pitchFamily="2" charset="-122"/>
                          <a:ea typeface="华文中宋" panose="02010600040101010101" pitchFamily="2" charset="-122"/>
                          <a:cs typeface="华文中宋" panose="02010600040101010101" pitchFamily="2" charset="-122"/>
                        </a:rPr>
                        <a:t> </a:t>
                      </a:r>
                      <a:r>
                        <a:rPr lang="en-US" sz="2400" b="1" kern="100" dirty="0">
                          <a:solidFill>
                            <a:schemeClr val="tx1"/>
                          </a:solidFill>
                          <a:effectLst/>
                          <a:latin typeface="华文中宋" panose="02010600040101010101" pitchFamily="2" charset="-122"/>
                          <a:ea typeface="华文中宋" panose="02010600040101010101" pitchFamily="2" charset="-122"/>
                          <a:cs typeface="华文中宋" panose="02010600040101010101" pitchFamily="2" charset="-122"/>
                        </a:rPr>
                        <a:t>3.</a:t>
                      </a:r>
                      <a:r>
                        <a:rPr lang="zh-CN" altLang="en-US" sz="2400" b="1" kern="100" dirty="0">
                          <a:solidFill>
                            <a:schemeClr val="tx1"/>
                          </a:solidFill>
                          <a:effectLst/>
                          <a:latin typeface="华文中宋" panose="02010600040101010101" pitchFamily="2" charset="-122"/>
                          <a:ea typeface="华文中宋" panose="02010600040101010101" pitchFamily="2" charset="-122"/>
                          <a:cs typeface="华文中宋" panose="02010600040101010101" pitchFamily="2" charset="-122"/>
                        </a:rPr>
                        <a:t>电动机额定转速的选择</a:t>
                      </a:r>
                      <a:endParaRPr lang="zh-CN" sz="2400" b="1" kern="100" dirty="0">
                        <a:solidFill>
                          <a:schemeClr val="tx1"/>
                        </a:solidFill>
                        <a:effectLst/>
                        <a:latin typeface="华文中宋" panose="02010600040101010101" pitchFamily="2" charset="-122"/>
                        <a:ea typeface="华文中宋" panose="02010600040101010101" pitchFamily="2" charset="-122"/>
                        <a:cs typeface="华文中宋" panose="02010600040101010101" pitchFamily="2" charset="-122"/>
                      </a:endParaRPr>
                    </a:p>
                  </a:txBody>
                  <a:tcPr marL="114303" marR="114303" marT="0" marB="0">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3" name="矩形 2"/>
          <p:cNvSpPr/>
          <p:nvPr/>
        </p:nvSpPr>
        <p:spPr>
          <a:xfrm>
            <a:off x="410437" y="2238908"/>
            <a:ext cx="10869934" cy="3970318"/>
          </a:xfrm>
          <a:prstGeom prst="rect">
            <a:avLst/>
          </a:prstGeom>
        </p:spPr>
        <p:txBody>
          <a:bodyPr wrap="square">
            <a:spAutoFit/>
          </a:bodyPr>
          <a:lstStyle/>
          <a:p>
            <a:pPr marL="819150" indent="-285750" algn="just">
              <a:lnSpc>
                <a:spcPct val="200000"/>
              </a:lnSpc>
              <a:spcAft>
                <a:spcPts val="0"/>
              </a:spcAft>
              <a:buFont typeface="Arial" panose="020B0604020202020204" pitchFamily="34" charset="0"/>
              <a:buChar char="•"/>
            </a:pPr>
            <a:r>
              <a:rPr lang="zh-CN" altLang="zh-CN" kern="100" dirty="0">
                <a:latin typeface="微软雅黑" panose="020B0503020204020204" pitchFamily="34" charset="-122"/>
                <a:ea typeface="微软雅黑" panose="020B0503020204020204" pitchFamily="34" charset="-122"/>
                <a:cs typeface="华文中宋" panose="02010600040101010101" pitchFamily="2" charset="-122"/>
              </a:rPr>
              <a:t>电动机额定转速选择的合理与否，将直接影响到电动机的价格、能量的损耗以及生产效率等。</a:t>
            </a:r>
            <a:endParaRPr lang="en-US" altLang="zh-CN" kern="100" dirty="0">
              <a:latin typeface="微软雅黑" panose="020B0503020204020204" pitchFamily="34" charset="-122"/>
              <a:ea typeface="微软雅黑" panose="020B0503020204020204" pitchFamily="34" charset="-122"/>
              <a:cs typeface="华文中宋" panose="02010600040101010101" pitchFamily="2" charset="-122"/>
            </a:endParaRPr>
          </a:p>
          <a:p>
            <a:pPr marL="819150" indent="-285750" algn="just">
              <a:lnSpc>
                <a:spcPct val="200000"/>
              </a:lnSpc>
              <a:spcAft>
                <a:spcPts val="0"/>
              </a:spcAft>
              <a:buFont typeface="Arial" panose="020B0604020202020204" pitchFamily="34" charset="0"/>
              <a:buChar char="•"/>
            </a:pPr>
            <a:r>
              <a:rPr lang="zh-CN" altLang="zh-CN" kern="100" dirty="0">
                <a:latin typeface="微软雅黑" panose="020B0503020204020204" pitchFamily="34" charset="-122"/>
                <a:ea typeface="微软雅黑" panose="020B0503020204020204" pitchFamily="34" charset="-122"/>
                <a:cs typeface="华文中宋" panose="02010600040101010101" pitchFamily="2" charset="-122"/>
              </a:rPr>
              <a:t>对电动机本身而言，额定功率相同的电动机额定转速越高，体积越小，造价越低，一般情况下，选用高速电机比较经济。</a:t>
            </a:r>
          </a:p>
          <a:p>
            <a:pPr marL="819150" indent="-285750" algn="just">
              <a:lnSpc>
                <a:spcPct val="200000"/>
              </a:lnSpc>
              <a:spcAft>
                <a:spcPts val="0"/>
              </a:spcAft>
              <a:buFont typeface="Arial" panose="020B0604020202020204" pitchFamily="34" charset="0"/>
              <a:buChar char="•"/>
            </a:pPr>
            <a:r>
              <a:rPr lang="zh-CN" altLang="zh-CN" kern="100" dirty="0">
                <a:latin typeface="微软雅黑" panose="020B0503020204020204" pitchFamily="34" charset="-122"/>
                <a:ea typeface="微软雅黑" panose="020B0503020204020204" pitchFamily="34" charset="-122"/>
                <a:cs typeface="华文中宋" panose="02010600040101010101" pitchFamily="2" charset="-122"/>
              </a:rPr>
              <a:t>当生产机械所需额定转速一定的情况下，</a:t>
            </a:r>
            <a:r>
              <a:rPr lang="zh-CN" altLang="zh-CN" u="sng" kern="100" dirty="0">
                <a:latin typeface="微软雅黑" panose="020B0503020204020204" pitchFamily="34" charset="-122"/>
                <a:ea typeface="微软雅黑" panose="020B0503020204020204" pitchFamily="34" charset="-122"/>
                <a:cs typeface="华文中宋" panose="02010600040101010101" pitchFamily="2" charset="-122"/>
              </a:rPr>
              <a:t>电动机的转速越高，传动机构速比越大，传动机构越复杂，而且传动损耗也越大</a:t>
            </a:r>
            <a:r>
              <a:rPr lang="zh-CN" altLang="zh-CN" kern="100" dirty="0">
                <a:latin typeface="微软雅黑" panose="020B0503020204020204" pitchFamily="34" charset="-122"/>
                <a:ea typeface="微软雅黑" panose="020B0503020204020204" pitchFamily="34" charset="-122"/>
                <a:cs typeface="华文中宋" panose="02010600040101010101" pitchFamily="2" charset="-122"/>
              </a:rPr>
              <a:t>。所以选择电动机的额定转速时，必须全面考虑，力求损耗少，设备投资少，易维护等。</a:t>
            </a:r>
            <a:endParaRPr lang="en-US" altLang="zh-CN" kern="100" dirty="0">
              <a:latin typeface="微软雅黑" panose="020B0503020204020204" pitchFamily="34" charset="-122"/>
              <a:ea typeface="微软雅黑" panose="020B0503020204020204" pitchFamily="34" charset="-122"/>
              <a:cs typeface="华文中宋" panose="02010600040101010101" pitchFamily="2" charset="-122"/>
            </a:endParaRPr>
          </a:p>
          <a:p>
            <a:pPr marL="819150" indent="-285750" algn="just">
              <a:lnSpc>
                <a:spcPct val="200000"/>
              </a:lnSpc>
              <a:spcAft>
                <a:spcPts val="0"/>
              </a:spcAft>
              <a:buFont typeface="Arial" panose="020B0604020202020204" pitchFamily="34" charset="0"/>
              <a:buChar char="•"/>
            </a:pPr>
            <a:r>
              <a:rPr lang="zh-CN" altLang="zh-CN" kern="100" dirty="0">
                <a:latin typeface="微软雅黑" panose="020B0503020204020204" pitchFamily="34" charset="-122"/>
                <a:ea typeface="微软雅黑" panose="020B0503020204020204" pitchFamily="34" charset="-122"/>
                <a:cs typeface="华文中宋" panose="02010600040101010101" pitchFamily="2" charset="-122"/>
              </a:rPr>
              <a:t>通常电动机额定转速选在</a:t>
            </a:r>
            <a:r>
              <a:rPr lang="en-US" altLang="zh-CN" b="1" u="sng" kern="100" dirty="0">
                <a:solidFill>
                  <a:srgbClr val="C00000"/>
                </a:solidFill>
                <a:latin typeface="微软雅黑" panose="020B0503020204020204" pitchFamily="34" charset="-122"/>
                <a:ea typeface="微软雅黑" panose="020B0503020204020204" pitchFamily="34" charset="-122"/>
                <a:cs typeface="华文中宋" panose="02010600040101010101" pitchFamily="2" charset="-122"/>
              </a:rPr>
              <a:t>750</a:t>
            </a:r>
            <a:r>
              <a:rPr lang="zh-CN" altLang="zh-CN" b="1" u="sng" kern="100" dirty="0">
                <a:solidFill>
                  <a:srgbClr val="C00000"/>
                </a:solidFill>
                <a:latin typeface="微软雅黑" panose="020B0503020204020204" pitchFamily="34" charset="-122"/>
                <a:ea typeface="微软雅黑" panose="020B0503020204020204" pitchFamily="34" charset="-122"/>
                <a:cs typeface="华文中宋" panose="02010600040101010101" pitchFamily="2" charset="-122"/>
              </a:rPr>
              <a:t>～</a:t>
            </a:r>
            <a:r>
              <a:rPr lang="en-US" altLang="zh-CN" b="1" u="sng" kern="100" dirty="0">
                <a:solidFill>
                  <a:srgbClr val="C00000"/>
                </a:solidFill>
                <a:latin typeface="微软雅黑" panose="020B0503020204020204" pitchFamily="34" charset="-122"/>
                <a:ea typeface="微软雅黑" panose="020B0503020204020204" pitchFamily="34" charset="-122"/>
                <a:cs typeface="华文中宋" panose="02010600040101010101" pitchFamily="2" charset="-122"/>
              </a:rPr>
              <a:t>1500 r/min</a:t>
            </a:r>
            <a:r>
              <a:rPr lang="zh-CN" altLang="zh-CN" kern="100" dirty="0">
                <a:latin typeface="微软雅黑" panose="020B0503020204020204" pitchFamily="34" charset="-122"/>
                <a:ea typeface="微软雅黑" panose="020B0503020204020204" pitchFamily="34" charset="-122"/>
                <a:cs typeface="华文中宋" panose="02010600040101010101" pitchFamily="2" charset="-122"/>
              </a:rPr>
              <a:t>比较合适。</a:t>
            </a:r>
          </a:p>
        </p:txBody>
      </p:sp>
    </p:spTree>
    <p:extLst>
      <p:ext uri="{BB962C8B-B14F-4D97-AF65-F5344CB8AC3E}">
        <p14:creationId xmlns:p14="http://schemas.microsoft.com/office/powerpoint/2010/main" val="38068181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10221539"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二、三相异步电动机的选择</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aphicFrame>
        <p:nvGraphicFramePr>
          <p:cNvPr id="5" name="表格 4"/>
          <p:cNvGraphicFramePr>
            <a:graphicFrameLocks noGrp="1"/>
          </p:cNvGraphicFramePr>
          <p:nvPr>
            <p:extLst>
              <p:ext uri="{D42A27DB-BD31-4B8C-83A1-F6EECF244321}">
                <p14:modId xmlns:p14="http://schemas.microsoft.com/office/powerpoint/2010/main" val="1185800097"/>
              </p:ext>
            </p:extLst>
          </p:nvPr>
        </p:nvGraphicFramePr>
        <p:xfrm>
          <a:off x="668133" y="1597234"/>
          <a:ext cx="7127875" cy="365760"/>
        </p:xfrm>
        <a:graphic>
          <a:graphicData uri="http://schemas.openxmlformats.org/drawingml/2006/table">
            <a:tbl>
              <a:tblPr/>
              <a:tblGrid>
                <a:gridCol w="7127875">
                  <a:extLst>
                    <a:ext uri="{9D8B030D-6E8A-4147-A177-3AD203B41FA5}">
                      <a16:colId xmlns:a16="http://schemas.microsoft.com/office/drawing/2014/main" val="20000"/>
                    </a:ext>
                  </a:extLst>
                </a:gridCol>
              </a:tblGrid>
              <a:tr h="288221">
                <a:tc>
                  <a:txBody>
                    <a:bodyPr/>
                    <a:lstStyle/>
                    <a:p>
                      <a:pPr algn="just">
                        <a:spcAft>
                          <a:spcPts val="0"/>
                        </a:spcAft>
                      </a:pPr>
                      <a:r>
                        <a:rPr lang="zh-CN" sz="2400" b="1" kern="100" dirty="0">
                          <a:solidFill>
                            <a:schemeClr val="tx1"/>
                          </a:solidFill>
                          <a:effectLst/>
                          <a:latin typeface="华文中宋" panose="02010600040101010101" pitchFamily="2" charset="-122"/>
                          <a:ea typeface="华文中宋" panose="02010600040101010101" pitchFamily="2" charset="-122"/>
                          <a:cs typeface="华文中宋" panose="02010600040101010101" pitchFamily="2" charset="-122"/>
                        </a:rPr>
                        <a:t> </a:t>
                      </a:r>
                      <a:r>
                        <a:rPr lang="en-US" sz="2400" b="1" kern="100" dirty="0">
                          <a:solidFill>
                            <a:schemeClr val="tx1"/>
                          </a:solidFill>
                          <a:effectLst/>
                          <a:latin typeface="华文中宋" panose="02010600040101010101" pitchFamily="2" charset="-122"/>
                          <a:ea typeface="华文中宋" panose="02010600040101010101" pitchFamily="2" charset="-122"/>
                          <a:cs typeface="华文中宋" panose="02010600040101010101" pitchFamily="2" charset="-122"/>
                        </a:rPr>
                        <a:t>4.</a:t>
                      </a:r>
                      <a:r>
                        <a:rPr lang="zh-CN" altLang="en-US" sz="2400" b="1" kern="100" dirty="0">
                          <a:solidFill>
                            <a:schemeClr val="tx1"/>
                          </a:solidFill>
                          <a:effectLst/>
                          <a:latin typeface="华文中宋" panose="02010600040101010101" pitchFamily="2" charset="-122"/>
                          <a:ea typeface="华文中宋" panose="02010600040101010101" pitchFamily="2" charset="-122"/>
                          <a:cs typeface="华文中宋" panose="02010600040101010101" pitchFamily="2" charset="-122"/>
                        </a:rPr>
                        <a:t>电动机额定功率的选择</a:t>
                      </a:r>
                      <a:endParaRPr lang="zh-CN" sz="2400" b="1" kern="100" dirty="0">
                        <a:solidFill>
                          <a:schemeClr val="tx1"/>
                        </a:solidFill>
                        <a:effectLst/>
                        <a:latin typeface="华文中宋" panose="02010600040101010101" pitchFamily="2" charset="-122"/>
                        <a:ea typeface="华文中宋" panose="02010600040101010101" pitchFamily="2" charset="-122"/>
                        <a:cs typeface="华文中宋" panose="02010600040101010101" pitchFamily="2" charset="-122"/>
                      </a:endParaRPr>
                    </a:p>
                  </a:txBody>
                  <a:tcPr marL="114303" marR="114303" marT="0" marB="0">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矩形 3"/>
          <p:cNvSpPr/>
          <p:nvPr/>
        </p:nvSpPr>
        <p:spPr>
          <a:xfrm>
            <a:off x="546949" y="2233274"/>
            <a:ext cx="10608731" cy="3970318"/>
          </a:xfrm>
          <a:prstGeom prst="rect">
            <a:avLst/>
          </a:prstGeom>
        </p:spPr>
        <p:txBody>
          <a:bodyPr wrap="square">
            <a:spAutoFit/>
          </a:bodyPr>
          <a:lstStyle/>
          <a:p>
            <a:pPr marL="819150" indent="-285750" algn="just">
              <a:lnSpc>
                <a:spcPct val="200000"/>
              </a:lnSpc>
              <a:spcAft>
                <a:spcPts val="0"/>
              </a:spcAft>
              <a:buFont typeface="Arial" panose="020B0604020202020204" pitchFamily="34" charset="0"/>
              <a:buChar char="•"/>
            </a:pPr>
            <a:r>
              <a:rPr lang="zh-CN" altLang="zh-CN" kern="100" dirty="0">
                <a:latin typeface="微软雅黑" panose="020B0503020204020204" pitchFamily="34" charset="-122"/>
                <a:ea typeface="微软雅黑" panose="020B0503020204020204" pitchFamily="34" charset="-122"/>
              </a:rPr>
              <a:t>在满足生产机械负载要求的前提下，最经济合理的选择电动机的功率。</a:t>
            </a:r>
            <a:endParaRPr lang="en-US" altLang="zh-CN" kern="100" dirty="0">
              <a:latin typeface="微软雅黑" panose="020B0503020204020204" pitchFamily="34" charset="-122"/>
              <a:ea typeface="微软雅黑" panose="020B0503020204020204" pitchFamily="34" charset="-122"/>
            </a:endParaRPr>
          </a:p>
          <a:p>
            <a:pPr marL="819150" indent="-285750" algn="just">
              <a:lnSpc>
                <a:spcPct val="200000"/>
              </a:lnSpc>
              <a:spcAft>
                <a:spcPts val="0"/>
              </a:spcAft>
              <a:buFont typeface="Arial" panose="020B0604020202020204" pitchFamily="34" charset="0"/>
              <a:buChar char="•"/>
            </a:pPr>
            <a:r>
              <a:rPr lang="zh-CN" altLang="zh-CN" kern="100" dirty="0">
                <a:latin typeface="微软雅黑" panose="020B0503020204020204" pitchFamily="34" charset="-122"/>
                <a:ea typeface="微软雅黑" panose="020B0503020204020204" pitchFamily="34" charset="-122"/>
              </a:rPr>
              <a:t>若功率选的过大，不但设备成本增大，造成浪费，且电动机经常欠载运行，效率及电动机的功率因数较低；反之，功率选的过低，电动机将过载运行，造成电动机过早损坏，影响使用寿命。</a:t>
            </a:r>
            <a:endParaRPr lang="en-US" altLang="zh-CN" kern="100" dirty="0">
              <a:latin typeface="微软雅黑" panose="020B0503020204020204" pitchFamily="34" charset="-122"/>
              <a:ea typeface="微软雅黑" panose="020B0503020204020204" pitchFamily="34" charset="-122"/>
            </a:endParaRPr>
          </a:p>
          <a:p>
            <a:pPr marL="819150" indent="-285750" algn="just">
              <a:lnSpc>
                <a:spcPct val="200000"/>
              </a:lnSpc>
              <a:spcAft>
                <a:spcPts val="0"/>
              </a:spcAft>
              <a:buFont typeface="Arial" panose="020B0604020202020204" pitchFamily="34" charset="0"/>
              <a:buChar char="•"/>
            </a:pPr>
            <a:r>
              <a:rPr lang="zh-CN" altLang="zh-CN" kern="100" dirty="0">
                <a:latin typeface="微软雅黑" panose="020B0503020204020204" pitchFamily="34" charset="-122"/>
                <a:ea typeface="微软雅黑" panose="020B0503020204020204" pitchFamily="34" charset="-122"/>
              </a:rPr>
              <a:t>决定电动机功率的因素主要有三个：</a:t>
            </a:r>
            <a:endParaRPr lang="en-US" altLang="zh-CN" kern="100" dirty="0">
              <a:latin typeface="微软雅黑" panose="020B0503020204020204" pitchFamily="34" charset="-122"/>
              <a:ea typeface="微软雅黑" panose="020B0503020204020204" pitchFamily="34" charset="-122"/>
            </a:endParaRPr>
          </a:p>
          <a:p>
            <a:pPr marL="990600" lvl="1" algn="just">
              <a:lnSpc>
                <a:spcPct val="200000"/>
              </a:lnSpc>
            </a:pPr>
            <a:r>
              <a:rPr lang="zh-CN" altLang="zh-CN" kern="100" dirty="0">
                <a:latin typeface="微软雅黑" panose="020B0503020204020204" pitchFamily="34" charset="-122"/>
                <a:ea typeface="微软雅黑" panose="020B0503020204020204" pitchFamily="34" charset="-122"/>
              </a:rPr>
              <a:t>①电动机的发热与温升，这是决定功率的主要因素；</a:t>
            </a:r>
            <a:endParaRPr lang="en-US" altLang="zh-CN" kern="100" dirty="0">
              <a:latin typeface="微软雅黑" panose="020B0503020204020204" pitchFamily="34" charset="-122"/>
              <a:ea typeface="微软雅黑" panose="020B0503020204020204" pitchFamily="34" charset="-122"/>
            </a:endParaRPr>
          </a:p>
          <a:p>
            <a:pPr marL="990600" lvl="1" algn="just">
              <a:lnSpc>
                <a:spcPct val="200000"/>
              </a:lnSpc>
            </a:pPr>
            <a:r>
              <a:rPr lang="zh-CN" altLang="zh-CN" kern="100" dirty="0">
                <a:latin typeface="微软雅黑" panose="020B0503020204020204" pitchFamily="34" charset="-122"/>
                <a:ea typeface="微软雅黑" panose="020B0503020204020204" pitchFamily="34" charset="-122"/>
              </a:rPr>
              <a:t>②允许短时过载能力；</a:t>
            </a:r>
            <a:endParaRPr lang="en-US" altLang="zh-CN" kern="100" dirty="0">
              <a:latin typeface="微软雅黑" panose="020B0503020204020204" pitchFamily="34" charset="-122"/>
              <a:ea typeface="微软雅黑" panose="020B0503020204020204" pitchFamily="34" charset="-122"/>
            </a:endParaRPr>
          </a:p>
          <a:p>
            <a:pPr marL="990600" lvl="1" algn="just">
              <a:lnSpc>
                <a:spcPct val="200000"/>
              </a:lnSpc>
            </a:pPr>
            <a:r>
              <a:rPr lang="zh-CN" altLang="zh-CN" kern="100" dirty="0">
                <a:latin typeface="微软雅黑" panose="020B0503020204020204" pitchFamily="34" charset="-122"/>
                <a:ea typeface="微软雅黑" panose="020B0503020204020204" pitchFamily="34" charset="-122"/>
              </a:rPr>
              <a:t>③对笼型异步电动机还应考虑起动转矩。</a:t>
            </a:r>
          </a:p>
        </p:txBody>
      </p:sp>
    </p:spTree>
    <p:extLst>
      <p:ext uri="{BB962C8B-B14F-4D97-AF65-F5344CB8AC3E}">
        <p14:creationId xmlns:p14="http://schemas.microsoft.com/office/powerpoint/2010/main" val="369652873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10221539"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二、三相异步电动机的选择</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aphicFrame>
        <p:nvGraphicFramePr>
          <p:cNvPr id="5" name="表格 4"/>
          <p:cNvGraphicFramePr>
            <a:graphicFrameLocks noGrp="1"/>
          </p:cNvGraphicFramePr>
          <p:nvPr/>
        </p:nvGraphicFramePr>
        <p:xfrm>
          <a:off x="668133" y="1597234"/>
          <a:ext cx="7127875" cy="365760"/>
        </p:xfrm>
        <a:graphic>
          <a:graphicData uri="http://schemas.openxmlformats.org/drawingml/2006/table">
            <a:tbl>
              <a:tblPr/>
              <a:tblGrid>
                <a:gridCol w="7127875">
                  <a:extLst>
                    <a:ext uri="{9D8B030D-6E8A-4147-A177-3AD203B41FA5}">
                      <a16:colId xmlns:a16="http://schemas.microsoft.com/office/drawing/2014/main" val="20000"/>
                    </a:ext>
                  </a:extLst>
                </a:gridCol>
              </a:tblGrid>
              <a:tr h="288221">
                <a:tc>
                  <a:txBody>
                    <a:bodyPr/>
                    <a:lstStyle/>
                    <a:p>
                      <a:pPr algn="just">
                        <a:spcAft>
                          <a:spcPts val="0"/>
                        </a:spcAft>
                      </a:pPr>
                      <a:r>
                        <a:rPr lang="zh-CN" sz="2400" b="1" kern="100" dirty="0">
                          <a:solidFill>
                            <a:schemeClr val="tx1"/>
                          </a:solidFill>
                          <a:effectLst/>
                          <a:latin typeface="华文中宋" panose="02010600040101010101" pitchFamily="2" charset="-122"/>
                          <a:ea typeface="华文中宋" panose="02010600040101010101" pitchFamily="2" charset="-122"/>
                          <a:cs typeface="华文中宋" panose="02010600040101010101" pitchFamily="2" charset="-122"/>
                        </a:rPr>
                        <a:t> </a:t>
                      </a:r>
                      <a:r>
                        <a:rPr lang="en-US" sz="2400" b="1" kern="100" dirty="0">
                          <a:solidFill>
                            <a:schemeClr val="tx1"/>
                          </a:solidFill>
                          <a:effectLst/>
                          <a:latin typeface="华文中宋" panose="02010600040101010101" pitchFamily="2" charset="-122"/>
                          <a:ea typeface="华文中宋" panose="02010600040101010101" pitchFamily="2" charset="-122"/>
                          <a:cs typeface="华文中宋" panose="02010600040101010101" pitchFamily="2" charset="-122"/>
                        </a:rPr>
                        <a:t>4.</a:t>
                      </a:r>
                      <a:r>
                        <a:rPr lang="zh-CN" altLang="en-US" sz="2400" b="1" kern="100" dirty="0">
                          <a:solidFill>
                            <a:schemeClr val="tx1"/>
                          </a:solidFill>
                          <a:effectLst/>
                          <a:latin typeface="华文中宋" panose="02010600040101010101" pitchFamily="2" charset="-122"/>
                          <a:ea typeface="华文中宋" panose="02010600040101010101" pitchFamily="2" charset="-122"/>
                          <a:cs typeface="华文中宋" panose="02010600040101010101" pitchFamily="2" charset="-122"/>
                        </a:rPr>
                        <a:t>电动机额定功率的选择</a:t>
                      </a:r>
                      <a:endParaRPr lang="zh-CN" sz="2400" b="1" kern="100" dirty="0">
                        <a:solidFill>
                          <a:schemeClr val="tx1"/>
                        </a:solidFill>
                        <a:effectLst/>
                        <a:latin typeface="华文中宋" panose="02010600040101010101" pitchFamily="2" charset="-122"/>
                        <a:ea typeface="华文中宋" panose="02010600040101010101" pitchFamily="2" charset="-122"/>
                        <a:cs typeface="华文中宋" panose="02010600040101010101" pitchFamily="2" charset="-122"/>
                      </a:endParaRPr>
                    </a:p>
                  </a:txBody>
                  <a:tcPr marL="114303" marR="114303" marT="0" marB="0">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3" name="Rectangle 1"/>
          <p:cNvSpPr>
            <a:spLocks noChangeArrowheads="1"/>
          </p:cNvSpPr>
          <p:nvPr/>
        </p:nvSpPr>
        <p:spPr bwMode="auto">
          <a:xfrm>
            <a:off x="934141" y="2156948"/>
            <a:ext cx="10221539" cy="11167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66700" algn="l" defTabSz="914400" rtl="0" eaLnBrk="0" fontAlgn="base" latinLnBrk="0" hangingPunct="0">
              <a:lnSpc>
                <a:spcPct val="200000"/>
              </a:lnSpc>
              <a:spcBef>
                <a:spcPct val="0"/>
              </a:spcBef>
              <a:spcAft>
                <a:spcPct val="0"/>
              </a:spcAft>
              <a:buClrTx/>
              <a:buSzTx/>
              <a:buFontTx/>
              <a:buNone/>
              <a:tabLst/>
            </a:pPr>
            <a:r>
              <a:rPr kumimoji="0" lang="zh-CN" altLang="zh-CN"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电动机功率选择是在环境温度为</a:t>
            </a:r>
            <a:r>
              <a:rPr kumimoji="0" lang="en-US" altLang="zh-CN"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40℃</a:t>
            </a:r>
            <a:r>
              <a:rPr kumimoji="0" lang="zh-CN" altLang="en-US"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及标准散热条件下，且电动机不调速的前提下进行的。电动机的工作方式有三种：连续工作方式、短时连续工作方式、周期性断续工作方式。</a:t>
            </a:r>
            <a:endParaRPr kumimoji="0" lang="zh-CN" altLang="en-US" sz="400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
        <p:nvSpPr>
          <p:cNvPr id="7" name="矩形 6"/>
          <p:cNvSpPr/>
          <p:nvPr/>
        </p:nvSpPr>
        <p:spPr>
          <a:xfrm>
            <a:off x="472134" y="3518834"/>
            <a:ext cx="2954655" cy="369332"/>
          </a:xfrm>
          <a:prstGeom prst="rect">
            <a:avLst/>
          </a:prstGeom>
        </p:spPr>
        <p:txBody>
          <a:bodyPr wrap="none">
            <a:spAutoFit/>
          </a:bodyPr>
          <a:lstStyle/>
          <a:p>
            <a:pPr marL="533400" indent="266700" algn="just"/>
            <a:r>
              <a:rPr lang="zh-CN" altLang="zh-CN" sz="2000" b="1" kern="100" dirty="0">
                <a:latin typeface="Times New Roman" panose="02020603050405020304" pitchFamily="18" charset="0"/>
              </a:rPr>
              <a:t>（</a:t>
            </a:r>
            <a:r>
              <a:rPr lang="en-US" altLang="zh-CN" sz="2000" b="1" kern="100" dirty="0">
                <a:latin typeface="Times New Roman" panose="02020603050405020304" pitchFamily="18" charset="0"/>
              </a:rPr>
              <a:t>1</a:t>
            </a:r>
            <a:r>
              <a:rPr lang="zh-CN" altLang="zh-CN" sz="2000" b="1" kern="100" dirty="0">
                <a:latin typeface="Times New Roman" panose="02020603050405020304" pitchFamily="18" charset="0"/>
              </a:rPr>
              <a:t>）连续工作方式</a:t>
            </a:r>
          </a:p>
        </p:txBody>
      </p:sp>
      <p:sp>
        <p:nvSpPr>
          <p:cNvPr id="8" name="矩形 7"/>
          <p:cNvSpPr/>
          <p:nvPr/>
        </p:nvSpPr>
        <p:spPr>
          <a:xfrm>
            <a:off x="880244" y="3992395"/>
            <a:ext cx="10329331" cy="923330"/>
          </a:xfrm>
          <a:prstGeom prst="rect">
            <a:avLst/>
          </a:prstGeom>
        </p:spPr>
        <p:txBody>
          <a:bodyPr wrap="square">
            <a:spAutoFit/>
          </a:bodyPr>
          <a:lstStyle/>
          <a:p>
            <a:pPr>
              <a:lnSpc>
                <a:spcPct val="150000"/>
              </a:lnSpc>
            </a:pP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在连续工作方式情况下，如果电动机的负载是恒定的或变化很小，选择电动机的额定</a:t>
            </a:r>
            <a:r>
              <a:rPr lang="zh-CN" altLang="en-US" kern="100" dirty="0">
                <a:latin typeface="Times New Roman" panose="02020603050405020304" pitchFamily="18" charset="0"/>
                <a:ea typeface="微软雅黑" panose="020B0503020204020204" pitchFamily="34" charset="-122"/>
                <a:cs typeface="Times New Roman" panose="02020603050405020304" pitchFamily="18" charset="0"/>
              </a:rPr>
              <a:t>功率</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P</a:t>
            </a:r>
            <a:r>
              <a:rPr lang="en-US" altLang="zh-CN" sz="1200" kern="100" dirty="0">
                <a:latin typeface="Times New Roman" panose="02020603050405020304" pitchFamily="18" charset="0"/>
                <a:ea typeface="微软雅黑" panose="020B0503020204020204" pitchFamily="34" charset="-122"/>
                <a:cs typeface="Times New Roman" panose="02020603050405020304" pitchFamily="18" charset="0"/>
              </a:rPr>
              <a:t>N</a:t>
            </a:r>
            <a:r>
              <a:rPr lang="zh-CN" altLang="en-US" kern="100" dirty="0">
                <a:latin typeface="Times New Roman" panose="02020603050405020304" pitchFamily="18" charset="0"/>
                <a:ea typeface="微软雅黑" panose="020B0503020204020204" pitchFamily="34" charset="-122"/>
                <a:cs typeface="Times New Roman" panose="02020603050405020304" pitchFamily="18" charset="0"/>
              </a:rPr>
              <a:t>等于或略大于负载</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P</a:t>
            </a:r>
            <a:r>
              <a:rPr lang="en-US" altLang="zh-CN" sz="1200" kern="100" dirty="0">
                <a:latin typeface="Times New Roman" panose="02020603050405020304" pitchFamily="18" charset="0"/>
                <a:ea typeface="微软雅黑" panose="020B0503020204020204" pitchFamily="34" charset="-122"/>
                <a:cs typeface="Times New Roman" panose="02020603050405020304" pitchFamily="18" charset="0"/>
              </a:rPr>
              <a:t>L</a:t>
            </a:r>
            <a:endParaRPr lang="zh-CN" altLang="en-US" sz="120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Rectangle 3"/>
          <p:cNvSpPr>
            <a:spLocks noChangeArrowheads="1"/>
          </p:cNvSpPr>
          <p:nvPr/>
        </p:nvSpPr>
        <p:spPr bwMode="auto">
          <a:xfrm>
            <a:off x="3915295" y="479135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 name="对象 9"/>
          <p:cNvGraphicFramePr>
            <a:graphicFrameLocks noChangeAspect="1"/>
          </p:cNvGraphicFramePr>
          <p:nvPr>
            <p:extLst>
              <p:ext uri="{D42A27DB-BD31-4B8C-83A1-F6EECF244321}">
                <p14:modId xmlns:p14="http://schemas.microsoft.com/office/powerpoint/2010/main" val="372996381"/>
              </p:ext>
            </p:extLst>
          </p:nvPr>
        </p:nvGraphicFramePr>
        <p:xfrm>
          <a:off x="3973484" y="4640800"/>
          <a:ext cx="945113" cy="412413"/>
        </p:xfrm>
        <a:graphic>
          <a:graphicData uri="http://schemas.openxmlformats.org/presentationml/2006/ole">
            <mc:AlternateContent xmlns:mc="http://schemas.openxmlformats.org/markup-compatibility/2006">
              <mc:Choice xmlns:v="urn:schemas-microsoft-com:vml" Requires="v">
                <p:oleObj r:id="rId3" imgW="520700" imgH="228600" progId="Equation.3">
                  <p:embed/>
                </p:oleObj>
              </mc:Choice>
              <mc:Fallback>
                <p:oleObj r:id="rId3" imgW="520700" imgH="228600"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73484" y="4640800"/>
                        <a:ext cx="945113" cy="412413"/>
                      </a:xfrm>
                      <a:prstGeom prst="rect">
                        <a:avLst/>
                      </a:prstGeom>
                      <a:noFill/>
                    </p:spPr>
                  </p:pic>
                </p:oleObj>
              </mc:Fallback>
            </mc:AlternateContent>
          </a:graphicData>
        </a:graphic>
      </p:graphicFrame>
      <p:sp>
        <p:nvSpPr>
          <p:cNvPr id="11" name="矩形 10"/>
          <p:cNvSpPr/>
          <p:nvPr/>
        </p:nvSpPr>
        <p:spPr>
          <a:xfrm>
            <a:off x="545869" y="5253019"/>
            <a:ext cx="10485120" cy="923330"/>
          </a:xfrm>
          <a:prstGeom prst="rect">
            <a:avLst/>
          </a:prstGeom>
        </p:spPr>
        <p:txBody>
          <a:bodyPr wrap="square">
            <a:spAutoFit/>
          </a:bodyPr>
          <a:lstStyle/>
          <a:p>
            <a:pPr marL="533400" indent="266700" algn="just">
              <a:lnSpc>
                <a:spcPct val="150000"/>
              </a:lnSpc>
              <a:spcAft>
                <a:spcPts val="0"/>
              </a:spcAft>
            </a:pP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过载能力是指电动机负载运行时，可以在短时间内出现的电流或转矩过载的允许倍数</a:t>
            </a:r>
            <a:r>
              <a:rPr lang="en-US" altLang="zh-CN"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不同类型的电动机不完全一样。</a:t>
            </a:r>
          </a:p>
        </p:txBody>
      </p:sp>
    </p:spTree>
    <p:extLst>
      <p:ext uri="{BB962C8B-B14F-4D97-AF65-F5344CB8AC3E}">
        <p14:creationId xmlns:p14="http://schemas.microsoft.com/office/powerpoint/2010/main" val="340390797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jb3VudCI6MywiaGRpZCI6IjIwMTY1MWYwMzJjZWZkY2IwZmQ0YjY2YTZkMGMxZjU5IiwidXNlckNvdW50IjozfQ=="/>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4.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6.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2.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5.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6.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7.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8.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9.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www.1ppt.com">
  <a:themeElements>
    <a:clrScheme name="自定义 1">
      <a:dk1>
        <a:sysClr val="windowText" lastClr="000000"/>
      </a:dk1>
      <a:lt1>
        <a:sysClr val="window" lastClr="FFFFFF"/>
      </a:lt1>
      <a:dk2>
        <a:srgbClr val="44546A"/>
      </a:dk2>
      <a:lt2>
        <a:srgbClr val="E7E6E6"/>
      </a:lt2>
      <a:accent1>
        <a:srgbClr val="00B050"/>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3181</TotalTime>
  <Words>2194</Words>
  <Application>Microsoft Office PowerPoint</Application>
  <PresentationFormat>宽屏</PresentationFormat>
  <Paragraphs>103</Paragraphs>
  <Slides>17</Slides>
  <Notes>1</Notes>
  <HiddenSlides>0</HiddenSlides>
  <MMClips>0</MMClips>
  <ScaleCrop>false</ScaleCrop>
  <HeadingPairs>
    <vt:vector size="8" baseType="variant">
      <vt:variant>
        <vt:lpstr>已用的字体</vt:lpstr>
      </vt:variant>
      <vt:variant>
        <vt:i4>10</vt:i4>
      </vt:variant>
      <vt:variant>
        <vt:lpstr>主题</vt:lpstr>
      </vt:variant>
      <vt:variant>
        <vt:i4>2</vt:i4>
      </vt:variant>
      <vt:variant>
        <vt:lpstr>嵌入 OLE 服务器</vt:lpstr>
      </vt:variant>
      <vt:variant>
        <vt:i4>1</vt:i4>
      </vt:variant>
      <vt:variant>
        <vt:lpstr>幻灯片标题</vt:lpstr>
      </vt:variant>
      <vt:variant>
        <vt:i4>17</vt:i4>
      </vt:variant>
    </vt:vector>
  </HeadingPairs>
  <TitlesOfParts>
    <vt:vector size="30" baseType="lpstr">
      <vt:lpstr>等线</vt:lpstr>
      <vt:lpstr>等线 Light</vt:lpstr>
      <vt:lpstr>黑体</vt:lpstr>
      <vt:lpstr>华文中宋</vt:lpstr>
      <vt:lpstr>微软雅黑</vt:lpstr>
      <vt:lpstr>印品黑体</vt:lpstr>
      <vt:lpstr>Arial</vt:lpstr>
      <vt:lpstr>Calibri</vt:lpstr>
      <vt:lpstr>Times New Roman</vt:lpstr>
      <vt:lpstr>Wingdings</vt:lpstr>
      <vt:lpstr>自定义设计方案</vt:lpstr>
      <vt:lpstr>第一PPT，www.1ppt.com</vt:lpstr>
      <vt:lpstr>Equation.3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HL81829782</dc:creator>
  <cp:lastModifiedBy>Jane</cp:lastModifiedBy>
  <cp:revision>207</cp:revision>
  <dcterms:created xsi:type="dcterms:W3CDTF">2021-05-23T14:18:00Z</dcterms:created>
  <dcterms:modified xsi:type="dcterms:W3CDTF">2025-01-11T07:51:14Z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2052-12.1.0.18276</vt:lpwstr>
  </property>
  <property fmtid="{D5CDD505-2E9C-101B-9397-08002B2CF9AE}" pid="3" name="KSOTemplateUUID">
    <vt:lpwstr>v1.0_mb_M0/nvwOn0rQ5OhPd4iVQiQ==</vt:lpwstr>
  </property>
  <property fmtid="{D5CDD505-2E9C-101B-9397-08002B2CF9AE}" pid="4" name="ICV">
    <vt:lpwstr>7C2264B8ABD1434F849CFEC14103AF9B_13</vt:lpwstr>
  </property>
</Properties>
</file>