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7"/>
  </p:notesMasterIdLst>
  <p:handoutMasterIdLst>
    <p:handoutMasterId r:id="rId18"/>
  </p:handoutMasterIdLst>
  <p:sldIdLst>
    <p:sldId id="394" r:id="rId3"/>
    <p:sldId id="404" r:id="rId4"/>
    <p:sldId id="310" r:id="rId5"/>
    <p:sldId id="405" r:id="rId6"/>
    <p:sldId id="414" r:id="rId7"/>
    <p:sldId id="415" r:id="rId8"/>
    <p:sldId id="406" r:id="rId9"/>
    <p:sldId id="411" r:id="rId10"/>
    <p:sldId id="407" r:id="rId11"/>
    <p:sldId id="408" r:id="rId12"/>
    <p:sldId id="409" r:id="rId13"/>
    <p:sldId id="412" r:id="rId14"/>
    <p:sldId id="413" r:id="rId15"/>
    <p:sldId id="410" r:id="rId16"/>
  </p:sldIdLst>
  <p:sldSz cx="12192000" cy="6858000"/>
  <p:notesSz cx="6858000" cy="9144000"/>
  <p:custDataLst>
    <p:tags r:id="rId1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sus"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4F5DA9"/>
    <a:srgbClr val="3A4480"/>
    <a:srgbClr val="1020FA"/>
    <a:srgbClr val="5B68AF"/>
    <a:srgbClr val="445393"/>
    <a:srgbClr val="EC8E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中度样式 1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27" autoAdjust="0"/>
    <p:restoredTop sz="96379" autoAdjust="0"/>
  </p:normalViewPr>
  <p:slideViewPr>
    <p:cSldViewPr snapToGrid="0">
      <p:cViewPr varScale="1">
        <p:scale>
          <a:sx n="84" d="100"/>
          <a:sy n="84" d="100"/>
        </p:scale>
        <p:origin x="245" y="67"/>
      </p:cViewPr>
      <p:guideLst/>
    </p:cSldViewPr>
  </p:slideViewPr>
  <p:notesTextViewPr>
    <p:cViewPr>
      <p:scale>
        <a:sx n="1" d="1"/>
        <a:sy n="1" d="1"/>
      </p:scale>
      <p:origin x="0" y="0"/>
    </p:cViewPr>
  </p:notesTextViewPr>
  <p:notesViewPr>
    <p:cSldViewPr snapToGrid="0">
      <p:cViewPr varScale="1">
        <p:scale>
          <a:sx n="87" d="100"/>
          <a:sy n="87" d="100"/>
        </p:scale>
        <p:origin x="3840"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C69FDC0-3932-4C1F-94CF-A5E962D055C1}" type="datetimeFigureOut">
              <a:rPr lang="zh-CN" altLang="en-US" smtClean="0"/>
              <a:t>2025/1/11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CBBCBC4-3779-46E1-92C7-35D6935033E8}"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2025/1/11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11FC198-2D83-4DFC-8CDD-7D23AF44D411}" type="slidenum">
              <a:rPr lang="zh-CN" altLang="en-US" smtClean="0"/>
              <a:t>1</a:t>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310772AB-790A-41D8-AA3A-6911A483F256}" type="datetimeFigureOut">
              <a:rPr lang="zh-CN" altLang="en-US" smtClean="0"/>
              <a:t>2025/1/11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10772AB-790A-41D8-AA3A-6911A483F256}" type="datetimeFigureOut">
              <a:rPr lang="zh-CN" altLang="en-US" smtClean="0"/>
              <a:t>2025/1/11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10772AB-790A-41D8-AA3A-6911A483F256}" type="datetimeFigureOut">
              <a:rPr lang="zh-CN" altLang="en-US" smtClean="0"/>
              <a:t>2025/1/11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1" y="1122363"/>
            <a:ext cx="9144000" cy="2387600"/>
          </a:xfrm>
          <a:prstGeom prst="rect">
            <a:avLst/>
          </a:prstGeo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1"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6965"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2025/1/11</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2025/1/11</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40"/>
            <a:ext cx="10515600" cy="2852737"/>
          </a:xfrm>
          <a:prstGeom prst="rect">
            <a:avLst/>
          </a:prstGeo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5"/>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2025/1/11</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1"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2025/1/11</a:t>
            </a:fld>
            <a:endParaRPr lang="zh-CN" altLang="en-US"/>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
        <p:nvSpPr>
          <p:cNvPr id="9" name="矩形 8"/>
          <p:cNvSpPr/>
          <p:nvPr userDrawn="1"/>
        </p:nvSpPr>
        <p:spPr>
          <a:xfrm>
            <a:off x="6628915" y="6431126"/>
            <a:ext cx="775035"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模板下载：</a:t>
            </a:r>
            <a:r>
              <a:rPr kumimoji="0" lang="en-US" altLang="zh-CN" sz="100" b="0" i="0" u="none" strike="noStrike" kern="0" cap="none" spc="0" normalizeH="0" baseline="0" noProof="0" dirty="0">
                <a:ln>
                  <a:noFill/>
                </a:ln>
                <a:solidFill>
                  <a:prstClr val="white"/>
                </a:solidFill>
                <a:effectLst/>
                <a:uLnTx/>
                <a:uFillTx/>
              </a:rPr>
              <a:t>www.1ppt.com/moban/     </a:t>
            </a:r>
            <a:r>
              <a:rPr kumimoji="0" lang="zh-CN" altLang="en-US" sz="100" b="0" i="0" u="none" strike="noStrike" kern="0" cap="none" spc="0" normalizeH="0" baseline="0" noProof="0" dirty="0">
                <a:ln>
                  <a:noFill/>
                </a:ln>
                <a:solidFill>
                  <a:prstClr val="white"/>
                </a:solidFill>
                <a:effectLst/>
                <a:uLnTx/>
                <a:uFillTx/>
              </a:rPr>
              <a:t>行业</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prstClr val="white"/>
                </a:solidFill>
                <a:effectLst/>
                <a:uLnTx/>
                <a:uFillTx/>
              </a:rPr>
              <a:t>节日</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www.1ppt.com/jieri/           PPT</a:t>
            </a:r>
            <a:r>
              <a:rPr kumimoji="0" lang="zh-CN" altLang="en-US" sz="100" b="0" i="0" u="none" strike="noStrike" kern="0" cap="none" spc="0" normalizeH="0" baseline="0" noProof="0" dirty="0">
                <a:ln>
                  <a:noFill/>
                </a:ln>
                <a:solidFill>
                  <a:prstClr val="white"/>
                </a:solidFill>
                <a:effectLst/>
                <a:uLnTx/>
                <a:uFillTx/>
              </a:rPr>
              <a:t>素材下载：</a:t>
            </a:r>
            <a:r>
              <a:rPr kumimoji="0" lang="en-US" altLang="zh-CN" sz="100" b="0" i="0" u="none" strike="noStrike" kern="0" cap="none" spc="0" normalizeH="0" baseline="0" noProof="0" dirty="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背景图片：</a:t>
            </a:r>
            <a:r>
              <a:rPr kumimoji="0" lang="en-US" altLang="zh-CN" sz="100" b="0" i="0" u="none" strike="noStrike" kern="0" cap="none" spc="0" normalizeH="0" baseline="0" noProof="0" dirty="0">
                <a:ln>
                  <a:noFill/>
                </a:ln>
                <a:solidFill>
                  <a:prstClr val="white"/>
                </a:solidFill>
                <a:effectLst/>
                <a:uLnTx/>
                <a:uFillTx/>
              </a:rPr>
              <a:t>www.1ppt.com/beijing/      PPT</a:t>
            </a:r>
            <a:r>
              <a:rPr kumimoji="0" lang="zh-CN" altLang="en-US" sz="100" b="0" i="0" u="none" strike="noStrike" kern="0" cap="none" spc="0" normalizeH="0" baseline="0" noProof="0" dirty="0">
                <a:ln>
                  <a:noFill/>
                </a:ln>
                <a:solidFill>
                  <a:prstClr val="white"/>
                </a:solidFill>
                <a:effectLst/>
                <a:uLnTx/>
                <a:uFillTx/>
              </a:rPr>
              <a:t>图表下载：</a:t>
            </a:r>
            <a:r>
              <a:rPr kumimoji="0" lang="en-US" altLang="zh-CN" sz="100" b="0" i="0" u="none" strike="noStrike" kern="0" cap="none" spc="0" normalizeH="0" baseline="0" noProof="0" dirty="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prstClr val="white"/>
                </a:solidFill>
                <a:effectLst/>
                <a:uLnTx/>
                <a:uFillTx/>
              </a:rPr>
              <a:t>优秀</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下载：</a:t>
            </a:r>
            <a:r>
              <a:rPr kumimoji="0" lang="en-US" altLang="zh-CN" sz="100" b="0" i="0" u="none" strike="noStrike" kern="0" cap="none" spc="0" normalizeH="0" baseline="0" noProof="0" dirty="0">
                <a:ln>
                  <a:noFill/>
                </a:ln>
                <a:solidFill>
                  <a:prstClr val="white"/>
                </a:solidFill>
                <a:effectLst/>
                <a:uLnTx/>
                <a:uFillTx/>
              </a:rPr>
              <a:t>www.1ppt.com/xiazai/        PPT</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prstClr val="white"/>
                </a:solidFill>
                <a:effectLst/>
                <a:uLnTx/>
                <a:uFillTx/>
              </a:rPr>
              <a:t>Word</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www.1ppt.com/word/              Excel</a:t>
            </a:r>
            <a:r>
              <a:rPr kumimoji="0" lang="zh-CN" altLang="en-US" sz="100" b="0" i="0" u="none" strike="noStrike" kern="0" cap="none" spc="0" normalizeH="0" baseline="0" noProof="0" dirty="0">
                <a:ln>
                  <a:noFill/>
                </a:ln>
                <a:solidFill>
                  <a:prstClr val="white"/>
                </a:solidFill>
                <a:effectLst/>
                <a:uLnTx/>
                <a:uFillTx/>
              </a:rPr>
              <a:t>教程：</a:t>
            </a:r>
            <a:r>
              <a:rPr kumimoji="0" lang="en-US" altLang="zh-CN" sz="100" b="0" i="0" u="none" strike="noStrike" kern="0" cap="none" spc="0" normalizeH="0" baseline="0" noProof="0" dirty="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prstClr val="white"/>
                </a:solidFill>
                <a:effectLst/>
                <a:uLnTx/>
                <a:uFillTx/>
              </a:rPr>
              <a:t>资料下载：</a:t>
            </a:r>
            <a:r>
              <a:rPr kumimoji="0" lang="en-US" altLang="zh-CN" sz="100" b="0" i="0" u="none" strike="noStrike" kern="0" cap="none" spc="0" normalizeH="0" baseline="0" noProof="0" dirty="0">
                <a:ln>
                  <a:noFill/>
                </a:ln>
                <a:solidFill>
                  <a:prstClr val="white"/>
                </a:solidFill>
                <a:effectLst/>
                <a:uLnTx/>
                <a:uFillTx/>
              </a:rPr>
              <a:t>www.1ppt.com/ziliao/                PPT</a:t>
            </a:r>
            <a:r>
              <a:rPr kumimoji="0" lang="zh-CN" altLang="en-US" sz="100" b="0" i="0" u="none" strike="noStrike" kern="0" cap="none" spc="0" normalizeH="0" baseline="0" noProof="0" dirty="0">
                <a:ln>
                  <a:noFill/>
                </a:ln>
                <a:solidFill>
                  <a:prstClr val="white"/>
                </a:solidFill>
                <a:effectLst/>
                <a:uLnTx/>
                <a:uFillTx/>
              </a:rPr>
              <a:t>课件下载：</a:t>
            </a:r>
            <a:r>
              <a:rPr kumimoji="0" lang="en-US" altLang="zh-CN" sz="100" b="0" i="0" u="none" strike="noStrike" kern="0" cap="none" spc="0" normalizeH="0" baseline="0" noProof="0" dirty="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prstClr val="white"/>
                </a:solidFill>
                <a:effectLst/>
                <a:uLnTx/>
                <a:uFillTx/>
              </a:rPr>
              <a:t>范文下载：</a:t>
            </a:r>
            <a:r>
              <a:rPr kumimoji="0" lang="en-US" altLang="zh-CN" sz="100" b="0" i="0" u="none" strike="noStrike" kern="0" cap="none" spc="0" normalizeH="0" baseline="0" noProof="0" dirty="0">
                <a:ln>
                  <a:noFill/>
                </a:ln>
                <a:solidFill>
                  <a:prstClr val="white"/>
                </a:solidFill>
                <a:effectLst/>
                <a:uLnTx/>
                <a:uFillTx/>
              </a:rPr>
              <a:t>www.1ppt.com/fanwen/             </a:t>
            </a:r>
            <a:r>
              <a:rPr kumimoji="0" lang="zh-CN" altLang="en-US" sz="100" b="0" i="0" u="none" strike="noStrike" kern="0" cap="none" spc="0" normalizeH="0" baseline="0" noProof="0" dirty="0">
                <a:ln>
                  <a:noFill/>
                </a:ln>
                <a:solidFill>
                  <a:prstClr val="white"/>
                </a:solidFill>
                <a:effectLst/>
                <a:uLnTx/>
                <a:uFillTx/>
              </a:rPr>
              <a:t>试卷下载：</a:t>
            </a:r>
            <a:r>
              <a:rPr kumimoji="0" lang="en-US" altLang="zh-CN" sz="100" b="0" i="0" u="none" strike="noStrike" kern="0" cap="none" spc="0" normalizeH="0" baseline="0" noProof="0" dirty="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prstClr val="white"/>
                </a:solidFill>
                <a:effectLst/>
                <a:uLnTx/>
                <a:uFillTx/>
              </a:rPr>
              <a:t>教案下载：</a:t>
            </a:r>
            <a:r>
              <a:rPr kumimoji="0" lang="en-US" altLang="zh-CN" sz="100" b="0" i="0" u="none" strike="noStrike" kern="0" cap="none" spc="0" normalizeH="0" baseline="0" noProof="0" dirty="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prstClr val="white"/>
                </a:solidFill>
                <a:effectLst/>
                <a:uLnTx/>
                <a:uFillTx/>
              </a:rPr>
              <a:t>字体下载：</a:t>
            </a:r>
            <a:r>
              <a:rPr kumimoji="0" lang="en-US" altLang="zh-CN" sz="100" b="0" i="0" u="none" strike="noStrike" kern="0" cap="none" spc="0" normalizeH="0" baseline="0" noProof="0" dirty="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prstClr val="white"/>
                </a:solidFill>
                <a:effectLst/>
                <a:uLnTx/>
                <a:uFillTx/>
              </a:rPr>
              <a:t> </a:t>
            </a:r>
            <a:endParaRPr kumimoji="0" lang="zh-CN" altLang="en-US" sz="100" b="0" i="0" u="none" strike="noStrike" kern="0" cap="none" spc="0" normalizeH="0" baseline="0" noProof="0" dirty="0">
              <a:ln>
                <a:noFill/>
              </a:ln>
              <a:solidFill>
                <a:prstClr val="white"/>
              </a:solidFill>
              <a:effectLst/>
              <a:uLnTx/>
              <a:uFillTx/>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a:prstGeom prst="rect">
            <a:avLst/>
          </a:prstGeo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9"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9"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1"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1"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2025/1/11</a:t>
            </a:fld>
            <a:endParaRPr lang="zh-CN" altLang="en-US"/>
          </a:p>
        </p:txBody>
      </p:sp>
      <p:sp>
        <p:nvSpPr>
          <p:cNvPr id="8" name="Footer Placeholder 7"/>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2025/1/11</a:t>
            </a:fld>
            <a:endParaRPr lang="zh-CN" altLang="en-US"/>
          </a:p>
        </p:txBody>
      </p:sp>
      <p:sp>
        <p:nvSpPr>
          <p:cNvPr id="4" name="Footer Placeholder 3"/>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2025/1/11</a:t>
            </a:fld>
            <a:endParaRPr lang="zh-CN" altLang="en-US"/>
          </a:p>
        </p:txBody>
      </p:sp>
      <p:sp>
        <p:nvSpPr>
          <p:cNvPr id="3" name="Footer Placeholder 2"/>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a:prstGeom prst="rect">
            <a:avLst/>
          </a:prstGeo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7"/>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9"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199765" indent="0">
              <a:buNone/>
              <a:defRPr sz="1000"/>
            </a:lvl8pPr>
            <a:lvl9pPr marL="3656965"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2025/1/11</a:t>
            </a:fld>
            <a:endParaRPr lang="zh-CN" altLang="en-US"/>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10772AB-790A-41D8-AA3A-6911A483F256}" type="datetimeFigureOut">
              <a:rPr lang="zh-CN" altLang="en-US" smtClean="0"/>
              <a:t>2025/1/11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a:prstGeom prst="rect">
            <a:avLst/>
          </a:prstGeo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7"/>
            <a:ext cx="617220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199765" indent="0">
              <a:buNone/>
              <a:defRPr sz="2000"/>
            </a:lvl8pPr>
            <a:lvl9pPr marL="3656965"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9"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199765" indent="0">
              <a:buNone/>
              <a:defRPr sz="1000"/>
            </a:lvl8pPr>
            <a:lvl9pPr marL="3656965"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2025/1/11</a:t>
            </a:fld>
            <a:endParaRPr lang="zh-CN" altLang="en-US"/>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2025/1/11</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2025/1/11</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310772AB-790A-41D8-AA3A-6911A483F256}" type="datetimeFigureOut">
              <a:rPr lang="zh-CN" altLang="en-US" smtClean="0"/>
              <a:t>2025/1/11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10772AB-790A-41D8-AA3A-6911A483F256}" type="datetimeFigureOut">
              <a:rPr lang="zh-CN" altLang="en-US" smtClean="0"/>
              <a:t>2025/1/11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10772AB-790A-41D8-AA3A-6911A483F256}" type="datetimeFigureOut">
              <a:rPr lang="zh-CN" altLang="en-US" smtClean="0"/>
              <a:t>2025/1/11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10772AB-790A-41D8-AA3A-6911A483F256}" type="datetimeFigureOut">
              <a:rPr lang="zh-CN" altLang="en-US" smtClean="0"/>
              <a:t>2025/1/11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10772AB-790A-41D8-AA3A-6911A483F256}" type="datetimeFigureOut">
              <a:rPr lang="zh-CN" altLang="en-US" smtClean="0"/>
              <a:t>2025/1/11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310772AB-790A-41D8-AA3A-6911A483F256}" type="datetimeFigureOut">
              <a:rPr lang="zh-CN" altLang="en-US" smtClean="0"/>
              <a:t>2025/1/11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310772AB-790A-41D8-AA3A-6911A483F256}" type="datetimeFigureOut">
              <a:rPr lang="zh-CN" altLang="en-US" smtClean="0"/>
              <a:t>2025/1/11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0772AB-790A-41D8-AA3A-6911A483F256}" type="datetimeFigureOut">
              <a:rPr lang="zh-CN" altLang="en-US" smtClean="0"/>
              <a:t>2025/1/11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B20A82-9434-4F06-B03C-975BCCB3DE6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screen">
            <a:lum/>
          </a:blip>
          <a:srcRect/>
          <a:stretch>
            <a:fillRect l="-7000" r="-7000"/>
          </a:stretch>
        </a:blipFill>
        <a:effectLst/>
      </p:bgPr>
    </p:bg>
    <p:spTree>
      <p:nvGrpSpPr>
        <p:cNvPr id="1" name=""/>
        <p:cNvGrpSpPr/>
        <p:nvPr/>
      </p:nvGrpSpPr>
      <p:grpSpPr>
        <a:xfrm>
          <a:off x="0" y="0"/>
          <a:ext cx="0" cy="0"/>
          <a:chOff x="0" y="0"/>
          <a:chExt cx="0" cy="0"/>
        </a:xfrm>
      </p:grpSpPr>
      <p:sp>
        <p:nvSpPr>
          <p:cNvPr id="2" name="矩形 1"/>
          <p:cNvSpPr/>
          <p:nvPr userDrawn="1"/>
        </p:nvSpPr>
        <p:spPr>
          <a:xfrm>
            <a:off x="1802" y="884717"/>
            <a:ext cx="12190198" cy="144016"/>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 name="矩形 2"/>
          <p:cNvSpPr/>
          <p:nvPr userDrawn="1"/>
        </p:nvSpPr>
        <p:spPr>
          <a:xfrm>
            <a:off x="1802" y="884717"/>
            <a:ext cx="1866573" cy="1440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6"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7"/>
          <p:cNvSpPr>
            <a:spLocks noChangeArrowheads="1"/>
          </p:cNvSpPr>
          <p:nvPr/>
        </p:nvSpPr>
        <p:spPr bwMode="auto">
          <a:xfrm>
            <a:off x="338741" y="2173702"/>
            <a:ext cx="7496959"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4800" b="1" dirty="0">
                <a:solidFill>
                  <a:srgbClr val="A91503"/>
                </a:solidFill>
                <a:latin typeface="微软雅黑" panose="020B0503020204020204" pitchFamily="34" charset="-122"/>
                <a:ea typeface="微软雅黑" panose="020B0503020204020204" pitchFamily="34" charset="-122"/>
                <a:sym typeface="微软雅黑" panose="020B0503020204020204" pitchFamily="34" charset="-122"/>
              </a:rPr>
              <a:t>电工电子</a:t>
            </a:r>
            <a:r>
              <a:rPr lang="zh-CN" altLang="en-US" sz="4800" b="1" dirty="0">
                <a:solidFill>
                  <a:srgbClr val="1C4D99"/>
                </a:solidFill>
                <a:latin typeface="微软雅黑" panose="020B0503020204020204" pitchFamily="34" charset="-122"/>
                <a:ea typeface="微软雅黑" panose="020B0503020204020204" pitchFamily="34" charset="-122"/>
                <a:sym typeface="微软雅黑" panose="020B0503020204020204" pitchFamily="34" charset="-122"/>
              </a:rPr>
              <a:t>技术</a:t>
            </a:r>
          </a:p>
        </p:txBody>
      </p:sp>
      <p:sp>
        <p:nvSpPr>
          <p:cNvPr id="21" name="TextBox 7"/>
          <p:cNvSpPr>
            <a:spLocks noChangeArrowheads="1"/>
          </p:cNvSpPr>
          <p:nvPr/>
        </p:nvSpPr>
        <p:spPr bwMode="auto">
          <a:xfrm>
            <a:off x="1840803" y="3250106"/>
            <a:ext cx="8317242" cy="1313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4265" b="1"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4265" b="1" dirty="0">
                <a:latin typeface="微软雅黑" panose="020B0503020204020204" pitchFamily="34" charset="-122"/>
                <a:ea typeface="微软雅黑" panose="020B0503020204020204" pitchFamily="34" charset="-122"/>
                <a:sym typeface="微软雅黑" panose="020B0503020204020204" pitchFamily="34" charset="-122"/>
              </a:rPr>
              <a:t>5.1</a:t>
            </a:r>
            <a:r>
              <a:rPr lang="zh-CN" altLang="en-US" sz="4265" b="1" dirty="0">
                <a:latin typeface="微软雅黑" panose="020B0503020204020204" pitchFamily="34" charset="-122"/>
                <a:ea typeface="微软雅黑" panose="020B0503020204020204" pitchFamily="34" charset="-122"/>
                <a:sym typeface="微软雅黑" panose="020B0503020204020204" pitchFamily="34" charset="-122"/>
              </a:rPr>
              <a:t>电气控制识图基本知识 </a:t>
            </a:r>
          </a:p>
          <a:p>
            <a:pPr algn="ctr">
              <a:defRPr/>
            </a:pPr>
            <a:endParaRPr lang="zh-CN" altLang="en-US" sz="4265"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平行四边形 24"/>
          <p:cNvSpPr/>
          <p:nvPr/>
        </p:nvSpPr>
        <p:spPr>
          <a:xfrm flipH="1">
            <a:off x="6807052" y="0"/>
            <a:ext cx="8443633" cy="5925277"/>
          </a:xfrm>
          <a:prstGeom prst="parallelogram">
            <a:avLst>
              <a:gd name="adj" fmla="val 114134"/>
            </a:avLst>
          </a:prstGeom>
          <a:solidFill>
            <a:srgbClr val="184D9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2" name="平行四边形 31"/>
          <p:cNvSpPr/>
          <p:nvPr/>
        </p:nvSpPr>
        <p:spPr>
          <a:xfrm flipH="1">
            <a:off x="9066188" y="1360016"/>
            <a:ext cx="4567200" cy="2372883"/>
          </a:xfrm>
          <a:prstGeom prst="parallelogram">
            <a:avLst>
              <a:gd name="adj" fmla="val 114134"/>
            </a:avLst>
          </a:prstGeom>
          <a:solidFill>
            <a:srgbClr val="184D93">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4" name="平行四边形 33"/>
          <p:cNvSpPr/>
          <p:nvPr/>
        </p:nvSpPr>
        <p:spPr>
          <a:xfrm flipH="1">
            <a:off x="8784298" y="-1"/>
            <a:ext cx="1668583" cy="1162236"/>
          </a:xfrm>
          <a:prstGeom prst="parallelogram">
            <a:avLst>
              <a:gd name="adj" fmla="val 114134"/>
            </a:avLst>
          </a:prstGeom>
          <a:solidFill>
            <a:srgbClr val="9F1205">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5" name="平行四边形 34"/>
          <p:cNvSpPr/>
          <p:nvPr/>
        </p:nvSpPr>
        <p:spPr>
          <a:xfrm flipH="1">
            <a:off x="9420330" y="2900941"/>
            <a:ext cx="3630756" cy="2948947"/>
          </a:xfrm>
          <a:prstGeom prst="parallelogram">
            <a:avLst>
              <a:gd name="adj" fmla="val 114134"/>
            </a:avLst>
          </a:prstGeom>
          <a:solidFill>
            <a:srgbClr val="9F1205">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29" name="平行四边形 28"/>
          <p:cNvSpPr/>
          <p:nvPr/>
        </p:nvSpPr>
        <p:spPr>
          <a:xfrm flipH="1">
            <a:off x="6663103" y="909477"/>
            <a:ext cx="2949836" cy="1921019"/>
          </a:xfrm>
          <a:prstGeom prst="parallelogram">
            <a:avLst>
              <a:gd name="adj" fmla="val 114134"/>
            </a:avLst>
          </a:prstGeom>
          <a:solidFill>
            <a:srgbClr val="9F12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0" name="平行四边形 29"/>
          <p:cNvSpPr/>
          <p:nvPr/>
        </p:nvSpPr>
        <p:spPr>
          <a:xfrm flipH="1">
            <a:off x="-1157296" y="3706631"/>
            <a:ext cx="4501955" cy="3159223"/>
          </a:xfrm>
          <a:prstGeom prst="parallelogram">
            <a:avLst>
              <a:gd name="adj" fmla="val 114134"/>
            </a:avLst>
          </a:prstGeom>
          <a:solidFill>
            <a:schemeClr val="tx1">
              <a:lumMod val="50000"/>
              <a:lumOff val="5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1" name="平行四边形 30"/>
          <p:cNvSpPr/>
          <p:nvPr/>
        </p:nvSpPr>
        <p:spPr>
          <a:xfrm flipH="1">
            <a:off x="47225" y="4431761"/>
            <a:ext cx="2435128" cy="1265167"/>
          </a:xfrm>
          <a:prstGeom prst="parallelogram">
            <a:avLst>
              <a:gd name="adj" fmla="val 114134"/>
            </a:avLst>
          </a:prstGeom>
          <a:solidFill>
            <a:schemeClr val="tx1">
              <a:lumMod val="50000"/>
              <a:lumOff val="5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3" name="平行四边形 32"/>
          <p:cNvSpPr/>
          <p:nvPr/>
        </p:nvSpPr>
        <p:spPr>
          <a:xfrm flipH="1">
            <a:off x="-103072" y="3706630"/>
            <a:ext cx="889651" cy="619677"/>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6" name="平行四边形 35"/>
          <p:cNvSpPr/>
          <p:nvPr/>
        </p:nvSpPr>
        <p:spPr>
          <a:xfrm flipH="1">
            <a:off x="236046" y="5253347"/>
            <a:ext cx="1935837" cy="1572312"/>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8" name="平行四边形 37"/>
          <p:cNvSpPr/>
          <p:nvPr/>
        </p:nvSpPr>
        <p:spPr>
          <a:xfrm flipH="1">
            <a:off x="-1234045" y="4191543"/>
            <a:ext cx="1572785" cy="1024244"/>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4000" advTm="10000">
        <p14:vortex dir="r"/>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by="(-#ppt_w*2)" calcmode="lin" valueType="num">
                                      <p:cBhvr rctx="PPT">
                                        <p:cTn id="7" dur="500" autoRev="1" fill="hold">
                                          <p:stCondLst>
                                            <p:cond delay="0"/>
                                          </p:stCondLst>
                                        </p:cTn>
                                        <p:tgtEl>
                                          <p:spTgt spid="20"/>
                                        </p:tgtEl>
                                        <p:attrNameLst>
                                          <p:attrName>ppt_w</p:attrName>
                                        </p:attrNameLst>
                                      </p:cBhvr>
                                    </p:anim>
                                    <p:anim by="(#ppt_w*0.50)" calcmode="lin" valueType="num">
                                      <p:cBhvr>
                                        <p:cTn id="8" dur="500" decel="50000" autoRev="1" fill="hold">
                                          <p:stCondLst>
                                            <p:cond delay="0"/>
                                          </p:stCondLst>
                                        </p:cTn>
                                        <p:tgtEl>
                                          <p:spTgt spid="20"/>
                                        </p:tgtEl>
                                        <p:attrNameLst>
                                          <p:attrName>ppt_x</p:attrName>
                                        </p:attrNameLst>
                                      </p:cBhvr>
                                    </p:anim>
                                    <p:anim from="(-#ppt_h/2)" to="(#ppt_y)" calcmode="lin" valueType="num">
                                      <p:cBhvr>
                                        <p:cTn id="9" dur="1000" fill="hold">
                                          <p:stCondLst>
                                            <p:cond delay="0"/>
                                          </p:stCondLst>
                                        </p:cTn>
                                        <p:tgtEl>
                                          <p:spTgt spid="20"/>
                                        </p:tgtEl>
                                        <p:attrNameLst>
                                          <p:attrName>ppt_y</p:attrName>
                                        </p:attrNameLst>
                                      </p:cBhvr>
                                    </p:anim>
                                    <p:animRot by="21600000">
                                      <p:cBhvr>
                                        <p:cTn id="10" dur="1000" fill="hold">
                                          <p:stCondLst>
                                            <p:cond delay="0"/>
                                          </p:stCondLst>
                                        </p:cTn>
                                        <p:tgtEl>
                                          <p:spTgt spid="20"/>
                                        </p:tgtEl>
                                        <p:attrNameLst>
                                          <p:attrName>r</p:attrName>
                                        </p:attrNameLst>
                                      </p:cBhvr>
                                    </p:animRot>
                                  </p:childTnLst>
                                </p:cTn>
                              </p:par>
                            </p:childTnLst>
                          </p:cTn>
                        </p:par>
                        <p:par>
                          <p:cTn id="11" fill="hold">
                            <p:stCondLst>
                              <p:cond delay="1500"/>
                            </p:stCondLst>
                            <p:childTnLst>
                              <p:par>
                                <p:cTn id="12" presetID="36" presetClass="emph" presetSubtype="0" fill="hold" grpId="1" nodeType="afterEffect">
                                  <p:stCondLst>
                                    <p:cond delay="0"/>
                                  </p:stCondLst>
                                  <p:iterate type="lt">
                                    <p:tmPct val="10000"/>
                                  </p:iterate>
                                  <p:childTnLst>
                                    <p:animScale>
                                      <p:cBhvr>
                                        <p:cTn id="13" dur="250" autoRev="1" fill="hold">
                                          <p:stCondLst>
                                            <p:cond delay="0"/>
                                          </p:stCondLst>
                                        </p:cTn>
                                        <p:tgtEl>
                                          <p:spTgt spid="20"/>
                                        </p:tgtEl>
                                      </p:cBhvr>
                                      <p:to x="80000" y="100000"/>
                                    </p:animScale>
                                    <p:anim by="(#ppt_w*0.10)" calcmode="lin" valueType="num">
                                      <p:cBhvr>
                                        <p:cTn id="14" dur="250" autoRev="1" fill="hold">
                                          <p:stCondLst>
                                            <p:cond delay="0"/>
                                          </p:stCondLst>
                                        </p:cTn>
                                        <p:tgtEl>
                                          <p:spTgt spid="20"/>
                                        </p:tgtEl>
                                        <p:attrNameLst>
                                          <p:attrName>ppt_x</p:attrName>
                                        </p:attrNameLst>
                                      </p:cBhvr>
                                    </p:anim>
                                    <p:anim by="(-#ppt_w*0.10)" calcmode="lin" valueType="num">
                                      <p:cBhvr>
                                        <p:cTn id="15" dur="250" autoRev="1" fill="hold">
                                          <p:stCondLst>
                                            <p:cond delay="0"/>
                                          </p:stCondLst>
                                        </p:cTn>
                                        <p:tgtEl>
                                          <p:spTgt spid="20"/>
                                        </p:tgtEl>
                                        <p:attrNameLst>
                                          <p:attrName>ppt_y</p:attrName>
                                        </p:attrNameLst>
                                      </p:cBhvr>
                                    </p:anim>
                                    <p:animRot by="-480000">
                                      <p:cBhvr>
                                        <p:cTn id="16" dur="250" autoRev="1" fill="hold">
                                          <p:stCondLst>
                                            <p:cond delay="0"/>
                                          </p:stCondLst>
                                        </p:cTn>
                                        <p:tgtEl>
                                          <p:spTgt spid="20"/>
                                        </p:tgtEl>
                                        <p:attrNameLst>
                                          <p:attrName>r</p:attrName>
                                        </p:attrNameLst>
                                      </p:cBhvr>
                                    </p:animRot>
                                  </p:childTnLst>
                                </p:cTn>
                              </p:par>
                            </p:childTnLst>
                          </p:cTn>
                        </p:par>
                        <p:par>
                          <p:cTn id="17" fill="hold">
                            <p:stCondLst>
                              <p:cond delay="2250"/>
                            </p:stCondLst>
                            <p:childTnLst>
                              <p:par>
                                <p:cTn id="18" presetID="42"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P spid="2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5239561" cy="52197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二、读图的方法和步骤</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矩形 2"/>
          <p:cNvSpPr/>
          <p:nvPr/>
        </p:nvSpPr>
        <p:spPr>
          <a:xfrm>
            <a:off x="398899" y="1410782"/>
            <a:ext cx="4195379" cy="400110"/>
          </a:xfrm>
          <a:prstGeom prst="rect">
            <a:avLst/>
          </a:prstGeom>
        </p:spPr>
        <p:txBody>
          <a:bodyPr wrap="none">
            <a:spAutoFit/>
          </a:bodyPr>
          <a:lstStyle/>
          <a:p>
            <a:pPr indent="266700" algn="just">
              <a:spcAft>
                <a:spcPts val="0"/>
              </a:spcAft>
            </a:pPr>
            <a:r>
              <a:rPr lang="en-US" altLang="zh-CN" sz="2000" b="1" kern="100" dirty="0">
                <a:latin typeface="Times New Roman" panose="02020603050405020304" pitchFamily="18" charset="0"/>
              </a:rPr>
              <a:t>2</a:t>
            </a:r>
            <a:r>
              <a:rPr lang="zh-CN" altLang="zh-CN" sz="2000" b="1" kern="100" dirty="0">
                <a:latin typeface="Times New Roman" panose="02020603050405020304" pitchFamily="18" charset="0"/>
              </a:rPr>
              <a:t>．电气原理图的绘制和阅读方法</a:t>
            </a:r>
          </a:p>
        </p:txBody>
      </p:sp>
      <p:sp>
        <p:nvSpPr>
          <p:cNvPr id="4" name="矩形 3"/>
          <p:cNvSpPr/>
          <p:nvPr/>
        </p:nvSpPr>
        <p:spPr>
          <a:xfrm>
            <a:off x="775994" y="2161341"/>
            <a:ext cx="9520844" cy="400110"/>
          </a:xfrm>
          <a:prstGeom prst="rect">
            <a:avLst/>
          </a:prstGeom>
        </p:spPr>
        <p:txBody>
          <a:bodyPr wrap="square">
            <a:spAutoFit/>
          </a:bodyPr>
          <a:lstStyle/>
          <a:p>
            <a:pPr indent="266700" algn="just">
              <a:spcAft>
                <a:spcPts val="0"/>
              </a:spcAft>
            </a:pPr>
            <a:r>
              <a:rPr lang="zh-CN" altLang="zh-CN" sz="2000" b="1" kern="100" dirty="0">
                <a:latin typeface="Times New Roman" panose="02020603050405020304" pitchFamily="18" charset="0"/>
              </a:rPr>
              <a:t>（</a:t>
            </a:r>
            <a:r>
              <a:rPr lang="en-US" altLang="zh-CN" sz="2000" b="1" kern="100" dirty="0">
                <a:latin typeface="Times New Roman" panose="02020603050405020304" pitchFamily="18" charset="0"/>
              </a:rPr>
              <a:t>1</a:t>
            </a:r>
            <a:r>
              <a:rPr lang="zh-CN" altLang="zh-CN" sz="2000" b="1" kern="100" dirty="0">
                <a:latin typeface="Times New Roman" panose="02020603050405020304" pitchFamily="18" charset="0"/>
              </a:rPr>
              <a:t>）原理图一般由</a:t>
            </a:r>
            <a:r>
              <a:rPr lang="zh-CN" altLang="zh-CN" sz="2000" b="1" kern="100" dirty="0">
                <a:solidFill>
                  <a:srgbClr val="FF0000"/>
                </a:solidFill>
                <a:latin typeface="Times New Roman" panose="02020603050405020304" pitchFamily="18" charset="0"/>
              </a:rPr>
              <a:t>主电路、控制电路和辅助电路</a:t>
            </a:r>
            <a:r>
              <a:rPr lang="zh-CN" altLang="zh-CN" sz="2000" b="1" kern="100" dirty="0">
                <a:latin typeface="Times New Roman" panose="02020603050405020304" pitchFamily="18" charset="0"/>
              </a:rPr>
              <a:t>三部分组成。</a:t>
            </a:r>
          </a:p>
        </p:txBody>
      </p:sp>
      <p:sp>
        <p:nvSpPr>
          <p:cNvPr id="5" name="矩形 4"/>
          <p:cNvSpPr/>
          <p:nvPr/>
        </p:nvSpPr>
        <p:spPr>
          <a:xfrm>
            <a:off x="1247394" y="2713553"/>
            <a:ext cx="9049444" cy="3416320"/>
          </a:xfrm>
          <a:prstGeom prst="rect">
            <a:avLst/>
          </a:prstGeom>
        </p:spPr>
        <p:txBody>
          <a:bodyPr wrap="square">
            <a:spAutoFit/>
          </a:bodyPr>
          <a:lstStyle/>
          <a:p>
            <a:pPr marL="285750" indent="-285750" algn="just">
              <a:lnSpc>
                <a:spcPct val="200000"/>
              </a:lnSpc>
              <a:spcAft>
                <a:spcPts val="0"/>
              </a:spcAft>
              <a:buFont typeface="Wingdings" panose="05000000000000000000" pitchFamily="2" charset="2"/>
              <a:buChar char="Ø"/>
            </a:pPr>
            <a:r>
              <a:rPr lang="zh-CN" altLang="zh-CN" kern="100" dirty="0">
                <a:latin typeface="微软雅黑" panose="020B0503020204020204" pitchFamily="34" charset="-122"/>
                <a:ea typeface="微软雅黑" panose="020B0503020204020204" pitchFamily="34" charset="-122"/>
              </a:rPr>
              <a:t>主电路就是从电源到电动机绕组的大电流通过的路径；</a:t>
            </a:r>
            <a:endParaRPr lang="en-US" altLang="zh-CN" kern="100" dirty="0">
              <a:latin typeface="微软雅黑" panose="020B0503020204020204" pitchFamily="34" charset="-122"/>
              <a:ea typeface="微软雅黑" panose="020B0503020204020204" pitchFamily="34" charset="-122"/>
            </a:endParaRPr>
          </a:p>
          <a:p>
            <a:pPr marL="285750" indent="-285750" algn="just">
              <a:lnSpc>
                <a:spcPct val="200000"/>
              </a:lnSpc>
              <a:spcAft>
                <a:spcPts val="0"/>
              </a:spcAft>
              <a:buFont typeface="Wingdings" panose="05000000000000000000" pitchFamily="2" charset="2"/>
              <a:buChar char="Ø"/>
            </a:pPr>
            <a:r>
              <a:rPr lang="zh-CN" altLang="zh-CN" kern="100" dirty="0">
                <a:latin typeface="微软雅黑" panose="020B0503020204020204" pitchFamily="34" charset="-122"/>
                <a:ea typeface="微软雅黑" panose="020B0503020204020204" pitchFamily="34" charset="-122"/>
              </a:rPr>
              <a:t>控制电路是指控制主电路工作状态的电路；</a:t>
            </a:r>
            <a:endParaRPr lang="en-US" altLang="zh-CN" kern="100" dirty="0">
              <a:latin typeface="微软雅黑" panose="020B0503020204020204" pitchFamily="34" charset="-122"/>
              <a:ea typeface="微软雅黑" panose="020B0503020204020204" pitchFamily="34" charset="-122"/>
            </a:endParaRPr>
          </a:p>
          <a:p>
            <a:pPr marL="285750" indent="-285750" algn="just">
              <a:lnSpc>
                <a:spcPct val="200000"/>
              </a:lnSpc>
              <a:spcAft>
                <a:spcPts val="0"/>
              </a:spcAft>
              <a:buFont typeface="Wingdings" panose="05000000000000000000" pitchFamily="2" charset="2"/>
              <a:buChar char="Ø"/>
            </a:pPr>
            <a:r>
              <a:rPr lang="zh-CN" altLang="zh-CN" kern="100" dirty="0">
                <a:latin typeface="微软雅黑" panose="020B0503020204020204" pitchFamily="34" charset="-122"/>
                <a:ea typeface="微软雅黑" panose="020B0503020204020204" pitchFamily="34" charset="-122"/>
              </a:rPr>
              <a:t>辅助电路包括照明电路、信号电路及保护电路等。</a:t>
            </a:r>
            <a:endParaRPr lang="en-US" altLang="zh-CN" kern="100" dirty="0">
              <a:latin typeface="微软雅黑" panose="020B0503020204020204" pitchFamily="34" charset="-122"/>
              <a:ea typeface="微软雅黑" panose="020B0503020204020204" pitchFamily="34" charset="-122"/>
            </a:endParaRPr>
          </a:p>
          <a:p>
            <a:pPr marL="742950" lvl="1" indent="-285750" algn="just">
              <a:lnSpc>
                <a:spcPct val="200000"/>
              </a:lnSpc>
              <a:buFont typeface="Arial" panose="020B0604020202020204" pitchFamily="34" charset="0"/>
              <a:buChar char="•"/>
            </a:pPr>
            <a:r>
              <a:rPr lang="zh-CN" altLang="zh-CN" kern="100" dirty="0">
                <a:latin typeface="微软雅黑" panose="020B0503020204020204" pitchFamily="34" charset="-122"/>
                <a:ea typeface="微软雅黑" panose="020B0503020204020204" pitchFamily="34" charset="-122"/>
              </a:rPr>
              <a:t>信号电路是指显示主电路工作状态的电路；</a:t>
            </a:r>
            <a:endParaRPr lang="en-US" altLang="zh-CN" kern="100" dirty="0">
              <a:latin typeface="微软雅黑" panose="020B0503020204020204" pitchFamily="34" charset="-122"/>
              <a:ea typeface="微软雅黑" panose="020B0503020204020204" pitchFamily="34" charset="-122"/>
            </a:endParaRPr>
          </a:p>
          <a:p>
            <a:pPr marL="742950" lvl="1" indent="-285750" algn="just">
              <a:lnSpc>
                <a:spcPct val="200000"/>
              </a:lnSpc>
              <a:buFont typeface="Arial" panose="020B0604020202020204" pitchFamily="34" charset="0"/>
              <a:buChar char="•"/>
            </a:pPr>
            <a:r>
              <a:rPr lang="zh-CN" altLang="zh-CN" kern="100" dirty="0">
                <a:latin typeface="微软雅黑" panose="020B0503020204020204" pitchFamily="34" charset="-122"/>
                <a:ea typeface="微软雅黑" panose="020B0503020204020204" pitchFamily="34" charset="-122"/>
              </a:rPr>
              <a:t>照明电路是指实现机械设备局部照明的电路；</a:t>
            </a:r>
            <a:endParaRPr lang="en-US" altLang="zh-CN" kern="100" dirty="0">
              <a:latin typeface="微软雅黑" panose="020B0503020204020204" pitchFamily="34" charset="-122"/>
              <a:ea typeface="微软雅黑" panose="020B0503020204020204" pitchFamily="34" charset="-122"/>
            </a:endParaRPr>
          </a:p>
          <a:p>
            <a:pPr marL="742950" lvl="1" indent="-285750" algn="just">
              <a:lnSpc>
                <a:spcPct val="200000"/>
              </a:lnSpc>
              <a:buFont typeface="Arial" panose="020B0604020202020204" pitchFamily="34" charset="0"/>
              <a:buChar char="•"/>
            </a:pPr>
            <a:r>
              <a:rPr lang="zh-CN" altLang="zh-CN" kern="100" dirty="0">
                <a:latin typeface="微软雅黑" panose="020B0503020204020204" pitchFamily="34" charset="-122"/>
                <a:ea typeface="微软雅黑" panose="020B0503020204020204" pitchFamily="34" charset="-122"/>
              </a:rPr>
              <a:t>保护电路是实现对电动机的各种保护。</a:t>
            </a:r>
            <a:endParaRPr lang="en-US" altLang="zh-CN" kern="1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8130037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5239561" cy="52197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二、读图的方法和步骤</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106" name="Picture 2"/>
          <p:cNvPicPr>
            <a:picLocks noChangeAspect="1" noChangeArrowheads="1"/>
          </p:cNvPicPr>
          <p:nvPr/>
        </p:nvPicPr>
        <p:blipFill>
          <a:blip r:embed="rId3" cstate="print"/>
          <a:srcRect/>
          <a:stretch>
            <a:fillRect/>
          </a:stretch>
        </p:blipFill>
        <p:spPr bwMode="auto">
          <a:xfrm>
            <a:off x="2040775" y="1296786"/>
            <a:ext cx="8077200" cy="5417310"/>
          </a:xfrm>
          <a:prstGeom prst="rect">
            <a:avLst/>
          </a:prstGeom>
          <a:noFill/>
          <a:ln w="9525">
            <a:noFill/>
            <a:miter lim="800000"/>
            <a:headEnd/>
            <a:tailEnd/>
          </a:ln>
          <a:effectLst/>
        </p:spPr>
      </p:pic>
      <p:sp>
        <p:nvSpPr>
          <p:cNvPr id="107" name="矩形 106"/>
          <p:cNvSpPr/>
          <p:nvPr/>
        </p:nvSpPr>
        <p:spPr>
          <a:xfrm>
            <a:off x="4098174" y="3488220"/>
            <a:ext cx="4572000" cy="646331"/>
          </a:xfrm>
          <a:prstGeom prst="rect">
            <a:avLst/>
          </a:prstGeom>
        </p:spPr>
        <p:txBody>
          <a:bodyPr>
            <a:spAutoFit/>
          </a:bodyPr>
          <a:lstStyle/>
          <a:p>
            <a:r>
              <a:rPr lang="en-US" dirty="0">
                <a:solidFill>
                  <a:schemeClr val="bg1"/>
                </a:solidFill>
              </a:rPr>
              <a:t>1</a:t>
            </a:r>
            <a:r>
              <a:rPr lang="zh-CN" altLang="en-US" dirty="0">
                <a:solidFill>
                  <a:schemeClr val="bg1"/>
                </a:solidFill>
              </a:rPr>
              <a:t>）电气原理图包括主电路和辅助电路两部分</a:t>
            </a:r>
            <a:endParaRPr lang="zh-CN" altLang="en-US" dirty="0"/>
          </a:p>
        </p:txBody>
      </p:sp>
      <p:sp>
        <p:nvSpPr>
          <p:cNvPr id="108" name="矩形 107"/>
          <p:cNvSpPr/>
          <p:nvPr/>
        </p:nvSpPr>
        <p:spPr>
          <a:xfrm>
            <a:off x="2193174" y="1982585"/>
            <a:ext cx="4419600" cy="4648200"/>
          </a:xfrm>
          <a:prstGeom prst="rect">
            <a:avLst/>
          </a:prstGeom>
          <a:solidFill>
            <a:srgbClr val="4F81BD">
              <a:alpha val="3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TextBox 6"/>
          <p:cNvSpPr txBox="1"/>
          <p:nvPr/>
        </p:nvSpPr>
        <p:spPr>
          <a:xfrm>
            <a:off x="2421774" y="4268585"/>
            <a:ext cx="304800" cy="923330"/>
          </a:xfrm>
          <a:prstGeom prst="rect">
            <a:avLst/>
          </a:prstGeom>
          <a:noFill/>
        </p:spPr>
        <p:txBody>
          <a:bodyPr wrap="square" rtlCol="0">
            <a:spAutoFit/>
          </a:bodyPr>
          <a:lstStyle/>
          <a:p>
            <a:r>
              <a:rPr lang="zh-CN" altLang="en-US" b="1" dirty="0"/>
              <a:t>主电路</a:t>
            </a:r>
          </a:p>
        </p:txBody>
      </p:sp>
      <p:sp>
        <p:nvSpPr>
          <p:cNvPr id="110" name="矩形 109"/>
          <p:cNvSpPr/>
          <p:nvPr/>
        </p:nvSpPr>
        <p:spPr>
          <a:xfrm>
            <a:off x="6688974" y="1982585"/>
            <a:ext cx="3352800" cy="4648200"/>
          </a:xfrm>
          <a:prstGeom prst="rect">
            <a:avLst/>
          </a:prstGeom>
          <a:solidFill>
            <a:srgbClr val="06DDFA">
              <a:alpha val="2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TextBox 9"/>
          <p:cNvSpPr txBox="1"/>
          <p:nvPr/>
        </p:nvSpPr>
        <p:spPr>
          <a:xfrm>
            <a:off x="7191894" y="5760719"/>
            <a:ext cx="1265024" cy="369332"/>
          </a:xfrm>
          <a:prstGeom prst="rect">
            <a:avLst/>
          </a:prstGeom>
          <a:noFill/>
        </p:spPr>
        <p:txBody>
          <a:bodyPr wrap="square" rtlCol="0">
            <a:spAutoFit/>
          </a:bodyPr>
          <a:lstStyle/>
          <a:p>
            <a:r>
              <a:rPr lang="zh-CN" altLang="en-US" b="1" dirty="0"/>
              <a:t>控制电路</a:t>
            </a:r>
          </a:p>
        </p:txBody>
      </p:sp>
      <p:sp>
        <p:nvSpPr>
          <p:cNvPr id="112" name="TextBox 9"/>
          <p:cNvSpPr txBox="1"/>
          <p:nvPr/>
        </p:nvSpPr>
        <p:spPr>
          <a:xfrm>
            <a:off x="8616834" y="5760719"/>
            <a:ext cx="1265024" cy="369332"/>
          </a:xfrm>
          <a:prstGeom prst="rect">
            <a:avLst/>
          </a:prstGeom>
          <a:noFill/>
        </p:spPr>
        <p:txBody>
          <a:bodyPr wrap="square" rtlCol="0">
            <a:spAutoFit/>
          </a:bodyPr>
          <a:lstStyle/>
          <a:p>
            <a:r>
              <a:rPr lang="zh-CN" altLang="en-US" b="1" dirty="0"/>
              <a:t>辅助电路</a:t>
            </a:r>
          </a:p>
        </p:txBody>
      </p:sp>
    </p:spTree>
    <p:extLst>
      <p:ext uri="{BB962C8B-B14F-4D97-AF65-F5344CB8AC3E}">
        <p14:creationId xmlns:p14="http://schemas.microsoft.com/office/powerpoint/2010/main" val="242482787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5239561" cy="52197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二、读图的方法和步骤</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11" name="Picture 2"/>
          <p:cNvPicPr>
            <a:picLocks noChangeAspect="1" noChangeArrowheads="1"/>
          </p:cNvPicPr>
          <p:nvPr/>
        </p:nvPicPr>
        <p:blipFill>
          <a:blip r:embed="rId3" cstate="print"/>
          <a:srcRect/>
          <a:stretch>
            <a:fillRect/>
          </a:stretch>
        </p:blipFill>
        <p:spPr bwMode="auto">
          <a:xfrm>
            <a:off x="1708266" y="1440690"/>
            <a:ext cx="8077200" cy="5417310"/>
          </a:xfrm>
          <a:prstGeom prst="rect">
            <a:avLst/>
          </a:prstGeom>
          <a:noFill/>
          <a:ln w="9525">
            <a:noFill/>
            <a:miter lim="800000"/>
            <a:headEnd/>
            <a:tailEnd/>
          </a:ln>
          <a:effectLst/>
        </p:spPr>
      </p:pic>
      <p:sp>
        <p:nvSpPr>
          <p:cNvPr id="12" name="矩形 11"/>
          <p:cNvSpPr/>
          <p:nvPr/>
        </p:nvSpPr>
        <p:spPr>
          <a:xfrm>
            <a:off x="1936865" y="2126489"/>
            <a:ext cx="4419600" cy="4648200"/>
          </a:xfrm>
          <a:prstGeom prst="rect">
            <a:avLst/>
          </a:prstGeom>
          <a:solidFill>
            <a:srgbClr val="4F81BD">
              <a:alpha val="3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6"/>
          <p:cNvSpPr txBox="1"/>
          <p:nvPr/>
        </p:nvSpPr>
        <p:spPr>
          <a:xfrm>
            <a:off x="2089265" y="4412489"/>
            <a:ext cx="304800" cy="923330"/>
          </a:xfrm>
          <a:prstGeom prst="rect">
            <a:avLst/>
          </a:prstGeom>
          <a:noFill/>
        </p:spPr>
        <p:txBody>
          <a:bodyPr wrap="square" rtlCol="0">
            <a:spAutoFit/>
          </a:bodyPr>
          <a:lstStyle/>
          <a:p>
            <a:r>
              <a:rPr lang="zh-CN" altLang="en-US" b="1" dirty="0">
                <a:solidFill>
                  <a:srgbClr val="7030A0"/>
                </a:solidFill>
              </a:rPr>
              <a:t>主电路</a:t>
            </a:r>
          </a:p>
        </p:txBody>
      </p:sp>
      <p:sp>
        <p:nvSpPr>
          <p:cNvPr id="14" name="矩形 13"/>
          <p:cNvSpPr/>
          <p:nvPr/>
        </p:nvSpPr>
        <p:spPr>
          <a:xfrm>
            <a:off x="6280265" y="2126489"/>
            <a:ext cx="3429000" cy="472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5" name="TextBox 8"/>
          <p:cNvSpPr txBox="1"/>
          <p:nvPr/>
        </p:nvSpPr>
        <p:spPr>
          <a:xfrm>
            <a:off x="6508865" y="2657064"/>
            <a:ext cx="3067397" cy="3323987"/>
          </a:xfrm>
          <a:prstGeom prst="rect">
            <a:avLst/>
          </a:prstGeom>
          <a:noFill/>
        </p:spPr>
        <p:txBody>
          <a:bodyPr wrap="square" rtlCol="0">
            <a:spAutoFit/>
          </a:bodyPr>
          <a:lstStyle/>
          <a:p>
            <a:pP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主电路是从电源到电动机的大电流通过的路径，一般从电源开始，经过电源引入的刀开关（或组合开关）、熔断器、接触器的主触点、热继电器的热元件到电动机</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3990594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5239561" cy="52197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二、读图的方法和步骤</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10" name="Picture 2"/>
          <p:cNvPicPr>
            <a:picLocks noChangeAspect="1" noChangeArrowheads="1"/>
          </p:cNvPicPr>
          <p:nvPr/>
        </p:nvPicPr>
        <p:blipFill>
          <a:blip r:embed="rId3" cstate="print"/>
          <a:srcRect/>
          <a:stretch>
            <a:fillRect/>
          </a:stretch>
        </p:blipFill>
        <p:spPr bwMode="auto">
          <a:xfrm>
            <a:off x="1758143" y="1440690"/>
            <a:ext cx="8077200" cy="5417310"/>
          </a:xfrm>
          <a:prstGeom prst="rect">
            <a:avLst/>
          </a:prstGeom>
          <a:noFill/>
          <a:ln w="9525">
            <a:noFill/>
            <a:miter lim="800000"/>
            <a:headEnd/>
            <a:tailEnd/>
          </a:ln>
          <a:effectLst/>
        </p:spPr>
      </p:pic>
      <p:sp>
        <p:nvSpPr>
          <p:cNvPr id="16" name="矩形 15"/>
          <p:cNvSpPr/>
          <p:nvPr/>
        </p:nvSpPr>
        <p:spPr>
          <a:xfrm>
            <a:off x="1910542" y="2126489"/>
            <a:ext cx="4267200" cy="4648200"/>
          </a:xfrm>
          <a:prstGeom prst="rect">
            <a:avLst/>
          </a:prstGeom>
          <a:solidFill>
            <a:srgbClr val="558ED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406342" y="2126489"/>
            <a:ext cx="3352800" cy="4648200"/>
          </a:xfrm>
          <a:prstGeom prst="rect">
            <a:avLst/>
          </a:prstGeom>
          <a:solidFill>
            <a:srgbClr val="06DDFA">
              <a:alpha val="2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0"/>
          <p:cNvSpPr txBox="1"/>
          <p:nvPr/>
        </p:nvSpPr>
        <p:spPr>
          <a:xfrm>
            <a:off x="1986742" y="2355089"/>
            <a:ext cx="4038600" cy="4198393"/>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辅助电路包括控制电路、信号回路、保护电路和照明电路。辅助电路中经过的电流比较小，一般不超过</a:t>
            </a:r>
            <a:r>
              <a:rPr lang="en-US" dirty="0">
                <a:latin typeface="微软雅黑" panose="020B0503020204020204" pitchFamily="34" charset="-122"/>
                <a:ea typeface="微软雅黑" panose="020B0503020204020204" pitchFamily="34" charset="-122"/>
              </a:rPr>
              <a:t>5A</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控制电路一般由熔断器、主令电器（如按钮）、接触器的线圈及辅助触点、继电器线圈和触点、热继电器的常闭触点、保护电器的触点等组成。</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信号回路主要由接触器的辅助触点、继电器的触点和信号灯等组成</a:t>
            </a:r>
          </a:p>
          <a:p>
            <a:pPr>
              <a:lnSpc>
                <a:spcPct val="150000"/>
              </a:lnSpc>
            </a:pPr>
            <a:endParaRPr lang="zh-CN" altLang="en-US" dirty="0">
              <a:latin typeface="微软雅黑" panose="020B0503020204020204" pitchFamily="34" charset="-122"/>
              <a:ea typeface="微软雅黑" panose="020B0503020204020204" pitchFamily="34" charset="-122"/>
            </a:endParaRPr>
          </a:p>
        </p:txBody>
      </p:sp>
      <p:sp>
        <p:nvSpPr>
          <p:cNvPr id="20" name="TextBox 11"/>
          <p:cNvSpPr txBox="1"/>
          <p:nvPr/>
        </p:nvSpPr>
        <p:spPr>
          <a:xfrm>
            <a:off x="6863542" y="5860289"/>
            <a:ext cx="2971802" cy="369332"/>
          </a:xfrm>
          <a:prstGeom prst="rect">
            <a:avLst/>
          </a:prstGeom>
          <a:noFill/>
        </p:spPr>
        <p:txBody>
          <a:bodyPr wrap="square" rtlCol="0">
            <a:spAutoFit/>
          </a:bodyPr>
          <a:lstStyle/>
          <a:p>
            <a:r>
              <a:rPr lang="zh-CN" altLang="en-US" b="1" dirty="0"/>
              <a:t>控制电路               辅助回路</a:t>
            </a:r>
          </a:p>
        </p:txBody>
      </p:sp>
    </p:spTree>
    <p:extLst>
      <p:ext uri="{BB962C8B-B14F-4D97-AF65-F5344CB8AC3E}">
        <p14:creationId xmlns:p14="http://schemas.microsoft.com/office/powerpoint/2010/main" val="188596335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5239561" cy="52197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二、读图的方法和步骤</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矩形 2"/>
          <p:cNvSpPr/>
          <p:nvPr/>
        </p:nvSpPr>
        <p:spPr>
          <a:xfrm>
            <a:off x="530323" y="1456521"/>
            <a:ext cx="11106671" cy="4755084"/>
          </a:xfrm>
          <a:prstGeom prst="rect">
            <a:avLst/>
          </a:prstGeom>
        </p:spPr>
        <p:txBody>
          <a:bodyPr wrap="square">
            <a:spAutoFit/>
          </a:bodyPr>
          <a:lstStyle/>
          <a:p>
            <a:pPr indent="266700" algn="just">
              <a:lnSpc>
                <a:spcPct val="150000"/>
              </a:lnSpc>
              <a:spcAft>
                <a:spcPts val="0"/>
              </a:spcAft>
            </a:pPr>
            <a:r>
              <a:rPr lang="zh-CN" altLang="zh-CN" sz="1700" kern="100" dirty="0">
                <a:latin typeface="微软雅黑" panose="020B0503020204020204" pitchFamily="34" charset="-122"/>
                <a:ea typeface="微软雅黑" panose="020B0503020204020204" pitchFamily="34" charset="-122"/>
              </a:rPr>
              <a:t>（</a:t>
            </a:r>
            <a:r>
              <a:rPr lang="en-US" altLang="zh-CN" sz="1700" kern="100" dirty="0">
                <a:latin typeface="微软雅黑" panose="020B0503020204020204" pitchFamily="34" charset="-122"/>
                <a:ea typeface="微软雅黑" panose="020B0503020204020204" pitchFamily="34" charset="-122"/>
              </a:rPr>
              <a:t>2</a:t>
            </a:r>
            <a:r>
              <a:rPr lang="zh-CN" altLang="zh-CN" sz="1700" kern="100" dirty="0">
                <a:latin typeface="微软雅黑" panose="020B0503020204020204" pitchFamily="34" charset="-122"/>
                <a:ea typeface="微软雅黑" panose="020B0503020204020204" pitchFamily="34" charset="-122"/>
              </a:rPr>
              <a:t>）原理图中，所有的电器元件都采用国家标准规定的图形符号和文字符号来表示。属于同一电器的线圈和触点，都要用同一文字符号表示。当使用相同类型电器时，可在文字符号后加注阿拉伯数字序号来区分，例如两个接触器</a:t>
            </a:r>
            <a:r>
              <a:rPr lang="en-US" altLang="zh-CN" sz="1700" kern="100" dirty="0">
                <a:latin typeface="微软雅黑" panose="020B0503020204020204" pitchFamily="34" charset="-122"/>
                <a:ea typeface="微软雅黑" panose="020B0503020204020204" pitchFamily="34" charset="-122"/>
              </a:rPr>
              <a:t>KM1</a:t>
            </a:r>
            <a:r>
              <a:rPr lang="zh-CN" altLang="zh-CN" sz="1700" kern="100" dirty="0">
                <a:latin typeface="微软雅黑" panose="020B0503020204020204" pitchFamily="34" charset="-122"/>
                <a:ea typeface="微软雅黑" panose="020B0503020204020204" pitchFamily="34" charset="-122"/>
              </a:rPr>
              <a:t>、</a:t>
            </a:r>
            <a:r>
              <a:rPr lang="en-US" altLang="zh-CN" sz="1700" kern="100" dirty="0">
                <a:latin typeface="微软雅黑" panose="020B0503020204020204" pitchFamily="34" charset="-122"/>
                <a:ea typeface="微软雅黑" panose="020B0503020204020204" pitchFamily="34" charset="-122"/>
              </a:rPr>
              <a:t>KM2</a:t>
            </a:r>
            <a:r>
              <a:rPr lang="zh-CN" altLang="zh-CN" sz="1700" kern="100" dirty="0">
                <a:latin typeface="微软雅黑" panose="020B0503020204020204" pitchFamily="34" charset="-122"/>
                <a:ea typeface="微软雅黑" panose="020B0503020204020204" pitchFamily="34" charset="-122"/>
              </a:rPr>
              <a:t>表示，或用</a:t>
            </a:r>
            <a:r>
              <a:rPr lang="en-US" altLang="zh-CN" sz="1700" kern="100" dirty="0">
                <a:latin typeface="微软雅黑" panose="020B0503020204020204" pitchFamily="34" charset="-122"/>
                <a:ea typeface="微软雅黑" panose="020B0503020204020204" pitchFamily="34" charset="-122"/>
              </a:rPr>
              <a:t>KMF</a:t>
            </a:r>
            <a:r>
              <a:rPr lang="zh-CN" altLang="zh-CN" sz="1700" kern="100" dirty="0">
                <a:latin typeface="微软雅黑" panose="020B0503020204020204" pitchFamily="34" charset="-122"/>
                <a:ea typeface="微软雅黑" panose="020B0503020204020204" pitchFamily="34" charset="-122"/>
              </a:rPr>
              <a:t>、</a:t>
            </a:r>
            <a:r>
              <a:rPr lang="en-US" altLang="zh-CN" sz="1700" kern="100" dirty="0">
                <a:latin typeface="微软雅黑" panose="020B0503020204020204" pitchFamily="34" charset="-122"/>
                <a:ea typeface="微软雅黑" panose="020B0503020204020204" pitchFamily="34" charset="-122"/>
              </a:rPr>
              <a:t>KMR</a:t>
            </a:r>
            <a:r>
              <a:rPr lang="zh-CN" altLang="zh-CN" sz="1700" kern="100" dirty="0">
                <a:latin typeface="微软雅黑" panose="020B0503020204020204" pitchFamily="34" charset="-122"/>
                <a:ea typeface="微软雅黑" panose="020B0503020204020204" pitchFamily="34" charset="-122"/>
              </a:rPr>
              <a:t>表示。</a:t>
            </a:r>
          </a:p>
          <a:p>
            <a:pPr indent="266700" algn="just">
              <a:lnSpc>
                <a:spcPct val="150000"/>
              </a:lnSpc>
              <a:spcAft>
                <a:spcPts val="0"/>
              </a:spcAft>
            </a:pPr>
            <a:r>
              <a:rPr lang="zh-CN" altLang="zh-CN" sz="1700" kern="100" dirty="0">
                <a:latin typeface="微软雅黑" panose="020B0503020204020204" pitchFamily="34" charset="-122"/>
                <a:ea typeface="微软雅黑" panose="020B0503020204020204" pitchFamily="34" charset="-122"/>
              </a:rPr>
              <a:t>（</a:t>
            </a:r>
            <a:r>
              <a:rPr lang="en-US" altLang="zh-CN" sz="1700" kern="100" dirty="0">
                <a:latin typeface="微软雅黑" panose="020B0503020204020204" pitchFamily="34" charset="-122"/>
                <a:ea typeface="微软雅黑" panose="020B0503020204020204" pitchFamily="34" charset="-122"/>
              </a:rPr>
              <a:t>3</a:t>
            </a:r>
            <a:r>
              <a:rPr lang="zh-CN" altLang="zh-CN" sz="1700" kern="100" dirty="0">
                <a:latin typeface="微软雅黑" panose="020B0503020204020204" pitchFamily="34" charset="-122"/>
                <a:ea typeface="微软雅黑" panose="020B0503020204020204" pitchFamily="34" charset="-122"/>
              </a:rPr>
              <a:t>）原理图中，同一电器的不同部件，常常不绘在一起，而是绘在它们各自完成作用的地方。例如接触器的主触点通常绘在主电路中，而吸引线圈和辅助触点则绘在控制电路中，但它们都用</a:t>
            </a:r>
            <a:r>
              <a:rPr lang="en-US" altLang="zh-CN" sz="1700" kern="100" dirty="0">
                <a:latin typeface="微软雅黑" panose="020B0503020204020204" pitchFamily="34" charset="-122"/>
                <a:ea typeface="微软雅黑" panose="020B0503020204020204" pitchFamily="34" charset="-122"/>
              </a:rPr>
              <a:t>KM</a:t>
            </a:r>
            <a:r>
              <a:rPr lang="zh-CN" altLang="zh-CN" sz="1700" kern="100" dirty="0">
                <a:latin typeface="微软雅黑" panose="020B0503020204020204" pitchFamily="34" charset="-122"/>
                <a:ea typeface="微软雅黑" panose="020B0503020204020204" pitchFamily="34" charset="-122"/>
              </a:rPr>
              <a:t>表示。</a:t>
            </a:r>
          </a:p>
          <a:p>
            <a:pPr indent="266700" algn="just">
              <a:lnSpc>
                <a:spcPct val="150000"/>
              </a:lnSpc>
              <a:spcAft>
                <a:spcPts val="0"/>
              </a:spcAft>
            </a:pPr>
            <a:r>
              <a:rPr lang="zh-CN" altLang="zh-CN" sz="1700" kern="100" dirty="0">
                <a:latin typeface="微软雅黑" panose="020B0503020204020204" pitchFamily="34" charset="-122"/>
                <a:ea typeface="微软雅黑" panose="020B0503020204020204" pitchFamily="34" charset="-122"/>
              </a:rPr>
              <a:t>（</a:t>
            </a:r>
            <a:r>
              <a:rPr lang="en-US" altLang="zh-CN" sz="1700" kern="100" dirty="0">
                <a:latin typeface="微软雅黑" panose="020B0503020204020204" pitchFamily="34" charset="-122"/>
                <a:ea typeface="微软雅黑" panose="020B0503020204020204" pitchFamily="34" charset="-122"/>
              </a:rPr>
              <a:t>4</a:t>
            </a:r>
            <a:r>
              <a:rPr lang="zh-CN" altLang="zh-CN" sz="1700" kern="100" dirty="0">
                <a:latin typeface="微软雅黑" panose="020B0503020204020204" pitchFamily="34" charset="-122"/>
                <a:ea typeface="微软雅黑" panose="020B0503020204020204" pitchFamily="34" charset="-122"/>
              </a:rPr>
              <a:t>）原理图中，所有电器触点都按没有通电或没有外力作用时的常态绘出。</a:t>
            </a:r>
          </a:p>
          <a:p>
            <a:pPr indent="266700" algn="just">
              <a:lnSpc>
                <a:spcPct val="150000"/>
              </a:lnSpc>
              <a:spcAft>
                <a:spcPts val="0"/>
              </a:spcAft>
            </a:pPr>
            <a:r>
              <a:rPr lang="zh-CN" altLang="zh-CN" sz="1700" kern="100" dirty="0">
                <a:latin typeface="微软雅黑" panose="020B0503020204020204" pitchFamily="34" charset="-122"/>
                <a:ea typeface="微软雅黑" panose="020B0503020204020204" pitchFamily="34" charset="-122"/>
              </a:rPr>
              <a:t>（</a:t>
            </a:r>
            <a:r>
              <a:rPr lang="en-US" altLang="zh-CN" sz="1700" kern="100" dirty="0">
                <a:latin typeface="微软雅黑" panose="020B0503020204020204" pitchFamily="34" charset="-122"/>
                <a:ea typeface="微软雅黑" panose="020B0503020204020204" pitchFamily="34" charset="-122"/>
              </a:rPr>
              <a:t>5</a:t>
            </a:r>
            <a:r>
              <a:rPr lang="zh-CN" altLang="zh-CN" sz="1700" kern="100" dirty="0">
                <a:latin typeface="微软雅黑" panose="020B0503020204020204" pitchFamily="34" charset="-122"/>
                <a:ea typeface="微软雅黑" panose="020B0503020204020204" pitchFamily="34" charset="-122"/>
              </a:rPr>
              <a:t>）原理图中，在表达清楚的前提下，尽量减少线条，尽量避免交叉线的出现。</a:t>
            </a:r>
          </a:p>
          <a:p>
            <a:pPr indent="266700" algn="just">
              <a:lnSpc>
                <a:spcPct val="150000"/>
              </a:lnSpc>
              <a:spcAft>
                <a:spcPts val="0"/>
              </a:spcAft>
            </a:pPr>
            <a:r>
              <a:rPr lang="zh-CN" altLang="zh-CN" sz="1700" kern="100" dirty="0">
                <a:latin typeface="微软雅黑" panose="020B0503020204020204" pitchFamily="34" charset="-122"/>
                <a:ea typeface="微软雅黑" panose="020B0503020204020204" pitchFamily="34" charset="-122"/>
              </a:rPr>
              <a:t>（</a:t>
            </a:r>
            <a:r>
              <a:rPr lang="en-US" altLang="zh-CN" sz="1700" kern="100" dirty="0">
                <a:latin typeface="微软雅黑" panose="020B0503020204020204" pitchFamily="34" charset="-122"/>
                <a:ea typeface="微软雅黑" panose="020B0503020204020204" pitchFamily="34" charset="-122"/>
              </a:rPr>
              <a:t>6</a:t>
            </a:r>
            <a:r>
              <a:rPr lang="zh-CN" altLang="zh-CN" sz="1700" kern="100" dirty="0">
                <a:latin typeface="微软雅黑" panose="020B0503020204020204" pitchFamily="34" charset="-122"/>
                <a:ea typeface="微软雅黑" panose="020B0503020204020204" pitchFamily="34" charset="-122"/>
              </a:rPr>
              <a:t>）原理图中，无论是主电路还是辅助电路，各电气元件一般应按动作顺序从上到下，从左到右依次排列，可水平或垂直布置。</a:t>
            </a:r>
          </a:p>
          <a:p>
            <a:pPr indent="266700" algn="just">
              <a:lnSpc>
                <a:spcPct val="150000"/>
              </a:lnSpc>
              <a:spcAft>
                <a:spcPts val="0"/>
              </a:spcAft>
            </a:pPr>
            <a:r>
              <a:rPr lang="zh-CN" altLang="zh-CN" sz="1700" kern="100" dirty="0">
                <a:latin typeface="微软雅黑" panose="020B0503020204020204" pitchFamily="34" charset="-122"/>
                <a:ea typeface="微软雅黑" panose="020B0503020204020204" pitchFamily="34" charset="-122"/>
              </a:rPr>
              <a:t>（</a:t>
            </a:r>
            <a:r>
              <a:rPr lang="en-US" altLang="zh-CN" sz="1700" kern="100" dirty="0">
                <a:latin typeface="微软雅黑" panose="020B0503020204020204" pitchFamily="34" charset="-122"/>
                <a:ea typeface="微软雅黑" panose="020B0503020204020204" pitchFamily="34" charset="-122"/>
              </a:rPr>
              <a:t>7</a:t>
            </a:r>
            <a:r>
              <a:rPr lang="zh-CN" altLang="zh-CN" sz="1700" kern="100" dirty="0">
                <a:latin typeface="微软雅黑" panose="020B0503020204020204" pitchFamily="34" charset="-122"/>
                <a:ea typeface="微软雅黑" panose="020B0503020204020204" pitchFamily="34" charset="-122"/>
              </a:rPr>
              <a:t>）为了查线方便。在原理图中两条以上导线的电气连接处要打一圆点，且每个接点要标一个编号，编号的原则是：靠近左边电源线的用单数标注，靠近右边电源线的用双数标注，通常都是以电器的线圈或电阻作为单、双数的分界线，故电器的线圈或电阻应尽量放在各行的</a:t>
            </a:r>
            <a:r>
              <a:rPr lang="en-US" altLang="zh-CN" sz="1700" kern="100" dirty="0">
                <a:latin typeface="微软雅黑" panose="020B0503020204020204" pitchFamily="34" charset="-122"/>
                <a:ea typeface="微软雅黑" panose="020B0503020204020204" pitchFamily="34" charset="-122"/>
              </a:rPr>
              <a:t>—</a:t>
            </a:r>
            <a:r>
              <a:rPr lang="zh-CN" altLang="zh-CN" sz="1700" kern="100" dirty="0">
                <a:latin typeface="微软雅黑" panose="020B0503020204020204" pitchFamily="34" charset="-122"/>
                <a:ea typeface="微软雅黑" panose="020B0503020204020204" pitchFamily="34" charset="-122"/>
              </a:rPr>
              <a:t>边（左边或右边）。</a:t>
            </a:r>
          </a:p>
        </p:txBody>
      </p:sp>
    </p:spTree>
    <p:extLst>
      <p:ext uri="{BB962C8B-B14F-4D97-AF65-F5344CB8AC3E}">
        <p14:creationId xmlns:p14="http://schemas.microsoft.com/office/powerpoint/2010/main" val="1032860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34365" y="653415"/>
            <a:ext cx="6921904" cy="748666"/>
          </a:xfrm>
          <a:prstGeom prst="rect">
            <a:avLst/>
          </a:prstGeom>
          <a:noFill/>
        </p:spPr>
        <p:txBody>
          <a:bodyPr wrap="square" rtlCol="0" anchor="t">
            <a:spAutoFit/>
          </a:bodyPr>
          <a:lstStyle/>
          <a:p>
            <a:r>
              <a:rPr lang="en-US" altLang="zh-CN" sz="4265" b="1" dirty="0">
                <a:latin typeface="微软雅黑" panose="020B0503020204020204" pitchFamily="34" charset="-122"/>
                <a:ea typeface="微软雅黑" panose="020B0503020204020204" pitchFamily="34" charset="-122"/>
                <a:sym typeface="微软雅黑" panose="020B0503020204020204" pitchFamily="34" charset="-122"/>
              </a:rPr>
              <a:t>5.1</a:t>
            </a:r>
            <a:r>
              <a:rPr lang="zh-CN" altLang="en-US" sz="4265" b="1" dirty="0">
                <a:latin typeface="微软雅黑" panose="020B0503020204020204" pitchFamily="34" charset="-122"/>
                <a:ea typeface="微软雅黑" panose="020B0503020204020204" pitchFamily="34" charset="-122"/>
                <a:sym typeface="微软雅黑" panose="020B0503020204020204" pitchFamily="34" charset="-122"/>
              </a:rPr>
              <a:t>电气控制识图基本知识 </a:t>
            </a:r>
          </a:p>
        </p:txBody>
      </p:sp>
      <p:sp>
        <p:nvSpPr>
          <p:cNvPr id="47" name="TextBox 46"/>
          <p:cNvSpPr txBox="1"/>
          <p:nvPr/>
        </p:nvSpPr>
        <p:spPr>
          <a:xfrm>
            <a:off x="777093" y="1874319"/>
            <a:ext cx="2113280" cy="675640"/>
          </a:xfrm>
          <a:prstGeom prst="rect">
            <a:avLst/>
          </a:prstGeom>
          <a:noFill/>
        </p:spPr>
        <p:txBody>
          <a:bodyPr wrap="none" rtlCol="0">
            <a:spAutoFit/>
          </a:bodyPr>
          <a:lstStyle/>
          <a:p>
            <a:pPr algn="ctr" defTabSz="914400" eaLnBrk="1" fontAlgn="auto" hangingPunct="1">
              <a:spcBef>
                <a:spcPts val="0"/>
              </a:spcBef>
              <a:spcAft>
                <a:spcPts val="0"/>
              </a:spcAft>
            </a:pPr>
            <a:r>
              <a:rPr lang="zh-CN" altLang="en-US" sz="3800" b="1" dirty="0">
                <a:solidFill>
                  <a:schemeClr val="tx1"/>
                </a:solidFill>
                <a:latin typeface="Arial" panose="020B0604020202020204" pitchFamily="34" charset="0"/>
                <a:ea typeface="微软雅黑" panose="020B0503020204020204" pitchFamily="34" charset="-122"/>
                <a:sym typeface="Arial" panose="020B0604020202020204" pitchFamily="34" charset="0"/>
              </a:rPr>
              <a:t>本节任务</a:t>
            </a:r>
          </a:p>
        </p:txBody>
      </p:sp>
      <p:sp>
        <p:nvSpPr>
          <p:cNvPr id="71" name="TextBox 6"/>
          <p:cNvSpPr txBox="1">
            <a:spLocks noChangeArrowheads="1"/>
          </p:cNvSpPr>
          <p:nvPr>
            <p:custDataLst>
              <p:tags r:id="rId1"/>
            </p:custDataLst>
          </p:nvPr>
        </p:nvSpPr>
        <p:spPr bwMode="auto">
          <a:xfrm>
            <a:off x="6049119" y="3020493"/>
            <a:ext cx="4655185" cy="767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b="1" dirty="0">
                <a:latin typeface="Times New Roman" panose="02020603050405020304" pitchFamily="18" charset="0"/>
                <a:sym typeface="+mn-ea"/>
              </a:rPr>
              <a:t>掌握读图的方法和步骤</a:t>
            </a:r>
            <a:endParaRPr lang="en-US" alt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TextBox 6"/>
          <p:cNvSpPr txBox="1">
            <a:spLocks noChangeArrowheads="1"/>
          </p:cNvSpPr>
          <p:nvPr>
            <p:custDataLst>
              <p:tags r:id="rId2"/>
            </p:custDataLst>
          </p:nvPr>
        </p:nvSpPr>
        <p:spPr bwMode="auto">
          <a:xfrm>
            <a:off x="6049119" y="2011478"/>
            <a:ext cx="4756150" cy="66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b="1" dirty="0">
                <a:latin typeface="Times New Roman" panose="02020603050405020304" pitchFamily="18" charset="0"/>
                <a:sym typeface="+mn-ea"/>
              </a:rPr>
              <a:t>理解电工用图的分类及其作用</a:t>
            </a:r>
            <a:endParaRPr lang="en-US" alt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TextBox 6"/>
          <p:cNvSpPr txBox="1">
            <a:spLocks noChangeArrowheads="1"/>
          </p:cNvSpPr>
          <p:nvPr>
            <p:custDataLst>
              <p:tags r:id="rId3"/>
            </p:custDataLst>
          </p:nvPr>
        </p:nvSpPr>
        <p:spPr bwMode="auto">
          <a:xfrm>
            <a:off x="6037689" y="4244138"/>
            <a:ext cx="4779010" cy="1135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b="1" dirty="0">
                <a:latin typeface="Times New Roman" panose="02020603050405020304" pitchFamily="18" charset="0"/>
                <a:sym typeface="+mn-ea"/>
              </a:rPr>
              <a:t>会进行简单电气控制图的识读</a:t>
            </a:r>
            <a:endParaRPr lang="en-US" alt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4" name="组合 73"/>
          <p:cNvGrpSpPr/>
          <p:nvPr>
            <p:custDataLst>
              <p:tags r:id="rId4"/>
            </p:custDataLst>
          </p:nvPr>
        </p:nvGrpSpPr>
        <p:grpSpPr>
          <a:xfrm flipV="1">
            <a:off x="5544820" y="2001261"/>
            <a:ext cx="441325" cy="1097915"/>
            <a:chOff x="581025" y="-431160"/>
            <a:chExt cx="1619642" cy="3889866"/>
          </a:xfrm>
        </p:grpSpPr>
        <p:grpSp>
          <p:nvGrpSpPr>
            <p:cNvPr id="78" name="组合 77"/>
            <p:cNvGrpSpPr/>
            <p:nvPr/>
          </p:nvGrpSpPr>
          <p:grpSpPr>
            <a:xfrm>
              <a:off x="581025" y="-431160"/>
              <a:ext cx="1619642" cy="3889866"/>
              <a:chOff x="6651335" y="-335489"/>
              <a:chExt cx="1360493" cy="3190953"/>
            </a:xfrm>
            <a:effectLst/>
          </p:grpSpPr>
          <p:grpSp>
            <p:nvGrpSpPr>
              <p:cNvPr id="83" name="组合 82"/>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84" name="同心圆 83"/>
                <p:cNvSpPr/>
                <p:nvPr>
                  <p:custDataLst>
                    <p:tags r:id="rId14"/>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椭圆 84"/>
                <p:cNvSpPr/>
                <p:nvPr>
                  <p:custDataLst>
                    <p:tags r:id="rId15"/>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94" name="TextBox 14"/>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95" name="椭圆 94"/>
            <p:cNvSpPr/>
            <p:nvPr>
              <p:custDataLst>
                <p:tags r:id="rId13"/>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6" name="组合 95"/>
          <p:cNvGrpSpPr/>
          <p:nvPr>
            <p:custDataLst>
              <p:tags r:id="rId5"/>
            </p:custDataLst>
          </p:nvPr>
        </p:nvGrpSpPr>
        <p:grpSpPr>
          <a:xfrm flipV="1">
            <a:off x="5544820" y="3010276"/>
            <a:ext cx="441325" cy="1097915"/>
            <a:chOff x="581025" y="-431160"/>
            <a:chExt cx="1619642" cy="3889866"/>
          </a:xfrm>
        </p:grpSpPr>
        <p:grpSp>
          <p:nvGrpSpPr>
            <p:cNvPr id="97" name="组合 96"/>
            <p:cNvGrpSpPr/>
            <p:nvPr/>
          </p:nvGrpSpPr>
          <p:grpSpPr>
            <a:xfrm>
              <a:off x="581025" y="-431160"/>
              <a:ext cx="1619642" cy="3889866"/>
              <a:chOff x="6651335" y="-335489"/>
              <a:chExt cx="1360493" cy="3190953"/>
            </a:xfrm>
            <a:effectLst/>
          </p:grpSpPr>
          <p:grpSp>
            <p:nvGrpSpPr>
              <p:cNvPr id="98" name="组合 97"/>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99" name="同心圆 98"/>
                <p:cNvSpPr/>
                <p:nvPr>
                  <p:custDataLst>
                    <p:tags r:id="rId11"/>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椭圆 99"/>
                <p:cNvSpPr/>
                <p:nvPr>
                  <p:custDataLst>
                    <p:tags r:id="rId12"/>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01" name="TextBox 22"/>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02" name="椭圆 101"/>
            <p:cNvSpPr/>
            <p:nvPr>
              <p:custDataLst>
                <p:tags r:id="rId10"/>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3" name="组合 102"/>
          <p:cNvGrpSpPr/>
          <p:nvPr>
            <p:custDataLst>
              <p:tags r:id="rId6"/>
            </p:custDataLst>
          </p:nvPr>
        </p:nvGrpSpPr>
        <p:grpSpPr>
          <a:xfrm flipV="1">
            <a:off x="5506085" y="4233921"/>
            <a:ext cx="441325" cy="1097915"/>
            <a:chOff x="581025" y="-431160"/>
            <a:chExt cx="1619642" cy="3889866"/>
          </a:xfrm>
        </p:grpSpPr>
        <p:grpSp>
          <p:nvGrpSpPr>
            <p:cNvPr id="104" name="组合 103"/>
            <p:cNvGrpSpPr/>
            <p:nvPr/>
          </p:nvGrpSpPr>
          <p:grpSpPr>
            <a:xfrm>
              <a:off x="581025" y="-431160"/>
              <a:ext cx="1619642" cy="3889866"/>
              <a:chOff x="6651335" y="-335489"/>
              <a:chExt cx="1360493" cy="3190953"/>
            </a:xfrm>
            <a:effectLst/>
          </p:grpSpPr>
          <p:grpSp>
            <p:nvGrpSpPr>
              <p:cNvPr id="105" name="组合 104"/>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106" name="同心圆 105"/>
                <p:cNvSpPr/>
                <p:nvPr>
                  <p:custDataLst>
                    <p:tags r:id="rId8"/>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7" name="椭圆 106"/>
                <p:cNvSpPr/>
                <p:nvPr>
                  <p:custDataLst>
                    <p:tags r:id="rId9"/>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08" name="TextBox 36"/>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09" name="椭圆 108"/>
            <p:cNvSpPr/>
            <p:nvPr>
              <p:custDataLst>
                <p:tags r:id="rId7"/>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74"/>
                                        </p:tgtEl>
                                        <p:attrNameLst>
                                          <p:attrName>style.visibility</p:attrName>
                                        </p:attrNameLst>
                                      </p:cBhvr>
                                      <p:to>
                                        <p:strVal val="visible"/>
                                      </p:to>
                                    </p:set>
                                    <p:animEffect transition="in" filter="fade">
                                      <p:cBhvr>
                                        <p:cTn id="14" dur="500"/>
                                        <p:tgtEl>
                                          <p:spTgt spid="74"/>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fade">
                                      <p:cBhvr>
                                        <p:cTn id="18" dur="500"/>
                                        <p:tgtEl>
                                          <p:spTgt spid="96"/>
                                        </p:tgtEl>
                                      </p:cBhvr>
                                    </p:animEffect>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103"/>
                                        </p:tgtEl>
                                        <p:attrNameLst>
                                          <p:attrName>style.visibility</p:attrName>
                                        </p:attrNameLst>
                                      </p:cBhvr>
                                      <p:to>
                                        <p:strVal val="visible"/>
                                      </p:to>
                                    </p:set>
                                    <p:animEffect transition="in" filter="fade">
                                      <p:cBhvr>
                                        <p:cTn id="22" dur="500"/>
                                        <p:tgtEl>
                                          <p:spTgt spid="103"/>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1000"/>
                                        <p:tgtEl>
                                          <p:spTgt spid="72"/>
                                        </p:tgtEl>
                                      </p:cBhvr>
                                    </p:animEffect>
                                    <p:anim calcmode="lin" valueType="num">
                                      <p:cBhvr>
                                        <p:cTn id="28" dur="1000" fill="hold"/>
                                        <p:tgtEl>
                                          <p:spTgt spid="72"/>
                                        </p:tgtEl>
                                        <p:attrNameLst>
                                          <p:attrName>ppt_x</p:attrName>
                                        </p:attrNameLst>
                                      </p:cBhvr>
                                      <p:tavLst>
                                        <p:tav tm="0">
                                          <p:val>
                                            <p:strVal val="#ppt_x"/>
                                          </p:val>
                                        </p:tav>
                                        <p:tav tm="100000">
                                          <p:val>
                                            <p:strVal val="#ppt_x"/>
                                          </p:val>
                                        </p:tav>
                                      </p:tavLst>
                                    </p:anim>
                                    <p:anim calcmode="lin" valueType="num">
                                      <p:cBhvr>
                                        <p:cTn id="29" dur="1000" fill="hold"/>
                                        <p:tgtEl>
                                          <p:spTgt spid="72"/>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400"/>
                                  </p:stCondLst>
                                  <p:childTnLst>
                                    <p:set>
                                      <p:cBhvr>
                                        <p:cTn id="31" dur="1" fill="hold">
                                          <p:stCondLst>
                                            <p:cond delay="0"/>
                                          </p:stCondLst>
                                        </p:cTn>
                                        <p:tgtEl>
                                          <p:spTgt spid="71"/>
                                        </p:tgtEl>
                                        <p:attrNameLst>
                                          <p:attrName>style.visibility</p:attrName>
                                        </p:attrNameLst>
                                      </p:cBhvr>
                                      <p:to>
                                        <p:strVal val="visible"/>
                                      </p:to>
                                    </p:set>
                                    <p:animEffect transition="in" filter="fade">
                                      <p:cBhvr>
                                        <p:cTn id="32" dur="1000"/>
                                        <p:tgtEl>
                                          <p:spTgt spid="71"/>
                                        </p:tgtEl>
                                      </p:cBhvr>
                                    </p:animEffect>
                                    <p:anim calcmode="lin" valueType="num">
                                      <p:cBhvr>
                                        <p:cTn id="33" dur="1000" fill="hold"/>
                                        <p:tgtEl>
                                          <p:spTgt spid="71"/>
                                        </p:tgtEl>
                                        <p:attrNameLst>
                                          <p:attrName>ppt_x</p:attrName>
                                        </p:attrNameLst>
                                      </p:cBhvr>
                                      <p:tavLst>
                                        <p:tav tm="0">
                                          <p:val>
                                            <p:strVal val="#ppt_x"/>
                                          </p:val>
                                        </p:tav>
                                        <p:tav tm="100000">
                                          <p:val>
                                            <p:strVal val="#ppt_x"/>
                                          </p:val>
                                        </p:tav>
                                      </p:tavLst>
                                    </p:anim>
                                    <p:anim calcmode="lin" valueType="num">
                                      <p:cBhvr>
                                        <p:cTn id="34" dur="1000" fill="hold"/>
                                        <p:tgtEl>
                                          <p:spTgt spid="71"/>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1200"/>
                                  </p:stCondLst>
                                  <p:childTnLst>
                                    <p:set>
                                      <p:cBhvr>
                                        <p:cTn id="36" dur="1" fill="hold">
                                          <p:stCondLst>
                                            <p:cond delay="0"/>
                                          </p:stCondLst>
                                        </p:cTn>
                                        <p:tgtEl>
                                          <p:spTgt spid="73"/>
                                        </p:tgtEl>
                                        <p:attrNameLst>
                                          <p:attrName>style.visibility</p:attrName>
                                        </p:attrNameLst>
                                      </p:cBhvr>
                                      <p:to>
                                        <p:strVal val="visible"/>
                                      </p:to>
                                    </p:set>
                                    <p:animEffect transition="in" filter="fade">
                                      <p:cBhvr>
                                        <p:cTn id="37" dur="1000"/>
                                        <p:tgtEl>
                                          <p:spTgt spid="73"/>
                                        </p:tgtEl>
                                      </p:cBhvr>
                                    </p:animEffect>
                                    <p:anim calcmode="lin" valueType="num">
                                      <p:cBhvr>
                                        <p:cTn id="38" dur="1000" fill="hold"/>
                                        <p:tgtEl>
                                          <p:spTgt spid="73"/>
                                        </p:tgtEl>
                                        <p:attrNameLst>
                                          <p:attrName>ppt_x</p:attrName>
                                        </p:attrNameLst>
                                      </p:cBhvr>
                                      <p:tavLst>
                                        <p:tav tm="0">
                                          <p:val>
                                            <p:strVal val="#ppt_x"/>
                                          </p:val>
                                        </p:tav>
                                        <p:tav tm="100000">
                                          <p:val>
                                            <p:strVal val="#ppt_x"/>
                                          </p:val>
                                        </p:tav>
                                      </p:tavLst>
                                    </p:anim>
                                    <p:anim calcmode="lin" valueType="num">
                                      <p:cBhvr>
                                        <p:cTn id="39"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71" grpId="0"/>
      <p:bldP spid="72" grpId="0"/>
      <p:bldP spid="7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5239561" cy="52197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一、电工用图的分类及其作用</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aphicFrame>
        <p:nvGraphicFramePr>
          <p:cNvPr id="4" name="表格 3"/>
          <p:cNvGraphicFramePr>
            <a:graphicFrameLocks noGrp="1"/>
          </p:cNvGraphicFramePr>
          <p:nvPr>
            <p:extLst>
              <p:ext uri="{D42A27DB-BD31-4B8C-83A1-F6EECF244321}">
                <p14:modId xmlns:p14="http://schemas.microsoft.com/office/powerpoint/2010/main" val="2550551386"/>
              </p:ext>
            </p:extLst>
          </p:nvPr>
        </p:nvGraphicFramePr>
        <p:xfrm>
          <a:off x="1250063" y="1780114"/>
          <a:ext cx="10023677" cy="4098192"/>
        </p:xfrm>
        <a:graphic>
          <a:graphicData uri="http://schemas.openxmlformats.org/drawingml/2006/table">
            <a:tbl>
              <a:tblPr firstRow="1" firstCol="1" lastRow="1" lastCol="1" bandRow="1" bandCol="1">
                <a:tableStyleId>{FABFCF23-3B69-468F-B69F-88F6DE6A72F2}</a:tableStyleId>
              </a:tblPr>
              <a:tblGrid>
                <a:gridCol w="489721">
                  <a:extLst>
                    <a:ext uri="{9D8B030D-6E8A-4147-A177-3AD203B41FA5}">
                      <a16:colId xmlns:a16="http://schemas.microsoft.com/office/drawing/2014/main" val="1168279577"/>
                    </a:ext>
                  </a:extLst>
                </a:gridCol>
                <a:gridCol w="448044">
                  <a:extLst>
                    <a:ext uri="{9D8B030D-6E8A-4147-A177-3AD203B41FA5}">
                      <a16:colId xmlns:a16="http://schemas.microsoft.com/office/drawing/2014/main" val="1879810257"/>
                    </a:ext>
                  </a:extLst>
                </a:gridCol>
                <a:gridCol w="1157100">
                  <a:extLst>
                    <a:ext uri="{9D8B030D-6E8A-4147-A177-3AD203B41FA5}">
                      <a16:colId xmlns:a16="http://schemas.microsoft.com/office/drawing/2014/main" val="2343179117"/>
                    </a:ext>
                  </a:extLst>
                </a:gridCol>
                <a:gridCol w="3251909">
                  <a:extLst>
                    <a:ext uri="{9D8B030D-6E8A-4147-A177-3AD203B41FA5}">
                      <a16:colId xmlns:a16="http://schemas.microsoft.com/office/drawing/2014/main" val="88667010"/>
                    </a:ext>
                  </a:extLst>
                </a:gridCol>
                <a:gridCol w="2448067">
                  <a:extLst>
                    <a:ext uri="{9D8B030D-6E8A-4147-A177-3AD203B41FA5}">
                      <a16:colId xmlns:a16="http://schemas.microsoft.com/office/drawing/2014/main" val="7058031"/>
                    </a:ext>
                  </a:extLst>
                </a:gridCol>
                <a:gridCol w="2228836">
                  <a:extLst>
                    <a:ext uri="{9D8B030D-6E8A-4147-A177-3AD203B41FA5}">
                      <a16:colId xmlns:a16="http://schemas.microsoft.com/office/drawing/2014/main" val="323422493"/>
                    </a:ext>
                  </a:extLst>
                </a:gridCol>
              </a:tblGrid>
              <a:tr h="513056">
                <a:tc gridSpan="3">
                  <a:txBody>
                    <a:bodyPr/>
                    <a:lstStyle/>
                    <a:p>
                      <a:pPr algn="ctr">
                        <a:lnSpc>
                          <a:spcPct val="150000"/>
                        </a:lnSpc>
                        <a:spcAft>
                          <a:spcPts val="0"/>
                        </a:spcAft>
                      </a:pPr>
                      <a:r>
                        <a:rPr lang="zh-CN" sz="1800" kern="100" dirty="0">
                          <a:effectLst/>
                          <a:latin typeface="微软雅黑" panose="020B0503020204020204" pitchFamily="34" charset="-122"/>
                          <a:ea typeface="微软雅黑" panose="020B0503020204020204" pitchFamily="34" charset="-122"/>
                        </a:rPr>
                        <a:t>电工用图</a:t>
                      </a:r>
                    </a:p>
                  </a:txBody>
                  <a:tcPr marL="68580" marR="68580" marT="0" marB="0" anchor="ctr">
                    <a:lnB w="12700" cap="flat" cmpd="sng" algn="ctr">
                      <a:solidFill>
                        <a:schemeClr val="tx1"/>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a:txBody>
                    <a:bodyPr/>
                    <a:lstStyle/>
                    <a:p>
                      <a:pPr algn="ctr">
                        <a:lnSpc>
                          <a:spcPct val="150000"/>
                        </a:lnSpc>
                        <a:spcAft>
                          <a:spcPts val="0"/>
                        </a:spcAft>
                      </a:pPr>
                      <a:r>
                        <a:rPr lang="zh-CN" sz="1800" kern="100" dirty="0">
                          <a:effectLst/>
                          <a:latin typeface="微软雅黑" panose="020B0503020204020204" pitchFamily="34" charset="-122"/>
                          <a:ea typeface="微软雅黑" panose="020B0503020204020204" pitchFamily="34" charset="-122"/>
                        </a:rPr>
                        <a:t>概</a:t>
                      </a:r>
                      <a:r>
                        <a:rPr lang="en-US" sz="1800" kern="100" dirty="0">
                          <a:effectLst/>
                          <a:latin typeface="微软雅黑" panose="020B0503020204020204" pitchFamily="34" charset="-122"/>
                          <a:ea typeface="微软雅黑" panose="020B0503020204020204" pitchFamily="34" charset="-122"/>
                        </a:rPr>
                        <a:t>      </a:t>
                      </a:r>
                      <a:r>
                        <a:rPr lang="zh-CN" sz="1800" kern="100" dirty="0">
                          <a:effectLst/>
                          <a:latin typeface="微软雅黑" panose="020B0503020204020204" pitchFamily="34" charset="-122"/>
                          <a:ea typeface="微软雅黑" panose="020B0503020204020204" pitchFamily="34" charset="-122"/>
                        </a:rPr>
                        <a:t>念</a:t>
                      </a:r>
                    </a:p>
                  </a:txBody>
                  <a:tcPr marL="68580" marR="68580" marT="0" marB="0" anchor="ctr">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1800" kern="100" dirty="0">
                          <a:effectLst/>
                          <a:latin typeface="微软雅黑" panose="020B0503020204020204" pitchFamily="34" charset="-122"/>
                          <a:ea typeface="微软雅黑" panose="020B0503020204020204" pitchFamily="34" charset="-122"/>
                        </a:rPr>
                        <a:t>作</a:t>
                      </a:r>
                      <a:r>
                        <a:rPr lang="en-US" sz="1800" kern="100" dirty="0">
                          <a:effectLst/>
                          <a:latin typeface="微软雅黑" panose="020B0503020204020204" pitchFamily="34" charset="-122"/>
                          <a:ea typeface="微软雅黑" panose="020B0503020204020204" pitchFamily="34" charset="-122"/>
                        </a:rPr>
                        <a:t>  </a:t>
                      </a:r>
                      <a:r>
                        <a:rPr lang="zh-CN" sz="1800" kern="100" dirty="0">
                          <a:effectLst/>
                          <a:latin typeface="微软雅黑" panose="020B0503020204020204" pitchFamily="34" charset="-122"/>
                          <a:ea typeface="微软雅黑" panose="020B0503020204020204" pitchFamily="34" charset="-122"/>
                        </a:rPr>
                        <a:t>用</a:t>
                      </a:r>
                    </a:p>
                  </a:txBody>
                  <a:tcPr marL="68580" marR="68580" marT="0" marB="0" anchor="ctr">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1800" kern="100" dirty="0">
                          <a:effectLst/>
                          <a:latin typeface="微软雅黑" panose="020B0503020204020204" pitchFamily="34" charset="-122"/>
                          <a:ea typeface="微软雅黑" panose="020B0503020204020204" pitchFamily="34" charset="-122"/>
                        </a:rPr>
                        <a:t>图中内容</a:t>
                      </a:r>
                    </a:p>
                  </a:txBody>
                  <a:tcPr marL="68580" marR="68580" marT="0"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58666143"/>
                  </a:ext>
                </a:extLst>
              </a:tr>
              <a:tr h="1110922">
                <a:tc rowSpan="3">
                  <a:txBody>
                    <a:bodyPr/>
                    <a:lstStyle/>
                    <a:p>
                      <a:pPr marL="0" algn="ctr" defTabSz="914400" rtl="0" eaLnBrk="1" latinLnBrk="0" hangingPunct="1">
                        <a:lnSpc>
                          <a:spcPct val="150000"/>
                        </a:lnSpc>
                        <a:spcAft>
                          <a:spcPts val="0"/>
                        </a:spcAft>
                      </a:pPr>
                      <a:r>
                        <a:rPr lang="zh-CN" sz="1600" kern="100" dirty="0">
                          <a:solidFill>
                            <a:schemeClr val="dk1"/>
                          </a:solidFill>
                          <a:effectLst/>
                          <a:latin typeface="微软雅黑" panose="020B0503020204020204" pitchFamily="34" charset="-122"/>
                          <a:ea typeface="微软雅黑" panose="020B0503020204020204" pitchFamily="34" charset="-122"/>
                          <a:cs typeface="+mn-cs"/>
                        </a:rPr>
                        <a:t>电气控制图</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gridSpan="2">
                  <a:txBody>
                    <a:bodyPr/>
                    <a:lstStyle/>
                    <a:p>
                      <a:pPr algn="ctr">
                        <a:lnSpc>
                          <a:spcPct val="150000"/>
                        </a:lnSpc>
                        <a:spcAft>
                          <a:spcPts val="0"/>
                        </a:spcAft>
                      </a:pPr>
                      <a:r>
                        <a:rPr lang="zh-CN" sz="1600" b="1" kern="100" dirty="0">
                          <a:effectLst/>
                          <a:latin typeface="微软雅黑" panose="020B0503020204020204" pitchFamily="34" charset="-122"/>
                          <a:ea typeface="微软雅黑" panose="020B0503020204020204" pitchFamily="34" charset="-122"/>
                        </a:rPr>
                        <a:t>原理图</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hMerge="1">
                  <a:txBody>
                    <a:bodyPr/>
                    <a:lstStyle/>
                    <a:p>
                      <a:endParaRPr lang="zh-CN" altLang="en-US"/>
                    </a:p>
                  </a:txBody>
                  <a:tcPr/>
                </a:tc>
                <a:tc>
                  <a:txBody>
                    <a:bodyPr/>
                    <a:lstStyle/>
                    <a:p>
                      <a:pPr algn="just">
                        <a:lnSpc>
                          <a:spcPct val="150000"/>
                        </a:lnSpc>
                        <a:spcAft>
                          <a:spcPts val="0"/>
                        </a:spcAft>
                      </a:pPr>
                      <a:r>
                        <a:rPr lang="zh-CN" sz="1600" b="0" kern="100" dirty="0">
                          <a:effectLst/>
                          <a:latin typeface="微软雅黑" panose="020B0503020204020204" pitchFamily="34" charset="-122"/>
                          <a:ea typeface="微软雅黑" panose="020B0503020204020204" pitchFamily="34" charset="-122"/>
                        </a:rPr>
                        <a:t>是用国家统一规定的图形符号、文字符号和线条联接来表明各个电器的连接关系和电路工作原理的示意图</a:t>
                      </a:r>
                      <a:r>
                        <a:rPr lang="zh-CN" altLang="en-US" sz="1600" b="0" kern="100" dirty="0">
                          <a:effectLst/>
                          <a:latin typeface="微软雅黑" panose="020B0503020204020204" pitchFamily="34" charset="-122"/>
                          <a:ea typeface="微软雅黑" panose="020B0503020204020204" pitchFamily="34" charset="-122"/>
                        </a:rPr>
                        <a:t>。</a:t>
                      </a:r>
                      <a:endParaRPr lang="zh-CN" sz="1600" b="0" kern="100" dirty="0">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just">
                        <a:lnSpc>
                          <a:spcPct val="150000"/>
                        </a:lnSpc>
                        <a:spcAft>
                          <a:spcPts val="0"/>
                        </a:spcAft>
                      </a:pPr>
                      <a:r>
                        <a:rPr lang="zh-CN" sz="1600" b="0" kern="100" dirty="0">
                          <a:effectLst/>
                          <a:latin typeface="微软雅黑" panose="020B0503020204020204" pitchFamily="34" charset="-122"/>
                          <a:ea typeface="微软雅黑" panose="020B0503020204020204" pitchFamily="34" charset="-122"/>
                        </a:rPr>
                        <a:t>是分析电气控制原理、绘制及识读电气控制接线图和电器元件位置图的主要依据</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just">
                        <a:lnSpc>
                          <a:spcPct val="150000"/>
                        </a:lnSpc>
                        <a:spcAft>
                          <a:spcPts val="0"/>
                        </a:spcAft>
                      </a:pPr>
                      <a:r>
                        <a:rPr lang="zh-CN" sz="1600" b="0" kern="100">
                          <a:effectLst/>
                          <a:latin typeface="微软雅黑" panose="020B0503020204020204" pitchFamily="34" charset="-122"/>
                          <a:ea typeface="微软雅黑" panose="020B0503020204020204" pitchFamily="34" charset="-122"/>
                        </a:rPr>
                        <a:t>电气控制线路中所包含的电器元件、设备、线路的组成及连接关系</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3060989719"/>
                  </a:ext>
                </a:extLst>
              </a:tr>
              <a:tr h="1110922">
                <a:tc vMerge="1">
                  <a:txBody>
                    <a:bodyPr/>
                    <a:lstStyle/>
                    <a:p>
                      <a:endParaRPr lang="zh-CN" altLang="en-US"/>
                    </a:p>
                  </a:txBody>
                  <a:tcPr/>
                </a:tc>
                <a:tc rowSpan="2">
                  <a:txBody>
                    <a:bodyPr/>
                    <a:lstStyle/>
                    <a:p>
                      <a:pPr algn="ctr">
                        <a:lnSpc>
                          <a:spcPct val="150000"/>
                        </a:lnSpc>
                        <a:spcAft>
                          <a:spcPts val="0"/>
                        </a:spcAft>
                      </a:pPr>
                      <a:r>
                        <a:rPr lang="zh-CN" sz="1600" kern="1000" dirty="0">
                          <a:effectLst/>
                          <a:latin typeface="微软雅黑" panose="020B0503020204020204" pitchFamily="34" charset="-122"/>
                          <a:ea typeface="微软雅黑" panose="020B0503020204020204" pitchFamily="34" charset="-122"/>
                        </a:rPr>
                        <a:t>施工图</a:t>
                      </a:r>
                      <a:endParaRPr lang="zh-CN" sz="1600" kern="100" dirty="0">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just">
                        <a:lnSpc>
                          <a:spcPct val="150000"/>
                        </a:lnSpc>
                        <a:spcAft>
                          <a:spcPts val="0"/>
                        </a:spcAft>
                      </a:pPr>
                      <a:r>
                        <a:rPr lang="zh-CN" sz="1600" b="1" kern="100" dirty="0">
                          <a:effectLst/>
                          <a:latin typeface="微软雅黑" panose="020B0503020204020204" pitchFamily="34" charset="-122"/>
                          <a:ea typeface="微软雅黑" panose="020B0503020204020204" pitchFamily="34" charset="-122"/>
                        </a:rPr>
                        <a:t>平面布置图</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just">
                        <a:lnSpc>
                          <a:spcPct val="150000"/>
                        </a:lnSpc>
                        <a:spcAft>
                          <a:spcPts val="0"/>
                        </a:spcAft>
                      </a:pPr>
                      <a:r>
                        <a:rPr lang="zh-CN" sz="1600" b="0" kern="100" dirty="0">
                          <a:effectLst/>
                          <a:latin typeface="微软雅黑" panose="020B0503020204020204" pitchFamily="34" charset="-122"/>
                          <a:ea typeface="微软雅黑" panose="020B0503020204020204" pitchFamily="34" charset="-122"/>
                        </a:rPr>
                        <a:t>是根据电器元件在控制板上的实际安装位置，采用简化的外形符号（如方形等）而绘制的一种简图。</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just">
                        <a:lnSpc>
                          <a:spcPct val="150000"/>
                        </a:lnSpc>
                        <a:spcAft>
                          <a:spcPts val="0"/>
                        </a:spcAft>
                      </a:pPr>
                      <a:r>
                        <a:rPr lang="zh-CN" sz="1600" b="0" kern="100" dirty="0">
                          <a:effectLst/>
                          <a:latin typeface="微软雅黑" panose="020B0503020204020204" pitchFamily="34" charset="-122"/>
                          <a:ea typeface="微软雅黑" panose="020B0503020204020204" pitchFamily="34" charset="-122"/>
                        </a:rPr>
                        <a:t>主要用于电器元件的布置和安装</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just">
                        <a:lnSpc>
                          <a:spcPct val="150000"/>
                        </a:lnSpc>
                        <a:spcAft>
                          <a:spcPts val="0"/>
                        </a:spcAft>
                      </a:pPr>
                      <a:r>
                        <a:rPr lang="zh-CN" sz="1600" b="0" kern="100" dirty="0">
                          <a:effectLst/>
                          <a:latin typeface="微软雅黑" panose="020B0503020204020204" pitchFamily="34" charset="-122"/>
                          <a:ea typeface="微软雅黑" panose="020B0503020204020204" pitchFamily="34" charset="-122"/>
                        </a:rPr>
                        <a:t>项目代号、端子号、导线号、导线类型、导线截面等</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993518594"/>
                  </a:ext>
                </a:extLst>
              </a:tr>
              <a:tr h="1038447">
                <a:tc vMerge="1">
                  <a:txBody>
                    <a:bodyPr/>
                    <a:lstStyle/>
                    <a:p>
                      <a:endParaRPr lang="zh-CN" altLang="en-US"/>
                    </a:p>
                  </a:txBody>
                  <a:tcPr/>
                </a:tc>
                <a:tc vMerge="1">
                  <a:txBody>
                    <a:bodyPr/>
                    <a:lstStyle/>
                    <a:p>
                      <a:endParaRPr lang="zh-CN" altLang="en-US"/>
                    </a:p>
                  </a:txBody>
                  <a:tcPr/>
                </a:tc>
                <a:tc>
                  <a:txBody>
                    <a:bodyPr/>
                    <a:lstStyle/>
                    <a:p>
                      <a:pPr algn="just">
                        <a:lnSpc>
                          <a:spcPct val="150000"/>
                        </a:lnSpc>
                        <a:spcAft>
                          <a:spcPts val="0"/>
                        </a:spcAft>
                      </a:pPr>
                      <a:r>
                        <a:rPr lang="zh-CN" sz="1600" b="1" kern="100" dirty="0">
                          <a:effectLst/>
                          <a:latin typeface="微软雅黑" panose="020B0503020204020204" pitchFamily="34" charset="-122"/>
                          <a:ea typeface="微软雅黑" panose="020B0503020204020204" pitchFamily="34" charset="-122"/>
                        </a:rPr>
                        <a:t>接线图</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just">
                        <a:lnSpc>
                          <a:spcPct val="150000"/>
                        </a:lnSpc>
                        <a:spcAft>
                          <a:spcPts val="0"/>
                        </a:spcAft>
                      </a:pPr>
                      <a:r>
                        <a:rPr lang="zh-CN" sz="1600" b="0" kern="100" dirty="0">
                          <a:effectLst/>
                          <a:latin typeface="微软雅黑" panose="020B0503020204020204" pitchFamily="34" charset="-122"/>
                          <a:ea typeface="微软雅黑" panose="020B0503020204020204" pitchFamily="34" charset="-122"/>
                        </a:rPr>
                        <a:t>是用来表明电器设备或线路连接关系的简图</a:t>
                      </a:r>
                      <a:r>
                        <a:rPr lang="zh-CN" altLang="en-US" sz="1600" b="0" kern="100" dirty="0">
                          <a:effectLst/>
                          <a:latin typeface="微软雅黑" panose="020B0503020204020204" pitchFamily="34" charset="-122"/>
                          <a:ea typeface="微软雅黑" panose="020B0503020204020204" pitchFamily="34" charset="-122"/>
                        </a:rPr>
                        <a:t>。</a:t>
                      </a:r>
                      <a:endParaRPr lang="zh-CN" sz="1600" b="0" kern="100" dirty="0">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just">
                        <a:lnSpc>
                          <a:spcPct val="150000"/>
                        </a:lnSpc>
                        <a:spcAft>
                          <a:spcPts val="0"/>
                        </a:spcAft>
                      </a:pPr>
                      <a:r>
                        <a:rPr lang="zh-CN" sz="1600" b="0" kern="100" dirty="0">
                          <a:effectLst/>
                          <a:latin typeface="微软雅黑" panose="020B0503020204020204" pitchFamily="34" charset="-122"/>
                          <a:ea typeface="微软雅黑" panose="020B0503020204020204" pitchFamily="34" charset="-122"/>
                        </a:rPr>
                        <a:t>是安装接线、线路检查和线路维修的主要依据</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just">
                        <a:lnSpc>
                          <a:spcPct val="150000"/>
                        </a:lnSpc>
                        <a:spcAft>
                          <a:spcPts val="0"/>
                        </a:spcAft>
                      </a:pPr>
                      <a:r>
                        <a:rPr lang="zh-CN" sz="1600" b="0" kern="100" dirty="0">
                          <a:effectLst/>
                          <a:latin typeface="微软雅黑" panose="020B0503020204020204" pitchFamily="34" charset="-122"/>
                          <a:ea typeface="微软雅黑" panose="020B0503020204020204" pitchFamily="34" charset="-122"/>
                        </a:rPr>
                        <a:t>电气线路中所含元器件及其排列位置，各元器件之间的接线关系</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296044084"/>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5239561" cy="52197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一、电工用图的分类及其作用</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85"/>
          <p:cNvSpPr>
            <a:spLocks noChangeArrowheads="1"/>
          </p:cNvSpPr>
          <p:nvPr/>
        </p:nvSpPr>
        <p:spPr bwMode="auto">
          <a:xfrm>
            <a:off x="934141" y="152978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Group 1"/>
          <p:cNvGrpSpPr>
            <a:grpSpLocks noChangeAspect="1"/>
          </p:cNvGrpSpPr>
          <p:nvPr/>
        </p:nvGrpSpPr>
        <p:grpSpPr bwMode="auto">
          <a:xfrm>
            <a:off x="6173702" y="1529787"/>
            <a:ext cx="3600450" cy="4325938"/>
            <a:chOff x="2290" y="2403"/>
            <a:chExt cx="3757" cy="4521"/>
          </a:xfrm>
        </p:grpSpPr>
        <p:sp>
          <p:nvSpPr>
            <p:cNvPr id="7" name="AutoShape 84"/>
            <p:cNvSpPr>
              <a:spLocks noChangeAspect="1" noChangeArrowheads="1" noTextEdit="1"/>
            </p:cNvSpPr>
            <p:nvPr/>
          </p:nvSpPr>
          <p:spPr bwMode="auto">
            <a:xfrm>
              <a:off x="2290" y="2403"/>
              <a:ext cx="3757" cy="45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8" name="Group 22"/>
            <p:cNvGrpSpPr>
              <a:grpSpLocks/>
            </p:cNvGrpSpPr>
            <p:nvPr/>
          </p:nvGrpSpPr>
          <p:grpSpPr bwMode="auto">
            <a:xfrm>
              <a:off x="2648" y="2714"/>
              <a:ext cx="3384" cy="4210"/>
              <a:chOff x="2751" y="1707"/>
              <a:chExt cx="3278" cy="4400"/>
            </a:xfrm>
          </p:grpSpPr>
          <p:grpSp>
            <p:nvGrpSpPr>
              <p:cNvPr id="30" name="Group 81"/>
              <p:cNvGrpSpPr>
                <a:grpSpLocks/>
              </p:cNvGrpSpPr>
              <p:nvPr/>
            </p:nvGrpSpPr>
            <p:grpSpPr bwMode="auto">
              <a:xfrm>
                <a:off x="3309" y="2357"/>
                <a:ext cx="159" cy="161"/>
                <a:chOff x="9552" y="11617"/>
                <a:chExt cx="147" cy="133"/>
              </a:xfrm>
            </p:grpSpPr>
            <p:sp>
              <p:nvSpPr>
                <p:cNvPr id="89" name="Line 83"/>
                <p:cNvSpPr>
                  <a:spLocks noChangeShapeType="1"/>
                </p:cNvSpPr>
                <p:nvPr/>
              </p:nvSpPr>
              <p:spPr bwMode="auto">
                <a:xfrm rot="7488641" flipH="1" flipV="1">
                  <a:off x="9555" y="11669"/>
                  <a:ext cx="133"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Line 82"/>
                <p:cNvSpPr>
                  <a:spLocks noChangeShapeType="1"/>
                </p:cNvSpPr>
                <p:nvPr/>
              </p:nvSpPr>
              <p:spPr bwMode="auto">
                <a:xfrm rot="7382779">
                  <a:off x="9622" y="11613"/>
                  <a:ext cx="8" cy="14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 name="Group 78"/>
              <p:cNvGrpSpPr>
                <a:grpSpLocks/>
              </p:cNvGrpSpPr>
              <p:nvPr/>
            </p:nvGrpSpPr>
            <p:grpSpPr bwMode="auto">
              <a:xfrm>
                <a:off x="3617" y="2348"/>
                <a:ext cx="159" cy="160"/>
                <a:chOff x="9552" y="11617"/>
                <a:chExt cx="147" cy="133"/>
              </a:xfrm>
            </p:grpSpPr>
            <p:sp>
              <p:nvSpPr>
                <p:cNvPr id="87" name="Line 80"/>
                <p:cNvSpPr>
                  <a:spLocks noChangeShapeType="1"/>
                </p:cNvSpPr>
                <p:nvPr/>
              </p:nvSpPr>
              <p:spPr bwMode="auto">
                <a:xfrm rot="7488641" flipH="1" flipV="1">
                  <a:off x="9555" y="11669"/>
                  <a:ext cx="133"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Line 79"/>
                <p:cNvSpPr>
                  <a:spLocks noChangeShapeType="1"/>
                </p:cNvSpPr>
                <p:nvPr/>
              </p:nvSpPr>
              <p:spPr bwMode="auto">
                <a:xfrm rot="7382779">
                  <a:off x="9622" y="11613"/>
                  <a:ext cx="8" cy="14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2" name="Group 75"/>
              <p:cNvGrpSpPr>
                <a:grpSpLocks/>
              </p:cNvGrpSpPr>
              <p:nvPr/>
            </p:nvGrpSpPr>
            <p:grpSpPr bwMode="auto">
              <a:xfrm>
                <a:off x="3958" y="2346"/>
                <a:ext cx="159" cy="161"/>
                <a:chOff x="9552" y="11617"/>
                <a:chExt cx="147" cy="133"/>
              </a:xfrm>
            </p:grpSpPr>
            <p:sp>
              <p:nvSpPr>
                <p:cNvPr id="85" name="Line 77"/>
                <p:cNvSpPr>
                  <a:spLocks noChangeShapeType="1"/>
                </p:cNvSpPr>
                <p:nvPr/>
              </p:nvSpPr>
              <p:spPr bwMode="auto">
                <a:xfrm rot="7488641" flipH="1" flipV="1">
                  <a:off x="9555" y="11669"/>
                  <a:ext cx="133"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Line 76"/>
                <p:cNvSpPr>
                  <a:spLocks noChangeShapeType="1"/>
                </p:cNvSpPr>
                <p:nvPr/>
              </p:nvSpPr>
              <p:spPr bwMode="auto">
                <a:xfrm rot="7382779">
                  <a:off x="9622" y="11613"/>
                  <a:ext cx="8" cy="14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Group 23"/>
              <p:cNvGrpSpPr>
                <a:grpSpLocks/>
              </p:cNvGrpSpPr>
              <p:nvPr/>
            </p:nvGrpSpPr>
            <p:grpSpPr bwMode="auto">
              <a:xfrm>
                <a:off x="2751" y="1707"/>
                <a:ext cx="3278" cy="4400"/>
                <a:chOff x="2750" y="1706"/>
                <a:chExt cx="3278" cy="4400"/>
              </a:xfrm>
            </p:grpSpPr>
            <p:grpSp>
              <p:nvGrpSpPr>
                <p:cNvPr id="34" name="Group 39"/>
                <p:cNvGrpSpPr>
                  <a:grpSpLocks/>
                </p:cNvGrpSpPr>
                <p:nvPr/>
              </p:nvGrpSpPr>
              <p:grpSpPr bwMode="auto">
                <a:xfrm>
                  <a:off x="2750" y="1706"/>
                  <a:ext cx="1342" cy="4400"/>
                  <a:chOff x="2686" y="1399"/>
                  <a:chExt cx="1649" cy="5313"/>
                </a:xfrm>
              </p:grpSpPr>
              <p:sp>
                <p:nvSpPr>
                  <p:cNvPr id="50" name="Oval 74"/>
                  <p:cNvSpPr>
                    <a:spLocks noChangeArrowheads="1"/>
                  </p:cNvSpPr>
                  <p:nvPr/>
                </p:nvSpPr>
                <p:spPr bwMode="auto">
                  <a:xfrm>
                    <a:off x="3383" y="5760"/>
                    <a:ext cx="952" cy="952"/>
                  </a:xfrm>
                  <a:prstGeom prst="ellipse">
                    <a:avLst/>
                  </a:prstGeom>
                  <a:solidFill>
                    <a:srgbClr val="FFFFFF"/>
                  </a:solid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 name="Rectangle 73"/>
                  <p:cNvSpPr>
                    <a:spLocks noChangeArrowheads="1"/>
                  </p:cNvSpPr>
                  <p:nvPr/>
                </p:nvSpPr>
                <p:spPr bwMode="auto">
                  <a:xfrm>
                    <a:off x="2965" y="2434"/>
                    <a:ext cx="219" cy="245"/>
                  </a:xfrm>
                  <a:prstGeom prst="rect">
                    <a:avLst/>
                  </a:prstGeom>
                  <a:solidFill>
                    <a:srgbClr val="FFFFFF"/>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52" name="Group 69"/>
                  <p:cNvGrpSpPr>
                    <a:grpSpLocks/>
                  </p:cNvGrpSpPr>
                  <p:nvPr/>
                </p:nvGrpSpPr>
                <p:grpSpPr bwMode="auto">
                  <a:xfrm>
                    <a:off x="3484" y="1399"/>
                    <a:ext cx="797" cy="891"/>
                    <a:chOff x="9705" y="10440"/>
                    <a:chExt cx="600" cy="600"/>
                  </a:xfrm>
                </p:grpSpPr>
                <p:sp>
                  <p:nvSpPr>
                    <p:cNvPr id="82" name="Line 72"/>
                    <p:cNvSpPr>
                      <a:spLocks noChangeShapeType="1"/>
                    </p:cNvSpPr>
                    <p:nvPr/>
                  </p:nvSpPr>
                  <p:spPr bwMode="auto">
                    <a:xfrm>
                      <a:off x="9705" y="10440"/>
                      <a:ext cx="0" cy="60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Line 71"/>
                    <p:cNvSpPr>
                      <a:spLocks noChangeShapeType="1"/>
                    </p:cNvSpPr>
                    <p:nvPr/>
                  </p:nvSpPr>
                  <p:spPr bwMode="auto">
                    <a:xfrm>
                      <a:off x="9990" y="10440"/>
                      <a:ext cx="0" cy="60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Line 70"/>
                    <p:cNvSpPr>
                      <a:spLocks noChangeShapeType="1"/>
                    </p:cNvSpPr>
                    <p:nvPr/>
                  </p:nvSpPr>
                  <p:spPr bwMode="auto">
                    <a:xfrm>
                      <a:off x="10305" y="10440"/>
                      <a:ext cx="0" cy="60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3" name="Group 65"/>
                  <p:cNvGrpSpPr>
                    <a:grpSpLocks/>
                  </p:cNvGrpSpPr>
                  <p:nvPr/>
                </p:nvGrpSpPr>
                <p:grpSpPr bwMode="auto">
                  <a:xfrm>
                    <a:off x="3474" y="2713"/>
                    <a:ext cx="798" cy="891"/>
                    <a:chOff x="9698" y="11250"/>
                    <a:chExt cx="600" cy="600"/>
                  </a:xfrm>
                </p:grpSpPr>
                <p:sp>
                  <p:nvSpPr>
                    <p:cNvPr id="79" name="Line 68"/>
                    <p:cNvSpPr>
                      <a:spLocks noChangeShapeType="1"/>
                    </p:cNvSpPr>
                    <p:nvPr/>
                  </p:nvSpPr>
                  <p:spPr bwMode="auto">
                    <a:xfrm>
                      <a:off x="9698" y="11250"/>
                      <a:ext cx="0" cy="60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Line 67"/>
                    <p:cNvSpPr>
                      <a:spLocks noChangeShapeType="1"/>
                    </p:cNvSpPr>
                    <p:nvPr/>
                  </p:nvSpPr>
                  <p:spPr bwMode="auto">
                    <a:xfrm>
                      <a:off x="9983" y="11250"/>
                      <a:ext cx="0" cy="60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Line 66"/>
                    <p:cNvSpPr>
                      <a:spLocks noChangeShapeType="1"/>
                    </p:cNvSpPr>
                    <p:nvPr/>
                  </p:nvSpPr>
                  <p:spPr bwMode="auto">
                    <a:xfrm>
                      <a:off x="10298" y="11250"/>
                      <a:ext cx="0" cy="60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4" name="Line 64"/>
                  <p:cNvSpPr>
                    <a:spLocks noChangeShapeType="1"/>
                  </p:cNvSpPr>
                  <p:nvPr/>
                </p:nvSpPr>
                <p:spPr bwMode="auto">
                  <a:xfrm flipH="1" flipV="1">
                    <a:off x="3304" y="2387"/>
                    <a:ext cx="171" cy="33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Line 63"/>
                  <p:cNvSpPr>
                    <a:spLocks noChangeShapeType="1"/>
                  </p:cNvSpPr>
                  <p:nvPr/>
                </p:nvSpPr>
                <p:spPr bwMode="auto">
                  <a:xfrm flipH="1" flipV="1">
                    <a:off x="3665" y="2378"/>
                    <a:ext cx="186" cy="34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Line 62"/>
                  <p:cNvSpPr>
                    <a:spLocks noChangeShapeType="1"/>
                  </p:cNvSpPr>
                  <p:nvPr/>
                </p:nvSpPr>
                <p:spPr bwMode="auto">
                  <a:xfrm flipH="1" flipV="1">
                    <a:off x="4088" y="2378"/>
                    <a:ext cx="185" cy="3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Line 61"/>
                  <p:cNvSpPr>
                    <a:spLocks noChangeShapeType="1"/>
                  </p:cNvSpPr>
                  <p:nvPr/>
                </p:nvSpPr>
                <p:spPr bwMode="auto">
                  <a:xfrm>
                    <a:off x="2697" y="2556"/>
                    <a:ext cx="1515" cy="1"/>
                  </a:xfrm>
                  <a:prstGeom prst="line">
                    <a:avLst/>
                  </a:prstGeom>
                  <a:noFill/>
                  <a:ln w="19050">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Line 60"/>
                  <p:cNvSpPr>
                    <a:spLocks noChangeShapeType="1"/>
                  </p:cNvSpPr>
                  <p:nvPr/>
                </p:nvSpPr>
                <p:spPr bwMode="auto">
                  <a:xfrm>
                    <a:off x="3074" y="2437"/>
                    <a:ext cx="0" cy="24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Line 59"/>
                  <p:cNvSpPr>
                    <a:spLocks noChangeShapeType="1"/>
                  </p:cNvSpPr>
                  <p:nvPr/>
                </p:nvSpPr>
                <p:spPr bwMode="auto">
                  <a:xfrm>
                    <a:off x="2686" y="2401"/>
                    <a:ext cx="0" cy="29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60" name="Group 56"/>
                  <p:cNvGrpSpPr>
                    <a:grpSpLocks/>
                  </p:cNvGrpSpPr>
                  <p:nvPr/>
                </p:nvGrpSpPr>
                <p:grpSpPr bwMode="auto">
                  <a:xfrm>
                    <a:off x="3397" y="3605"/>
                    <a:ext cx="84" cy="701"/>
                    <a:chOff x="9150" y="11512"/>
                    <a:chExt cx="71" cy="870"/>
                  </a:xfrm>
                </p:grpSpPr>
                <p:sp>
                  <p:nvSpPr>
                    <p:cNvPr id="77" name="Line 58"/>
                    <p:cNvSpPr>
                      <a:spLocks noChangeShapeType="1"/>
                    </p:cNvSpPr>
                    <p:nvPr/>
                  </p:nvSpPr>
                  <p:spPr bwMode="auto">
                    <a:xfrm>
                      <a:off x="9217" y="11512"/>
                      <a:ext cx="0" cy="87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Arc 57"/>
                    <p:cNvSpPr>
                      <a:spLocks/>
                    </p:cNvSpPr>
                    <p:nvPr/>
                  </p:nvSpPr>
                  <p:spPr bwMode="auto">
                    <a:xfrm flipH="1">
                      <a:off x="9150" y="12247"/>
                      <a:ext cx="71" cy="121"/>
                    </a:xfrm>
                    <a:custGeom>
                      <a:avLst/>
                      <a:gdLst>
                        <a:gd name="G0" fmla="+- 1982 0 0"/>
                        <a:gd name="G1" fmla="+- 21600 0 0"/>
                        <a:gd name="G2" fmla="+- 21600 0 0"/>
                        <a:gd name="T0" fmla="*/ 1982 w 23582"/>
                        <a:gd name="T1" fmla="*/ 0 h 43200"/>
                        <a:gd name="T2" fmla="*/ 0 w 23582"/>
                        <a:gd name="T3" fmla="*/ 43109 h 43200"/>
                        <a:gd name="T4" fmla="*/ 1982 w 23582"/>
                        <a:gd name="T5" fmla="*/ 21600 h 43200"/>
                      </a:gdLst>
                      <a:ahLst/>
                      <a:cxnLst>
                        <a:cxn ang="0">
                          <a:pos x="T0" y="T1"/>
                        </a:cxn>
                        <a:cxn ang="0">
                          <a:pos x="T2" y="T3"/>
                        </a:cxn>
                        <a:cxn ang="0">
                          <a:pos x="T4" y="T5"/>
                        </a:cxn>
                      </a:cxnLst>
                      <a:rect l="0" t="0" r="r" b="b"/>
                      <a:pathLst>
                        <a:path w="23582" h="43200" fill="none" extrusionOk="0">
                          <a:moveTo>
                            <a:pt x="1982" y="0"/>
                          </a:moveTo>
                          <a:cubicBezTo>
                            <a:pt x="13911" y="0"/>
                            <a:pt x="23582" y="9670"/>
                            <a:pt x="23582" y="21600"/>
                          </a:cubicBezTo>
                          <a:cubicBezTo>
                            <a:pt x="23582" y="33529"/>
                            <a:pt x="13911" y="43200"/>
                            <a:pt x="1982" y="43200"/>
                          </a:cubicBezTo>
                          <a:cubicBezTo>
                            <a:pt x="1320" y="43199"/>
                            <a:pt x="658" y="43169"/>
                            <a:pt x="0" y="43108"/>
                          </a:cubicBezTo>
                        </a:path>
                        <a:path w="23582" h="43200" stroke="0" extrusionOk="0">
                          <a:moveTo>
                            <a:pt x="1982" y="0"/>
                          </a:moveTo>
                          <a:cubicBezTo>
                            <a:pt x="13911" y="0"/>
                            <a:pt x="23582" y="9670"/>
                            <a:pt x="23582" y="21600"/>
                          </a:cubicBezTo>
                          <a:cubicBezTo>
                            <a:pt x="23582" y="33529"/>
                            <a:pt x="13911" y="43200"/>
                            <a:pt x="1982" y="43200"/>
                          </a:cubicBezTo>
                          <a:cubicBezTo>
                            <a:pt x="1320" y="43199"/>
                            <a:pt x="658" y="43169"/>
                            <a:pt x="0" y="43108"/>
                          </a:cubicBezTo>
                          <a:lnTo>
                            <a:pt x="1982" y="21600"/>
                          </a:lnTo>
                          <a:close/>
                        </a:path>
                      </a:pathLst>
                    </a:custGeom>
                    <a:noFill/>
                    <a:ln w="19050">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1" name="Group 53"/>
                  <p:cNvGrpSpPr>
                    <a:grpSpLocks/>
                  </p:cNvGrpSpPr>
                  <p:nvPr/>
                </p:nvGrpSpPr>
                <p:grpSpPr bwMode="auto">
                  <a:xfrm>
                    <a:off x="3775" y="3605"/>
                    <a:ext cx="83" cy="701"/>
                    <a:chOff x="9150" y="11512"/>
                    <a:chExt cx="71" cy="870"/>
                  </a:xfrm>
                </p:grpSpPr>
                <p:sp>
                  <p:nvSpPr>
                    <p:cNvPr id="75" name="Line 55"/>
                    <p:cNvSpPr>
                      <a:spLocks noChangeShapeType="1"/>
                    </p:cNvSpPr>
                    <p:nvPr/>
                  </p:nvSpPr>
                  <p:spPr bwMode="auto">
                    <a:xfrm>
                      <a:off x="9217" y="11512"/>
                      <a:ext cx="0" cy="87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Arc 54"/>
                    <p:cNvSpPr>
                      <a:spLocks/>
                    </p:cNvSpPr>
                    <p:nvPr/>
                  </p:nvSpPr>
                  <p:spPr bwMode="auto">
                    <a:xfrm flipH="1">
                      <a:off x="9150" y="12247"/>
                      <a:ext cx="71" cy="121"/>
                    </a:xfrm>
                    <a:custGeom>
                      <a:avLst/>
                      <a:gdLst>
                        <a:gd name="G0" fmla="+- 1982 0 0"/>
                        <a:gd name="G1" fmla="+- 21600 0 0"/>
                        <a:gd name="G2" fmla="+- 21600 0 0"/>
                        <a:gd name="T0" fmla="*/ 1982 w 23582"/>
                        <a:gd name="T1" fmla="*/ 0 h 43200"/>
                        <a:gd name="T2" fmla="*/ 0 w 23582"/>
                        <a:gd name="T3" fmla="*/ 43109 h 43200"/>
                        <a:gd name="T4" fmla="*/ 1982 w 23582"/>
                        <a:gd name="T5" fmla="*/ 21600 h 43200"/>
                      </a:gdLst>
                      <a:ahLst/>
                      <a:cxnLst>
                        <a:cxn ang="0">
                          <a:pos x="T0" y="T1"/>
                        </a:cxn>
                        <a:cxn ang="0">
                          <a:pos x="T2" y="T3"/>
                        </a:cxn>
                        <a:cxn ang="0">
                          <a:pos x="T4" y="T5"/>
                        </a:cxn>
                      </a:cxnLst>
                      <a:rect l="0" t="0" r="r" b="b"/>
                      <a:pathLst>
                        <a:path w="23582" h="43200" fill="none" extrusionOk="0">
                          <a:moveTo>
                            <a:pt x="1982" y="0"/>
                          </a:moveTo>
                          <a:cubicBezTo>
                            <a:pt x="13911" y="0"/>
                            <a:pt x="23582" y="9670"/>
                            <a:pt x="23582" y="21600"/>
                          </a:cubicBezTo>
                          <a:cubicBezTo>
                            <a:pt x="23582" y="33529"/>
                            <a:pt x="13911" y="43200"/>
                            <a:pt x="1982" y="43200"/>
                          </a:cubicBezTo>
                          <a:cubicBezTo>
                            <a:pt x="1320" y="43199"/>
                            <a:pt x="658" y="43169"/>
                            <a:pt x="0" y="43108"/>
                          </a:cubicBezTo>
                        </a:path>
                        <a:path w="23582" h="43200" stroke="0" extrusionOk="0">
                          <a:moveTo>
                            <a:pt x="1982" y="0"/>
                          </a:moveTo>
                          <a:cubicBezTo>
                            <a:pt x="13911" y="0"/>
                            <a:pt x="23582" y="9670"/>
                            <a:pt x="23582" y="21600"/>
                          </a:cubicBezTo>
                          <a:cubicBezTo>
                            <a:pt x="23582" y="33529"/>
                            <a:pt x="13911" y="43200"/>
                            <a:pt x="1982" y="43200"/>
                          </a:cubicBezTo>
                          <a:cubicBezTo>
                            <a:pt x="1320" y="43199"/>
                            <a:pt x="658" y="43169"/>
                            <a:pt x="0" y="43108"/>
                          </a:cubicBezTo>
                          <a:lnTo>
                            <a:pt x="1982" y="21600"/>
                          </a:lnTo>
                          <a:close/>
                        </a:path>
                      </a:pathLst>
                    </a:custGeom>
                    <a:noFill/>
                    <a:ln w="19050">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2" name="Group 50"/>
                  <p:cNvGrpSpPr>
                    <a:grpSpLocks/>
                  </p:cNvGrpSpPr>
                  <p:nvPr/>
                </p:nvGrpSpPr>
                <p:grpSpPr bwMode="auto">
                  <a:xfrm>
                    <a:off x="4191" y="3593"/>
                    <a:ext cx="84" cy="702"/>
                    <a:chOff x="9150" y="11512"/>
                    <a:chExt cx="71" cy="870"/>
                  </a:xfrm>
                </p:grpSpPr>
                <p:sp>
                  <p:nvSpPr>
                    <p:cNvPr id="73" name="Line 52"/>
                    <p:cNvSpPr>
                      <a:spLocks noChangeShapeType="1"/>
                    </p:cNvSpPr>
                    <p:nvPr/>
                  </p:nvSpPr>
                  <p:spPr bwMode="auto">
                    <a:xfrm>
                      <a:off x="9217" y="11512"/>
                      <a:ext cx="0" cy="87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Arc 51"/>
                    <p:cNvSpPr>
                      <a:spLocks/>
                    </p:cNvSpPr>
                    <p:nvPr/>
                  </p:nvSpPr>
                  <p:spPr bwMode="auto">
                    <a:xfrm flipH="1">
                      <a:off x="9150" y="12247"/>
                      <a:ext cx="71" cy="121"/>
                    </a:xfrm>
                    <a:custGeom>
                      <a:avLst/>
                      <a:gdLst>
                        <a:gd name="G0" fmla="+- 1982 0 0"/>
                        <a:gd name="G1" fmla="+- 21600 0 0"/>
                        <a:gd name="G2" fmla="+- 21600 0 0"/>
                        <a:gd name="T0" fmla="*/ 1982 w 23582"/>
                        <a:gd name="T1" fmla="*/ 0 h 43200"/>
                        <a:gd name="T2" fmla="*/ 0 w 23582"/>
                        <a:gd name="T3" fmla="*/ 43109 h 43200"/>
                        <a:gd name="T4" fmla="*/ 1982 w 23582"/>
                        <a:gd name="T5" fmla="*/ 21600 h 43200"/>
                      </a:gdLst>
                      <a:ahLst/>
                      <a:cxnLst>
                        <a:cxn ang="0">
                          <a:pos x="T0" y="T1"/>
                        </a:cxn>
                        <a:cxn ang="0">
                          <a:pos x="T2" y="T3"/>
                        </a:cxn>
                        <a:cxn ang="0">
                          <a:pos x="T4" y="T5"/>
                        </a:cxn>
                      </a:cxnLst>
                      <a:rect l="0" t="0" r="r" b="b"/>
                      <a:pathLst>
                        <a:path w="23582" h="43200" fill="none" extrusionOk="0">
                          <a:moveTo>
                            <a:pt x="1982" y="0"/>
                          </a:moveTo>
                          <a:cubicBezTo>
                            <a:pt x="13911" y="0"/>
                            <a:pt x="23582" y="9670"/>
                            <a:pt x="23582" y="21600"/>
                          </a:cubicBezTo>
                          <a:cubicBezTo>
                            <a:pt x="23582" y="33529"/>
                            <a:pt x="13911" y="43200"/>
                            <a:pt x="1982" y="43200"/>
                          </a:cubicBezTo>
                          <a:cubicBezTo>
                            <a:pt x="1320" y="43199"/>
                            <a:pt x="658" y="43169"/>
                            <a:pt x="0" y="43108"/>
                          </a:cubicBezTo>
                        </a:path>
                        <a:path w="23582" h="43200" stroke="0" extrusionOk="0">
                          <a:moveTo>
                            <a:pt x="1982" y="0"/>
                          </a:moveTo>
                          <a:cubicBezTo>
                            <a:pt x="13911" y="0"/>
                            <a:pt x="23582" y="9670"/>
                            <a:pt x="23582" y="21600"/>
                          </a:cubicBezTo>
                          <a:cubicBezTo>
                            <a:pt x="23582" y="33529"/>
                            <a:pt x="13911" y="43200"/>
                            <a:pt x="1982" y="43200"/>
                          </a:cubicBezTo>
                          <a:cubicBezTo>
                            <a:pt x="1320" y="43199"/>
                            <a:pt x="658" y="43169"/>
                            <a:pt x="0" y="43108"/>
                          </a:cubicBezTo>
                          <a:lnTo>
                            <a:pt x="1982" y="21600"/>
                          </a:lnTo>
                          <a:close/>
                        </a:path>
                      </a:pathLst>
                    </a:custGeom>
                    <a:noFill/>
                    <a:ln w="19050">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3" name="Line 49"/>
                  <p:cNvSpPr>
                    <a:spLocks noChangeShapeType="1"/>
                  </p:cNvSpPr>
                  <p:nvPr/>
                </p:nvSpPr>
                <p:spPr bwMode="auto">
                  <a:xfrm>
                    <a:off x="3850" y="4593"/>
                    <a:ext cx="15" cy="115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Line 48"/>
                  <p:cNvSpPr>
                    <a:spLocks noChangeShapeType="1"/>
                  </p:cNvSpPr>
                  <p:nvPr/>
                </p:nvSpPr>
                <p:spPr bwMode="auto">
                  <a:xfrm>
                    <a:off x="4300" y="4593"/>
                    <a:ext cx="8" cy="106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Line 47"/>
                  <p:cNvSpPr>
                    <a:spLocks noChangeShapeType="1"/>
                  </p:cNvSpPr>
                  <p:nvPr/>
                </p:nvSpPr>
                <p:spPr bwMode="auto">
                  <a:xfrm flipH="1" flipV="1">
                    <a:off x="3238" y="4339"/>
                    <a:ext cx="212" cy="27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Line 46"/>
                  <p:cNvSpPr>
                    <a:spLocks noChangeShapeType="1"/>
                  </p:cNvSpPr>
                  <p:nvPr/>
                </p:nvSpPr>
                <p:spPr bwMode="auto">
                  <a:xfrm flipH="1" flipV="1">
                    <a:off x="3619" y="4316"/>
                    <a:ext cx="238" cy="28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Line 45"/>
                  <p:cNvSpPr>
                    <a:spLocks noChangeShapeType="1"/>
                  </p:cNvSpPr>
                  <p:nvPr/>
                </p:nvSpPr>
                <p:spPr bwMode="auto">
                  <a:xfrm>
                    <a:off x="3328" y="4466"/>
                    <a:ext cx="875" cy="0"/>
                  </a:xfrm>
                  <a:prstGeom prst="line">
                    <a:avLst/>
                  </a:prstGeom>
                  <a:noFill/>
                  <a:ln w="19050">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Line 44"/>
                  <p:cNvSpPr>
                    <a:spLocks noChangeShapeType="1"/>
                  </p:cNvSpPr>
                  <p:nvPr/>
                </p:nvSpPr>
                <p:spPr bwMode="auto">
                  <a:xfrm>
                    <a:off x="3451" y="4606"/>
                    <a:ext cx="0" cy="107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Line 43"/>
                  <p:cNvSpPr>
                    <a:spLocks noChangeShapeType="1"/>
                  </p:cNvSpPr>
                  <p:nvPr/>
                </p:nvSpPr>
                <p:spPr bwMode="auto">
                  <a:xfrm flipH="1" flipV="1">
                    <a:off x="4061" y="4309"/>
                    <a:ext cx="238" cy="29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Line 42"/>
                  <p:cNvSpPr>
                    <a:spLocks noChangeShapeType="1"/>
                  </p:cNvSpPr>
                  <p:nvPr/>
                </p:nvSpPr>
                <p:spPr bwMode="auto">
                  <a:xfrm>
                    <a:off x="3450" y="5656"/>
                    <a:ext cx="143" cy="17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Line 41"/>
                  <p:cNvSpPr>
                    <a:spLocks noChangeShapeType="1"/>
                  </p:cNvSpPr>
                  <p:nvPr/>
                </p:nvSpPr>
                <p:spPr bwMode="auto">
                  <a:xfrm flipH="1">
                    <a:off x="4140" y="5640"/>
                    <a:ext cx="165" cy="2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Line 40"/>
                  <p:cNvSpPr>
                    <a:spLocks noChangeShapeType="1"/>
                  </p:cNvSpPr>
                  <p:nvPr/>
                </p:nvSpPr>
                <p:spPr bwMode="auto">
                  <a:xfrm>
                    <a:off x="2708" y="6233"/>
                    <a:ext cx="682"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5" name="Rectangle 38"/>
                <p:cNvSpPr>
                  <a:spLocks noChangeArrowheads="1"/>
                </p:cNvSpPr>
                <p:nvPr/>
              </p:nvSpPr>
              <p:spPr bwMode="auto">
                <a:xfrm>
                  <a:off x="4514" y="3240"/>
                  <a:ext cx="335" cy="116"/>
                </a:xfrm>
                <a:prstGeom prst="rect">
                  <a:avLst/>
                </a:prstGeom>
                <a:solidFill>
                  <a:srgbClr val="FFFFFF"/>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 name="Rectangle 37"/>
                <p:cNvSpPr>
                  <a:spLocks noChangeArrowheads="1"/>
                </p:cNvSpPr>
                <p:nvPr/>
              </p:nvSpPr>
              <p:spPr bwMode="auto">
                <a:xfrm>
                  <a:off x="4514" y="2917"/>
                  <a:ext cx="335" cy="116"/>
                </a:xfrm>
                <a:prstGeom prst="rect">
                  <a:avLst/>
                </a:prstGeom>
                <a:solidFill>
                  <a:srgbClr val="FFFFFF"/>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 name="Line 36"/>
                <p:cNvSpPr>
                  <a:spLocks noChangeShapeType="1"/>
                </p:cNvSpPr>
                <p:nvPr/>
              </p:nvSpPr>
              <p:spPr bwMode="auto">
                <a:xfrm>
                  <a:off x="3384" y="2975"/>
                  <a:ext cx="2527"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Line 35"/>
                <p:cNvSpPr>
                  <a:spLocks noChangeShapeType="1"/>
                </p:cNvSpPr>
                <p:nvPr/>
              </p:nvSpPr>
              <p:spPr bwMode="auto">
                <a:xfrm>
                  <a:off x="3696" y="3294"/>
                  <a:ext cx="1617"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Line 34"/>
                <p:cNvSpPr>
                  <a:spLocks noChangeShapeType="1"/>
                </p:cNvSpPr>
                <p:nvPr/>
              </p:nvSpPr>
              <p:spPr bwMode="auto">
                <a:xfrm flipH="1">
                  <a:off x="5294" y="3289"/>
                  <a:ext cx="7" cy="21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Line 33"/>
                <p:cNvSpPr>
                  <a:spLocks noChangeShapeType="1"/>
                </p:cNvSpPr>
                <p:nvPr/>
              </p:nvSpPr>
              <p:spPr bwMode="auto">
                <a:xfrm rot="-5400000" flipH="1" flipV="1">
                  <a:off x="5512" y="3350"/>
                  <a:ext cx="776"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Line 32"/>
                <p:cNvSpPr>
                  <a:spLocks noChangeShapeType="1"/>
                </p:cNvSpPr>
                <p:nvPr/>
              </p:nvSpPr>
              <p:spPr bwMode="auto">
                <a:xfrm rot="5400000" flipV="1">
                  <a:off x="5560" y="4341"/>
                  <a:ext cx="689"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Line 31"/>
                <p:cNvSpPr>
                  <a:spLocks noChangeShapeType="1"/>
                </p:cNvSpPr>
                <p:nvPr/>
              </p:nvSpPr>
              <p:spPr bwMode="auto">
                <a:xfrm rot="16200000" flipV="1">
                  <a:off x="5712" y="3815"/>
                  <a:ext cx="287" cy="8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Line 30"/>
                <p:cNvSpPr>
                  <a:spLocks noChangeShapeType="1"/>
                </p:cNvSpPr>
                <p:nvPr/>
              </p:nvSpPr>
              <p:spPr bwMode="auto">
                <a:xfrm rot="16200000" flipV="1">
                  <a:off x="5726" y="3728"/>
                  <a:ext cx="7" cy="195"/>
                </a:xfrm>
                <a:prstGeom prst="line">
                  <a:avLst/>
                </a:prstGeom>
                <a:noFill/>
                <a:ln w="19050">
                  <a:solidFill>
                    <a:srgbClr val="000000"/>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Line 29"/>
                <p:cNvSpPr>
                  <a:spLocks noChangeShapeType="1"/>
                </p:cNvSpPr>
                <p:nvPr/>
              </p:nvSpPr>
              <p:spPr bwMode="auto">
                <a:xfrm rot="-5400000" flipH="1" flipV="1">
                  <a:off x="5651" y="3687"/>
                  <a:ext cx="0" cy="9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Line 28"/>
                <p:cNvSpPr>
                  <a:spLocks noChangeShapeType="1"/>
                </p:cNvSpPr>
                <p:nvPr/>
              </p:nvSpPr>
              <p:spPr bwMode="auto">
                <a:xfrm rot="-5400000" flipH="1" flipV="1">
                  <a:off x="5489" y="3833"/>
                  <a:ext cx="215"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Line 27"/>
                <p:cNvSpPr>
                  <a:spLocks noChangeShapeType="1"/>
                </p:cNvSpPr>
                <p:nvPr/>
              </p:nvSpPr>
              <p:spPr bwMode="auto">
                <a:xfrm rot="16200000" flipH="1">
                  <a:off x="5652" y="3883"/>
                  <a:ext cx="0" cy="9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Rectangle 26"/>
                <p:cNvSpPr>
                  <a:spLocks noChangeArrowheads="1"/>
                </p:cNvSpPr>
                <p:nvPr/>
              </p:nvSpPr>
              <p:spPr bwMode="auto">
                <a:xfrm>
                  <a:off x="5758" y="4684"/>
                  <a:ext cx="270" cy="197"/>
                </a:xfrm>
                <a:prstGeom prst="rect">
                  <a:avLst/>
                </a:prstGeom>
                <a:solidFill>
                  <a:srgbClr val="FFFFFF"/>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 name="Line 25"/>
                <p:cNvSpPr>
                  <a:spLocks noChangeShapeType="1"/>
                </p:cNvSpPr>
                <p:nvPr/>
              </p:nvSpPr>
              <p:spPr bwMode="auto">
                <a:xfrm>
                  <a:off x="5887" y="4883"/>
                  <a:ext cx="0" cy="5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Line 24"/>
                <p:cNvSpPr>
                  <a:spLocks noChangeShapeType="1"/>
                </p:cNvSpPr>
                <p:nvPr/>
              </p:nvSpPr>
              <p:spPr bwMode="auto">
                <a:xfrm>
                  <a:off x="5290" y="5402"/>
                  <a:ext cx="591"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9" name="Text Box 21"/>
            <p:cNvSpPr txBox="1">
              <a:spLocks noChangeArrowheads="1"/>
            </p:cNvSpPr>
            <p:nvPr/>
          </p:nvSpPr>
          <p:spPr bwMode="auto">
            <a:xfrm>
              <a:off x="3214" y="2417"/>
              <a:ext cx="233" cy="259"/>
            </a:xfrm>
            <a:prstGeom prst="rect">
              <a:avLst/>
            </a:prstGeom>
            <a:solidFill>
              <a:srgbClr val="FFFFFF"/>
            </a:solidFill>
            <a:ln>
              <a:noFill/>
            </a:ln>
            <a:extLst>
              <a:ext uri="{91240B29-F687-4F45-9708-019B960494DF}">
                <a14:hiddenLine xmlns:a14="http://schemas.microsoft.com/office/drawing/2010/main" w="19050">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L1</a:t>
              </a:r>
              <a:r>
                <a:rPr kumimoji="0" lang="en-US" altLang="zh-CN" sz="1500" b="0" i="0" u="none" strike="noStrike" cap="none" normalizeH="0" baseline="0">
                  <a:ln>
                    <a:noFill/>
                  </a:ln>
                  <a:solidFill>
                    <a:srgbClr val="1D528D"/>
                  </a:solidFill>
                  <a:effectLst/>
                  <a:latin typeface="Times New Roman" panose="02020603050405020304" pitchFamily="18" charset="0"/>
                  <a:ea typeface="宋体" panose="02010600030101010101" pitchFamily="2" charset="-122"/>
                  <a:cs typeface="Times New Roman" panose="02020603050405020304" pitchFamily="18" charset="0"/>
                </a:rPr>
                <a:t>1</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10" name="Text Box 20"/>
            <p:cNvSpPr txBox="1">
              <a:spLocks noChangeArrowheads="1"/>
            </p:cNvSpPr>
            <p:nvPr/>
          </p:nvSpPr>
          <p:spPr bwMode="auto">
            <a:xfrm>
              <a:off x="3538" y="2403"/>
              <a:ext cx="232" cy="259"/>
            </a:xfrm>
            <a:prstGeom prst="rect">
              <a:avLst/>
            </a:prstGeom>
            <a:solidFill>
              <a:srgbClr val="FFFFFF"/>
            </a:solidFill>
            <a:ln>
              <a:noFill/>
            </a:ln>
            <a:extLst>
              <a:ext uri="{91240B29-F687-4F45-9708-019B960494DF}">
                <a14:hiddenLine xmlns:a14="http://schemas.microsoft.com/office/drawing/2010/main" w="19050">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L2</a:t>
              </a:r>
              <a:r>
                <a:rPr kumimoji="0" lang="en-US" altLang="zh-CN" sz="1500" b="0" i="0" u="none" strike="noStrike" cap="none" normalizeH="0" baseline="0">
                  <a:ln>
                    <a:noFill/>
                  </a:ln>
                  <a:solidFill>
                    <a:srgbClr val="1D528D"/>
                  </a:solidFill>
                  <a:effectLst/>
                  <a:latin typeface="Times New Roman" panose="02020603050405020304" pitchFamily="18" charset="0"/>
                  <a:ea typeface="宋体" panose="02010600030101010101" pitchFamily="2" charset="-122"/>
                  <a:cs typeface="Times New Roman" panose="02020603050405020304" pitchFamily="18" charset="0"/>
                </a:rPr>
                <a:t>1</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11" name="Text Box 19"/>
            <p:cNvSpPr txBox="1">
              <a:spLocks noChangeArrowheads="1"/>
            </p:cNvSpPr>
            <p:nvPr/>
          </p:nvSpPr>
          <p:spPr bwMode="auto">
            <a:xfrm>
              <a:off x="3879" y="2403"/>
              <a:ext cx="216" cy="273"/>
            </a:xfrm>
            <a:prstGeom prst="rect">
              <a:avLst/>
            </a:prstGeom>
            <a:solidFill>
              <a:srgbClr val="FFFFFF"/>
            </a:solidFill>
            <a:ln>
              <a:noFill/>
            </a:ln>
            <a:extLst>
              <a:ext uri="{91240B29-F687-4F45-9708-019B960494DF}">
                <a14:hiddenLine xmlns:a14="http://schemas.microsoft.com/office/drawing/2010/main" w="19050">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L3</a:t>
              </a:r>
              <a:r>
                <a:rPr kumimoji="0" lang="en-US" altLang="zh-CN" sz="1500" b="0" i="0" u="none" strike="noStrike" cap="none" normalizeH="0" baseline="0">
                  <a:ln>
                    <a:noFill/>
                  </a:ln>
                  <a:solidFill>
                    <a:srgbClr val="1D528D"/>
                  </a:solidFill>
                  <a:effectLst/>
                  <a:latin typeface="Times New Roman" panose="02020603050405020304" pitchFamily="18" charset="0"/>
                  <a:ea typeface="宋体" panose="02010600030101010101" pitchFamily="2" charset="-122"/>
                  <a:cs typeface="Times New Roman" panose="02020603050405020304" pitchFamily="18" charset="0"/>
                </a:rPr>
                <a:t>1</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12" name="Text Box 18"/>
            <p:cNvSpPr txBox="1">
              <a:spLocks noChangeArrowheads="1"/>
            </p:cNvSpPr>
            <p:nvPr/>
          </p:nvSpPr>
          <p:spPr bwMode="auto">
            <a:xfrm>
              <a:off x="4079" y="3438"/>
              <a:ext cx="264" cy="24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QF</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13" name="Text Box 17"/>
            <p:cNvSpPr txBox="1">
              <a:spLocks noChangeArrowheads="1"/>
            </p:cNvSpPr>
            <p:nvPr/>
          </p:nvSpPr>
          <p:spPr bwMode="auto">
            <a:xfrm>
              <a:off x="4536" y="3548"/>
              <a:ext cx="263" cy="24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FU</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14" name="Text Box 16"/>
            <p:cNvSpPr txBox="1">
              <a:spLocks noChangeArrowheads="1"/>
            </p:cNvSpPr>
            <p:nvPr/>
          </p:nvSpPr>
          <p:spPr bwMode="auto">
            <a:xfrm>
              <a:off x="5557" y="4295"/>
              <a:ext cx="233" cy="23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SB</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15" name="Text Box 15"/>
            <p:cNvSpPr txBox="1">
              <a:spLocks noChangeArrowheads="1"/>
            </p:cNvSpPr>
            <p:nvPr/>
          </p:nvSpPr>
          <p:spPr bwMode="auto">
            <a:xfrm>
              <a:off x="5392" y="5302"/>
              <a:ext cx="340" cy="23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KM</a:t>
              </a:r>
              <a:r>
                <a:rPr kumimoji="0" lang="en-US" altLang="zh-CN" sz="1500" b="0" i="0" u="none" strike="noStrike" cap="none" normalizeH="0" baseline="0">
                  <a:ln>
                    <a:noFill/>
                  </a:ln>
                  <a:solidFill>
                    <a:srgbClr val="1D528D"/>
                  </a:solidFill>
                  <a:effectLst/>
                  <a:latin typeface="Times New Roman" panose="02020603050405020304" pitchFamily="18" charset="0"/>
                  <a:ea typeface="宋体" panose="02010600030101010101" pitchFamily="2" charset="-122"/>
                  <a:cs typeface="Times New Roman" panose="02020603050405020304" pitchFamily="18" charset="0"/>
                </a:rPr>
                <a:t>M</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16" name="Text Box 14"/>
            <p:cNvSpPr txBox="1">
              <a:spLocks noChangeArrowheads="1"/>
            </p:cNvSpPr>
            <p:nvPr/>
          </p:nvSpPr>
          <p:spPr bwMode="auto">
            <a:xfrm>
              <a:off x="2724" y="4926"/>
              <a:ext cx="356" cy="24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KM</a:t>
              </a:r>
              <a:r>
                <a:rPr kumimoji="0" lang="en-US" altLang="zh-CN" sz="1500" b="0" i="0" u="none" strike="noStrike" cap="none" normalizeH="0" baseline="0">
                  <a:ln>
                    <a:noFill/>
                  </a:ln>
                  <a:solidFill>
                    <a:srgbClr val="1D528D"/>
                  </a:solidFill>
                  <a:effectLst/>
                  <a:latin typeface="Times New Roman" panose="02020603050405020304" pitchFamily="18" charset="0"/>
                  <a:ea typeface="宋体" panose="02010600030101010101" pitchFamily="2" charset="-122"/>
                  <a:cs typeface="Times New Roman" panose="02020603050405020304" pitchFamily="18" charset="0"/>
                </a:rPr>
                <a:t>M</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17" name="Text Box 13"/>
            <p:cNvSpPr txBox="1">
              <a:spLocks noChangeArrowheads="1"/>
            </p:cNvSpPr>
            <p:nvPr/>
          </p:nvSpPr>
          <p:spPr bwMode="auto">
            <a:xfrm>
              <a:off x="2290" y="6441"/>
              <a:ext cx="279" cy="20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PE</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18" name="Text Box 12"/>
            <p:cNvSpPr txBox="1">
              <a:spLocks noChangeArrowheads="1"/>
            </p:cNvSpPr>
            <p:nvPr/>
          </p:nvSpPr>
          <p:spPr bwMode="auto">
            <a:xfrm>
              <a:off x="3483" y="6234"/>
              <a:ext cx="358" cy="24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7620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M</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19" name="Text Box 11"/>
            <p:cNvSpPr txBox="1">
              <a:spLocks noChangeArrowheads="1"/>
            </p:cNvSpPr>
            <p:nvPr/>
          </p:nvSpPr>
          <p:spPr bwMode="auto">
            <a:xfrm>
              <a:off x="3482" y="6441"/>
              <a:ext cx="279" cy="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2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3</a:t>
              </a:r>
              <a:r>
                <a:rPr kumimoji="0" lang="zh-CN" altLang="zh-CN" sz="12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a:t>
              </a:r>
              <a:r>
                <a:rPr kumimoji="0" lang="zh-CN" altLang="zh-CN" sz="1500" b="0" i="0" u="none" strike="noStrike" cap="none" normalizeH="0" baseline="0">
                  <a:ln>
                    <a:noFill/>
                  </a:ln>
                  <a:solidFill>
                    <a:srgbClr val="1D528D"/>
                  </a:solidFill>
                  <a:effectLst/>
                  <a:latin typeface="Times New Roman" panose="02020603050405020304" pitchFamily="18" charset="0"/>
                  <a:ea typeface="宋体" panose="02010600030101010101" pitchFamily="2" charset="-122"/>
                  <a:cs typeface="宋体" panose="02010600030101010101" pitchFamily="2" charset="-122"/>
                </a:rPr>
                <a:t>～</a:t>
              </a:r>
              <a:r>
                <a:rPr kumimoji="0" lang="en-US" altLang="zh-CN" sz="1500" b="0" i="0" u="none" strike="noStrike" cap="none" normalizeH="0" baseline="0">
                  <a:ln>
                    <a:noFill/>
                  </a:ln>
                  <a:solidFill>
                    <a:srgbClr val="1D528D"/>
                  </a:solidFill>
                  <a:effectLst/>
                  <a:latin typeface="Times New Roman" panose="02020603050405020304" pitchFamily="18" charset="0"/>
                  <a:ea typeface="宋体" panose="02010600030101010101" pitchFamily="2" charset="-122"/>
                  <a:cs typeface="Times New Roman" panose="02020603050405020304" pitchFamily="18" charset="0"/>
                </a:rPr>
                <a:t>M</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20" name="Text Box 10"/>
            <p:cNvSpPr txBox="1">
              <a:spLocks noChangeArrowheads="1"/>
            </p:cNvSpPr>
            <p:nvPr/>
          </p:nvSpPr>
          <p:spPr bwMode="auto">
            <a:xfrm>
              <a:off x="3006" y="5716"/>
              <a:ext cx="216" cy="3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U</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21" name="Text Box 9"/>
            <p:cNvSpPr txBox="1">
              <a:spLocks noChangeArrowheads="1"/>
            </p:cNvSpPr>
            <p:nvPr/>
          </p:nvSpPr>
          <p:spPr bwMode="auto">
            <a:xfrm>
              <a:off x="3421" y="5686"/>
              <a:ext cx="139" cy="20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V</a:t>
              </a:r>
              <a:r>
                <a:rPr kumimoji="0" lang="en-US" altLang="zh-CN" sz="1500" b="0" i="0" u="none" strike="noStrike" cap="none" normalizeH="0" baseline="0">
                  <a:ln>
                    <a:noFill/>
                  </a:ln>
                  <a:solidFill>
                    <a:srgbClr val="1D528D"/>
                  </a:solidFill>
                  <a:effectLst/>
                  <a:latin typeface="Times New Roman" panose="02020603050405020304" pitchFamily="18" charset="0"/>
                  <a:ea typeface="宋体" panose="02010600030101010101" pitchFamily="2" charset="-122"/>
                  <a:cs typeface="Times New Roman" panose="02020603050405020304" pitchFamily="18" charset="0"/>
                </a:rPr>
                <a:t>M</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22" name="Text Box 8"/>
            <p:cNvSpPr txBox="1">
              <a:spLocks noChangeArrowheads="1"/>
            </p:cNvSpPr>
            <p:nvPr/>
          </p:nvSpPr>
          <p:spPr bwMode="auto">
            <a:xfrm>
              <a:off x="3776" y="5658"/>
              <a:ext cx="218" cy="24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W</a:t>
              </a:r>
              <a:r>
                <a:rPr kumimoji="0" lang="en-US" altLang="zh-CN" sz="1500" b="0" i="0" u="none" strike="noStrike" cap="none" normalizeH="0" baseline="0">
                  <a:ln>
                    <a:noFill/>
                  </a:ln>
                  <a:solidFill>
                    <a:srgbClr val="1D528D"/>
                  </a:solidFill>
                  <a:effectLst/>
                  <a:latin typeface="Times New Roman" panose="02020603050405020304" pitchFamily="18" charset="0"/>
                  <a:ea typeface="宋体" panose="02010600030101010101" pitchFamily="2" charset="-122"/>
                  <a:cs typeface="Times New Roman" panose="02020603050405020304" pitchFamily="18" charset="0"/>
                </a:rPr>
                <a:t>M</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24" name="Text Box 7"/>
            <p:cNvSpPr txBox="1">
              <a:spLocks noChangeArrowheads="1"/>
            </p:cNvSpPr>
            <p:nvPr/>
          </p:nvSpPr>
          <p:spPr bwMode="auto">
            <a:xfrm>
              <a:off x="3006" y="3956"/>
              <a:ext cx="263" cy="23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U1</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25" name="Text Box 6"/>
            <p:cNvSpPr txBox="1">
              <a:spLocks noChangeArrowheads="1"/>
            </p:cNvSpPr>
            <p:nvPr/>
          </p:nvSpPr>
          <p:spPr bwMode="auto">
            <a:xfrm>
              <a:off x="3364" y="3956"/>
              <a:ext cx="232" cy="2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W1</a:t>
              </a:r>
              <a:r>
                <a:rPr kumimoji="0" lang="en-US" altLang="zh-CN" sz="1500" b="0" i="0" u="none" strike="noStrike" cap="none" normalizeH="0" baseline="0">
                  <a:ln>
                    <a:noFill/>
                  </a:ln>
                  <a:solidFill>
                    <a:srgbClr val="1D528D"/>
                  </a:solidFill>
                  <a:effectLst/>
                  <a:latin typeface="Times New Roman" panose="02020603050405020304" pitchFamily="18" charset="0"/>
                  <a:ea typeface="宋体" panose="02010600030101010101" pitchFamily="2" charset="-122"/>
                  <a:cs typeface="Times New Roman" panose="02020603050405020304" pitchFamily="18" charset="0"/>
                </a:rPr>
                <a:t>M</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26" name="Text Box 5"/>
            <p:cNvSpPr txBox="1">
              <a:spLocks noChangeArrowheads="1"/>
            </p:cNvSpPr>
            <p:nvPr/>
          </p:nvSpPr>
          <p:spPr bwMode="auto">
            <a:xfrm>
              <a:off x="3668" y="3956"/>
              <a:ext cx="279" cy="22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W1</a:t>
              </a:r>
              <a:r>
                <a:rPr kumimoji="0" lang="en-US" altLang="zh-CN" sz="1500" b="0" i="0" u="none" strike="noStrike" cap="none" normalizeH="0" baseline="0">
                  <a:ln>
                    <a:noFill/>
                  </a:ln>
                  <a:solidFill>
                    <a:srgbClr val="1D528D"/>
                  </a:solidFill>
                  <a:effectLst/>
                  <a:latin typeface="Times New Roman" panose="02020603050405020304" pitchFamily="18" charset="0"/>
                  <a:ea typeface="宋体" panose="02010600030101010101" pitchFamily="2" charset="-122"/>
                  <a:cs typeface="Times New Roman" panose="02020603050405020304" pitchFamily="18" charset="0"/>
                </a:rPr>
                <a:t>M</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27" name="Text Box 4"/>
            <p:cNvSpPr txBox="1">
              <a:spLocks noChangeArrowheads="1"/>
            </p:cNvSpPr>
            <p:nvPr/>
          </p:nvSpPr>
          <p:spPr bwMode="auto">
            <a:xfrm>
              <a:off x="5034" y="4370"/>
              <a:ext cx="155" cy="24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0</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28" name="Text Box 3"/>
            <p:cNvSpPr txBox="1">
              <a:spLocks noChangeArrowheads="1"/>
            </p:cNvSpPr>
            <p:nvPr/>
          </p:nvSpPr>
          <p:spPr bwMode="auto">
            <a:xfrm>
              <a:off x="5630" y="3542"/>
              <a:ext cx="140" cy="24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29" name="Text Box 2"/>
            <p:cNvSpPr txBox="1">
              <a:spLocks noChangeArrowheads="1"/>
            </p:cNvSpPr>
            <p:nvPr/>
          </p:nvSpPr>
          <p:spPr bwMode="auto">
            <a:xfrm>
              <a:off x="5712" y="4926"/>
              <a:ext cx="140" cy="30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a:t>
              </a:r>
              <a:endParaRPr kumimoji="0" lang="en-US" altLang="zh-CN" sz="1800" b="0" i="0" u="none" strike="noStrike" cap="none" normalizeH="0" baseline="0">
                <a:ln>
                  <a:noFill/>
                </a:ln>
                <a:solidFill>
                  <a:schemeClr val="tx1"/>
                </a:solidFill>
                <a:effectLst/>
                <a:latin typeface="Arial" panose="020B0604020202020204" pitchFamily="34" charset="0"/>
              </a:endParaRPr>
            </a:p>
          </p:txBody>
        </p:sp>
      </p:grpSp>
      <p:sp>
        <p:nvSpPr>
          <p:cNvPr id="91" name="矩形 90"/>
          <p:cNvSpPr/>
          <p:nvPr/>
        </p:nvSpPr>
        <p:spPr>
          <a:xfrm>
            <a:off x="7432753" y="6125213"/>
            <a:ext cx="1082348" cy="415498"/>
          </a:xfrm>
          <a:prstGeom prst="rect">
            <a:avLst/>
          </a:prstGeom>
        </p:spPr>
        <p:txBody>
          <a:bodyPr wrap="none">
            <a:spAutoFit/>
          </a:bodyPr>
          <a:lstStyle/>
          <a:p>
            <a:pPr algn="ctr">
              <a:lnSpc>
                <a:spcPct val="150000"/>
              </a:lnSpc>
              <a:spcAft>
                <a:spcPts val="0"/>
              </a:spcAft>
            </a:pPr>
            <a:r>
              <a:rPr lang="zh-CN" altLang="en-US" sz="1400" kern="100" dirty="0">
                <a:latin typeface="微软雅黑" panose="020B0503020204020204" pitchFamily="34" charset="-122"/>
                <a:ea typeface="微软雅黑" panose="020B0503020204020204" pitchFamily="34" charset="-122"/>
              </a:rPr>
              <a:t>电气</a:t>
            </a:r>
            <a:r>
              <a:rPr lang="zh-CN" altLang="zh-CN" sz="1400" kern="100" dirty="0">
                <a:latin typeface="微软雅黑" panose="020B0503020204020204" pitchFamily="34" charset="-122"/>
                <a:ea typeface="微软雅黑" panose="020B0503020204020204" pitchFamily="34" charset="-122"/>
              </a:rPr>
              <a:t>原理图</a:t>
            </a:r>
          </a:p>
        </p:txBody>
      </p:sp>
      <p:sp>
        <p:nvSpPr>
          <p:cNvPr id="101" name="Rectangle 343"/>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32" name="矩形 331"/>
          <p:cNvSpPr/>
          <p:nvPr/>
        </p:nvSpPr>
        <p:spPr>
          <a:xfrm>
            <a:off x="742128" y="2415359"/>
            <a:ext cx="5215379" cy="2862322"/>
          </a:xfrm>
          <a:prstGeom prst="rect">
            <a:avLst/>
          </a:prstGeom>
        </p:spPr>
        <p:txBody>
          <a:bodyPr wrap="square">
            <a:spAutoFit/>
          </a:bodyPr>
          <a:lstStyle/>
          <a:p>
            <a:pPr marL="285750" indent="-285750">
              <a:lnSpc>
                <a:spcPct val="200000"/>
              </a:lnSpc>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rPr>
              <a:t>电气原理图是用国家统一规定的图形符号和文字符号，表示各个电器元件的连接关系和电气控制线路的工作原理的图形。</a:t>
            </a:r>
          </a:p>
          <a:p>
            <a:pPr marL="285750" indent="-285750">
              <a:lnSpc>
                <a:spcPct val="200000"/>
              </a:lnSpc>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rPr>
              <a:t>电气原理图结构简单、层次分明便于阅读和分析电路的工作原理。</a:t>
            </a:r>
          </a:p>
        </p:txBody>
      </p:sp>
    </p:spTree>
    <p:extLst>
      <p:ext uri="{BB962C8B-B14F-4D97-AF65-F5344CB8AC3E}">
        <p14:creationId xmlns:p14="http://schemas.microsoft.com/office/powerpoint/2010/main" val="159545001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5239561" cy="52197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一、电工用图的分类及其作用</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85"/>
          <p:cNvSpPr>
            <a:spLocks noChangeArrowheads="1"/>
          </p:cNvSpPr>
          <p:nvPr/>
        </p:nvSpPr>
        <p:spPr bwMode="auto">
          <a:xfrm>
            <a:off x="934141" y="152978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1" name="Rectangle 343"/>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92" name="Picture 2"/>
          <p:cNvPicPr>
            <a:picLocks noChangeAspect="1" noChangeArrowheads="1"/>
          </p:cNvPicPr>
          <p:nvPr/>
        </p:nvPicPr>
        <p:blipFill>
          <a:blip r:embed="rId3" cstate="print"/>
          <a:srcRect/>
          <a:stretch>
            <a:fillRect/>
          </a:stretch>
        </p:blipFill>
        <p:spPr bwMode="auto">
          <a:xfrm>
            <a:off x="7095708" y="1529787"/>
            <a:ext cx="4010025" cy="4876800"/>
          </a:xfrm>
          <a:prstGeom prst="rect">
            <a:avLst/>
          </a:prstGeom>
          <a:noFill/>
          <a:ln w="9525">
            <a:noFill/>
            <a:miter lim="800000"/>
            <a:headEnd/>
            <a:tailEnd/>
          </a:ln>
          <a:effectLst/>
        </p:spPr>
      </p:pic>
      <p:sp>
        <p:nvSpPr>
          <p:cNvPr id="4" name="矩形 3"/>
          <p:cNvSpPr/>
          <p:nvPr/>
        </p:nvSpPr>
        <p:spPr>
          <a:xfrm>
            <a:off x="8380010" y="6406587"/>
            <a:ext cx="1441420" cy="307777"/>
          </a:xfrm>
          <a:prstGeom prst="rect">
            <a:avLst/>
          </a:prstGeom>
        </p:spPr>
        <p:txBody>
          <a:bodyPr wrap="none">
            <a:spAutoFit/>
          </a:bodyPr>
          <a:lstStyle/>
          <a:p>
            <a:r>
              <a:rPr lang="zh-CN" altLang="en-US" sz="1400" b="1" dirty="0"/>
              <a:t>电器元件布置图</a:t>
            </a:r>
          </a:p>
        </p:txBody>
      </p:sp>
      <p:sp>
        <p:nvSpPr>
          <p:cNvPr id="93" name="矩形 92"/>
          <p:cNvSpPr/>
          <p:nvPr/>
        </p:nvSpPr>
        <p:spPr>
          <a:xfrm>
            <a:off x="1123551" y="2349863"/>
            <a:ext cx="5782748" cy="1754326"/>
          </a:xfrm>
          <a:prstGeom prst="rect">
            <a:avLst/>
          </a:prstGeom>
        </p:spPr>
        <p:txBody>
          <a:bodyPr wrap="square">
            <a:spAutoFit/>
          </a:bodyPr>
          <a:lstStyle/>
          <a:p>
            <a:pPr>
              <a:lnSpc>
                <a:spcPct val="200000"/>
              </a:lnSpc>
            </a:pPr>
            <a:r>
              <a:rPr lang="zh-CN" altLang="en-US" dirty="0">
                <a:latin typeface="微软雅黑" panose="020B0503020204020204" pitchFamily="34" charset="-122"/>
                <a:ea typeface="微软雅黑" panose="020B0503020204020204" pitchFamily="34" charset="-122"/>
              </a:rPr>
              <a:t>电器元件布置图主要用来表明在控制盘或控制柜中电器元件的实际安装位置。图中的各电器的代号应与电气原理图和电器清单上元器件代号相同。</a:t>
            </a:r>
          </a:p>
        </p:txBody>
      </p:sp>
    </p:spTree>
    <p:extLst>
      <p:ext uri="{BB962C8B-B14F-4D97-AF65-F5344CB8AC3E}">
        <p14:creationId xmlns:p14="http://schemas.microsoft.com/office/powerpoint/2010/main" val="11880122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5239561" cy="52197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一、电工用图的分类及其作用</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85"/>
          <p:cNvSpPr>
            <a:spLocks noChangeArrowheads="1"/>
          </p:cNvSpPr>
          <p:nvPr/>
        </p:nvSpPr>
        <p:spPr bwMode="auto">
          <a:xfrm>
            <a:off x="934141" y="152978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1" name="Rectangle 343"/>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矩形 4"/>
          <p:cNvSpPr/>
          <p:nvPr/>
        </p:nvSpPr>
        <p:spPr>
          <a:xfrm>
            <a:off x="775994" y="1793569"/>
            <a:ext cx="5021653" cy="4662815"/>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rPr>
              <a:t>电气接线图用来表明电气控制线路中所有电器的实际位置，标出各电器之间的接线关系和接线去向。</a:t>
            </a:r>
            <a:endParaRPr lang="en-US" altLang="zh-CN" dirty="0">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rPr>
              <a:t>接线图主要用于安装电器设备和电器元件时进行配线。</a:t>
            </a:r>
            <a:endParaRPr lang="en-US" altLang="zh-CN" dirty="0">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rPr>
              <a:t>接线图根据表达对象和用途不同，可以分为</a:t>
            </a:r>
            <a:r>
              <a:rPr lang="zh-CN" altLang="en-US" dirty="0">
                <a:solidFill>
                  <a:srgbClr val="FF0000"/>
                </a:solidFill>
                <a:latin typeface="微软雅黑" panose="020B0503020204020204" pitchFamily="34" charset="-122"/>
                <a:ea typeface="微软雅黑" panose="020B0503020204020204" pitchFamily="34" charset="-122"/>
              </a:rPr>
              <a:t>单元接线图</a:t>
            </a:r>
            <a:r>
              <a:rPr lang="zh-CN" altLang="en-US" dirty="0">
                <a:latin typeface="微软雅黑" panose="020B0503020204020204" pitchFamily="34" charset="-122"/>
                <a:ea typeface="微软雅黑" panose="020B0503020204020204" pitchFamily="34" charset="-122"/>
              </a:rPr>
              <a:t>、</a:t>
            </a:r>
            <a:r>
              <a:rPr lang="zh-CN" altLang="en-US" dirty="0">
                <a:solidFill>
                  <a:srgbClr val="FF0000"/>
                </a:solidFill>
                <a:latin typeface="微软雅黑" panose="020B0503020204020204" pitchFamily="34" charset="-122"/>
                <a:ea typeface="微软雅黑" panose="020B0503020204020204" pitchFamily="34" charset="-122"/>
              </a:rPr>
              <a:t>互连接线图</a:t>
            </a:r>
            <a:r>
              <a:rPr lang="zh-CN" altLang="en-US" dirty="0">
                <a:latin typeface="微软雅黑" panose="020B0503020204020204" pitchFamily="34" charset="-122"/>
                <a:ea typeface="微软雅黑" panose="020B0503020204020204" pitchFamily="34" charset="-122"/>
              </a:rPr>
              <a:t>和</a:t>
            </a:r>
            <a:r>
              <a:rPr lang="zh-CN" altLang="en-US" dirty="0">
                <a:solidFill>
                  <a:srgbClr val="FF0000"/>
                </a:solidFill>
                <a:latin typeface="微软雅黑" panose="020B0503020204020204" pitchFamily="34" charset="-122"/>
                <a:ea typeface="微软雅黑" panose="020B0503020204020204" pitchFamily="34" charset="-122"/>
              </a:rPr>
              <a:t>端子接线图</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rPr>
              <a:t>单元接线图表示单元内部的连接关系，不包括单元之间的外部连接，应根据位置图布置各个电器元件，根据电器位置布置最合理，连接导线最经济的原则绘制。</a:t>
            </a:r>
          </a:p>
        </p:txBody>
      </p:sp>
      <p:sp>
        <p:nvSpPr>
          <p:cNvPr id="7" name="Rectangle 229"/>
          <p:cNvSpPr>
            <a:spLocks noChangeArrowheads="1"/>
          </p:cNvSpPr>
          <p:nvPr/>
        </p:nvSpPr>
        <p:spPr bwMode="auto">
          <a:xfrm>
            <a:off x="6386945" y="231370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8" name="Group 1"/>
          <p:cNvGrpSpPr>
            <a:grpSpLocks noChangeAspect="1"/>
          </p:cNvGrpSpPr>
          <p:nvPr/>
        </p:nvGrpSpPr>
        <p:grpSpPr bwMode="auto">
          <a:xfrm>
            <a:off x="6173702" y="2030441"/>
            <a:ext cx="5273675" cy="3613150"/>
            <a:chOff x="2290" y="918"/>
            <a:chExt cx="7617" cy="5226"/>
          </a:xfrm>
        </p:grpSpPr>
        <p:sp>
          <p:nvSpPr>
            <p:cNvPr id="9" name="AutoShape 228"/>
            <p:cNvSpPr>
              <a:spLocks noChangeAspect="1" noChangeArrowheads="1" noTextEdit="1"/>
            </p:cNvSpPr>
            <p:nvPr/>
          </p:nvSpPr>
          <p:spPr bwMode="auto">
            <a:xfrm>
              <a:off x="2290" y="918"/>
              <a:ext cx="7617" cy="522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Text Box 227"/>
            <p:cNvSpPr txBox="1">
              <a:spLocks noChangeArrowheads="1"/>
            </p:cNvSpPr>
            <p:nvPr/>
          </p:nvSpPr>
          <p:spPr bwMode="auto">
            <a:xfrm>
              <a:off x="6887" y="4750"/>
              <a:ext cx="206"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a:t>
              </a:r>
              <a:endParaRPr kumimoji="0" lang="en-US" altLang="zh-CN" sz="1800" b="0" i="0" u="none" strike="noStrike" cap="none" normalizeH="0" baseline="0">
                <a:ln>
                  <a:noFill/>
                </a:ln>
                <a:solidFill>
                  <a:schemeClr val="tx1"/>
                </a:solidFill>
                <a:effectLst/>
                <a:latin typeface="Arial" panose="020B0604020202020204" pitchFamily="34" charset="0"/>
              </a:endParaRPr>
            </a:p>
          </p:txBody>
        </p:sp>
        <p:grpSp>
          <p:nvGrpSpPr>
            <p:cNvPr id="12" name="Group 2"/>
            <p:cNvGrpSpPr>
              <a:grpSpLocks/>
            </p:cNvGrpSpPr>
            <p:nvPr/>
          </p:nvGrpSpPr>
          <p:grpSpPr bwMode="auto">
            <a:xfrm>
              <a:off x="2290" y="918"/>
              <a:ext cx="7617" cy="5226"/>
              <a:chOff x="2430" y="6626"/>
              <a:chExt cx="7231" cy="5037"/>
            </a:xfrm>
          </p:grpSpPr>
          <p:sp>
            <p:nvSpPr>
              <p:cNvPr id="13" name="Line 226"/>
              <p:cNvSpPr>
                <a:spLocks noChangeShapeType="1"/>
              </p:cNvSpPr>
              <p:nvPr/>
            </p:nvSpPr>
            <p:spPr bwMode="auto">
              <a:xfrm>
                <a:off x="8575" y="10482"/>
                <a:ext cx="0" cy="259"/>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4" name="Group 4"/>
              <p:cNvGrpSpPr>
                <a:grpSpLocks/>
              </p:cNvGrpSpPr>
              <p:nvPr/>
            </p:nvGrpSpPr>
            <p:grpSpPr bwMode="auto">
              <a:xfrm>
                <a:off x="3136" y="6626"/>
                <a:ext cx="6525" cy="5037"/>
                <a:chOff x="3136" y="6626"/>
                <a:chExt cx="6525" cy="5037"/>
              </a:xfrm>
            </p:grpSpPr>
            <p:sp>
              <p:nvSpPr>
                <p:cNvPr id="16" name="Line 225"/>
                <p:cNvSpPr>
                  <a:spLocks noChangeShapeType="1"/>
                </p:cNvSpPr>
                <p:nvPr/>
              </p:nvSpPr>
              <p:spPr bwMode="auto">
                <a:xfrm>
                  <a:off x="4176" y="10923"/>
                  <a:ext cx="111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Line 224"/>
                <p:cNvSpPr>
                  <a:spLocks noChangeShapeType="1"/>
                </p:cNvSpPr>
                <p:nvPr/>
              </p:nvSpPr>
              <p:spPr bwMode="auto">
                <a:xfrm>
                  <a:off x="5291" y="10923"/>
                  <a:ext cx="0" cy="13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Line 223"/>
                <p:cNvSpPr>
                  <a:spLocks noChangeShapeType="1"/>
                </p:cNvSpPr>
                <p:nvPr/>
              </p:nvSpPr>
              <p:spPr bwMode="auto">
                <a:xfrm>
                  <a:off x="5291" y="11050"/>
                  <a:ext cx="62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9" name="Group 5"/>
                <p:cNvGrpSpPr>
                  <a:grpSpLocks/>
                </p:cNvGrpSpPr>
                <p:nvPr/>
              </p:nvGrpSpPr>
              <p:grpSpPr bwMode="auto">
                <a:xfrm>
                  <a:off x="3136" y="6626"/>
                  <a:ext cx="6525" cy="5037"/>
                  <a:chOff x="3135" y="6626"/>
                  <a:chExt cx="6525" cy="5037"/>
                </a:xfrm>
              </p:grpSpPr>
              <p:grpSp>
                <p:nvGrpSpPr>
                  <p:cNvPr id="20" name="Group 202"/>
                  <p:cNvGrpSpPr>
                    <a:grpSpLocks/>
                  </p:cNvGrpSpPr>
                  <p:nvPr/>
                </p:nvGrpSpPr>
                <p:grpSpPr bwMode="auto">
                  <a:xfrm>
                    <a:off x="8372" y="9174"/>
                    <a:ext cx="758" cy="1861"/>
                    <a:chOff x="8372" y="9173"/>
                    <a:chExt cx="758" cy="1861"/>
                  </a:xfrm>
                </p:grpSpPr>
                <p:sp>
                  <p:nvSpPr>
                    <p:cNvPr id="221" name="Rectangle 222"/>
                    <p:cNvSpPr>
                      <a:spLocks noChangeArrowheads="1"/>
                    </p:cNvSpPr>
                    <p:nvPr/>
                  </p:nvSpPr>
                  <p:spPr bwMode="auto">
                    <a:xfrm>
                      <a:off x="8372" y="9173"/>
                      <a:ext cx="758" cy="1290"/>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22" name="Group 217"/>
                    <p:cNvGrpSpPr>
                      <a:grpSpLocks/>
                    </p:cNvGrpSpPr>
                    <p:nvPr/>
                  </p:nvGrpSpPr>
                  <p:grpSpPr bwMode="auto">
                    <a:xfrm>
                      <a:off x="8560" y="9347"/>
                      <a:ext cx="158" cy="1053"/>
                      <a:chOff x="8816" y="9360"/>
                      <a:chExt cx="158" cy="1051"/>
                    </a:xfrm>
                  </p:grpSpPr>
                  <p:sp>
                    <p:nvSpPr>
                      <p:cNvPr id="237" name="Line 221"/>
                      <p:cNvSpPr>
                        <a:spLocks noChangeShapeType="1"/>
                      </p:cNvSpPr>
                      <p:nvPr/>
                    </p:nvSpPr>
                    <p:spPr bwMode="auto">
                      <a:xfrm rot="5400000">
                        <a:off x="8627" y="9556"/>
                        <a:ext cx="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Line 220"/>
                      <p:cNvSpPr>
                        <a:spLocks noChangeShapeType="1"/>
                      </p:cNvSpPr>
                      <p:nvPr/>
                    </p:nvSpPr>
                    <p:spPr bwMode="auto">
                      <a:xfrm rot="5400000">
                        <a:off x="8890" y="9659"/>
                        <a:ext cx="10" cy="15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Line 219"/>
                      <p:cNvSpPr>
                        <a:spLocks noChangeShapeType="1"/>
                      </p:cNvSpPr>
                      <p:nvPr/>
                    </p:nvSpPr>
                    <p:spPr bwMode="auto">
                      <a:xfrm rot="5400000" flipH="1">
                        <a:off x="8658" y="10246"/>
                        <a:ext cx="330"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Line 218"/>
                      <p:cNvSpPr>
                        <a:spLocks noChangeShapeType="1"/>
                      </p:cNvSpPr>
                      <p:nvPr/>
                    </p:nvSpPr>
                    <p:spPr bwMode="auto">
                      <a:xfrm rot="5400000" flipH="1" flipV="1">
                        <a:off x="8653" y="9798"/>
                        <a:ext cx="452" cy="11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3" name="Group 213"/>
                    <p:cNvGrpSpPr>
                      <a:grpSpLocks/>
                    </p:cNvGrpSpPr>
                    <p:nvPr/>
                  </p:nvGrpSpPr>
                  <p:grpSpPr bwMode="auto">
                    <a:xfrm>
                      <a:off x="8772" y="9377"/>
                      <a:ext cx="59" cy="1051"/>
                      <a:chOff x="8802" y="9362"/>
                      <a:chExt cx="59" cy="1051"/>
                    </a:xfrm>
                  </p:grpSpPr>
                  <p:sp>
                    <p:nvSpPr>
                      <p:cNvPr id="234" name="Line 216"/>
                      <p:cNvSpPr>
                        <a:spLocks noChangeShapeType="1"/>
                      </p:cNvSpPr>
                      <p:nvPr/>
                    </p:nvSpPr>
                    <p:spPr bwMode="auto">
                      <a:xfrm rot="5400000">
                        <a:off x="8662" y="9558"/>
                        <a:ext cx="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Line 215"/>
                      <p:cNvSpPr>
                        <a:spLocks noChangeShapeType="1"/>
                      </p:cNvSpPr>
                      <p:nvPr/>
                    </p:nvSpPr>
                    <p:spPr bwMode="auto">
                      <a:xfrm rot="5400000">
                        <a:off x="8693" y="10248"/>
                        <a:ext cx="330"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Line 214"/>
                      <p:cNvSpPr>
                        <a:spLocks noChangeShapeType="1"/>
                      </p:cNvSpPr>
                      <p:nvPr/>
                    </p:nvSpPr>
                    <p:spPr bwMode="auto">
                      <a:xfrm rot="5400000" flipH="1">
                        <a:off x="8652" y="9874"/>
                        <a:ext cx="359" cy="59"/>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4" name="Group 206"/>
                    <p:cNvGrpSpPr>
                      <a:grpSpLocks/>
                    </p:cNvGrpSpPr>
                    <p:nvPr/>
                  </p:nvGrpSpPr>
                  <p:grpSpPr bwMode="auto">
                    <a:xfrm>
                      <a:off x="8442" y="9677"/>
                      <a:ext cx="353" cy="258"/>
                      <a:chOff x="9432" y="9752"/>
                      <a:chExt cx="353" cy="258"/>
                    </a:xfrm>
                  </p:grpSpPr>
                  <p:sp>
                    <p:nvSpPr>
                      <p:cNvPr id="228" name="Line 212"/>
                      <p:cNvSpPr>
                        <a:spLocks noChangeShapeType="1"/>
                      </p:cNvSpPr>
                      <p:nvPr/>
                    </p:nvSpPr>
                    <p:spPr bwMode="auto">
                      <a:xfrm rot="5400000">
                        <a:off x="9665" y="9766"/>
                        <a:ext cx="5" cy="235"/>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29" name="Group 207"/>
                      <p:cNvGrpSpPr>
                        <a:grpSpLocks/>
                      </p:cNvGrpSpPr>
                      <p:nvPr/>
                    </p:nvGrpSpPr>
                    <p:grpSpPr bwMode="auto">
                      <a:xfrm>
                        <a:off x="9432" y="9752"/>
                        <a:ext cx="155" cy="258"/>
                        <a:chOff x="8652" y="9737"/>
                        <a:chExt cx="155" cy="258"/>
                      </a:xfrm>
                    </p:grpSpPr>
                    <p:sp>
                      <p:nvSpPr>
                        <p:cNvPr id="230" name="Line 211"/>
                        <p:cNvSpPr>
                          <a:spLocks noChangeShapeType="1"/>
                        </p:cNvSpPr>
                        <p:nvPr/>
                      </p:nvSpPr>
                      <p:spPr bwMode="auto">
                        <a:xfrm rot="5400000" flipH="1">
                          <a:off x="8727" y="9786"/>
                          <a:ext cx="10" cy="151"/>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Line 210"/>
                        <p:cNvSpPr>
                          <a:spLocks noChangeShapeType="1"/>
                        </p:cNvSpPr>
                        <p:nvPr/>
                      </p:nvSpPr>
                      <p:spPr bwMode="auto">
                        <a:xfrm rot="5400000">
                          <a:off x="8688" y="9717"/>
                          <a:ext cx="0" cy="6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Line 209"/>
                        <p:cNvSpPr>
                          <a:spLocks noChangeShapeType="1"/>
                        </p:cNvSpPr>
                        <p:nvPr/>
                      </p:nvSpPr>
                      <p:spPr bwMode="auto">
                        <a:xfrm rot="5400000">
                          <a:off x="8524" y="9865"/>
                          <a:ext cx="255"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Line 208"/>
                        <p:cNvSpPr>
                          <a:spLocks noChangeShapeType="1"/>
                        </p:cNvSpPr>
                        <p:nvPr/>
                      </p:nvSpPr>
                      <p:spPr bwMode="auto">
                        <a:xfrm rot="5400000" flipV="1">
                          <a:off x="8689" y="9961"/>
                          <a:ext cx="0" cy="6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25" name="Line 205"/>
                    <p:cNvSpPr>
                      <a:spLocks noChangeShapeType="1"/>
                    </p:cNvSpPr>
                    <p:nvPr/>
                  </p:nvSpPr>
                  <p:spPr bwMode="auto">
                    <a:xfrm>
                      <a:off x="9052" y="9367"/>
                      <a:ext cx="16" cy="166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Line 204"/>
                    <p:cNvSpPr>
                      <a:spLocks noChangeShapeType="1"/>
                    </p:cNvSpPr>
                    <p:nvPr/>
                  </p:nvSpPr>
                  <p:spPr bwMode="auto">
                    <a:xfrm>
                      <a:off x="8816" y="9362"/>
                      <a:ext cx="228"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Line 203"/>
                    <p:cNvSpPr>
                      <a:spLocks noChangeShapeType="1"/>
                    </p:cNvSpPr>
                    <p:nvPr/>
                  </p:nvSpPr>
                  <p:spPr bwMode="auto">
                    <a:xfrm flipV="1">
                      <a:off x="8822" y="10419"/>
                      <a:ext cx="232" cy="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Group 6"/>
                  <p:cNvGrpSpPr>
                    <a:grpSpLocks/>
                  </p:cNvGrpSpPr>
                  <p:nvPr/>
                </p:nvGrpSpPr>
                <p:grpSpPr bwMode="auto">
                  <a:xfrm>
                    <a:off x="3135" y="6626"/>
                    <a:ext cx="6525" cy="5037"/>
                    <a:chOff x="3135" y="6625"/>
                    <a:chExt cx="6525" cy="5037"/>
                  </a:xfrm>
                </p:grpSpPr>
                <p:sp>
                  <p:nvSpPr>
                    <p:cNvPr id="22" name="Text Box 201"/>
                    <p:cNvSpPr txBox="1">
                      <a:spLocks noChangeArrowheads="1"/>
                    </p:cNvSpPr>
                    <p:nvPr/>
                  </p:nvSpPr>
                  <p:spPr bwMode="auto">
                    <a:xfrm>
                      <a:off x="4566" y="10326"/>
                      <a:ext cx="255"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L1</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24" name="Text Box 200"/>
                    <p:cNvSpPr txBox="1">
                      <a:spLocks noChangeArrowheads="1"/>
                    </p:cNvSpPr>
                    <p:nvPr/>
                  </p:nvSpPr>
                  <p:spPr bwMode="auto">
                    <a:xfrm>
                      <a:off x="5061" y="10311"/>
                      <a:ext cx="255"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L3</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25" name="Text Box 199"/>
                    <p:cNvSpPr txBox="1">
                      <a:spLocks noChangeArrowheads="1"/>
                    </p:cNvSpPr>
                    <p:nvPr/>
                  </p:nvSpPr>
                  <p:spPr bwMode="auto">
                    <a:xfrm>
                      <a:off x="4036" y="10323"/>
                      <a:ext cx="255"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PE</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26" name="Text Box 198"/>
                    <p:cNvSpPr txBox="1">
                      <a:spLocks noChangeArrowheads="1"/>
                    </p:cNvSpPr>
                    <p:nvPr/>
                  </p:nvSpPr>
                  <p:spPr bwMode="auto">
                    <a:xfrm>
                      <a:off x="4806" y="10311"/>
                      <a:ext cx="255"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L2</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27" name="Text Box 197"/>
                    <p:cNvSpPr txBox="1">
                      <a:spLocks noChangeArrowheads="1"/>
                    </p:cNvSpPr>
                    <p:nvPr/>
                  </p:nvSpPr>
                  <p:spPr bwMode="auto">
                    <a:xfrm>
                      <a:off x="5386" y="10308"/>
                      <a:ext cx="195" cy="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U</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28" name="Text Box 196"/>
                    <p:cNvSpPr txBox="1">
                      <a:spLocks noChangeArrowheads="1"/>
                    </p:cNvSpPr>
                    <p:nvPr/>
                  </p:nvSpPr>
                  <p:spPr bwMode="auto">
                    <a:xfrm>
                      <a:off x="5671" y="10308"/>
                      <a:ext cx="195" cy="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V</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29" name="Text Box 195"/>
                    <p:cNvSpPr txBox="1">
                      <a:spLocks noChangeArrowheads="1"/>
                    </p:cNvSpPr>
                    <p:nvPr/>
                  </p:nvSpPr>
                  <p:spPr bwMode="auto">
                    <a:xfrm>
                      <a:off x="5896" y="10323"/>
                      <a:ext cx="195" cy="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W</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30" name="Text Box 194"/>
                    <p:cNvSpPr txBox="1">
                      <a:spLocks noChangeArrowheads="1"/>
                    </p:cNvSpPr>
                    <p:nvPr/>
                  </p:nvSpPr>
                  <p:spPr bwMode="auto">
                    <a:xfrm>
                      <a:off x="7718" y="7218"/>
                      <a:ext cx="255"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FU</a:t>
                      </a:r>
                      <a:endParaRPr kumimoji="0" lang="en-US" altLang="zh-CN" sz="1800" b="0" i="0" u="none" strike="noStrike" cap="none" normalizeH="0" baseline="0">
                        <a:ln>
                          <a:noFill/>
                        </a:ln>
                        <a:solidFill>
                          <a:schemeClr val="tx1"/>
                        </a:solidFill>
                        <a:effectLst/>
                        <a:latin typeface="Arial" panose="020B0604020202020204" pitchFamily="34" charset="0"/>
                      </a:endParaRPr>
                    </a:p>
                  </p:txBody>
                </p:sp>
                <p:grpSp>
                  <p:nvGrpSpPr>
                    <p:cNvPr id="31" name="Group 188"/>
                    <p:cNvGrpSpPr>
                      <a:grpSpLocks/>
                    </p:cNvGrpSpPr>
                    <p:nvPr/>
                  </p:nvGrpSpPr>
                  <p:grpSpPr bwMode="auto">
                    <a:xfrm>
                      <a:off x="5410" y="6798"/>
                      <a:ext cx="2897" cy="3180"/>
                      <a:chOff x="5094" y="6807"/>
                      <a:chExt cx="2897" cy="3180"/>
                    </a:xfrm>
                  </p:grpSpPr>
                  <p:sp>
                    <p:nvSpPr>
                      <p:cNvPr id="216" name="Line 193"/>
                      <p:cNvSpPr>
                        <a:spLocks noChangeShapeType="1"/>
                      </p:cNvSpPr>
                      <p:nvPr/>
                    </p:nvSpPr>
                    <p:spPr bwMode="auto">
                      <a:xfrm>
                        <a:off x="5094" y="8117"/>
                        <a:ext cx="2892"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Line 192"/>
                      <p:cNvSpPr>
                        <a:spLocks noChangeShapeType="1"/>
                      </p:cNvSpPr>
                      <p:nvPr/>
                    </p:nvSpPr>
                    <p:spPr bwMode="auto">
                      <a:xfrm flipH="1">
                        <a:off x="7986" y="6811"/>
                        <a:ext cx="1" cy="14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Line 191"/>
                      <p:cNvSpPr>
                        <a:spLocks noChangeShapeType="1"/>
                      </p:cNvSpPr>
                      <p:nvPr/>
                    </p:nvSpPr>
                    <p:spPr bwMode="auto">
                      <a:xfrm>
                        <a:off x="7979" y="7942"/>
                        <a:ext cx="7" cy="179"/>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Line 190"/>
                      <p:cNvSpPr>
                        <a:spLocks noChangeShapeType="1"/>
                      </p:cNvSpPr>
                      <p:nvPr/>
                    </p:nvSpPr>
                    <p:spPr bwMode="auto">
                      <a:xfrm flipV="1">
                        <a:off x="7034" y="6807"/>
                        <a:ext cx="957"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Line 189"/>
                      <p:cNvSpPr>
                        <a:spLocks noChangeShapeType="1"/>
                      </p:cNvSpPr>
                      <p:nvPr/>
                    </p:nvSpPr>
                    <p:spPr bwMode="auto">
                      <a:xfrm>
                        <a:off x="7026" y="6808"/>
                        <a:ext cx="23" cy="3179"/>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2" name="Text Box 187"/>
                    <p:cNvSpPr txBox="1">
                      <a:spLocks noChangeArrowheads="1"/>
                    </p:cNvSpPr>
                    <p:nvPr/>
                  </p:nvSpPr>
                  <p:spPr bwMode="auto">
                    <a:xfrm>
                      <a:off x="4681" y="11189"/>
                      <a:ext cx="195" cy="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M</a:t>
                      </a:r>
                      <a:endParaRPr kumimoji="0" lang="en-US" altLang="zh-CN" sz="8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33" name="Line 186"/>
                    <p:cNvSpPr>
                      <a:spLocks noChangeShapeType="1"/>
                    </p:cNvSpPr>
                    <p:nvPr/>
                  </p:nvSpPr>
                  <p:spPr bwMode="auto">
                    <a:xfrm flipV="1">
                      <a:off x="6610" y="10136"/>
                      <a:ext cx="175"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Text Box 185"/>
                    <p:cNvSpPr txBox="1">
                      <a:spLocks noChangeArrowheads="1"/>
                    </p:cNvSpPr>
                    <p:nvPr/>
                  </p:nvSpPr>
                  <p:spPr bwMode="auto">
                    <a:xfrm>
                      <a:off x="8878" y="10122"/>
                      <a:ext cx="135"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35" name="Text Box 184"/>
                    <p:cNvSpPr txBox="1">
                      <a:spLocks noChangeArrowheads="1"/>
                    </p:cNvSpPr>
                    <p:nvPr/>
                  </p:nvSpPr>
                  <p:spPr bwMode="auto">
                    <a:xfrm>
                      <a:off x="8923" y="9417"/>
                      <a:ext cx="135"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36" name="Text Box 183"/>
                    <p:cNvSpPr txBox="1">
                      <a:spLocks noChangeArrowheads="1"/>
                    </p:cNvSpPr>
                    <p:nvPr/>
                  </p:nvSpPr>
                  <p:spPr bwMode="auto">
                    <a:xfrm>
                      <a:off x="8023" y="9657"/>
                      <a:ext cx="240"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SB</a:t>
                      </a:r>
                      <a:endParaRPr kumimoji="0" lang="en-US" altLang="zh-CN" sz="1800" b="0" i="0" u="none" strike="noStrike" cap="none" normalizeH="0" baseline="0">
                        <a:ln>
                          <a:noFill/>
                        </a:ln>
                        <a:solidFill>
                          <a:schemeClr val="tx1"/>
                        </a:solidFill>
                        <a:effectLst/>
                        <a:latin typeface="Arial" panose="020B0604020202020204" pitchFamily="34" charset="0"/>
                      </a:endParaRPr>
                    </a:p>
                  </p:txBody>
                </p:sp>
                <p:grpSp>
                  <p:nvGrpSpPr>
                    <p:cNvPr id="37" name="Group 7"/>
                    <p:cNvGrpSpPr>
                      <a:grpSpLocks/>
                    </p:cNvGrpSpPr>
                    <p:nvPr/>
                  </p:nvGrpSpPr>
                  <p:grpSpPr bwMode="auto">
                    <a:xfrm>
                      <a:off x="3135" y="6625"/>
                      <a:ext cx="6525" cy="5037"/>
                      <a:chOff x="3134" y="6623"/>
                      <a:chExt cx="6525" cy="5037"/>
                    </a:xfrm>
                  </p:grpSpPr>
                  <p:sp>
                    <p:nvSpPr>
                      <p:cNvPr id="38" name="Line 182"/>
                      <p:cNvSpPr>
                        <a:spLocks noChangeShapeType="1"/>
                      </p:cNvSpPr>
                      <p:nvPr/>
                    </p:nvSpPr>
                    <p:spPr bwMode="auto">
                      <a:xfrm flipH="1">
                        <a:off x="6707" y="9985"/>
                        <a:ext cx="1" cy="13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Rectangle 181"/>
                      <p:cNvSpPr>
                        <a:spLocks noChangeArrowheads="1"/>
                      </p:cNvSpPr>
                      <p:nvPr/>
                    </p:nvSpPr>
                    <p:spPr bwMode="auto">
                      <a:xfrm>
                        <a:off x="3245" y="6623"/>
                        <a:ext cx="6414" cy="4194"/>
                      </a:xfrm>
                      <a:prstGeom prst="rect">
                        <a:avLst/>
                      </a:prstGeom>
                      <a:noFill/>
                      <a:ln w="12700">
                        <a:solidFill>
                          <a:srgbClr val="000000"/>
                        </a:solidFill>
                        <a:prstDash val="lgDashDot"/>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Oval 180"/>
                      <p:cNvSpPr>
                        <a:spLocks noChangeArrowheads="1"/>
                      </p:cNvSpPr>
                      <p:nvPr/>
                    </p:nvSpPr>
                    <p:spPr bwMode="auto">
                      <a:xfrm>
                        <a:off x="4534" y="11165"/>
                        <a:ext cx="495" cy="495"/>
                      </a:xfrm>
                      <a:prstGeom prst="ellipse">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Line 179"/>
                      <p:cNvSpPr>
                        <a:spLocks noChangeShapeType="1"/>
                      </p:cNvSpPr>
                      <p:nvPr/>
                    </p:nvSpPr>
                    <p:spPr bwMode="auto">
                      <a:xfrm flipH="1">
                        <a:off x="4817" y="11109"/>
                        <a:ext cx="1" cy="6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Line 178"/>
                      <p:cNvSpPr>
                        <a:spLocks noChangeShapeType="1"/>
                      </p:cNvSpPr>
                      <p:nvPr/>
                    </p:nvSpPr>
                    <p:spPr bwMode="auto">
                      <a:xfrm>
                        <a:off x="3134" y="11055"/>
                        <a:ext cx="199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Line 177"/>
                      <p:cNvSpPr>
                        <a:spLocks noChangeShapeType="1"/>
                      </p:cNvSpPr>
                      <p:nvPr/>
                    </p:nvSpPr>
                    <p:spPr bwMode="auto">
                      <a:xfrm>
                        <a:off x="5126" y="10647"/>
                        <a:ext cx="1" cy="39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Line 176"/>
                      <p:cNvSpPr>
                        <a:spLocks noChangeShapeType="1"/>
                      </p:cNvSpPr>
                      <p:nvPr/>
                    </p:nvSpPr>
                    <p:spPr bwMode="auto">
                      <a:xfrm>
                        <a:off x="4860" y="10632"/>
                        <a:ext cx="0" cy="41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Line 175"/>
                      <p:cNvSpPr>
                        <a:spLocks noChangeShapeType="1"/>
                      </p:cNvSpPr>
                      <p:nvPr/>
                    </p:nvSpPr>
                    <p:spPr bwMode="auto">
                      <a:xfrm>
                        <a:off x="4600" y="10632"/>
                        <a:ext cx="0" cy="42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Line 174"/>
                      <p:cNvSpPr>
                        <a:spLocks noChangeShapeType="1"/>
                      </p:cNvSpPr>
                      <p:nvPr/>
                    </p:nvSpPr>
                    <p:spPr bwMode="auto">
                      <a:xfrm flipH="1">
                        <a:off x="4380" y="10632"/>
                        <a:ext cx="0" cy="40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Line 173"/>
                      <p:cNvSpPr>
                        <a:spLocks noChangeShapeType="1"/>
                      </p:cNvSpPr>
                      <p:nvPr/>
                    </p:nvSpPr>
                    <p:spPr bwMode="auto">
                      <a:xfrm>
                        <a:off x="4160" y="10632"/>
                        <a:ext cx="0" cy="28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Line 172"/>
                      <p:cNvSpPr>
                        <a:spLocks noChangeShapeType="1"/>
                      </p:cNvSpPr>
                      <p:nvPr/>
                    </p:nvSpPr>
                    <p:spPr bwMode="auto">
                      <a:xfrm>
                        <a:off x="5409" y="10639"/>
                        <a:ext cx="0" cy="39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Line 171"/>
                      <p:cNvSpPr>
                        <a:spLocks noChangeShapeType="1"/>
                      </p:cNvSpPr>
                      <p:nvPr/>
                    </p:nvSpPr>
                    <p:spPr bwMode="auto">
                      <a:xfrm flipH="1">
                        <a:off x="5653" y="10655"/>
                        <a:ext cx="8" cy="74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Line 170"/>
                      <p:cNvSpPr>
                        <a:spLocks noChangeShapeType="1"/>
                      </p:cNvSpPr>
                      <p:nvPr/>
                    </p:nvSpPr>
                    <p:spPr bwMode="auto">
                      <a:xfrm>
                        <a:off x="5912" y="10646"/>
                        <a:ext cx="0" cy="39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Line 169"/>
                      <p:cNvSpPr>
                        <a:spLocks noChangeShapeType="1"/>
                      </p:cNvSpPr>
                      <p:nvPr/>
                    </p:nvSpPr>
                    <p:spPr bwMode="auto">
                      <a:xfrm>
                        <a:off x="5037" y="11410"/>
                        <a:ext cx="62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Line 168"/>
                      <p:cNvSpPr>
                        <a:spLocks noChangeShapeType="1"/>
                      </p:cNvSpPr>
                      <p:nvPr/>
                    </p:nvSpPr>
                    <p:spPr bwMode="auto">
                      <a:xfrm>
                        <a:off x="5155" y="11103"/>
                        <a:ext cx="0" cy="41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Line 167"/>
                      <p:cNvSpPr>
                        <a:spLocks noChangeShapeType="1"/>
                      </p:cNvSpPr>
                      <p:nvPr/>
                    </p:nvSpPr>
                    <p:spPr bwMode="auto">
                      <a:xfrm flipH="1">
                        <a:off x="4997" y="11534"/>
                        <a:ext cx="159"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Line 166"/>
                      <p:cNvSpPr>
                        <a:spLocks noChangeShapeType="1"/>
                      </p:cNvSpPr>
                      <p:nvPr/>
                    </p:nvSpPr>
                    <p:spPr bwMode="auto">
                      <a:xfrm>
                        <a:off x="4966" y="11245"/>
                        <a:ext cx="18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Line 165"/>
                      <p:cNvSpPr>
                        <a:spLocks noChangeShapeType="1"/>
                      </p:cNvSpPr>
                      <p:nvPr/>
                    </p:nvSpPr>
                    <p:spPr bwMode="auto">
                      <a:xfrm>
                        <a:off x="4817" y="11103"/>
                        <a:ext cx="32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Line 164"/>
                      <p:cNvSpPr>
                        <a:spLocks noChangeShapeType="1"/>
                      </p:cNvSpPr>
                      <p:nvPr/>
                    </p:nvSpPr>
                    <p:spPr bwMode="auto">
                      <a:xfrm>
                        <a:off x="6706" y="9989"/>
                        <a:ext cx="653"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Line 163"/>
                      <p:cNvSpPr>
                        <a:spLocks noChangeShapeType="1"/>
                      </p:cNvSpPr>
                      <p:nvPr/>
                    </p:nvSpPr>
                    <p:spPr bwMode="auto">
                      <a:xfrm flipH="1">
                        <a:off x="6602" y="10136"/>
                        <a:ext cx="0" cy="16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Line 162"/>
                      <p:cNvSpPr>
                        <a:spLocks noChangeShapeType="1"/>
                      </p:cNvSpPr>
                      <p:nvPr/>
                    </p:nvSpPr>
                    <p:spPr bwMode="auto">
                      <a:xfrm>
                        <a:off x="6798" y="10136"/>
                        <a:ext cx="0" cy="189"/>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Line 161"/>
                      <p:cNvSpPr>
                        <a:spLocks noChangeShapeType="1"/>
                      </p:cNvSpPr>
                      <p:nvPr/>
                    </p:nvSpPr>
                    <p:spPr bwMode="auto">
                      <a:xfrm flipV="1">
                        <a:off x="3908" y="10734"/>
                        <a:ext cx="4662" cy="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Line 160"/>
                      <p:cNvSpPr>
                        <a:spLocks noChangeShapeType="1"/>
                      </p:cNvSpPr>
                      <p:nvPr/>
                    </p:nvSpPr>
                    <p:spPr bwMode="auto">
                      <a:xfrm>
                        <a:off x="6570" y="10608"/>
                        <a:ext cx="0" cy="42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Line 159"/>
                      <p:cNvSpPr>
                        <a:spLocks noChangeShapeType="1"/>
                      </p:cNvSpPr>
                      <p:nvPr/>
                    </p:nvSpPr>
                    <p:spPr bwMode="auto">
                      <a:xfrm flipV="1">
                        <a:off x="6562" y="11032"/>
                        <a:ext cx="2484"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Line 158"/>
                      <p:cNvSpPr>
                        <a:spLocks noChangeShapeType="1"/>
                      </p:cNvSpPr>
                      <p:nvPr/>
                    </p:nvSpPr>
                    <p:spPr bwMode="auto">
                      <a:xfrm>
                        <a:off x="6821" y="10600"/>
                        <a:ext cx="0" cy="36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Arc 157"/>
                      <p:cNvSpPr>
                        <a:spLocks/>
                      </p:cNvSpPr>
                      <p:nvPr/>
                    </p:nvSpPr>
                    <p:spPr bwMode="auto">
                      <a:xfrm rot="16200000" flipH="1">
                        <a:off x="6857" y="10919"/>
                        <a:ext cx="74" cy="143"/>
                      </a:xfrm>
                      <a:custGeom>
                        <a:avLst/>
                        <a:gdLst>
                          <a:gd name="G0" fmla="+- 0 0 0"/>
                          <a:gd name="G1" fmla="+- 21600 0 0"/>
                          <a:gd name="G2" fmla="+- 21600 0 0"/>
                          <a:gd name="T0" fmla="*/ 0 w 19030"/>
                          <a:gd name="T1" fmla="*/ 0 h 21600"/>
                          <a:gd name="T2" fmla="*/ 19030 w 19030"/>
                          <a:gd name="T3" fmla="*/ 11382 h 21600"/>
                          <a:gd name="T4" fmla="*/ 0 w 19030"/>
                          <a:gd name="T5" fmla="*/ 21600 h 21600"/>
                        </a:gdLst>
                        <a:ahLst/>
                        <a:cxnLst>
                          <a:cxn ang="0">
                            <a:pos x="T0" y="T1"/>
                          </a:cxn>
                          <a:cxn ang="0">
                            <a:pos x="T2" y="T3"/>
                          </a:cxn>
                          <a:cxn ang="0">
                            <a:pos x="T4" y="T5"/>
                          </a:cxn>
                        </a:cxnLst>
                        <a:rect l="0" t="0" r="r" b="b"/>
                        <a:pathLst>
                          <a:path w="19030" h="21600" fill="none" extrusionOk="0">
                            <a:moveTo>
                              <a:pt x="0" y="0"/>
                            </a:moveTo>
                            <a:cubicBezTo>
                              <a:pt x="7955" y="0"/>
                              <a:pt x="15266" y="4372"/>
                              <a:pt x="19030" y="11381"/>
                            </a:cubicBezTo>
                          </a:path>
                          <a:path w="19030" h="21600" stroke="0" extrusionOk="0">
                            <a:moveTo>
                              <a:pt x="0" y="0"/>
                            </a:moveTo>
                            <a:cubicBezTo>
                              <a:pt x="7955" y="0"/>
                              <a:pt x="15266" y="4372"/>
                              <a:pt x="19030" y="11381"/>
                            </a:cubicBezTo>
                            <a:lnTo>
                              <a:pt x="0" y="21600"/>
                            </a:lnTo>
                            <a:close/>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64" name="Group 8"/>
                      <p:cNvGrpSpPr>
                        <a:grpSpLocks/>
                      </p:cNvGrpSpPr>
                      <p:nvPr/>
                    </p:nvGrpSpPr>
                    <p:grpSpPr bwMode="auto">
                      <a:xfrm>
                        <a:off x="3759" y="6812"/>
                        <a:ext cx="4818" cy="3834"/>
                        <a:chOff x="3772" y="6812"/>
                        <a:chExt cx="4818" cy="3834"/>
                      </a:xfrm>
                    </p:grpSpPr>
                    <p:grpSp>
                      <p:nvGrpSpPr>
                        <p:cNvPr id="65" name="Group 108"/>
                        <p:cNvGrpSpPr>
                          <a:grpSpLocks/>
                        </p:cNvGrpSpPr>
                        <p:nvPr/>
                      </p:nvGrpSpPr>
                      <p:grpSpPr bwMode="auto">
                        <a:xfrm>
                          <a:off x="4545" y="6842"/>
                          <a:ext cx="4045" cy="1302"/>
                          <a:chOff x="4230" y="6843"/>
                          <a:chExt cx="4045" cy="1302"/>
                        </a:xfrm>
                      </p:grpSpPr>
                      <p:grpSp>
                        <p:nvGrpSpPr>
                          <p:cNvPr id="168" name="Group 145"/>
                          <p:cNvGrpSpPr>
                            <a:grpSpLocks/>
                          </p:cNvGrpSpPr>
                          <p:nvPr/>
                        </p:nvGrpSpPr>
                        <p:grpSpPr bwMode="auto">
                          <a:xfrm>
                            <a:off x="7535" y="6880"/>
                            <a:ext cx="740" cy="1062"/>
                            <a:chOff x="7535" y="6880"/>
                            <a:chExt cx="740" cy="1062"/>
                          </a:xfrm>
                        </p:grpSpPr>
                        <p:grpSp>
                          <p:nvGrpSpPr>
                            <p:cNvPr id="205" name="Group 150"/>
                            <p:cNvGrpSpPr>
                              <a:grpSpLocks/>
                            </p:cNvGrpSpPr>
                            <p:nvPr/>
                          </p:nvGrpSpPr>
                          <p:grpSpPr bwMode="auto">
                            <a:xfrm>
                              <a:off x="7681" y="6953"/>
                              <a:ext cx="594" cy="989"/>
                              <a:chOff x="7681" y="6953"/>
                              <a:chExt cx="662" cy="1102"/>
                            </a:xfrm>
                          </p:grpSpPr>
                          <p:sp>
                            <p:nvSpPr>
                              <p:cNvPr id="210" name="Rectangle 156"/>
                              <p:cNvSpPr>
                                <a:spLocks noChangeArrowheads="1"/>
                              </p:cNvSpPr>
                              <p:nvPr/>
                            </p:nvSpPr>
                            <p:spPr bwMode="auto">
                              <a:xfrm>
                                <a:off x="7681" y="7212"/>
                                <a:ext cx="180" cy="551"/>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Rectangle 155"/>
                              <p:cNvSpPr>
                                <a:spLocks noChangeArrowheads="1"/>
                              </p:cNvSpPr>
                              <p:nvPr/>
                            </p:nvSpPr>
                            <p:spPr bwMode="auto">
                              <a:xfrm>
                                <a:off x="8179" y="7189"/>
                                <a:ext cx="164" cy="550"/>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Line 154"/>
                              <p:cNvSpPr>
                                <a:spLocks noChangeShapeType="1"/>
                              </p:cNvSpPr>
                              <p:nvPr/>
                            </p:nvSpPr>
                            <p:spPr bwMode="auto">
                              <a:xfrm flipV="1">
                                <a:off x="7765" y="6953"/>
                                <a:ext cx="48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Line 153"/>
                              <p:cNvSpPr>
                                <a:spLocks noChangeShapeType="1"/>
                              </p:cNvSpPr>
                              <p:nvPr/>
                            </p:nvSpPr>
                            <p:spPr bwMode="auto">
                              <a:xfrm flipH="1">
                                <a:off x="7765" y="6969"/>
                                <a:ext cx="7" cy="1069"/>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Line 152"/>
                              <p:cNvSpPr>
                                <a:spLocks noChangeShapeType="1"/>
                              </p:cNvSpPr>
                              <p:nvPr/>
                            </p:nvSpPr>
                            <p:spPr bwMode="auto">
                              <a:xfrm>
                                <a:off x="8251" y="6954"/>
                                <a:ext cx="17" cy="110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Line 151"/>
                              <p:cNvSpPr>
                                <a:spLocks noChangeShapeType="1"/>
                              </p:cNvSpPr>
                              <p:nvPr/>
                            </p:nvSpPr>
                            <p:spPr bwMode="auto">
                              <a:xfrm>
                                <a:off x="7759" y="8047"/>
                                <a:ext cx="495" cy="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6" name="Text Box 149"/>
                            <p:cNvSpPr txBox="1">
                              <a:spLocks noChangeArrowheads="1"/>
                            </p:cNvSpPr>
                            <p:nvPr/>
                          </p:nvSpPr>
                          <p:spPr bwMode="auto">
                            <a:xfrm>
                              <a:off x="7535" y="7608"/>
                              <a:ext cx="203" cy="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9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U1</a:t>
                              </a:r>
                              <a:r>
                                <a:rPr kumimoji="0" lang="en-US"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207" name="Text Box 148"/>
                            <p:cNvSpPr txBox="1">
                              <a:spLocks noChangeArrowheads="1"/>
                            </p:cNvSpPr>
                            <p:nvPr/>
                          </p:nvSpPr>
                          <p:spPr bwMode="auto">
                            <a:xfrm>
                              <a:off x="7985" y="7630"/>
                              <a:ext cx="255"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V1</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208" name="Text Box 147"/>
                            <p:cNvSpPr txBox="1">
                              <a:spLocks noChangeArrowheads="1"/>
                            </p:cNvSpPr>
                            <p:nvPr/>
                          </p:nvSpPr>
                          <p:spPr bwMode="auto">
                            <a:xfrm>
                              <a:off x="7610" y="6880"/>
                              <a:ext cx="120" cy="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1</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209" name="Text Box 146"/>
                            <p:cNvSpPr txBox="1">
                              <a:spLocks noChangeArrowheads="1"/>
                            </p:cNvSpPr>
                            <p:nvPr/>
                          </p:nvSpPr>
                          <p:spPr bwMode="auto">
                            <a:xfrm>
                              <a:off x="8031" y="6910"/>
                              <a:ext cx="135" cy="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0</a:t>
                              </a:r>
                              <a:endParaRPr kumimoji="0" lang="en-US" altLang="zh-CN" sz="1800" b="0" i="0" u="none" strike="noStrike" cap="none" normalizeH="0" baseline="0">
                                <a:ln>
                                  <a:noFill/>
                                </a:ln>
                                <a:solidFill>
                                  <a:schemeClr val="tx1"/>
                                </a:solidFill>
                                <a:effectLst/>
                                <a:latin typeface="Arial" panose="020B0604020202020204" pitchFamily="34" charset="0"/>
                              </a:endParaRPr>
                            </a:p>
                          </p:txBody>
                        </p:sp>
                      </p:grpSp>
                      <p:grpSp>
                        <p:nvGrpSpPr>
                          <p:cNvPr id="169" name="Group 109"/>
                          <p:cNvGrpSpPr>
                            <a:grpSpLocks/>
                          </p:cNvGrpSpPr>
                          <p:nvPr/>
                        </p:nvGrpSpPr>
                        <p:grpSpPr bwMode="auto">
                          <a:xfrm>
                            <a:off x="4230" y="6843"/>
                            <a:ext cx="1535" cy="1302"/>
                            <a:chOff x="4230" y="6843"/>
                            <a:chExt cx="1535" cy="1302"/>
                          </a:xfrm>
                        </p:grpSpPr>
                        <p:sp>
                          <p:nvSpPr>
                            <p:cNvPr id="170" name="Rectangle 144"/>
                            <p:cNvSpPr>
                              <a:spLocks noChangeArrowheads="1"/>
                            </p:cNvSpPr>
                            <p:nvPr/>
                          </p:nvSpPr>
                          <p:spPr bwMode="auto">
                            <a:xfrm>
                              <a:off x="4957" y="7165"/>
                              <a:ext cx="808" cy="751"/>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71" name="Group 117"/>
                            <p:cNvGrpSpPr>
                              <a:grpSpLocks/>
                            </p:cNvGrpSpPr>
                            <p:nvPr/>
                          </p:nvGrpSpPr>
                          <p:grpSpPr bwMode="auto">
                            <a:xfrm>
                              <a:off x="4581" y="6879"/>
                              <a:ext cx="1121" cy="1243"/>
                              <a:chOff x="9105" y="10440"/>
                              <a:chExt cx="1276" cy="1485"/>
                            </a:xfrm>
                          </p:grpSpPr>
                          <p:sp>
                            <p:nvSpPr>
                              <p:cNvPr id="179" name="Rectangle 143"/>
                              <p:cNvSpPr>
                                <a:spLocks noChangeArrowheads="1"/>
                              </p:cNvSpPr>
                              <p:nvPr/>
                            </p:nvSpPr>
                            <p:spPr bwMode="auto">
                              <a:xfrm>
                                <a:off x="9315" y="11137"/>
                                <a:ext cx="165" cy="165"/>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80" name="Group 121"/>
                              <p:cNvGrpSpPr>
                                <a:grpSpLocks/>
                              </p:cNvGrpSpPr>
                              <p:nvPr/>
                            </p:nvGrpSpPr>
                            <p:grpSpPr bwMode="auto">
                              <a:xfrm>
                                <a:off x="9581" y="10440"/>
                                <a:ext cx="800" cy="1485"/>
                                <a:chOff x="9581" y="10440"/>
                                <a:chExt cx="800" cy="1485"/>
                              </a:xfrm>
                            </p:grpSpPr>
                            <p:grpSp>
                              <p:nvGrpSpPr>
                                <p:cNvPr id="184" name="Group 139"/>
                                <p:cNvGrpSpPr>
                                  <a:grpSpLocks/>
                                </p:cNvGrpSpPr>
                                <p:nvPr/>
                              </p:nvGrpSpPr>
                              <p:grpSpPr bwMode="auto">
                                <a:xfrm>
                                  <a:off x="9705" y="10440"/>
                                  <a:ext cx="600" cy="600"/>
                                  <a:chOff x="9705" y="10440"/>
                                  <a:chExt cx="600" cy="600"/>
                                </a:xfrm>
                              </p:grpSpPr>
                              <p:sp>
                                <p:nvSpPr>
                                  <p:cNvPr id="202" name="Line 142"/>
                                  <p:cNvSpPr>
                                    <a:spLocks noChangeShapeType="1"/>
                                  </p:cNvSpPr>
                                  <p:nvPr/>
                                </p:nvSpPr>
                                <p:spPr bwMode="auto">
                                  <a:xfrm>
                                    <a:off x="9705" y="10440"/>
                                    <a:ext cx="0" cy="6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Line 141"/>
                                  <p:cNvSpPr>
                                    <a:spLocks noChangeShapeType="1"/>
                                  </p:cNvSpPr>
                                  <p:nvPr/>
                                </p:nvSpPr>
                                <p:spPr bwMode="auto">
                                  <a:xfrm>
                                    <a:off x="9990" y="10440"/>
                                    <a:ext cx="0" cy="6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Line 140"/>
                                  <p:cNvSpPr>
                                    <a:spLocks noChangeShapeType="1"/>
                                  </p:cNvSpPr>
                                  <p:nvPr/>
                                </p:nvSpPr>
                                <p:spPr bwMode="auto">
                                  <a:xfrm>
                                    <a:off x="10305" y="10440"/>
                                    <a:ext cx="0" cy="6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5" name="Group 136"/>
                                <p:cNvGrpSpPr>
                                  <a:grpSpLocks/>
                                </p:cNvGrpSpPr>
                                <p:nvPr/>
                              </p:nvGrpSpPr>
                              <p:grpSpPr bwMode="auto">
                                <a:xfrm>
                                  <a:off x="9634" y="10987"/>
                                  <a:ext cx="147" cy="133"/>
                                  <a:chOff x="9552" y="11617"/>
                                  <a:chExt cx="147" cy="133"/>
                                </a:xfrm>
                              </p:grpSpPr>
                              <p:sp>
                                <p:nvSpPr>
                                  <p:cNvPr id="200" name="Line 138"/>
                                  <p:cNvSpPr>
                                    <a:spLocks noChangeShapeType="1"/>
                                  </p:cNvSpPr>
                                  <p:nvPr/>
                                </p:nvSpPr>
                                <p:spPr bwMode="auto">
                                  <a:xfrm rot="7488641" flipH="1" flipV="1">
                                    <a:off x="9555" y="11669"/>
                                    <a:ext cx="133" cy="3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Line 137"/>
                                  <p:cNvSpPr>
                                    <a:spLocks noChangeShapeType="1"/>
                                  </p:cNvSpPr>
                                  <p:nvPr/>
                                </p:nvSpPr>
                                <p:spPr bwMode="auto">
                                  <a:xfrm rot="7382779">
                                    <a:off x="9622" y="11613"/>
                                    <a:ext cx="8" cy="14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6" name="Group 133"/>
                                <p:cNvGrpSpPr>
                                  <a:grpSpLocks/>
                                </p:cNvGrpSpPr>
                                <p:nvPr/>
                              </p:nvGrpSpPr>
                              <p:grpSpPr bwMode="auto">
                                <a:xfrm>
                                  <a:off x="9919" y="10980"/>
                                  <a:ext cx="147" cy="133"/>
                                  <a:chOff x="9552" y="11617"/>
                                  <a:chExt cx="147" cy="133"/>
                                </a:xfrm>
                              </p:grpSpPr>
                              <p:sp>
                                <p:nvSpPr>
                                  <p:cNvPr id="198" name="Line 135"/>
                                  <p:cNvSpPr>
                                    <a:spLocks noChangeShapeType="1"/>
                                  </p:cNvSpPr>
                                  <p:nvPr/>
                                </p:nvSpPr>
                                <p:spPr bwMode="auto">
                                  <a:xfrm rot="7488641" flipH="1" flipV="1">
                                    <a:off x="9555" y="11669"/>
                                    <a:ext cx="133" cy="3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Line 134"/>
                                  <p:cNvSpPr>
                                    <a:spLocks noChangeShapeType="1"/>
                                  </p:cNvSpPr>
                                  <p:nvPr/>
                                </p:nvSpPr>
                                <p:spPr bwMode="auto">
                                  <a:xfrm rot="7382779">
                                    <a:off x="9622" y="11613"/>
                                    <a:ext cx="8" cy="14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7" name="Group 130"/>
                                <p:cNvGrpSpPr>
                                  <a:grpSpLocks/>
                                </p:cNvGrpSpPr>
                                <p:nvPr/>
                              </p:nvGrpSpPr>
                              <p:grpSpPr bwMode="auto">
                                <a:xfrm>
                                  <a:off x="10234" y="10979"/>
                                  <a:ext cx="147" cy="133"/>
                                  <a:chOff x="9552" y="11617"/>
                                  <a:chExt cx="147" cy="133"/>
                                </a:xfrm>
                              </p:grpSpPr>
                              <p:sp>
                                <p:nvSpPr>
                                  <p:cNvPr id="196" name="Line 132"/>
                                  <p:cNvSpPr>
                                    <a:spLocks noChangeShapeType="1"/>
                                  </p:cNvSpPr>
                                  <p:nvPr/>
                                </p:nvSpPr>
                                <p:spPr bwMode="auto">
                                  <a:xfrm rot="7488641" flipH="1" flipV="1">
                                    <a:off x="9555" y="11669"/>
                                    <a:ext cx="133" cy="3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Line 131"/>
                                  <p:cNvSpPr>
                                    <a:spLocks noChangeShapeType="1"/>
                                  </p:cNvSpPr>
                                  <p:nvPr/>
                                </p:nvSpPr>
                                <p:spPr bwMode="auto">
                                  <a:xfrm rot="7382779">
                                    <a:off x="9622" y="11613"/>
                                    <a:ext cx="8" cy="14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8" name="Group 122"/>
                                <p:cNvGrpSpPr>
                                  <a:grpSpLocks/>
                                </p:cNvGrpSpPr>
                                <p:nvPr/>
                              </p:nvGrpSpPr>
                              <p:grpSpPr bwMode="auto">
                                <a:xfrm>
                                  <a:off x="9581" y="11114"/>
                                  <a:ext cx="718" cy="811"/>
                                  <a:chOff x="9581" y="11114"/>
                                  <a:chExt cx="718" cy="811"/>
                                </a:xfrm>
                              </p:grpSpPr>
                              <p:grpSp>
                                <p:nvGrpSpPr>
                                  <p:cNvPr id="189" name="Group 126"/>
                                  <p:cNvGrpSpPr>
                                    <a:grpSpLocks/>
                                  </p:cNvGrpSpPr>
                                  <p:nvPr/>
                                </p:nvGrpSpPr>
                                <p:grpSpPr bwMode="auto">
                                  <a:xfrm>
                                    <a:off x="9698" y="11325"/>
                                    <a:ext cx="600" cy="600"/>
                                    <a:chOff x="9698" y="11250"/>
                                    <a:chExt cx="600" cy="600"/>
                                  </a:xfrm>
                                </p:grpSpPr>
                                <p:sp>
                                  <p:nvSpPr>
                                    <p:cNvPr id="193" name="Line 129"/>
                                    <p:cNvSpPr>
                                      <a:spLocks noChangeShapeType="1"/>
                                    </p:cNvSpPr>
                                    <p:nvPr/>
                                  </p:nvSpPr>
                                  <p:spPr bwMode="auto">
                                    <a:xfrm>
                                      <a:off x="9698" y="11250"/>
                                      <a:ext cx="0" cy="6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Line 128"/>
                                    <p:cNvSpPr>
                                      <a:spLocks noChangeShapeType="1"/>
                                    </p:cNvSpPr>
                                    <p:nvPr/>
                                  </p:nvSpPr>
                                  <p:spPr bwMode="auto">
                                    <a:xfrm>
                                      <a:off x="9983" y="11250"/>
                                      <a:ext cx="0" cy="6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Line 127"/>
                                    <p:cNvSpPr>
                                      <a:spLocks noChangeShapeType="1"/>
                                    </p:cNvSpPr>
                                    <p:nvPr/>
                                  </p:nvSpPr>
                                  <p:spPr bwMode="auto">
                                    <a:xfrm>
                                      <a:off x="10298" y="11250"/>
                                      <a:ext cx="0" cy="6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90" name="Line 125"/>
                                  <p:cNvSpPr>
                                    <a:spLocks noChangeShapeType="1"/>
                                  </p:cNvSpPr>
                                  <p:nvPr/>
                                </p:nvSpPr>
                                <p:spPr bwMode="auto">
                                  <a:xfrm flipH="1" flipV="1">
                                    <a:off x="9581" y="11115"/>
                                    <a:ext cx="117" cy="20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Line 124"/>
                                  <p:cNvSpPr>
                                    <a:spLocks noChangeShapeType="1"/>
                                  </p:cNvSpPr>
                                  <p:nvPr/>
                                </p:nvSpPr>
                                <p:spPr bwMode="auto">
                                  <a:xfrm flipH="1" flipV="1">
                                    <a:off x="9865" y="11114"/>
                                    <a:ext cx="117" cy="20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Line 123"/>
                                  <p:cNvSpPr>
                                    <a:spLocks noChangeShapeType="1"/>
                                  </p:cNvSpPr>
                                  <p:nvPr/>
                                </p:nvSpPr>
                                <p:spPr bwMode="auto">
                                  <a:xfrm flipH="1" flipV="1">
                                    <a:off x="10182" y="11115"/>
                                    <a:ext cx="117" cy="20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81" name="Line 120"/>
                              <p:cNvSpPr>
                                <a:spLocks noChangeShapeType="1"/>
                              </p:cNvSpPr>
                              <p:nvPr/>
                            </p:nvSpPr>
                            <p:spPr bwMode="auto">
                              <a:xfrm>
                                <a:off x="9113" y="11219"/>
                                <a:ext cx="1140" cy="1"/>
                              </a:xfrm>
                              <a:prstGeom prst="line">
                                <a:avLst/>
                              </a:prstGeom>
                              <a:noFill/>
                              <a:ln w="12700">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Line 119"/>
                              <p:cNvSpPr>
                                <a:spLocks noChangeShapeType="1"/>
                              </p:cNvSpPr>
                              <p:nvPr/>
                            </p:nvSpPr>
                            <p:spPr bwMode="auto">
                              <a:xfrm>
                                <a:off x="9397" y="11139"/>
                                <a:ext cx="0" cy="16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Line 118"/>
                              <p:cNvSpPr>
                                <a:spLocks noChangeShapeType="1"/>
                              </p:cNvSpPr>
                              <p:nvPr/>
                            </p:nvSpPr>
                            <p:spPr bwMode="auto">
                              <a:xfrm>
                                <a:off x="9105" y="11115"/>
                                <a:ext cx="0" cy="19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2" name="Text Box 116"/>
                            <p:cNvSpPr txBox="1">
                              <a:spLocks noChangeArrowheads="1"/>
                            </p:cNvSpPr>
                            <p:nvPr/>
                          </p:nvSpPr>
                          <p:spPr bwMode="auto">
                            <a:xfrm>
                              <a:off x="4860" y="7845"/>
                              <a:ext cx="255"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U1</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173" name="Text Box 115"/>
                            <p:cNvSpPr txBox="1">
                              <a:spLocks noChangeArrowheads="1"/>
                            </p:cNvSpPr>
                            <p:nvPr/>
                          </p:nvSpPr>
                          <p:spPr bwMode="auto">
                            <a:xfrm>
                              <a:off x="5135" y="6858"/>
                              <a:ext cx="255"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L2</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174" name="Text Box 114"/>
                            <p:cNvSpPr txBox="1">
                              <a:spLocks noChangeArrowheads="1"/>
                            </p:cNvSpPr>
                            <p:nvPr/>
                          </p:nvSpPr>
                          <p:spPr bwMode="auto">
                            <a:xfrm>
                              <a:off x="5145" y="7845"/>
                              <a:ext cx="270"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V1</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175" name="Text Box 113"/>
                            <p:cNvSpPr txBox="1">
                              <a:spLocks noChangeArrowheads="1"/>
                            </p:cNvSpPr>
                            <p:nvPr/>
                          </p:nvSpPr>
                          <p:spPr bwMode="auto">
                            <a:xfrm>
                              <a:off x="5355" y="7845"/>
                              <a:ext cx="315" cy="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W1</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176" name="Text Box 112"/>
                            <p:cNvSpPr txBox="1">
                              <a:spLocks noChangeArrowheads="1"/>
                            </p:cNvSpPr>
                            <p:nvPr/>
                          </p:nvSpPr>
                          <p:spPr bwMode="auto">
                            <a:xfrm>
                              <a:off x="4230" y="7365"/>
                              <a:ext cx="255"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QF</a:t>
                              </a:r>
                              <a:r>
                                <a:rPr kumimoji="0" lang="en-US" altLang="zh-CN" sz="1100" b="0" i="0" u="none" strike="noStrike" cap="none" normalizeH="0" baseline="0">
                                  <a:ln>
                                    <a:noFill/>
                                  </a:ln>
                                  <a:solidFill>
                                    <a:srgbClr val="1D528D"/>
                                  </a:solidFill>
                                  <a:effectLst/>
                                  <a:latin typeface="Times New Roman" panose="02020603050405020304" pitchFamily="18" charset="0"/>
                                  <a:ea typeface="宋体" panose="02010600030101010101" pitchFamily="2" charset="-122"/>
                                  <a:cs typeface="Times New Roman" panose="02020603050405020304" pitchFamily="18" charset="0"/>
                                </a:rPr>
                                <a:t>D</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177" name="Text Box 111"/>
                            <p:cNvSpPr txBox="1">
                              <a:spLocks noChangeArrowheads="1"/>
                            </p:cNvSpPr>
                            <p:nvPr/>
                          </p:nvSpPr>
                          <p:spPr bwMode="auto">
                            <a:xfrm>
                              <a:off x="4880" y="6858"/>
                              <a:ext cx="255"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L1</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178" name="Text Box 110"/>
                            <p:cNvSpPr txBox="1">
                              <a:spLocks noChangeArrowheads="1"/>
                            </p:cNvSpPr>
                            <p:nvPr/>
                          </p:nvSpPr>
                          <p:spPr bwMode="auto">
                            <a:xfrm>
                              <a:off x="5420" y="6843"/>
                              <a:ext cx="255"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L3</a:t>
                              </a:r>
                              <a:endParaRPr kumimoji="0" lang="en-US" altLang="zh-CN" sz="1800" b="0" i="0" u="none" strike="noStrike" cap="none" normalizeH="0" baseline="0">
                                <a:ln>
                                  <a:noFill/>
                                </a:ln>
                                <a:solidFill>
                                  <a:schemeClr val="tx1"/>
                                </a:solidFill>
                                <a:effectLst/>
                                <a:latin typeface="Arial" panose="020B0604020202020204" pitchFamily="34" charset="0"/>
                              </a:endParaRPr>
                            </a:p>
                          </p:txBody>
                        </p:sp>
                      </p:grpSp>
                    </p:grpSp>
                    <p:grpSp>
                      <p:nvGrpSpPr>
                        <p:cNvPr id="66" name="Group 71"/>
                        <p:cNvGrpSpPr>
                          <a:grpSpLocks/>
                        </p:cNvGrpSpPr>
                        <p:nvPr/>
                      </p:nvGrpSpPr>
                      <p:grpSpPr bwMode="auto">
                        <a:xfrm>
                          <a:off x="3772" y="6812"/>
                          <a:ext cx="3702" cy="3834"/>
                          <a:chOff x="3458" y="6821"/>
                          <a:chExt cx="3703" cy="3834"/>
                        </a:xfrm>
                      </p:grpSpPr>
                      <p:grpSp>
                        <p:nvGrpSpPr>
                          <p:cNvPr id="132" name="Group 97"/>
                          <p:cNvGrpSpPr>
                            <a:grpSpLocks/>
                          </p:cNvGrpSpPr>
                          <p:nvPr/>
                        </p:nvGrpSpPr>
                        <p:grpSpPr bwMode="auto">
                          <a:xfrm>
                            <a:off x="3458" y="10325"/>
                            <a:ext cx="2601" cy="330"/>
                            <a:chOff x="4568" y="14265"/>
                            <a:chExt cx="2354" cy="315"/>
                          </a:xfrm>
                        </p:grpSpPr>
                        <p:sp>
                          <p:nvSpPr>
                            <p:cNvPr id="158" name="Rectangle 107"/>
                            <p:cNvSpPr>
                              <a:spLocks noChangeArrowheads="1"/>
                            </p:cNvSpPr>
                            <p:nvPr/>
                          </p:nvSpPr>
                          <p:spPr bwMode="auto">
                            <a:xfrm>
                              <a:off x="4568" y="14265"/>
                              <a:ext cx="2354" cy="308"/>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Line 106"/>
                            <p:cNvSpPr>
                              <a:spLocks noChangeShapeType="1"/>
                            </p:cNvSpPr>
                            <p:nvPr/>
                          </p:nvSpPr>
                          <p:spPr bwMode="auto">
                            <a:xfrm flipH="1">
                              <a:off x="4791" y="14273"/>
                              <a:ext cx="1" cy="30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Line 105"/>
                            <p:cNvSpPr>
                              <a:spLocks noChangeShapeType="1"/>
                            </p:cNvSpPr>
                            <p:nvPr/>
                          </p:nvSpPr>
                          <p:spPr bwMode="auto">
                            <a:xfrm flipH="1">
                              <a:off x="5016" y="14273"/>
                              <a:ext cx="1" cy="30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Line 104"/>
                            <p:cNvSpPr>
                              <a:spLocks noChangeShapeType="1"/>
                            </p:cNvSpPr>
                            <p:nvPr/>
                          </p:nvSpPr>
                          <p:spPr bwMode="auto">
                            <a:xfrm flipH="1">
                              <a:off x="5241" y="14273"/>
                              <a:ext cx="1" cy="30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Line 103"/>
                            <p:cNvSpPr>
                              <a:spLocks noChangeShapeType="1"/>
                            </p:cNvSpPr>
                            <p:nvPr/>
                          </p:nvSpPr>
                          <p:spPr bwMode="auto">
                            <a:xfrm flipH="1">
                              <a:off x="5466" y="14265"/>
                              <a:ext cx="1" cy="30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Line 102"/>
                            <p:cNvSpPr>
                              <a:spLocks noChangeShapeType="1"/>
                            </p:cNvSpPr>
                            <p:nvPr/>
                          </p:nvSpPr>
                          <p:spPr bwMode="auto">
                            <a:xfrm flipH="1">
                              <a:off x="5698" y="14280"/>
                              <a:ext cx="1" cy="30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Line 101"/>
                            <p:cNvSpPr>
                              <a:spLocks noChangeShapeType="1"/>
                            </p:cNvSpPr>
                            <p:nvPr/>
                          </p:nvSpPr>
                          <p:spPr bwMode="auto">
                            <a:xfrm flipH="1">
                              <a:off x="6217" y="14273"/>
                              <a:ext cx="1" cy="30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Line 100"/>
                            <p:cNvSpPr>
                              <a:spLocks noChangeShapeType="1"/>
                            </p:cNvSpPr>
                            <p:nvPr/>
                          </p:nvSpPr>
                          <p:spPr bwMode="auto">
                            <a:xfrm flipH="1">
                              <a:off x="5960" y="14266"/>
                              <a:ext cx="1" cy="30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Line 99"/>
                            <p:cNvSpPr>
                              <a:spLocks noChangeShapeType="1"/>
                            </p:cNvSpPr>
                            <p:nvPr/>
                          </p:nvSpPr>
                          <p:spPr bwMode="auto">
                            <a:xfrm flipH="1">
                              <a:off x="6450" y="14273"/>
                              <a:ext cx="1" cy="30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Line 98"/>
                            <p:cNvSpPr>
                              <a:spLocks noChangeShapeType="1"/>
                            </p:cNvSpPr>
                            <p:nvPr/>
                          </p:nvSpPr>
                          <p:spPr bwMode="auto">
                            <a:xfrm flipH="1">
                              <a:off x="6690" y="14280"/>
                              <a:ext cx="1" cy="30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3" name="Group 92"/>
                          <p:cNvGrpSpPr>
                            <a:grpSpLocks/>
                          </p:cNvGrpSpPr>
                          <p:nvPr/>
                        </p:nvGrpSpPr>
                        <p:grpSpPr bwMode="auto">
                          <a:xfrm>
                            <a:off x="6139" y="10314"/>
                            <a:ext cx="1022" cy="311"/>
                            <a:chOff x="7899" y="11005"/>
                            <a:chExt cx="975" cy="297"/>
                          </a:xfrm>
                        </p:grpSpPr>
                        <p:sp>
                          <p:nvSpPr>
                            <p:cNvPr id="154" name="Rectangle 96"/>
                            <p:cNvSpPr>
                              <a:spLocks noChangeArrowheads="1"/>
                            </p:cNvSpPr>
                            <p:nvPr/>
                          </p:nvSpPr>
                          <p:spPr bwMode="auto">
                            <a:xfrm>
                              <a:off x="7899" y="11005"/>
                              <a:ext cx="975" cy="290"/>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Line 95"/>
                            <p:cNvSpPr>
                              <a:spLocks noChangeShapeType="1"/>
                            </p:cNvSpPr>
                            <p:nvPr/>
                          </p:nvSpPr>
                          <p:spPr bwMode="auto">
                            <a:xfrm>
                              <a:off x="8138" y="11018"/>
                              <a:ext cx="0" cy="27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Line 94"/>
                            <p:cNvSpPr>
                              <a:spLocks noChangeShapeType="1"/>
                            </p:cNvSpPr>
                            <p:nvPr/>
                          </p:nvSpPr>
                          <p:spPr bwMode="auto">
                            <a:xfrm>
                              <a:off x="8386" y="11025"/>
                              <a:ext cx="0" cy="27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Line 93"/>
                            <p:cNvSpPr>
                              <a:spLocks noChangeShapeType="1"/>
                            </p:cNvSpPr>
                            <p:nvPr/>
                          </p:nvSpPr>
                          <p:spPr bwMode="auto">
                            <a:xfrm>
                              <a:off x="8648" y="11018"/>
                              <a:ext cx="0" cy="27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4" name="Group 89"/>
                          <p:cNvGrpSpPr>
                            <a:grpSpLocks/>
                          </p:cNvGrpSpPr>
                          <p:nvPr/>
                        </p:nvGrpSpPr>
                        <p:grpSpPr bwMode="auto">
                          <a:xfrm>
                            <a:off x="3528" y="6821"/>
                            <a:ext cx="2108" cy="80"/>
                            <a:chOff x="4072" y="10726"/>
                            <a:chExt cx="1884" cy="69"/>
                          </a:xfrm>
                        </p:grpSpPr>
                        <p:sp>
                          <p:nvSpPr>
                            <p:cNvPr id="152" name="Line 91"/>
                            <p:cNvSpPr>
                              <a:spLocks noChangeShapeType="1"/>
                            </p:cNvSpPr>
                            <p:nvPr/>
                          </p:nvSpPr>
                          <p:spPr bwMode="auto">
                            <a:xfrm>
                              <a:off x="4072" y="10733"/>
                              <a:ext cx="187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Line 90"/>
                            <p:cNvSpPr>
                              <a:spLocks noChangeShapeType="1"/>
                            </p:cNvSpPr>
                            <p:nvPr/>
                          </p:nvSpPr>
                          <p:spPr bwMode="auto">
                            <a:xfrm>
                              <a:off x="5956" y="10726"/>
                              <a:ext cx="0" cy="69"/>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5" name="Arc 88"/>
                          <p:cNvSpPr>
                            <a:spLocks/>
                          </p:cNvSpPr>
                          <p:nvPr/>
                        </p:nvSpPr>
                        <p:spPr bwMode="auto">
                          <a:xfrm>
                            <a:off x="5235" y="6829"/>
                            <a:ext cx="123" cy="150"/>
                          </a:xfrm>
                          <a:custGeom>
                            <a:avLst/>
                            <a:gdLst>
                              <a:gd name="G0" fmla="+- 0 0 0"/>
                              <a:gd name="G1" fmla="+- 21600 0 0"/>
                              <a:gd name="G2" fmla="+- 21600 0 0"/>
                              <a:gd name="T0" fmla="*/ 0 w 17904"/>
                              <a:gd name="T1" fmla="*/ 0 h 21600"/>
                              <a:gd name="T2" fmla="*/ 17904 w 17904"/>
                              <a:gd name="T3" fmla="*/ 9517 h 21600"/>
                              <a:gd name="T4" fmla="*/ 0 w 17904"/>
                              <a:gd name="T5" fmla="*/ 21600 h 21600"/>
                            </a:gdLst>
                            <a:ahLst/>
                            <a:cxnLst>
                              <a:cxn ang="0">
                                <a:pos x="T0" y="T1"/>
                              </a:cxn>
                              <a:cxn ang="0">
                                <a:pos x="T2" y="T3"/>
                              </a:cxn>
                              <a:cxn ang="0">
                                <a:pos x="T4" y="T5"/>
                              </a:cxn>
                            </a:cxnLst>
                            <a:rect l="0" t="0" r="r" b="b"/>
                            <a:pathLst>
                              <a:path w="17904" h="21600" fill="none" extrusionOk="0">
                                <a:moveTo>
                                  <a:pt x="0" y="0"/>
                                </a:moveTo>
                                <a:cubicBezTo>
                                  <a:pt x="7178" y="0"/>
                                  <a:pt x="13888" y="3566"/>
                                  <a:pt x="17904" y="9516"/>
                                </a:cubicBezTo>
                              </a:path>
                              <a:path w="17904" h="21600" stroke="0" extrusionOk="0">
                                <a:moveTo>
                                  <a:pt x="0" y="0"/>
                                </a:moveTo>
                                <a:cubicBezTo>
                                  <a:pt x="7178" y="0"/>
                                  <a:pt x="13888" y="3566"/>
                                  <a:pt x="17904" y="9516"/>
                                </a:cubicBezTo>
                                <a:lnTo>
                                  <a:pt x="0" y="21600"/>
                                </a:lnTo>
                                <a:close/>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Arc 87"/>
                          <p:cNvSpPr>
                            <a:spLocks/>
                          </p:cNvSpPr>
                          <p:nvPr/>
                        </p:nvSpPr>
                        <p:spPr bwMode="auto">
                          <a:xfrm>
                            <a:off x="4984" y="6827"/>
                            <a:ext cx="124" cy="150"/>
                          </a:xfrm>
                          <a:custGeom>
                            <a:avLst/>
                            <a:gdLst>
                              <a:gd name="G0" fmla="+- 0 0 0"/>
                              <a:gd name="G1" fmla="+- 21600 0 0"/>
                              <a:gd name="G2" fmla="+- 21600 0 0"/>
                              <a:gd name="T0" fmla="*/ 0 w 17908"/>
                              <a:gd name="T1" fmla="*/ 0 h 21600"/>
                              <a:gd name="T2" fmla="*/ 17908 w 17908"/>
                              <a:gd name="T3" fmla="*/ 9522 h 21600"/>
                              <a:gd name="T4" fmla="*/ 0 w 17908"/>
                              <a:gd name="T5" fmla="*/ 21600 h 21600"/>
                            </a:gdLst>
                            <a:ahLst/>
                            <a:cxnLst>
                              <a:cxn ang="0">
                                <a:pos x="T0" y="T1"/>
                              </a:cxn>
                              <a:cxn ang="0">
                                <a:pos x="T2" y="T3"/>
                              </a:cxn>
                              <a:cxn ang="0">
                                <a:pos x="T4" y="T5"/>
                              </a:cxn>
                            </a:cxnLst>
                            <a:rect l="0" t="0" r="r" b="b"/>
                            <a:pathLst>
                              <a:path w="17908" h="21600" fill="none" extrusionOk="0">
                                <a:moveTo>
                                  <a:pt x="0" y="0"/>
                                </a:moveTo>
                                <a:cubicBezTo>
                                  <a:pt x="7180" y="0"/>
                                  <a:pt x="13892" y="3568"/>
                                  <a:pt x="17907" y="9522"/>
                                </a:cubicBezTo>
                              </a:path>
                              <a:path w="17908" h="21600" stroke="0" extrusionOk="0">
                                <a:moveTo>
                                  <a:pt x="0" y="0"/>
                                </a:moveTo>
                                <a:cubicBezTo>
                                  <a:pt x="7180" y="0"/>
                                  <a:pt x="13892" y="3568"/>
                                  <a:pt x="17907" y="9522"/>
                                </a:cubicBezTo>
                                <a:lnTo>
                                  <a:pt x="0" y="21600"/>
                                </a:lnTo>
                                <a:close/>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Line 86"/>
                          <p:cNvSpPr>
                            <a:spLocks noChangeShapeType="1"/>
                          </p:cNvSpPr>
                          <p:nvPr/>
                        </p:nvSpPr>
                        <p:spPr bwMode="auto">
                          <a:xfrm flipH="1">
                            <a:off x="3497" y="6822"/>
                            <a:ext cx="24" cy="32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Line 85"/>
                          <p:cNvSpPr>
                            <a:spLocks noChangeShapeType="1"/>
                          </p:cNvSpPr>
                          <p:nvPr/>
                        </p:nvSpPr>
                        <p:spPr bwMode="auto">
                          <a:xfrm flipV="1">
                            <a:off x="3496" y="10003"/>
                            <a:ext cx="1053"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Line 84"/>
                          <p:cNvSpPr>
                            <a:spLocks noChangeShapeType="1"/>
                          </p:cNvSpPr>
                          <p:nvPr/>
                        </p:nvSpPr>
                        <p:spPr bwMode="auto">
                          <a:xfrm>
                            <a:off x="4564" y="9989"/>
                            <a:ext cx="0" cy="33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Line 83"/>
                          <p:cNvSpPr>
                            <a:spLocks noChangeShapeType="1"/>
                          </p:cNvSpPr>
                          <p:nvPr/>
                        </p:nvSpPr>
                        <p:spPr bwMode="auto">
                          <a:xfrm>
                            <a:off x="4305" y="10167"/>
                            <a:ext cx="488" cy="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Line 82"/>
                          <p:cNvSpPr>
                            <a:spLocks noChangeShapeType="1"/>
                          </p:cNvSpPr>
                          <p:nvPr/>
                        </p:nvSpPr>
                        <p:spPr bwMode="auto">
                          <a:xfrm>
                            <a:off x="4315" y="10168"/>
                            <a:ext cx="0" cy="15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Line 81"/>
                          <p:cNvSpPr>
                            <a:spLocks noChangeShapeType="1"/>
                          </p:cNvSpPr>
                          <p:nvPr/>
                        </p:nvSpPr>
                        <p:spPr bwMode="auto">
                          <a:xfrm>
                            <a:off x="4784" y="10176"/>
                            <a:ext cx="1" cy="14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Line 80"/>
                          <p:cNvSpPr>
                            <a:spLocks noChangeShapeType="1"/>
                          </p:cNvSpPr>
                          <p:nvPr/>
                        </p:nvSpPr>
                        <p:spPr bwMode="auto">
                          <a:xfrm flipH="1">
                            <a:off x="3866" y="10186"/>
                            <a:ext cx="1" cy="14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Line 79"/>
                          <p:cNvSpPr>
                            <a:spLocks noChangeShapeType="1"/>
                          </p:cNvSpPr>
                          <p:nvPr/>
                        </p:nvSpPr>
                        <p:spPr bwMode="auto">
                          <a:xfrm>
                            <a:off x="3631" y="10183"/>
                            <a:ext cx="488" cy="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Line 78"/>
                          <p:cNvSpPr>
                            <a:spLocks noChangeShapeType="1"/>
                          </p:cNvSpPr>
                          <p:nvPr/>
                        </p:nvSpPr>
                        <p:spPr bwMode="auto">
                          <a:xfrm>
                            <a:off x="3641" y="10184"/>
                            <a:ext cx="0" cy="149"/>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Line 77"/>
                          <p:cNvSpPr>
                            <a:spLocks noChangeShapeType="1"/>
                          </p:cNvSpPr>
                          <p:nvPr/>
                        </p:nvSpPr>
                        <p:spPr bwMode="auto">
                          <a:xfrm>
                            <a:off x="4110" y="10192"/>
                            <a:ext cx="1" cy="14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Line 76"/>
                          <p:cNvSpPr>
                            <a:spLocks noChangeShapeType="1"/>
                          </p:cNvSpPr>
                          <p:nvPr/>
                        </p:nvSpPr>
                        <p:spPr bwMode="auto">
                          <a:xfrm flipH="1">
                            <a:off x="5295" y="9649"/>
                            <a:ext cx="17" cy="69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Line 75"/>
                          <p:cNvSpPr>
                            <a:spLocks noChangeShapeType="1"/>
                          </p:cNvSpPr>
                          <p:nvPr/>
                        </p:nvSpPr>
                        <p:spPr bwMode="auto">
                          <a:xfrm>
                            <a:off x="5091" y="10167"/>
                            <a:ext cx="488" cy="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Line 74"/>
                          <p:cNvSpPr>
                            <a:spLocks noChangeShapeType="1"/>
                          </p:cNvSpPr>
                          <p:nvPr/>
                        </p:nvSpPr>
                        <p:spPr bwMode="auto">
                          <a:xfrm>
                            <a:off x="5101" y="10168"/>
                            <a:ext cx="0" cy="15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Line 73"/>
                          <p:cNvSpPr>
                            <a:spLocks noChangeShapeType="1"/>
                          </p:cNvSpPr>
                          <p:nvPr/>
                        </p:nvSpPr>
                        <p:spPr bwMode="auto">
                          <a:xfrm>
                            <a:off x="5570" y="10176"/>
                            <a:ext cx="1" cy="14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Text Box 72"/>
                          <p:cNvSpPr txBox="1">
                            <a:spLocks noChangeArrowheads="1"/>
                          </p:cNvSpPr>
                          <p:nvPr/>
                        </p:nvSpPr>
                        <p:spPr bwMode="auto">
                          <a:xfrm>
                            <a:off x="6194" y="10319"/>
                            <a:ext cx="196" cy="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a:t>
                            </a:r>
                            <a:endParaRPr kumimoji="0" lang="en-US" altLang="zh-CN" sz="1800" b="0" i="0" u="none" strike="noStrike" cap="none" normalizeH="0" baseline="0">
                              <a:ln>
                                <a:noFill/>
                              </a:ln>
                              <a:solidFill>
                                <a:schemeClr val="tx1"/>
                              </a:solidFill>
                              <a:effectLst/>
                              <a:latin typeface="Arial" panose="020B0604020202020204" pitchFamily="34" charset="0"/>
                            </a:endParaRPr>
                          </a:p>
                        </p:txBody>
                      </p:sp>
                    </p:grpSp>
                    <p:grpSp>
                      <p:nvGrpSpPr>
                        <p:cNvPr id="67" name="Group 9"/>
                        <p:cNvGrpSpPr>
                          <a:grpSpLocks/>
                        </p:cNvGrpSpPr>
                        <p:nvPr/>
                      </p:nvGrpSpPr>
                      <p:grpSpPr bwMode="auto">
                        <a:xfrm>
                          <a:off x="4365" y="8106"/>
                          <a:ext cx="3001" cy="1836"/>
                          <a:chOff x="4050" y="8115"/>
                          <a:chExt cx="3002" cy="1836"/>
                        </a:xfrm>
                      </p:grpSpPr>
                      <p:sp>
                        <p:nvSpPr>
                          <p:cNvPr id="68" name="Line 70"/>
                          <p:cNvSpPr>
                            <a:spLocks noChangeShapeType="1"/>
                          </p:cNvSpPr>
                          <p:nvPr/>
                        </p:nvSpPr>
                        <p:spPr bwMode="auto">
                          <a:xfrm>
                            <a:off x="6624" y="9697"/>
                            <a:ext cx="418"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Line 69"/>
                          <p:cNvSpPr>
                            <a:spLocks noChangeShapeType="1"/>
                          </p:cNvSpPr>
                          <p:nvPr/>
                        </p:nvSpPr>
                        <p:spPr bwMode="auto">
                          <a:xfrm>
                            <a:off x="6203" y="9799"/>
                            <a:ext cx="760" cy="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Arc 68"/>
                          <p:cNvSpPr>
                            <a:spLocks/>
                          </p:cNvSpPr>
                          <p:nvPr/>
                        </p:nvSpPr>
                        <p:spPr bwMode="auto">
                          <a:xfrm>
                            <a:off x="6940" y="9801"/>
                            <a:ext cx="112" cy="150"/>
                          </a:xfrm>
                          <a:custGeom>
                            <a:avLst/>
                            <a:gdLst>
                              <a:gd name="G0" fmla="+- 0 0 0"/>
                              <a:gd name="G1" fmla="+- 21600 0 0"/>
                              <a:gd name="G2" fmla="+- 21600 0 0"/>
                              <a:gd name="T0" fmla="*/ 0 w 16194"/>
                              <a:gd name="T1" fmla="*/ 0 h 21600"/>
                              <a:gd name="T2" fmla="*/ 16194 w 16194"/>
                              <a:gd name="T3" fmla="*/ 7306 h 21600"/>
                              <a:gd name="T4" fmla="*/ 0 w 16194"/>
                              <a:gd name="T5" fmla="*/ 21600 h 21600"/>
                            </a:gdLst>
                            <a:ahLst/>
                            <a:cxnLst>
                              <a:cxn ang="0">
                                <a:pos x="T0" y="T1"/>
                              </a:cxn>
                              <a:cxn ang="0">
                                <a:pos x="T2" y="T3"/>
                              </a:cxn>
                              <a:cxn ang="0">
                                <a:pos x="T4" y="T5"/>
                              </a:cxn>
                            </a:cxnLst>
                            <a:rect l="0" t="0" r="r" b="b"/>
                            <a:pathLst>
                              <a:path w="16194" h="21600" fill="none" extrusionOk="0">
                                <a:moveTo>
                                  <a:pt x="0" y="0"/>
                                </a:moveTo>
                                <a:cubicBezTo>
                                  <a:pt x="6196" y="0"/>
                                  <a:pt x="12093" y="2660"/>
                                  <a:pt x="16193" y="7306"/>
                                </a:cubicBezTo>
                              </a:path>
                              <a:path w="16194" h="21600" stroke="0" extrusionOk="0">
                                <a:moveTo>
                                  <a:pt x="0" y="0"/>
                                </a:moveTo>
                                <a:cubicBezTo>
                                  <a:pt x="6196" y="0"/>
                                  <a:pt x="12093" y="2660"/>
                                  <a:pt x="16193" y="7306"/>
                                </a:cubicBezTo>
                                <a:lnTo>
                                  <a:pt x="0" y="21600"/>
                                </a:lnTo>
                                <a:close/>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Text Box 67"/>
                          <p:cNvSpPr txBox="1">
                            <a:spLocks noChangeArrowheads="1"/>
                          </p:cNvSpPr>
                          <p:nvPr/>
                        </p:nvSpPr>
                        <p:spPr bwMode="auto">
                          <a:xfrm>
                            <a:off x="4875" y="8490"/>
                            <a:ext cx="255"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U1</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72" name="Text Box 66"/>
                          <p:cNvSpPr txBox="1">
                            <a:spLocks noChangeArrowheads="1"/>
                          </p:cNvSpPr>
                          <p:nvPr/>
                        </p:nvSpPr>
                        <p:spPr bwMode="auto">
                          <a:xfrm>
                            <a:off x="5115" y="8475"/>
                            <a:ext cx="270"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V1</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73" name="Text Box 65"/>
                          <p:cNvSpPr txBox="1">
                            <a:spLocks noChangeArrowheads="1"/>
                          </p:cNvSpPr>
                          <p:nvPr/>
                        </p:nvSpPr>
                        <p:spPr bwMode="auto">
                          <a:xfrm>
                            <a:off x="5318" y="8482"/>
                            <a:ext cx="277"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W1</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74" name="Text Box 64"/>
                          <p:cNvSpPr txBox="1">
                            <a:spLocks noChangeArrowheads="1"/>
                          </p:cNvSpPr>
                          <p:nvPr/>
                        </p:nvSpPr>
                        <p:spPr bwMode="auto">
                          <a:xfrm>
                            <a:off x="4860" y="9315"/>
                            <a:ext cx="195" cy="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U</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75" name="Text Box 63"/>
                          <p:cNvSpPr txBox="1">
                            <a:spLocks noChangeArrowheads="1"/>
                          </p:cNvSpPr>
                          <p:nvPr/>
                        </p:nvSpPr>
                        <p:spPr bwMode="auto">
                          <a:xfrm>
                            <a:off x="5130" y="9300"/>
                            <a:ext cx="195" cy="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V</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76" name="Text Box 62"/>
                          <p:cNvSpPr txBox="1">
                            <a:spLocks noChangeArrowheads="1"/>
                          </p:cNvSpPr>
                          <p:nvPr/>
                        </p:nvSpPr>
                        <p:spPr bwMode="auto">
                          <a:xfrm>
                            <a:off x="5445" y="9308"/>
                            <a:ext cx="165" cy="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W</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77" name="Text Box 61"/>
                          <p:cNvSpPr txBox="1">
                            <a:spLocks noChangeArrowheads="1"/>
                          </p:cNvSpPr>
                          <p:nvPr/>
                        </p:nvSpPr>
                        <p:spPr bwMode="auto">
                          <a:xfrm>
                            <a:off x="4050" y="8910"/>
                            <a:ext cx="360" cy="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KM</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78" name="Text Box 60"/>
                          <p:cNvSpPr txBox="1">
                            <a:spLocks noChangeArrowheads="1"/>
                          </p:cNvSpPr>
                          <p:nvPr/>
                        </p:nvSpPr>
                        <p:spPr bwMode="auto">
                          <a:xfrm>
                            <a:off x="6027" y="9334"/>
                            <a:ext cx="135"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0</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79" name="Text Box 59"/>
                          <p:cNvSpPr txBox="1">
                            <a:spLocks noChangeArrowheads="1"/>
                          </p:cNvSpPr>
                          <p:nvPr/>
                        </p:nvSpPr>
                        <p:spPr bwMode="auto">
                          <a:xfrm>
                            <a:off x="6447" y="9334"/>
                            <a:ext cx="135"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a:t>
                            </a:r>
                            <a:endParaRPr kumimoji="0" lang="en-US" altLang="zh-CN" sz="1800" b="0" i="0" u="none" strike="noStrike" cap="none" normalizeH="0" baseline="0">
                              <a:ln>
                                <a:noFill/>
                              </a:ln>
                              <a:solidFill>
                                <a:schemeClr val="tx1"/>
                              </a:solidFill>
                              <a:effectLst/>
                              <a:latin typeface="Arial" panose="020B0604020202020204" pitchFamily="34" charset="0"/>
                            </a:endParaRPr>
                          </a:p>
                        </p:txBody>
                      </p:sp>
                      <p:grpSp>
                        <p:nvGrpSpPr>
                          <p:cNvPr id="80" name="Group 10"/>
                          <p:cNvGrpSpPr>
                            <a:grpSpLocks/>
                          </p:cNvGrpSpPr>
                          <p:nvPr/>
                        </p:nvGrpSpPr>
                        <p:grpSpPr bwMode="auto">
                          <a:xfrm>
                            <a:off x="4430" y="8115"/>
                            <a:ext cx="2298" cy="1684"/>
                            <a:chOff x="4430" y="8115"/>
                            <a:chExt cx="2298" cy="1684"/>
                          </a:xfrm>
                        </p:grpSpPr>
                        <p:sp>
                          <p:nvSpPr>
                            <p:cNvPr id="81" name="Rectangle 58"/>
                            <p:cNvSpPr>
                              <a:spLocks noChangeArrowheads="1"/>
                            </p:cNvSpPr>
                            <p:nvPr/>
                          </p:nvSpPr>
                          <p:spPr bwMode="auto">
                            <a:xfrm>
                              <a:off x="4430" y="8482"/>
                              <a:ext cx="2298" cy="1112"/>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82" name="Group 41"/>
                            <p:cNvGrpSpPr>
                              <a:grpSpLocks/>
                            </p:cNvGrpSpPr>
                            <p:nvPr/>
                          </p:nvGrpSpPr>
                          <p:grpSpPr bwMode="auto">
                            <a:xfrm>
                              <a:off x="4942" y="8355"/>
                              <a:ext cx="649" cy="1343"/>
                              <a:chOff x="9014" y="11505"/>
                              <a:chExt cx="901" cy="1980"/>
                            </a:xfrm>
                          </p:grpSpPr>
                          <p:grpSp>
                            <p:nvGrpSpPr>
                              <p:cNvPr id="116" name="Group 55"/>
                              <p:cNvGrpSpPr>
                                <a:grpSpLocks/>
                              </p:cNvGrpSpPr>
                              <p:nvPr/>
                            </p:nvGrpSpPr>
                            <p:grpSpPr bwMode="auto">
                              <a:xfrm>
                                <a:off x="9150" y="11512"/>
                                <a:ext cx="71" cy="870"/>
                                <a:chOff x="9150" y="11512"/>
                                <a:chExt cx="71" cy="870"/>
                              </a:xfrm>
                            </p:grpSpPr>
                            <p:sp>
                              <p:nvSpPr>
                                <p:cNvPr id="130" name="Line 57"/>
                                <p:cNvSpPr>
                                  <a:spLocks noChangeShapeType="1"/>
                                </p:cNvSpPr>
                                <p:nvPr/>
                              </p:nvSpPr>
                              <p:spPr bwMode="auto">
                                <a:xfrm>
                                  <a:off x="9217" y="11512"/>
                                  <a:ext cx="0" cy="87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Arc 56"/>
                                <p:cNvSpPr>
                                  <a:spLocks/>
                                </p:cNvSpPr>
                                <p:nvPr/>
                              </p:nvSpPr>
                              <p:spPr bwMode="auto">
                                <a:xfrm flipH="1">
                                  <a:off x="9150" y="12247"/>
                                  <a:ext cx="71" cy="121"/>
                                </a:xfrm>
                                <a:custGeom>
                                  <a:avLst/>
                                  <a:gdLst>
                                    <a:gd name="G0" fmla="+- 1982 0 0"/>
                                    <a:gd name="G1" fmla="+- 21600 0 0"/>
                                    <a:gd name="G2" fmla="+- 21600 0 0"/>
                                    <a:gd name="T0" fmla="*/ 1982 w 23582"/>
                                    <a:gd name="T1" fmla="*/ 0 h 43200"/>
                                    <a:gd name="T2" fmla="*/ 0 w 23582"/>
                                    <a:gd name="T3" fmla="*/ 43109 h 43200"/>
                                    <a:gd name="T4" fmla="*/ 1982 w 23582"/>
                                    <a:gd name="T5" fmla="*/ 21600 h 43200"/>
                                  </a:gdLst>
                                  <a:ahLst/>
                                  <a:cxnLst>
                                    <a:cxn ang="0">
                                      <a:pos x="T0" y="T1"/>
                                    </a:cxn>
                                    <a:cxn ang="0">
                                      <a:pos x="T2" y="T3"/>
                                    </a:cxn>
                                    <a:cxn ang="0">
                                      <a:pos x="T4" y="T5"/>
                                    </a:cxn>
                                  </a:cxnLst>
                                  <a:rect l="0" t="0" r="r" b="b"/>
                                  <a:pathLst>
                                    <a:path w="23582" h="43200" fill="none" extrusionOk="0">
                                      <a:moveTo>
                                        <a:pt x="1982" y="0"/>
                                      </a:moveTo>
                                      <a:cubicBezTo>
                                        <a:pt x="13911" y="0"/>
                                        <a:pt x="23582" y="9670"/>
                                        <a:pt x="23582" y="21600"/>
                                      </a:cubicBezTo>
                                      <a:cubicBezTo>
                                        <a:pt x="23582" y="33529"/>
                                        <a:pt x="13911" y="43200"/>
                                        <a:pt x="1982" y="43200"/>
                                      </a:cubicBezTo>
                                      <a:cubicBezTo>
                                        <a:pt x="1320" y="43199"/>
                                        <a:pt x="658" y="43169"/>
                                        <a:pt x="0" y="43108"/>
                                      </a:cubicBezTo>
                                    </a:path>
                                    <a:path w="23582" h="43200" stroke="0" extrusionOk="0">
                                      <a:moveTo>
                                        <a:pt x="1982" y="0"/>
                                      </a:moveTo>
                                      <a:cubicBezTo>
                                        <a:pt x="13911" y="0"/>
                                        <a:pt x="23582" y="9670"/>
                                        <a:pt x="23582" y="21600"/>
                                      </a:cubicBezTo>
                                      <a:cubicBezTo>
                                        <a:pt x="23582" y="33529"/>
                                        <a:pt x="13911" y="43200"/>
                                        <a:pt x="1982" y="43200"/>
                                      </a:cubicBezTo>
                                      <a:cubicBezTo>
                                        <a:pt x="1320" y="43199"/>
                                        <a:pt x="658" y="43169"/>
                                        <a:pt x="0" y="43108"/>
                                      </a:cubicBezTo>
                                      <a:lnTo>
                                        <a:pt x="1982" y="21600"/>
                                      </a:lnTo>
                                      <a:close/>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7" name="Group 52"/>
                              <p:cNvGrpSpPr>
                                <a:grpSpLocks/>
                              </p:cNvGrpSpPr>
                              <p:nvPr/>
                            </p:nvGrpSpPr>
                            <p:grpSpPr bwMode="auto">
                              <a:xfrm>
                                <a:off x="9488" y="11512"/>
                                <a:ext cx="71" cy="870"/>
                                <a:chOff x="9150" y="11512"/>
                                <a:chExt cx="71" cy="870"/>
                              </a:xfrm>
                            </p:grpSpPr>
                            <p:sp>
                              <p:nvSpPr>
                                <p:cNvPr id="128" name="Line 54"/>
                                <p:cNvSpPr>
                                  <a:spLocks noChangeShapeType="1"/>
                                </p:cNvSpPr>
                                <p:nvPr/>
                              </p:nvSpPr>
                              <p:spPr bwMode="auto">
                                <a:xfrm>
                                  <a:off x="9217" y="11512"/>
                                  <a:ext cx="0" cy="87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Arc 53"/>
                                <p:cNvSpPr>
                                  <a:spLocks/>
                                </p:cNvSpPr>
                                <p:nvPr/>
                              </p:nvSpPr>
                              <p:spPr bwMode="auto">
                                <a:xfrm flipH="1">
                                  <a:off x="9150" y="12247"/>
                                  <a:ext cx="71" cy="121"/>
                                </a:xfrm>
                                <a:custGeom>
                                  <a:avLst/>
                                  <a:gdLst>
                                    <a:gd name="G0" fmla="+- 1982 0 0"/>
                                    <a:gd name="G1" fmla="+- 21600 0 0"/>
                                    <a:gd name="G2" fmla="+- 21600 0 0"/>
                                    <a:gd name="T0" fmla="*/ 1982 w 23582"/>
                                    <a:gd name="T1" fmla="*/ 0 h 43200"/>
                                    <a:gd name="T2" fmla="*/ 0 w 23582"/>
                                    <a:gd name="T3" fmla="*/ 43109 h 43200"/>
                                    <a:gd name="T4" fmla="*/ 1982 w 23582"/>
                                    <a:gd name="T5" fmla="*/ 21600 h 43200"/>
                                  </a:gdLst>
                                  <a:ahLst/>
                                  <a:cxnLst>
                                    <a:cxn ang="0">
                                      <a:pos x="T0" y="T1"/>
                                    </a:cxn>
                                    <a:cxn ang="0">
                                      <a:pos x="T2" y="T3"/>
                                    </a:cxn>
                                    <a:cxn ang="0">
                                      <a:pos x="T4" y="T5"/>
                                    </a:cxn>
                                  </a:cxnLst>
                                  <a:rect l="0" t="0" r="r" b="b"/>
                                  <a:pathLst>
                                    <a:path w="23582" h="43200" fill="none" extrusionOk="0">
                                      <a:moveTo>
                                        <a:pt x="1982" y="0"/>
                                      </a:moveTo>
                                      <a:cubicBezTo>
                                        <a:pt x="13911" y="0"/>
                                        <a:pt x="23582" y="9670"/>
                                        <a:pt x="23582" y="21600"/>
                                      </a:cubicBezTo>
                                      <a:cubicBezTo>
                                        <a:pt x="23582" y="33529"/>
                                        <a:pt x="13911" y="43200"/>
                                        <a:pt x="1982" y="43200"/>
                                      </a:cubicBezTo>
                                      <a:cubicBezTo>
                                        <a:pt x="1320" y="43199"/>
                                        <a:pt x="658" y="43169"/>
                                        <a:pt x="0" y="43108"/>
                                      </a:cubicBezTo>
                                    </a:path>
                                    <a:path w="23582" h="43200" stroke="0" extrusionOk="0">
                                      <a:moveTo>
                                        <a:pt x="1982" y="0"/>
                                      </a:moveTo>
                                      <a:cubicBezTo>
                                        <a:pt x="13911" y="0"/>
                                        <a:pt x="23582" y="9670"/>
                                        <a:pt x="23582" y="21600"/>
                                      </a:cubicBezTo>
                                      <a:cubicBezTo>
                                        <a:pt x="23582" y="33529"/>
                                        <a:pt x="13911" y="43200"/>
                                        <a:pt x="1982" y="43200"/>
                                      </a:cubicBezTo>
                                      <a:cubicBezTo>
                                        <a:pt x="1320" y="43199"/>
                                        <a:pt x="658" y="43169"/>
                                        <a:pt x="0" y="43108"/>
                                      </a:cubicBezTo>
                                      <a:lnTo>
                                        <a:pt x="1982" y="21600"/>
                                      </a:lnTo>
                                      <a:close/>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8" name="Group 49"/>
                              <p:cNvGrpSpPr>
                                <a:grpSpLocks/>
                              </p:cNvGrpSpPr>
                              <p:nvPr/>
                            </p:nvGrpSpPr>
                            <p:grpSpPr bwMode="auto">
                              <a:xfrm>
                                <a:off x="9817" y="11505"/>
                                <a:ext cx="71" cy="870"/>
                                <a:chOff x="9150" y="11512"/>
                                <a:chExt cx="71" cy="870"/>
                              </a:xfrm>
                            </p:grpSpPr>
                            <p:sp>
                              <p:nvSpPr>
                                <p:cNvPr id="126" name="Line 51"/>
                                <p:cNvSpPr>
                                  <a:spLocks noChangeShapeType="1"/>
                                </p:cNvSpPr>
                                <p:nvPr/>
                              </p:nvSpPr>
                              <p:spPr bwMode="auto">
                                <a:xfrm>
                                  <a:off x="9217" y="11512"/>
                                  <a:ext cx="0" cy="87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Arc 50"/>
                                <p:cNvSpPr>
                                  <a:spLocks/>
                                </p:cNvSpPr>
                                <p:nvPr/>
                              </p:nvSpPr>
                              <p:spPr bwMode="auto">
                                <a:xfrm flipH="1">
                                  <a:off x="9150" y="12247"/>
                                  <a:ext cx="71" cy="121"/>
                                </a:xfrm>
                                <a:custGeom>
                                  <a:avLst/>
                                  <a:gdLst>
                                    <a:gd name="G0" fmla="+- 1982 0 0"/>
                                    <a:gd name="G1" fmla="+- 21600 0 0"/>
                                    <a:gd name="G2" fmla="+- 21600 0 0"/>
                                    <a:gd name="T0" fmla="*/ 1982 w 23582"/>
                                    <a:gd name="T1" fmla="*/ 0 h 43200"/>
                                    <a:gd name="T2" fmla="*/ 0 w 23582"/>
                                    <a:gd name="T3" fmla="*/ 43109 h 43200"/>
                                    <a:gd name="T4" fmla="*/ 1982 w 23582"/>
                                    <a:gd name="T5" fmla="*/ 21600 h 43200"/>
                                  </a:gdLst>
                                  <a:ahLst/>
                                  <a:cxnLst>
                                    <a:cxn ang="0">
                                      <a:pos x="T0" y="T1"/>
                                    </a:cxn>
                                    <a:cxn ang="0">
                                      <a:pos x="T2" y="T3"/>
                                    </a:cxn>
                                    <a:cxn ang="0">
                                      <a:pos x="T4" y="T5"/>
                                    </a:cxn>
                                  </a:cxnLst>
                                  <a:rect l="0" t="0" r="r" b="b"/>
                                  <a:pathLst>
                                    <a:path w="23582" h="43200" fill="none" extrusionOk="0">
                                      <a:moveTo>
                                        <a:pt x="1982" y="0"/>
                                      </a:moveTo>
                                      <a:cubicBezTo>
                                        <a:pt x="13911" y="0"/>
                                        <a:pt x="23582" y="9670"/>
                                        <a:pt x="23582" y="21600"/>
                                      </a:cubicBezTo>
                                      <a:cubicBezTo>
                                        <a:pt x="23582" y="33529"/>
                                        <a:pt x="13911" y="43200"/>
                                        <a:pt x="1982" y="43200"/>
                                      </a:cubicBezTo>
                                      <a:cubicBezTo>
                                        <a:pt x="1320" y="43199"/>
                                        <a:pt x="658" y="43169"/>
                                        <a:pt x="0" y="43108"/>
                                      </a:cubicBezTo>
                                    </a:path>
                                    <a:path w="23582" h="43200" stroke="0" extrusionOk="0">
                                      <a:moveTo>
                                        <a:pt x="1982" y="0"/>
                                      </a:moveTo>
                                      <a:cubicBezTo>
                                        <a:pt x="13911" y="0"/>
                                        <a:pt x="23582" y="9670"/>
                                        <a:pt x="23582" y="21600"/>
                                      </a:cubicBezTo>
                                      <a:cubicBezTo>
                                        <a:pt x="23582" y="33529"/>
                                        <a:pt x="13911" y="43200"/>
                                        <a:pt x="1982" y="43200"/>
                                      </a:cubicBezTo>
                                      <a:cubicBezTo>
                                        <a:pt x="1320" y="43199"/>
                                        <a:pt x="658" y="43169"/>
                                        <a:pt x="0" y="43108"/>
                                      </a:cubicBezTo>
                                      <a:lnTo>
                                        <a:pt x="1982" y="21600"/>
                                      </a:lnTo>
                                      <a:close/>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9" name="Line 48"/>
                              <p:cNvSpPr>
                                <a:spLocks noChangeShapeType="1"/>
                              </p:cNvSpPr>
                              <p:nvPr/>
                            </p:nvSpPr>
                            <p:spPr bwMode="auto">
                              <a:xfrm>
                                <a:off x="9533" y="12728"/>
                                <a:ext cx="0" cy="74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Line 47"/>
                              <p:cNvSpPr>
                                <a:spLocks noChangeShapeType="1"/>
                              </p:cNvSpPr>
                              <p:nvPr/>
                            </p:nvSpPr>
                            <p:spPr bwMode="auto">
                              <a:xfrm>
                                <a:off x="9915" y="12728"/>
                                <a:ext cx="0" cy="74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Line 46"/>
                              <p:cNvSpPr>
                                <a:spLocks noChangeShapeType="1"/>
                              </p:cNvSpPr>
                              <p:nvPr/>
                            </p:nvSpPr>
                            <p:spPr bwMode="auto">
                              <a:xfrm flipH="1" flipV="1">
                                <a:off x="9014" y="12413"/>
                                <a:ext cx="180" cy="33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Line 45"/>
                              <p:cNvSpPr>
                                <a:spLocks noChangeShapeType="1"/>
                              </p:cNvSpPr>
                              <p:nvPr/>
                            </p:nvSpPr>
                            <p:spPr bwMode="auto">
                              <a:xfrm flipH="1" flipV="1">
                                <a:off x="9337" y="12384"/>
                                <a:ext cx="202" cy="35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Line 44"/>
                              <p:cNvSpPr>
                                <a:spLocks noChangeShapeType="1"/>
                              </p:cNvSpPr>
                              <p:nvPr/>
                            </p:nvSpPr>
                            <p:spPr bwMode="auto">
                              <a:xfrm>
                                <a:off x="9090" y="12570"/>
                                <a:ext cx="743" cy="0"/>
                              </a:xfrm>
                              <a:prstGeom prst="line">
                                <a:avLst/>
                              </a:prstGeom>
                              <a:noFill/>
                              <a:ln w="12700">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Line 43"/>
                              <p:cNvSpPr>
                                <a:spLocks noChangeShapeType="1"/>
                              </p:cNvSpPr>
                              <p:nvPr/>
                            </p:nvSpPr>
                            <p:spPr bwMode="auto">
                              <a:xfrm>
                                <a:off x="9195" y="12743"/>
                                <a:ext cx="0" cy="74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Line 42"/>
                              <p:cNvSpPr>
                                <a:spLocks noChangeShapeType="1"/>
                              </p:cNvSpPr>
                              <p:nvPr/>
                            </p:nvSpPr>
                            <p:spPr bwMode="auto">
                              <a:xfrm flipH="1" flipV="1">
                                <a:off x="9712" y="12375"/>
                                <a:ext cx="202" cy="36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3" name="Rectangle 40"/>
                            <p:cNvSpPr>
                              <a:spLocks noChangeArrowheads="1"/>
                            </p:cNvSpPr>
                            <p:nvPr/>
                          </p:nvSpPr>
                          <p:spPr bwMode="auto">
                            <a:xfrm>
                              <a:off x="6334" y="8957"/>
                              <a:ext cx="173" cy="252"/>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84" name="Group 30"/>
                            <p:cNvGrpSpPr>
                              <a:grpSpLocks/>
                            </p:cNvGrpSpPr>
                            <p:nvPr/>
                          </p:nvGrpSpPr>
                          <p:grpSpPr bwMode="auto">
                            <a:xfrm>
                              <a:off x="4633" y="8821"/>
                              <a:ext cx="169" cy="574"/>
                              <a:chOff x="4999" y="12589"/>
                              <a:chExt cx="192" cy="743"/>
                            </a:xfrm>
                          </p:grpSpPr>
                          <p:grpSp>
                            <p:nvGrpSpPr>
                              <p:cNvPr id="107" name="Group 36"/>
                              <p:cNvGrpSpPr>
                                <a:grpSpLocks/>
                              </p:cNvGrpSpPr>
                              <p:nvPr/>
                            </p:nvGrpSpPr>
                            <p:grpSpPr bwMode="auto">
                              <a:xfrm rot="5400000">
                                <a:off x="4805" y="12932"/>
                                <a:ext cx="710" cy="63"/>
                                <a:chOff x="8602" y="13763"/>
                                <a:chExt cx="1628" cy="150"/>
                              </a:xfrm>
                            </p:grpSpPr>
                            <p:sp>
                              <p:nvSpPr>
                                <p:cNvPr id="113" name="Line 39"/>
                                <p:cNvSpPr>
                                  <a:spLocks noChangeShapeType="1"/>
                                </p:cNvSpPr>
                                <p:nvPr/>
                              </p:nvSpPr>
                              <p:spPr bwMode="auto">
                                <a:xfrm>
                                  <a:off x="8602" y="13785"/>
                                  <a:ext cx="56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Line 38"/>
                                <p:cNvSpPr>
                                  <a:spLocks noChangeShapeType="1"/>
                                </p:cNvSpPr>
                                <p:nvPr/>
                              </p:nvSpPr>
                              <p:spPr bwMode="auto">
                                <a:xfrm>
                                  <a:off x="9607" y="13769"/>
                                  <a:ext cx="623"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Line 37"/>
                                <p:cNvSpPr>
                                  <a:spLocks noChangeShapeType="1"/>
                                </p:cNvSpPr>
                                <p:nvPr/>
                              </p:nvSpPr>
                              <p:spPr bwMode="auto">
                                <a:xfrm flipH="1">
                                  <a:off x="9137" y="13763"/>
                                  <a:ext cx="471" cy="15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8" name="Group 31"/>
                              <p:cNvGrpSpPr>
                                <a:grpSpLocks/>
                              </p:cNvGrpSpPr>
                              <p:nvPr/>
                            </p:nvGrpSpPr>
                            <p:grpSpPr bwMode="auto">
                              <a:xfrm rot="5400000">
                                <a:off x="4673" y="12915"/>
                                <a:ext cx="743" cy="91"/>
                                <a:chOff x="8587" y="14085"/>
                                <a:chExt cx="1703" cy="218"/>
                              </a:xfrm>
                            </p:grpSpPr>
                            <p:sp>
                              <p:nvSpPr>
                                <p:cNvPr id="109" name="Line 35"/>
                                <p:cNvSpPr>
                                  <a:spLocks noChangeShapeType="1"/>
                                </p:cNvSpPr>
                                <p:nvPr/>
                              </p:nvSpPr>
                              <p:spPr bwMode="auto">
                                <a:xfrm>
                                  <a:off x="8587" y="14295"/>
                                  <a:ext cx="539"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Line 34"/>
                                <p:cNvSpPr>
                                  <a:spLocks noChangeShapeType="1"/>
                                </p:cNvSpPr>
                                <p:nvPr/>
                              </p:nvSpPr>
                              <p:spPr bwMode="auto">
                                <a:xfrm flipH="1">
                                  <a:off x="9137" y="14085"/>
                                  <a:ext cx="2" cy="21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Line 33"/>
                                <p:cNvSpPr>
                                  <a:spLocks noChangeShapeType="1"/>
                                </p:cNvSpPr>
                                <p:nvPr/>
                              </p:nvSpPr>
                              <p:spPr bwMode="auto">
                                <a:xfrm>
                                  <a:off x="9573" y="14295"/>
                                  <a:ext cx="717"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Line 32"/>
                                <p:cNvSpPr>
                                  <a:spLocks noChangeShapeType="1"/>
                                </p:cNvSpPr>
                                <p:nvPr/>
                              </p:nvSpPr>
                              <p:spPr bwMode="auto">
                                <a:xfrm flipH="1" flipV="1">
                                  <a:off x="8983" y="14146"/>
                                  <a:ext cx="601" cy="149"/>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5" name="Group 20"/>
                            <p:cNvGrpSpPr>
                              <a:grpSpLocks/>
                            </p:cNvGrpSpPr>
                            <p:nvPr/>
                          </p:nvGrpSpPr>
                          <p:grpSpPr bwMode="auto">
                            <a:xfrm>
                              <a:off x="5740" y="8814"/>
                              <a:ext cx="170" cy="574"/>
                              <a:chOff x="4999" y="12589"/>
                              <a:chExt cx="192" cy="743"/>
                            </a:xfrm>
                          </p:grpSpPr>
                          <p:grpSp>
                            <p:nvGrpSpPr>
                              <p:cNvPr id="97" name="Group 26"/>
                              <p:cNvGrpSpPr>
                                <a:grpSpLocks/>
                              </p:cNvGrpSpPr>
                              <p:nvPr/>
                            </p:nvGrpSpPr>
                            <p:grpSpPr bwMode="auto">
                              <a:xfrm rot="5400000">
                                <a:off x="4805" y="12932"/>
                                <a:ext cx="710" cy="63"/>
                                <a:chOff x="8602" y="13763"/>
                                <a:chExt cx="1628" cy="150"/>
                              </a:xfrm>
                            </p:grpSpPr>
                            <p:sp>
                              <p:nvSpPr>
                                <p:cNvPr id="104" name="Line 29"/>
                                <p:cNvSpPr>
                                  <a:spLocks noChangeShapeType="1"/>
                                </p:cNvSpPr>
                                <p:nvPr/>
                              </p:nvSpPr>
                              <p:spPr bwMode="auto">
                                <a:xfrm>
                                  <a:off x="8602" y="13785"/>
                                  <a:ext cx="56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Line 28"/>
                                <p:cNvSpPr>
                                  <a:spLocks noChangeShapeType="1"/>
                                </p:cNvSpPr>
                                <p:nvPr/>
                              </p:nvSpPr>
                              <p:spPr bwMode="auto">
                                <a:xfrm>
                                  <a:off x="9607" y="13769"/>
                                  <a:ext cx="623"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Line 27"/>
                                <p:cNvSpPr>
                                  <a:spLocks noChangeShapeType="1"/>
                                </p:cNvSpPr>
                                <p:nvPr/>
                              </p:nvSpPr>
                              <p:spPr bwMode="auto">
                                <a:xfrm flipH="1">
                                  <a:off x="9137" y="13763"/>
                                  <a:ext cx="471" cy="15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8" name="Group 21"/>
                              <p:cNvGrpSpPr>
                                <a:grpSpLocks/>
                              </p:cNvGrpSpPr>
                              <p:nvPr/>
                            </p:nvGrpSpPr>
                            <p:grpSpPr bwMode="auto">
                              <a:xfrm rot="5400000">
                                <a:off x="4673" y="12915"/>
                                <a:ext cx="743" cy="91"/>
                                <a:chOff x="8587" y="14085"/>
                                <a:chExt cx="1703" cy="218"/>
                              </a:xfrm>
                            </p:grpSpPr>
                            <p:sp>
                              <p:nvSpPr>
                                <p:cNvPr id="99" name="Line 25"/>
                                <p:cNvSpPr>
                                  <a:spLocks noChangeShapeType="1"/>
                                </p:cNvSpPr>
                                <p:nvPr/>
                              </p:nvSpPr>
                              <p:spPr bwMode="auto">
                                <a:xfrm>
                                  <a:off x="8587" y="14295"/>
                                  <a:ext cx="539"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Line 24"/>
                                <p:cNvSpPr>
                                  <a:spLocks noChangeShapeType="1"/>
                                </p:cNvSpPr>
                                <p:nvPr/>
                              </p:nvSpPr>
                              <p:spPr bwMode="auto">
                                <a:xfrm flipH="1">
                                  <a:off x="9137" y="14085"/>
                                  <a:ext cx="2" cy="21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Line 23"/>
                                <p:cNvSpPr>
                                  <a:spLocks noChangeShapeType="1"/>
                                </p:cNvSpPr>
                                <p:nvPr/>
                              </p:nvSpPr>
                              <p:spPr bwMode="auto">
                                <a:xfrm>
                                  <a:off x="9573" y="14295"/>
                                  <a:ext cx="717"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Line 22"/>
                                <p:cNvSpPr>
                                  <a:spLocks noChangeShapeType="1"/>
                                </p:cNvSpPr>
                                <p:nvPr/>
                              </p:nvSpPr>
                              <p:spPr bwMode="auto">
                                <a:xfrm flipH="1" flipV="1">
                                  <a:off x="8983" y="14146"/>
                                  <a:ext cx="601" cy="149"/>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86" name="Line 19"/>
                            <p:cNvSpPr>
                              <a:spLocks noChangeShapeType="1"/>
                            </p:cNvSpPr>
                            <p:nvPr/>
                          </p:nvSpPr>
                          <p:spPr bwMode="auto">
                            <a:xfrm flipV="1">
                              <a:off x="6194" y="9067"/>
                              <a:ext cx="142"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Line 18"/>
                            <p:cNvSpPr>
                              <a:spLocks noChangeShapeType="1"/>
                            </p:cNvSpPr>
                            <p:nvPr/>
                          </p:nvSpPr>
                          <p:spPr bwMode="auto">
                            <a:xfrm>
                              <a:off x="6198" y="9068"/>
                              <a:ext cx="0" cy="73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Line 17"/>
                            <p:cNvSpPr>
                              <a:spLocks noChangeShapeType="1"/>
                            </p:cNvSpPr>
                            <p:nvPr/>
                          </p:nvSpPr>
                          <p:spPr bwMode="auto">
                            <a:xfrm>
                              <a:off x="6623" y="9070"/>
                              <a:ext cx="0" cy="62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Line 16"/>
                            <p:cNvSpPr>
                              <a:spLocks noChangeShapeType="1"/>
                            </p:cNvSpPr>
                            <p:nvPr/>
                          </p:nvSpPr>
                          <p:spPr bwMode="auto">
                            <a:xfrm flipV="1">
                              <a:off x="5066" y="9688"/>
                              <a:ext cx="52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Line 15"/>
                            <p:cNvSpPr>
                              <a:spLocks noChangeShapeType="1"/>
                            </p:cNvSpPr>
                            <p:nvPr/>
                          </p:nvSpPr>
                          <p:spPr bwMode="auto">
                            <a:xfrm>
                              <a:off x="5084" y="8360"/>
                              <a:ext cx="48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Line 14"/>
                            <p:cNvSpPr>
                              <a:spLocks noChangeShapeType="1"/>
                            </p:cNvSpPr>
                            <p:nvPr/>
                          </p:nvSpPr>
                          <p:spPr bwMode="auto">
                            <a:xfrm flipV="1">
                              <a:off x="6503" y="9075"/>
                              <a:ext cx="11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Line 13"/>
                            <p:cNvSpPr>
                              <a:spLocks noChangeShapeType="1"/>
                            </p:cNvSpPr>
                            <p:nvPr/>
                          </p:nvSpPr>
                          <p:spPr bwMode="auto">
                            <a:xfrm>
                              <a:off x="5340" y="8115"/>
                              <a:ext cx="0" cy="25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Line 12"/>
                            <p:cNvSpPr>
                              <a:spLocks noChangeShapeType="1"/>
                            </p:cNvSpPr>
                            <p:nvPr/>
                          </p:nvSpPr>
                          <p:spPr bwMode="auto">
                            <a:xfrm>
                              <a:off x="4650" y="9083"/>
                              <a:ext cx="120" cy="0"/>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Line 11"/>
                            <p:cNvSpPr>
                              <a:spLocks noChangeShapeType="1"/>
                            </p:cNvSpPr>
                            <p:nvPr/>
                          </p:nvSpPr>
                          <p:spPr bwMode="auto">
                            <a:xfrm>
                              <a:off x="5768" y="9083"/>
                              <a:ext cx="120" cy="0"/>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grpSp>
            </p:grpSp>
          </p:grpSp>
          <p:sp>
            <p:nvSpPr>
              <p:cNvPr id="15" name="Text Box 3"/>
              <p:cNvSpPr txBox="1">
                <a:spLocks noChangeArrowheads="1"/>
              </p:cNvSpPr>
              <p:nvPr/>
            </p:nvSpPr>
            <p:spPr bwMode="auto">
              <a:xfrm>
                <a:off x="2430" y="10861"/>
                <a:ext cx="720" cy="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3</a:t>
                </a:r>
                <a:r>
                  <a:rPr kumimoji="0" lang="zh-CN" altLang="en-US"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～进线</a:t>
                </a:r>
                <a:endParaRPr kumimoji="0" lang="zh-CN" altLang="en-US" sz="1800" b="0" i="0" u="none" strike="noStrike" cap="none" normalizeH="0" baseline="0">
                  <a:ln>
                    <a:noFill/>
                  </a:ln>
                  <a:solidFill>
                    <a:schemeClr val="tx1"/>
                  </a:solidFill>
                  <a:effectLst/>
                  <a:latin typeface="Arial" panose="020B0604020202020204" pitchFamily="34" charset="0"/>
                </a:endParaRPr>
              </a:p>
            </p:txBody>
          </p:sp>
        </p:grpSp>
      </p:grpSp>
      <p:sp>
        <p:nvSpPr>
          <p:cNvPr id="241" name="矩形 240"/>
          <p:cNvSpPr/>
          <p:nvPr/>
        </p:nvSpPr>
        <p:spPr>
          <a:xfrm>
            <a:off x="8274500" y="5935799"/>
            <a:ext cx="1210588" cy="338554"/>
          </a:xfrm>
          <a:prstGeom prst="rect">
            <a:avLst/>
          </a:prstGeom>
        </p:spPr>
        <p:txBody>
          <a:bodyPr wrap="none">
            <a:spAutoFit/>
          </a:bodyPr>
          <a:lstStyle/>
          <a:p>
            <a:r>
              <a:rPr lang="zh-CN" altLang="en-US" sz="1600" b="1" dirty="0"/>
              <a:t>电气接线图</a:t>
            </a:r>
          </a:p>
        </p:txBody>
      </p:sp>
    </p:spTree>
    <p:extLst>
      <p:ext uri="{BB962C8B-B14F-4D97-AF65-F5344CB8AC3E}">
        <p14:creationId xmlns:p14="http://schemas.microsoft.com/office/powerpoint/2010/main" val="126025739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5239561" cy="52197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一、电工用图的分类及其作用</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矩形 2"/>
          <p:cNvSpPr/>
          <p:nvPr/>
        </p:nvSpPr>
        <p:spPr>
          <a:xfrm>
            <a:off x="775994" y="1565439"/>
            <a:ext cx="10587504" cy="2778774"/>
          </a:xfrm>
          <a:prstGeom prst="rect">
            <a:avLst/>
          </a:prstGeom>
        </p:spPr>
        <p:txBody>
          <a:bodyPr wrap="square">
            <a:spAutoFit/>
          </a:bodyPr>
          <a:lstStyle/>
          <a:p>
            <a:pPr indent="266700" algn="just">
              <a:lnSpc>
                <a:spcPct val="200000"/>
              </a:lnSpc>
              <a:spcAft>
                <a:spcPts val="0"/>
              </a:spcAft>
            </a:pPr>
            <a:r>
              <a:rPr lang="zh-CN" altLang="zh-CN" kern="100" dirty="0">
                <a:latin typeface="微软雅黑" panose="020B0503020204020204" pitchFamily="34" charset="-122"/>
                <a:ea typeface="微软雅黑" panose="020B0503020204020204" pitchFamily="34" charset="-122"/>
              </a:rPr>
              <a:t>电气控制图是电气工程技术的通用语言。</a:t>
            </a:r>
            <a:endParaRPr lang="en-US" altLang="zh-CN" kern="100" dirty="0">
              <a:latin typeface="微软雅黑" panose="020B0503020204020204" pitchFamily="34" charset="-122"/>
              <a:ea typeface="微软雅黑" panose="020B0503020204020204" pitchFamily="34" charset="-122"/>
            </a:endParaRPr>
          </a:p>
          <a:p>
            <a:pPr indent="266700" algn="just">
              <a:lnSpc>
                <a:spcPct val="200000"/>
              </a:lnSpc>
              <a:spcAft>
                <a:spcPts val="0"/>
              </a:spcAft>
            </a:pPr>
            <a:r>
              <a:rPr lang="zh-CN" altLang="zh-CN" kern="100" dirty="0">
                <a:latin typeface="微软雅黑" panose="020B0503020204020204" pitchFamily="34" charset="-122"/>
                <a:ea typeface="微软雅黑" panose="020B0503020204020204" pitchFamily="34" charset="-122"/>
              </a:rPr>
              <a:t>为了便于信息交流与沟通，在电气控制线路中，各种电器元件的图形符号和文字符号必须统一，即符合国家强制执行的国家标准。我国颁布了</a:t>
            </a:r>
            <a:r>
              <a:rPr lang="en-US" altLang="zh-CN" kern="100" dirty="0">
                <a:latin typeface="微软雅黑" panose="020B0503020204020204" pitchFamily="34" charset="-122"/>
                <a:ea typeface="微软雅黑" panose="020B0503020204020204" pitchFamily="34" charset="-122"/>
              </a:rPr>
              <a:t>GB 4728-84</a:t>
            </a:r>
            <a:r>
              <a:rPr lang="zh-CN" altLang="zh-CN" kern="100" dirty="0">
                <a:latin typeface="微软雅黑" panose="020B0503020204020204" pitchFamily="34" charset="-122"/>
                <a:ea typeface="微软雅黑" panose="020B0503020204020204" pitchFamily="34" charset="-122"/>
              </a:rPr>
              <a:t>《电气图用图形符号》、</a:t>
            </a:r>
            <a:r>
              <a:rPr lang="en-US" altLang="zh-CN" kern="100" dirty="0">
                <a:latin typeface="微软雅黑" panose="020B0503020204020204" pitchFamily="34" charset="-122"/>
                <a:ea typeface="微软雅黑" panose="020B0503020204020204" pitchFamily="34" charset="-122"/>
              </a:rPr>
              <a:t>GB 6988-87</a:t>
            </a:r>
            <a:r>
              <a:rPr lang="zh-CN" altLang="zh-CN" kern="100" dirty="0">
                <a:latin typeface="微软雅黑" panose="020B0503020204020204" pitchFamily="34" charset="-122"/>
                <a:ea typeface="微软雅黑" panose="020B0503020204020204" pitchFamily="34" charset="-122"/>
              </a:rPr>
              <a:t>《电气制图》及</a:t>
            </a:r>
            <a:r>
              <a:rPr lang="en-US" altLang="zh-CN" kern="100" dirty="0">
                <a:latin typeface="微软雅黑" panose="020B0503020204020204" pitchFamily="34" charset="-122"/>
                <a:ea typeface="微软雅黑" panose="020B0503020204020204" pitchFamily="34" charset="-122"/>
              </a:rPr>
              <a:t>GB 7159-87</a:t>
            </a:r>
            <a:r>
              <a:rPr lang="zh-CN" altLang="zh-CN" kern="100" dirty="0">
                <a:latin typeface="微软雅黑" panose="020B0503020204020204" pitchFamily="34" charset="-122"/>
                <a:ea typeface="微软雅黑" panose="020B0503020204020204" pitchFamily="34" charset="-122"/>
              </a:rPr>
              <a:t>《电气技术中的文字符号制订通则》，</a:t>
            </a:r>
            <a:r>
              <a:rPr lang="en-US" altLang="zh-CN" kern="100" dirty="0">
                <a:latin typeface="微软雅黑" panose="020B0503020204020204" pitchFamily="34" charset="-122"/>
                <a:ea typeface="微软雅黑" panose="020B0503020204020204" pitchFamily="34" charset="-122"/>
              </a:rPr>
              <a:t>GB5226-85</a:t>
            </a:r>
            <a:r>
              <a:rPr lang="zh-CN" altLang="zh-CN" kern="100" dirty="0">
                <a:latin typeface="微软雅黑" panose="020B0503020204020204" pitchFamily="34" charset="-122"/>
                <a:ea typeface="微软雅黑" panose="020B0503020204020204" pitchFamily="34" charset="-122"/>
              </a:rPr>
              <a:t>《机床电气设备通用技术条件》，</a:t>
            </a:r>
            <a:r>
              <a:rPr lang="en-US" altLang="zh-CN" kern="100" dirty="0">
                <a:latin typeface="微软雅黑" panose="020B0503020204020204" pitchFamily="34" charset="-122"/>
                <a:ea typeface="微软雅黑" panose="020B0503020204020204" pitchFamily="34" charset="-122"/>
              </a:rPr>
              <a:t>GB/T6988-1997</a:t>
            </a:r>
            <a:r>
              <a:rPr lang="zh-CN" altLang="zh-CN" kern="100" dirty="0">
                <a:latin typeface="微软雅黑" panose="020B0503020204020204" pitchFamily="34" charset="-122"/>
                <a:ea typeface="微软雅黑" panose="020B0503020204020204" pitchFamily="34" charset="-122"/>
              </a:rPr>
              <a:t>《电气技术用文件的编制》等。</a:t>
            </a:r>
          </a:p>
        </p:txBody>
      </p:sp>
    </p:spTree>
    <p:extLst>
      <p:ext uri="{BB962C8B-B14F-4D97-AF65-F5344CB8AC3E}">
        <p14:creationId xmlns:p14="http://schemas.microsoft.com/office/powerpoint/2010/main" val="376241406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5239561" cy="52197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二、读图的方法和步骤</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矩形 2"/>
          <p:cNvSpPr/>
          <p:nvPr/>
        </p:nvSpPr>
        <p:spPr>
          <a:xfrm>
            <a:off x="664899" y="1173362"/>
            <a:ext cx="10429562" cy="923330"/>
          </a:xfrm>
          <a:prstGeom prst="rect">
            <a:avLst/>
          </a:prstGeom>
        </p:spPr>
        <p:txBody>
          <a:bodyPr wrap="square">
            <a:spAutoFit/>
          </a:bodyPr>
          <a:lstStyle/>
          <a:p>
            <a:pPr indent="266700" algn="just">
              <a:lnSpc>
                <a:spcPct val="150000"/>
              </a:lnSpc>
              <a:spcAft>
                <a:spcPts val="0"/>
              </a:spcAft>
            </a:pPr>
            <a:r>
              <a:rPr lang="zh-CN" altLang="zh-CN" kern="100" dirty="0">
                <a:latin typeface="微软雅黑" panose="020B0503020204020204" pitchFamily="34" charset="-122"/>
                <a:ea typeface="微软雅黑" panose="020B0503020204020204" pitchFamily="34" charset="-122"/>
              </a:rPr>
              <a:t>电路和电气设备的设计、安装、调试与维修都要有相应的电气线路图作为依据或参考。电气线路图是根据国家标准的图形符号和文字符号，按照规定的画法绘制出的图纸。</a:t>
            </a:r>
          </a:p>
        </p:txBody>
      </p:sp>
      <p:sp>
        <p:nvSpPr>
          <p:cNvPr id="4" name="矩形 3"/>
          <p:cNvSpPr/>
          <p:nvPr/>
        </p:nvSpPr>
        <p:spPr>
          <a:xfrm>
            <a:off x="664899" y="2338324"/>
            <a:ext cx="4955203" cy="369332"/>
          </a:xfrm>
          <a:prstGeom prst="rect">
            <a:avLst/>
          </a:prstGeom>
        </p:spPr>
        <p:txBody>
          <a:bodyPr wrap="none">
            <a:spAutoFit/>
          </a:bodyPr>
          <a:lstStyle/>
          <a:p>
            <a:pPr indent="266700" algn="just">
              <a:spcAft>
                <a:spcPts val="0"/>
              </a:spcAft>
            </a:pPr>
            <a:r>
              <a:rPr lang="en-US" altLang="zh-CN" b="1" kern="100" dirty="0">
                <a:latin typeface="Times New Roman" panose="02020603050405020304" pitchFamily="18" charset="0"/>
              </a:rPr>
              <a:t>1</a:t>
            </a:r>
            <a:r>
              <a:rPr lang="zh-CN" altLang="zh-CN" b="1" kern="100" dirty="0">
                <a:latin typeface="Times New Roman" panose="02020603050405020304" pitchFamily="18" charset="0"/>
              </a:rPr>
              <a:t>．电气线路图中常用的图形符号和文字符号</a:t>
            </a:r>
          </a:p>
        </p:txBody>
      </p:sp>
      <p:sp>
        <p:nvSpPr>
          <p:cNvPr id="7" name="矩形 6"/>
          <p:cNvSpPr/>
          <p:nvPr/>
        </p:nvSpPr>
        <p:spPr>
          <a:xfrm>
            <a:off x="664899" y="2915342"/>
            <a:ext cx="2416046" cy="369332"/>
          </a:xfrm>
          <a:prstGeom prst="rect">
            <a:avLst/>
          </a:prstGeom>
        </p:spPr>
        <p:txBody>
          <a:bodyPr wrap="none">
            <a:spAutoFit/>
          </a:bodyPr>
          <a:lstStyle/>
          <a:p>
            <a:pPr indent="266700" algn="just"/>
            <a:r>
              <a:rPr lang="zh-CN" altLang="zh-CN" b="1" kern="100" dirty="0">
                <a:latin typeface="Times New Roman" panose="02020603050405020304" pitchFamily="18" charset="0"/>
              </a:rPr>
              <a:t>（</a:t>
            </a:r>
            <a:r>
              <a:rPr lang="en-US" altLang="zh-CN" b="1" kern="100" dirty="0">
                <a:latin typeface="Times New Roman" panose="02020603050405020304" pitchFamily="18" charset="0"/>
              </a:rPr>
              <a:t>1</a:t>
            </a:r>
            <a:r>
              <a:rPr lang="zh-CN" altLang="zh-CN" b="1" kern="100" dirty="0">
                <a:latin typeface="Times New Roman" panose="02020603050405020304" pitchFamily="18" charset="0"/>
              </a:rPr>
              <a:t>）基本文字符号</a:t>
            </a:r>
          </a:p>
        </p:txBody>
      </p:sp>
      <p:sp>
        <p:nvSpPr>
          <p:cNvPr id="8" name="矩形 7"/>
          <p:cNvSpPr/>
          <p:nvPr/>
        </p:nvSpPr>
        <p:spPr>
          <a:xfrm>
            <a:off x="664899" y="3429000"/>
            <a:ext cx="10718099" cy="2585323"/>
          </a:xfrm>
          <a:prstGeom prst="rect">
            <a:avLst/>
          </a:prstGeom>
        </p:spPr>
        <p:txBody>
          <a:bodyPr wrap="square">
            <a:spAutoFit/>
          </a:bodyPr>
          <a:lstStyle/>
          <a:p>
            <a:pPr indent="266700" algn="just">
              <a:lnSpc>
                <a:spcPct val="150000"/>
              </a:lnSpc>
            </a:pPr>
            <a:r>
              <a:rPr lang="zh-CN" altLang="zh-CN" kern="100" dirty="0">
                <a:latin typeface="微软雅黑" panose="020B0503020204020204" pitchFamily="34" charset="-122"/>
                <a:ea typeface="微软雅黑" panose="020B0503020204020204" pitchFamily="34" charset="-122"/>
              </a:rPr>
              <a:t>基本文字符号又分单字母文字符号和双字母文字符号两种。单字母符号是按拉丁字母顺序将各种电气设备、装置和元器件划分为</a:t>
            </a:r>
            <a:r>
              <a:rPr lang="en-US" altLang="zh-CN" kern="100" dirty="0">
                <a:latin typeface="微软雅黑" panose="020B0503020204020204" pitchFamily="34" charset="-122"/>
                <a:ea typeface="微软雅黑" panose="020B0503020204020204" pitchFamily="34" charset="-122"/>
              </a:rPr>
              <a:t>23</a:t>
            </a:r>
            <a:r>
              <a:rPr lang="zh-CN" altLang="zh-CN" kern="100" dirty="0">
                <a:latin typeface="微软雅黑" panose="020B0503020204020204" pitchFamily="34" charset="-122"/>
                <a:ea typeface="微软雅黑" panose="020B0503020204020204" pitchFamily="34" charset="-122"/>
              </a:rPr>
              <a:t>类，每一大类电器用一个专用单字母符号表示，如</a:t>
            </a:r>
            <a:r>
              <a:rPr lang="zh-CN" altLang="zh-CN" b="1" kern="100" dirty="0">
                <a:latin typeface="微软雅黑" panose="020B0503020204020204" pitchFamily="34" charset="-122"/>
                <a:ea typeface="微软雅黑" panose="020B0503020204020204" pitchFamily="34" charset="-122"/>
              </a:rPr>
              <a:t>“</a:t>
            </a:r>
            <a:r>
              <a:rPr lang="en-US" altLang="zh-CN" b="1" kern="100" dirty="0">
                <a:latin typeface="微软雅黑" panose="020B0503020204020204" pitchFamily="34" charset="-122"/>
                <a:ea typeface="微软雅黑" panose="020B0503020204020204" pitchFamily="34" charset="-122"/>
              </a:rPr>
              <a:t>K</a:t>
            </a:r>
            <a:r>
              <a:rPr lang="zh-CN" altLang="zh-CN" b="1" kern="100" dirty="0">
                <a:latin typeface="微软雅黑" panose="020B0503020204020204" pitchFamily="34" charset="-122"/>
                <a:ea typeface="微软雅黑" panose="020B0503020204020204" pitchFamily="34" charset="-122"/>
              </a:rPr>
              <a:t>”表示继电器、接触器类，“</a:t>
            </a:r>
            <a:r>
              <a:rPr lang="en-US" altLang="zh-CN" b="1" kern="100" dirty="0">
                <a:latin typeface="微软雅黑" panose="020B0503020204020204" pitchFamily="34" charset="-122"/>
                <a:ea typeface="微软雅黑" panose="020B0503020204020204" pitchFamily="34" charset="-122"/>
              </a:rPr>
              <a:t>R</a:t>
            </a:r>
            <a:r>
              <a:rPr lang="zh-CN" altLang="zh-CN" b="1" kern="100" dirty="0">
                <a:latin typeface="微软雅黑" panose="020B0503020204020204" pitchFamily="34" charset="-122"/>
                <a:ea typeface="微软雅黑" panose="020B0503020204020204" pitchFamily="34" charset="-122"/>
              </a:rPr>
              <a:t>”表示电阻器类。</a:t>
            </a:r>
            <a:r>
              <a:rPr lang="zh-CN" altLang="zh-CN" kern="100" dirty="0">
                <a:latin typeface="微软雅黑" panose="020B0503020204020204" pitchFamily="34" charset="-122"/>
                <a:ea typeface="微软雅黑" panose="020B0503020204020204" pitchFamily="34" charset="-122"/>
              </a:rPr>
              <a:t>当单字母符号不能满足要求而需要将大类进一步划分、以便更为详尽地表述某一种电气设备、装置和元器件时采用双字母符号。双字母符号由一个表示种类的单字母符号与另一个字母组成，组合形式为单字母符号在前、另一个字母在后，如“</a:t>
            </a:r>
            <a:r>
              <a:rPr lang="en-US" altLang="zh-CN" kern="100" dirty="0">
                <a:latin typeface="微软雅黑" panose="020B0503020204020204" pitchFamily="34" charset="-122"/>
                <a:ea typeface="微软雅黑" panose="020B0503020204020204" pitchFamily="34" charset="-122"/>
              </a:rPr>
              <a:t>F</a:t>
            </a:r>
            <a:r>
              <a:rPr lang="zh-CN" altLang="zh-CN" kern="100" dirty="0">
                <a:latin typeface="微软雅黑" panose="020B0503020204020204" pitchFamily="34" charset="-122"/>
                <a:ea typeface="微软雅黑" panose="020B0503020204020204" pitchFamily="34" charset="-122"/>
              </a:rPr>
              <a:t>”表示保护器件类，“</a:t>
            </a:r>
            <a:r>
              <a:rPr lang="en-US" altLang="zh-CN" kern="100" dirty="0">
                <a:latin typeface="微软雅黑" panose="020B0503020204020204" pitchFamily="34" charset="-122"/>
                <a:ea typeface="微软雅黑" panose="020B0503020204020204" pitchFamily="34" charset="-122"/>
              </a:rPr>
              <a:t>FU</a:t>
            </a:r>
            <a:r>
              <a:rPr lang="zh-CN" altLang="zh-CN" kern="100" dirty="0">
                <a:latin typeface="微软雅黑" panose="020B0503020204020204" pitchFamily="34" charset="-122"/>
                <a:ea typeface="微软雅黑" panose="020B0503020204020204" pitchFamily="34" charset="-122"/>
              </a:rPr>
              <a:t>”表示熔断器，“</a:t>
            </a:r>
            <a:r>
              <a:rPr lang="en-US" altLang="zh-CN" kern="100" dirty="0">
                <a:latin typeface="微软雅黑" panose="020B0503020204020204" pitchFamily="34" charset="-122"/>
                <a:ea typeface="微软雅黑" panose="020B0503020204020204" pitchFamily="34" charset="-122"/>
              </a:rPr>
              <a:t>FR</a:t>
            </a:r>
            <a:r>
              <a:rPr lang="zh-CN" altLang="zh-CN" kern="100" dirty="0">
                <a:latin typeface="微软雅黑" panose="020B0503020204020204" pitchFamily="34" charset="-122"/>
                <a:ea typeface="微软雅黑" panose="020B0503020204020204" pitchFamily="34" charset="-122"/>
              </a:rPr>
              <a:t>”表示热继电器。</a:t>
            </a:r>
          </a:p>
        </p:txBody>
      </p:sp>
    </p:spTree>
    <p:extLst>
      <p:ext uri="{BB962C8B-B14F-4D97-AF65-F5344CB8AC3E}">
        <p14:creationId xmlns:p14="http://schemas.microsoft.com/office/powerpoint/2010/main" val="74835183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5239561" cy="52197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二、读图的方法和步骤</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4" name="矩形 3"/>
          <p:cNvSpPr/>
          <p:nvPr/>
        </p:nvSpPr>
        <p:spPr>
          <a:xfrm>
            <a:off x="1343904" y="2908061"/>
            <a:ext cx="9659596" cy="2169825"/>
          </a:xfrm>
          <a:prstGeom prst="rect">
            <a:avLst/>
          </a:prstGeom>
        </p:spPr>
        <p:txBody>
          <a:bodyPr wrap="square">
            <a:spAutoFit/>
          </a:bodyPr>
          <a:lstStyle/>
          <a:p>
            <a:pPr marL="285750" indent="-285750" algn="just">
              <a:lnSpc>
                <a:spcPct val="150000"/>
              </a:lnSpc>
              <a:buFont typeface="Arial" panose="020B0604020202020204" pitchFamily="34" charset="0"/>
              <a:buChar char="•"/>
            </a:pPr>
            <a:r>
              <a:rPr lang="zh-CN" altLang="zh-CN" kern="100" dirty="0">
                <a:latin typeface="微软雅黑" panose="020B0503020204020204" pitchFamily="34" charset="-122"/>
                <a:ea typeface="微软雅黑" panose="020B0503020204020204" pitchFamily="34" charset="-122"/>
              </a:rPr>
              <a:t>辅助文字符号用来表示电气设备、装置、元器件及线路的功能、状态和特征，如“</a:t>
            </a:r>
            <a:r>
              <a:rPr lang="en-US" altLang="zh-CN" kern="100" dirty="0">
                <a:latin typeface="微软雅黑" panose="020B0503020204020204" pitchFamily="34" charset="-122"/>
                <a:ea typeface="微软雅黑" panose="020B0503020204020204" pitchFamily="34" charset="-122"/>
              </a:rPr>
              <a:t>DC</a:t>
            </a:r>
            <a:r>
              <a:rPr lang="zh-CN" altLang="zh-CN" kern="100" dirty="0">
                <a:latin typeface="微软雅黑" panose="020B0503020204020204" pitchFamily="34" charset="-122"/>
                <a:ea typeface="微软雅黑" panose="020B0503020204020204" pitchFamily="34" charset="-122"/>
              </a:rPr>
              <a:t>”表示直流，“</a:t>
            </a:r>
            <a:r>
              <a:rPr lang="en-US" altLang="zh-CN" kern="100" dirty="0">
                <a:latin typeface="微软雅黑" panose="020B0503020204020204" pitchFamily="34" charset="-122"/>
                <a:ea typeface="微软雅黑" panose="020B0503020204020204" pitchFamily="34" charset="-122"/>
              </a:rPr>
              <a:t>AC</a:t>
            </a:r>
            <a:r>
              <a:rPr lang="zh-CN" altLang="zh-CN" kern="100" dirty="0">
                <a:latin typeface="微软雅黑" panose="020B0503020204020204" pitchFamily="34" charset="-122"/>
                <a:ea typeface="微软雅黑" panose="020B0503020204020204" pitchFamily="34" charset="-122"/>
              </a:rPr>
              <a:t>”表示交流。</a:t>
            </a:r>
            <a:endParaRPr lang="en-US" altLang="zh-CN" kern="100" dirty="0">
              <a:latin typeface="微软雅黑" panose="020B0503020204020204" pitchFamily="34" charset="-122"/>
              <a:ea typeface="微软雅黑" panose="020B0503020204020204" pitchFamily="34" charset="-122"/>
            </a:endParaRPr>
          </a:p>
          <a:p>
            <a:pPr marL="285750" indent="-285750" algn="just">
              <a:lnSpc>
                <a:spcPct val="150000"/>
              </a:lnSpc>
              <a:buFont typeface="Arial" panose="020B0604020202020204" pitchFamily="34" charset="0"/>
              <a:buChar char="•"/>
            </a:pPr>
            <a:r>
              <a:rPr lang="zh-CN" altLang="zh-CN" kern="100" dirty="0">
                <a:latin typeface="微软雅黑" panose="020B0503020204020204" pitchFamily="34" charset="-122"/>
                <a:ea typeface="微软雅黑" panose="020B0503020204020204" pitchFamily="34" charset="-122"/>
              </a:rPr>
              <a:t>辅助文字符号也可放在表示类别的单字母符号后面组成双字母符号，如“</a:t>
            </a:r>
            <a:r>
              <a:rPr lang="en-US" altLang="zh-CN" kern="100" dirty="0">
                <a:latin typeface="微软雅黑" panose="020B0503020204020204" pitchFamily="34" charset="-122"/>
                <a:ea typeface="微软雅黑" panose="020B0503020204020204" pitchFamily="34" charset="-122"/>
              </a:rPr>
              <a:t>KT</a:t>
            </a:r>
            <a:r>
              <a:rPr lang="zh-CN" altLang="zh-CN" kern="100" dirty="0">
                <a:latin typeface="微软雅黑" panose="020B0503020204020204" pitchFamily="34" charset="-122"/>
                <a:ea typeface="微软雅黑" panose="020B0503020204020204" pitchFamily="34" charset="-122"/>
              </a:rPr>
              <a:t>”表示时间继电器等。</a:t>
            </a:r>
            <a:endParaRPr lang="en-US" altLang="zh-CN" kern="100" dirty="0">
              <a:latin typeface="微软雅黑" panose="020B0503020204020204" pitchFamily="34" charset="-122"/>
              <a:ea typeface="微软雅黑" panose="020B0503020204020204" pitchFamily="34" charset="-122"/>
            </a:endParaRPr>
          </a:p>
          <a:p>
            <a:pPr marL="285750" indent="-285750" algn="just">
              <a:lnSpc>
                <a:spcPct val="150000"/>
              </a:lnSpc>
              <a:buFont typeface="Arial" panose="020B0604020202020204" pitchFamily="34" charset="0"/>
              <a:buChar char="•"/>
            </a:pPr>
            <a:r>
              <a:rPr lang="zh-CN" altLang="zh-CN" kern="100" dirty="0">
                <a:latin typeface="微软雅黑" panose="020B0503020204020204" pitchFamily="34" charset="-122"/>
                <a:ea typeface="微软雅黑" panose="020B0503020204020204" pitchFamily="34" charset="-122"/>
              </a:rPr>
              <a:t>辅助文字符号也可单独使用，如“</a:t>
            </a:r>
            <a:r>
              <a:rPr lang="en-US" altLang="zh-CN" kern="100" dirty="0">
                <a:latin typeface="微软雅黑" panose="020B0503020204020204" pitchFamily="34" charset="-122"/>
                <a:ea typeface="微软雅黑" panose="020B0503020204020204" pitchFamily="34" charset="-122"/>
              </a:rPr>
              <a:t>ON</a:t>
            </a:r>
            <a:r>
              <a:rPr lang="zh-CN" altLang="zh-CN" kern="100" dirty="0">
                <a:latin typeface="微软雅黑" panose="020B0503020204020204" pitchFamily="34" charset="-122"/>
                <a:ea typeface="微软雅黑" panose="020B0503020204020204" pitchFamily="34" charset="-122"/>
              </a:rPr>
              <a:t>”表示接通，“</a:t>
            </a:r>
            <a:r>
              <a:rPr lang="en-US" altLang="zh-CN" kern="100" dirty="0">
                <a:latin typeface="微软雅黑" panose="020B0503020204020204" pitchFamily="34" charset="-122"/>
                <a:ea typeface="微软雅黑" panose="020B0503020204020204" pitchFamily="34" charset="-122"/>
              </a:rPr>
              <a:t>N</a:t>
            </a:r>
            <a:r>
              <a:rPr lang="zh-CN" altLang="zh-CN" kern="100" dirty="0">
                <a:latin typeface="微软雅黑" panose="020B0503020204020204" pitchFamily="34" charset="-122"/>
                <a:ea typeface="微软雅黑" panose="020B0503020204020204" pitchFamily="34" charset="-122"/>
              </a:rPr>
              <a:t>”表示中性线等。</a:t>
            </a:r>
          </a:p>
        </p:txBody>
      </p:sp>
      <p:sp>
        <p:nvSpPr>
          <p:cNvPr id="5" name="矩形 4"/>
          <p:cNvSpPr/>
          <p:nvPr/>
        </p:nvSpPr>
        <p:spPr>
          <a:xfrm>
            <a:off x="954092" y="2116736"/>
            <a:ext cx="2646878" cy="400110"/>
          </a:xfrm>
          <a:prstGeom prst="rect">
            <a:avLst/>
          </a:prstGeom>
        </p:spPr>
        <p:txBody>
          <a:bodyPr wrap="none">
            <a:spAutoFit/>
          </a:bodyPr>
          <a:lstStyle/>
          <a:p>
            <a:pPr indent="266700" algn="just">
              <a:spcAft>
                <a:spcPts val="0"/>
              </a:spcAft>
            </a:pPr>
            <a:r>
              <a:rPr lang="zh-CN" altLang="zh-CN" sz="2000" b="1" kern="100" dirty="0">
                <a:latin typeface="Times New Roman" panose="02020603050405020304" pitchFamily="18" charset="0"/>
              </a:rPr>
              <a:t>（</a:t>
            </a:r>
            <a:r>
              <a:rPr lang="en-US" altLang="zh-CN" sz="2000" b="1" kern="100" dirty="0">
                <a:latin typeface="Times New Roman" panose="02020603050405020304" pitchFamily="18" charset="0"/>
              </a:rPr>
              <a:t>2</a:t>
            </a:r>
            <a:r>
              <a:rPr lang="zh-CN" altLang="zh-CN" sz="2000" b="1" kern="100" dirty="0">
                <a:latin typeface="Times New Roman" panose="02020603050405020304" pitchFamily="18" charset="0"/>
              </a:rPr>
              <a:t>）辅助文字符号</a:t>
            </a:r>
          </a:p>
        </p:txBody>
      </p:sp>
    </p:spTree>
    <p:extLst>
      <p:ext uri="{BB962C8B-B14F-4D97-AF65-F5344CB8AC3E}">
        <p14:creationId xmlns:p14="http://schemas.microsoft.com/office/powerpoint/2010/main" val="425808805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COMMONDATA" val="eyJjb3VudCI6MywiaGRpZCI6IjIwMTY1MWYwMzJjZWZkY2IwZmQ0YjY2YTZkMGMxZjU5IiwidXNlckNvdW50IjozfQ=="/>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4.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6.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2.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5.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6.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7.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8.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9.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www.1ppt.com">
  <a:themeElements>
    <a:clrScheme name="自定义 1">
      <a:dk1>
        <a:sysClr val="windowText" lastClr="000000"/>
      </a:dk1>
      <a:lt1>
        <a:sysClr val="window" lastClr="FFFFFF"/>
      </a:lt1>
      <a:dk2>
        <a:srgbClr val="44546A"/>
      </a:dk2>
      <a:lt2>
        <a:srgbClr val="E7E6E6"/>
      </a:lt2>
      <a:accent1>
        <a:srgbClr val="00B050"/>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TotalTime>
  <Words>1430</Words>
  <Application>Microsoft Office PowerPoint</Application>
  <PresentationFormat>宽屏</PresentationFormat>
  <Paragraphs>137</Paragraphs>
  <Slides>14</Slides>
  <Notes>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14</vt:i4>
      </vt:variant>
    </vt:vector>
  </HeadingPairs>
  <TitlesOfParts>
    <vt:vector size="24" baseType="lpstr">
      <vt:lpstr>印品黑体</vt:lpstr>
      <vt:lpstr>Arial</vt:lpstr>
      <vt:lpstr>Calibri</vt:lpstr>
      <vt:lpstr>Times New Roman</vt:lpstr>
      <vt:lpstr>Wingdings</vt:lpstr>
      <vt:lpstr>等线</vt:lpstr>
      <vt:lpstr>等线 Light</vt:lpstr>
      <vt:lpstr>微软雅黑</vt:lpstr>
      <vt:lpstr>自定义设计方案</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HL81829782</dc:creator>
  <cp:lastModifiedBy>Jane</cp:lastModifiedBy>
  <cp:revision>183</cp:revision>
  <dcterms:created xsi:type="dcterms:W3CDTF">2021-05-23T14:18:00Z</dcterms:created>
  <dcterms:modified xsi:type="dcterms:W3CDTF">2025-01-11T06:39:11Z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2052-12.1.0.18276</vt:lpwstr>
  </property>
  <property fmtid="{D5CDD505-2E9C-101B-9397-08002B2CF9AE}" pid="3" name="KSOTemplateUUID">
    <vt:lpwstr>v1.0_mb_M0/nvwOn0rQ5OhPd4iVQiQ==</vt:lpwstr>
  </property>
  <property fmtid="{D5CDD505-2E9C-101B-9397-08002B2CF9AE}" pid="4" name="ICV">
    <vt:lpwstr>7C2264B8ABD1434F849CFEC14103AF9B_13</vt:lpwstr>
  </property>
</Properties>
</file>