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5" r:id="rId1"/>
    <p:sldMasterId id="2147483692" r:id="rId2"/>
  </p:sldMasterIdLst>
  <p:notesMasterIdLst>
    <p:notesMasterId r:id="rId11"/>
  </p:notesMasterIdLst>
  <p:handoutMasterIdLst>
    <p:handoutMasterId r:id="rId12"/>
  </p:handoutMasterIdLst>
  <p:sldIdLst>
    <p:sldId id="404" r:id="rId3"/>
    <p:sldId id="405" r:id="rId4"/>
    <p:sldId id="395" r:id="rId5"/>
    <p:sldId id="409" r:id="rId6"/>
    <p:sldId id="412" r:id="rId7"/>
    <p:sldId id="413" r:id="rId8"/>
    <p:sldId id="406" r:id="rId9"/>
    <p:sldId id="414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us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4F5DA9"/>
    <a:srgbClr val="3A4480"/>
    <a:srgbClr val="1020FA"/>
    <a:srgbClr val="5B68AF"/>
    <a:srgbClr val="445393"/>
    <a:srgbClr val="EC8E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7" autoAdjust="0"/>
    <p:restoredTop sz="96379" autoAdjust="0"/>
  </p:normalViewPr>
  <p:slideViewPr>
    <p:cSldViewPr snapToGrid="0">
      <p:cViewPr varScale="1">
        <p:scale>
          <a:sx n="115" d="100"/>
          <a:sy n="115" d="100"/>
        </p:scale>
        <p:origin x="14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298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emf"/><Relationship Id="rId1" Type="http://schemas.openxmlformats.org/officeDocument/2006/relationships/image" Target="../media/image6.e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69FDC0-3932-4C1F-94CF-A5E962D055C1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BBCBC4-3779-46E1-92C7-35D6935033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3363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899888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454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885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088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7"/>
          <p:cNvGrpSpPr/>
          <p:nvPr userDrawn="1"/>
        </p:nvGrpSpPr>
        <p:grpSpPr>
          <a:xfrm>
            <a:off x="546" y="548243"/>
            <a:ext cx="4064991" cy="698692"/>
            <a:chOff x="543" y="253843"/>
            <a:chExt cx="3672408" cy="810497"/>
          </a:xfrm>
        </p:grpSpPr>
        <p:sp>
          <p:nvSpPr>
            <p:cNvPr id="11" name="矩形 10"/>
            <p:cNvSpPr/>
            <p:nvPr/>
          </p:nvSpPr>
          <p:spPr>
            <a:xfrm>
              <a:off x="543" y="343214"/>
              <a:ext cx="3213357" cy="631756"/>
            </a:xfrm>
            <a:prstGeom prst="rect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171899" y="476229"/>
            <a:ext cx="780565" cy="780563"/>
          </a:xfrm>
          <a:prstGeom prst="ellipse">
            <a:avLst/>
          </a:prstGeom>
          <a:gradFill>
            <a:gsLst>
              <a:gs pos="34000">
                <a:schemeClr val="bg1"/>
              </a:gs>
              <a:gs pos="96000">
                <a:srgbClr val="DBDBDD"/>
              </a:gs>
            </a:gsLst>
            <a:path path="circle">
              <a:fillToRect l="100000" t="100000"/>
            </a:path>
          </a:gradFill>
          <a:ln w="19050">
            <a:solidFill>
              <a:schemeClr val="bg1"/>
            </a:solidFill>
          </a:ln>
          <a:effectLst>
            <a:outerShdw blurRad="254000" dist="88900" dir="7200000" sx="92000" sy="92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9" tIns="45699" rIns="91399" bIns="45699" spcCol="0"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4" name="Freeform 116"/>
          <p:cNvSpPr>
            <a:spLocks/>
          </p:cNvSpPr>
          <p:nvPr userDrawn="1"/>
        </p:nvSpPr>
        <p:spPr bwMode="auto">
          <a:xfrm>
            <a:off x="374401" y="681601"/>
            <a:ext cx="352487" cy="393791"/>
          </a:xfrm>
          <a:custGeom>
            <a:avLst/>
            <a:gdLst>
              <a:gd name="T0" fmla="*/ 180 w 222"/>
              <a:gd name="T1" fmla="*/ 0 h 248"/>
              <a:gd name="T2" fmla="*/ 196 w 222"/>
              <a:gd name="T3" fmla="*/ 2 h 248"/>
              <a:gd name="T4" fmla="*/ 209 w 222"/>
              <a:gd name="T5" fmla="*/ 11 h 248"/>
              <a:gd name="T6" fmla="*/ 218 w 222"/>
              <a:gd name="T7" fmla="*/ 24 h 248"/>
              <a:gd name="T8" fmla="*/ 222 w 222"/>
              <a:gd name="T9" fmla="*/ 41 h 248"/>
              <a:gd name="T10" fmla="*/ 218 w 222"/>
              <a:gd name="T11" fmla="*/ 57 h 248"/>
              <a:gd name="T12" fmla="*/ 209 w 222"/>
              <a:gd name="T13" fmla="*/ 70 h 248"/>
              <a:gd name="T14" fmla="*/ 196 w 222"/>
              <a:gd name="T15" fmla="*/ 79 h 248"/>
              <a:gd name="T16" fmla="*/ 180 w 222"/>
              <a:gd name="T17" fmla="*/ 83 h 248"/>
              <a:gd name="T18" fmla="*/ 167 w 222"/>
              <a:gd name="T19" fmla="*/ 80 h 248"/>
              <a:gd name="T20" fmla="*/ 155 w 222"/>
              <a:gd name="T21" fmla="*/ 74 h 248"/>
              <a:gd name="T22" fmla="*/ 82 w 222"/>
              <a:gd name="T23" fmla="*/ 117 h 248"/>
              <a:gd name="T24" fmla="*/ 84 w 222"/>
              <a:gd name="T25" fmla="*/ 124 h 248"/>
              <a:gd name="T26" fmla="*/ 82 w 222"/>
              <a:gd name="T27" fmla="*/ 130 h 248"/>
              <a:gd name="T28" fmla="*/ 155 w 222"/>
              <a:gd name="T29" fmla="*/ 174 h 248"/>
              <a:gd name="T30" fmla="*/ 167 w 222"/>
              <a:gd name="T31" fmla="*/ 167 h 248"/>
              <a:gd name="T32" fmla="*/ 180 w 222"/>
              <a:gd name="T33" fmla="*/ 165 h 248"/>
              <a:gd name="T34" fmla="*/ 196 w 222"/>
              <a:gd name="T35" fmla="*/ 169 h 248"/>
              <a:gd name="T36" fmla="*/ 209 w 222"/>
              <a:gd name="T37" fmla="*/ 178 h 248"/>
              <a:gd name="T38" fmla="*/ 218 w 222"/>
              <a:gd name="T39" fmla="*/ 190 h 248"/>
              <a:gd name="T40" fmla="*/ 222 w 222"/>
              <a:gd name="T41" fmla="*/ 207 h 248"/>
              <a:gd name="T42" fmla="*/ 218 w 222"/>
              <a:gd name="T43" fmla="*/ 224 h 248"/>
              <a:gd name="T44" fmla="*/ 209 w 222"/>
              <a:gd name="T45" fmla="*/ 237 h 248"/>
              <a:gd name="T46" fmla="*/ 196 w 222"/>
              <a:gd name="T47" fmla="*/ 246 h 248"/>
              <a:gd name="T48" fmla="*/ 180 w 222"/>
              <a:gd name="T49" fmla="*/ 248 h 248"/>
              <a:gd name="T50" fmla="*/ 164 w 222"/>
              <a:gd name="T51" fmla="*/ 246 h 248"/>
              <a:gd name="T52" fmla="*/ 152 w 222"/>
              <a:gd name="T53" fmla="*/ 237 h 248"/>
              <a:gd name="T54" fmla="*/ 143 w 222"/>
              <a:gd name="T55" fmla="*/ 224 h 248"/>
              <a:gd name="T56" fmla="*/ 139 w 222"/>
              <a:gd name="T57" fmla="*/ 207 h 248"/>
              <a:gd name="T58" fmla="*/ 140 w 222"/>
              <a:gd name="T59" fmla="*/ 201 h 248"/>
              <a:gd name="T60" fmla="*/ 67 w 222"/>
              <a:gd name="T61" fmla="*/ 157 h 248"/>
              <a:gd name="T62" fmla="*/ 55 w 222"/>
              <a:gd name="T63" fmla="*/ 164 h 248"/>
              <a:gd name="T64" fmla="*/ 41 w 222"/>
              <a:gd name="T65" fmla="*/ 165 h 248"/>
              <a:gd name="T66" fmla="*/ 26 w 222"/>
              <a:gd name="T67" fmla="*/ 162 h 248"/>
              <a:gd name="T68" fmla="*/ 12 w 222"/>
              <a:gd name="T69" fmla="*/ 153 h 248"/>
              <a:gd name="T70" fmla="*/ 3 w 222"/>
              <a:gd name="T71" fmla="*/ 140 h 248"/>
              <a:gd name="T72" fmla="*/ 0 w 222"/>
              <a:gd name="T73" fmla="*/ 124 h 248"/>
              <a:gd name="T74" fmla="*/ 3 w 222"/>
              <a:gd name="T75" fmla="*/ 107 h 248"/>
              <a:gd name="T76" fmla="*/ 12 w 222"/>
              <a:gd name="T77" fmla="*/ 94 h 248"/>
              <a:gd name="T78" fmla="*/ 26 w 222"/>
              <a:gd name="T79" fmla="*/ 85 h 248"/>
              <a:gd name="T80" fmla="*/ 41 w 222"/>
              <a:gd name="T81" fmla="*/ 83 h 248"/>
              <a:gd name="T82" fmla="*/ 55 w 222"/>
              <a:gd name="T83" fmla="*/ 84 h 248"/>
              <a:gd name="T84" fmla="*/ 67 w 222"/>
              <a:gd name="T85" fmla="*/ 91 h 248"/>
              <a:gd name="T86" fmla="*/ 140 w 222"/>
              <a:gd name="T87" fmla="*/ 47 h 248"/>
              <a:gd name="T88" fmla="*/ 139 w 222"/>
              <a:gd name="T89" fmla="*/ 41 h 248"/>
              <a:gd name="T90" fmla="*/ 143 w 222"/>
              <a:gd name="T91" fmla="*/ 24 h 248"/>
              <a:gd name="T92" fmla="*/ 152 w 222"/>
              <a:gd name="T93" fmla="*/ 11 h 248"/>
              <a:gd name="T94" fmla="*/ 164 w 222"/>
              <a:gd name="T95" fmla="*/ 2 h 248"/>
              <a:gd name="T96" fmla="*/ 180 w 222"/>
              <a:gd name="T97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" h="248">
                <a:moveTo>
                  <a:pt x="180" y="0"/>
                </a:moveTo>
                <a:lnTo>
                  <a:pt x="196" y="2"/>
                </a:lnTo>
                <a:lnTo>
                  <a:pt x="209" y="11"/>
                </a:lnTo>
                <a:lnTo>
                  <a:pt x="218" y="24"/>
                </a:lnTo>
                <a:lnTo>
                  <a:pt x="222" y="41"/>
                </a:lnTo>
                <a:lnTo>
                  <a:pt x="218" y="57"/>
                </a:lnTo>
                <a:lnTo>
                  <a:pt x="209" y="70"/>
                </a:lnTo>
                <a:lnTo>
                  <a:pt x="196" y="79"/>
                </a:lnTo>
                <a:lnTo>
                  <a:pt x="180" y="83"/>
                </a:lnTo>
                <a:lnTo>
                  <a:pt x="167" y="80"/>
                </a:lnTo>
                <a:lnTo>
                  <a:pt x="155" y="74"/>
                </a:lnTo>
                <a:lnTo>
                  <a:pt x="82" y="117"/>
                </a:lnTo>
                <a:lnTo>
                  <a:pt x="84" y="124"/>
                </a:lnTo>
                <a:lnTo>
                  <a:pt x="82" y="130"/>
                </a:lnTo>
                <a:lnTo>
                  <a:pt x="155" y="174"/>
                </a:lnTo>
                <a:lnTo>
                  <a:pt x="167" y="167"/>
                </a:lnTo>
                <a:lnTo>
                  <a:pt x="180" y="165"/>
                </a:lnTo>
                <a:lnTo>
                  <a:pt x="196" y="169"/>
                </a:lnTo>
                <a:lnTo>
                  <a:pt x="209" y="178"/>
                </a:lnTo>
                <a:lnTo>
                  <a:pt x="218" y="190"/>
                </a:lnTo>
                <a:lnTo>
                  <a:pt x="222" y="207"/>
                </a:lnTo>
                <a:lnTo>
                  <a:pt x="218" y="224"/>
                </a:lnTo>
                <a:lnTo>
                  <a:pt x="209" y="237"/>
                </a:lnTo>
                <a:lnTo>
                  <a:pt x="196" y="246"/>
                </a:lnTo>
                <a:lnTo>
                  <a:pt x="180" y="248"/>
                </a:lnTo>
                <a:lnTo>
                  <a:pt x="164" y="246"/>
                </a:lnTo>
                <a:lnTo>
                  <a:pt x="152" y="237"/>
                </a:lnTo>
                <a:lnTo>
                  <a:pt x="143" y="224"/>
                </a:lnTo>
                <a:lnTo>
                  <a:pt x="139" y="207"/>
                </a:lnTo>
                <a:lnTo>
                  <a:pt x="140" y="201"/>
                </a:lnTo>
                <a:lnTo>
                  <a:pt x="67" y="157"/>
                </a:lnTo>
                <a:lnTo>
                  <a:pt x="55" y="164"/>
                </a:lnTo>
                <a:lnTo>
                  <a:pt x="41" y="165"/>
                </a:lnTo>
                <a:lnTo>
                  <a:pt x="26" y="162"/>
                </a:lnTo>
                <a:lnTo>
                  <a:pt x="12" y="153"/>
                </a:lnTo>
                <a:lnTo>
                  <a:pt x="3" y="140"/>
                </a:lnTo>
                <a:lnTo>
                  <a:pt x="0" y="124"/>
                </a:lnTo>
                <a:lnTo>
                  <a:pt x="3" y="107"/>
                </a:lnTo>
                <a:lnTo>
                  <a:pt x="12" y="94"/>
                </a:lnTo>
                <a:lnTo>
                  <a:pt x="26" y="85"/>
                </a:lnTo>
                <a:lnTo>
                  <a:pt x="41" y="83"/>
                </a:lnTo>
                <a:lnTo>
                  <a:pt x="55" y="84"/>
                </a:lnTo>
                <a:lnTo>
                  <a:pt x="67" y="91"/>
                </a:lnTo>
                <a:lnTo>
                  <a:pt x="140" y="47"/>
                </a:lnTo>
                <a:lnTo>
                  <a:pt x="139" y="41"/>
                </a:lnTo>
                <a:lnTo>
                  <a:pt x="143" y="24"/>
                </a:lnTo>
                <a:lnTo>
                  <a:pt x="152" y="11"/>
                </a:lnTo>
                <a:lnTo>
                  <a:pt x="164" y="2"/>
                </a:lnTo>
                <a:lnTo>
                  <a:pt x="180" y="0"/>
                </a:lnTo>
                <a:close/>
              </a:path>
            </a:pathLst>
          </a:custGeom>
          <a:solidFill>
            <a:srgbClr val="3898B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6712" y="1809739"/>
            <a:ext cx="10972800" cy="45259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2025/1/8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AutoShape 291"/>
          <p:cNvSpPr>
            <a:spLocks noChangeArrowheads="1"/>
          </p:cNvSpPr>
          <p:nvPr userDrawn="1"/>
        </p:nvSpPr>
        <p:spPr bwMode="auto">
          <a:xfrm flipH="1">
            <a:off x="-285795" y="6572272"/>
            <a:ext cx="8763061" cy="285728"/>
          </a:xfrm>
          <a:prstGeom prst="parallelogram">
            <a:avLst>
              <a:gd name="adj" fmla="val 93866"/>
            </a:avLst>
          </a:prstGeom>
          <a:solidFill>
            <a:schemeClr val="accent5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AutoShape 291"/>
          <p:cNvSpPr>
            <a:spLocks noChangeArrowheads="1"/>
          </p:cNvSpPr>
          <p:nvPr userDrawn="1"/>
        </p:nvSpPr>
        <p:spPr bwMode="auto">
          <a:xfrm flipH="1">
            <a:off x="8286766" y="6572272"/>
            <a:ext cx="4191029" cy="285728"/>
          </a:xfrm>
          <a:prstGeom prst="parallelogram">
            <a:avLst>
              <a:gd name="adj" fmla="val 93866"/>
            </a:avLst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8880000" y="6528001"/>
            <a:ext cx="336000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 smtClean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常州轻工职业技术学院</a:t>
            </a:r>
            <a:endParaRPr lang="zh-CN" altLang="en-US" sz="1867" b="1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68437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7"/>
          <p:cNvGrpSpPr/>
          <p:nvPr userDrawn="1"/>
        </p:nvGrpSpPr>
        <p:grpSpPr>
          <a:xfrm>
            <a:off x="546" y="548243"/>
            <a:ext cx="4064991" cy="698692"/>
            <a:chOff x="543" y="253843"/>
            <a:chExt cx="3672408" cy="810497"/>
          </a:xfrm>
        </p:grpSpPr>
        <p:sp>
          <p:nvSpPr>
            <p:cNvPr id="11" name="矩形 10"/>
            <p:cNvSpPr/>
            <p:nvPr/>
          </p:nvSpPr>
          <p:spPr>
            <a:xfrm>
              <a:off x="543" y="343214"/>
              <a:ext cx="3213357" cy="631756"/>
            </a:xfrm>
            <a:prstGeom prst="rect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171899" y="476229"/>
            <a:ext cx="780565" cy="780563"/>
          </a:xfrm>
          <a:prstGeom prst="ellipse">
            <a:avLst/>
          </a:prstGeom>
          <a:gradFill>
            <a:gsLst>
              <a:gs pos="34000">
                <a:schemeClr val="bg1"/>
              </a:gs>
              <a:gs pos="96000">
                <a:srgbClr val="DBDBDD"/>
              </a:gs>
            </a:gsLst>
            <a:path path="circle">
              <a:fillToRect l="100000" t="100000"/>
            </a:path>
          </a:gradFill>
          <a:ln w="19050">
            <a:solidFill>
              <a:schemeClr val="bg1"/>
            </a:solidFill>
          </a:ln>
          <a:effectLst>
            <a:outerShdw blurRad="254000" dist="88900" dir="7200000" sx="92000" sy="92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9" tIns="45699" rIns="91399" bIns="45699" spcCol="0"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4" name="Freeform 116"/>
          <p:cNvSpPr>
            <a:spLocks/>
          </p:cNvSpPr>
          <p:nvPr userDrawn="1"/>
        </p:nvSpPr>
        <p:spPr bwMode="auto">
          <a:xfrm>
            <a:off x="374401" y="681601"/>
            <a:ext cx="352487" cy="393791"/>
          </a:xfrm>
          <a:custGeom>
            <a:avLst/>
            <a:gdLst>
              <a:gd name="T0" fmla="*/ 180 w 222"/>
              <a:gd name="T1" fmla="*/ 0 h 248"/>
              <a:gd name="T2" fmla="*/ 196 w 222"/>
              <a:gd name="T3" fmla="*/ 2 h 248"/>
              <a:gd name="T4" fmla="*/ 209 w 222"/>
              <a:gd name="T5" fmla="*/ 11 h 248"/>
              <a:gd name="T6" fmla="*/ 218 w 222"/>
              <a:gd name="T7" fmla="*/ 24 h 248"/>
              <a:gd name="T8" fmla="*/ 222 w 222"/>
              <a:gd name="T9" fmla="*/ 41 h 248"/>
              <a:gd name="T10" fmla="*/ 218 w 222"/>
              <a:gd name="T11" fmla="*/ 57 h 248"/>
              <a:gd name="T12" fmla="*/ 209 w 222"/>
              <a:gd name="T13" fmla="*/ 70 h 248"/>
              <a:gd name="T14" fmla="*/ 196 w 222"/>
              <a:gd name="T15" fmla="*/ 79 h 248"/>
              <a:gd name="T16" fmla="*/ 180 w 222"/>
              <a:gd name="T17" fmla="*/ 83 h 248"/>
              <a:gd name="T18" fmla="*/ 167 w 222"/>
              <a:gd name="T19" fmla="*/ 80 h 248"/>
              <a:gd name="T20" fmla="*/ 155 w 222"/>
              <a:gd name="T21" fmla="*/ 74 h 248"/>
              <a:gd name="T22" fmla="*/ 82 w 222"/>
              <a:gd name="T23" fmla="*/ 117 h 248"/>
              <a:gd name="T24" fmla="*/ 84 w 222"/>
              <a:gd name="T25" fmla="*/ 124 h 248"/>
              <a:gd name="T26" fmla="*/ 82 w 222"/>
              <a:gd name="T27" fmla="*/ 130 h 248"/>
              <a:gd name="T28" fmla="*/ 155 w 222"/>
              <a:gd name="T29" fmla="*/ 174 h 248"/>
              <a:gd name="T30" fmla="*/ 167 w 222"/>
              <a:gd name="T31" fmla="*/ 167 h 248"/>
              <a:gd name="T32" fmla="*/ 180 w 222"/>
              <a:gd name="T33" fmla="*/ 165 h 248"/>
              <a:gd name="T34" fmla="*/ 196 w 222"/>
              <a:gd name="T35" fmla="*/ 169 h 248"/>
              <a:gd name="T36" fmla="*/ 209 w 222"/>
              <a:gd name="T37" fmla="*/ 178 h 248"/>
              <a:gd name="T38" fmla="*/ 218 w 222"/>
              <a:gd name="T39" fmla="*/ 190 h 248"/>
              <a:gd name="T40" fmla="*/ 222 w 222"/>
              <a:gd name="T41" fmla="*/ 207 h 248"/>
              <a:gd name="T42" fmla="*/ 218 w 222"/>
              <a:gd name="T43" fmla="*/ 224 h 248"/>
              <a:gd name="T44" fmla="*/ 209 w 222"/>
              <a:gd name="T45" fmla="*/ 237 h 248"/>
              <a:gd name="T46" fmla="*/ 196 w 222"/>
              <a:gd name="T47" fmla="*/ 246 h 248"/>
              <a:gd name="T48" fmla="*/ 180 w 222"/>
              <a:gd name="T49" fmla="*/ 248 h 248"/>
              <a:gd name="T50" fmla="*/ 164 w 222"/>
              <a:gd name="T51" fmla="*/ 246 h 248"/>
              <a:gd name="T52" fmla="*/ 152 w 222"/>
              <a:gd name="T53" fmla="*/ 237 h 248"/>
              <a:gd name="T54" fmla="*/ 143 w 222"/>
              <a:gd name="T55" fmla="*/ 224 h 248"/>
              <a:gd name="T56" fmla="*/ 139 w 222"/>
              <a:gd name="T57" fmla="*/ 207 h 248"/>
              <a:gd name="T58" fmla="*/ 140 w 222"/>
              <a:gd name="T59" fmla="*/ 201 h 248"/>
              <a:gd name="T60" fmla="*/ 67 w 222"/>
              <a:gd name="T61" fmla="*/ 157 h 248"/>
              <a:gd name="T62" fmla="*/ 55 w 222"/>
              <a:gd name="T63" fmla="*/ 164 h 248"/>
              <a:gd name="T64" fmla="*/ 41 w 222"/>
              <a:gd name="T65" fmla="*/ 165 h 248"/>
              <a:gd name="T66" fmla="*/ 26 w 222"/>
              <a:gd name="T67" fmla="*/ 162 h 248"/>
              <a:gd name="T68" fmla="*/ 12 w 222"/>
              <a:gd name="T69" fmla="*/ 153 h 248"/>
              <a:gd name="T70" fmla="*/ 3 w 222"/>
              <a:gd name="T71" fmla="*/ 140 h 248"/>
              <a:gd name="T72" fmla="*/ 0 w 222"/>
              <a:gd name="T73" fmla="*/ 124 h 248"/>
              <a:gd name="T74" fmla="*/ 3 w 222"/>
              <a:gd name="T75" fmla="*/ 107 h 248"/>
              <a:gd name="T76" fmla="*/ 12 w 222"/>
              <a:gd name="T77" fmla="*/ 94 h 248"/>
              <a:gd name="T78" fmla="*/ 26 w 222"/>
              <a:gd name="T79" fmla="*/ 85 h 248"/>
              <a:gd name="T80" fmla="*/ 41 w 222"/>
              <a:gd name="T81" fmla="*/ 83 h 248"/>
              <a:gd name="T82" fmla="*/ 55 w 222"/>
              <a:gd name="T83" fmla="*/ 84 h 248"/>
              <a:gd name="T84" fmla="*/ 67 w 222"/>
              <a:gd name="T85" fmla="*/ 91 h 248"/>
              <a:gd name="T86" fmla="*/ 140 w 222"/>
              <a:gd name="T87" fmla="*/ 47 h 248"/>
              <a:gd name="T88" fmla="*/ 139 w 222"/>
              <a:gd name="T89" fmla="*/ 41 h 248"/>
              <a:gd name="T90" fmla="*/ 143 w 222"/>
              <a:gd name="T91" fmla="*/ 24 h 248"/>
              <a:gd name="T92" fmla="*/ 152 w 222"/>
              <a:gd name="T93" fmla="*/ 11 h 248"/>
              <a:gd name="T94" fmla="*/ 164 w 222"/>
              <a:gd name="T95" fmla="*/ 2 h 248"/>
              <a:gd name="T96" fmla="*/ 180 w 222"/>
              <a:gd name="T97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" h="248">
                <a:moveTo>
                  <a:pt x="180" y="0"/>
                </a:moveTo>
                <a:lnTo>
                  <a:pt x="196" y="2"/>
                </a:lnTo>
                <a:lnTo>
                  <a:pt x="209" y="11"/>
                </a:lnTo>
                <a:lnTo>
                  <a:pt x="218" y="24"/>
                </a:lnTo>
                <a:lnTo>
                  <a:pt x="222" y="41"/>
                </a:lnTo>
                <a:lnTo>
                  <a:pt x="218" y="57"/>
                </a:lnTo>
                <a:lnTo>
                  <a:pt x="209" y="70"/>
                </a:lnTo>
                <a:lnTo>
                  <a:pt x="196" y="79"/>
                </a:lnTo>
                <a:lnTo>
                  <a:pt x="180" y="83"/>
                </a:lnTo>
                <a:lnTo>
                  <a:pt x="167" y="80"/>
                </a:lnTo>
                <a:lnTo>
                  <a:pt x="155" y="74"/>
                </a:lnTo>
                <a:lnTo>
                  <a:pt x="82" y="117"/>
                </a:lnTo>
                <a:lnTo>
                  <a:pt x="84" y="124"/>
                </a:lnTo>
                <a:lnTo>
                  <a:pt x="82" y="130"/>
                </a:lnTo>
                <a:lnTo>
                  <a:pt x="155" y="174"/>
                </a:lnTo>
                <a:lnTo>
                  <a:pt x="167" y="167"/>
                </a:lnTo>
                <a:lnTo>
                  <a:pt x="180" y="165"/>
                </a:lnTo>
                <a:lnTo>
                  <a:pt x="196" y="169"/>
                </a:lnTo>
                <a:lnTo>
                  <a:pt x="209" y="178"/>
                </a:lnTo>
                <a:lnTo>
                  <a:pt x="218" y="190"/>
                </a:lnTo>
                <a:lnTo>
                  <a:pt x="222" y="207"/>
                </a:lnTo>
                <a:lnTo>
                  <a:pt x="218" y="224"/>
                </a:lnTo>
                <a:lnTo>
                  <a:pt x="209" y="237"/>
                </a:lnTo>
                <a:lnTo>
                  <a:pt x="196" y="246"/>
                </a:lnTo>
                <a:lnTo>
                  <a:pt x="180" y="248"/>
                </a:lnTo>
                <a:lnTo>
                  <a:pt x="164" y="246"/>
                </a:lnTo>
                <a:lnTo>
                  <a:pt x="152" y="237"/>
                </a:lnTo>
                <a:lnTo>
                  <a:pt x="143" y="224"/>
                </a:lnTo>
                <a:lnTo>
                  <a:pt x="139" y="207"/>
                </a:lnTo>
                <a:lnTo>
                  <a:pt x="140" y="201"/>
                </a:lnTo>
                <a:lnTo>
                  <a:pt x="67" y="157"/>
                </a:lnTo>
                <a:lnTo>
                  <a:pt x="55" y="164"/>
                </a:lnTo>
                <a:lnTo>
                  <a:pt x="41" y="165"/>
                </a:lnTo>
                <a:lnTo>
                  <a:pt x="26" y="162"/>
                </a:lnTo>
                <a:lnTo>
                  <a:pt x="12" y="153"/>
                </a:lnTo>
                <a:lnTo>
                  <a:pt x="3" y="140"/>
                </a:lnTo>
                <a:lnTo>
                  <a:pt x="0" y="124"/>
                </a:lnTo>
                <a:lnTo>
                  <a:pt x="3" y="107"/>
                </a:lnTo>
                <a:lnTo>
                  <a:pt x="12" y="94"/>
                </a:lnTo>
                <a:lnTo>
                  <a:pt x="26" y="85"/>
                </a:lnTo>
                <a:lnTo>
                  <a:pt x="41" y="83"/>
                </a:lnTo>
                <a:lnTo>
                  <a:pt x="55" y="84"/>
                </a:lnTo>
                <a:lnTo>
                  <a:pt x="67" y="91"/>
                </a:lnTo>
                <a:lnTo>
                  <a:pt x="140" y="47"/>
                </a:lnTo>
                <a:lnTo>
                  <a:pt x="139" y="41"/>
                </a:lnTo>
                <a:lnTo>
                  <a:pt x="143" y="24"/>
                </a:lnTo>
                <a:lnTo>
                  <a:pt x="152" y="11"/>
                </a:lnTo>
                <a:lnTo>
                  <a:pt x="164" y="2"/>
                </a:lnTo>
                <a:lnTo>
                  <a:pt x="180" y="0"/>
                </a:lnTo>
                <a:close/>
              </a:path>
            </a:pathLst>
          </a:custGeom>
          <a:solidFill>
            <a:srgbClr val="3898B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6712" y="1809739"/>
            <a:ext cx="10972800" cy="45259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2025/1/8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AutoShape 291"/>
          <p:cNvSpPr>
            <a:spLocks noChangeArrowheads="1"/>
          </p:cNvSpPr>
          <p:nvPr userDrawn="1"/>
        </p:nvSpPr>
        <p:spPr bwMode="auto">
          <a:xfrm flipH="1">
            <a:off x="-285795" y="6572272"/>
            <a:ext cx="8763061" cy="285728"/>
          </a:xfrm>
          <a:prstGeom prst="parallelogram">
            <a:avLst>
              <a:gd name="adj" fmla="val 93866"/>
            </a:avLst>
          </a:prstGeom>
          <a:solidFill>
            <a:schemeClr val="accent5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AutoShape 291"/>
          <p:cNvSpPr>
            <a:spLocks noChangeArrowheads="1"/>
          </p:cNvSpPr>
          <p:nvPr userDrawn="1"/>
        </p:nvSpPr>
        <p:spPr bwMode="auto">
          <a:xfrm flipH="1">
            <a:off x="8286766" y="6572272"/>
            <a:ext cx="4191029" cy="285728"/>
          </a:xfrm>
          <a:prstGeom prst="parallelogram">
            <a:avLst>
              <a:gd name="adj" fmla="val 93866"/>
            </a:avLst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8880000" y="6528001"/>
            <a:ext cx="336000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 smtClean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常州轻工职业技术学院</a:t>
            </a:r>
            <a:endParaRPr lang="zh-CN" altLang="en-US" sz="1867" b="1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92721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7"/>
          <p:cNvGrpSpPr/>
          <p:nvPr userDrawn="1"/>
        </p:nvGrpSpPr>
        <p:grpSpPr>
          <a:xfrm>
            <a:off x="546" y="548243"/>
            <a:ext cx="4064991" cy="698692"/>
            <a:chOff x="543" y="253843"/>
            <a:chExt cx="3672408" cy="810497"/>
          </a:xfrm>
        </p:grpSpPr>
        <p:sp>
          <p:nvSpPr>
            <p:cNvPr id="11" name="矩形 10"/>
            <p:cNvSpPr/>
            <p:nvPr/>
          </p:nvSpPr>
          <p:spPr>
            <a:xfrm>
              <a:off x="543" y="343214"/>
              <a:ext cx="3213357" cy="631756"/>
            </a:xfrm>
            <a:prstGeom prst="rect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171899" y="476229"/>
            <a:ext cx="780565" cy="780563"/>
          </a:xfrm>
          <a:prstGeom prst="ellipse">
            <a:avLst/>
          </a:prstGeom>
          <a:gradFill>
            <a:gsLst>
              <a:gs pos="34000">
                <a:schemeClr val="bg1"/>
              </a:gs>
              <a:gs pos="96000">
                <a:srgbClr val="DBDBDD"/>
              </a:gs>
            </a:gsLst>
            <a:path path="circle">
              <a:fillToRect l="100000" t="100000"/>
            </a:path>
          </a:gradFill>
          <a:ln w="19050">
            <a:solidFill>
              <a:schemeClr val="bg1"/>
            </a:solidFill>
          </a:ln>
          <a:effectLst>
            <a:outerShdw blurRad="254000" dist="88900" dir="7200000" sx="92000" sy="92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9" tIns="45699" rIns="91399" bIns="45699" spcCol="0"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4" name="Freeform 116"/>
          <p:cNvSpPr>
            <a:spLocks/>
          </p:cNvSpPr>
          <p:nvPr userDrawn="1"/>
        </p:nvSpPr>
        <p:spPr bwMode="auto">
          <a:xfrm>
            <a:off x="374401" y="681601"/>
            <a:ext cx="352487" cy="393791"/>
          </a:xfrm>
          <a:custGeom>
            <a:avLst/>
            <a:gdLst>
              <a:gd name="T0" fmla="*/ 180 w 222"/>
              <a:gd name="T1" fmla="*/ 0 h 248"/>
              <a:gd name="T2" fmla="*/ 196 w 222"/>
              <a:gd name="T3" fmla="*/ 2 h 248"/>
              <a:gd name="T4" fmla="*/ 209 w 222"/>
              <a:gd name="T5" fmla="*/ 11 h 248"/>
              <a:gd name="T6" fmla="*/ 218 w 222"/>
              <a:gd name="T7" fmla="*/ 24 h 248"/>
              <a:gd name="T8" fmla="*/ 222 w 222"/>
              <a:gd name="T9" fmla="*/ 41 h 248"/>
              <a:gd name="T10" fmla="*/ 218 w 222"/>
              <a:gd name="T11" fmla="*/ 57 h 248"/>
              <a:gd name="T12" fmla="*/ 209 w 222"/>
              <a:gd name="T13" fmla="*/ 70 h 248"/>
              <a:gd name="T14" fmla="*/ 196 w 222"/>
              <a:gd name="T15" fmla="*/ 79 h 248"/>
              <a:gd name="T16" fmla="*/ 180 w 222"/>
              <a:gd name="T17" fmla="*/ 83 h 248"/>
              <a:gd name="T18" fmla="*/ 167 w 222"/>
              <a:gd name="T19" fmla="*/ 80 h 248"/>
              <a:gd name="T20" fmla="*/ 155 w 222"/>
              <a:gd name="T21" fmla="*/ 74 h 248"/>
              <a:gd name="T22" fmla="*/ 82 w 222"/>
              <a:gd name="T23" fmla="*/ 117 h 248"/>
              <a:gd name="T24" fmla="*/ 84 w 222"/>
              <a:gd name="T25" fmla="*/ 124 h 248"/>
              <a:gd name="T26" fmla="*/ 82 w 222"/>
              <a:gd name="T27" fmla="*/ 130 h 248"/>
              <a:gd name="T28" fmla="*/ 155 w 222"/>
              <a:gd name="T29" fmla="*/ 174 h 248"/>
              <a:gd name="T30" fmla="*/ 167 w 222"/>
              <a:gd name="T31" fmla="*/ 167 h 248"/>
              <a:gd name="T32" fmla="*/ 180 w 222"/>
              <a:gd name="T33" fmla="*/ 165 h 248"/>
              <a:gd name="T34" fmla="*/ 196 w 222"/>
              <a:gd name="T35" fmla="*/ 169 h 248"/>
              <a:gd name="T36" fmla="*/ 209 w 222"/>
              <a:gd name="T37" fmla="*/ 178 h 248"/>
              <a:gd name="T38" fmla="*/ 218 w 222"/>
              <a:gd name="T39" fmla="*/ 190 h 248"/>
              <a:gd name="T40" fmla="*/ 222 w 222"/>
              <a:gd name="T41" fmla="*/ 207 h 248"/>
              <a:gd name="T42" fmla="*/ 218 w 222"/>
              <a:gd name="T43" fmla="*/ 224 h 248"/>
              <a:gd name="T44" fmla="*/ 209 w 222"/>
              <a:gd name="T45" fmla="*/ 237 h 248"/>
              <a:gd name="T46" fmla="*/ 196 w 222"/>
              <a:gd name="T47" fmla="*/ 246 h 248"/>
              <a:gd name="T48" fmla="*/ 180 w 222"/>
              <a:gd name="T49" fmla="*/ 248 h 248"/>
              <a:gd name="T50" fmla="*/ 164 w 222"/>
              <a:gd name="T51" fmla="*/ 246 h 248"/>
              <a:gd name="T52" fmla="*/ 152 w 222"/>
              <a:gd name="T53" fmla="*/ 237 h 248"/>
              <a:gd name="T54" fmla="*/ 143 w 222"/>
              <a:gd name="T55" fmla="*/ 224 h 248"/>
              <a:gd name="T56" fmla="*/ 139 w 222"/>
              <a:gd name="T57" fmla="*/ 207 h 248"/>
              <a:gd name="T58" fmla="*/ 140 w 222"/>
              <a:gd name="T59" fmla="*/ 201 h 248"/>
              <a:gd name="T60" fmla="*/ 67 w 222"/>
              <a:gd name="T61" fmla="*/ 157 h 248"/>
              <a:gd name="T62" fmla="*/ 55 w 222"/>
              <a:gd name="T63" fmla="*/ 164 h 248"/>
              <a:gd name="T64" fmla="*/ 41 w 222"/>
              <a:gd name="T65" fmla="*/ 165 h 248"/>
              <a:gd name="T66" fmla="*/ 26 w 222"/>
              <a:gd name="T67" fmla="*/ 162 h 248"/>
              <a:gd name="T68" fmla="*/ 12 w 222"/>
              <a:gd name="T69" fmla="*/ 153 h 248"/>
              <a:gd name="T70" fmla="*/ 3 w 222"/>
              <a:gd name="T71" fmla="*/ 140 h 248"/>
              <a:gd name="T72" fmla="*/ 0 w 222"/>
              <a:gd name="T73" fmla="*/ 124 h 248"/>
              <a:gd name="T74" fmla="*/ 3 w 222"/>
              <a:gd name="T75" fmla="*/ 107 h 248"/>
              <a:gd name="T76" fmla="*/ 12 w 222"/>
              <a:gd name="T77" fmla="*/ 94 h 248"/>
              <a:gd name="T78" fmla="*/ 26 w 222"/>
              <a:gd name="T79" fmla="*/ 85 h 248"/>
              <a:gd name="T80" fmla="*/ 41 w 222"/>
              <a:gd name="T81" fmla="*/ 83 h 248"/>
              <a:gd name="T82" fmla="*/ 55 w 222"/>
              <a:gd name="T83" fmla="*/ 84 h 248"/>
              <a:gd name="T84" fmla="*/ 67 w 222"/>
              <a:gd name="T85" fmla="*/ 91 h 248"/>
              <a:gd name="T86" fmla="*/ 140 w 222"/>
              <a:gd name="T87" fmla="*/ 47 h 248"/>
              <a:gd name="T88" fmla="*/ 139 w 222"/>
              <a:gd name="T89" fmla="*/ 41 h 248"/>
              <a:gd name="T90" fmla="*/ 143 w 222"/>
              <a:gd name="T91" fmla="*/ 24 h 248"/>
              <a:gd name="T92" fmla="*/ 152 w 222"/>
              <a:gd name="T93" fmla="*/ 11 h 248"/>
              <a:gd name="T94" fmla="*/ 164 w 222"/>
              <a:gd name="T95" fmla="*/ 2 h 248"/>
              <a:gd name="T96" fmla="*/ 180 w 222"/>
              <a:gd name="T97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" h="248">
                <a:moveTo>
                  <a:pt x="180" y="0"/>
                </a:moveTo>
                <a:lnTo>
                  <a:pt x="196" y="2"/>
                </a:lnTo>
                <a:lnTo>
                  <a:pt x="209" y="11"/>
                </a:lnTo>
                <a:lnTo>
                  <a:pt x="218" y="24"/>
                </a:lnTo>
                <a:lnTo>
                  <a:pt x="222" y="41"/>
                </a:lnTo>
                <a:lnTo>
                  <a:pt x="218" y="57"/>
                </a:lnTo>
                <a:lnTo>
                  <a:pt x="209" y="70"/>
                </a:lnTo>
                <a:lnTo>
                  <a:pt x="196" y="79"/>
                </a:lnTo>
                <a:lnTo>
                  <a:pt x="180" y="83"/>
                </a:lnTo>
                <a:lnTo>
                  <a:pt x="167" y="80"/>
                </a:lnTo>
                <a:lnTo>
                  <a:pt x="155" y="74"/>
                </a:lnTo>
                <a:lnTo>
                  <a:pt x="82" y="117"/>
                </a:lnTo>
                <a:lnTo>
                  <a:pt x="84" y="124"/>
                </a:lnTo>
                <a:lnTo>
                  <a:pt x="82" y="130"/>
                </a:lnTo>
                <a:lnTo>
                  <a:pt x="155" y="174"/>
                </a:lnTo>
                <a:lnTo>
                  <a:pt x="167" y="167"/>
                </a:lnTo>
                <a:lnTo>
                  <a:pt x="180" y="165"/>
                </a:lnTo>
                <a:lnTo>
                  <a:pt x="196" y="169"/>
                </a:lnTo>
                <a:lnTo>
                  <a:pt x="209" y="178"/>
                </a:lnTo>
                <a:lnTo>
                  <a:pt x="218" y="190"/>
                </a:lnTo>
                <a:lnTo>
                  <a:pt x="222" y="207"/>
                </a:lnTo>
                <a:lnTo>
                  <a:pt x="218" y="224"/>
                </a:lnTo>
                <a:lnTo>
                  <a:pt x="209" y="237"/>
                </a:lnTo>
                <a:lnTo>
                  <a:pt x="196" y="246"/>
                </a:lnTo>
                <a:lnTo>
                  <a:pt x="180" y="248"/>
                </a:lnTo>
                <a:lnTo>
                  <a:pt x="164" y="246"/>
                </a:lnTo>
                <a:lnTo>
                  <a:pt x="152" y="237"/>
                </a:lnTo>
                <a:lnTo>
                  <a:pt x="143" y="224"/>
                </a:lnTo>
                <a:lnTo>
                  <a:pt x="139" y="207"/>
                </a:lnTo>
                <a:lnTo>
                  <a:pt x="140" y="201"/>
                </a:lnTo>
                <a:lnTo>
                  <a:pt x="67" y="157"/>
                </a:lnTo>
                <a:lnTo>
                  <a:pt x="55" y="164"/>
                </a:lnTo>
                <a:lnTo>
                  <a:pt x="41" y="165"/>
                </a:lnTo>
                <a:lnTo>
                  <a:pt x="26" y="162"/>
                </a:lnTo>
                <a:lnTo>
                  <a:pt x="12" y="153"/>
                </a:lnTo>
                <a:lnTo>
                  <a:pt x="3" y="140"/>
                </a:lnTo>
                <a:lnTo>
                  <a:pt x="0" y="124"/>
                </a:lnTo>
                <a:lnTo>
                  <a:pt x="3" y="107"/>
                </a:lnTo>
                <a:lnTo>
                  <a:pt x="12" y="94"/>
                </a:lnTo>
                <a:lnTo>
                  <a:pt x="26" y="85"/>
                </a:lnTo>
                <a:lnTo>
                  <a:pt x="41" y="83"/>
                </a:lnTo>
                <a:lnTo>
                  <a:pt x="55" y="84"/>
                </a:lnTo>
                <a:lnTo>
                  <a:pt x="67" y="91"/>
                </a:lnTo>
                <a:lnTo>
                  <a:pt x="140" y="47"/>
                </a:lnTo>
                <a:lnTo>
                  <a:pt x="139" y="41"/>
                </a:lnTo>
                <a:lnTo>
                  <a:pt x="143" y="24"/>
                </a:lnTo>
                <a:lnTo>
                  <a:pt x="152" y="11"/>
                </a:lnTo>
                <a:lnTo>
                  <a:pt x="164" y="2"/>
                </a:lnTo>
                <a:lnTo>
                  <a:pt x="180" y="0"/>
                </a:lnTo>
                <a:close/>
              </a:path>
            </a:pathLst>
          </a:custGeom>
          <a:solidFill>
            <a:srgbClr val="3898B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6712" y="1809739"/>
            <a:ext cx="10972800" cy="45259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2025/1/8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AutoShape 291"/>
          <p:cNvSpPr>
            <a:spLocks noChangeArrowheads="1"/>
          </p:cNvSpPr>
          <p:nvPr userDrawn="1"/>
        </p:nvSpPr>
        <p:spPr bwMode="auto">
          <a:xfrm flipH="1">
            <a:off x="-285795" y="6572272"/>
            <a:ext cx="8763061" cy="285728"/>
          </a:xfrm>
          <a:prstGeom prst="parallelogram">
            <a:avLst>
              <a:gd name="adj" fmla="val 93866"/>
            </a:avLst>
          </a:prstGeom>
          <a:solidFill>
            <a:schemeClr val="accent5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AutoShape 291"/>
          <p:cNvSpPr>
            <a:spLocks noChangeArrowheads="1"/>
          </p:cNvSpPr>
          <p:nvPr userDrawn="1"/>
        </p:nvSpPr>
        <p:spPr bwMode="auto">
          <a:xfrm flipH="1">
            <a:off x="8286766" y="6572272"/>
            <a:ext cx="4191029" cy="285728"/>
          </a:xfrm>
          <a:prstGeom prst="parallelogram">
            <a:avLst>
              <a:gd name="adj" fmla="val 93866"/>
            </a:avLst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8880000" y="6528001"/>
            <a:ext cx="336000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 smtClean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常州轻工职业技术学院</a:t>
            </a:r>
            <a:endParaRPr lang="zh-CN" altLang="en-US" sz="1867" b="1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45003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7"/>
          <p:cNvGrpSpPr/>
          <p:nvPr userDrawn="1"/>
        </p:nvGrpSpPr>
        <p:grpSpPr>
          <a:xfrm>
            <a:off x="546" y="548243"/>
            <a:ext cx="4064991" cy="698692"/>
            <a:chOff x="543" y="253843"/>
            <a:chExt cx="3672408" cy="810497"/>
          </a:xfrm>
        </p:grpSpPr>
        <p:sp>
          <p:nvSpPr>
            <p:cNvPr id="11" name="矩形 10"/>
            <p:cNvSpPr/>
            <p:nvPr/>
          </p:nvSpPr>
          <p:spPr>
            <a:xfrm>
              <a:off x="543" y="343214"/>
              <a:ext cx="3213357" cy="631756"/>
            </a:xfrm>
            <a:prstGeom prst="rect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171899" y="476229"/>
            <a:ext cx="780565" cy="780563"/>
          </a:xfrm>
          <a:prstGeom prst="ellipse">
            <a:avLst/>
          </a:prstGeom>
          <a:gradFill>
            <a:gsLst>
              <a:gs pos="34000">
                <a:schemeClr val="bg1"/>
              </a:gs>
              <a:gs pos="96000">
                <a:srgbClr val="DBDBDD"/>
              </a:gs>
            </a:gsLst>
            <a:path path="circle">
              <a:fillToRect l="100000" t="100000"/>
            </a:path>
          </a:gradFill>
          <a:ln w="19050">
            <a:solidFill>
              <a:schemeClr val="bg1"/>
            </a:solidFill>
          </a:ln>
          <a:effectLst>
            <a:outerShdw blurRad="254000" dist="88900" dir="7200000" sx="92000" sy="92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9" tIns="45699" rIns="91399" bIns="45699" spcCol="0"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4" name="Freeform 116"/>
          <p:cNvSpPr>
            <a:spLocks/>
          </p:cNvSpPr>
          <p:nvPr userDrawn="1"/>
        </p:nvSpPr>
        <p:spPr bwMode="auto">
          <a:xfrm>
            <a:off x="374401" y="681601"/>
            <a:ext cx="352487" cy="393791"/>
          </a:xfrm>
          <a:custGeom>
            <a:avLst/>
            <a:gdLst>
              <a:gd name="T0" fmla="*/ 180 w 222"/>
              <a:gd name="T1" fmla="*/ 0 h 248"/>
              <a:gd name="T2" fmla="*/ 196 w 222"/>
              <a:gd name="T3" fmla="*/ 2 h 248"/>
              <a:gd name="T4" fmla="*/ 209 w 222"/>
              <a:gd name="T5" fmla="*/ 11 h 248"/>
              <a:gd name="T6" fmla="*/ 218 w 222"/>
              <a:gd name="T7" fmla="*/ 24 h 248"/>
              <a:gd name="T8" fmla="*/ 222 w 222"/>
              <a:gd name="T9" fmla="*/ 41 h 248"/>
              <a:gd name="T10" fmla="*/ 218 w 222"/>
              <a:gd name="T11" fmla="*/ 57 h 248"/>
              <a:gd name="T12" fmla="*/ 209 w 222"/>
              <a:gd name="T13" fmla="*/ 70 h 248"/>
              <a:gd name="T14" fmla="*/ 196 w 222"/>
              <a:gd name="T15" fmla="*/ 79 h 248"/>
              <a:gd name="T16" fmla="*/ 180 w 222"/>
              <a:gd name="T17" fmla="*/ 83 h 248"/>
              <a:gd name="T18" fmla="*/ 167 w 222"/>
              <a:gd name="T19" fmla="*/ 80 h 248"/>
              <a:gd name="T20" fmla="*/ 155 w 222"/>
              <a:gd name="T21" fmla="*/ 74 h 248"/>
              <a:gd name="T22" fmla="*/ 82 w 222"/>
              <a:gd name="T23" fmla="*/ 117 h 248"/>
              <a:gd name="T24" fmla="*/ 84 w 222"/>
              <a:gd name="T25" fmla="*/ 124 h 248"/>
              <a:gd name="T26" fmla="*/ 82 w 222"/>
              <a:gd name="T27" fmla="*/ 130 h 248"/>
              <a:gd name="T28" fmla="*/ 155 w 222"/>
              <a:gd name="T29" fmla="*/ 174 h 248"/>
              <a:gd name="T30" fmla="*/ 167 w 222"/>
              <a:gd name="T31" fmla="*/ 167 h 248"/>
              <a:gd name="T32" fmla="*/ 180 w 222"/>
              <a:gd name="T33" fmla="*/ 165 h 248"/>
              <a:gd name="T34" fmla="*/ 196 w 222"/>
              <a:gd name="T35" fmla="*/ 169 h 248"/>
              <a:gd name="T36" fmla="*/ 209 w 222"/>
              <a:gd name="T37" fmla="*/ 178 h 248"/>
              <a:gd name="T38" fmla="*/ 218 w 222"/>
              <a:gd name="T39" fmla="*/ 190 h 248"/>
              <a:gd name="T40" fmla="*/ 222 w 222"/>
              <a:gd name="T41" fmla="*/ 207 h 248"/>
              <a:gd name="T42" fmla="*/ 218 w 222"/>
              <a:gd name="T43" fmla="*/ 224 h 248"/>
              <a:gd name="T44" fmla="*/ 209 w 222"/>
              <a:gd name="T45" fmla="*/ 237 h 248"/>
              <a:gd name="T46" fmla="*/ 196 w 222"/>
              <a:gd name="T47" fmla="*/ 246 h 248"/>
              <a:gd name="T48" fmla="*/ 180 w 222"/>
              <a:gd name="T49" fmla="*/ 248 h 248"/>
              <a:gd name="T50" fmla="*/ 164 w 222"/>
              <a:gd name="T51" fmla="*/ 246 h 248"/>
              <a:gd name="T52" fmla="*/ 152 w 222"/>
              <a:gd name="T53" fmla="*/ 237 h 248"/>
              <a:gd name="T54" fmla="*/ 143 w 222"/>
              <a:gd name="T55" fmla="*/ 224 h 248"/>
              <a:gd name="T56" fmla="*/ 139 w 222"/>
              <a:gd name="T57" fmla="*/ 207 h 248"/>
              <a:gd name="T58" fmla="*/ 140 w 222"/>
              <a:gd name="T59" fmla="*/ 201 h 248"/>
              <a:gd name="T60" fmla="*/ 67 w 222"/>
              <a:gd name="T61" fmla="*/ 157 h 248"/>
              <a:gd name="T62" fmla="*/ 55 w 222"/>
              <a:gd name="T63" fmla="*/ 164 h 248"/>
              <a:gd name="T64" fmla="*/ 41 w 222"/>
              <a:gd name="T65" fmla="*/ 165 h 248"/>
              <a:gd name="T66" fmla="*/ 26 w 222"/>
              <a:gd name="T67" fmla="*/ 162 h 248"/>
              <a:gd name="T68" fmla="*/ 12 w 222"/>
              <a:gd name="T69" fmla="*/ 153 h 248"/>
              <a:gd name="T70" fmla="*/ 3 w 222"/>
              <a:gd name="T71" fmla="*/ 140 h 248"/>
              <a:gd name="T72" fmla="*/ 0 w 222"/>
              <a:gd name="T73" fmla="*/ 124 h 248"/>
              <a:gd name="T74" fmla="*/ 3 w 222"/>
              <a:gd name="T75" fmla="*/ 107 h 248"/>
              <a:gd name="T76" fmla="*/ 12 w 222"/>
              <a:gd name="T77" fmla="*/ 94 h 248"/>
              <a:gd name="T78" fmla="*/ 26 w 222"/>
              <a:gd name="T79" fmla="*/ 85 h 248"/>
              <a:gd name="T80" fmla="*/ 41 w 222"/>
              <a:gd name="T81" fmla="*/ 83 h 248"/>
              <a:gd name="T82" fmla="*/ 55 w 222"/>
              <a:gd name="T83" fmla="*/ 84 h 248"/>
              <a:gd name="T84" fmla="*/ 67 w 222"/>
              <a:gd name="T85" fmla="*/ 91 h 248"/>
              <a:gd name="T86" fmla="*/ 140 w 222"/>
              <a:gd name="T87" fmla="*/ 47 h 248"/>
              <a:gd name="T88" fmla="*/ 139 w 222"/>
              <a:gd name="T89" fmla="*/ 41 h 248"/>
              <a:gd name="T90" fmla="*/ 143 w 222"/>
              <a:gd name="T91" fmla="*/ 24 h 248"/>
              <a:gd name="T92" fmla="*/ 152 w 222"/>
              <a:gd name="T93" fmla="*/ 11 h 248"/>
              <a:gd name="T94" fmla="*/ 164 w 222"/>
              <a:gd name="T95" fmla="*/ 2 h 248"/>
              <a:gd name="T96" fmla="*/ 180 w 222"/>
              <a:gd name="T97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" h="248">
                <a:moveTo>
                  <a:pt x="180" y="0"/>
                </a:moveTo>
                <a:lnTo>
                  <a:pt x="196" y="2"/>
                </a:lnTo>
                <a:lnTo>
                  <a:pt x="209" y="11"/>
                </a:lnTo>
                <a:lnTo>
                  <a:pt x="218" y="24"/>
                </a:lnTo>
                <a:lnTo>
                  <a:pt x="222" y="41"/>
                </a:lnTo>
                <a:lnTo>
                  <a:pt x="218" y="57"/>
                </a:lnTo>
                <a:lnTo>
                  <a:pt x="209" y="70"/>
                </a:lnTo>
                <a:lnTo>
                  <a:pt x="196" y="79"/>
                </a:lnTo>
                <a:lnTo>
                  <a:pt x="180" y="83"/>
                </a:lnTo>
                <a:lnTo>
                  <a:pt x="167" y="80"/>
                </a:lnTo>
                <a:lnTo>
                  <a:pt x="155" y="74"/>
                </a:lnTo>
                <a:lnTo>
                  <a:pt x="82" y="117"/>
                </a:lnTo>
                <a:lnTo>
                  <a:pt x="84" y="124"/>
                </a:lnTo>
                <a:lnTo>
                  <a:pt x="82" y="130"/>
                </a:lnTo>
                <a:lnTo>
                  <a:pt x="155" y="174"/>
                </a:lnTo>
                <a:lnTo>
                  <a:pt x="167" y="167"/>
                </a:lnTo>
                <a:lnTo>
                  <a:pt x="180" y="165"/>
                </a:lnTo>
                <a:lnTo>
                  <a:pt x="196" y="169"/>
                </a:lnTo>
                <a:lnTo>
                  <a:pt x="209" y="178"/>
                </a:lnTo>
                <a:lnTo>
                  <a:pt x="218" y="190"/>
                </a:lnTo>
                <a:lnTo>
                  <a:pt x="222" y="207"/>
                </a:lnTo>
                <a:lnTo>
                  <a:pt x="218" y="224"/>
                </a:lnTo>
                <a:lnTo>
                  <a:pt x="209" y="237"/>
                </a:lnTo>
                <a:lnTo>
                  <a:pt x="196" y="246"/>
                </a:lnTo>
                <a:lnTo>
                  <a:pt x="180" y="248"/>
                </a:lnTo>
                <a:lnTo>
                  <a:pt x="164" y="246"/>
                </a:lnTo>
                <a:lnTo>
                  <a:pt x="152" y="237"/>
                </a:lnTo>
                <a:lnTo>
                  <a:pt x="143" y="224"/>
                </a:lnTo>
                <a:lnTo>
                  <a:pt x="139" y="207"/>
                </a:lnTo>
                <a:lnTo>
                  <a:pt x="140" y="201"/>
                </a:lnTo>
                <a:lnTo>
                  <a:pt x="67" y="157"/>
                </a:lnTo>
                <a:lnTo>
                  <a:pt x="55" y="164"/>
                </a:lnTo>
                <a:lnTo>
                  <a:pt x="41" y="165"/>
                </a:lnTo>
                <a:lnTo>
                  <a:pt x="26" y="162"/>
                </a:lnTo>
                <a:lnTo>
                  <a:pt x="12" y="153"/>
                </a:lnTo>
                <a:lnTo>
                  <a:pt x="3" y="140"/>
                </a:lnTo>
                <a:lnTo>
                  <a:pt x="0" y="124"/>
                </a:lnTo>
                <a:lnTo>
                  <a:pt x="3" y="107"/>
                </a:lnTo>
                <a:lnTo>
                  <a:pt x="12" y="94"/>
                </a:lnTo>
                <a:lnTo>
                  <a:pt x="26" y="85"/>
                </a:lnTo>
                <a:lnTo>
                  <a:pt x="41" y="83"/>
                </a:lnTo>
                <a:lnTo>
                  <a:pt x="55" y="84"/>
                </a:lnTo>
                <a:lnTo>
                  <a:pt x="67" y="91"/>
                </a:lnTo>
                <a:lnTo>
                  <a:pt x="140" y="47"/>
                </a:lnTo>
                <a:lnTo>
                  <a:pt x="139" y="41"/>
                </a:lnTo>
                <a:lnTo>
                  <a:pt x="143" y="24"/>
                </a:lnTo>
                <a:lnTo>
                  <a:pt x="152" y="11"/>
                </a:lnTo>
                <a:lnTo>
                  <a:pt x="164" y="2"/>
                </a:lnTo>
                <a:lnTo>
                  <a:pt x="180" y="0"/>
                </a:lnTo>
                <a:close/>
              </a:path>
            </a:pathLst>
          </a:custGeom>
          <a:solidFill>
            <a:srgbClr val="3898B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6712" y="1809739"/>
            <a:ext cx="10972800" cy="45259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2025/1/8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AutoShape 291"/>
          <p:cNvSpPr>
            <a:spLocks noChangeArrowheads="1"/>
          </p:cNvSpPr>
          <p:nvPr userDrawn="1"/>
        </p:nvSpPr>
        <p:spPr bwMode="auto">
          <a:xfrm flipH="1">
            <a:off x="-285795" y="6572272"/>
            <a:ext cx="8763061" cy="285728"/>
          </a:xfrm>
          <a:prstGeom prst="parallelogram">
            <a:avLst>
              <a:gd name="adj" fmla="val 93866"/>
            </a:avLst>
          </a:prstGeom>
          <a:solidFill>
            <a:schemeClr val="accent5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AutoShape 291"/>
          <p:cNvSpPr>
            <a:spLocks noChangeArrowheads="1"/>
          </p:cNvSpPr>
          <p:nvPr userDrawn="1"/>
        </p:nvSpPr>
        <p:spPr bwMode="auto">
          <a:xfrm flipH="1">
            <a:off x="8286766" y="6572272"/>
            <a:ext cx="4191029" cy="285728"/>
          </a:xfrm>
          <a:prstGeom prst="parallelogram">
            <a:avLst>
              <a:gd name="adj" fmla="val 93866"/>
            </a:avLst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8880000" y="6528001"/>
            <a:ext cx="336000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 smtClean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常州轻工职业技术学院</a:t>
            </a:r>
            <a:endParaRPr lang="zh-CN" altLang="en-US" sz="1867" b="1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3588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7"/>
          <p:cNvGrpSpPr/>
          <p:nvPr userDrawn="1"/>
        </p:nvGrpSpPr>
        <p:grpSpPr>
          <a:xfrm>
            <a:off x="546" y="548243"/>
            <a:ext cx="4064991" cy="698692"/>
            <a:chOff x="543" y="253843"/>
            <a:chExt cx="3672408" cy="810497"/>
          </a:xfrm>
        </p:grpSpPr>
        <p:sp>
          <p:nvSpPr>
            <p:cNvPr id="11" name="矩形 10"/>
            <p:cNvSpPr/>
            <p:nvPr/>
          </p:nvSpPr>
          <p:spPr>
            <a:xfrm>
              <a:off x="543" y="343214"/>
              <a:ext cx="3213357" cy="631756"/>
            </a:xfrm>
            <a:prstGeom prst="rect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171899" y="476229"/>
            <a:ext cx="780565" cy="780563"/>
          </a:xfrm>
          <a:prstGeom prst="ellipse">
            <a:avLst/>
          </a:prstGeom>
          <a:gradFill>
            <a:gsLst>
              <a:gs pos="34000">
                <a:schemeClr val="bg1"/>
              </a:gs>
              <a:gs pos="96000">
                <a:srgbClr val="DBDBDD"/>
              </a:gs>
            </a:gsLst>
            <a:path path="circle">
              <a:fillToRect l="100000" t="100000"/>
            </a:path>
          </a:gradFill>
          <a:ln w="19050">
            <a:solidFill>
              <a:schemeClr val="bg1"/>
            </a:solidFill>
          </a:ln>
          <a:effectLst>
            <a:outerShdw blurRad="254000" dist="88900" dir="7200000" sx="92000" sy="92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9" tIns="45699" rIns="91399" bIns="45699" spcCol="0"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4" name="Freeform 116"/>
          <p:cNvSpPr>
            <a:spLocks/>
          </p:cNvSpPr>
          <p:nvPr userDrawn="1"/>
        </p:nvSpPr>
        <p:spPr bwMode="auto">
          <a:xfrm>
            <a:off x="374401" y="681601"/>
            <a:ext cx="352487" cy="393791"/>
          </a:xfrm>
          <a:custGeom>
            <a:avLst/>
            <a:gdLst>
              <a:gd name="T0" fmla="*/ 180 w 222"/>
              <a:gd name="T1" fmla="*/ 0 h 248"/>
              <a:gd name="T2" fmla="*/ 196 w 222"/>
              <a:gd name="T3" fmla="*/ 2 h 248"/>
              <a:gd name="T4" fmla="*/ 209 w 222"/>
              <a:gd name="T5" fmla="*/ 11 h 248"/>
              <a:gd name="T6" fmla="*/ 218 w 222"/>
              <a:gd name="T7" fmla="*/ 24 h 248"/>
              <a:gd name="T8" fmla="*/ 222 w 222"/>
              <a:gd name="T9" fmla="*/ 41 h 248"/>
              <a:gd name="T10" fmla="*/ 218 w 222"/>
              <a:gd name="T11" fmla="*/ 57 h 248"/>
              <a:gd name="T12" fmla="*/ 209 w 222"/>
              <a:gd name="T13" fmla="*/ 70 h 248"/>
              <a:gd name="T14" fmla="*/ 196 w 222"/>
              <a:gd name="T15" fmla="*/ 79 h 248"/>
              <a:gd name="T16" fmla="*/ 180 w 222"/>
              <a:gd name="T17" fmla="*/ 83 h 248"/>
              <a:gd name="T18" fmla="*/ 167 w 222"/>
              <a:gd name="T19" fmla="*/ 80 h 248"/>
              <a:gd name="T20" fmla="*/ 155 w 222"/>
              <a:gd name="T21" fmla="*/ 74 h 248"/>
              <a:gd name="T22" fmla="*/ 82 w 222"/>
              <a:gd name="T23" fmla="*/ 117 h 248"/>
              <a:gd name="T24" fmla="*/ 84 w 222"/>
              <a:gd name="T25" fmla="*/ 124 h 248"/>
              <a:gd name="T26" fmla="*/ 82 w 222"/>
              <a:gd name="T27" fmla="*/ 130 h 248"/>
              <a:gd name="T28" fmla="*/ 155 w 222"/>
              <a:gd name="T29" fmla="*/ 174 h 248"/>
              <a:gd name="T30" fmla="*/ 167 w 222"/>
              <a:gd name="T31" fmla="*/ 167 h 248"/>
              <a:gd name="T32" fmla="*/ 180 w 222"/>
              <a:gd name="T33" fmla="*/ 165 h 248"/>
              <a:gd name="T34" fmla="*/ 196 w 222"/>
              <a:gd name="T35" fmla="*/ 169 h 248"/>
              <a:gd name="T36" fmla="*/ 209 w 222"/>
              <a:gd name="T37" fmla="*/ 178 h 248"/>
              <a:gd name="T38" fmla="*/ 218 w 222"/>
              <a:gd name="T39" fmla="*/ 190 h 248"/>
              <a:gd name="T40" fmla="*/ 222 w 222"/>
              <a:gd name="T41" fmla="*/ 207 h 248"/>
              <a:gd name="T42" fmla="*/ 218 w 222"/>
              <a:gd name="T43" fmla="*/ 224 h 248"/>
              <a:gd name="T44" fmla="*/ 209 w 222"/>
              <a:gd name="T45" fmla="*/ 237 h 248"/>
              <a:gd name="T46" fmla="*/ 196 w 222"/>
              <a:gd name="T47" fmla="*/ 246 h 248"/>
              <a:gd name="T48" fmla="*/ 180 w 222"/>
              <a:gd name="T49" fmla="*/ 248 h 248"/>
              <a:gd name="T50" fmla="*/ 164 w 222"/>
              <a:gd name="T51" fmla="*/ 246 h 248"/>
              <a:gd name="T52" fmla="*/ 152 w 222"/>
              <a:gd name="T53" fmla="*/ 237 h 248"/>
              <a:gd name="T54" fmla="*/ 143 w 222"/>
              <a:gd name="T55" fmla="*/ 224 h 248"/>
              <a:gd name="T56" fmla="*/ 139 w 222"/>
              <a:gd name="T57" fmla="*/ 207 h 248"/>
              <a:gd name="T58" fmla="*/ 140 w 222"/>
              <a:gd name="T59" fmla="*/ 201 h 248"/>
              <a:gd name="T60" fmla="*/ 67 w 222"/>
              <a:gd name="T61" fmla="*/ 157 h 248"/>
              <a:gd name="T62" fmla="*/ 55 w 222"/>
              <a:gd name="T63" fmla="*/ 164 h 248"/>
              <a:gd name="T64" fmla="*/ 41 w 222"/>
              <a:gd name="T65" fmla="*/ 165 h 248"/>
              <a:gd name="T66" fmla="*/ 26 w 222"/>
              <a:gd name="T67" fmla="*/ 162 h 248"/>
              <a:gd name="T68" fmla="*/ 12 w 222"/>
              <a:gd name="T69" fmla="*/ 153 h 248"/>
              <a:gd name="T70" fmla="*/ 3 w 222"/>
              <a:gd name="T71" fmla="*/ 140 h 248"/>
              <a:gd name="T72" fmla="*/ 0 w 222"/>
              <a:gd name="T73" fmla="*/ 124 h 248"/>
              <a:gd name="T74" fmla="*/ 3 w 222"/>
              <a:gd name="T75" fmla="*/ 107 h 248"/>
              <a:gd name="T76" fmla="*/ 12 w 222"/>
              <a:gd name="T77" fmla="*/ 94 h 248"/>
              <a:gd name="T78" fmla="*/ 26 w 222"/>
              <a:gd name="T79" fmla="*/ 85 h 248"/>
              <a:gd name="T80" fmla="*/ 41 w 222"/>
              <a:gd name="T81" fmla="*/ 83 h 248"/>
              <a:gd name="T82" fmla="*/ 55 w 222"/>
              <a:gd name="T83" fmla="*/ 84 h 248"/>
              <a:gd name="T84" fmla="*/ 67 w 222"/>
              <a:gd name="T85" fmla="*/ 91 h 248"/>
              <a:gd name="T86" fmla="*/ 140 w 222"/>
              <a:gd name="T87" fmla="*/ 47 h 248"/>
              <a:gd name="T88" fmla="*/ 139 w 222"/>
              <a:gd name="T89" fmla="*/ 41 h 248"/>
              <a:gd name="T90" fmla="*/ 143 w 222"/>
              <a:gd name="T91" fmla="*/ 24 h 248"/>
              <a:gd name="T92" fmla="*/ 152 w 222"/>
              <a:gd name="T93" fmla="*/ 11 h 248"/>
              <a:gd name="T94" fmla="*/ 164 w 222"/>
              <a:gd name="T95" fmla="*/ 2 h 248"/>
              <a:gd name="T96" fmla="*/ 180 w 222"/>
              <a:gd name="T97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" h="248">
                <a:moveTo>
                  <a:pt x="180" y="0"/>
                </a:moveTo>
                <a:lnTo>
                  <a:pt x="196" y="2"/>
                </a:lnTo>
                <a:lnTo>
                  <a:pt x="209" y="11"/>
                </a:lnTo>
                <a:lnTo>
                  <a:pt x="218" y="24"/>
                </a:lnTo>
                <a:lnTo>
                  <a:pt x="222" y="41"/>
                </a:lnTo>
                <a:lnTo>
                  <a:pt x="218" y="57"/>
                </a:lnTo>
                <a:lnTo>
                  <a:pt x="209" y="70"/>
                </a:lnTo>
                <a:lnTo>
                  <a:pt x="196" y="79"/>
                </a:lnTo>
                <a:lnTo>
                  <a:pt x="180" y="83"/>
                </a:lnTo>
                <a:lnTo>
                  <a:pt x="167" y="80"/>
                </a:lnTo>
                <a:lnTo>
                  <a:pt x="155" y="74"/>
                </a:lnTo>
                <a:lnTo>
                  <a:pt x="82" y="117"/>
                </a:lnTo>
                <a:lnTo>
                  <a:pt x="84" y="124"/>
                </a:lnTo>
                <a:lnTo>
                  <a:pt x="82" y="130"/>
                </a:lnTo>
                <a:lnTo>
                  <a:pt x="155" y="174"/>
                </a:lnTo>
                <a:lnTo>
                  <a:pt x="167" y="167"/>
                </a:lnTo>
                <a:lnTo>
                  <a:pt x="180" y="165"/>
                </a:lnTo>
                <a:lnTo>
                  <a:pt x="196" y="169"/>
                </a:lnTo>
                <a:lnTo>
                  <a:pt x="209" y="178"/>
                </a:lnTo>
                <a:lnTo>
                  <a:pt x="218" y="190"/>
                </a:lnTo>
                <a:lnTo>
                  <a:pt x="222" y="207"/>
                </a:lnTo>
                <a:lnTo>
                  <a:pt x="218" y="224"/>
                </a:lnTo>
                <a:lnTo>
                  <a:pt x="209" y="237"/>
                </a:lnTo>
                <a:lnTo>
                  <a:pt x="196" y="246"/>
                </a:lnTo>
                <a:lnTo>
                  <a:pt x="180" y="248"/>
                </a:lnTo>
                <a:lnTo>
                  <a:pt x="164" y="246"/>
                </a:lnTo>
                <a:lnTo>
                  <a:pt x="152" y="237"/>
                </a:lnTo>
                <a:lnTo>
                  <a:pt x="143" y="224"/>
                </a:lnTo>
                <a:lnTo>
                  <a:pt x="139" y="207"/>
                </a:lnTo>
                <a:lnTo>
                  <a:pt x="140" y="201"/>
                </a:lnTo>
                <a:lnTo>
                  <a:pt x="67" y="157"/>
                </a:lnTo>
                <a:lnTo>
                  <a:pt x="55" y="164"/>
                </a:lnTo>
                <a:lnTo>
                  <a:pt x="41" y="165"/>
                </a:lnTo>
                <a:lnTo>
                  <a:pt x="26" y="162"/>
                </a:lnTo>
                <a:lnTo>
                  <a:pt x="12" y="153"/>
                </a:lnTo>
                <a:lnTo>
                  <a:pt x="3" y="140"/>
                </a:lnTo>
                <a:lnTo>
                  <a:pt x="0" y="124"/>
                </a:lnTo>
                <a:lnTo>
                  <a:pt x="3" y="107"/>
                </a:lnTo>
                <a:lnTo>
                  <a:pt x="12" y="94"/>
                </a:lnTo>
                <a:lnTo>
                  <a:pt x="26" y="85"/>
                </a:lnTo>
                <a:lnTo>
                  <a:pt x="41" y="83"/>
                </a:lnTo>
                <a:lnTo>
                  <a:pt x="55" y="84"/>
                </a:lnTo>
                <a:lnTo>
                  <a:pt x="67" y="91"/>
                </a:lnTo>
                <a:lnTo>
                  <a:pt x="140" y="47"/>
                </a:lnTo>
                <a:lnTo>
                  <a:pt x="139" y="41"/>
                </a:lnTo>
                <a:lnTo>
                  <a:pt x="143" y="24"/>
                </a:lnTo>
                <a:lnTo>
                  <a:pt x="152" y="11"/>
                </a:lnTo>
                <a:lnTo>
                  <a:pt x="164" y="2"/>
                </a:lnTo>
                <a:lnTo>
                  <a:pt x="180" y="0"/>
                </a:lnTo>
                <a:close/>
              </a:path>
            </a:pathLst>
          </a:custGeom>
          <a:solidFill>
            <a:srgbClr val="3898B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6712" y="1809739"/>
            <a:ext cx="10972800" cy="45259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2025/1/8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AutoShape 291"/>
          <p:cNvSpPr>
            <a:spLocks noChangeArrowheads="1"/>
          </p:cNvSpPr>
          <p:nvPr userDrawn="1"/>
        </p:nvSpPr>
        <p:spPr bwMode="auto">
          <a:xfrm flipH="1">
            <a:off x="-285795" y="6572272"/>
            <a:ext cx="8763061" cy="285728"/>
          </a:xfrm>
          <a:prstGeom prst="parallelogram">
            <a:avLst>
              <a:gd name="adj" fmla="val 93866"/>
            </a:avLst>
          </a:prstGeom>
          <a:solidFill>
            <a:schemeClr val="accent5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AutoShape 291"/>
          <p:cNvSpPr>
            <a:spLocks noChangeArrowheads="1"/>
          </p:cNvSpPr>
          <p:nvPr userDrawn="1"/>
        </p:nvSpPr>
        <p:spPr bwMode="auto">
          <a:xfrm flipH="1">
            <a:off x="8286766" y="6572272"/>
            <a:ext cx="4191029" cy="285728"/>
          </a:xfrm>
          <a:prstGeom prst="parallelogram">
            <a:avLst>
              <a:gd name="adj" fmla="val 93866"/>
            </a:avLst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8880000" y="6528001"/>
            <a:ext cx="336000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 smtClean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常州轻工职业技术学院</a:t>
            </a:r>
            <a:endParaRPr lang="zh-CN" altLang="en-US" sz="1867" b="1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05336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2390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16">
            <a:extLst>
              <a:ext uri="{FF2B5EF4-FFF2-40B4-BE49-F238E27FC236}">
                <a16:creationId xmlns:a16="http://schemas.microsoft.com/office/drawing/2014/main" id="{B7258A3E-375B-485A-92F8-88737740BFB5}"/>
              </a:ext>
            </a:extLst>
          </p:cNvPr>
          <p:cNvSpPr/>
          <p:nvPr userDrawn="1"/>
        </p:nvSpPr>
        <p:spPr>
          <a:xfrm flipH="1">
            <a:off x="426012" y="287624"/>
            <a:ext cx="345179" cy="413512"/>
          </a:xfrm>
          <a:custGeom>
            <a:avLst/>
            <a:gdLst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" fmla="*/ 979903 w 3171687"/>
              <a:gd name="connsiteY0" fmla="*/ 1810069 h 2069635"/>
              <a:gd name="connsiteX1" fmla="*/ 979903 w 3171687"/>
              <a:gd name="connsiteY1" fmla="*/ 259565 h 2069635"/>
              <a:gd name="connsiteX2" fmla="*/ 0 w 3171687"/>
              <a:gd name="connsiteY2" fmla="*/ 259565 h 2069635"/>
              <a:gd name="connsiteX3" fmla="*/ 0 w 3171687"/>
              <a:gd name="connsiteY3" fmla="*/ 0 h 2069635"/>
              <a:gd name="connsiteX4" fmla="*/ 3171687 w 3171687"/>
              <a:gd name="connsiteY4" fmla="*/ 0 h 2069635"/>
              <a:gd name="connsiteX5" fmla="*/ 3171687 w 3171687"/>
              <a:gd name="connsiteY5" fmla="*/ 2069635 h 2069635"/>
              <a:gd name="connsiteX6" fmla="*/ 0 w 3171687"/>
              <a:gd name="connsiteY6" fmla="*/ 2069635 h 2069635"/>
              <a:gd name="connsiteX7" fmla="*/ 0 w 3171687"/>
              <a:gd name="connsiteY7" fmla="*/ 1810069 h 2069635"/>
              <a:gd name="connsiteX8" fmla="*/ 1071343 w 3171687"/>
              <a:gd name="connsiteY8" fmla="*/ 1901509 h 2069635"/>
              <a:gd name="connsiteX0" fmla="*/ 979903 w 3171687"/>
              <a:gd name="connsiteY0" fmla="*/ 1810069 h 2069635"/>
              <a:gd name="connsiteX1" fmla="*/ 979903 w 3171687"/>
              <a:gd name="connsiteY1" fmla="*/ 259565 h 2069635"/>
              <a:gd name="connsiteX2" fmla="*/ 0 w 3171687"/>
              <a:gd name="connsiteY2" fmla="*/ 259565 h 2069635"/>
              <a:gd name="connsiteX3" fmla="*/ 0 w 3171687"/>
              <a:gd name="connsiteY3" fmla="*/ 0 h 2069635"/>
              <a:gd name="connsiteX4" fmla="*/ 3171687 w 3171687"/>
              <a:gd name="connsiteY4" fmla="*/ 0 h 2069635"/>
              <a:gd name="connsiteX5" fmla="*/ 3171687 w 3171687"/>
              <a:gd name="connsiteY5" fmla="*/ 2069635 h 2069635"/>
              <a:gd name="connsiteX6" fmla="*/ 0 w 3171687"/>
              <a:gd name="connsiteY6" fmla="*/ 2069635 h 2069635"/>
              <a:gd name="connsiteX7" fmla="*/ 0 w 3171687"/>
              <a:gd name="connsiteY7" fmla="*/ 1810069 h 2069635"/>
              <a:gd name="connsiteX0" fmla="*/ 979903 w 3171687"/>
              <a:gd name="connsiteY0" fmla="*/ 259565 h 2069635"/>
              <a:gd name="connsiteX1" fmla="*/ 0 w 3171687"/>
              <a:gd name="connsiteY1" fmla="*/ 259565 h 2069635"/>
              <a:gd name="connsiteX2" fmla="*/ 0 w 3171687"/>
              <a:gd name="connsiteY2" fmla="*/ 0 h 2069635"/>
              <a:gd name="connsiteX3" fmla="*/ 3171687 w 3171687"/>
              <a:gd name="connsiteY3" fmla="*/ 0 h 2069635"/>
              <a:gd name="connsiteX4" fmla="*/ 3171687 w 3171687"/>
              <a:gd name="connsiteY4" fmla="*/ 2069635 h 2069635"/>
              <a:gd name="connsiteX5" fmla="*/ 0 w 3171687"/>
              <a:gd name="connsiteY5" fmla="*/ 2069635 h 2069635"/>
              <a:gd name="connsiteX6" fmla="*/ 0 w 3171687"/>
              <a:gd name="connsiteY6" fmla="*/ 1810069 h 2069635"/>
              <a:gd name="connsiteX0" fmla="*/ 0 w 3171687"/>
              <a:gd name="connsiteY0" fmla="*/ 259565 h 2069635"/>
              <a:gd name="connsiteX1" fmla="*/ 0 w 3171687"/>
              <a:gd name="connsiteY1" fmla="*/ 0 h 2069635"/>
              <a:gd name="connsiteX2" fmla="*/ 3171687 w 3171687"/>
              <a:gd name="connsiteY2" fmla="*/ 0 h 2069635"/>
              <a:gd name="connsiteX3" fmla="*/ 3171687 w 3171687"/>
              <a:gd name="connsiteY3" fmla="*/ 2069635 h 2069635"/>
              <a:gd name="connsiteX4" fmla="*/ 0 w 3171687"/>
              <a:gd name="connsiteY4" fmla="*/ 2069635 h 2069635"/>
              <a:gd name="connsiteX5" fmla="*/ 0 w 3171687"/>
              <a:gd name="connsiteY5" fmla="*/ 1810069 h 2069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71687" h="2069635">
                <a:moveTo>
                  <a:pt x="0" y="259565"/>
                </a:moveTo>
                <a:lnTo>
                  <a:pt x="0" y="0"/>
                </a:lnTo>
                <a:lnTo>
                  <a:pt x="3171687" y="0"/>
                </a:lnTo>
                <a:lnTo>
                  <a:pt x="3171687" y="2069635"/>
                </a:lnTo>
                <a:lnTo>
                  <a:pt x="0" y="2069635"/>
                </a:lnTo>
                <a:lnTo>
                  <a:pt x="0" y="1810069"/>
                </a:lnTo>
              </a:path>
            </a:pathLst>
          </a:custGeom>
          <a:noFill/>
          <a:ln w="31750">
            <a:solidFill>
              <a:srgbClr val="9F12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2" tIns="45727" rIns="91452" bIns="45727"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4" name="任意多边形 17">
            <a:extLst>
              <a:ext uri="{FF2B5EF4-FFF2-40B4-BE49-F238E27FC236}">
                <a16:creationId xmlns:a16="http://schemas.microsoft.com/office/drawing/2014/main" id="{FCA68AA0-7414-4EEA-B2BA-C8959F9BDEF9}"/>
              </a:ext>
            </a:extLst>
          </p:cNvPr>
          <p:cNvSpPr/>
          <p:nvPr userDrawn="1"/>
        </p:nvSpPr>
        <p:spPr>
          <a:xfrm flipH="1">
            <a:off x="577488" y="164638"/>
            <a:ext cx="345179" cy="329173"/>
          </a:xfrm>
          <a:custGeom>
            <a:avLst/>
            <a:gdLst>
              <a:gd name="connsiteX0" fmla="*/ 0 w 2253807"/>
              <a:gd name="connsiteY0" fmla="*/ 0 h 1262130"/>
              <a:gd name="connsiteX1" fmla="*/ 2253807 w 2253807"/>
              <a:gd name="connsiteY1" fmla="*/ 0 h 1262130"/>
              <a:gd name="connsiteX2" fmla="*/ 2253807 w 2253807"/>
              <a:gd name="connsiteY2" fmla="*/ 1262130 h 1262130"/>
              <a:gd name="connsiteX3" fmla="*/ 1013277 w 2253807"/>
              <a:gd name="connsiteY3" fmla="*/ 1262130 h 1262130"/>
              <a:gd name="connsiteX4" fmla="*/ 1013277 w 2253807"/>
              <a:gd name="connsiteY4" fmla="*/ 700070 h 1262130"/>
              <a:gd name="connsiteX5" fmla="*/ 0 w 2253807"/>
              <a:gd name="connsiteY5" fmla="*/ 700070 h 1262130"/>
              <a:gd name="connsiteX6" fmla="*/ 0 w 2253807"/>
              <a:gd name="connsiteY6" fmla="*/ 0 h 1262130"/>
              <a:gd name="connsiteX0" fmla="*/ 1013277 w 2253807"/>
              <a:gd name="connsiteY0" fmla="*/ 700070 h 1262130"/>
              <a:gd name="connsiteX1" fmla="*/ 0 w 2253807"/>
              <a:gd name="connsiteY1" fmla="*/ 700070 h 1262130"/>
              <a:gd name="connsiteX2" fmla="*/ 0 w 2253807"/>
              <a:gd name="connsiteY2" fmla="*/ 0 h 1262130"/>
              <a:gd name="connsiteX3" fmla="*/ 2253807 w 2253807"/>
              <a:gd name="connsiteY3" fmla="*/ 0 h 1262130"/>
              <a:gd name="connsiteX4" fmla="*/ 2253807 w 2253807"/>
              <a:gd name="connsiteY4" fmla="*/ 1262130 h 1262130"/>
              <a:gd name="connsiteX5" fmla="*/ 1013277 w 2253807"/>
              <a:gd name="connsiteY5" fmla="*/ 1262130 h 1262130"/>
              <a:gd name="connsiteX6" fmla="*/ 1104717 w 2253807"/>
              <a:gd name="connsiteY6" fmla="*/ 791510 h 1262130"/>
              <a:gd name="connsiteX0" fmla="*/ 1013277 w 2253807"/>
              <a:gd name="connsiteY0" fmla="*/ 700070 h 1262130"/>
              <a:gd name="connsiteX1" fmla="*/ 0 w 2253807"/>
              <a:gd name="connsiteY1" fmla="*/ 700070 h 1262130"/>
              <a:gd name="connsiteX2" fmla="*/ 0 w 2253807"/>
              <a:gd name="connsiteY2" fmla="*/ 0 h 1262130"/>
              <a:gd name="connsiteX3" fmla="*/ 2253807 w 2253807"/>
              <a:gd name="connsiteY3" fmla="*/ 0 h 1262130"/>
              <a:gd name="connsiteX4" fmla="*/ 2253807 w 2253807"/>
              <a:gd name="connsiteY4" fmla="*/ 1262130 h 1262130"/>
              <a:gd name="connsiteX5" fmla="*/ 1013277 w 2253807"/>
              <a:gd name="connsiteY5" fmla="*/ 1262130 h 1262130"/>
              <a:gd name="connsiteX0" fmla="*/ 0 w 2253807"/>
              <a:gd name="connsiteY0" fmla="*/ 700070 h 1262130"/>
              <a:gd name="connsiteX1" fmla="*/ 0 w 2253807"/>
              <a:gd name="connsiteY1" fmla="*/ 0 h 1262130"/>
              <a:gd name="connsiteX2" fmla="*/ 2253807 w 2253807"/>
              <a:gd name="connsiteY2" fmla="*/ 0 h 1262130"/>
              <a:gd name="connsiteX3" fmla="*/ 2253807 w 2253807"/>
              <a:gd name="connsiteY3" fmla="*/ 1262130 h 1262130"/>
              <a:gd name="connsiteX4" fmla="*/ 1013277 w 2253807"/>
              <a:gd name="connsiteY4" fmla="*/ 1262130 h 126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807" h="1262130">
                <a:moveTo>
                  <a:pt x="0" y="700070"/>
                </a:moveTo>
                <a:lnTo>
                  <a:pt x="0" y="0"/>
                </a:lnTo>
                <a:lnTo>
                  <a:pt x="2253807" y="0"/>
                </a:lnTo>
                <a:lnTo>
                  <a:pt x="2253807" y="1262130"/>
                </a:lnTo>
                <a:lnTo>
                  <a:pt x="1013277" y="1262130"/>
                </a:lnTo>
              </a:path>
            </a:pathLst>
          </a:custGeom>
          <a:noFill/>
          <a:ln w="31750">
            <a:solidFill>
              <a:srgbClr val="184D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2" tIns="45727" rIns="91452" bIns="45727"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01913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970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087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72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6628915" y="6431126"/>
            <a:ext cx="77503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548465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213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54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33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077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083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802" y="884717"/>
            <a:ext cx="12190198" cy="144016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" name="矩形 2"/>
          <p:cNvSpPr/>
          <p:nvPr userDrawn="1"/>
        </p:nvSpPr>
        <p:spPr>
          <a:xfrm>
            <a:off x="1802" y="884717"/>
            <a:ext cx="1866573" cy="144016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904995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  <p:sldLayoutId id="2147483690" r:id="rId15"/>
    <p:sldLayoutId id="2147483691" r:id="rId16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4232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6" Type="http://schemas.openxmlformats.org/officeDocument/2006/relationships/slideLayout" Target="../slideLayouts/slideLayout19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https://pics0.baidu.com/feed/1e30e924b899a9016d3d7e412d7ab6770308f5bc.jpeg@f_auto?token=a3ffca62f3a5b420766d4dc7a28b4603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image" Target="../media/image11.png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e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9.wmf"/><Relationship Id="rId4" Type="http://schemas.openxmlformats.org/officeDocument/2006/relationships/image" Target="../media/image6.e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png"/><Relationship Id="rId5" Type="http://schemas.openxmlformats.org/officeDocument/2006/relationships/image" Target="../media/image14.wmf"/><Relationship Id="rId4" Type="http://schemas.openxmlformats.org/officeDocument/2006/relationships/oleObject" Target="../embeddings/oleObject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338741" y="2173702"/>
            <a:ext cx="7496959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800" b="1" dirty="0" smtClean="0">
                <a:solidFill>
                  <a:srgbClr val="A9150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电工电子</a:t>
            </a:r>
            <a:r>
              <a:rPr lang="zh-CN" altLang="en-US" sz="4800" b="1" dirty="0" smtClean="0">
                <a:solidFill>
                  <a:srgbClr val="1C4D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技术</a:t>
            </a:r>
            <a:endParaRPr lang="zh-CN" altLang="en-US" sz="4800" b="1" dirty="0">
              <a:solidFill>
                <a:srgbClr val="1C4D9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TextBox 7"/>
          <p:cNvSpPr>
            <a:spLocks noChangeArrowheads="1"/>
          </p:cNvSpPr>
          <p:nvPr/>
        </p:nvSpPr>
        <p:spPr bwMode="auto">
          <a:xfrm>
            <a:off x="1840803" y="3250106"/>
            <a:ext cx="8317242" cy="656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267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●</a:t>
            </a:r>
            <a:r>
              <a:rPr lang="en-US" altLang="zh-CN" sz="4267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1.6</a:t>
            </a:r>
            <a:r>
              <a:rPr lang="zh-CN" altLang="en-US" sz="4267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直流</a:t>
            </a:r>
            <a:r>
              <a:rPr lang="zh-CN" altLang="en-US" sz="4267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电路分析</a:t>
            </a:r>
            <a:endParaRPr lang="zh-CN" altLang="en-US" sz="4267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平行四边形 24"/>
          <p:cNvSpPr/>
          <p:nvPr/>
        </p:nvSpPr>
        <p:spPr>
          <a:xfrm flipH="1">
            <a:off x="6807052" y="0"/>
            <a:ext cx="8443633" cy="5925277"/>
          </a:xfrm>
          <a:prstGeom prst="parallelogram">
            <a:avLst>
              <a:gd name="adj" fmla="val 114134"/>
            </a:avLst>
          </a:prstGeom>
          <a:solidFill>
            <a:srgbClr val="184D9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2" name="平行四边形 31"/>
          <p:cNvSpPr/>
          <p:nvPr/>
        </p:nvSpPr>
        <p:spPr>
          <a:xfrm flipH="1">
            <a:off x="9066188" y="1360016"/>
            <a:ext cx="4567200" cy="2372883"/>
          </a:xfrm>
          <a:prstGeom prst="parallelogram">
            <a:avLst>
              <a:gd name="adj" fmla="val 114134"/>
            </a:avLst>
          </a:prstGeom>
          <a:solidFill>
            <a:srgbClr val="184D9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4" name="平行四边形 33"/>
          <p:cNvSpPr/>
          <p:nvPr/>
        </p:nvSpPr>
        <p:spPr>
          <a:xfrm flipH="1">
            <a:off x="8784298" y="-1"/>
            <a:ext cx="1668583" cy="1162236"/>
          </a:xfrm>
          <a:prstGeom prst="parallelogram">
            <a:avLst>
              <a:gd name="adj" fmla="val 114134"/>
            </a:avLst>
          </a:prstGeom>
          <a:solidFill>
            <a:srgbClr val="9F1205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5" name="平行四边形 34"/>
          <p:cNvSpPr/>
          <p:nvPr/>
        </p:nvSpPr>
        <p:spPr>
          <a:xfrm flipH="1">
            <a:off x="9420330" y="2900941"/>
            <a:ext cx="3630756" cy="2948947"/>
          </a:xfrm>
          <a:prstGeom prst="parallelogram">
            <a:avLst>
              <a:gd name="adj" fmla="val 114134"/>
            </a:avLst>
          </a:prstGeom>
          <a:solidFill>
            <a:srgbClr val="9F1205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9" name="平行四边形 28"/>
          <p:cNvSpPr/>
          <p:nvPr/>
        </p:nvSpPr>
        <p:spPr>
          <a:xfrm flipH="1">
            <a:off x="6663103" y="909477"/>
            <a:ext cx="2949836" cy="1921019"/>
          </a:xfrm>
          <a:prstGeom prst="parallelogram">
            <a:avLst>
              <a:gd name="adj" fmla="val 114134"/>
            </a:avLst>
          </a:prstGeom>
          <a:solidFill>
            <a:srgbClr val="9F12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0" name="平行四边形 29"/>
          <p:cNvSpPr/>
          <p:nvPr/>
        </p:nvSpPr>
        <p:spPr>
          <a:xfrm flipH="1">
            <a:off x="-1157296" y="3706631"/>
            <a:ext cx="4501955" cy="3159223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1" name="平行四边形 30"/>
          <p:cNvSpPr/>
          <p:nvPr/>
        </p:nvSpPr>
        <p:spPr>
          <a:xfrm flipH="1">
            <a:off x="47225" y="4431761"/>
            <a:ext cx="2435128" cy="1265167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3" name="平行四边形 32"/>
          <p:cNvSpPr/>
          <p:nvPr/>
        </p:nvSpPr>
        <p:spPr>
          <a:xfrm flipH="1">
            <a:off x="-103072" y="3706630"/>
            <a:ext cx="889651" cy="619677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6" name="平行四边形 35"/>
          <p:cNvSpPr/>
          <p:nvPr/>
        </p:nvSpPr>
        <p:spPr>
          <a:xfrm flipH="1">
            <a:off x="236046" y="5253347"/>
            <a:ext cx="1935837" cy="1572312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8" name="平行四边形 37"/>
          <p:cNvSpPr/>
          <p:nvPr/>
        </p:nvSpPr>
        <p:spPr>
          <a:xfrm flipH="1">
            <a:off x="-1234045" y="4191543"/>
            <a:ext cx="1572785" cy="1024244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9235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0000">
        <p14:vortex dir="r"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4365" y="653415"/>
            <a:ext cx="6096000" cy="748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1.6</a:t>
            </a:r>
            <a:r>
              <a:rPr lang="zh-CN" altLang="en-US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直流</a:t>
            </a:r>
            <a:r>
              <a:rPr lang="zh-CN" altLang="en-US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电路分析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77093" y="1874319"/>
            <a:ext cx="2113280" cy="675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38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本节任务</a:t>
            </a:r>
          </a:p>
        </p:txBody>
      </p:sp>
      <p:sp>
        <p:nvSpPr>
          <p:cNvPr id="71" name="TextBox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32182" y="2823845"/>
            <a:ext cx="5040371" cy="767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熟练掌握简单电阻电路的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计算方法</a:t>
            </a:r>
            <a:endParaRPr lang="en-US" altLang="zh-CN" sz="2400" dirty="0">
              <a:solidFill>
                <a:srgbClr val="03A9F3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72" name="TextBox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981699" y="1726565"/>
            <a:ext cx="5190605" cy="66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掌握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欧姆定律的内容</a:t>
            </a:r>
            <a:endParaRPr lang="en-US" altLang="zh-CN" sz="2400" dirty="0" smtClean="0">
              <a:solidFill>
                <a:srgbClr val="03A9F3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73" name="Text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56630" y="4047490"/>
            <a:ext cx="4779010" cy="1135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会分析复杂直流电路，具有一定的实验操作技能</a:t>
            </a:r>
            <a:endParaRPr lang="en-US" altLang="zh-CN" sz="2400" dirty="0">
              <a:solidFill>
                <a:srgbClr val="03A9F3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74" name="组合 73"/>
          <p:cNvGrpSpPr/>
          <p:nvPr>
            <p:custDataLst>
              <p:tags r:id="rId4"/>
            </p:custDataLst>
          </p:nvPr>
        </p:nvGrpSpPr>
        <p:grpSpPr>
          <a:xfrm flipV="1">
            <a:off x="5505450" y="1814830"/>
            <a:ext cx="441325" cy="860556"/>
            <a:chOff x="581025" y="409792"/>
            <a:chExt cx="1619642" cy="3048914"/>
          </a:xfrm>
        </p:grpSpPr>
        <p:grpSp>
          <p:nvGrpSpPr>
            <p:cNvPr id="78" name="组合 77"/>
            <p:cNvGrpSpPr/>
            <p:nvPr/>
          </p:nvGrpSpPr>
          <p:grpSpPr>
            <a:xfrm>
              <a:off x="581025" y="409792"/>
              <a:ext cx="1619642" cy="3048914"/>
              <a:chOff x="6651335" y="354365"/>
              <a:chExt cx="1360493" cy="2501099"/>
            </a:xfrm>
            <a:effectLst/>
          </p:grpSpPr>
          <p:grpSp>
            <p:nvGrpSpPr>
              <p:cNvPr id="83" name="组合 82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84" name="同心圆 83"/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5" name="椭圆 84"/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94" name="TextBox 14"/>
              <p:cNvSpPr txBox="1"/>
              <p:nvPr/>
            </p:nvSpPr>
            <p:spPr>
              <a:xfrm>
                <a:off x="6854605" y="354365"/>
                <a:ext cx="751672" cy="18784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5" name="椭圆 94"/>
            <p:cNvSpPr/>
            <p:nvPr>
              <p:custDataLst>
                <p:tags r:id="rId13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6" name="组合 95"/>
          <p:cNvGrpSpPr/>
          <p:nvPr>
            <p:custDataLst>
              <p:tags r:id="rId5"/>
            </p:custDataLst>
          </p:nvPr>
        </p:nvGrpSpPr>
        <p:grpSpPr>
          <a:xfrm flipV="1">
            <a:off x="5505450" y="2823845"/>
            <a:ext cx="441325" cy="860556"/>
            <a:chOff x="581025" y="409792"/>
            <a:chExt cx="1619642" cy="3048914"/>
          </a:xfrm>
        </p:grpSpPr>
        <p:grpSp>
          <p:nvGrpSpPr>
            <p:cNvPr id="97" name="组合 96"/>
            <p:cNvGrpSpPr/>
            <p:nvPr/>
          </p:nvGrpSpPr>
          <p:grpSpPr>
            <a:xfrm>
              <a:off x="581025" y="409792"/>
              <a:ext cx="1619642" cy="3048914"/>
              <a:chOff x="6651335" y="354365"/>
              <a:chExt cx="1360493" cy="2501099"/>
            </a:xfrm>
            <a:effectLst/>
          </p:grpSpPr>
          <p:grpSp>
            <p:nvGrpSpPr>
              <p:cNvPr id="98" name="组合 97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99" name="同心圆 98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0" name="椭圆 99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1" name="TextBox 22"/>
              <p:cNvSpPr txBox="1"/>
              <p:nvPr/>
            </p:nvSpPr>
            <p:spPr>
              <a:xfrm>
                <a:off x="6854605" y="354365"/>
                <a:ext cx="751672" cy="18784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2" name="椭圆 101"/>
            <p:cNvSpPr/>
            <p:nvPr>
              <p:custDataLst>
                <p:tags r:id="rId10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3" name="组合 102"/>
          <p:cNvGrpSpPr/>
          <p:nvPr>
            <p:custDataLst>
              <p:tags r:id="rId6"/>
            </p:custDataLst>
          </p:nvPr>
        </p:nvGrpSpPr>
        <p:grpSpPr>
          <a:xfrm flipV="1">
            <a:off x="5466715" y="4047490"/>
            <a:ext cx="441325" cy="860556"/>
            <a:chOff x="581025" y="409792"/>
            <a:chExt cx="1619642" cy="3048914"/>
          </a:xfrm>
        </p:grpSpPr>
        <p:grpSp>
          <p:nvGrpSpPr>
            <p:cNvPr id="104" name="组合 103"/>
            <p:cNvGrpSpPr/>
            <p:nvPr/>
          </p:nvGrpSpPr>
          <p:grpSpPr>
            <a:xfrm>
              <a:off x="581025" y="409792"/>
              <a:ext cx="1619642" cy="3048914"/>
              <a:chOff x="6651335" y="354365"/>
              <a:chExt cx="1360493" cy="2501099"/>
            </a:xfrm>
            <a:effectLst/>
          </p:grpSpPr>
          <p:grpSp>
            <p:nvGrpSpPr>
              <p:cNvPr id="105" name="组合 104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106" name="同心圆 105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" name="椭圆 106"/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8" name="TextBox 36"/>
              <p:cNvSpPr txBox="1"/>
              <p:nvPr/>
            </p:nvSpPr>
            <p:spPr>
              <a:xfrm>
                <a:off x="6854605" y="354365"/>
                <a:ext cx="751672" cy="18784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9" name="椭圆 108"/>
            <p:cNvSpPr/>
            <p:nvPr>
              <p:custDataLst>
                <p:tags r:id="rId7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6907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71" grpId="0"/>
      <p:bldP spid="72" grpId="0"/>
      <p:bldP spid="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66543" y="335483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621326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一、欧姆定律</a:t>
            </a:r>
            <a:endParaRPr lang="zh-CN" altLang="en-US" sz="2400" b="1" dirty="0"/>
          </a:p>
        </p:txBody>
      </p:sp>
      <p:sp>
        <p:nvSpPr>
          <p:cNvPr id="3" name="矩形 2"/>
          <p:cNvSpPr/>
          <p:nvPr/>
        </p:nvSpPr>
        <p:spPr>
          <a:xfrm>
            <a:off x="575191" y="4548418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）内电路：电源本身的电流通路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）内阻：内电路的电阻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如图中</a:t>
            </a:r>
            <a:r>
              <a:rPr lang="en-US" altLang="zh-CN" i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Ro</a:t>
            </a:r>
            <a:endParaRPr lang="zh-CN" altLang="zh-CN" i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）外电路：电源以外的电流通路。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）全电路：内电路和外电路总称。</a:t>
            </a:r>
          </a:p>
        </p:txBody>
      </p:sp>
      <p:pic>
        <p:nvPicPr>
          <p:cNvPr id="22530" name="Picture 2" descr="1-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27"/>
          <a:stretch>
            <a:fillRect/>
          </a:stretch>
        </p:blipFill>
        <p:spPr bwMode="auto">
          <a:xfrm>
            <a:off x="6981050" y="3861202"/>
            <a:ext cx="2758321" cy="1875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矩形 18"/>
          <p:cNvSpPr/>
          <p:nvPr/>
        </p:nvSpPr>
        <p:spPr>
          <a:xfrm>
            <a:off x="6442985" y="5935462"/>
            <a:ext cx="36433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图示：全电路</a:t>
            </a:r>
          </a:p>
        </p:txBody>
      </p:sp>
      <p:sp>
        <p:nvSpPr>
          <p:cNvPr id="4" name="矩形 3"/>
          <p:cNvSpPr/>
          <p:nvPr/>
        </p:nvSpPr>
        <p:spPr>
          <a:xfrm>
            <a:off x="3954753" y="1643294"/>
            <a:ext cx="733964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欧姆定律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是电路的基本定理之一，它反映了电流、电压和电阻三者间的关系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在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同一电路中，通过某一导体的电流跟这段导体两端的电压成正比，跟这段导体的电阻成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反比。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86442" y="1481253"/>
            <a:ext cx="2712558" cy="2714674"/>
            <a:chOff x="9088378" y="1560742"/>
            <a:chExt cx="2712558" cy="2714674"/>
          </a:xfrm>
        </p:grpSpPr>
        <p:pic>
          <p:nvPicPr>
            <p:cNvPr id="22531" name="图片 1" descr="https://pics0.baidu.com/feed/1e30e924b899a9016d3d7e412d7ab6770308f5bc.jpeg@f_auto?token=a3ffca62f3a5b420766d4dc7a28b4603"/>
            <p:cNvPicPr>
              <a:picLocks noChangeAspect="1" noChangeArrowheads="1"/>
            </p:cNvPicPr>
            <p:nvPr/>
          </p:nvPicPr>
          <p:blipFill>
            <a:blip r:embed="rId3" r:link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88378" y="1560742"/>
              <a:ext cx="2712558" cy="1921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矩形 4"/>
            <p:cNvSpPr/>
            <p:nvPr/>
          </p:nvSpPr>
          <p:spPr>
            <a:xfrm>
              <a:off x="9192530" y="3536752"/>
              <a:ext cx="2608406" cy="738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zh-CN" sz="1400" kern="100" dirty="0">
                  <a:latin typeface="+mn-ea"/>
                  <a:cs typeface="Times New Roman" panose="02020603050405020304" pitchFamily="18" charset="0"/>
                </a:rPr>
                <a:t>格奥尔格</a:t>
              </a:r>
              <a:r>
                <a:rPr lang="en-US" altLang="zh-CN" sz="1400" kern="100" dirty="0">
                  <a:latin typeface="+mn-ea"/>
                </a:rPr>
                <a:t>·</a:t>
              </a:r>
              <a:r>
                <a:rPr lang="zh-CN" altLang="zh-CN" sz="1400" kern="100" dirty="0">
                  <a:latin typeface="+mn-ea"/>
                  <a:cs typeface="Times New Roman" panose="02020603050405020304" pitchFamily="18" charset="0"/>
                </a:rPr>
                <a:t>西蒙</a:t>
              </a:r>
              <a:r>
                <a:rPr lang="en-US" altLang="zh-CN" sz="1400" kern="100" dirty="0">
                  <a:latin typeface="+mn-ea"/>
                </a:rPr>
                <a:t>·</a:t>
              </a:r>
              <a:r>
                <a:rPr lang="zh-CN" altLang="zh-CN" sz="1400" kern="100" dirty="0" smtClean="0">
                  <a:latin typeface="+mn-ea"/>
                  <a:cs typeface="Times New Roman" panose="02020603050405020304" pitchFamily="18" charset="0"/>
                </a:rPr>
                <a:t>欧姆</a:t>
              </a:r>
              <a:endParaRPr lang="en-US" altLang="zh-CN" sz="1400" kern="100" dirty="0" smtClean="0">
                <a:latin typeface="+mn-ea"/>
                <a:cs typeface="Times New Roman" panose="02020603050405020304" pitchFamily="18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400" kern="100" dirty="0" smtClean="0">
                  <a:latin typeface="+mn-ea"/>
                  <a:cs typeface="Times New Roman" panose="02020603050405020304" pitchFamily="18" charset="0"/>
                </a:rPr>
                <a:t>1789</a:t>
              </a:r>
              <a:r>
                <a:rPr lang="zh-CN" altLang="en-US" sz="1400" kern="100" dirty="0">
                  <a:latin typeface="+mn-ea"/>
                  <a:cs typeface="Times New Roman" panose="02020603050405020304" pitchFamily="18" charset="0"/>
                </a:rPr>
                <a:t>年</a:t>
              </a:r>
              <a:r>
                <a:rPr lang="en-US" altLang="zh-CN" sz="1400" kern="100" dirty="0">
                  <a:latin typeface="+mn-ea"/>
                  <a:cs typeface="Times New Roman" panose="02020603050405020304" pitchFamily="18" charset="0"/>
                </a:rPr>
                <a:t>3</a:t>
              </a:r>
              <a:r>
                <a:rPr lang="zh-CN" altLang="en-US" sz="1400" kern="100" dirty="0">
                  <a:latin typeface="+mn-ea"/>
                  <a:cs typeface="Times New Roman" panose="02020603050405020304" pitchFamily="18" charset="0"/>
                </a:rPr>
                <a:t>月</a:t>
              </a:r>
              <a:r>
                <a:rPr lang="en-US" altLang="zh-CN" sz="1400" kern="100" dirty="0">
                  <a:latin typeface="+mn-ea"/>
                  <a:cs typeface="Times New Roman" panose="02020603050405020304" pitchFamily="18" charset="0"/>
                </a:rPr>
                <a:t>16</a:t>
              </a:r>
              <a:r>
                <a:rPr lang="zh-CN" altLang="en-US" sz="1400" kern="100" dirty="0">
                  <a:latin typeface="+mn-ea"/>
                  <a:cs typeface="Times New Roman" panose="02020603050405020304" pitchFamily="18" charset="0"/>
                </a:rPr>
                <a:t>日－</a:t>
              </a:r>
              <a:r>
                <a:rPr lang="en-US" altLang="zh-CN" sz="1400" kern="100" dirty="0">
                  <a:latin typeface="+mn-ea"/>
                  <a:cs typeface="Times New Roman" panose="02020603050405020304" pitchFamily="18" charset="0"/>
                </a:rPr>
                <a:t>1854</a:t>
              </a:r>
              <a:r>
                <a:rPr lang="zh-CN" altLang="en-US" sz="1400" kern="100" dirty="0">
                  <a:latin typeface="+mn-ea"/>
                  <a:cs typeface="Times New Roman" panose="02020603050405020304" pitchFamily="18" charset="0"/>
                </a:rPr>
                <a:t>年</a:t>
              </a:r>
              <a:r>
                <a:rPr lang="en-US" altLang="zh-CN" sz="1400" kern="100" dirty="0">
                  <a:latin typeface="+mn-ea"/>
                  <a:cs typeface="Times New Roman" panose="02020603050405020304" pitchFamily="18" charset="0"/>
                </a:rPr>
                <a:t>7</a:t>
              </a:r>
              <a:r>
                <a:rPr lang="zh-CN" altLang="en-US" sz="1400" kern="100" dirty="0">
                  <a:latin typeface="+mn-ea"/>
                  <a:cs typeface="Times New Roman" panose="02020603050405020304" pitchFamily="18" charset="0"/>
                </a:rPr>
                <a:t>月</a:t>
              </a:r>
              <a:r>
                <a:rPr lang="en-US" altLang="zh-CN" sz="1400" kern="100" dirty="0">
                  <a:latin typeface="+mn-ea"/>
                  <a:cs typeface="Times New Roman" panose="02020603050405020304" pitchFamily="18" charset="0"/>
                </a:rPr>
                <a:t>6</a:t>
              </a:r>
              <a:r>
                <a:rPr lang="zh-CN" altLang="en-US" sz="1400" kern="100" dirty="0">
                  <a:latin typeface="+mn-ea"/>
                  <a:cs typeface="Times New Roman" panose="02020603050405020304" pitchFamily="18" charset="0"/>
                </a:rPr>
                <a:t>日</a:t>
              </a:r>
              <a:endParaRPr lang="zh-CN" altLang="en-US" sz="1400" dirty="0">
                <a:latin typeface="+mn-ea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211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0734" y="1396423"/>
            <a:ext cx="976645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对于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外电路，在电路电压一定的情况下，电路电阻越大，电路中电流就越小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base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１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当</a:t>
            </a:r>
            <a:r>
              <a:rPr lang="en-US" altLang="zh-CN" sz="2000" i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 i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的参考方向一致时， 欧姆定律可表示为：</a:t>
            </a:r>
            <a:r>
              <a:rPr lang="en-US" altLang="zh-CN" sz="2000" i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</a:t>
            </a:r>
            <a:r>
              <a:rPr lang="en-US" altLang="zh-CN" sz="2000" i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IR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base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２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当 </a:t>
            </a:r>
            <a:r>
              <a:rPr lang="en-US" altLang="zh-CN" sz="2000" i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 i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的参考方向相反时欧姆定律可表示为：</a:t>
            </a:r>
            <a:r>
              <a:rPr lang="en-US" altLang="zh-CN" sz="2000" i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=-</a:t>
            </a:r>
            <a:r>
              <a:rPr lang="en-US" altLang="zh-CN" sz="2000" i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IR</a:t>
            </a:r>
            <a:r>
              <a:rPr lang="zh-CN" altLang="en-US" sz="2000" i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093230" y="2264900"/>
            <a:ext cx="4857784" cy="2106174"/>
            <a:chOff x="8601403" y="2518343"/>
            <a:chExt cx="4857784" cy="2106174"/>
          </a:xfrm>
        </p:grpSpPr>
        <p:graphicFrame>
          <p:nvGraphicFramePr>
            <p:cNvPr id="9" name="Object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91718868"/>
                </p:ext>
              </p:extLst>
            </p:nvPr>
          </p:nvGraphicFramePr>
          <p:xfrm>
            <a:off x="8601403" y="2757246"/>
            <a:ext cx="1521263" cy="15716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613" name="Visio" r:id="rId3" imgW="957528" imgH="991708" progId="Visio.Drawing.11">
                    <p:embed/>
                  </p:oleObj>
                </mc:Choice>
                <mc:Fallback>
                  <p:oleObj name="Visio" r:id="rId3" imgW="957528" imgH="991708" progId="Visio.Drawing.11">
                    <p:embed/>
                    <p:pic>
                      <p:nvPicPr>
                        <p:cNvPr id="9" name="Object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601403" y="2757246"/>
                          <a:ext cx="1521263" cy="157163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Object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58748617"/>
                </p:ext>
              </p:extLst>
            </p:nvPr>
          </p:nvGraphicFramePr>
          <p:xfrm>
            <a:off x="10536877" y="2757246"/>
            <a:ext cx="1521263" cy="15716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614" name="Visio" r:id="rId5" imgW="959187" imgH="991708" progId="Visio.Drawing.11">
                    <p:embed/>
                  </p:oleObj>
                </mc:Choice>
                <mc:Fallback>
                  <p:oleObj name="Visio" r:id="rId5" imgW="959187" imgH="991708" progId="Visio.Drawing.11">
                    <p:embed/>
                    <p:pic>
                      <p:nvPicPr>
                        <p:cNvPr id="1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536877" y="2757246"/>
                          <a:ext cx="1521263" cy="157163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Objec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23347976"/>
                </p:ext>
              </p:extLst>
            </p:nvPr>
          </p:nvGraphicFramePr>
          <p:xfrm>
            <a:off x="9002875" y="2565868"/>
            <a:ext cx="718318" cy="2829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615" name="公式" r:id="rId7" imgW="418918" imgH="165028" progId="Equation.3">
                    <p:embed/>
                  </p:oleObj>
                </mc:Choice>
                <mc:Fallback>
                  <p:oleObj name="公式" r:id="rId7" imgW="418918" imgH="165028" progId="Equation.3">
                    <p:embed/>
                    <p:pic>
                      <p:nvPicPr>
                        <p:cNvPr id="11" name="Object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002875" y="2565868"/>
                          <a:ext cx="718318" cy="282974"/>
                        </a:xfrm>
                        <a:prstGeom prst="rect">
                          <a:avLst/>
                        </a:prstGeom>
                        <a:noFill/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Object 1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91033514"/>
                </p:ext>
              </p:extLst>
            </p:nvPr>
          </p:nvGraphicFramePr>
          <p:xfrm>
            <a:off x="10828499" y="2518343"/>
            <a:ext cx="848922" cy="2829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616" name="公式" r:id="rId9" imgW="494870" imgH="164957" progId="Equation.3">
                    <p:embed/>
                  </p:oleObj>
                </mc:Choice>
                <mc:Fallback>
                  <p:oleObj name="公式" r:id="rId9" imgW="494870" imgH="164957" progId="Equation.3">
                    <p:embed/>
                    <p:pic>
                      <p:nvPicPr>
                        <p:cNvPr id="12" name="Object 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828499" y="2518343"/>
                          <a:ext cx="848922" cy="282974"/>
                        </a:xfrm>
                        <a:prstGeom prst="rect">
                          <a:avLst/>
                        </a:prstGeom>
                        <a:noFill/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" name="Rectangle 3"/>
            <p:cNvSpPr>
              <a:spLocks noChangeArrowheads="1"/>
            </p:cNvSpPr>
            <p:nvPr/>
          </p:nvSpPr>
          <p:spPr bwMode="auto">
            <a:xfrm>
              <a:off x="8744279" y="4316740"/>
              <a:ext cx="471490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1400" dirty="0" smtClean="0"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       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（</a:t>
              </a:r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a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）                         （</a:t>
              </a:r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b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）</a:t>
              </a:r>
              <a:endPara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426190" y="3743175"/>
            <a:ext cx="7667040" cy="1230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对于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全电路，电源内阻越小，可以更多地向外电路提供电流（电能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7808796"/>
              </p:ext>
            </p:extLst>
          </p:nvPr>
        </p:nvGraphicFramePr>
        <p:xfrm>
          <a:off x="2078709" y="4630304"/>
          <a:ext cx="1160147" cy="6869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17" r:id="rId11" imgW="723900" imgH="431800" progId="Equation.3">
                  <p:embed/>
                </p:oleObj>
              </mc:Choice>
              <mc:Fallback>
                <p:oleObj r:id="rId11" imgW="723900" imgH="431800" progId="Equation.3">
                  <p:embed/>
                  <p:pic>
                    <p:nvPicPr>
                      <p:cNvPr id="4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8709" y="4630304"/>
                        <a:ext cx="1160147" cy="68692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2" descr="1-11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27"/>
          <a:stretch>
            <a:fillRect/>
          </a:stretch>
        </p:blipFill>
        <p:spPr bwMode="auto">
          <a:xfrm>
            <a:off x="4253307" y="4802036"/>
            <a:ext cx="2344342" cy="1594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5225339" y="6396188"/>
            <a:ext cx="8435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） 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869362" y="329987"/>
            <a:ext cx="20313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621326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一、欧姆定律</a:t>
            </a:r>
            <a:endParaRPr lang="zh-CN" altLang="en-US" sz="2400" b="1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105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39896" y="297434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二、负载的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串联</a:t>
            </a:r>
          </a:p>
        </p:txBody>
      </p:sp>
      <p:sp>
        <p:nvSpPr>
          <p:cNvPr id="18" name="矩形 17"/>
          <p:cNvSpPr/>
          <p:nvPr/>
        </p:nvSpPr>
        <p:spPr>
          <a:xfrm>
            <a:off x="1189821" y="1715607"/>
            <a:ext cx="10256703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串联：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两个或两个以上</a:t>
            </a:r>
            <a:r>
              <a:rPr lang="zh-CN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电阻顺序相联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，且通过同一电流。</a:t>
            </a:r>
            <a:endParaRPr lang="en-US" altLang="zh-CN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）为两个电阻串联的电路，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）是它的等效电路。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0258" y="3509038"/>
            <a:ext cx="4444369" cy="2109399"/>
          </a:xfrm>
          <a:prstGeom prst="rect">
            <a:avLst/>
          </a:prstGeom>
        </p:spPr>
      </p:pic>
      <p:sp>
        <p:nvSpPr>
          <p:cNvPr id="46" name="Rectangle 3"/>
          <p:cNvSpPr>
            <a:spLocks noChangeArrowheads="1"/>
          </p:cNvSpPr>
          <p:nvPr/>
        </p:nvSpPr>
        <p:spPr bwMode="auto">
          <a:xfrm>
            <a:off x="3960719" y="5800137"/>
            <a:ext cx="47149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）                           （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）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276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775994" y="2176718"/>
            <a:ext cx="11380424" cy="46812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200000"/>
              </a:lnSpc>
              <a:spcBef>
                <a:spcPct val="20000"/>
              </a:spcBef>
              <a:buClr>
                <a:srgbClr val="44546A"/>
              </a:buClr>
              <a:buSzPct val="70000"/>
            </a:pPr>
            <a:r>
              <a:rPr lang="zh-CN" altLang="en-US" sz="213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①</a:t>
            </a:r>
            <a:r>
              <a:rPr lang="zh-CN" altLang="en-US" sz="213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电路中流经各负载电阻的电流 </a:t>
            </a:r>
            <a:r>
              <a:rPr lang="en-US" altLang="zh-CN" sz="2130" i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 </a:t>
            </a:r>
            <a:r>
              <a:rPr lang="zh-CN" altLang="en-US" sz="213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相同。</a:t>
            </a:r>
            <a:endParaRPr lang="en-US" altLang="zh-CN" sz="213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>
              <a:lnSpc>
                <a:spcPct val="200000"/>
              </a:lnSpc>
            </a:pPr>
            <a:r>
              <a:rPr lang="zh-CN" altLang="en-US" sz="213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</a:t>
            </a:r>
            <a:r>
              <a:rPr lang="zh-CN" altLang="zh-CN" sz="213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各负载电阻两端电压分别为：</a:t>
            </a:r>
            <a:r>
              <a:rPr lang="en-US" altLang="zh-CN" sz="213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130" baseline="-25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altLang="zh-CN" sz="213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zh-CN" sz="213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130" baseline="-25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altLang="zh-CN" sz="213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zh-CN" altLang="zh-CN" sz="213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13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130" baseline="-25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altLang="zh-CN" sz="213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zh-CN" sz="213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130" baseline="-25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altLang="zh-CN" sz="213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zh-CN" altLang="zh-CN" sz="213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13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130" baseline="-25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altLang="zh-CN" sz="213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zh-CN" sz="213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130" baseline="-25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altLang="zh-CN" sz="213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zh-CN" altLang="zh-CN" sz="213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200000"/>
              </a:lnSpc>
            </a:pPr>
            <a:r>
              <a:rPr lang="en-US" altLang="zh-CN" sz="2130" dirty="0">
                <a:solidFill>
                  <a:prstClr val="black"/>
                </a:solidFill>
              </a:rPr>
              <a:t>          </a:t>
            </a:r>
            <a:r>
              <a:rPr lang="zh-CN" altLang="zh-CN" sz="213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可以看出，串联电路中</a:t>
            </a:r>
            <a:r>
              <a:rPr lang="zh-CN" altLang="zh-CN" sz="2130" u="sng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各电阻两端的电压与各个电阻的阻值成正比</a:t>
            </a:r>
            <a:r>
              <a:rPr lang="zh-CN" altLang="zh-CN" sz="213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，电阻越大，分配的电压越大，电阻越小，分配的电压越小。</a:t>
            </a:r>
            <a:endParaRPr lang="en-US" altLang="zh-CN" sz="213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>
              <a:lnSpc>
                <a:spcPct val="200000"/>
              </a:lnSpc>
            </a:pPr>
            <a:r>
              <a:rPr lang="zh-CN" altLang="zh-CN" sz="213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13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zh-CN" sz="213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）电源总电压等于各负载电阻两端电压之</a:t>
            </a:r>
            <a:r>
              <a:rPr lang="zh-CN" altLang="zh-CN" sz="213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</a:t>
            </a:r>
            <a:r>
              <a:rPr lang="en-US" altLang="zh-CN" sz="213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en-US" altLang="zh-CN" sz="213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13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13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13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</a:t>
            </a:r>
            <a:r>
              <a:rPr lang="en-US" altLang="zh-CN" sz="2130" baseline="-25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altLang="zh-CN" sz="213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13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</a:t>
            </a:r>
            <a:r>
              <a:rPr lang="en-US" altLang="zh-CN" sz="2130" baseline="-25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altLang="zh-CN" sz="213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altLang="zh-CN" sz="213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130" baseline="-25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13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200000"/>
              </a:lnSpc>
            </a:pPr>
            <a:r>
              <a:rPr lang="zh-CN" altLang="zh-CN" sz="213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13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zh-CN" sz="213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）串联后的等效电阻</a:t>
            </a:r>
            <a:r>
              <a:rPr lang="zh-CN" altLang="zh-CN" sz="213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</a:t>
            </a:r>
            <a:r>
              <a:rPr lang="en-US" altLang="zh-CN" sz="213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en-US" altLang="zh-CN" sz="213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13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13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13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</a:t>
            </a:r>
            <a:r>
              <a:rPr lang="en-US" altLang="zh-CN" sz="2130" baseline="-25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altLang="zh-CN" sz="213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13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</a:t>
            </a:r>
            <a:r>
              <a:rPr lang="en-US" altLang="zh-CN" sz="2130" baseline="-25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altLang="zh-CN" sz="213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altLang="zh-CN" sz="213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130" baseline="-25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13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200000"/>
              </a:lnSpc>
            </a:pPr>
            <a:endParaRPr lang="zh-CN" altLang="zh-CN" sz="213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6820" y="1302589"/>
            <a:ext cx="2339102" cy="7195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200000"/>
              </a:lnSpc>
              <a:spcBef>
                <a:spcPct val="20000"/>
              </a:spcBef>
              <a:buClr>
                <a:srgbClr val="44546A"/>
              </a:buClr>
              <a:buSzPct val="70000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串联电路的特点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39896" y="297434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二、负载的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串联</a:t>
            </a:r>
          </a:p>
        </p:txBody>
      </p:sp>
    </p:spTree>
    <p:extLst>
      <p:ext uri="{BB962C8B-B14F-4D97-AF65-F5344CB8AC3E}">
        <p14:creationId xmlns:p14="http://schemas.microsoft.com/office/powerpoint/2010/main" val="159468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584052" y="219973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41170" y="297434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三、负载的并联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41170" y="1537763"/>
            <a:ext cx="9833326" cy="10756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3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并联：</a:t>
            </a:r>
            <a:r>
              <a:rPr lang="zh-CN" altLang="en-US" sz="213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两个或两个以上</a:t>
            </a:r>
            <a:r>
              <a:rPr lang="zh-CN" altLang="zh-CN" sz="213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电阻连接在电路的两个公共节点之间</a:t>
            </a:r>
            <a:r>
              <a:rPr lang="zh-CN" altLang="en-US" sz="213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，承受同一电压。</a:t>
            </a:r>
            <a:endParaRPr lang="en-US" altLang="zh-CN" sz="213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13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图（</a:t>
            </a:r>
            <a:r>
              <a:rPr lang="en-US" altLang="zh-CN" sz="213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r>
              <a:rPr lang="zh-CN" altLang="zh-CN" sz="213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）为两个电阻</a:t>
            </a:r>
            <a:r>
              <a:rPr lang="zh-CN" altLang="en-US" sz="213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并</a:t>
            </a:r>
            <a:r>
              <a:rPr lang="zh-CN" altLang="zh-CN" sz="213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联的电路，</a:t>
            </a:r>
            <a:r>
              <a:rPr lang="zh-CN" altLang="zh-CN" sz="213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图（</a:t>
            </a:r>
            <a:r>
              <a:rPr lang="en-US" altLang="zh-CN" sz="213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zh-CN" altLang="zh-CN" sz="213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）是它的等效电路。</a:t>
            </a:r>
            <a:endParaRPr lang="en-US" altLang="zh-CN" sz="213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4579" name="Picture 3" descr="1-3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16" r="-7156" b="11034"/>
          <a:stretch>
            <a:fillRect/>
          </a:stretch>
        </p:blipFill>
        <p:spPr bwMode="auto">
          <a:xfrm>
            <a:off x="2508024" y="3445664"/>
            <a:ext cx="3185848" cy="1894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/>
          <a:srcRect l="38763"/>
          <a:stretch/>
        </p:blipFill>
        <p:spPr>
          <a:xfrm>
            <a:off x="6147411" y="3528291"/>
            <a:ext cx="2230733" cy="1728939"/>
          </a:xfrm>
          <a:prstGeom prst="rect">
            <a:avLst/>
          </a:prstGeom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500379" y="5513699"/>
            <a:ext cx="47149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1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）                                                     （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）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099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603018" y="1951130"/>
                <a:ext cx="11380424" cy="39678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fontAlgn="base">
                  <a:lnSpc>
                    <a:spcPct val="150000"/>
                  </a:lnSpc>
                  <a:spcBef>
                    <a:spcPct val="20000"/>
                  </a:spcBef>
                  <a:buClr>
                    <a:srgbClr val="44546A"/>
                  </a:buClr>
                  <a:buSzPct val="70000"/>
                </a:pPr>
                <a:r>
                  <a:rPr lang="en-US" altLang="zh-CN" sz="2130" dirty="0" smtClean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en-US" sz="2130" dirty="0" smtClean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电路</a:t>
                </a:r>
                <a:r>
                  <a:rPr lang="zh-CN" altLang="en-US" sz="213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中各负载端电压</a:t>
                </a:r>
                <a:r>
                  <a:rPr lang="en-US" altLang="zh-CN" sz="213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U</a:t>
                </a:r>
                <a:r>
                  <a:rPr lang="zh-CN" altLang="en-US" sz="213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与电源电压相同</a:t>
                </a:r>
                <a:r>
                  <a:rPr lang="zh-CN" altLang="en-US" sz="2130" dirty="0" smtClean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。</a:t>
                </a:r>
                <a:endParaRPr lang="en-US" altLang="zh-CN" sz="213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lvl="0" fontAlgn="base">
                  <a:lnSpc>
                    <a:spcPct val="150000"/>
                  </a:lnSpc>
                  <a:spcBef>
                    <a:spcPct val="20000"/>
                  </a:spcBef>
                  <a:buClr>
                    <a:srgbClr val="44546A"/>
                  </a:buClr>
                  <a:buSzPct val="70000"/>
                </a:pPr>
                <a:r>
                  <a:rPr lang="en-US" altLang="zh-CN" sz="2130" dirty="0" smtClean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130" dirty="0" smtClean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各负载电阻两端电压分别为：</a:t>
                </a:r>
                <a:endParaRPr lang="en-US" altLang="zh-CN" sz="213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lvl="0" algn="ctr" fontAlgn="base">
                  <a:lnSpc>
                    <a:spcPct val="150000"/>
                  </a:lnSpc>
                  <a:spcBef>
                    <a:spcPct val="20000"/>
                  </a:spcBef>
                  <a:buClr>
                    <a:srgbClr val="44546A"/>
                  </a:buClr>
                  <a:buSzPct val="70000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en-US" sz="213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13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zh-CN" altLang="en-US" sz="213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zh-CN" altLang="en-US" sz="2130" b="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zh-CN" altLang="en-US" sz="213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sz="213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𝑈</m:t>
                        </m:r>
                      </m:num>
                      <m:den>
                        <m:sSub>
                          <m:sSubPr>
                            <m:ctrlPr>
                              <a:rPr lang="zh-CN" altLang="en-US" sz="213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sz="213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zh-CN" altLang="en-US" sz="213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en-US" sz="2130" i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，</a:t>
                </a:r>
                <a:r>
                  <a:rPr lang="zh-CN" altLang="en-US" sz="213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en-US" sz="213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13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altLang="zh-CN" sz="213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zh-CN" altLang="en-US" sz="2130" b="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zh-CN" altLang="en-US" sz="213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sz="213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𝑈</m:t>
                        </m:r>
                      </m:num>
                      <m:den>
                        <m:sSub>
                          <m:sSubPr>
                            <m:ctrlPr>
                              <a:rPr lang="zh-CN" altLang="en-US" sz="213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sz="213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13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en-US" sz="2130" i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，</a:t>
                </a:r>
                <a:r>
                  <a:rPr lang="zh-CN" altLang="en-US" sz="213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en-US" sz="213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213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altLang="zh-CN" sz="213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zh-CN" altLang="en-US" sz="2130" b="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zh-CN" altLang="en-US" sz="213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sz="213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𝑈</m:t>
                        </m:r>
                      </m:num>
                      <m:den>
                        <m:sSub>
                          <m:sSubPr>
                            <m:ctrlPr>
                              <a:rPr lang="zh-CN" altLang="en-US" sz="213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sz="213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13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den>
                    </m:f>
                  </m:oMath>
                </a14:m>
                <a:endParaRPr lang="en-US" altLang="zh-CN" sz="2130" i="1" dirty="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200000"/>
                  </a:lnSpc>
                </a:pPr>
                <a:r>
                  <a:rPr lang="en-US" altLang="zh-CN" sz="2130" dirty="0" smtClean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en-US" sz="2130" dirty="0" smtClean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电源</a:t>
                </a:r>
                <a:r>
                  <a:rPr lang="zh-CN" altLang="en-US" sz="213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发出的总电流等于各负载电流之</a:t>
                </a:r>
                <a:r>
                  <a:rPr lang="zh-CN" altLang="en-US" sz="2130" dirty="0" smtClean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2130" dirty="0" smtClean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en-US" sz="2130" dirty="0" smtClean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  </a:t>
                </a:r>
                <a:r>
                  <a:rPr lang="en-US" altLang="zh-CN" sz="2130" i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I</a:t>
                </a:r>
                <a:r>
                  <a:rPr lang="en-US" altLang="zh-CN" sz="213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13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130" i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130" i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I</a:t>
                </a:r>
                <a:r>
                  <a:rPr lang="en-US" altLang="zh-CN" sz="2130" baseline="-250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 </a:t>
                </a:r>
                <a:r>
                  <a:rPr lang="en-US" altLang="zh-CN" sz="213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130" i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130" i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I</a:t>
                </a:r>
                <a:r>
                  <a:rPr lang="en-US" altLang="zh-CN" sz="2130" baseline="-250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 </a:t>
                </a:r>
                <a:r>
                  <a:rPr lang="en-US" altLang="zh-CN" sz="213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+ </a:t>
                </a:r>
                <a:r>
                  <a:rPr lang="en-US" altLang="zh-CN" sz="2130" i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I</a:t>
                </a:r>
                <a:r>
                  <a:rPr lang="en-US" altLang="zh-CN" sz="2130" baseline="-250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3</a:t>
                </a:r>
                <a:endParaRPr lang="en-US" altLang="zh-CN" sz="2130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200000"/>
                  </a:lnSpc>
                </a:pPr>
                <a:r>
                  <a:rPr lang="en-US" altLang="zh-CN" sz="2130" dirty="0" smtClean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(4)</a:t>
                </a:r>
                <a:r>
                  <a:rPr lang="zh-CN" altLang="zh-CN" sz="213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通常</a:t>
                </a:r>
                <a:r>
                  <a:rPr lang="zh-CN" altLang="zh-CN" sz="213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电阻并联后的等效电阻可以记作</a:t>
                </a:r>
                <a:r>
                  <a:rPr lang="en-US" altLang="zh-CN" sz="2130" i="1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R=R</a:t>
                </a:r>
                <a:r>
                  <a:rPr lang="en-US" altLang="zh-CN" sz="2130" baseline="-250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130" i="1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//R</a:t>
                </a:r>
                <a:r>
                  <a:rPr lang="en-US" altLang="zh-CN" sz="2130" baseline="-250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130" i="1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//R</a:t>
                </a:r>
                <a:r>
                  <a:rPr lang="en-US" altLang="zh-CN" sz="2130" baseline="-2500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13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，根据分析可</a:t>
                </a:r>
                <a:r>
                  <a:rPr lang="zh-CN" altLang="zh-CN" sz="213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得出</a:t>
                </a:r>
                <a:endParaRPr lang="en-US" altLang="zh-CN" sz="213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200000"/>
                  </a:lnSpc>
                </a:pPr>
                <a:endParaRPr lang="zh-CN" altLang="zh-CN" sz="213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018" y="1951130"/>
                <a:ext cx="11380424" cy="3967881"/>
              </a:xfrm>
              <a:prstGeom prst="rect">
                <a:avLst/>
              </a:prstGeom>
              <a:blipFill>
                <a:blip r:embed="rId3"/>
                <a:stretch>
                  <a:fillRect l="-6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775994" y="1056534"/>
            <a:ext cx="23391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200000"/>
              </a:lnSpc>
              <a:spcBef>
                <a:spcPct val="20000"/>
              </a:spcBef>
              <a:buClr>
                <a:srgbClr val="44546A"/>
              </a:buClr>
              <a:buSzPct val="70000"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并联电路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的特点</a:t>
            </a:r>
          </a:p>
        </p:txBody>
      </p:sp>
      <p:sp>
        <p:nvSpPr>
          <p:cNvPr id="17" name="Rectangle 1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9851367"/>
              </p:ext>
            </p:extLst>
          </p:nvPr>
        </p:nvGraphicFramePr>
        <p:xfrm>
          <a:off x="4841792" y="5500370"/>
          <a:ext cx="2197865" cy="8372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1" r:id="rId4" imgW="1002865" imgH="380835" progId="Equation.3">
                  <p:embed/>
                </p:oleObj>
              </mc:Choice>
              <mc:Fallback>
                <p:oleObj r:id="rId4" imgW="1002865" imgH="380835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41792" y="5500370"/>
                        <a:ext cx="2197865" cy="83728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1170" y="297434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三、负载的并联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1494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heme/theme1.xml><?xml version="1.0" encoding="utf-8"?>
<a:theme xmlns:a="http://schemas.openxmlformats.org/drawingml/2006/main" name="第一PPT，www.1ppt.com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50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655</TotalTime>
  <Words>610</Words>
  <Application>Microsoft Office PowerPoint</Application>
  <PresentationFormat>宽屏</PresentationFormat>
  <Paragraphs>47</Paragraphs>
  <Slides>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等线</vt:lpstr>
      <vt:lpstr>黑体</vt:lpstr>
      <vt:lpstr>华文隶书</vt:lpstr>
      <vt:lpstr>宋体</vt:lpstr>
      <vt:lpstr>微软雅黑</vt:lpstr>
      <vt:lpstr>印品黑体</vt:lpstr>
      <vt:lpstr>Arial</vt:lpstr>
      <vt:lpstr>Calibri</vt:lpstr>
      <vt:lpstr>Calibri Light</vt:lpstr>
      <vt:lpstr>Cambria Math</vt:lpstr>
      <vt:lpstr>Times New Roman</vt:lpstr>
      <vt:lpstr>第一PPT，www.1ppt.com</vt:lpstr>
      <vt:lpstr>默认设计模板</vt:lpstr>
      <vt:lpstr>Visio</vt:lpstr>
      <vt:lpstr>公式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Organization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HL81829782</dc:creator>
  <cp:lastModifiedBy>Windows 用户</cp:lastModifiedBy>
  <cp:revision>193</cp:revision>
  <dcterms:created xsi:type="dcterms:W3CDTF">2021-05-23T14:18:00Z</dcterms:created>
  <dcterms:modified xsi:type="dcterms:W3CDTF">2025-01-07T17:40:12Z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KSOTemplateUUID">
    <vt:lpwstr>v1.0_mb_M0/nvwOn0rQ5OhPd4iVQiQ==</vt:lpwstr>
  </property>
  <property fmtid="{D5CDD505-2E9C-101B-9397-08002B2CF9AE}" pid="4" name="ICV">
    <vt:lpwstr>76B522E372EA49DBB43CC0DC08FA8C25</vt:lpwstr>
  </property>
</Properties>
</file>