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handoutMasterIdLst>
    <p:handoutMasterId r:id="rId15"/>
  </p:handoutMasterIdLst>
  <p:sldIdLst>
    <p:sldId id="394" r:id="rId3"/>
    <p:sldId id="404" r:id="rId4"/>
    <p:sldId id="310" r:id="rId5"/>
    <p:sldId id="426" r:id="rId6"/>
    <p:sldId id="427" r:id="rId7"/>
    <p:sldId id="428" r:id="rId8"/>
    <p:sldId id="424" r:id="rId9"/>
    <p:sldId id="425" r:id="rId10"/>
    <p:sldId id="429" r:id="rId11"/>
    <p:sldId id="423" r:id="rId12"/>
    <p:sldId id="430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5DA9"/>
    <a:srgbClr val="3A4480"/>
    <a:srgbClr val="1020FA"/>
    <a:srgbClr val="5B68AF"/>
    <a:srgbClr val="445393"/>
    <a:srgbClr val="EC8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6379" autoAdjust="0"/>
  </p:normalViewPr>
  <p:slideViewPr>
    <p:cSldViewPr snapToGrid="0">
      <p:cViewPr varScale="1">
        <p:scale>
          <a:sx n="86" d="100"/>
          <a:sy n="86" d="100"/>
        </p:scale>
        <p:origin x="1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9FDC0-3932-4C1F-94CF-A5E962D055C1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BC4-3779-46E1-92C7-35D6935033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8915" y="6431126"/>
            <a:ext cx="77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802" y="884717"/>
            <a:ext cx="12190198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802" y="884717"/>
            <a:ext cx="1866573" cy="1440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0803" y="3250106"/>
            <a:ext cx="9699156" cy="656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●三相异步电动机的行程控制</a:t>
            </a:r>
          </a:p>
        </p:txBody>
      </p:sp>
      <p:sp>
        <p:nvSpPr>
          <p:cNvPr id="25" name="平行四边形 24"/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矩形 11"/>
          <p:cNvSpPr>
            <a:spLocks noChangeArrowheads="1"/>
          </p:cNvSpPr>
          <p:nvPr/>
        </p:nvSpPr>
        <p:spPr bwMode="auto">
          <a:xfrm>
            <a:off x="1127125" y="174625"/>
            <a:ext cx="33956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</a:rPr>
              <a:t>三、识图与作图</a:t>
            </a:r>
          </a:p>
        </p:txBody>
      </p:sp>
      <p:sp>
        <p:nvSpPr>
          <p:cNvPr id="45" name="Rectangle 10"/>
          <p:cNvSpPr>
            <a:spLocks noChangeArrowheads="1"/>
          </p:cNvSpPr>
          <p:nvPr/>
        </p:nvSpPr>
        <p:spPr bwMode="auto">
          <a:xfrm>
            <a:off x="987425" y="1284288"/>
            <a:ext cx="110140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2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分析如下接线示意图，判断图中电动机能实现何种控制，并画出对应的电气原理图。</a:t>
            </a: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475" y="1749417"/>
            <a:ext cx="5413375" cy="473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2"/>
          <p:cNvSpPr>
            <a:spLocks noChangeArrowheads="1"/>
          </p:cNvSpPr>
          <p:nvPr/>
        </p:nvSpPr>
        <p:spPr bwMode="auto">
          <a:xfrm>
            <a:off x="8993188" y="1980139"/>
            <a:ext cx="582612" cy="453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sz="2200">
                <a:latin typeface="华文行楷" panose="02010800040101010101" pitchFamily="2" charset="-122"/>
                <a:ea typeface="华文行楷" panose="02010800040101010101" pitchFamily="2" charset="-122"/>
              </a:rPr>
              <a:t>电</a:t>
            </a:r>
          </a:p>
          <a:p>
            <a:pPr>
              <a:lnSpc>
                <a:spcPct val="105000"/>
              </a:lnSpc>
            </a:pPr>
            <a:r>
              <a:rPr lang="zh-CN" altLang="en-US" sz="2200">
                <a:latin typeface="华文行楷" panose="02010800040101010101" pitchFamily="2" charset="-122"/>
                <a:ea typeface="华文行楷" panose="02010800040101010101" pitchFamily="2" charset="-122"/>
              </a:rPr>
              <a:t>动</a:t>
            </a:r>
          </a:p>
          <a:p>
            <a:pPr>
              <a:lnSpc>
                <a:spcPct val="105000"/>
              </a:lnSpc>
            </a:pPr>
            <a:r>
              <a:rPr lang="zh-CN" altLang="en-US" sz="2200">
                <a:latin typeface="华文行楷" panose="02010800040101010101" pitchFamily="2" charset="-122"/>
                <a:ea typeface="华文行楷" panose="02010800040101010101" pitchFamily="2" charset="-122"/>
              </a:rPr>
              <a:t>机</a:t>
            </a:r>
          </a:p>
          <a:p>
            <a:pPr>
              <a:lnSpc>
                <a:spcPct val="105000"/>
              </a:lnSpc>
            </a:pPr>
            <a:r>
              <a:rPr lang="zh-CN" altLang="en-US" sz="2200">
                <a:latin typeface="华文行楷" panose="02010800040101010101" pitchFamily="2" charset="-122"/>
                <a:ea typeface="华文行楷" panose="02010800040101010101" pitchFamily="2" charset="-122"/>
              </a:rPr>
              <a:t>运</a:t>
            </a:r>
          </a:p>
          <a:p>
            <a:pPr>
              <a:lnSpc>
                <a:spcPct val="105000"/>
              </a:lnSpc>
            </a:pPr>
            <a:r>
              <a:rPr lang="zh-CN" altLang="en-US" sz="2200">
                <a:latin typeface="华文行楷" panose="02010800040101010101" pitchFamily="2" charset="-122"/>
                <a:ea typeface="华文行楷" panose="02010800040101010101" pitchFamily="2" charset="-122"/>
              </a:rPr>
              <a:t>行</a:t>
            </a:r>
          </a:p>
          <a:p>
            <a:pPr>
              <a:lnSpc>
                <a:spcPct val="105000"/>
              </a:lnSpc>
            </a:pPr>
            <a:r>
              <a:rPr lang="zh-CN" altLang="en-US" sz="2200">
                <a:latin typeface="华文行楷" panose="02010800040101010101" pitchFamily="2" charset="-122"/>
                <a:ea typeface="华文行楷" panose="02010800040101010101" pitchFamily="2" charset="-122"/>
              </a:rPr>
              <a:t>到</a:t>
            </a:r>
          </a:p>
          <a:p>
            <a:pPr>
              <a:lnSpc>
                <a:spcPct val="105000"/>
              </a:lnSpc>
            </a:pPr>
            <a:r>
              <a:rPr lang="zh-CN" altLang="en-US" sz="2200">
                <a:latin typeface="华文行楷" panose="02010800040101010101" pitchFamily="2" charset="-122"/>
                <a:ea typeface="华文行楷" panose="02010800040101010101" pitchFamily="2" charset="-122"/>
              </a:rPr>
              <a:t>位</a:t>
            </a:r>
          </a:p>
          <a:p>
            <a:pPr>
              <a:lnSpc>
                <a:spcPct val="80000"/>
              </a:lnSpc>
            </a:pPr>
            <a:r>
              <a:rPr lang="zh-CN" altLang="en-US" sz="220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</a:p>
          <a:p>
            <a:pPr>
              <a:lnSpc>
                <a:spcPct val="105000"/>
              </a:lnSpc>
            </a:pPr>
            <a:r>
              <a:rPr lang="zh-CN" altLang="en-US" sz="2200">
                <a:latin typeface="华文行楷" panose="02010800040101010101" pitchFamily="2" charset="-122"/>
                <a:ea typeface="华文行楷" panose="02010800040101010101" pitchFamily="2" charset="-122"/>
              </a:rPr>
              <a:t>自</a:t>
            </a:r>
          </a:p>
          <a:p>
            <a:pPr>
              <a:lnSpc>
                <a:spcPct val="105000"/>
              </a:lnSpc>
            </a:pPr>
            <a:r>
              <a:rPr lang="zh-CN" altLang="en-US" sz="2200">
                <a:latin typeface="华文行楷" panose="02010800040101010101" pitchFamily="2" charset="-122"/>
                <a:ea typeface="华文行楷" panose="02010800040101010101" pitchFamily="2" charset="-122"/>
              </a:rPr>
              <a:t>动</a:t>
            </a:r>
          </a:p>
          <a:p>
            <a:pPr>
              <a:lnSpc>
                <a:spcPct val="105000"/>
              </a:lnSpc>
            </a:pPr>
            <a:r>
              <a:rPr lang="zh-CN" altLang="en-US" sz="2200">
                <a:latin typeface="华文行楷" panose="02010800040101010101" pitchFamily="2" charset="-122"/>
                <a:ea typeface="华文行楷" panose="02010800040101010101" pitchFamily="2" charset="-122"/>
              </a:rPr>
              <a:t>回</a:t>
            </a:r>
          </a:p>
          <a:p>
            <a:pPr>
              <a:lnSpc>
                <a:spcPct val="105000"/>
              </a:lnSpc>
            </a:pPr>
            <a:r>
              <a:rPr lang="zh-CN" altLang="en-US" sz="2200">
                <a:latin typeface="华文行楷" panose="02010800040101010101" pitchFamily="2" charset="-122"/>
                <a:ea typeface="华文行楷" panose="02010800040101010101" pitchFamily="2" charset="-122"/>
              </a:rPr>
              <a:t>程</a:t>
            </a:r>
          </a:p>
          <a:p>
            <a:pPr>
              <a:lnSpc>
                <a:spcPct val="80000"/>
              </a:lnSpc>
            </a:pPr>
            <a:r>
              <a:rPr lang="zh-CN" altLang="en-US" sz="220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54419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9" name="矩形 11"/>
          <p:cNvSpPr>
            <a:spLocks noChangeArrowheads="1"/>
          </p:cNvSpPr>
          <p:nvPr/>
        </p:nvSpPr>
        <p:spPr bwMode="auto">
          <a:xfrm>
            <a:off x="1127125" y="174625"/>
            <a:ext cx="33956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</a:rPr>
              <a:t>三、识图与作图</a:t>
            </a: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800" y="1952625"/>
            <a:ext cx="3643313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75" y="1228725"/>
            <a:ext cx="4583113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800" y="5138210"/>
            <a:ext cx="4695825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665788" y="1377950"/>
            <a:ext cx="278288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>
                <a:latin typeface="华文行楷" panose="02010800040101010101" pitchFamily="2" charset="-122"/>
                <a:ea typeface="华文行楷" panose="02010800040101010101" pitchFamily="2" charset="-122"/>
              </a:rPr>
              <a:t>对应电气原理图：</a:t>
            </a:r>
          </a:p>
        </p:txBody>
      </p:sp>
    </p:spTree>
    <p:extLst>
      <p:ext uri="{BB962C8B-B14F-4D97-AF65-F5344CB8AC3E}">
        <p14:creationId xmlns:p14="http://schemas.microsoft.com/office/powerpoint/2010/main" val="195878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4365" y="653415"/>
            <a:ext cx="9872922" cy="748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5.5</a:t>
            </a: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三相异步电动机的行程控制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</a:p>
        </p:txBody>
      </p:sp>
      <p:sp>
        <p:nvSpPr>
          <p:cNvPr id="71" name="Text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981700" y="2908093"/>
            <a:ext cx="4655185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掌握读图的方法和步骤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93448" y="1803515"/>
            <a:ext cx="6198551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掌握行程控制电路的工作原理</a:t>
            </a:r>
          </a:p>
        </p:txBody>
      </p:sp>
      <p:sp>
        <p:nvSpPr>
          <p:cNvPr id="73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71014" y="4066597"/>
            <a:ext cx="4779010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会</a:t>
            </a:r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进行电气控制图的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识读与分析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 flipV="1">
            <a:off x="5505450" y="1814830"/>
            <a:ext cx="441325" cy="1097915"/>
            <a:chOff x="581025" y="-431160"/>
            <a:chExt cx="1619642" cy="3889866"/>
          </a:xfrm>
        </p:grpSpPr>
        <p:grpSp>
          <p:nvGrpSpPr>
            <p:cNvPr id="78" name="组合 77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83" name="组合 8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/>
            <p:cNvSpPr/>
            <p:nvPr>
              <p:custDataLst>
                <p:tags r:id="rId13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5"/>
            </p:custDataLst>
          </p:nvPr>
        </p:nvGrpSpPr>
        <p:grpSpPr>
          <a:xfrm flipV="1">
            <a:off x="5505450" y="2823845"/>
            <a:ext cx="441325" cy="1097915"/>
            <a:chOff x="581025" y="-431160"/>
            <a:chExt cx="1619642" cy="3889866"/>
          </a:xfrm>
        </p:grpSpPr>
        <p:grpSp>
          <p:nvGrpSpPr>
            <p:cNvPr id="97" name="组合 96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98" name="组合 9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10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6"/>
            </p:custDataLst>
          </p:nvPr>
        </p:nvGrpSpPr>
        <p:grpSpPr>
          <a:xfrm flipV="1">
            <a:off x="5466715" y="4047490"/>
            <a:ext cx="441325" cy="1097915"/>
            <a:chOff x="581025" y="-431160"/>
            <a:chExt cx="1619642" cy="388986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105" name="组合 10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/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6422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三相异步电动机的行程控制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996949" y="1260475"/>
            <a:ext cx="399793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20000"/>
              </a:spcBef>
              <a:buClr>
                <a:srgbClr val="3366CC"/>
              </a:buClr>
              <a:buFont typeface="Wingdings" panose="05000000000000000000" pitchFamily="2" charset="2"/>
              <a:buChar char="n"/>
            </a:pP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问题与思考</a:t>
            </a: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1004888" y="2025650"/>
            <a:ext cx="10425112" cy="822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实际工作中，有时要求工作机械持续进行自动往复循环运动，这能用电气控制来实现吗？</a:t>
            </a: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1004888" y="3090863"/>
            <a:ext cx="10413387" cy="822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2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en-US" altLang="zh-CN" dirty="0"/>
              <a:t>2.</a:t>
            </a:r>
            <a:r>
              <a:rPr lang="zh-CN" altLang="en-US" dirty="0"/>
              <a:t>请应用三相异步电动机正反转的电气控制思路，尝试设计能满足电动机自动往复循环运动的电气控制方案，要求画出电气原理图和安装接线图。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006330" y="4327693"/>
            <a:ext cx="3988554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20000"/>
              </a:spcBef>
              <a:buClr>
                <a:srgbClr val="3366CC"/>
              </a:buClr>
              <a:buFont typeface="Wingdings" panose="05000000000000000000" pitchFamily="2" charset="2"/>
              <a:buChar char="n"/>
            </a:pP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提示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1004888" y="5181600"/>
            <a:ext cx="10596285" cy="822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en-US" altLang="zh-CN" sz="2200" dirty="0"/>
              <a:t>1.</a:t>
            </a:r>
            <a:r>
              <a:rPr lang="zh-CN" altLang="en-US" sz="2200" dirty="0"/>
              <a:t>电动机正转、反转的切换信号由哪个设备发出？</a:t>
            </a:r>
            <a:endParaRPr lang="en-US" altLang="zh-CN" sz="2200" dirty="0"/>
          </a:p>
          <a:p>
            <a:r>
              <a:rPr lang="en-US" altLang="zh-CN" sz="2200" dirty="0"/>
              <a:t>2.</a:t>
            </a:r>
            <a:r>
              <a:rPr lang="zh-CN" altLang="en-US" sz="2200" dirty="0"/>
              <a:t>正、反转切换信号怎样传递到电动机？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2250845" y="2851699"/>
            <a:ext cx="73945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rgbClr val="3366CC"/>
              </a:buClr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行程开关是工作台自动往复循环运动中的关键设备。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560889" y="3526589"/>
            <a:ext cx="9644667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行程开关</a:t>
            </a:r>
            <a:r>
              <a:rPr lang="en-US" altLang="zh-CN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SQ1</a:t>
            </a:r>
            <a:r>
              <a:rPr lang="zh-CN" altLang="en-US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SQ2</a:t>
            </a:r>
            <a:r>
              <a:rPr lang="zh-CN" altLang="en-US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SQ3</a:t>
            </a:r>
            <a:r>
              <a:rPr lang="zh-CN" altLang="en-US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SQ4</a:t>
            </a:r>
            <a:r>
              <a:rPr lang="zh-CN" altLang="en-US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安装在床身的两端。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SQ1</a:t>
            </a:r>
            <a:r>
              <a:rPr lang="zh-CN" altLang="en-US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SQ2</a:t>
            </a:r>
            <a:r>
              <a:rPr lang="zh-CN" altLang="en-US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安装在内侧，</a:t>
            </a:r>
            <a:r>
              <a:rPr lang="en-US" altLang="zh-CN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SQ3</a:t>
            </a:r>
            <a:r>
              <a:rPr lang="zh-CN" altLang="en-US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SQ4</a:t>
            </a:r>
            <a:r>
              <a:rPr lang="zh-CN" altLang="en-US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安装在外侧</a:t>
            </a:r>
            <a:r>
              <a:rPr lang="zh-CN" altLang="en-US" sz="22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560889" y="5118850"/>
            <a:ext cx="964466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SQ3、SQ4作限位保护。</a:t>
            </a:r>
          </a:p>
          <a:p>
            <a:pPr>
              <a:lnSpc>
                <a:spcPct val="120000"/>
              </a:lnSpc>
            </a:pPr>
            <a:r>
              <a:rPr lang="zh-CN" altLang="en-US" sz="220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当SQ1或SQ2失灵时， 由安装在其后的SQ3或SQ4及时切断电动机电源，使电动机停转，工作台停止运动。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560889" y="4536239"/>
            <a:ext cx="9644667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SQ1</a:t>
            </a:r>
            <a:r>
              <a:rPr lang="zh-CN" altLang="en-US" sz="220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SQ2</a:t>
            </a:r>
            <a:r>
              <a:rPr lang="zh-CN" altLang="en-US" sz="220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控制电动机的正反转，带动工作台自动往返。</a:t>
            </a:r>
          </a:p>
        </p:txBody>
      </p:sp>
      <p:pic>
        <p:nvPicPr>
          <p:cNvPr id="12295" name="图片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901" y="1127125"/>
            <a:ext cx="6176963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39916" y="244984"/>
            <a:ext cx="4184650" cy="522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</a:rPr>
              <a:t>一、行程开关的应用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43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9" grpId="0"/>
      <p:bldP spid="10" grpId="0" bldLvl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Rectangle 5"/>
          <p:cNvSpPr>
            <a:spLocks noChangeArrowheads="1"/>
          </p:cNvSpPr>
          <p:nvPr/>
        </p:nvSpPr>
        <p:spPr bwMode="auto">
          <a:xfrm>
            <a:off x="922713" y="3461328"/>
            <a:ext cx="10498975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1）</a:t>
            </a:r>
            <a:r>
              <a:rPr lang="zh-CN" altLang="en-US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按下正转起动按钮</a:t>
            </a:r>
            <a:r>
              <a:rPr lang="en-US" altLang="zh-CN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SB2</a:t>
            </a:r>
            <a:r>
              <a:rPr lang="zh-CN" altLang="en-US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，电动机正转，工作台右行前进。</a:t>
            </a:r>
          </a:p>
          <a:p>
            <a:pPr>
              <a:lnSpc>
                <a:spcPct val="110000"/>
              </a:lnSpc>
            </a:pPr>
            <a:r>
              <a:rPr lang="en-US" altLang="zh-CN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）撞块碰到</a:t>
            </a:r>
            <a:r>
              <a:rPr lang="en-US" altLang="zh-CN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SQ2</a:t>
            </a:r>
            <a:r>
              <a:rPr lang="zh-CN" altLang="en-US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时，电动机反转使工作台左行后退。</a:t>
            </a:r>
          </a:p>
          <a:p>
            <a:pPr>
              <a:lnSpc>
                <a:spcPct val="110000"/>
              </a:lnSpc>
            </a:pPr>
            <a:r>
              <a:rPr lang="en-US" altLang="zh-CN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3）</a:t>
            </a:r>
            <a:r>
              <a:rPr lang="zh-CN" altLang="en-US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撞块碰到</a:t>
            </a:r>
            <a:r>
              <a:rPr lang="en-US" altLang="zh-CN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SQ1</a:t>
            </a:r>
            <a:r>
              <a:rPr lang="zh-CN" altLang="en-US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时，电动机再次正转，工作台又右行前进。</a:t>
            </a:r>
          </a:p>
          <a:p>
            <a:pPr>
              <a:lnSpc>
                <a:spcPct val="110000"/>
              </a:lnSpc>
            </a:pPr>
            <a:r>
              <a:rPr lang="en-US" altLang="zh-CN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4）</a:t>
            </a:r>
            <a:r>
              <a:rPr lang="zh-CN" altLang="en-US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如此自动往复循环运动，直到按下停止按钮</a:t>
            </a:r>
            <a:r>
              <a:rPr lang="en-US" altLang="zh-CN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SB1</a:t>
            </a:r>
            <a:r>
              <a:rPr lang="zh-CN" altLang="en-US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为止。</a:t>
            </a:r>
            <a:endParaRPr lang="en-US" altLang="zh-CN" sz="2200" b="0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5）若起初按下</a:t>
            </a:r>
            <a:r>
              <a:rPr lang="zh-CN" altLang="en-US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的是</a:t>
            </a:r>
            <a:r>
              <a:rPr lang="en-US" altLang="zh-CN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反转起动按钮SB3，电动机先反转带工作台左行再正转带工作台右行，仍能自动往复循环运动。</a:t>
            </a:r>
          </a:p>
          <a:p>
            <a:pPr>
              <a:lnSpc>
                <a:spcPct val="110000"/>
              </a:lnSpc>
            </a:pPr>
            <a:r>
              <a:rPr lang="en-US" altLang="zh-CN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6）工作台正在向某方向运动时，按下相反方向的起动按钮，电动机</a:t>
            </a:r>
            <a:r>
              <a:rPr lang="zh-CN" altLang="en-US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就会</a:t>
            </a:r>
            <a:r>
              <a:rPr lang="en-US" altLang="zh-CN" sz="2200" b="0" dirty="0" err="1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带动工作台</a:t>
            </a:r>
            <a:r>
              <a:rPr lang="zh-CN" altLang="en-US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向</a:t>
            </a:r>
            <a:r>
              <a:rPr lang="en-US" altLang="zh-CN" sz="2200" b="0" dirty="0" err="1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相反</a:t>
            </a:r>
            <a:r>
              <a:rPr lang="zh-CN" altLang="en-US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反向</a:t>
            </a:r>
            <a:r>
              <a:rPr lang="en-US" altLang="zh-CN" sz="2200" b="0" dirty="0" err="1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运动</a:t>
            </a:r>
            <a:r>
              <a:rPr lang="en-US" altLang="zh-CN" sz="2200" b="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 sz="2200" b="0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15" name="矩形 11"/>
          <p:cNvSpPr>
            <a:spLocks noChangeArrowheads="1"/>
          </p:cNvSpPr>
          <p:nvPr/>
        </p:nvSpPr>
        <p:spPr bwMode="auto">
          <a:xfrm>
            <a:off x="1044691" y="233363"/>
            <a:ext cx="4184650" cy="522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</a:rPr>
              <a:t>一、行程开关的应用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2357439" y="2754314"/>
            <a:ext cx="70564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机床工作台自动往复循环运动的电气控制要求：</a:t>
            </a:r>
          </a:p>
        </p:txBody>
      </p: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888" y="1098550"/>
            <a:ext cx="6176962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3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09d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552574"/>
            <a:ext cx="7067550" cy="4894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6060392" y="4266960"/>
            <a:ext cx="1655762" cy="396875"/>
          </a:xfrm>
          <a:prstGeom prst="wedgeEllipseCallout">
            <a:avLst>
              <a:gd name="adj1" fmla="val -32403"/>
              <a:gd name="adj2" fmla="val -86642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dirty="0">
                <a:solidFill>
                  <a:srgbClr val="CC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电气互锁</a:t>
            </a:r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4491943" y="3801182"/>
            <a:ext cx="1947752" cy="361950"/>
          </a:xfrm>
          <a:prstGeom prst="flowChartTerminator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4491942" y="3419601"/>
            <a:ext cx="1873250" cy="342900"/>
          </a:xfrm>
          <a:prstGeom prst="flowChartTerminator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6439694" y="2937843"/>
            <a:ext cx="1601788" cy="396875"/>
          </a:xfrm>
          <a:prstGeom prst="wedgeEllipseCallout">
            <a:avLst>
              <a:gd name="adj1" fmla="val -65267"/>
              <a:gd name="adj2" fmla="val 71644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限位保护</a:t>
            </a: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8751205" y="3932944"/>
            <a:ext cx="2808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FU</a:t>
            </a:r>
            <a:r>
              <a:rPr lang="zh-CN" altLang="en-US" sz="20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作短路保护</a:t>
            </a: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8754380" y="4439356"/>
            <a:ext cx="2803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FR</a:t>
            </a:r>
            <a:r>
              <a:rPr lang="zh-CN" altLang="en-US" sz="20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作长期过载保护</a:t>
            </a: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8752793" y="4974344"/>
            <a:ext cx="2792412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z="20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起动按钮与接触器配合作欠压失压保护</a:t>
            </a: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8751205" y="5772856"/>
            <a:ext cx="29098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SQ3</a:t>
            </a:r>
            <a:r>
              <a:rPr lang="zh-CN" altLang="en-US" sz="20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r>
              <a:rPr lang="en-US" altLang="zh-CN" sz="20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SQ4</a:t>
            </a:r>
            <a:r>
              <a:rPr lang="zh-CN" altLang="en-US" sz="20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作限位保护</a:t>
            </a:r>
          </a:p>
        </p:txBody>
      </p:sp>
      <p:sp>
        <p:nvSpPr>
          <p:cNvPr id="12" name="矩形 11"/>
          <p:cNvSpPr/>
          <p:nvPr/>
        </p:nvSpPr>
        <p:spPr>
          <a:xfrm>
            <a:off x="445490" y="1304384"/>
            <a:ext cx="1963999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Times New Roman" panose="02020603050405020304" pitchFamily="18" charset="0"/>
              </a:rPr>
              <a:t>、电气原理图</a:t>
            </a:r>
            <a:endParaRPr lang="zh-CN" altLang="zh-CN" b="1" kern="100" dirty="0">
              <a:latin typeface="Times New Roman" panose="02020603050405020304" pitchFamily="18" charset="0"/>
            </a:endParaRPr>
          </a:p>
        </p:txBody>
      </p:sp>
      <p:sp>
        <p:nvSpPr>
          <p:cNvPr id="13" name="关于我们"/>
          <p:cNvSpPr/>
          <p:nvPr/>
        </p:nvSpPr>
        <p:spPr>
          <a:xfrm>
            <a:off x="1061602" y="237540"/>
            <a:ext cx="6422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二、三相异步电动机的行程控制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19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  <p:bldP spid="5" grpId="0" bldLvl="0" animBg="1"/>
      <p:bldP spid="5" grpId="1" bldLvl="0" animBg="1"/>
      <p:bldP spid="6" grpId="0" bldLvl="0" animBg="1"/>
      <p:bldP spid="6" grpId="1" bldLvl="0" animBg="1"/>
      <p:bldP spid="7" grpId="0" bldLvl="0" animBg="1"/>
      <p:bldP spid="7" grpId="1" bldLvl="0" animBg="1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" name="关于我们"/>
          <p:cNvSpPr/>
          <p:nvPr/>
        </p:nvSpPr>
        <p:spPr>
          <a:xfrm>
            <a:off x="1061602" y="237540"/>
            <a:ext cx="6422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二、三相异步电动机的行程控制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2417909" y="3067071"/>
            <a:ext cx="7356182" cy="736163"/>
          </a:xfrm>
          <a:prstGeom prst="horizontalScroll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想一想：自动往返控制和正反转控制有何区别与联系？</a:t>
            </a:r>
          </a:p>
        </p:txBody>
      </p:sp>
    </p:spTree>
    <p:extLst>
      <p:ext uri="{BB962C8B-B14F-4D97-AF65-F5344CB8AC3E}">
        <p14:creationId xmlns:p14="http://schemas.microsoft.com/office/powerpoint/2010/main" val="191242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" name="关于我们"/>
          <p:cNvSpPr/>
          <p:nvPr/>
        </p:nvSpPr>
        <p:spPr>
          <a:xfrm>
            <a:off x="1061602" y="237540"/>
            <a:ext cx="6422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二、三相异步电动机的行程控制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2134" y="1227602"/>
            <a:ext cx="173156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2</a:t>
            </a:r>
            <a:r>
              <a:rPr lang="zh-CN" altLang="en-US" b="1" kern="100" dirty="0">
                <a:latin typeface="Times New Roman" panose="02020603050405020304" pitchFamily="18" charset="0"/>
              </a:rPr>
              <a:t>、动作过程</a:t>
            </a:r>
            <a:endParaRPr lang="zh-CN" altLang="zh-CN" b="1" kern="100" dirty="0"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7279" y="1780114"/>
            <a:ext cx="6096000" cy="41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600" b="1" kern="100" dirty="0">
                <a:latin typeface="Times New Roman" panose="02020603050405020304" pitchFamily="18" charset="0"/>
              </a:rPr>
              <a:t>先合上电源开关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QS</a:t>
            </a:r>
            <a:endParaRPr lang="zh-CN" altLang="zh-CN" sz="1600" b="1" kern="100" dirty="0">
              <a:latin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8419" y="2350947"/>
            <a:ext cx="30588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b="1" kern="100" dirty="0">
                <a:latin typeface="Times New Roman" panose="02020603050405020304" pitchFamily="18" charset="0"/>
              </a:rPr>
              <a:t>按下按钮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SB1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→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KM1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线圈得电→</a:t>
            </a:r>
            <a:endParaRPr lang="zh-CN" altLang="en-US" sz="1600" b="1" dirty="0"/>
          </a:p>
        </p:txBody>
      </p:sp>
      <p:sp>
        <p:nvSpPr>
          <p:cNvPr id="12" name="左大括号 11"/>
          <p:cNvSpPr/>
          <p:nvPr/>
        </p:nvSpPr>
        <p:spPr>
          <a:xfrm>
            <a:off x="4030384" y="2238288"/>
            <a:ext cx="250392" cy="708085"/>
          </a:xfrm>
          <a:prstGeom prst="leftBrace">
            <a:avLst>
              <a:gd name="adj1" fmla="val 6328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" name="矩形 12"/>
          <p:cNvSpPr/>
          <p:nvPr/>
        </p:nvSpPr>
        <p:spPr>
          <a:xfrm>
            <a:off x="4272913" y="2123861"/>
            <a:ext cx="6096000" cy="9417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KM1</a:t>
            </a:r>
            <a:r>
              <a:rPr lang="zh-CN" altLang="en-US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辅助常闭触头断开</a:t>
            </a:r>
            <a:r>
              <a:rPr lang="zh-CN" altLang="en-US" sz="1600" b="1" dirty="0">
                <a:solidFill>
                  <a:srgbClr val="3333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zh-CN" altLang="en-US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切断</a:t>
            </a:r>
            <a:r>
              <a:rPr lang="en-US" altLang="zh-CN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KM2</a:t>
            </a:r>
            <a:r>
              <a:rPr lang="zh-CN" altLang="en-US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线圈电路</a:t>
            </a:r>
          </a:p>
          <a:p>
            <a:pPr>
              <a:lnSpc>
                <a:spcPct val="115000"/>
              </a:lnSpc>
            </a:pPr>
            <a:r>
              <a:rPr lang="en-US" altLang="zh-CN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KM1</a:t>
            </a:r>
            <a:r>
              <a:rPr lang="zh-CN" altLang="en-US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主触头闭合</a:t>
            </a:r>
            <a:r>
              <a:rPr lang="zh-CN" altLang="en-US" sz="1600" b="1" dirty="0">
                <a:solidFill>
                  <a:srgbClr val="3333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zh-CN" altLang="en-US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电动机接入正序电</a:t>
            </a:r>
            <a:endParaRPr lang="en-US" altLang="zh-CN" sz="1600" b="1" dirty="0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KM1</a:t>
            </a:r>
            <a:r>
              <a:rPr lang="zh-CN" altLang="en-US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辅助常开触头闭合</a:t>
            </a:r>
            <a:r>
              <a:rPr lang="zh-CN" altLang="en-US" sz="1600" b="1" dirty="0">
                <a:solidFill>
                  <a:srgbClr val="3333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zh-CN" altLang="en-US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电气自锁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76720" y="2502032"/>
            <a:ext cx="26885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1600" b="1" kern="100" dirty="0">
                <a:latin typeface="Times New Roman" panose="02020603050405020304" pitchFamily="18" charset="0"/>
              </a:rPr>
              <a:t>→电动机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M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起动连续正转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6097265" y="4241058"/>
            <a:ext cx="150231" cy="708085"/>
          </a:xfrm>
          <a:prstGeom prst="leftBrace">
            <a:avLst>
              <a:gd name="adj1" fmla="val 6328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" name="矩形 17"/>
          <p:cNvSpPr/>
          <p:nvPr/>
        </p:nvSpPr>
        <p:spPr>
          <a:xfrm>
            <a:off x="6242004" y="4131600"/>
            <a:ext cx="6096000" cy="9417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KM2</a:t>
            </a:r>
            <a:r>
              <a:rPr lang="zh-CN" altLang="en-US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辅助常闭触头断开</a:t>
            </a:r>
            <a:r>
              <a:rPr lang="zh-CN" altLang="en-US" sz="1600" b="1" dirty="0">
                <a:solidFill>
                  <a:srgbClr val="3333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zh-CN" altLang="en-US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切断</a:t>
            </a:r>
            <a:r>
              <a:rPr lang="en-US" altLang="zh-CN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KM1</a:t>
            </a:r>
            <a:r>
              <a:rPr lang="zh-CN" altLang="en-US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线圈电路</a:t>
            </a:r>
          </a:p>
          <a:p>
            <a:pPr>
              <a:lnSpc>
                <a:spcPct val="115000"/>
              </a:lnSpc>
            </a:pPr>
            <a:r>
              <a:rPr lang="en-US" altLang="zh-CN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KM2</a:t>
            </a:r>
            <a:r>
              <a:rPr lang="zh-CN" altLang="en-US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主触头闭合</a:t>
            </a:r>
            <a:r>
              <a:rPr lang="zh-CN" altLang="en-US" sz="1600" b="1" dirty="0">
                <a:solidFill>
                  <a:srgbClr val="3333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zh-CN" altLang="en-US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电动机接入反序电</a:t>
            </a:r>
            <a:endParaRPr lang="en-US" altLang="zh-CN" sz="1600" b="1" dirty="0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KM2</a:t>
            </a:r>
            <a:r>
              <a:rPr lang="zh-CN" altLang="en-US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辅助常开触头闭合</a:t>
            </a:r>
            <a:r>
              <a:rPr lang="zh-CN" altLang="en-US" sz="1600" b="1" dirty="0">
                <a:solidFill>
                  <a:srgbClr val="3333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zh-CN" altLang="en-US" sz="1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电气自锁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7279" y="3278399"/>
            <a:ext cx="71215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1600" b="1" kern="100" dirty="0">
                <a:latin typeface="Times New Roman" panose="02020603050405020304" pitchFamily="18" charset="0"/>
              </a:rPr>
              <a:t>→带动工作台前进→当工作台运行到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SQ</a:t>
            </a:r>
            <a:r>
              <a:rPr lang="en-US" altLang="zh-CN" sz="1600" b="1" kern="100" baseline="-25000" dirty="0">
                <a:latin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位置时→撞块压下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SQ</a:t>
            </a:r>
            <a:r>
              <a:rPr lang="en-US" altLang="zh-CN" sz="1600" b="1" kern="100" baseline="-25000" dirty="0">
                <a:latin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→</a:t>
            </a:r>
          </a:p>
        </p:txBody>
      </p:sp>
      <p:sp>
        <p:nvSpPr>
          <p:cNvPr id="6" name="矩形 5"/>
          <p:cNvSpPr/>
          <p:nvPr/>
        </p:nvSpPr>
        <p:spPr>
          <a:xfrm>
            <a:off x="6794482" y="3066125"/>
            <a:ext cx="2037737" cy="7842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600" b="1" kern="100" dirty="0">
                <a:latin typeface="Times New Roman" panose="02020603050405020304" pitchFamily="18" charset="0"/>
              </a:rPr>
              <a:t>SQ</a:t>
            </a:r>
            <a:r>
              <a:rPr lang="en-US" altLang="zh-CN" sz="1600" b="1" kern="100" baseline="-25000" dirty="0">
                <a:latin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常闭触点断开</a:t>
            </a:r>
            <a:endParaRPr lang="en-US" altLang="zh-CN" sz="1600" b="1" kern="100" dirty="0">
              <a:latin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600" b="1" kern="100" dirty="0">
                <a:latin typeface="Times New Roman" panose="02020603050405020304" pitchFamily="18" charset="0"/>
              </a:rPr>
              <a:t>SQ</a:t>
            </a:r>
            <a:r>
              <a:rPr lang="en-US" altLang="zh-CN" sz="1600" b="1" kern="100" baseline="-25000" dirty="0">
                <a:latin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常开触点闭合</a:t>
            </a:r>
          </a:p>
        </p:txBody>
      </p:sp>
      <p:sp>
        <p:nvSpPr>
          <p:cNvPr id="22" name="左大括号 21"/>
          <p:cNvSpPr/>
          <p:nvPr/>
        </p:nvSpPr>
        <p:spPr>
          <a:xfrm>
            <a:off x="6932417" y="3189038"/>
            <a:ext cx="134229" cy="586370"/>
          </a:xfrm>
          <a:prstGeom prst="leftBrace">
            <a:avLst>
              <a:gd name="adj1" fmla="val 6328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" name="矩形 7"/>
          <p:cNvSpPr/>
          <p:nvPr/>
        </p:nvSpPr>
        <p:spPr>
          <a:xfrm>
            <a:off x="8790714" y="3259502"/>
            <a:ext cx="16401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b="1" kern="100" dirty="0">
                <a:latin typeface="Times New Roman" panose="02020603050405020304" pitchFamily="18" charset="0"/>
              </a:rPr>
              <a:t>→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KM</a:t>
            </a:r>
            <a:r>
              <a:rPr lang="en-US" altLang="zh-CN" sz="1600" b="1" kern="100" baseline="-25000" dirty="0">
                <a:latin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线圈断电</a:t>
            </a:r>
            <a:endParaRPr lang="zh-CN" altLang="en-US" sz="1600" b="1" dirty="0"/>
          </a:p>
        </p:txBody>
      </p:sp>
      <p:sp>
        <p:nvSpPr>
          <p:cNvPr id="21" name="矩形 20"/>
          <p:cNvSpPr/>
          <p:nvPr/>
        </p:nvSpPr>
        <p:spPr>
          <a:xfrm>
            <a:off x="621424" y="4369216"/>
            <a:ext cx="55274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1600" b="1" kern="100" dirty="0">
                <a:latin typeface="Times New Roman" panose="02020603050405020304" pitchFamily="18" charset="0"/>
              </a:rPr>
              <a:t>→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KM1</a:t>
            </a:r>
            <a:r>
              <a:rPr lang="zh-CN" altLang="en-US" sz="1600" b="1" kern="100" dirty="0">
                <a:latin typeface="Times New Roman" panose="02020603050405020304" pitchFamily="18" charset="0"/>
              </a:rPr>
              <a:t>触点复位（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KM</a:t>
            </a:r>
            <a:r>
              <a:rPr lang="en-US" altLang="zh-CN" sz="1600" b="1" kern="100" baseline="-25000" dirty="0">
                <a:latin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动合触点闭合</a:t>
            </a:r>
            <a:r>
              <a:rPr lang="zh-CN" altLang="en-US" sz="1600" b="1" kern="100" dirty="0">
                <a:latin typeface="Times New Roman" panose="02020603050405020304" pitchFamily="18" charset="0"/>
              </a:rPr>
              <a:t>）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→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 KM</a:t>
            </a:r>
            <a:r>
              <a:rPr lang="en-US" altLang="zh-CN" sz="1600" b="1" kern="100" baseline="-25000" dirty="0">
                <a:latin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线圈得电</a:t>
            </a:r>
            <a:endParaRPr lang="en-US" altLang="zh-CN" sz="1600" b="1" kern="100" dirty="0">
              <a:latin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55923" y="5281101"/>
            <a:ext cx="102064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1600" b="1" kern="100" dirty="0">
                <a:latin typeface="Times New Roman" panose="02020603050405020304" pitchFamily="18" charset="0"/>
              </a:rPr>
              <a:t>→电动机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M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反转→拖动工作台后退→当撞块又压下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SQ</a:t>
            </a:r>
            <a:r>
              <a:rPr lang="en-US" altLang="zh-CN" sz="1600" b="1" kern="100" baseline="-25000" dirty="0">
                <a:latin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时→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KM</a:t>
            </a:r>
            <a:r>
              <a:rPr lang="en-US" altLang="zh-CN" sz="1600" b="1" kern="100" baseline="-25000" dirty="0">
                <a:latin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断电→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KM</a:t>
            </a:r>
            <a:r>
              <a:rPr lang="en-US" altLang="zh-CN" sz="1600" b="1" kern="100" baseline="-25000" dirty="0">
                <a:latin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又得电动作→电动机</a:t>
            </a:r>
            <a:r>
              <a:rPr lang="en-US" altLang="zh-CN" sz="1600" b="1" kern="100" dirty="0">
                <a:latin typeface="Times New Roman" panose="02020603050405020304" pitchFamily="18" charset="0"/>
              </a:rPr>
              <a:t>M</a:t>
            </a:r>
            <a:r>
              <a:rPr lang="zh-CN" altLang="zh-CN" sz="1600" b="1" kern="100" dirty="0">
                <a:latin typeface="Times New Roman" panose="02020603050405020304" pitchFamily="18" charset="0"/>
              </a:rPr>
              <a:t>正转→带动工作台前进</a:t>
            </a:r>
            <a:r>
              <a:rPr lang="zh-CN" altLang="en-US" sz="1600" b="1" kern="100" dirty="0">
                <a:latin typeface="Times New Roman" panose="02020603050405020304" pitchFamily="18" charset="0"/>
              </a:rPr>
              <a:t>，循环往复。</a:t>
            </a:r>
            <a:endParaRPr lang="zh-CN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17485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9187" y="1935520"/>
            <a:ext cx="9953625" cy="19371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按下停车按钮</a:t>
            </a: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SB2/ SB1 </a:t>
            </a:r>
            <a:r>
              <a:rPr lang="zh-CN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KM1</a:t>
            </a:r>
            <a:r>
              <a:rPr lang="zh-CN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KM2</a:t>
            </a:r>
            <a:r>
              <a:rPr lang="zh-CN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接触器断电释放，电动机停止转动，工作台停止。</a:t>
            </a:r>
            <a:endParaRPr lang="en-US" altLang="zh-CN" sz="2200" b="1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200" b="1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SQ3</a:t>
            </a:r>
            <a:r>
              <a:rPr lang="zh-CN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SQ4</a:t>
            </a:r>
            <a:r>
              <a:rPr lang="zh-CN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为极限位置保护的限位开关，防止</a:t>
            </a: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SQ1</a:t>
            </a:r>
            <a:r>
              <a:rPr lang="zh-CN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SQ2</a:t>
            </a:r>
            <a:r>
              <a:rPr lang="zh-CN" altLang="zh-CN" sz="2200" b="1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失灵时，工作台超出运动的允许位置而产生事故。</a:t>
            </a:r>
          </a:p>
        </p:txBody>
      </p:sp>
      <p:sp>
        <p:nvSpPr>
          <p:cNvPr id="3" name="关于我们"/>
          <p:cNvSpPr/>
          <p:nvPr/>
        </p:nvSpPr>
        <p:spPr>
          <a:xfrm>
            <a:off x="1061602" y="237540"/>
            <a:ext cx="6422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二、三相异步电动机的行程控制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C0D38E7-E7CD-04EC-0BE5-5B3B9C0DA3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45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MywiaGRpZCI6IjIwMTY1MWYwMzJjZWZkY2IwZmQ0YjY2YTZkMGMxZjU5IiwidXNlckNvdW50Ijoz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349,&quot;width&quot;:972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690</Words>
  <Application>Microsoft Office PowerPoint</Application>
  <PresentationFormat>宽屏</PresentationFormat>
  <Paragraphs>78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黑体</vt:lpstr>
      <vt:lpstr>华文楷体</vt:lpstr>
      <vt:lpstr>华文新魏</vt:lpstr>
      <vt:lpstr>华文行楷</vt:lpstr>
      <vt:lpstr>华文中宋</vt:lpstr>
      <vt:lpstr>印品黑体</vt:lpstr>
      <vt:lpstr>Arial</vt:lpstr>
      <vt:lpstr>Calibri</vt:lpstr>
      <vt:lpstr>Times New Roman</vt:lpstr>
      <vt:lpstr>Wingdings</vt:lpstr>
      <vt:lpstr>等线</vt:lpstr>
      <vt:lpstr>等线 Light</vt:lpstr>
      <vt:lpstr>微软雅黑</vt:lpstr>
      <vt:lpstr>自定义设计方案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Jane</cp:lastModifiedBy>
  <cp:revision>198</cp:revision>
  <dcterms:created xsi:type="dcterms:W3CDTF">2021-05-23T14:18:00Z</dcterms:created>
  <dcterms:modified xsi:type="dcterms:W3CDTF">2025-01-11T06:41:50Z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KSOTemplateUUID">
    <vt:lpwstr>v1.0_mb_M0/nvwOn0rQ5OhPd4iVQiQ==</vt:lpwstr>
  </property>
  <property fmtid="{D5CDD505-2E9C-101B-9397-08002B2CF9AE}" pid="4" name="ICV">
    <vt:lpwstr>7C2264B8ABD1434F849CFEC14103AF9B_13</vt:lpwstr>
  </property>
</Properties>
</file>