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</p:sldMasterIdLst>
  <p:notesMasterIdLst>
    <p:notesMasterId r:id="rId11"/>
  </p:notesMasterIdLst>
  <p:handoutMasterIdLst>
    <p:handoutMasterId r:id="rId12"/>
  </p:handoutMasterIdLst>
  <p:sldIdLst>
    <p:sldId id="378" r:id="rId3"/>
    <p:sldId id="383" r:id="rId4"/>
    <p:sldId id="310" r:id="rId5"/>
    <p:sldId id="382" r:id="rId6"/>
    <p:sldId id="370" r:id="rId7"/>
    <p:sldId id="371" r:id="rId8"/>
    <p:sldId id="372" r:id="rId9"/>
    <p:sldId id="37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F5DA9"/>
    <a:srgbClr val="3A4480"/>
    <a:srgbClr val="1020FA"/>
    <a:srgbClr val="5B68AF"/>
    <a:srgbClr val="445393"/>
    <a:srgbClr val="EC8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7" autoAdjust="0"/>
    <p:restoredTop sz="96379" autoAdjust="0"/>
  </p:normalViewPr>
  <p:slideViewPr>
    <p:cSldViewPr snapToGrid="0">
      <p:cViewPr varScale="1">
        <p:scale>
          <a:sx n="115" d="100"/>
          <a:sy n="115" d="100"/>
        </p:scale>
        <p:origin x="144" y="-5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298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9FDC0-3932-4C1F-94CF-A5E962D055C1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BBCBC4-3779-46E1-92C7-35D6935033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3363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1637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F1009-526A-4311-9DA1-BE3FCB67D848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A8A0E-9C19-41C1-869E-431BDA1D9A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F1009-526A-4311-9DA1-BE3FCB67D848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A8A0E-9C19-41C1-869E-431BDA1D9A9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0068560" y="0"/>
            <a:ext cx="2123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电工技术（第</a:t>
            </a:r>
            <a:r>
              <a:rPr lang="en-US" altLang="zh-CN"/>
              <a:t>3</a:t>
            </a:r>
            <a:r>
              <a:rPr lang="zh-CN" altLang="en-US"/>
              <a:t>版）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F1009-526A-4311-9DA1-BE3FCB67D848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A8A0E-9C19-41C1-869E-431BDA1D9A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3748821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6170400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3227546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3914911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61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70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816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F1009-526A-4311-9DA1-BE3FCB67D848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A8A0E-9C19-41C1-869E-431BDA1D9A9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0068560" y="0"/>
            <a:ext cx="2123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电工技术（第</a:t>
            </a:r>
            <a:r>
              <a:rPr lang="en-US" altLang="zh-CN"/>
              <a:t>3</a:t>
            </a:r>
            <a:r>
              <a:rPr lang="zh-CN" altLang="en-US"/>
              <a:t>版）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628915" y="6431126"/>
            <a:ext cx="77503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656378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47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122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48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14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78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31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465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4316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55211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F1009-526A-4311-9DA1-BE3FCB67D848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A8A0E-9C19-41C1-869E-431BDA1D9A9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0068560" y="0"/>
            <a:ext cx="2123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电工技术（第</a:t>
            </a:r>
            <a:r>
              <a:rPr lang="en-US" altLang="zh-CN"/>
              <a:t>3</a:t>
            </a:r>
            <a:r>
              <a:rPr lang="zh-CN" altLang="en-US"/>
              <a:t>版）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39953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7191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7"/>
          <p:cNvGrpSpPr/>
          <p:nvPr userDrawn="1"/>
        </p:nvGrpSpPr>
        <p:grpSpPr>
          <a:xfrm>
            <a:off x="546" y="548243"/>
            <a:ext cx="4064991" cy="698692"/>
            <a:chOff x="543" y="253843"/>
            <a:chExt cx="3672408" cy="810497"/>
          </a:xfrm>
        </p:grpSpPr>
        <p:sp>
          <p:nvSpPr>
            <p:cNvPr id="11" name="矩形 10"/>
            <p:cNvSpPr/>
            <p:nvPr/>
          </p:nvSpPr>
          <p:spPr>
            <a:xfrm>
              <a:off x="543" y="343214"/>
              <a:ext cx="3213357" cy="631756"/>
            </a:xfrm>
            <a:prstGeom prst="rect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solidFill>
              <a:srgbClr val="389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171899" y="476229"/>
            <a:ext cx="780565" cy="780563"/>
          </a:xfrm>
          <a:prstGeom prst="ellipse">
            <a:avLst/>
          </a:prstGeom>
          <a:gradFill>
            <a:gsLst>
              <a:gs pos="34000">
                <a:schemeClr val="bg1"/>
              </a:gs>
              <a:gs pos="96000">
                <a:srgbClr val="DBDBDD"/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  <a:effectLst>
            <a:outerShdw blurRad="254000" dist="88900" dir="7200000" sx="92000" sy="92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9" tIns="45699" rIns="91399" bIns="45699" spcCol="0"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4" name="Freeform 116"/>
          <p:cNvSpPr>
            <a:spLocks/>
          </p:cNvSpPr>
          <p:nvPr userDrawn="1"/>
        </p:nvSpPr>
        <p:spPr bwMode="auto">
          <a:xfrm>
            <a:off x="374401" y="681601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rgbClr val="3898B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12" y="1809739"/>
            <a:ext cx="10972800" cy="45259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AutoShape 291"/>
          <p:cNvSpPr>
            <a:spLocks noChangeArrowheads="1"/>
          </p:cNvSpPr>
          <p:nvPr userDrawn="1"/>
        </p:nvSpPr>
        <p:spPr bwMode="auto">
          <a:xfrm flipH="1">
            <a:off x="-285795" y="6572272"/>
            <a:ext cx="8763061" cy="285728"/>
          </a:xfrm>
          <a:prstGeom prst="parallelogram">
            <a:avLst>
              <a:gd name="adj" fmla="val 93866"/>
            </a:avLst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291"/>
          <p:cNvSpPr>
            <a:spLocks noChangeArrowheads="1"/>
          </p:cNvSpPr>
          <p:nvPr userDrawn="1"/>
        </p:nvSpPr>
        <p:spPr bwMode="auto">
          <a:xfrm flipH="1">
            <a:off x="8286766" y="6572272"/>
            <a:ext cx="4191029" cy="285728"/>
          </a:xfrm>
          <a:prstGeom prst="parallelogram">
            <a:avLst>
              <a:gd name="adj" fmla="val 93866"/>
            </a:avLst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880000" y="6528001"/>
            <a:ext cx="336000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常州轻工职业技术学院</a:t>
            </a:r>
            <a:endParaRPr lang="zh-CN" altLang="en-US" sz="1867" b="1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2933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F1009-526A-4311-9DA1-BE3FCB67D848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A8A0E-9C19-41C1-869E-431BDA1D9A9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0068560" y="0"/>
            <a:ext cx="2123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电工技术（第</a:t>
            </a:r>
            <a:r>
              <a:rPr lang="en-US" altLang="zh-CN"/>
              <a:t>3</a:t>
            </a:r>
            <a:r>
              <a:rPr lang="zh-CN" altLang="en-US"/>
              <a:t>版）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F1009-526A-4311-9DA1-BE3FCB67D848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A8A0E-9C19-41C1-869E-431BDA1D9A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F1009-526A-4311-9DA1-BE3FCB67D848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A8A0E-9C19-41C1-869E-431BDA1D9A9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0068560" y="0"/>
            <a:ext cx="2123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电工技术（第</a:t>
            </a:r>
            <a:r>
              <a:rPr lang="en-US" altLang="zh-CN"/>
              <a:t>3</a:t>
            </a:r>
            <a:r>
              <a:rPr lang="zh-CN" altLang="en-US"/>
              <a:t>版）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F1009-526A-4311-9DA1-BE3FCB67D848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A8A0E-9C19-41C1-869E-431BDA1D9A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F1009-526A-4311-9DA1-BE3FCB67D848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A8A0E-9C19-41C1-869E-431BDA1D9A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F1009-526A-4311-9DA1-BE3FCB67D848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A8A0E-9C19-41C1-869E-431BDA1D9A9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0068560" y="0"/>
            <a:ext cx="2123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电工技术（第</a:t>
            </a:r>
            <a:r>
              <a:rPr lang="en-US" altLang="zh-CN"/>
              <a:t>3</a:t>
            </a:r>
            <a:r>
              <a:rPr lang="zh-CN" altLang="en-US"/>
              <a:t>版）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CF1009-526A-4311-9DA1-BE3FCB67D848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6A8A0E-9C19-41C1-869E-431BDA1D9A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802" y="884717"/>
            <a:ext cx="12190198" cy="14401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矩形 2"/>
          <p:cNvSpPr/>
          <p:nvPr userDrawn="1"/>
        </p:nvSpPr>
        <p:spPr>
          <a:xfrm>
            <a:off x="1802" y="884717"/>
            <a:ext cx="1866573" cy="14401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43615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.png"/><Relationship Id="rId4" Type="http://schemas.openxmlformats.org/officeDocument/2006/relationships/image" Target="../media/image16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338741" y="2173702"/>
            <a:ext cx="749695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800" b="1" dirty="0" smtClean="0">
                <a:solidFill>
                  <a:srgbClr val="A9150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电工电子</a:t>
            </a:r>
            <a:r>
              <a:rPr lang="zh-CN" altLang="en-US" sz="4800" b="1" dirty="0" smtClean="0">
                <a:solidFill>
                  <a:srgbClr val="1C4D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技术</a:t>
            </a:r>
            <a:endParaRPr lang="zh-CN" altLang="en-US" sz="4800" b="1" dirty="0">
              <a:solidFill>
                <a:srgbClr val="1C4D9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1840803" y="3250106"/>
            <a:ext cx="8317242" cy="1313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267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●</a:t>
            </a:r>
            <a:r>
              <a:rPr lang="en-US" altLang="zh-CN" sz="4267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1.1</a:t>
            </a:r>
            <a:r>
              <a:rPr lang="zh-CN" altLang="en-US" sz="4267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电路的组成</a:t>
            </a:r>
          </a:p>
          <a:p>
            <a:pPr algn="ctr">
              <a:defRPr/>
            </a:pPr>
            <a:endParaRPr lang="zh-CN" altLang="en-US" sz="4267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平行四边形 24"/>
          <p:cNvSpPr/>
          <p:nvPr/>
        </p:nvSpPr>
        <p:spPr>
          <a:xfrm flipH="1">
            <a:off x="6807052" y="0"/>
            <a:ext cx="8443633" cy="5925277"/>
          </a:xfrm>
          <a:prstGeom prst="parallelogram">
            <a:avLst>
              <a:gd name="adj" fmla="val 114134"/>
            </a:avLst>
          </a:prstGeom>
          <a:solidFill>
            <a:srgbClr val="184D9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2" name="平行四边形 31"/>
          <p:cNvSpPr/>
          <p:nvPr/>
        </p:nvSpPr>
        <p:spPr>
          <a:xfrm flipH="1">
            <a:off x="9066188" y="1360016"/>
            <a:ext cx="4567200" cy="2372883"/>
          </a:xfrm>
          <a:prstGeom prst="parallelogram">
            <a:avLst>
              <a:gd name="adj" fmla="val 114134"/>
            </a:avLst>
          </a:prstGeom>
          <a:solidFill>
            <a:srgbClr val="184D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4" name="平行四边形 33"/>
          <p:cNvSpPr/>
          <p:nvPr/>
        </p:nvSpPr>
        <p:spPr>
          <a:xfrm flipH="1">
            <a:off x="8784298" y="-1"/>
            <a:ext cx="1668583" cy="1162236"/>
          </a:xfrm>
          <a:prstGeom prst="parallelogram">
            <a:avLst>
              <a:gd name="adj" fmla="val 114134"/>
            </a:avLst>
          </a:prstGeom>
          <a:solidFill>
            <a:srgbClr val="9F1205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 flipH="1">
            <a:off x="9420330" y="2900941"/>
            <a:ext cx="3630756" cy="2948947"/>
          </a:xfrm>
          <a:prstGeom prst="parallelogram">
            <a:avLst>
              <a:gd name="adj" fmla="val 114134"/>
            </a:avLst>
          </a:prstGeom>
          <a:solidFill>
            <a:srgbClr val="9F1205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9" name="平行四边形 28"/>
          <p:cNvSpPr/>
          <p:nvPr/>
        </p:nvSpPr>
        <p:spPr>
          <a:xfrm flipH="1">
            <a:off x="6663103" y="909477"/>
            <a:ext cx="2949836" cy="1921019"/>
          </a:xfrm>
          <a:prstGeom prst="parallelogram">
            <a:avLst>
              <a:gd name="adj" fmla="val 114134"/>
            </a:avLst>
          </a:prstGeom>
          <a:solidFill>
            <a:srgbClr val="9F1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0" name="平行四边形 29"/>
          <p:cNvSpPr/>
          <p:nvPr/>
        </p:nvSpPr>
        <p:spPr>
          <a:xfrm flipH="1">
            <a:off x="-1157296" y="3706631"/>
            <a:ext cx="4501955" cy="3159223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1" name="平行四边形 30"/>
          <p:cNvSpPr/>
          <p:nvPr/>
        </p:nvSpPr>
        <p:spPr>
          <a:xfrm flipH="1">
            <a:off x="47225" y="4431761"/>
            <a:ext cx="2435128" cy="126516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3" name="平行四边形 32"/>
          <p:cNvSpPr/>
          <p:nvPr/>
        </p:nvSpPr>
        <p:spPr>
          <a:xfrm flipH="1">
            <a:off x="-103072" y="3706630"/>
            <a:ext cx="889651" cy="61967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6" name="平行四边形 35"/>
          <p:cNvSpPr/>
          <p:nvPr/>
        </p:nvSpPr>
        <p:spPr>
          <a:xfrm flipH="1">
            <a:off x="236046" y="5253347"/>
            <a:ext cx="1935837" cy="1572312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8" name="平行四边形 37"/>
          <p:cNvSpPr/>
          <p:nvPr/>
        </p:nvSpPr>
        <p:spPr>
          <a:xfrm flipH="1">
            <a:off x="-1234045" y="4191543"/>
            <a:ext cx="1572785" cy="1024244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354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000">
        <p14:vortex dir="r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4365" y="653415"/>
            <a:ext cx="6096000" cy="748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1.1</a:t>
            </a: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电路的组成</a:t>
            </a:r>
            <a:endParaRPr lang="zh-CN" altLang="en-US" sz="4265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77093" y="1874319"/>
            <a:ext cx="2113280" cy="675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8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本节任务</a:t>
            </a:r>
          </a:p>
        </p:txBody>
      </p:sp>
      <p:sp>
        <p:nvSpPr>
          <p:cNvPr id="71" name="TextBox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971014" y="4062439"/>
            <a:ext cx="4655185" cy="767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会建立</a:t>
            </a:r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简单电路模型</a:t>
            </a:r>
            <a:endParaRPr lang="en-US" altLang="zh-CN" sz="24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Text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93449" y="1771332"/>
            <a:ext cx="3890384" cy="66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zh-CN" sz="2400" b="1" dirty="0">
                <a:latin typeface="Times New Roman" panose="02020603050405020304" pitchFamily="18" charset="0"/>
              </a:rPr>
              <a:t>了解电路的基本组成及各部分的作用</a:t>
            </a:r>
            <a:endParaRPr lang="en-US" altLang="zh-CN" sz="2400" b="1" dirty="0"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73" name="Text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993449" y="2874817"/>
            <a:ext cx="3890384" cy="113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理解理想元件与电路模型的意义</a:t>
            </a:r>
            <a:endParaRPr lang="en-US" altLang="zh-CN" sz="24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4" name="组合 73"/>
          <p:cNvGrpSpPr/>
          <p:nvPr>
            <p:custDataLst>
              <p:tags r:id="rId4"/>
            </p:custDataLst>
          </p:nvPr>
        </p:nvGrpSpPr>
        <p:grpSpPr>
          <a:xfrm flipV="1">
            <a:off x="5505450" y="1814830"/>
            <a:ext cx="441325" cy="1097915"/>
            <a:chOff x="581025" y="-431160"/>
            <a:chExt cx="1619642" cy="3889866"/>
          </a:xfrm>
        </p:grpSpPr>
        <p:grpSp>
          <p:nvGrpSpPr>
            <p:cNvPr id="78" name="组合 77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83" name="组合 82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84" name="同心圆 83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椭圆 84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94" name="TextBox 14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5" name="椭圆 94"/>
            <p:cNvSpPr/>
            <p:nvPr>
              <p:custDataLst>
                <p:tags r:id="rId13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>
            <p:custDataLst>
              <p:tags r:id="rId5"/>
            </p:custDataLst>
          </p:nvPr>
        </p:nvGrpSpPr>
        <p:grpSpPr>
          <a:xfrm flipV="1">
            <a:off x="5505450" y="2823845"/>
            <a:ext cx="441325" cy="1097915"/>
            <a:chOff x="581025" y="-431160"/>
            <a:chExt cx="1619642" cy="3889866"/>
          </a:xfrm>
        </p:grpSpPr>
        <p:grpSp>
          <p:nvGrpSpPr>
            <p:cNvPr id="97" name="组合 96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98" name="组合 97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99" name="同心圆 98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0" name="椭圆 99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1" name="TextBox 22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2" name="椭圆 101"/>
            <p:cNvSpPr/>
            <p:nvPr>
              <p:custDataLst>
                <p:tags r:id="rId10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3" name="组合 102"/>
          <p:cNvGrpSpPr/>
          <p:nvPr>
            <p:custDataLst>
              <p:tags r:id="rId6"/>
            </p:custDataLst>
          </p:nvPr>
        </p:nvGrpSpPr>
        <p:grpSpPr>
          <a:xfrm flipV="1">
            <a:off x="5466715" y="4047490"/>
            <a:ext cx="441325" cy="1097915"/>
            <a:chOff x="581025" y="-431160"/>
            <a:chExt cx="1619642" cy="3889866"/>
          </a:xfrm>
        </p:grpSpPr>
        <p:grpSp>
          <p:nvGrpSpPr>
            <p:cNvPr id="104" name="组合 103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105" name="组合 104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06" name="同心圆 10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" name="椭圆 106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8" name="TextBox 36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9" name="椭圆 108"/>
            <p:cNvSpPr/>
            <p:nvPr>
              <p:custDataLst>
                <p:tags r:id="rId7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6630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71" grpId="0"/>
      <p:bldP spid="72" grpId="0"/>
      <p:bldP spid="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52395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电路的组成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45315" y="1832562"/>
            <a:ext cx="102567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19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世纪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年代，英国著名物理学家法拉第发明了世界上第一台发电机，从此，世界迈进了一个新的时代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电气时代。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715" y="3708268"/>
            <a:ext cx="3447907" cy="20633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b="17242"/>
          <a:stretch/>
        </p:blipFill>
        <p:spPr>
          <a:xfrm>
            <a:off x="580327" y="3708269"/>
            <a:ext cx="3172236" cy="20633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4008" y="3650360"/>
            <a:ext cx="3495413" cy="21791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" name="文本框 8201"/>
          <p:cNvSpPr txBox="1"/>
          <p:nvPr/>
        </p:nvSpPr>
        <p:spPr>
          <a:xfrm>
            <a:off x="1435100" y="1365948"/>
            <a:ext cx="9321800" cy="369332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电路 </a:t>
            </a:r>
            <a:r>
              <a:rPr lang="en-US" altLang="zh-CN" sz="2400" b="1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400" b="1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由</a:t>
            </a:r>
            <a:r>
              <a:rPr lang="zh-CN" altLang="en-US" sz="2400" b="1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实际元器件构成的电流的通路。</a:t>
            </a:r>
            <a:endParaRPr lang="zh-CN" altLang="en-US" sz="2400" b="1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3" name="文本框 8202"/>
          <p:cNvSpPr txBox="1"/>
          <p:nvPr/>
        </p:nvSpPr>
        <p:spPr>
          <a:xfrm>
            <a:off x="522819" y="1930242"/>
            <a:ext cx="4055533" cy="369332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一、电路的组成</a:t>
            </a:r>
            <a:endParaRPr lang="zh-CN" altLang="en-US" sz="2400" b="1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5" name="文本框 8204"/>
          <p:cNvSpPr txBox="1">
            <a:spLocks noChangeArrowheads="1"/>
          </p:cNvSpPr>
          <p:nvPr/>
        </p:nvSpPr>
        <p:spPr bwMode="auto">
          <a:xfrm>
            <a:off x="946154" y="2768388"/>
            <a:ext cx="16321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①电源：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6" name="文本框 8205"/>
          <p:cNvSpPr txBox="1">
            <a:spLocks noChangeArrowheads="1"/>
          </p:cNvSpPr>
          <p:nvPr/>
        </p:nvSpPr>
        <p:spPr bwMode="auto">
          <a:xfrm>
            <a:off x="2210904" y="2768388"/>
            <a:ext cx="86973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电路中提供电能或信号的装置。如发电机、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蓄电池等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3" name="关于我们"/>
          <p:cNvSpPr/>
          <p:nvPr/>
        </p:nvSpPr>
        <p:spPr>
          <a:xfrm>
            <a:off x="934141" y="266657"/>
            <a:ext cx="52395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电路的组成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7119" r="16374"/>
          <a:stretch/>
        </p:blipFill>
        <p:spPr>
          <a:xfrm>
            <a:off x="1996530" y="3870907"/>
            <a:ext cx="2172749" cy="19091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8352" y="3876675"/>
            <a:ext cx="1903339" cy="190333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6203" y="3870907"/>
            <a:ext cx="1940149" cy="190910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22065" y="5863904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发电机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68383" y="5863903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蓄电池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06524" y="5863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稳压电源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225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2" grpId="0"/>
      <p:bldP spid="8203" grpId="0"/>
      <p:bldP spid="8205" grpId="0"/>
      <p:bldP spid="820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" name="文本框 8199"/>
          <p:cNvSpPr txBox="1">
            <a:spLocks noChangeArrowheads="1"/>
          </p:cNvSpPr>
          <p:nvPr/>
        </p:nvSpPr>
        <p:spPr bwMode="auto">
          <a:xfrm>
            <a:off x="1062569" y="2690979"/>
            <a:ext cx="14880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负载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</p:txBody>
      </p:sp>
      <p:sp>
        <p:nvSpPr>
          <p:cNvPr id="8202" name="文本框 8201"/>
          <p:cNvSpPr txBox="1"/>
          <p:nvPr/>
        </p:nvSpPr>
        <p:spPr>
          <a:xfrm>
            <a:off x="1435100" y="1365948"/>
            <a:ext cx="9321800" cy="369332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电路 </a:t>
            </a:r>
            <a:r>
              <a:rPr lang="en-US" altLang="zh-CN" sz="2400" b="1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——</a:t>
            </a:r>
            <a:r>
              <a:rPr lang="zh-CN" altLang="en-US" sz="2400" b="1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由</a:t>
            </a:r>
            <a:r>
              <a:rPr lang="zh-CN" altLang="en-US" sz="2400" b="1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实际元器件构成的电流的通路。</a:t>
            </a:r>
            <a:endParaRPr lang="zh-CN" altLang="en-US" sz="2400" b="1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3" name="文本框 8202"/>
          <p:cNvSpPr txBox="1"/>
          <p:nvPr/>
        </p:nvSpPr>
        <p:spPr>
          <a:xfrm>
            <a:off x="522819" y="1930242"/>
            <a:ext cx="4055533" cy="369332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一、电路的组成</a:t>
            </a:r>
            <a:endParaRPr lang="zh-CN" altLang="en-US" sz="2400" b="1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7" name="文本框 8206"/>
          <p:cNvSpPr txBox="1">
            <a:spLocks noChangeArrowheads="1"/>
          </p:cNvSpPr>
          <p:nvPr/>
        </p:nvSpPr>
        <p:spPr bwMode="auto">
          <a:xfrm>
            <a:off x="2274134" y="2690979"/>
            <a:ext cx="8521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在电路中接收电能的设备。如电动机、电灯等。</a:t>
            </a:r>
          </a:p>
        </p:txBody>
      </p:sp>
      <p:sp>
        <p:nvSpPr>
          <p:cNvPr id="13" name="关于我们"/>
          <p:cNvSpPr/>
          <p:nvPr/>
        </p:nvSpPr>
        <p:spPr>
          <a:xfrm>
            <a:off x="934141" y="266657"/>
            <a:ext cx="52395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电路的组成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1062569" y="3437483"/>
            <a:ext cx="22246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③中间环节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2944867" y="3437483"/>
            <a:ext cx="833966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电源和负载之间不可缺少的连接、控制和保护部件，如连接导线、开关设备、测量设备以及各种继电保护设备等。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432" y="4402298"/>
            <a:ext cx="2703893" cy="1808229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2153740" y="6282789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变压器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9587" y="4402298"/>
            <a:ext cx="3068226" cy="1729579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419882" y="6282789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接触器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87578" y="4402298"/>
            <a:ext cx="2266924" cy="1729579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8859402" y="628278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保护装置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0832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/>
      <p:bldP spid="8202" grpId="0"/>
      <p:bldP spid="8203" grpId="0"/>
      <p:bldP spid="8207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4" name="矩形 9223"/>
          <p:cNvSpPr/>
          <p:nvPr/>
        </p:nvSpPr>
        <p:spPr>
          <a:xfrm>
            <a:off x="4504269" y="2058987"/>
            <a:ext cx="6337300" cy="137001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22767" tIns="61384" rIns="122767" bIns="61384"/>
          <a:lstStyle>
            <a:lvl1pPr marL="342900" lvl="0" indent="-3429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lvl="1" indent="-28575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fontAlgn="ctr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CN" sz="4000" noProof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    </a:t>
            </a:r>
            <a:r>
              <a:rPr lang="zh-CN" altLang="en-US" sz="4000" noProof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电路可以实现电能的传输、分配和转换。</a:t>
            </a:r>
            <a:endParaRPr lang="zh-CN" altLang="en-US" sz="4000" noProof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9225" name="矩形 9224"/>
          <p:cNvSpPr>
            <a:spLocks noChangeArrowheads="1"/>
          </p:cNvSpPr>
          <p:nvPr/>
        </p:nvSpPr>
        <p:spPr bwMode="auto">
          <a:xfrm>
            <a:off x="5137153" y="1298575"/>
            <a:ext cx="35517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600" dirty="0">
                <a:solidFill>
                  <a:srgbClr val="0066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电力系统中：</a:t>
            </a:r>
          </a:p>
        </p:txBody>
      </p:sp>
      <p:sp>
        <p:nvSpPr>
          <p:cNvPr id="9226" name="矩形 9225"/>
          <p:cNvSpPr>
            <a:spLocks noChangeArrowheads="1"/>
          </p:cNvSpPr>
          <p:nvPr/>
        </p:nvSpPr>
        <p:spPr bwMode="auto">
          <a:xfrm>
            <a:off x="5154086" y="3594101"/>
            <a:ext cx="35517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0066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电子技术中：</a:t>
            </a:r>
          </a:p>
        </p:txBody>
      </p:sp>
      <p:sp>
        <p:nvSpPr>
          <p:cNvPr id="9227" name="矩形 9226"/>
          <p:cNvSpPr/>
          <p:nvPr/>
        </p:nvSpPr>
        <p:spPr>
          <a:xfrm>
            <a:off x="4654553" y="4408489"/>
            <a:ext cx="6337300" cy="123110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22767" tIns="61384" rIns="122767" bIns="61384"/>
          <a:lstStyle/>
          <a:p>
            <a:pPr marL="342900" indent="-342900" fontAlgn="ctr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4000" noProof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    </a:t>
            </a:r>
            <a:r>
              <a:rPr lang="zh-CN" altLang="en-US" sz="4000" noProof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电路可以实现电信号的传递、存储和处理。</a:t>
            </a:r>
          </a:p>
        </p:txBody>
      </p:sp>
      <p:sp>
        <p:nvSpPr>
          <p:cNvPr id="10" name="关于我们"/>
          <p:cNvSpPr/>
          <p:nvPr/>
        </p:nvSpPr>
        <p:spPr>
          <a:xfrm>
            <a:off x="934141" y="266657"/>
            <a:ext cx="52395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电路的主要功能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8387" t="23477" r="6999" b="12551"/>
          <a:stretch/>
        </p:blipFill>
        <p:spPr>
          <a:xfrm>
            <a:off x="1244006" y="1795548"/>
            <a:ext cx="3047325" cy="1729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t="32040" b="21251"/>
          <a:stretch/>
        </p:blipFill>
        <p:spPr>
          <a:xfrm>
            <a:off x="1244007" y="4101329"/>
            <a:ext cx="2963216" cy="18454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0011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92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 animBg="1"/>
      <p:bldP spid="9225" grpId="0"/>
      <p:bldP spid="9226" grpId="0"/>
      <p:bldP spid="92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6" name="矩形 10255"/>
          <p:cNvSpPr/>
          <p:nvPr/>
        </p:nvSpPr>
        <p:spPr>
          <a:xfrm>
            <a:off x="4157134" y="181831"/>
            <a:ext cx="7133167" cy="623825"/>
          </a:xfrm>
          <a:prstGeom prst="rect">
            <a:avLst/>
          </a:prstGeom>
          <a:gradFill rotWithShape="1">
            <a:gsLst>
              <a:gs pos="0">
                <a:schemeClr val="folHlink">
                  <a:alpha val="62000"/>
                </a:schemeClr>
              </a:gs>
              <a:gs pos="100000">
                <a:schemeClr val="folHlink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algn="ctr" eaLnBrk="0" hangingPunct="0">
              <a:lnSpc>
                <a:spcPct val="95000"/>
              </a:lnSpc>
              <a:defRPr/>
            </a:pPr>
            <a:r>
              <a:rPr lang="zh-CN" altLang="en-US" sz="4267" noProof="1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charset="0"/>
                <a:ea typeface="隶书" pitchFamily="49" charset="-122"/>
                <a:cs typeface="+mn-ea"/>
              </a:rPr>
              <a:t>三</a:t>
            </a:r>
            <a:r>
              <a:rPr lang="zh-CN" altLang="en-US" sz="4267" noProof="1" smtClean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charset="0"/>
                <a:ea typeface="隶书" pitchFamily="49" charset="-122"/>
                <a:cs typeface="+mn-ea"/>
              </a:rPr>
              <a:t>、</a:t>
            </a:r>
            <a:endParaRPr lang="zh-CN" altLang="en-US" sz="4267" noProof="1">
              <a:solidFill>
                <a:srgbClr val="FF0000"/>
              </a:solidFill>
              <a:effectLst>
                <a:outerShdw blurRad="38100" dist="38100" dir="2700000">
                  <a:srgbClr val="FFFFFF"/>
                </a:outerShdw>
              </a:effectLst>
              <a:latin typeface="Arial" charset="0"/>
              <a:ea typeface="隶书" pitchFamily="49" charset="-122"/>
            </a:endParaRPr>
          </a:p>
        </p:txBody>
      </p:sp>
      <p:sp>
        <p:nvSpPr>
          <p:cNvPr id="10257" name="圆角矩形标注 10256"/>
          <p:cNvSpPr>
            <a:spLocks noChangeArrowheads="1"/>
          </p:cNvSpPr>
          <p:nvPr/>
        </p:nvSpPr>
        <p:spPr bwMode="auto">
          <a:xfrm>
            <a:off x="4747686" y="3789629"/>
            <a:ext cx="1172633" cy="531281"/>
          </a:xfrm>
          <a:prstGeom prst="wedgeRoundRectCallout">
            <a:avLst>
              <a:gd name="adj1" fmla="val 102528"/>
              <a:gd name="adj2" fmla="val -93190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anchor="ctr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zh-CN" altLang="en-US" sz="3467" b="0">
                <a:solidFill>
                  <a:srgbClr val="663300"/>
                </a:solidFill>
                <a:latin typeface="Times New Roman" pitchFamily="18" charset="0"/>
                <a:ea typeface="隶书" pitchFamily="49" charset="-122"/>
              </a:rPr>
              <a:t>电源</a:t>
            </a:r>
          </a:p>
        </p:txBody>
      </p:sp>
      <p:sp>
        <p:nvSpPr>
          <p:cNvPr id="10258" name="圆角矩形标注 10257"/>
          <p:cNvSpPr>
            <a:spLocks noChangeArrowheads="1"/>
          </p:cNvSpPr>
          <p:nvPr/>
        </p:nvSpPr>
        <p:spPr bwMode="auto">
          <a:xfrm>
            <a:off x="10570636" y="2708148"/>
            <a:ext cx="624417" cy="946404"/>
          </a:xfrm>
          <a:prstGeom prst="wedgeRoundRectCallout">
            <a:avLst>
              <a:gd name="adj1" fmla="val -163898"/>
              <a:gd name="adj2" fmla="val 6000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anchor="ctr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zh-CN" altLang="en-US" sz="3200" b="0" dirty="0">
                <a:solidFill>
                  <a:srgbClr val="663300"/>
                </a:solidFill>
                <a:latin typeface="Times New Roman" pitchFamily="18" charset="0"/>
                <a:ea typeface="隶书" pitchFamily="49" charset="-122"/>
              </a:rPr>
              <a:t>负</a:t>
            </a:r>
          </a:p>
          <a:p>
            <a:pPr algn="ctr">
              <a:lnSpc>
                <a:spcPct val="90000"/>
              </a:lnSpc>
            </a:pPr>
            <a:r>
              <a:rPr lang="zh-CN" altLang="en-US" sz="3200" b="0" dirty="0">
                <a:solidFill>
                  <a:srgbClr val="663300"/>
                </a:solidFill>
                <a:latin typeface="Times New Roman" pitchFamily="18" charset="0"/>
                <a:ea typeface="隶书" pitchFamily="49" charset="-122"/>
              </a:rPr>
              <a:t>载</a:t>
            </a:r>
          </a:p>
        </p:txBody>
      </p:sp>
      <p:sp>
        <p:nvSpPr>
          <p:cNvPr id="10259" name="文本框 10258"/>
          <p:cNvSpPr txBox="1">
            <a:spLocks noChangeArrowheads="1"/>
          </p:cNvSpPr>
          <p:nvPr/>
        </p:nvSpPr>
        <p:spPr bwMode="auto">
          <a:xfrm>
            <a:off x="1460500" y="4367213"/>
            <a:ext cx="2211917" cy="369332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chemeClr val="folHlink">
                  <a:alpha val="62000"/>
                </a:scheme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defPPr>
              <a:defRPr lang="zh-CN"/>
            </a:defPPr>
            <a:lvl1pPr algn="ctr" eaLnBrk="0" hangingPunct="0">
              <a:defRPr sz="2400" b="1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 sz="2800" b="1"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实体电路</a:t>
            </a:r>
          </a:p>
        </p:txBody>
      </p:sp>
      <p:sp>
        <p:nvSpPr>
          <p:cNvPr id="10260" name="圆角矩形标注 10259"/>
          <p:cNvSpPr>
            <a:spLocks noChangeArrowheads="1"/>
          </p:cNvSpPr>
          <p:nvPr/>
        </p:nvSpPr>
        <p:spPr bwMode="auto">
          <a:xfrm>
            <a:off x="4980518" y="1275029"/>
            <a:ext cx="2063749" cy="531281"/>
          </a:xfrm>
          <a:prstGeom prst="wedgeRoundRectCallout">
            <a:avLst>
              <a:gd name="adj1" fmla="val 83639"/>
              <a:gd name="adj2" fmla="val 62060"/>
              <a:gd name="adj3" fmla="val 16667"/>
            </a:avLst>
          </a:prstGeom>
          <a:ln>
            <a:headEnd type="none" w="sm" len="sm"/>
            <a:tailEnd type="none" w="sm" len="sm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anchor="ctr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zh-CN" altLang="en-US" sz="3467" b="0">
                <a:solidFill>
                  <a:srgbClr val="663300"/>
                </a:solidFill>
                <a:latin typeface="Times New Roman" pitchFamily="18" charset="0"/>
                <a:ea typeface="隶书" pitchFamily="49" charset="-122"/>
              </a:rPr>
              <a:t>中间环节</a:t>
            </a:r>
          </a:p>
        </p:txBody>
      </p:sp>
      <p:sp>
        <p:nvSpPr>
          <p:cNvPr id="10261" name="矩形 10260"/>
          <p:cNvSpPr/>
          <p:nvPr/>
        </p:nvSpPr>
        <p:spPr>
          <a:xfrm>
            <a:off x="775994" y="5382919"/>
            <a:ext cx="10769600" cy="369332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0054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与实体电路相对应、由理想元件构成的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电路图</a:t>
            </a:r>
            <a:r>
              <a:rPr lang="zh-CN" altLang="en-US" sz="2400" b="1" dirty="0">
                <a:solidFill>
                  <a:srgbClr val="0054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称为实体电路的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电路模型</a:t>
            </a:r>
            <a:r>
              <a:rPr lang="zh-CN" altLang="en-US" sz="2400" b="1" dirty="0">
                <a:solidFill>
                  <a:srgbClr val="00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4" name="组合 10261"/>
          <p:cNvGrpSpPr>
            <a:grpSpLocks/>
          </p:cNvGrpSpPr>
          <p:nvPr/>
        </p:nvGrpSpPr>
        <p:grpSpPr bwMode="auto">
          <a:xfrm>
            <a:off x="4758267" y="2244725"/>
            <a:ext cx="863600" cy="1223963"/>
            <a:chOff x="2041" y="1321"/>
            <a:chExt cx="408" cy="771"/>
          </a:xfrm>
        </p:grpSpPr>
        <p:sp>
          <p:nvSpPr>
            <p:cNvPr id="31806" name="直接连接符 10262"/>
            <p:cNvSpPr>
              <a:spLocks noChangeShapeType="1"/>
            </p:cNvSpPr>
            <p:nvPr/>
          </p:nvSpPr>
          <p:spPr bwMode="auto">
            <a:xfrm flipV="1">
              <a:off x="2041" y="1321"/>
              <a:ext cx="113" cy="18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807" name="直接连接符 10263"/>
            <p:cNvSpPr>
              <a:spLocks noChangeShapeType="1"/>
            </p:cNvSpPr>
            <p:nvPr/>
          </p:nvSpPr>
          <p:spPr bwMode="auto">
            <a:xfrm flipV="1">
              <a:off x="2177" y="1434"/>
              <a:ext cx="181" cy="1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808" name="直接连接符 10264"/>
            <p:cNvSpPr>
              <a:spLocks noChangeShapeType="1"/>
            </p:cNvSpPr>
            <p:nvPr/>
          </p:nvSpPr>
          <p:spPr bwMode="auto">
            <a:xfrm flipV="1">
              <a:off x="2222" y="1706"/>
              <a:ext cx="227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809" name="直接连接符 10265"/>
            <p:cNvSpPr>
              <a:spLocks noChangeShapeType="1"/>
            </p:cNvSpPr>
            <p:nvPr/>
          </p:nvSpPr>
          <p:spPr bwMode="auto">
            <a:xfrm>
              <a:off x="2177" y="1842"/>
              <a:ext cx="227" cy="11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810" name="直接连接符 10266"/>
            <p:cNvSpPr>
              <a:spLocks noChangeShapeType="1"/>
            </p:cNvSpPr>
            <p:nvPr/>
          </p:nvSpPr>
          <p:spPr bwMode="auto">
            <a:xfrm flipH="1" flipV="1">
              <a:off x="2041" y="1888"/>
              <a:ext cx="159" cy="20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0268" name="文本框 10267"/>
          <p:cNvSpPr txBox="1">
            <a:spLocks noChangeArrowheads="1"/>
          </p:cNvSpPr>
          <p:nvPr/>
        </p:nvSpPr>
        <p:spPr bwMode="auto">
          <a:xfrm>
            <a:off x="7139519" y="4384675"/>
            <a:ext cx="2211916" cy="369332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chemeClr val="folHlink">
                  <a:alpha val="62000"/>
                </a:scheme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400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电路模型</a:t>
            </a:r>
          </a:p>
        </p:txBody>
      </p:sp>
      <p:grpSp>
        <p:nvGrpSpPr>
          <p:cNvPr id="15" name="组合 10268"/>
          <p:cNvGrpSpPr>
            <a:grpSpLocks/>
          </p:cNvGrpSpPr>
          <p:nvPr/>
        </p:nvGrpSpPr>
        <p:grpSpPr bwMode="auto">
          <a:xfrm>
            <a:off x="3551765" y="1811337"/>
            <a:ext cx="1394882" cy="1381126"/>
            <a:chOff x="1620" y="1091"/>
            <a:chExt cx="659" cy="870"/>
          </a:xfrm>
        </p:grpSpPr>
        <p:sp>
          <p:nvSpPr>
            <p:cNvPr id="31804" name="文本框 10269"/>
            <p:cNvSpPr txBox="1">
              <a:spLocks noChangeArrowheads="1"/>
            </p:cNvSpPr>
            <p:nvPr/>
          </p:nvSpPr>
          <p:spPr bwMode="auto">
            <a:xfrm>
              <a:off x="1810" y="1091"/>
              <a:ext cx="204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 lIns="0" tIns="0" rIns="0" bIns="0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b="0" dirty="0">
                  <a:solidFill>
                    <a:srgbClr val="800000"/>
                  </a:solidFill>
                  <a:latin typeface="Times New Roman" pitchFamily="18" charset="0"/>
                  <a:ea typeface="隶书" pitchFamily="49" charset="-122"/>
                </a:rPr>
                <a:t>负载</a:t>
              </a:r>
            </a:p>
          </p:txBody>
        </p:sp>
        <p:pic>
          <p:nvPicPr>
            <p:cNvPr id="31805" name="图片 10270" descr="j0205622[1]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743" y="1425"/>
              <a:ext cx="413" cy="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组合 10271"/>
          <p:cNvGrpSpPr>
            <a:grpSpLocks/>
          </p:cNvGrpSpPr>
          <p:nvPr/>
        </p:nvGrpSpPr>
        <p:grpSpPr bwMode="auto">
          <a:xfrm>
            <a:off x="776817" y="2087564"/>
            <a:ext cx="1308101" cy="1584325"/>
            <a:chOff x="253" y="1990"/>
            <a:chExt cx="618" cy="998"/>
          </a:xfrm>
        </p:grpSpPr>
        <p:pic>
          <p:nvPicPr>
            <p:cNvPr id="31800" name="图片 10272" descr="j0215335[1]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305651">
              <a:off x="370" y="2421"/>
              <a:ext cx="495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1801" name="组合 10273"/>
            <p:cNvGrpSpPr>
              <a:grpSpLocks/>
            </p:cNvGrpSpPr>
            <p:nvPr/>
          </p:nvGrpSpPr>
          <p:grpSpPr bwMode="auto">
            <a:xfrm>
              <a:off x="253" y="1990"/>
              <a:ext cx="618" cy="936"/>
              <a:chOff x="253" y="1990"/>
              <a:chExt cx="618" cy="936"/>
            </a:xfrm>
          </p:grpSpPr>
          <p:sp>
            <p:nvSpPr>
              <p:cNvPr id="31802" name="文本框 10274"/>
              <p:cNvSpPr txBox="1">
                <a:spLocks noChangeArrowheads="1"/>
              </p:cNvSpPr>
              <p:nvPr/>
            </p:nvSpPr>
            <p:spPr bwMode="auto">
              <a:xfrm>
                <a:off x="253" y="2282"/>
                <a:ext cx="204" cy="6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square" lIns="0" tIns="0" rIns="0" bIns="0"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b="0" dirty="0">
                    <a:solidFill>
                      <a:srgbClr val="800000"/>
                    </a:solidFill>
                    <a:latin typeface="Times New Roman" pitchFamily="18" charset="0"/>
                    <a:ea typeface="隶书" pitchFamily="49" charset="-122"/>
                  </a:rPr>
                  <a:t>电源</a:t>
                </a:r>
              </a:p>
            </p:txBody>
          </p:sp>
          <p:pic>
            <p:nvPicPr>
              <p:cNvPr id="31803" name="图片 10275" descr="j0215335[1]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305651">
                <a:off x="348" y="1990"/>
                <a:ext cx="523" cy="5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8" name="组合 10276"/>
          <p:cNvGrpSpPr>
            <a:grpSpLocks/>
          </p:cNvGrpSpPr>
          <p:nvPr/>
        </p:nvGrpSpPr>
        <p:grpSpPr bwMode="auto">
          <a:xfrm>
            <a:off x="1945219" y="1463675"/>
            <a:ext cx="1418167" cy="723900"/>
            <a:chOff x="991" y="843"/>
            <a:chExt cx="670" cy="456"/>
          </a:xfrm>
        </p:grpSpPr>
        <p:pic>
          <p:nvPicPr>
            <p:cNvPr id="31798" name="图片 10277" descr="hh00824_[1]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212" y="622"/>
              <a:ext cx="227" cy="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99" name="文本框 10278"/>
            <p:cNvSpPr txBox="1">
              <a:spLocks noChangeArrowheads="1"/>
            </p:cNvSpPr>
            <p:nvPr/>
          </p:nvSpPr>
          <p:spPr bwMode="auto">
            <a:xfrm>
              <a:off x="1129" y="1028"/>
              <a:ext cx="388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b="0" dirty="0">
                  <a:solidFill>
                    <a:srgbClr val="800000"/>
                  </a:solidFill>
                  <a:latin typeface="Times New Roman" pitchFamily="18" charset="0"/>
                  <a:ea typeface="隶书" pitchFamily="49" charset="-122"/>
                </a:rPr>
                <a:t>开关</a:t>
              </a:r>
            </a:p>
          </p:txBody>
        </p:sp>
      </p:grpSp>
      <p:grpSp>
        <p:nvGrpSpPr>
          <p:cNvPr id="19" name="组合 10279"/>
          <p:cNvGrpSpPr>
            <a:grpSpLocks/>
          </p:cNvGrpSpPr>
          <p:nvPr/>
        </p:nvGrpSpPr>
        <p:grpSpPr bwMode="auto">
          <a:xfrm>
            <a:off x="1475317" y="1646239"/>
            <a:ext cx="2410883" cy="2417763"/>
            <a:chOff x="787" y="977"/>
            <a:chExt cx="1139" cy="1523"/>
          </a:xfrm>
        </p:grpSpPr>
        <p:sp>
          <p:nvSpPr>
            <p:cNvPr id="31789" name="直接连接符 10280"/>
            <p:cNvSpPr>
              <a:spLocks noChangeShapeType="1"/>
            </p:cNvSpPr>
            <p:nvPr/>
          </p:nvSpPr>
          <p:spPr bwMode="auto">
            <a:xfrm flipV="1">
              <a:off x="799" y="985"/>
              <a:ext cx="0" cy="325"/>
            </a:xfrm>
            <a:prstGeom prst="line">
              <a:avLst/>
            </a:prstGeom>
            <a:noFill/>
            <a:ln w="38100">
              <a:solidFill>
                <a:srgbClr val="66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790" name="直接连接符 10281"/>
            <p:cNvSpPr>
              <a:spLocks noChangeShapeType="1"/>
            </p:cNvSpPr>
            <p:nvPr/>
          </p:nvSpPr>
          <p:spPr bwMode="auto">
            <a:xfrm flipV="1">
              <a:off x="800" y="995"/>
              <a:ext cx="297" cy="0"/>
            </a:xfrm>
            <a:prstGeom prst="line">
              <a:avLst/>
            </a:prstGeom>
            <a:noFill/>
            <a:ln w="38100">
              <a:solidFill>
                <a:srgbClr val="66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791" name="直接连接符 10282"/>
            <p:cNvSpPr>
              <a:spLocks noChangeShapeType="1"/>
            </p:cNvSpPr>
            <p:nvPr/>
          </p:nvSpPr>
          <p:spPr bwMode="auto">
            <a:xfrm flipV="1">
              <a:off x="1639" y="988"/>
              <a:ext cx="287" cy="0"/>
            </a:xfrm>
            <a:prstGeom prst="line">
              <a:avLst/>
            </a:prstGeom>
            <a:noFill/>
            <a:ln w="38100">
              <a:solidFill>
                <a:srgbClr val="66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792" name="直接连接符 10283"/>
            <p:cNvSpPr>
              <a:spLocks noChangeShapeType="1"/>
            </p:cNvSpPr>
            <p:nvPr/>
          </p:nvSpPr>
          <p:spPr bwMode="auto">
            <a:xfrm flipV="1">
              <a:off x="1916" y="977"/>
              <a:ext cx="0" cy="669"/>
            </a:xfrm>
            <a:prstGeom prst="line">
              <a:avLst/>
            </a:prstGeom>
            <a:noFill/>
            <a:ln w="38100">
              <a:solidFill>
                <a:srgbClr val="66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793" name="直接连接符 10284"/>
            <p:cNvSpPr>
              <a:spLocks noChangeShapeType="1"/>
            </p:cNvSpPr>
            <p:nvPr/>
          </p:nvSpPr>
          <p:spPr bwMode="auto">
            <a:xfrm flipV="1">
              <a:off x="1645" y="1740"/>
              <a:ext cx="158" cy="0"/>
            </a:xfrm>
            <a:prstGeom prst="line">
              <a:avLst/>
            </a:prstGeom>
            <a:noFill/>
            <a:ln w="38100">
              <a:solidFill>
                <a:srgbClr val="66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794" name="直接连接符 10285"/>
            <p:cNvSpPr>
              <a:spLocks noChangeShapeType="1"/>
            </p:cNvSpPr>
            <p:nvPr/>
          </p:nvSpPr>
          <p:spPr bwMode="auto">
            <a:xfrm flipV="1">
              <a:off x="1654" y="1739"/>
              <a:ext cx="1" cy="726"/>
            </a:xfrm>
            <a:prstGeom prst="line">
              <a:avLst/>
            </a:prstGeom>
            <a:noFill/>
            <a:ln w="38100">
              <a:solidFill>
                <a:srgbClr val="66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795" name="直接连接符 10286"/>
            <p:cNvSpPr>
              <a:spLocks noChangeShapeType="1"/>
            </p:cNvSpPr>
            <p:nvPr/>
          </p:nvSpPr>
          <p:spPr bwMode="auto">
            <a:xfrm flipV="1">
              <a:off x="801" y="2223"/>
              <a:ext cx="0" cy="232"/>
            </a:xfrm>
            <a:prstGeom prst="line">
              <a:avLst/>
            </a:prstGeom>
            <a:noFill/>
            <a:ln w="38100">
              <a:solidFill>
                <a:srgbClr val="66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796" name="直接连接符 10287"/>
            <p:cNvSpPr>
              <a:spLocks noChangeShapeType="1"/>
            </p:cNvSpPr>
            <p:nvPr/>
          </p:nvSpPr>
          <p:spPr bwMode="auto">
            <a:xfrm rot="16200000" flipV="1">
              <a:off x="1219" y="2029"/>
              <a:ext cx="0" cy="864"/>
            </a:xfrm>
            <a:prstGeom prst="line">
              <a:avLst/>
            </a:prstGeom>
            <a:noFill/>
            <a:ln w="38100">
              <a:solidFill>
                <a:srgbClr val="66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797" name="文本框 10288"/>
            <p:cNvSpPr txBox="1">
              <a:spLocks noChangeArrowheads="1"/>
            </p:cNvSpPr>
            <p:nvPr/>
          </p:nvSpPr>
          <p:spPr bwMode="auto">
            <a:xfrm>
              <a:off x="824" y="2229"/>
              <a:ext cx="85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b="0" dirty="0">
                  <a:solidFill>
                    <a:srgbClr val="663300"/>
                  </a:solidFill>
                  <a:latin typeface="Times New Roman" pitchFamily="18" charset="0"/>
                  <a:ea typeface="隶书" pitchFamily="49" charset="-122"/>
                </a:rPr>
                <a:t>连接导线</a:t>
              </a:r>
            </a:p>
          </p:txBody>
        </p:sp>
      </p:grpSp>
      <p:sp>
        <p:nvSpPr>
          <p:cNvPr id="10290" name="矩形 10289"/>
          <p:cNvSpPr>
            <a:spLocks noChangeArrowheads="1"/>
          </p:cNvSpPr>
          <p:nvPr/>
        </p:nvSpPr>
        <p:spPr bwMode="auto">
          <a:xfrm>
            <a:off x="3998386" y="2808289"/>
            <a:ext cx="510116" cy="119063"/>
          </a:xfrm>
          <a:prstGeom prst="rect">
            <a:avLst/>
          </a:prstGeom>
          <a:solidFill>
            <a:schemeClr val="accent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zh-CN" altLang="en-US" sz="3733"/>
          </a:p>
        </p:txBody>
      </p:sp>
      <p:grpSp>
        <p:nvGrpSpPr>
          <p:cNvPr id="20" name="组合 10291"/>
          <p:cNvGrpSpPr>
            <a:grpSpLocks/>
          </p:cNvGrpSpPr>
          <p:nvPr/>
        </p:nvGrpSpPr>
        <p:grpSpPr bwMode="auto">
          <a:xfrm>
            <a:off x="6788151" y="1314451"/>
            <a:ext cx="2810933" cy="2860676"/>
            <a:chOff x="3299" y="789"/>
            <a:chExt cx="1328" cy="1802"/>
          </a:xfrm>
        </p:grpSpPr>
        <p:sp>
          <p:nvSpPr>
            <p:cNvPr id="31778" name="直接连接符 10292"/>
            <p:cNvSpPr>
              <a:spLocks noChangeShapeType="1"/>
            </p:cNvSpPr>
            <p:nvPr/>
          </p:nvSpPr>
          <p:spPr bwMode="auto">
            <a:xfrm>
              <a:off x="3319" y="2583"/>
              <a:ext cx="13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779" name="直接连接符 10293"/>
            <p:cNvSpPr>
              <a:spLocks noChangeShapeType="1"/>
            </p:cNvSpPr>
            <p:nvPr/>
          </p:nvSpPr>
          <p:spPr bwMode="auto">
            <a:xfrm>
              <a:off x="4619" y="1123"/>
              <a:ext cx="0" cy="146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780" name="直接连接符 10294"/>
            <p:cNvSpPr>
              <a:spLocks noChangeShapeType="1"/>
            </p:cNvSpPr>
            <p:nvPr/>
          </p:nvSpPr>
          <p:spPr bwMode="auto">
            <a:xfrm flipV="1">
              <a:off x="4079" y="1132"/>
              <a:ext cx="547" cy="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781" name="直接连接符 10295"/>
            <p:cNvSpPr>
              <a:spLocks noChangeShapeType="1"/>
            </p:cNvSpPr>
            <p:nvPr/>
          </p:nvSpPr>
          <p:spPr bwMode="auto">
            <a:xfrm flipV="1">
              <a:off x="3299" y="1152"/>
              <a:ext cx="418" cy="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31782" name="组合 10296"/>
            <p:cNvGrpSpPr>
              <a:grpSpLocks/>
            </p:cNvGrpSpPr>
            <p:nvPr/>
          </p:nvGrpSpPr>
          <p:grpSpPr bwMode="auto">
            <a:xfrm>
              <a:off x="3719" y="789"/>
              <a:ext cx="351" cy="392"/>
              <a:chOff x="4062" y="1746"/>
              <a:chExt cx="351" cy="392"/>
            </a:xfrm>
          </p:grpSpPr>
          <p:grpSp>
            <p:nvGrpSpPr>
              <p:cNvPr id="31784" name="组合 10297"/>
              <p:cNvGrpSpPr>
                <a:grpSpLocks/>
              </p:cNvGrpSpPr>
              <p:nvPr/>
            </p:nvGrpSpPr>
            <p:grpSpPr bwMode="auto">
              <a:xfrm>
                <a:off x="4062" y="2000"/>
                <a:ext cx="351" cy="138"/>
                <a:chOff x="4359" y="225"/>
                <a:chExt cx="351" cy="138"/>
              </a:xfrm>
            </p:grpSpPr>
            <p:sp>
              <p:nvSpPr>
                <p:cNvPr id="31786" name="椭圆 10298"/>
                <p:cNvSpPr>
                  <a:spLocks noChangeArrowheads="1"/>
                </p:cNvSpPr>
                <p:nvPr/>
              </p:nvSpPr>
              <p:spPr bwMode="auto">
                <a:xfrm>
                  <a:off x="4636" y="282"/>
                  <a:ext cx="74" cy="81"/>
                </a:xfrm>
                <a:prstGeom prst="ellipse">
                  <a:avLst/>
                </a:prstGeom>
                <a:solidFill>
                  <a:srgbClr val="FFFFFF"/>
                </a:solidFill>
                <a:ln w="38100">
                  <a:solidFill>
                    <a:srgbClr val="1C1C1C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>
                  <a:lvl1pPr eaLnBrk="0" hangingPunct="0">
                    <a:defRPr sz="28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 sz="28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 sz="28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 sz="28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 sz="28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8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8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8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8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endParaRPr lang="zh-CN" altLang="en-US" sz="3733"/>
                </a:p>
              </p:txBody>
            </p:sp>
            <p:sp>
              <p:nvSpPr>
                <p:cNvPr id="31787" name="椭圆 10299"/>
                <p:cNvSpPr>
                  <a:spLocks noChangeArrowheads="1"/>
                </p:cNvSpPr>
                <p:nvPr/>
              </p:nvSpPr>
              <p:spPr bwMode="auto">
                <a:xfrm>
                  <a:off x="4359" y="282"/>
                  <a:ext cx="74" cy="81"/>
                </a:xfrm>
                <a:prstGeom prst="ellipse">
                  <a:avLst/>
                </a:prstGeom>
                <a:solidFill>
                  <a:srgbClr val="FFFFFF"/>
                </a:solidFill>
                <a:ln w="38100">
                  <a:solidFill>
                    <a:srgbClr val="1C1C1C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>
                  <a:lvl1pPr eaLnBrk="0" hangingPunct="0">
                    <a:defRPr sz="28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 sz="28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 sz="28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 sz="28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 sz="28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8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8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8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 sz="28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endParaRPr lang="zh-CN" altLang="en-US" sz="3733"/>
                </a:p>
              </p:txBody>
            </p:sp>
            <p:sp>
              <p:nvSpPr>
                <p:cNvPr id="31788" name="直接连接符 10300"/>
                <p:cNvSpPr>
                  <a:spLocks noChangeShapeType="1"/>
                </p:cNvSpPr>
                <p:nvPr/>
              </p:nvSpPr>
              <p:spPr bwMode="auto">
                <a:xfrm flipV="1">
                  <a:off x="4437" y="225"/>
                  <a:ext cx="203" cy="88"/>
                </a:xfrm>
                <a:prstGeom prst="line">
                  <a:avLst/>
                </a:prstGeom>
                <a:noFill/>
                <a:ln w="38100">
                  <a:solidFill>
                    <a:srgbClr val="1C1C1C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</p:grpSp>
          <p:sp>
            <p:nvSpPr>
              <p:cNvPr id="31785" name="文本框 10301"/>
              <p:cNvSpPr txBox="1">
                <a:spLocks noChangeArrowheads="1"/>
              </p:cNvSpPr>
              <p:nvPr/>
            </p:nvSpPr>
            <p:spPr bwMode="auto">
              <a:xfrm>
                <a:off x="4084" y="1746"/>
                <a:ext cx="15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3200" i="1" dirty="0">
                    <a:solidFill>
                      <a:srgbClr val="663300"/>
                    </a:solidFill>
                    <a:latin typeface="Times New Roman" pitchFamily="18" charset="0"/>
                  </a:rPr>
                  <a:t>S</a:t>
                </a:r>
              </a:p>
            </p:txBody>
          </p:sp>
        </p:grpSp>
        <p:sp>
          <p:nvSpPr>
            <p:cNvPr id="31783" name="直接连接符 10302"/>
            <p:cNvSpPr>
              <a:spLocks noChangeShapeType="1"/>
            </p:cNvSpPr>
            <p:nvPr/>
          </p:nvSpPr>
          <p:spPr bwMode="auto">
            <a:xfrm>
              <a:off x="3300" y="1150"/>
              <a:ext cx="9" cy="144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31760" name="矩形 10303"/>
          <p:cNvSpPr>
            <a:spLocks noChangeArrowheads="1"/>
          </p:cNvSpPr>
          <p:nvPr/>
        </p:nvSpPr>
        <p:spPr bwMode="auto">
          <a:xfrm>
            <a:off x="9531351" y="4278313"/>
            <a:ext cx="143933" cy="468312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zh-CN" altLang="en-US" sz="3733"/>
          </a:p>
        </p:txBody>
      </p:sp>
      <p:grpSp>
        <p:nvGrpSpPr>
          <p:cNvPr id="23" name="组合 10304"/>
          <p:cNvGrpSpPr>
            <a:grpSpLocks/>
          </p:cNvGrpSpPr>
          <p:nvPr/>
        </p:nvGrpSpPr>
        <p:grpSpPr bwMode="auto">
          <a:xfrm>
            <a:off x="8894234" y="2249489"/>
            <a:ext cx="1388533" cy="1773239"/>
            <a:chOff x="4292" y="1357"/>
            <a:chExt cx="656" cy="1117"/>
          </a:xfrm>
        </p:grpSpPr>
        <p:sp>
          <p:nvSpPr>
            <p:cNvPr id="31775" name="矩形 10305"/>
            <p:cNvSpPr>
              <a:spLocks noChangeArrowheads="1"/>
            </p:cNvSpPr>
            <p:nvPr/>
          </p:nvSpPr>
          <p:spPr bwMode="auto">
            <a:xfrm>
              <a:off x="4531" y="1603"/>
              <a:ext cx="179" cy="38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6633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endParaRPr lang="zh-CN" altLang="en-US" sz="3733"/>
            </a:p>
          </p:txBody>
        </p:sp>
        <p:sp>
          <p:nvSpPr>
            <p:cNvPr id="31776" name="文本框 10306"/>
            <p:cNvSpPr txBox="1">
              <a:spLocks noChangeArrowheads="1"/>
            </p:cNvSpPr>
            <p:nvPr/>
          </p:nvSpPr>
          <p:spPr bwMode="auto">
            <a:xfrm>
              <a:off x="4292" y="1639"/>
              <a:ext cx="260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3200" i="1">
                  <a:solidFill>
                    <a:srgbClr val="663300"/>
                  </a:solidFill>
                  <a:latin typeface="Times New Roman" pitchFamily="18" charset="0"/>
                </a:rPr>
                <a:t>R</a:t>
              </a:r>
              <a:r>
                <a:rPr lang="en-US" altLang="zh-CN" sz="3200" baseline="-25000">
                  <a:solidFill>
                    <a:srgbClr val="663300"/>
                  </a:solidFill>
                  <a:latin typeface="Times New Roman" pitchFamily="18" charset="0"/>
                </a:rPr>
                <a:t>L</a:t>
              </a:r>
              <a:endParaRPr lang="en-US" altLang="zh-CN" sz="3200">
                <a:solidFill>
                  <a:srgbClr val="663300"/>
                </a:solidFill>
                <a:latin typeface="Times New Roman" pitchFamily="18" charset="0"/>
              </a:endParaRPr>
            </a:p>
          </p:txBody>
        </p:sp>
        <p:sp>
          <p:nvSpPr>
            <p:cNvPr id="31777" name="文本框 10307"/>
            <p:cNvSpPr txBox="1">
              <a:spLocks noChangeArrowheads="1"/>
            </p:cNvSpPr>
            <p:nvPr/>
          </p:nvSpPr>
          <p:spPr bwMode="auto">
            <a:xfrm>
              <a:off x="4685" y="1357"/>
              <a:ext cx="263" cy="1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90000"/>
                </a:lnSpc>
              </a:pPr>
              <a:r>
                <a:rPr lang="en-US" altLang="zh-CN" sz="4267">
                  <a:solidFill>
                    <a:srgbClr val="FF3300"/>
                  </a:solidFill>
                  <a:latin typeface="Times New Roman" pitchFamily="18" charset="0"/>
                </a:rPr>
                <a:t>+</a:t>
              </a:r>
              <a:r>
                <a:rPr lang="en-US" altLang="zh-CN" sz="4267">
                  <a:solidFill>
                    <a:srgbClr val="FF9966"/>
                  </a:solidFill>
                  <a:latin typeface="Times New Roman" pitchFamily="18" charset="0"/>
                </a:rPr>
                <a:t> 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4267" i="1">
                  <a:solidFill>
                    <a:srgbClr val="FF9966"/>
                  </a:solidFill>
                  <a:latin typeface="Times New Roman" pitchFamily="18" charset="0"/>
                </a:rPr>
                <a:t> </a:t>
              </a:r>
              <a:r>
                <a:rPr lang="en-US" altLang="zh-CN" sz="3200" i="1">
                  <a:solidFill>
                    <a:srgbClr val="663300"/>
                  </a:solidFill>
                  <a:latin typeface="Times New Roman" pitchFamily="18" charset="0"/>
                </a:rPr>
                <a:t>U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4267" i="1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–</a:t>
              </a:r>
              <a:endParaRPr lang="en-US" altLang="zh-CN" sz="4267" i="1">
                <a:solidFill>
                  <a:srgbClr val="FF33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24" name="组合 10308"/>
          <p:cNvGrpSpPr>
            <a:grpSpLocks/>
          </p:cNvGrpSpPr>
          <p:nvPr/>
        </p:nvGrpSpPr>
        <p:grpSpPr bwMode="auto">
          <a:xfrm>
            <a:off x="8534402" y="1282703"/>
            <a:ext cx="726017" cy="584201"/>
            <a:chOff x="4037" y="923"/>
            <a:chExt cx="343" cy="368"/>
          </a:xfrm>
        </p:grpSpPr>
        <p:sp>
          <p:nvSpPr>
            <p:cNvPr id="31773" name="文本框 10309"/>
            <p:cNvSpPr txBox="1">
              <a:spLocks noChangeArrowheads="1"/>
            </p:cNvSpPr>
            <p:nvPr/>
          </p:nvSpPr>
          <p:spPr bwMode="auto">
            <a:xfrm>
              <a:off x="4115" y="923"/>
              <a:ext cx="163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3200" i="1" dirty="0">
                  <a:solidFill>
                    <a:srgbClr val="000066"/>
                  </a:solidFill>
                  <a:latin typeface="Times New Roman" pitchFamily="18" charset="0"/>
                </a:rPr>
                <a:t>I</a:t>
              </a:r>
              <a:endParaRPr lang="en-US" altLang="zh-CN" sz="3200" b="0" i="1" dirty="0">
                <a:solidFill>
                  <a:srgbClr val="000066"/>
                </a:solidFill>
                <a:latin typeface="Times New Roman" pitchFamily="18" charset="0"/>
              </a:endParaRPr>
            </a:p>
          </p:txBody>
        </p:sp>
        <p:sp>
          <p:nvSpPr>
            <p:cNvPr id="31774" name="直接连接符 10310"/>
            <p:cNvSpPr>
              <a:spLocks noChangeShapeType="1"/>
            </p:cNvSpPr>
            <p:nvPr/>
          </p:nvSpPr>
          <p:spPr bwMode="auto">
            <a:xfrm>
              <a:off x="4037" y="1253"/>
              <a:ext cx="34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0312" name="任意多边形 10311"/>
          <p:cNvSpPr>
            <a:spLocks noChangeArrowheads="1"/>
          </p:cNvSpPr>
          <p:nvPr/>
        </p:nvSpPr>
        <p:spPr bwMode="auto">
          <a:xfrm>
            <a:off x="7969251" y="1698625"/>
            <a:ext cx="287867" cy="385763"/>
          </a:xfrm>
          <a:custGeom>
            <a:avLst/>
            <a:gdLst>
              <a:gd name="T0" fmla="*/ 0 w 21600"/>
              <a:gd name="T1" fmla="*/ 0 h 23105"/>
              <a:gd name="T2" fmla="*/ 21600 w 21600"/>
              <a:gd name="T3" fmla="*/ 21600 h 23105"/>
              <a:gd name="T4" fmla="*/ 21548 w 21600"/>
              <a:gd name="T5" fmla="*/ 23105 h 23105"/>
              <a:gd name="T6" fmla="*/ 21547 w 21600"/>
              <a:gd name="T7" fmla="*/ 23104 h 23105"/>
              <a:gd name="T8" fmla="*/ 32321 w 21600"/>
              <a:gd name="T9" fmla="*/ 3012 h 23105"/>
              <a:gd name="T10" fmla="*/ 43121 w 21600"/>
              <a:gd name="T11" fmla="*/ 24612 h 23105"/>
              <a:gd name="T12" fmla="*/ 42569 w 21600"/>
              <a:gd name="T13" fmla="*/ 31448 h 23105"/>
              <a:gd name="T14" fmla="*/ 0 w 21600"/>
              <a:gd name="T15" fmla="*/ 0 h 231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3105"/>
              <a:gd name="T26" fmla="*/ 21600 w 21600"/>
              <a:gd name="T27" fmla="*/ 23105 h 231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3105" fill="none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  <a:cubicBezTo>
                  <a:pt x="21600" y="22108"/>
                  <a:pt x="21582" y="22611"/>
                  <a:pt x="21548" y="23105"/>
                </a:cubicBezTo>
              </a:path>
              <a:path w="21600" h="23105" stroke="0">
                <a:moveTo>
                  <a:pt x="21547" y="23104"/>
                </a:moveTo>
                <a:cubicBezTo>
                  <a:pt x="21936" y="11875"/>
                  <a:pt x="26611" y="3012"/>
                  <a:pt x="32321" y="3012"/>
                </a:cubicBezTo>
                <a:cubicBezTo>
                  <a:pt x="38286" y="3012"/>
                  <a:pt x="43121" y="12683"/>
                  <a:pt x="43121" y="24612"/>
                </a:cubicBezTo>
                <a:cubicBezTo>
                  <a:pt x="43121" y="27003"/>
                  <a:pt x="42927" y="29302"/>
                  <a:pt x="42569" y="31448"/>
                </a:cubicBezTo>
                <a:lnTo>
                  <a:pt x="0" y="0"/>
                </a:lnTo>
                <a:close/>
              </a:path>
            </a:pathLst>
          </a:custGeom>
          <a:noFill/>
          <a:ln w="57150">
            <a:solidFill>
              <a:srgbClr val="CC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25" name="组合 10313"/>
          <p:cNvGrpSpPr>
            <a:grpSpLocks/>
          </p:cNvGrpSpPr>
          <p:nvPr/>
        </p:nvGrpSpPr>
        <p:grpSpPr bwMode="auto">
          <a:xfrm>
            <a:off x="6316134" y="2154240"/>
            <a:ext cx="1526117" cy="1836737"/>
            <a:chOff x="2903" y="1321"/>
            <a:chExt cx="721" cy="1157"/>
          </a:xfrm>
        </p:grpSpPr>
        <p:sp>
          <p:nvSpPr>
            <p:cNvPr id="31765" name="文本框 10248"/>
            <p:cNvSpPr txBox="1">
              <a:spLocks noChangeArrowheads="1"/>
            </p:cNvSpPr>
            <p:nvPr/>
          </p:nvSpPr>
          <p:spPr bwMode="auto">
            <a:xfrm>
              <a:off x="3320" y="2029"/>
              <a:ext cx="30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3200" i="1">
                  <a:solidFill>
                    <a:srgbClr val="663300"/>
                  </a:solidFill>
                  <a:latin typeface="Times New Roman" pitchFamily="18" charset="0"/>
                </a:rPr>
                <a:t>U</a:t>
              </a:r>
              <a:r>
                <a:rPr lang="en-US" altLang="zh-CN" sz="3200" baseline="-25000">
                  <a:solidFill>
                    <a:srgbClr val="663300"/>
                  </a:solidFill>
                  <a:latin typeface="Times New Roman" pitchFamily="18" charset="0"/>
                </a:rPr>
                <a:t>S</a:t>
              </a:r>
              <a:endParaRPr lang="en-US" altLang="zh-CN" sz="3200" i="1">
                <a:solidFill>
                  <a:srgbClr val="663300"/>
                </a:solidFill>
                <a:latin typeface="Times New Roman" pitchFamily="18" charset="0"/>
              </a:endParaRPr>
            </a:p>
          </p:txBody>
        </p:sp>
        <p:sp>
          <p:nvSpPr>
            <p:cNvPr id="31766" name="椭圆 10249"/>
            <p:cNvSpPr>
              <a:spLocks noChangeArrowheads="1"/>
            </p:cNvSpPr>
            <p:nvPr/>
          </p:nvSpPr>
          <p:spPr bwMode="auto">
            <a:xfrm>
              <a:off x="2974" y="1965"/>
              <a:ext cx="318" cy="33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endParaRPr lang="zh-CN" altLang="en-US" sz="3733"/>
            </a:p>
          </p:txBody>
        </p:sp>
        <p:sp>
          <p:nvSpPr>
            <p:cNvPr id="31767" name="文本框 10250"/>
            <p:cNvSpPr txBox="1">
              <a:spLocks noChangeArrowheads="1"/>
            </p:cNvSpPr>
            <p:nvPr/>
          </p:nvSpPr>
          <p:spPr bwMode="auto">
            <a:xfrm>
              <a:off x="3175" y="1718"/>
              <a:ext cx="215" cy="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3733" i="1" dirty="0">
                  <a:solidFill>
                    <a:srgbClr val="FF0000"/>
                  </a:solidFill>
                  <a:latin typeface="Times New Roman" pitchFamily="18" charset="0"/>
                </a:rPr>
                <a:t>+</a:t>
              </a:r>
            </a:p>
          </p:txBody>
        </p:sp>
        <p:sp>
          <p:nvSpPr>
            <p:cNvPr id="31768" name="文本框 10251"/>
            <p:cNvSpPr txBox="1">
              <a:spLocks noChangeArrowheads="1"/>
            </p:cNvSpPr>
            <p:nvPr/>
          </p:nvSpPr>
          <p:spPr bwMode="auto">
            <a:xfrm>
              <a:off x="3203" y="2076"/>
              <a:ext cx="216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90000"/>
                </a:lnSpc>
              </a:pPr>
              <a:r>
                <a:rPr lang="en-US" altLang="zh-CN" sz="3733" i="1" dirty="0">
                  <a:solidFill>
                    <a:srgbClr val="FF0000"/>
                  </a:solidFill>
                  <a:latin typeface="Times New Roman" pitchFamily="18" charset="0"/>
                </a:rPr>
                <a:t>_</a:t>
              </a:r>
            </a:p>
          </p:txBody>
        </p:sp>
        <p:sp>
          <p:nvSpPr>
            <p:cNvPr id="31769" name="矩形 10252"/>
            <p:cNvSpPr>
              <a:spLocks noChangeArrowheads="1"/>
            </p:cNvSpPr>
            <p:nvPr/>
          </p:nvSpPr>
          <p:spPr bwMode="auto">
            <a:xfrm>
              <a:off x="2903" y="1344"/>
              <a:ext cx="721" cy="1120"/>
            </a:xfrm>
            <a:prstGeom prst="rect">
              <a:avLst/>
            </a:prstGeom>
            <a:noFill/>
            <a:ln w="25400">
              <a:solidFill>
                <a:srgbClr val="003300"/>
              </a:solidFill>
              <a:prstDash val="dash"/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endParaRPr lang="zh-CN" altLang="en-US" sz="3733"/>
            </a:p>
          </p:txBody>
        </p:sp>
        <p:sp>
          <p:nvSpPr>
            <p:cNvPr id="31770" name="文本框 10254"/>
            <p:cNvSpPr txBox="1">
              <a:spLocks noChangeArrowheads="1"/>
            </p:cNvSpPr>
            <p:nvPr/>
          </p:nvSpPr>
          <p:spPr bwMode="auto">
            <a:xfrm>
              <a:off x="3238" y="1473"/>
              <a:ext cx="30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3200" i="1">
                  <a:solidFill>
                    <a:srgbClr val="663300"/>
                  </a:solidFill>
                  <a:latin typeface="Times New Roman" pitchFamily="18" charset="0"/>
                </a:rPr>
                <a:t>R</a:t>
              </a:r>
              <a:r>
                <a:rPr lang="en-US" altLang="zh-CN" sz="3200" baseline="-25000">
                  <a:solidFill>
                    <a:srgbClr val="663300"/>
                  </a:solidFill>
                  <a:latin typeface="Times New Roman" pitchFamily="18" charset="0"/>
                </a:rPr>
                <a:t>0</a:t>
              </a:r>
              <a:endParaRPr lang="en-US" altLang="zh-CN" sz="3200" i="1">
                <a:solidFill>
                  <a:srgbClr val="663300"/>
                </a:solidFill>
                <a:latin typeface="Times New Roman" pitchFamily="18" charset="0"/>
              </a:endParaRPr>
            </a:p>
          </p:txBody>
        </p:sp>
        <p:sp>
          <p:nvSpPr>
            <p:cNvPr id="31771" name="直接连接符 10312"/>
            <p:cNvSpPr>
              <a:spLocks noChangeShapeType="1"/>
            </p:cNvSpPr>
            <p:nvPr/>
          </p:nvSpPr>
          <p:spPr bwMode="auto">
            <a:xfrm>
              <a:off x="3129" y="1321"/>
              <a:ext cx="0" cy="115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772" name="矩形 10253"/>
            <p:cNvSpPr>
              <a:spLocks noChangeArrowheads="1"/>
            </p:cNvSpPr>
            <p:nvPr/>
          </p:nvSpPr>
          <p:spPr bwMode="auto">
            <a:xfrm>
              <a:off x="3051" y="1441"/>
              <a:ext cx="155" cy="27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800000"/>
              </a:solidFill>
              <a:miter lim="800000"/>
              <a:headEnd type="none" w="sm" len="sm"/>
              <a:tailEnd type="none" w="sm" len="sm"/>
            </a:ln>
          </p:spPr>
          <p:txBody>
            <a:bodyPr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endParaRPr lang="zh-CN" altLang="en-US" sz="3733"/>
            </a:p>
          </p:txBody>
        </p:sp>
      </p:grpSp>
      <p:sp>
        <p:nvSpPr>
          <p:cNvPr id="67" name="关于我们"/>
          <p:cNvSpPr/>
          <p:nvPr/>
        </p:nvSpPr>
        <p:spPr>
          <a:xfrm>
            <a:off x="934141" y="266657"/>
            <a:ext cx="52395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电路模型和电路元件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446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1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501"/>
                            </p:stCondLst>
                            <p:childTnLst>
                              <p:par>
                                <p:cTn id="4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4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6" dur="10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3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1000"/>
                                        <p:tgtEl>
                                          <p:spTgt spid="10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10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6" grpId="0" animBg="1"/>
      <p:bldP spid="10257" grpId="0" animBg="1"/>
      <p:bldP spid="10258" grpId="0" animBg="1"/>
      <p:bldP spid="10259" grpId="0" animBg="1"/>
      <p:bldP spid="10260" grpId="0" animBg="1"/>
      <p:bldP spid="10268" grpId="0" animBg="1"/>
      <p:bldP spid="103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2" name="矩形 11271"/>
          <p:cNvSpPr>
            <a:spLocks noChangeArrowheads="1"/>
          </p:cNvSpPr>
          <p:nvPr/>
        </p:nvSpPr>
        <p:spPr bwMode="auto">
          <a:xfrm>
            <a:off x="7112063" y="3880435"/>
            <a:ext cx="2495549" cy="1569660"/>
          </a:xfrm>
          <a:prstGeom prst="rect">
            <a:avLst/>
          </a:prstGeom>
          <a:solidFill>
            <a:srgbClr val="FFFFCC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dirty="0">
                <a:solidFill>
                  <a:srgbClr val="000066"/>
                </a:solidFill>
                <a:latin typeface="Times New Roman" pitchFamily="18" charset="0"/>
                <a:ea typeface="华文新魏" pitchFamily="2" charset="-122"/>
              </a:rPr>
              <a:t>白炽灯的电路模型可表示为：</a:t>
            </a:r>
          </a:p>
        </p:txBody>
      </p:sp>
      <p:sp>
        <p:nvSpPr>
          <p:cNvPr id="11273" name="文本框 11272"/>
          <p:cNvSpPr txBox="1">
            <a:spLocks noChangeArrowheads="1"/>
          </p:cNvSpPr>
          <p:nvPr/>
        </p:nvSpPr>
        <p:spPr bwMode="auto">
          <a:xfrm>
            <a:off x="346077" y="1138938"/>
            <a:ext cx="1102148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00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实际电路器件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品种繁多，其电磁特性</a:t>
            </a:r>
            <a:r>
              <a:rPr lang="zh-CN" altLang="en-US" sz="2400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较为复杂</a:t>
            </a:r>
            <a:r>
              <a:rPr lang="zh-CN" altLang="en-US" sz="2400" dirty="0">
                <a:solidFill>
                  <a:srgbClr val="00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采取模型化处理可获得有意义的分析效果。</a:t>
            </a:r>
          </a:p>
        </p:txBody>
      </p:sp>
      <p:sp>
        <p:nvSpPr>
          <p:cNvPr id="11274" name="矩形 11273"/>
          <p:cNvSpPr>
            <a:spLocks noChangeArrowheads="1" noChangeShapeType="1" noTextEdit="1"/>
          </p:cNvSpPr>
          <p:nvPr/>
        </p:nvSpPr>
        <p:spPr bwMode="auto">
          <a:xfrm>
            <a:off x="520791" y="1991733"/>
            <a:ext cx="601427" cy="51197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64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楷体_GB2312"/>
              </a:rPr>
              <a:t>如</a:t>
            </a:r>
          </a:p>
        </p:txBody>
      </p:sp>
      <p:sp>
        <p:nvSpPr>
          <p:cNvPr id="11292" name="上箭头 11291"/>
          <p:cNvSpPr>
            <a:spLocks noChangeArrowheads="1"/>
          </p:cNvSpPr>
          <p:nvPr/>
        </p:nvSpPr>
        <p:spPr bwMode="auto">
          <a:xfrm rot="16200000" flipV="1">
            <a:off x="9182547" y="4509789"/>
            <a:ext cx="215900" cy="850900"/>
          </a:xfrm>
          <a:prstGeom prst="upArrow">
            <a:avLst>
              <a:gd name="adj1" fmla="val 50000"/>
              <a:gd name="adj2" fmla="val 73883"/>
            </a:avLst>
          </a:prstGeom>
          <a:gradFill rotWithShape="1">
            <a:gsLst>
              <a:gs pos="0">
                <a:srgbClr val="FF6600"/>
              </a:gs>
              <a:gs pos="100000">
                <a:srgbClr val="762F00"/>
              </a:gs>
            </a:gsLst>
            <a:lin ang="2700000" scaled="1"/>
          </a:gradFill>
          <a:ln w="9525">
            <a:solidFill>
              <a:srgbClr val="B02200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sz="2400" b="0">
              <a:solidFill>
                <a:srgbClr val="006F6C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85417" y="3114983"/>
            <a:ext cx="1688412" cy="1822993"/>
            <a:chOff x="722978" y="2642669"/>
            <a:chExt cx="2821515" cy="3046414"/>
          </a:xfrm>
        </p:grpSpPr>
        <p:grpSp>
          <p:nvGrpSpPr>
            <p:cNvPr id="12" name="组合 11274"/>
            <p:cNvGrpSpPr>
              <a:grpSpLocks/>
            </p:cNvGrpSpPr>
            <p:nvPr/>
          </p:nvGrpSpPr>
          <p:grpSpPr bwMode="auto">
            <a:xfrm>
              <a:off x="722978" y="3333232"/>
              <a:ext cx="2273300" cy="2355851"/>
              <a:chOff x="403" y="1674"/>
              <a:chExt cx="1074" cy="1484"/>
            </a:xfrm>
          </p:grpSpPr>
          <p:sp>
            <p:nvSpPr>
              <p:cNvPr id="32813" name="任意多边形 11275"/>
              <p:cNvSpPr>
                <a:spLocks noChangeArrowheads="1"/>
              </p:cNvSpPr>
              <p:nvPr/>
            </p:nvSpPr>
            <p:spPr bwMode="auto">
              <a:xfrm flipH="1" flipV="1">
                <a:off x="757" y="1674"/>
                <a:ext cx="720" cy="503"/>
              </a:xfrm>
              <a:custGeom>
                <a:avLst/>
                <a:gdLst>
                  <a:gd name="T0" fmla="*/ 39299 w 43200"/>
                  <a:gd name="T1" fmla="*/ 1396 h 35377"/>
                  <a:gd name="T2" fmla="*/ 43200 w 43200"/>
                  <a:gd name="T3" fmla="*/ 13777 h 35377"/>
                  <a:gd name="T4" fmla="*/ 21600 w 43200"/>
                  <a:gd name="T5" fmla="*/ 35377 h 35377"/>
                  <a:gd name="T6" fmla="*/ 0 w 43200"/>
                  <a:gd name="T7" fmla="*/ 13777 h 35377"/>
                  <a:gd name="T8" fmla="*/ 4963 w 43200"/>
                  <a:gd name="T9" fmla="*/ 0 h 35377"/>
                  <a:gd name="T10" fmla="*/ 4963 w 43200"/>
                  <a:gd name="T11" fmla="*/ 0 h 35377"/>
                  <a:gd name="T12" fmla="*/ 4961 w 43200"/>
                  <a:gd name="T13" fmla="*/ 251 h 35377"/>
                  <a:gd name="T14" fmla="*/ 39299 w 43200"/>
                  <a:gd name="T15" fmla="*/ 1396 h 3537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3200"/>
                  <a:gd name="T25" fmla="*/ 0 h 35377"/>
                  <a:gd name="T26" fmla="*/ 43200 w 43200"/>
                  <a:gd name="T27" fmla="*/ 35377 h 3537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3200" h="35377" fill="none">
                    <a:moveTo>
                      <a:pt x="39299" y="1396"/>
                    </a:moveTo>
                    <a:cubicBezTo>
                      <a:pt x="41758" y="4901"/>
                      <a:pt x="43200" y="9170"/>
                      <a:pt x="43200" y="13777"/>
                    </a:cubicBezTo>
                    <a:cubicBezTo>
                      <a:pt x="43200" y="25706"/>
                      <a:pt x="33529" y="35377"/>
                      <a:pt x="21600" y="35377"/>
                    </a:cubicBezTo>
                    <a:cubicBezTo>
                      <a:pt x="9671" y="35377"/>
                      <a:pt x="0" y="25706"/>
                      <a:pt x="0" y="13777"/>
                    </a:cubicBezTo>
                    <a:cubicBezTo>
                      <a:pt x="0" y="8540"/>
                      <a:pt x="1863" y="3739"/>
                      <a:pt x="4963" y="0"/>
                    </a:cubicBezTo>
                  </a:path>
                  <a:path w="43200" h="35377" stroke="0">
                    <a:moveTo>
                      <a:pt x="4963" y="0"/>
                    </a:moveTo>
                    <a:cubicBezTo>
                      <a:pt x="4962" y="88"/>
                      <a:pt x="4962" y="172"/>
                      <a:pt x="4961" y="251"/>
                    </a:cubicBezTo>
                    <a:lnTo>
                      <a:pt x="39299" y="1396"/>
                    </a:lnTo>
                    <a:close/>
                  </a:path>
                </a:pathLst>
              </a:cu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400"/>
              </a:p>
            </p:txBody>
          </p:sp>
          <p:sp>
            <p:nvSpPr>
              <p:cNvPr id="32814" name="任意多边形 11276"/>
              <p:cNvSpPr>
                <a:spLocks noChangeArrowheads="1"/>
              </p:cNvSpPr>
              <p:nvPr/>
            </p:nvSpPr>
            <p:spPr bwMode="auto">
              <a:xfrm flipV="1">
                <a:off x="803" y="2128"/>
                <a:ext cx="174" cy="436"/>
              </a:xfrm>
              <a:custGeom>
                <a:avLst/>
                <a:gdLst>
                  <a:gd name="T0" fmla="*/ 0 w 280"/>
                  <a:gd name="T1" fmla="*/ 624 h 624"/>
                  <a:gd name="T2" fmla="*/ 240 w 280"/>
                  <a:gd name="T3" fmla="*/ 240 h 624"/>
                  <a:gd name="T4" fmla="*/ 240 w 280"/>
                  <a:gd name="T5" fmla="*/ 0 h 624"/>
                  <a:gd name="T6" fmla="*/ 0 60000 65536"/>
                  <a:gd name="T7" fmla="*/ 0 60000 65536"/>
                  <a:gd name="T8" fmla="*/ 0 60000 65536"/>
                  <a:gd name="T9" fmla="*/ 0 w 280"/>
                  <a:gd name="T10" fmla="*/ 0 h 624"/>
                  <a:gd name="T11" fmla="*/ 280 w 280"/>
                  <a:gd name="T12" fmla="*/ 624 h 6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80" h="624">
                    <a:moveTo>
                      <a:pt x="0" y="624"/>
                    </a:moveTo>
                    <a:cubicBezTo>
                      <a:pt x="100" y="484"/>
                      <a:pt x="200" y="344"/>
                      <a:pt x="240" y="240"/>
                    </a:cubicBezTo>
                    <a:cubicBezTo>
                      <a:pt x="280" y="136"/>
                      <a:pt x="240" y="48"/>
                      <a:pt x="240" y="0"/>
                    </a:cubicBezTo>
                  </a:path>
                </a:pathLst>
              </a:cu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400"/>
              </a:p>
            </p:txBody>
          </p:sp>
          <p:sp>
            <p:nvSpPr>
              <p:cNvPr id="32815" name="任意多边形 11277"/>
              <p:cNvSpPr>
                <a:spLocks noChangeArrowheads="1"/>
              </p:cNvSpPr>
              <p:nvPr/>
            </p:nvSpPr>
            <p:spPr bwMode="auto">
              <a:xfrm rot="10800000">
                <a:off x="1235" y="2154"/>
                <a:ext cx="173" cy="410"/>
              </a:xfrm>
              <a:custGeom>
                <a:avLst/>
                <a:gdLst>
                  <a:gd name="T0" fmla="*/ 0 w 280"/>
                  <a:gd name="T1" fmla="*/ 624 h 624"/>
                  <a:gd name="T2" fmla="*/ 240 w 280"/>
                  <a:gd name="T3" fmla="*/ 240 h 624"/>
                  <a:gd name="T4" fmla="*/ 240 w 280"/>
                  <a:gd name="T5" fmla="*/ 0 h 624"/>
                  <a:gd name="T6" fmla="*/ 0 60000 65536"/>
                  <a:gd name="T7" fmla="*/ 0 60000 65536"/>
                  <a:gd name="T8" fmla="*/ 0 60000 65536"/>
                  <a:gd name="T9" fmla="*/ 0 w 280"/>
                  <a:gd name="T10" fmla="*/ 0 h 624"/>
                  <a:gd name="T11" fmla="*/ 280 w 280"/>
                  <a:gd name="T12" fmla="*/ 624 h 6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80" h="624">
                    <a:moveTo>
                      <a:pt x="0" y="624"/>
                    </a:moveTo>
                    <a:cubicBezTo>
                      <a:pt x="100" y="484"/>
                      <a:pt x="200" y="344"/>
                      <a:pt x="240" y="240"/>
                    </a:cubicBezTo>
                    <a:cubicBezTo>
                      <a:pt x="280" y="136"/>
                      <a:pt x="240" y="48"/>
                      <a:pt x="240" y="0"/>
                    </a:cubicBezTo>
                  </a:path>
                </a:pathLst>
              </a:cu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400"/>
              </a:p>
            </p:txBody>
          </p:sp>
          <p:sp>
            <p:nvSpPr>
              <p:cNvPr id="32816" name="矩形 11278"/>
              <p:cNvSpPr>
                <a:spLocks noChangeArrowheads="1"/>
              </p:cNvSpPr>
              <p:nvPr/>
            </p:nvSpPr>
            <p:spPr bwMode="auto">
              <a:xfrm>
                <a:off x="916" y="2554"/>
                <a:ext cx="392" cy="221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endParaRPr lang="zh-CN" altLang="en-US" sz="2400"/>
              </a:p>
            </p:txBody>
          </p:sp>
          <p:sp>
            <p:nvSpPr>
              <p:cNvPr id="32817" name="直接连接符 11279"/>
              <p:cNvSpPr>
                <a:spLocks noChangeShapeType="1"/>
              </p:cNvSpPr>
              <p:nvPr/>
            </p:nvSpPr>
            <p:spPr bwMode="auto">
              <a:xfrm>
                <a:off x="916" y="2617"/>
                <a:ext cx="3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400"/>
              </a:p>
            </p:txBody>
          </p:sp>
          <p:sp>
            <p:nvSpPr>
              <p:cNvPr id="32818" name="直接连接符 11280"/>
              <p:cNvSpPr>
                <a:spLocks noChangeShapeType="1"/>
              </p:cNvSpPr>
              <p:nvPr/>
            </p:nvSpPr>
            <p:spPr bwMode="auto">
              <a:xfrm>
                <a:off x="931" y="2691"/>
                <a:ext cx="3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400"/>
              </a:p>
            </p:txBody>
          </p:sp>
          <p:sp>
            <p:nvSpPr>
              <p:cNvPr id="32819" name="直接连接符 11281"/>
              <p:cNvSpPr>
                <a:spLocks noChangeShapeType="1"/>
              </p:cNvSpPr>
              <p:nvPr/>
            </p:nvSpPr>
            <p:spPr bwMode="auto">
              <a:xfrm>
                <a:off x="916" y="2743"/>
                <a:ext cx="3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400"/>
              </a:p>
            </p:txBody>
          </p:sp>
          <p:sp>
            <p:nvSpPr>
              <p:cNvPr id="32820" name="任意多边形 11282"/>
              <p:cNvSpPr>
                <a:spLocks noChangeArrowheads="1"/>
              </p:cNvSpPr>
              <p:nvPr/>
            </p:nvSpPr>
            <p:spPr bwMode="auto">
              <a:xfrm>
                <a:off x="883" y="1923"/>
                <a:ext cx="474" cy="647"/>
              </a:xfrm>
              <a:custGeom>
                <a:avLst/>
                <a:gdLst>
                  <a:gd name="T0" fmla="*/ 199 w 696"/>
                  <a:gd name="T1" fmla="*/ 940 h 984"/>
                  <a:gd name="T2" fmla="*/ 196 w 696"/>
                  <a:gd name="T3" fmla="*/ 527 h 984"/>
                  <a:gd name="T4" fmla="*/ 94 w 696"/>
                  <a:gd name="T5" fmla="*/ 366 h 984"/>
                  <a:gd name="T6" fmla="*/ 40 w 696"/>
                  <a:gd name="T7" fmla="*/ 300 h 984"/>
                  <a:gd name="T8" fmla="*/ 6 w 696"/>
                  <a:gd name="T9" fmla="*/ 132 h 984"/>
                  <a:gd name="T10" fmla="*/ 79 w 696"/>
                  <a:gd name="T11" fmla="*/ 44 h 984"/>
                  <a:gd name="T12" fmla="*/ 240 w 696"/>
                  <a:gd name="T13" fmla="*/ 44 h 984"/>
                  <a:gd name="T14" fmla="*/ 284 w 696"/>
                  <a:gd name="T15" fmla="*/ 293 h 984"/>
                  <a:gd name="T16" fmla="*/ 167 w 696"/>
                  <a:gd name="T17" fmla="*/ 278 h 984"/>
                  <a:gd name="T18" fmla="*/ 172 w 696"/>
                  <a:gd name="T19" fmla="*/ 139 h 984"/>
                  <a:gd name="T20" fmla="*/ 240 w 696"/>
                  <a:gd name="T21" fmla="*/ 59 h 984"/>
                  <a:gd name="T22" fmla="*/ 430 w 696"/>
                  <a:gd name="T23" fmla="*/ 29 h 984"/>
                  <a:gd name="T24" fmla="*/ 489 w 696"/>
                  <a:gd name="T25" fmla="*/ 234 h 984"/>
                  <a:gd name="T26" fmla="*/ 416 w 696"/>
                  <a:gd name="T27" fmla="*/ 322 h 984"/>
                  <a:gd name="T28" fmla="*/ 357 w 696"/>
                  <a:gd name="T29" fmla="*/ 263 h 984"/>
                  <a:gd name="T30" fmla="*/ 386 w 696"/>
                  <a:gd name="T31" fmla="*/ 161 h 984"/>
                  <a:gd name="T32" fmla="*/ 489 w 696"/>
                  <a:gd name="T33" fmla="*/ 88 h 984"/>
                  <a:gd name="T34" fmla="*/ 606 w 696"/>
                  <a:gd name="T35" fmla="*/ 73 h 984"/>
                  <a:gd name="T36" fmla="*/ 684 w 696"/>
                  <a:gd name="T37" fmla="*/ 271 h 984"/>
                  <a:gd name="T38" fmla="*/ 533 w 696"/>
                  <a:gd name="T39" fmla="*/ 410 h 984"/>
                  <a:gd name="T40" fmla="*/ 460 w 696"/>
                  <a:gd name="T41" fmla="*/ 556 h 984"/>
                  <a:gd name="T42" fmla="*/ 462 w 696"/>
                  <a:gd name="T43" fmla="*/ 984 h 98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696"/>
                  <a:gd name="T67" fmla="*/ 0 h 984"/>
                  <a:gd name="T68" fmla="*/ 696 w 696"/>
                  <a:gd name="T69" fmla="*/ 984 h 98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696" h="984">
                    <a:moveTo>
                      <a:pt x="199" y="940"/>
                    </a:moveTo>
                    <a:cubicBezTo>
                      <a:pt x="196" y="871"/>
                      <a:pt x="213" y="623"/>
                      <a:pt x="196" y="527"/>
                    </a:cubicBezTo>
                    <a:cubicBezTo>
                      <a:pt x="179" y="431"/>
                      <a:pt x="120" y="404"/>
                      <a:pt x="94" y="366"/>
                    </a:cubicBezTo>
                    <a:cubicBezTo>
                      <a:pt x="68" y="328"/>
                      <a:pt x="55" y="339"/>
                      <a:pt x="40" y="300"/>
                    </a:cubicBezTo>
                    <a:cubicBezTo>
                      <a:pt x="25" y="261"/>
                      <a:pt x="0" y="175"/>
                      <a:pt x="6" y="132"/>
                    </a:cubicBezTo>
                    <a:cubicBezTo>
                      <a:pt x="12" y="89"/>
                      <a:pt x="40" y="59"/>
                      <a:pt x="79" y="44"/>
                    </a:cubicBezTo>
                    <a:cubicBezTo>
                      <a:pt x="118" y="29"/>
                      <a:pt x="206" y="3"/>
                      <a:pt x="240" y="44"/>
                    </a:cubicBezTo>
                    <a:cubicBezTo>
                      <a:pt x="274" y="85"/>
                      <a:pt x="296" y="254"/>
                      <a:pt x="284" y="293"/>
                    </a:cubicBezTo>
                    <a:cubicBezTo>
                      <a:pt x="272" y="332"/>
                      <a:pt x="186" y="304"/>
                      <a:pt x="167" y="278"/>
                    </a:cubicBezTo>
                    <a:cubicBezTo>
                      <a:pt x="148" y="252"/>
                      <a:pt x="160" y="175"/>
                      <a:pt x="172" y="139"/>
                    </a:cubicBezTo>
                    <a:cubicBezTo>
                      <a:pt x="184" y="103"/>
                      <a:pt x="197" y="77"/>
                      <a:pt x="240" y="59"/>
                    </a:cubicBezTo>
                    <a:cubicBezTo>
                      <a:pt x="283" y="41"/>
                      <a:pt x="389" y="0"/>
                      <a:pt x="430" y="29"/>
                    </a:cubicBezTo>
                    <a:cubicBezTo>
                      <a:pt x="471" y="58"/>
                      <a:pt x="491" y="185"/>
                      <a:pt x="489" y="234"/>
                    </a:cubicBezTo>
                    <a:cubicBezTo>
                      <a:pt x="487" y="283"/>
                      <a:pt x="438" y="317"/>
                      <a:pt x="416" y="322"/>
                    </a:cubicBezTo>
                    <a:cubicBezTo>
                      <a:pt x="394" y="327"/>
                      <a:pt x="362" y="290"/>
                      <a:pt x="357" y="263"/>
                    </a:cubicBezTo>
                    <a:cubicBezTo>
                      <a:pt x="352" y="236"/>
                      <a:pt x="364" y="190"/>
                      <a:pt x="386" y="161"/>
                    </a:cubicBezTo>
                    <a:cubicBezTo>
                      <a:pt x="408" y="132"/>
                      <a:pt x="452" y="103"/>
                      <a:pt x="489" y="88"/>
                    </a:cubicBezTo>
                    <a:cubicBezTo>
                      <a:pt x="526" y="73"/>
                      <a:pt x="573" y="42"/>
                      <a:pt x="606" y="73"/>
                    </a:cubicBezTo>
                    <a:cubicBezTo>
                      <a:pt x="639" y="104"/>
                      <a:pt x="696" y="215"/>
                      <a:pt x="684" y="271"/>
                    </a:cubicBezTo>
                    <a:cubicBezTo>
                      <a:pt x="672" y="327"/>
                      <a:pt x="570" y="363"/>
                      <a:pt x="533" y="410"/>
                    </a:cubicBezTo>
                    <a:cubicBezTo>
                      <a:pt x="496" y="457"/>
                      <a:pt x="472" y="460"/>
                      <a:pt x="460" y="556"/>
                    </a:cubicBezTo>
                    <a:cubicBezTo>
                      <a:pt x="448" y="652"/>
                      <a:pt x="462" y="895"/>
                      <a:pt x="462" y="984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400"/>
              </a:p>
            </p:txBody>
          </p:sp>
          <p:sp>
            <p:nvSpPr>
              <p:cNvPr id="32821" name="直接连接符 11283"/>
              <p:cNvSpPr>
                <a:spLocks noChangeShapeType="1"/>
              </p:cNvSpPr>
              <p:nvPr/>
            </p:nvSpPr>
            <p:spPr bwMode="auto">
              <a:xfrm>
                <a:off x="403" y="2679"/>
                <a:ext cx="435" cy="0"/>
              </a:xfrm>
              <a:prstGeom prst="line">
                <a:avLst/>
              </a:prstGeom>
              <a:noFill/>
              <a:ln w="76200">
                <a:solidFill>
                  <a:srgbClr val="00669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400"/>
              </a:p>
            </p:txBody>
          </p:sp>
          <p:sp>
            <p:nvSpPr>
              <p:cNvPr id="32822" name="椭圆 11284"/>
              <p:cNvSpPr>
                <a:spLocks noChangeArrowheads="1"/>
              </p:cNvSpPr>
              <p:nvPr/>
            </p:nvSpPr>
            <p:spPr bwMode="auto">
              <a:xfrm>
                <a:off x="819" y="2629"/>
                <a:ext cx="76" cy="101"/>
              </a:xfrm>
              <a:prstGeom prst="ellipse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endParaRPr lang="zh-CN" altLang="en-US" sz="2400"/>
              </a:p>
            </p:txBody>
          </p:sp>
          <p:sp>
            <p:nvSpPr>
              <p:cNvPr id="32823" name="矩形 11285"/>
              <p:cNvSpPr>
                <a:spLocks noChangeArrowheads="1"/>
              </p:cNvSpPr>
              <p:nvPr/>
            </p:nvSpPr>
            <p:spPr bwMode="auto">
              <a:xfrm>
                <a:off x="871" y="2528"/>
                <a:ext cx="444" cy="277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endParaRPr lang="zh-CN" altLang="en-US" sz="2400"/>
              </a:p>
            </p:txBody>
          </p:sp>
          <p:sp>
            <p:nvSpPr>
              <p:cNvPr id="32824" name="直接连接符 11286"/>
              <p:cNvSpPr>
                <a:spLocks noChangeShapeType="1"/>
              </p:cNvSpPr>
              <p:nvPr/>
            </p:nvSpPr>
            <p:spPr bwMode="auto">
              <a:xfrm>
                <a:off x="871" y="2607"/>
                <a:ext cx="4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400"/>
              </a:p>
            </p:txBody>
          </p:sp>
          <p:sp>
            <p:nvSpPr>
              <p:cNvPr id="32825" name="直接连接符 11287"/>
              <p:cNvSpPr>
                <a:spLocks noChangeShapeType="1"/>
              </p:cNvSpPr>
              <p:nvPr/>
            </p:nvSpPr>
            <p:spPr bwMode="auto">
              <a:xfrm>
                <a:off x="871" y="2687"/>
                <a:ext cx="4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400"/>
              </a:p>
            </p:txBody>
          </p:sp>
          <p:sp>
            <p:nvSpPr>
              <p:cNvPr id="32826" name="直接连接符 11288"/>
              <p:cNvSpPr>
                <a:spLocks noChangeShapeType="1"/>
              </p:cNvSpPr>
              <p:nvPr/>
            </p:nvSpPr>
            <p:spPr bwMode="auto">
              <a:xfrm>
                <a:off x="871" y="2766"/>
                <a:ext cx="4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400"/>
              </a:p>
            </p:txBody>
          </p:sp>
          <p:sp>
            <p:nvSpPr>
              <p:cNvPr id="32827" name="矩形 11289"/>
              <p:cNvSpPr>
                <a:spLocks noChangeArrowheads="1"/>
              </p:cNvSpPr>
              <p:nvPr/>
            </p:nvSpPr>
            <p:spPr bwMode="auto">
              <a:xfrm>
                <a:off x="970" y="2805"/>
                <a:ext cx="246" cy="51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endParaRPr lang="zh-CN" altLang="en-US" sz="2400"/>
              </a:p>
            </p:txBody>
          </p:sp>
          <p:sp>
            <p:nvSpPr>
              <p:cNvPr id="32828" name="直接连接符 11290"/>
              <p:cNvSpPr>
                <a:spLocks noChangeShapeType="1"/>
              </p:cNvSpPr>
              <p:nvPr/>
            </p:nvSpPr>
            <p:spPr bwMode="auto">
              <a:xfrm>
                <a:off x="1084" y="2856"/>
                <a:ext cx="0" cy="302"/>
              </a:xfrm>
              <a:prstGeom prst="line">
                <a:avLst/>
              </a:prstGeom>
              <a:noFill/>
              <a:ln w="76200">
                <a:solidFill>
                  <a:srgbClr val="00669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400"/>
              </a:p>
            </p:txBody>
          </p:sp>
        </p:grpSp>
        <p:sp>
          <p:nvSpPr>
            <p:cNvPr id="11293" name="任意多边形 11292"/>
            <p:cNvSpPr>
              <a:spLocks noChangeArrowheads="1"/>
            </p:cNvSpPr>
            <p:nvPr/>
          </p:nvSpPr>
          <p:spPr bwMode="auto">
            <a:xfrm>
              <a:off x="1728395" y="3723759"/>
              <a:ext cx="1003300" cy="1027112"/>
            </a:xfrm>
            <a:custGeom>
              <a:avLst/>
              <a:gdLst>
                <a:gd name="T0" fmla="*/ 199 w 696"/>
                <a:gd name="T1" fmla="*/ 940 h 984"/>
                <a:gd name="T2" fmla="*/ 196 w 696"/>
                <a:gd name="T3" fmla="*/ 527 h 984"/>
                <a:gd name="T4" fmla="*/ 94 w 696"/>
                <a:gd name="T5" fmla="*/ 366 h 984"/>
                <a:gd name="T6" fmla="*/ 40 w 696"/>
                <a:gd name="T7" fmla="*/ 300 h 984"/>
                <a:gd name="T8" fmla="*/ 6 w 696"/>
                <a:gd name="T9" fmla="*/ 132 h 984"/>
                <a:gd name="T10" fmla="*/ 79 w 696"/>
                <a:gd name="T11" fmla="*/ 44 h 984"/>
                <a:gd name="T12" fmla="*/ 240 w 696"/>
                <a:gd name="T13" fmla="*/ 44 h 984"/>
                <a:gd name="T14" fmla="*/ 284 w 696"/>
                <a:gd name="T15" fmla="*/ 293 h 984"/>
                <a:gd name="T16" fmla="*/ 167 w 696"/>
                <a:gd name="T17" fmla="*/ 278 h 984"/>
                <a:gd name="T18" fmla="*/ 172 w 696"/>
                <a:gd name="T19" fmla="*/ 139 h 984"/>
                <a:gd name="T20" fmla="*/ 240 w 696"/>
                <a:gd name="T21" fmla="*/ 59 h 984"/>
                <a:gd name="T22" fmla="*/ 430 w 696"/>
                <a:gd name="T23" fmla="*/ 29 h 984"/>
                <a:gd name="T24" fmla="*/ 489 w 696"/>
                <a:gd name="T25" fmla="*/ 234 h 984"/>
                <a:gd name="T26" fmla="*/ 416 w 696"/>
                <a:gd name="T27" fmla="*/ 322 h 984"/>
                <a:gd name="T28" fmla="*/ 357 w 696"/>
                <a:gd name="T29" fmla="*/ 263 h 984"/>
                <a:gd name="T30" fmla="*/ 386 w 696"/>
                <a:gd name="T31" fmla="*/ 161 h 984"/>
                <a:gd name="T32" fmla="*/ 489 w 696"/>
                <a:gd name="T33" fmla="*/ 88 h 984"/>
                <a:gd name="T34" fmla="*/ 606 w 696"/>
                <a:gd name="T35" fmla="*/ 73 h 984"/>
                <a:gd name="T36" fmla="*/ 684 w 696"/>
                <a:gd name="T37" fmla="*/ 271 h 984"/>
                <a:gd name="T38" fmla="*/ 533 w 696"/>
                <a:gd name="T39" fmla="*/ 410 h 984"/>
                <a:gd name="T40" fmla="*/ 460 w 696"/>
                <a:gd name="T41" fmla="*/ 556 h 984"/>
                <a:gd name="T42" fmla="*/ 462 w 696"/>
                <a:gd name="T43" fmla="*/ 984 h 98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96"/>
                <a:gd name="T67" fmla="*/ 0 h 984"/>
                <a:gd name="T68" fmla="*/ 696 w 696"/>
                <a:gd name="T69" fmla="*/ 984 h 98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96" h="984">
                  <a:moveTo>
                    <a:pt x="199" y="940"/>
                  </a:moveTo>
                  <a:cubicBezTo>
                    <a:pt x="196" y="871"/>
                    <a:pt x="213" y="623"/>
                    <a:pt x="196" y="527"/>
                  </a:cubicBezTo>
                  <a:cubicBezTo>
                    <a:pt x="179" y="431"/>
                    <a:pt x="120" y="404"/>
                    <a:pt x="94" y="366"/>
                  </a:cubicBezTo>
                  <a:cubicBezTo>
                    <a:pt x="68" y="328"/>
                    <a:pt x="55" y="339"/>
                    <a:pt x="40" y="300"/>
                  </a:cubicBezTo>
                  <a:cubicBezTo>
                    <a:pt x="25" y="261"/>
                    <a:pt x="0" y="175"/>
                    <a:pt x="6" y="132"/>
                  </a:cubicBezTo>
                  <a:cubicBezTo>
                    <a:pt x="12" y="89"/>
                    <a:pt x="40" y="59"/>
                    <a:pt x="79" y="44"/>
                  </a:cubicBezTo>
                  <a:cubicBezTo>
                    <a:pt x="118" y="29"/>
                    <a:pt x="206" y="3"/>
                    <a:pt x="240" y="44"/>
                  </a:cubicBezTo>
                  <a:cubicBezTo>
                    <a:pt x="274" y="85"/>
                    <a:pt x="296" y="254"/>
                    <a:pt x="284" y="293"/>
                  </a:cubicBezTo>
                  <a:cubicBezTo>
                    <a:pt x="272" y="332"/>
                    <a:pt x="186" y="304"/>
                    <a:pt x="167" y="278"/>
                  </a:cubicBezTo>
                  <a:cubicBezTo>
                    <a:pt x="148" y="252"/>
                    <a:pt x="160" y="175"/>
                    <a:pt x="172" y="139"/>
                  </a:cubicBezTo>
                  <a:cubicBezTo>
                    <a:pt x="184" y="103"/>
                    <a:pt x="197" y="77"/>
                    <a:pt x="240" y="59"/>
                  </a:cubicBezTo>
                  <a:cubicBezTo>
                    <a:pt x="283" y="41"/>
                    <a:pt x="389" y="0"/>
                    <a:pt x="430" y="29"/>
                  </a:cubicBezTo>
                  <a:cubicBezTo>
                    <a:pt x="471" y="58"/>
                    <a:pt x="491" y="185"/>
                    <a:pt x="489" y="234"/>
                  </a:cubicBezTo>
                  <a:cubicBezTo>
                    <a:pt x="487" y="283"/>
                    <a:pt x="438" y="317"/>
                    <a:pt x="416" y="322"/>
                  </a:cubicBezTo>
                  <a:cubicBezTo>
                    <a:pt x="394" y="327"/>
                    <a:pt x="362" y="290"/>
                    <a:pt x="357" y="263"/>
                  </a:cubicBezTo>
                  <a:cubicBezTo>
                    <a:pt x="352" y="236"/>
                    <a:pt x="364" y="190"/>
                    <a:pt x="386" y="161"/>
                  </a:cubicBezTo>
                  <a:cubicBezTo>
                    <a:pt x="408" y="132"/>
                    <a:pt x="452" y="103"/>
                    <a:pt x="489" y="88"/>
                  </a:cubicBezTo>
                  <a:cubicBezTo>
                    <a:pt x="526" y="73"/>
                    <a:pt x="573" y="42"/>
                    <a:pt x="606" y="73"/>
                  </a:cubicBezTo>
                  <a:cubicBezTo>
                    <a:pt x="639" y="104"/>
                    <a:pt x="696" y="215"/>
                    <a:pt x="684" y="271"/>
                  </a:cubicBezTo>
                  <a:cubicBezTo>
                    <a:pt x="672" y="327"/>
                    <a:pt x="570" y="363"/>
                    <a:pt x="533" y="410"/>
                  </a:cubicBezTo>
                  <a:cubicBezTo>
                    <a:pt x="496" y="457"/>
                    <a:pt x="472" y="460"/>
                    <a:pt x="460" y="556"/>
                  </a:cubicBezTo>
                  <a:cubicBezTo>
                    <a:pt x="448" y="652"/>
                    <a:pt x="462" y="895"/>
                    <a:pt x="462" y="984"/>
                  </a:cubicBezTo>
                </a:path>
              </a:pathLst>
            </a:custGeom>
            <a:noFill/>
            <a:ln w="38100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  <p:grpSp>
          <p:nvGrpSpPr>
            <p:cNvPr id="13" name="组合 11293"/>
            <p:cNvGrpSpPr>
              <a:grpSpLocks/>
            </p:cNvGrpSpPr>
            <p:nvPr/>
          </p:nvGrpSpPr>
          <p:grpSpPr bwMode="auto">
            <a:xfrm>
              <a:off x="807643" y="4007920"/>
              <a:ext cx="666751" cy="977900"/>
              <a:chOff x="518" y="904"/>
              <a:chExt cx="315" cy="616"/>
            </a:xfrm>
          </p:grpSpPr>
          <p:sp>
            <p:nvSpPr>
              <p:cNvPr id="32811" name="文本框 11294"/>
              <p:cNvSpPr txBox="1">
                <a:spLocks noChangeArrowheads="1"/>
              </p:cNvSpPr>
              <p:nvPr/>
            </p:nvSpPr>
            <p:spPr bwMode="auto">
              <a:xfrm>
                <a:off x="518" y="904"/>
                <a:ext cx="236" cy="6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28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3200" b="0" i="1">
                    <a:solidFill>
                      <a:srgbClr val="CC0000"/>
                    </a:solidFill>
                    <a:latin typeface="Times New Roman" pitchFamily="18" charset="0"/>
                    <a:ea typeface="隶书" pitchFamily="49" charset="-122"/>
                  </a:rPr>
                  <a:t>i</a:t>
                </a:r>
                <a:endParaRPr lang="en-US" altLang="zh-CN" sz="4000" b="0">
                  <a:solidFill>
                    <a:srgbClr val="CC0000"/>
                  </a:solidFill>
                  <a:latin typeface="Times New Roman" pitchFamily="18" charset="0"/>
                  <a:ea typeface="隶书" pitchFamily="49" charset="-122"/>
                </a:endParaRPr>
              </a:p>
            </p:txBody>
          </p:sp>
          <p:sp>
            <p:nvSpPr>
              <p:cNvPr id="32812" name="直接连接符 11295"/>
              <p:cNvSpPr>
                <a:spLocks noChangeShapeType="1"/>
              </p:cNvSpPr>
              <p:nvPr/>
            </p:nvSpPr>
            <p:spPr bwMode="auto">
              <a:xfrm>
                <a:off x="528" y="1392"/>
                <a:ext cx="305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400"/>
              </a:p>
            </p:txBody>
          </p:sp>
        </p:grpSp>
        <p:grpSp>
          <p:nvGrpSpPr>
            <p:cNvPr id="14" name="组合 11296"/>
            <p:cNvGrpSpPr>
              <a:grpSpLocks/>
            </p:cNvGrpSpPr>
            <p:nvPr/>
          </p:nvGrpSpPr>
          <p:grpSpPr bwMode="auto">
            <a:xfrm>
              <a:off x="852093" y="2642669"/>
              <a:ext cx="2692400" cy="1085851"/>
              <a:chOff x="576" y="1488"/>
              <a:chExt cx="1272" cy="684"/>
            </a:xfrm>
          </p:grpSpPr>
          <p:sp>
            <p:nvSpPr>
              <p:cNvPr id="32804" name="直接连接符 11297"/>
              <p:cNvSpPr>
                <a:spLocks noChangeShapeType="1"/>
              </p:cNvSpPr>
              <p:nvPr/>
            </p:nvSpPr>
            <p:spPr bwMode="auto">
              <a:xfrm>
                <a:off x="1212" y="1488"/>
                <a:ext cx="0" cy="336"/>
              </a:xfrm>
              <a:prstGeom prst="line">
                <a:avLst/>
              </a:prstGeom>
              <a:noFill/>
              <a:ln w="9525">
                <a:solidFill>
                  <a:srgbClr val="FF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400"/>
              </a:p>
            </p:txBody>
          </p:sp>
          <p:sp>
            <p:nvSpPr>
              <p:cNvPr id="32805" name="直接连接符 11298"/>
              <p:cNvSpPr>
                <a:spLocks noChangeShapeType="1"/>
              </p:cNvSpPr>
              <p:nvPr/>
            </p:nvSpPr>
            <p:spPr bwMode="auto">
              <a:xfrm>
                <a:off x="912" y="1584"/>
                <a:ext cx="96" cy="288"/>
              </a:xfrm>
              <a:prstGeom prst="line">
                <a:avLst/>
              </a:prstGeom>
              <a:noFill/>
              <a:ln w="9525">
                <a:solidFill>
                  <a:srgbClr val="FF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400"/>
              </a:p>
            </p:txBody>
          </p:sp>
          <p:sp>
            <p:nvSpPr>
              <p:cNvPr id="32806" name="直接连接符 11299"/>
              <p:cNvSpPr>
                <a:spLocks noChangeShapeType="1"/>
              </p:cNvSpPr>
              <p:nvPr/>
            </p:nvSpPr>
            <p:spPr bwMode="auto">
              <a:xfrm>
                <a:off x="672" y="1776"/>
                <a:ext cx="192" cy="192"/>
              </a:xfrm>
              <a:prstGeom prst="line">
                <a:avLst/>
              </a:prstGeom>
              <a:noFill/>
              <a:ln w="9525">
                <a:solidFill>
                  <a:srgbClr val="FF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400"/>
              </a:p>
            </p:txBody>
          </p:sp>
          <p:sp>
            <p:nvSpPr>
              <p:cNvPr id="32807" name="直接连接符 11300"/>
              <p:cNvSpPr>
                <a:spLocks noChangeShapeType="1"/>
              </p:cNvSpPr>
              <p:nvPr/>
            </p:nvSpPr>
            <p:spPr bwMode="auto">
              <a:xfrm>
                <a:off x="576" y="2016"/>
                <a:ext cx="192" cy="144"/>
              </a:xfrm>
              <a:prstGeom prst="line">
                <a:avLst/>
              </a:prstGeom>
              <a:noFill/>
              <a:ln w="9525">
                <a:solidFill>
                  <a:srgbClr val="FF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400"/>
              </a:p>
            </p:txBody>
          </p:sp>
          <p:sp>
            <p:nvSpPr>
              <p:cNvPr id="32808" name="直接连接符 11301"/>
              <p:cNvSpPr>
                <a:spLocks noChangeShapeType="1"/>
              </p:cNvSpPr>
              <p:nvPr/>
            </p:nvSpPr>
            <p:spPr bwMode="auto">
              <a:xfrm flipH="1">
                <a:off x="1392" y="1584"/>
                <a:ext cx="96" cy="288"/>
              </a:xfrm>
              <a:prstGeom prst="line">
                <a:avLst/>
              </a:prstGeom>
              <a:noFill/>
              <a:ln w="9525">
                <a:solidFill>
                  <a:srgbClr val="FF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400"/>
              </a:p>
            </p:txBody>
          </p:sp>
          <p:sp>
            <p:nvSpPr>
              <p:cNvPr id="32809" name="直接连接符 11302"/>
              <p:cNvSpPr>
                <a:spLocks noChangeShapeType="1"/>
              </p:cNvSpPr>
              <p:nvPr/>
            </p:nvSpPr>
            <p:spPr bwMode="auto">
              <a:xfrm flipH="1">
                <a:off x="1572" y="1776"/>
                <a:ext cx="192" cy="192"/>
              </a:xfrm>
              <a:prstGeom prst="line">
                <a:avLst/>
              </a:prstGeom>
              <a:noFill/>
              <a:ln w="9525">
                <a:solidFill>
                  <a:srgbClr val="FF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400"/>
              </a:p>
            </p:txBody>
          </p:sp>
          <p:sp>
            <p:nvSpPr>
              <p:cNvPr id="32810" name="直接连接符 11303"/>
              <p:cNvSpPr>
                <a:spLocks noChangeShapeType="1"/>
              </p:cNvSpPr>
              <p:nvPr/>
            </p:nvSpPr>
            <p:spPr bwMode="auto">
              <a:xfrm flipH="1">
                <a:off x="1656" y="2028"/>
                <a:ext cx="192" cy="144"/>
              </a:xfrm>
              <a:prstGeom prst="line">
                <a:avLst/>
              </a:prstGeom>
              <a:noFill/>
              <a:ln w="9525">
                <a:solidFill>
                  <a:srgbClr val="FF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400"/>
              </a:p>
            </p:txBody>
          </p:sp>
        </p:grpSp>
      </p:grpSp>
      <p:sp>
        <p:nvSpPr>
          <p:cNvPr id="11305" name="文本框 11304"/>
          <p:cNvSpPr txBox="1">
            <a:spLocks noChangeArrowheads="1"/>
          </p:cNvSpPr>
          <p:nvPr/>
        </p:nvSpPr>
        <p:spPr bwMode="auto">
          <a:xfrm>
            <a:off x="6149201" y="3018674"/>
            <a:ext cx="6575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733" i="1" dirty="0">
                <a:solidFill>
                  <a:srgbClr val="006600"/>
                </a:solidFill>
                <a:latin typeface="Times New Roman" pitchFamily="18" charset="0"/>
                <a:ea typeface="隶书" pitchFamily="49" charset="-122"/>
              </a:rPr>
              <a:t>R</a:t>
            </a:r>
            <a:r>
              <a:rPr lang="en-US" altLang="zh-CN" sz="4800" i="1" dirty="0">
                <a:latin typeface="Times New Roman" pitchFamily="18" charset="0"/>
                <a:ea typeface="隶书" pitchFamily="49" charset="-122"/>
              </a:rPr>
              <a:t> </a:t>
            </a:r>
          </a:p>
        </p:txBody>
      </p:sp>
      <p:grpSp>
        <p:nvGrpSpPr>
          <p:cNvPr id="15" name="组合 11305"/>
          <p:cNvGrpSpPr>
            <a:grpSpLocks/>
          </p:cNvGrpSpPr>
          <p:nvPr/>
        </p:nvGrpSpPr>
        <p:grpSpPr bwMode="auto">
          <a:xfrm>
            <a:off x="5744396" y="2917309"/>
            <a:ext cx="328084" cy="1143000"/>
            <a:chOff x="3447" y="1797"/>
            <a:chExt cx="155" cy="720"/>
          </a:xfrm>
        </p:grpSpPr>
        <p:sp>
          <p:nvSpPr>
            <p:cNvPr id="32801" name="矩形 11306"/>
            <p:cNvSpPr>
              <a:spLocks noChangeArrowheads="1"/>
            </p:cNvSpPr>
            <p:nvPr/>
          </p:nvSpPr>
          <p:spPr bwMode="auto">
            <a:xfrm rot="5400000">
              <a:off x="3356" y="2068"/>
              <a:ext cx="336" cy="155"/>
            </a:xfrm>
            <a:prstGeom prst="rect">
              <a:avLst/>
            </a:prstGeom>
            <a:noFill/>
            <a:ln w="38100">
              <a:solidFill>
                <a:srgbClr val="0066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endParaRPr lang="zh-CN" altLang="en-US" sz="3733"/>
            </a:p>
          </p:txBody>
        </p:sp>
        <p:sp>
          <p:nvSpPr>
            <p:cNvPr id="32802" name="直接连接符 11307"/>
            <p:cNvSpPr>
              <a:spLocks noChangeShapeType="1"/>
            </p:cNvSpPr>
            <p:nvPr/>
          </p:nvSpPr>
          <p:spPr bwMode="auto">
            <a:xfrm>
              <a:off x="3525" y="1797"/>
              <a:ext cx="0" cy="192"/>
            </a:xfrm>
            <a:prstGeom prst="line">
              <a:avLst/>
            </a:prstGeom>
            <a:noFill/>
            <a:ln w="28575">
              <a:solidFill>
                <a:srgbClr val="00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3" name="直接连接符 11308"/>
            <p:cNvSpPr>
              <a:spLocks noChangeShapeType="1"/>
            </p:cNvSpPr>
            <p:nvPr/>
          </p:nvSpPr>
          <p:spPr bwMode="auto">
            <a:xfrm>
              <a:off x="3525" y="2325"/>
              <a:ext cx="0" cy="192"/>
            </a:xfrm>
            <a:prstGeom prst="line">
              <a:avLst/>
            </a:prstGeom>
            <a:noFill/>
            <a:ln w="28575">
              <a:solidFill>
                <a:srgbClr val="00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6" name="组合 11309"/>
          <p:cNvGrpSpPr>
            <a:grpSpLocks/>
          </p:cNvGrpSpPr>
          <p:nvPr/>
        </p:nvGrpSpPr>
        <p:grpSpPr bwMode="auto">
          <a:xfrm>
            <a:off x="9979624" y="3943534"/>
            <a:ext cx="1037165" cy="1512887"/>
            <a:chOff x="4807" y="2099"/>
            <a:chExt cx="490" cy="953"/>
          </a:xfrm>
        </p:grpSpPr>
        <p:sp>
          <p:nvSpPr>
            <p:cNvPr id="32795" name="文本框 11310"/>
            <p:cNvSpPr txBox="1">
              <a:spLocks noChangeArrowheads="1"/>
            </p:cNvSpPr>
            <p:nvPr/>
          </p:nvSpPr>
          <p:spPr bwMode="auto">
            <a:xfrm>
              <a:off x="4986" y="2300"/>
              <a:ext cx="311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733" i="1">
                  <a:solidFill>
                    <a:srgbClr val="006600"/>
                  </a:solidFill>
                  <a:latin typeface="Times New Roman" pitchFamily="18" charset="0"/>
                  <a:ea typeface="隶书" pitchFamily="49" charset="-122"/>
                </a:rPr>
                <a:t>R</a:t>
              </a:r>
              <a:r>
                <a:rPr lang="en-US" altLang="zh-CN" sz="4800" i="1">
                  <a:latin typeface="Times New Roman" pitchFamily="18" charset="0"/>
                  <a:ea typeface="隶书" pitchFamily="49" charset="-122"/>
                </a:rPr>
                <a:t> </a:t>
              </a:r>
            </a:p>
          </p:txBody>
        </p:sp>
        <p:sp>
          <p:nvSpPr>
            <p:cNvPr id="32796" name="矩形 11311"/>
            <p:cNvSpPr>
              <a:spLocks noChangeArrowheads="1"/>
            </p:cNvSpPr>
            <p:nvPr/>
          </p:nvSpPr>
          <p:spPr bwMode="auto">
            <a:xfrm rot="5400000">
              <a:off x="4699" y="2494"/>
              <a:ext cx="394" cy="177"/>
            </a:xfrm>
            <a:prstGeom prst="rect">
              <a:avLst/>
            </a:prstGeom>
            <a:solidFill>
              <a:srgbClr val="FFFF99"/>
            </a:solidFill>
            <a:ln w="38100">
              <a:solidFill>
                <a:srgbClr val="0066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endParaRPr lang="zh-CN" altLang="en-US" sz="3733"/>
            </a:p>
          </p:txBody>
        </p:sp>
        <p:sp>
          <p:nvSpPr>
            <p:cNvPr id="32797" name="直接连接符 11312"/>
            <p:cNvSpPr>
              <a:spLocks noChangeShapeType="1"/>
            </p:cNvSpPr>
            <p:nvPr/>
          </p:nvSpPr>
          <p:spPr bwMode="auto">
            <a:xfrm>
              <a:off x="4896" y="2155"/>
              <a:ext cx="0" cy="226"/>
            </a:xfrm>
            <a:prstGeom prst="line">
              <a:avLst/>
            </a:prstGeom>
            <a:noFill/>
            <a:ln w="28575">
              <a:solidFill>
                <a:srgbClr val="00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798" name="直接连接符 11313"/>
            <p:cNvSpPr>
              <a:spLocks noChangeShapeType="1"/>
            </p:cNvSpPr>
            <p:nvPr/>
          </p:nvSpPr>
          <p:spPr bwMode="auto">
            <a:xfrm>
              <a:off x="4896" y="2775"/>
              <a:ext cx="0" cy="225"/>
            </a:xfrm>
            <a:prstGeom prst="line">
              <a:avLst/>
            </a:prstGeom>
            <a:noFill/>
            <a:ln w="28575">
              <a:solidFill>
                <a:srgbClr val="00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799" name="椭圆 11314"/>
            <p:cNvSpPr>
              <a:spLocks noChangeArrowheads="1"/>
            </p:cNvSpPr>
            <p:nvPr/>
          </p:nvSpPr>
          <p:spPr bwMode="auto">
            <a:xfrm>
              <a:off x="4869" y="2099"/>
              <a:ext cx="53" cy="56"/>
            </a:xfrm>
            <a:prstGeom prst="ellipse">
              <a:avLst/>
            </a:prstGeom>
            <a:noFill/>
            <a:ln w="28575">
              <a:solidFill>
                <a:srgbClr val="00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endParaRPr lang="zh-CN" altLang="en-US" sz="3733"/>
            </a:p>
          </p:txBody>
        </p:sp>
        <p:sp>
          <p:nvSpPr>
            <p:cNvPr id="32800" name="椭圆 11315"/>
            <p:cNvSpPr>
              <a:spLocks noChangeArrowheads="1"/>
            </p:cNvSpPr>
            <p:nvPr/>
          </p:nvSpPr>
          <p:spPr bwMode="auto">
            <a:xfrm>
              <a:off x="4868" y="2998"/>
              <a:ext cx="51" cy="54"/>
            </a:xfrm>
            <a:prstGeom prst="ellipse">
              <a:avLst/>
            </a:prstGeom>
            <a:noFill/>
            <a:ln w="28575">
              <a:solidFill>
                <a:srgbClr val="00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8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endParaRPr lang="zh-CN" altLang="en-US" sz="3733"/>
            </a:p>
          </p:txBody>
        </p:sp>
      </p:grpSp>
      <p:sp>
        <p:nvSpPr>
          <p:cNvPr id="11317" name="文本框 11316"/>
          <p:cNvSpPr txBox="1">
            <a:spLocks noChangeArrowheads="1"/>
          </p:cNvSpPr>
          <p:nvPr/>
        </p:nvSpPr>
        <p:spPr bwMode="auto">
          <a:xfrm>
            <a:off x="6136611" y="4066194"/>
            <a:ext cx="476412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733" i="1" dirty="0">
                <a:solidFill>
                  <a:srgbClr val="000099"/>
                </a:solidFill>
                <a:latin typeface="Times New Roman" pitchFamily="18" charset="0"/>
                <a:ea typeface="隶书" pitchFamily="49" charset="-122"/>
              </a:rPr>
              <a:t>L</a:t>
            </a:r>
          </a:p>
        </p:txBody>
      </p:sp>
      <p:grpSp>
        <p:nvGrpSpPr>
          <p:cNvPr id="17" name="组合 11317"/>
          <p:cNvGrpSpPr>
            <a:grpSpLocks/>
          </p:cNvGrpSpPr>
          <p:nvPr/>
        </p:nvGrpSpPr>
        <p:grpSpPr bwMode="auto">
          <a:xfrm>
            <a:off x="5793078" y="4033321"/>
            <a:ext cx="304800" cy="1065212"/>
            <a:chOff x="3470" y="2523"/>
            <a:chExt cx="144" cy="671"/>
          </a:xfrm>
        </p:grpSpPr>
        <p:sp>
          <p:nvSpPr>
            <p:cNvPr id="32790" name="直接连接符 11318"/>
            <p:cNvSpPr>
              <a:spLocks noChangeShapeType="1"/>
            </p:cNvSpPr>
            <p:nvPr/>
          </p:nvSpPr>
          <p:spPr bwMode="auto">
            <a:xfrm>
              <a:off x="3515" y="2954"/>
              <a:ext cx="0" cy="24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32791" name="组合 11319"/>
            <p:cNvGrpSpPr>
              <a:grpSpLocks/>
            </p:cNvGrpSpPr>
            <p:nvPr/>
          </p:nvGrpSpPr>
          <p:grpSpPr bwMode="auto">
            <a:xfrm rot="5400000">
              <a:off x="3326" y="2667"/>
              <a:ext cx="432" cy="144"/>
              <a:chOff x="4128" y="3120"/>
              <a:chExt cx="432" cy="144"/>
            </a:xfrm>
          </p:grpSpPr>
          <p:sp>
            <p:nvSpPr>
              <p:cNvPr id="32792" name="任意多边形 11320"/>
              <p:cNvSpPr>
                <a:spLocks noChangeArrowheads="1"/>
              </p:cNvSpPr>
              <p:nvPr/>
            </p:nvSpPr>
            <p:spPr bwMode="auto">
              <a:xfrm>
                <a:off x="4128" y="3120"/>
                <a:ext cx="144" cy="144"/>
              </a:xfrm>
              <a:custGeom>
                <a:avLst/>
                <a:gdLst>
                  <a:gd name="T0" fmla="*/ 0 w 40136"/>
                  <a:gd name="T1" fmla="*/ 13634 h 21600"/>
                  <a:gd name="T2" fmla="*/ 20078 w 40136"/>
                  <a:gd name="T3" fmla="*/ 0 h 21600"/>
                  <a:gd name="T4" fmla="*/ 40139 w 40136"/>
                  <a:gd name="T5" fmla="*/ 13577 h 21600"/>
                  <a:gd name="T6" fmla="*/ 40136 w 40136"/>
                  <a:gd name="T7" fmla="*/ 13585 h 21600"/>
                  <a:gd name="T8" fmla="*/ 33431 w 40136"/>
                  <a:gd name="T9" fmla="*/ 2722 h 21600"/>
                  <a:gd name="T10" fmla="*/ 54270 w 40136"/>
                  <a:gd name="T11" fmla="*/ -12061 h 21600"/>
                  <a:gd name="T12" fmla="*/ 75109 w 40136"/>
                  <a:gd name="T13" fmla="*/ 2722 h 21600"/>
                  <a:gd name="T14" fmla="*/ 64431 w 40136"/>
                  <a:gd name="T15" fmla="*/ 15632 h 21600"/>
                  <a:gd name="T16" fmla="*/ 0 w 40136"/>
                  <a:gd name="T17" fmla="*/ 13634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0136"/>
                  <a:gd name="T28" fmla="*/ 0 h 21600"/>
                  <a:gd name="T29" fmla="*/ 40136 w 40136"/>
                  <a:gd name="T30" fmla="*/ 21600 h 2160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0136" h="21600" fill="none">
                    <a:moveTo>
                      <a:pt x="0" y="13634"/>
                    </a:moveTo>
                    <a:cubicBezTo>
                      <a:pt x="3170" y="5643"/>
                      <a:pt x="10965" y="0"/>
                      <a:pt x="20078" y="0"/>
                    </a:cubicBezTo>
                    <a:cubicBezTo>
                      <a:pt x="29174" y="0"/>
                      <a:pt x="36956" y="5622"/>
                      <a:pt x="40139" y="13577"/>
                    </a:cubicBezTo>
                  </a:path>
                  <a:path w="40136" h="21600" stroke="0">
                    <a:moveTo>
                      <a:pt x="40136" y="13585"/>
                    </a:moveTo>
                    <a:cubicBezTo>
                      <a:pt x="36013" y="10884"/>
                      <a:pt x="33431" y="7017"/>
                      <a:pt x="33431" y="2722"/>
                    </a:cubicBezTo>
                    <a:cubicBezTo>
                      <a:pt x="33431" y="-5442"/>
                      <a:pt x="42761" y="-12061"/>
                      <a:pt x="54270" y="-12061"/>
                    </a:cubicBezTo>
                    <a:cubicBezTo>
                      <a:pt x="65779" y="-12061"/>
                      <a:pt x="75109" y="-5442"/>
                      <a:pt x="75109" y="2722"/>
                    </a:cubicBezTo>
                    <a:cubicBezTo>
                      <a:pt x="75109" y="8269"/>
                      <a:pt x="70802" y="13103"/>
                      <a:pt x="64431" y="15632"/>
                    </a:cubicBezTo>
                    <a:lnTo>
                      <a:pt x="0" y="13634"/>
                    </a:lnTo>
                    <a:close/>
                  </a:path>
                </a:pathLst>
              </a:custGeom>
              <a:noFill/>
              <a:ln w="38100">
                <a:solidFill>
                  <a:srgbClr val="00009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2793" name="任意多边形 11321"/>
              <p:cNvSpPr>
                <a:spLocks noChangeArrowheads="1"/>
              </p:cNvSpPr>
              <p:nvPr/>
            </p:nvSpPr>
            <p:spPr bwMode="auto">
              <a:xfrm>
                <a:off x="4272" y="3120"/>
                <a:ext cx="144" cy="144"/>
              </a:xfrm>
              <a:custGeom>
                <a:avLst/>
                <a:gdLst>
                  <a:gd name="T0" fmla="*/ 0 w 40136"/>
                  <a:gd name="T1" fmla="*/ 13634 h 21600"/>
                  <a:gd name="T2" fmla="*/ 20078 w 40136"/>
                  <a:gd name="T3" fmla="*/ 0 h 21600"/>
                  <a:gd name="T4" fmla="*/ 40139 w 40136"/>
                  <a:gd name="T5" fmla="*/ 13577 h 21600"/>
                  <a:gd name="T6" fmla="*/ 40136 w 40136"/>
                  <a:gd name="T7" fmla="*/ 13585 h 21600"/>
                  <a:gd name="T8" fmla="*/ 33431 w 40136"/>
                  <a:gd name="T9" fmla="*/ 2722 h 21600"/>
                  <a:gd name="T10" fmla="*/ 54270 w 40136"/>
                  <a:gd name="T11" fmla="*/ -12061 h 21600"/>
                  <a:gd name="T12" fmla="*/ 75109 w 40136"/>
                  <a:gd name="T13" fmla="*/ 2722 h 21600"/>
                  <a:gd name="T14" fmla="*/ 64431 w 40136"/>
                  <a:gd name="T15" fmla="*/ 15632 h 21600"/>
                  <a:gd name="T16" fmla="*/ 0 w 40136"/>
                  <a:gd name="T17" fmla="*/ 13634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0136"/>
                  <a:gd name="T28" fmla="*/ 0 h 21600"/>
                  <a:gd name="T29" fmla="*/ 40136 w 40136"/>
                  <a:gd name="T30" fmla="*/ 21600 h 2160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0136" h="21600" fill="none">
                    <a:moveTo>
                      <a:pt x="0" y="13634"/>
                    </a:moveTo>
                    <a:cubicBezTo>
                      <a:pt x="3170" y="5643"/>
                      <a:pt x="10965" y="0"/>
                      <a:pt x="20078" y="0"/>
                    </a:cubicBezTo>
                    <a:cubicBezTo>
                      <a:pt x="29174" y="0"/>
                      <a:pt x="36956" y="5622"/>
                      <a:pt x="40139" y="13577"/>
                    </a:cubicBezTo>
                  </a:path>
                  <a:path w="40136" h="21600" stroke="0">
                    <a:moveTo>
                      <a:pt x="40136" y="13585"/>
                    </a:moveTo>
                    <a:cubicBezTo>
                      <a:pt x="36013" y="10884"/>
                      <a:pt x="33431" y="7017"/>
                      <a:pt x="33431" y="2722"/>
                    </a:cubicBezTo>
                    <a:cubicBezTo>
                      <a:pt x="33431" y="-5442"/>
                      <a:pt x="42761" y="-12061"/>
                      <a:pt x="54270" y="-12061"/>
                    </a:cubicBezTo>
                    <a:cubicBezTo>
                      <a:pt x="65779" y="-12061"/>
                      <a:pt x="75109" y="-5442"/>
                      <a:pt x="75109" y="2722"/>
                    </a:cubicBezTo>
                    <a:cubicBezTo>
                      <a:pt x="75109" y="8269"/>
                      <a:pt x="70802" y="13103"/>
                      <a:pt x="64431" y="15632"/>
                    </a:cubicBezTo>
                    <a:lnTo>
                      <a:pt x="0" y="13634"/>
                    </a:lnTo>
                    <a:close/>
                  </a:path>
                </a:pathLst>
              </a:custGeom>
              <a:noFill/>
              <a:ln w="38100">
                <a:solidFill>
                  <a:srgbClr val="00009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2794" name="任意多边形 11322"/>
              <p:cNvSpPr>
                <a:spLocks noChangeArrowheads="1"/>
              </p:cNvSpPr>
              <p:nvPr/>
            </p:nvSpPr>
            <p:spPr bwMode="auto">
              <a:xfrm>
                <a:off x="4416" y="3120"/>
                <a:ext cx="144" cy="144"/>
              </a:xfrm>
              <a:custGeom>
                <a:avLst/>
                <a:gdLst>
                  <a:gd name="T0" fmla="*/ 0 w 40136"/>
                  <a:gd name="T1" fmla="*/ 13634 h 21600"/>
                  <a:gd name="T2" fmla="*/ 20078 w 40136"/>
                  <a:gd name="T3" fmla="*/ 0 h 21600"/>
                  <a:gd name="T4" fmla="*/ 40139 w 40136"/>
                  <a:gd name="T5" fmla="*/ 13577 h 21600"/>
                  <a:gd name="T6" fmla="*/ 40136 w 40136"/>
                  <a:gd name="T7" fmla="*/ 13585 h 21600"/>
                  <a:gd name="T8" fmla="*/ 33431 w 40136"/>
                  <a:gd name="T9" fmla="*/ 2722 h 21600"/>
                  <a:gd name="T10" fmla="*/ 54270 w 40136"/>
                  <a:gd name="T11" fmla="*/ -12061 h 21600"/>
                  <a:gd name="T12" fmla="*/ 75109 w 40136"/>
                  <a:gd name="T13" fmla="*/ 2722 h 21600"/>
                  <a:gd name="T14" fmla="*/ 64431 w 40136"/>
                  <a:gd name="T15" fmla="*/ 15632 h 21600"/>
                  <a:gd name="T16" fmla="*/ 0 w 40136"/>
                  <a:gd name="T17" fmla="*/ 13634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0136"/>
                  <a:gd name="T28" fmla="*/ 0 h 21600"/>
                  <a:gd name="T29" fmla="*/ 40136 w 40136"/>
                  <a:gd name="T30" fmla="*/ 21600 h 2160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0136" h="21600" fill="none">
                    <a:moveTo>
                      <a:pt x="0" y="13634"/>
                    </a:moveTo>
                    <a:cubicBezTo>
                      <a:pt x="3170" y="5643"/>
                      <a:pt x="10965" y="0"/>
                      <a:pt x="20078" y="0"/>
                    </a:cubicBezTo>
                    <a:cubicBezTo>
                      <a:pt x="29174" y="0"/>
                      <a:pt x="36956" y="5622"/>
                      <a:pt x="40139" y="13577"/>
                    </a:cubicBezTo>
                  </a:path>
                  <a:path w="40136" h="21600" stroke="0">
                    <a:moveTo>
                      <a:pt x="40136" y="13585"/>
                    </a:moveTo>
                    <a:cubicBezTo>
                      <a:pt x="36013" y="10884"/>
                      <a:pt x="33431" y="7017"/>
                      <a:pt x="33431" y="2722"/>
                    </a:cubicBezTo>
                    <a:cubicBezTo>
                      <a:pt x="33431" y="-5442"/>
                      <a:pt x="42761" y="-12061"/>
                      <a:pt x="54270" y="-12061"/>
                    </a:cubicBezTo>
                    <a:cubicBezTo>
                      <a:pt x="65779" y="-12061"/>
                      <a:pt x="75109" y="-5442"/>
                      <a:pt x="75109" y="2722"/>
                    </a:cubicBezTo>
                    <a:cubicBezTo>
                      <a:pt x="75109" y="8269"/>
                      <a:pt x="70802" y="13103"/>
                      <a:pt x="64431" y="15632"/>
                    </a:cubicBezTo>
                    <a:lnTo>
                      <a:pt x="0" y="13634"/>
                    </a:lnTo>
                    <a:close/>
                  </a:path>
                </a:pathLst>
              </a:custGeom>
              <a:noFill/>
              <a:ln w="38100">
                <a:solidFill>
                  <a:srgbClr val="00009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11324" name="文本框 11323"/>
          <p:cNvSpPr txBox="1"/>
          <p:nvPr/>
        </p:nvSpPr>
        <p:spPr>
          <a:xfrm>
            <a:off x="3007545" y="2814191"/>
            <a:ext cx="2590800" cy="707886"/>
          </a:xfrm>
          <a:prstGeom prst="rect">
            <a:avLst/>
          </a:prstGeom>
          <a:solidFill>
            <a:srgbClr val="FFFFCC">
              <a:alpha val="0"/>
            </a:srgbClr>
          </a:solidFill>
          <a:ln w="9525">
            <a:noFill/>
            <a:miter/>
          </a:ln>
        </p:spPr>
        <p:txBody>
          <a:bodyPr anchor="ctr">
            <a:spAutoFit/>
          </a:bodyPr>
          <a:lstStyle/>
          <a:p>
            <a:pPr>
              <a:buClr>
                <a:srgbClr val="000000"/>
              </a:buClr>
              <a:defRPr/>
            </a:pPr>
            <a:r>
              <a:rPr lang="zh-CN" altLang="en-US" sz="2000" b="1" noProof="1">
                <a:solidFill>
                  <a:srgbClr val="3399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消耗电</a:t>
            </a:r>
            <a:r>
              <a:rPr lang="zh-CN" altLang="en-US" sz="2000" b="1" noProof="1">
                <a:solidFill>
                  <a:srgbClr val="3399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ymbol" pitchFamily="18" charset="2"/>
              </a:rPr>
              <a:t>能</a:t>
            </a:r>
            <a:r>
              <a:rPr lang="zh-CN" altLang="en-US" sz="2000" b="1" noProof="1">
                <a:solidFill>
                  <a:srgbClr val="00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ymbol" pitchFamily="18" charset="2"/>
              </a:rPr>
              <a:t>的</a:t>
            </a:r>
            <a:r>
              <a:rPr lang="zh-CN" altLang="en-US" sz="2000" b="1" noProof="1">
                <a:solidFill>
                  <a:srgbClr val="00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电特性可用</a:t>
            </a:r>
            <a:r>
              <a:rPr lang="zh-CN" altLang="en-US" sz="2000" b="1" noProof="1">
                <a:solidFill>
                  <a:srgbClr val="3399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电阻元件</a:t>
            </a:r>
            <a:r>
              <a:rPr lang="zh-CN" altLang="en-US" sz="2000" b="1" noProof="1">
                <a:solidFill>
                  <a:srgbClr val="00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表征</a:t>
            </a:r>
            <a:endParaRPr lang="zh-CN" altLang="en-US" sz="2000" b="1" noProof="1">
              <a:solidFill>
                <a:srgbClr val="00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25" name="文本框 11324"/>
          <p:cNvSpPr txBox="1"/>
          <p:nvPr/>
        </p:nvSpPr>
        <p:spPr>
          <a:xfrm>
            <a:off x="3056230" y="4182616"/>
            <a:ext cx="2495551" cy="707886"/>
          </a:xfrm>
          <a:prstGeom prst="rect">
            <a:avLst/>
          </a:prstGeom>
          <a:solidFill>
            <a:srgbClr val="FFFFCC">
              <a:alpha val="0"/>
            </a:srgbClr>
          </a:solidFill>
          <a:ln w="9525">
            <a:noFill/>
            <a:miter/>
          </a:ln>
        </p:spPr>
        <p:txBody>
          <a:bodyPr anchor="ctr">
            <a:spAutoFit/>
          </a:bodyPr>
          <a:lstStyle/>
          <a:p>
            <a:pPr>
              <a:buClr>
                <a:srgbClr val="000000"/>
              </a:buClr>
              <a:defRPr/>
            </a:pPr>
            <a:r>
              <a:rPr lang="zh-CN" altLang="en-US" sz="2000" b="1" noProof="1">
                <a:solidFill>
                  <a:srgbClr val="3399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产生</a:t>
            </a:r>
            <a:r>
              <a:rPr lang="zh-CN" altLang="en-US" sz="2000" b="1" noProof="1">
                <a:solidFill>
                  <a:srgbClr val="3399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ymbol" pitchFamily="18" charset="2"/>
              </a:rPr>
              <a:t>磁场</a:t>
            </a:r>
            <a:r>
              <a:rPr lang="zh-CN" altLang="en-US" sz="2000" b="1" noProof="1">
                <a:solidFill>
                  <a:srgbClr val="00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ymbol" pitchFamily="18" charset="2"/>
              </a:rPr>
              <a:t>的电特性可用</a:t>
            </a:r>
            <a:r>
              <a:rPr lang="zh-CN" altLang="en-US" sz="2000" b="1" noProof="1">
                <a:solidFill>
                  <a:srgbClr val="3399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ymbol" pitchFamily="18" charset="2"/>
              </a:rPr>
              <a:t>电感元件</a:t>
            </a:r>
            <a:r>
              <a:rPr lang="zh-CN" altLang="en-US" sz="2000" b="1" noProof="1">
                <a:solidFill>
                  <a:srgbClr val="00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ymbol" pitchFamily="18" charset="2"/>
              </a:rPr>
              <a:t>表征</a:t>
            </a:r>
            <a:endParaRPr lang="zh-CN" altLang="en-US" sz="2000" b="1" noProof="1">
              <a:solidFill>
                <a:srgbClr val="0033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Symbol" pitchFamily="18" charset="2"/>
            </a:endParaRPr>
          </a:p>
        </p:txBody>
      </p:sp>
      <p:sp>
        <p:nvSpPr>
          <p:cNvPr id="11326" name="文本框 11325"/>
          <p:cNvSpPr txBox="1">
            <a:spLocks noChangeArrowheads="1"/>
          </p:cNvSpPr>
          <p:nvPr/>
        </p:nvSpPr>
        <p:spPr bwMode="auto">
          <a:xfrm>
            <a:off x="6845191" y="2577011"/>
            <a:ext cx="4171598" cy="1126462"/>
          </a:xfrm>
          <a:prstGeom prst="rect">
            <a:avLst/>
          </a:prstGeom>
          <a:solidFill>
            <a:srgbClr val="FFFF99"/>
          </a:solidFill>
          <a:ln w="38100" cmpd="dbl">
            <a:solidFill>
              <a:srgbClr val="000066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b="0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由于白炽灯中耗能的因素大大于产生磁场的因素，因此</a:t>
            </a:r>
            <a:r>
              <a:rPr lang="en-US" altLang="zh-CN" b="0" i="1" dirty="0">
                <a:solidFill>
                  <a:srgbClr val="000066"/>
                </a:solidFill>
                <a:latin typeface="Times New Roman" pitchFamily="18" charset="0"/>
                <a:ea typeface="隶书" pitchFamily="49" charset="-122"/>
              </a:rPr>
              <a:t>L </a:t>
            </a:r>
            <a:r>
              <a:rPr lang="zh-CN" altLang="en-US" b="0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可以忽略。</a:t>
            </a:r>
          </a:p>
        </p:txBody>
      </p:sp>
      <p:sp>
        <p:nvSpPr>
          <p:cNvPr id="11327" name="右弧形箭头 11326"/>
          <p:cNvSpPr>
            <a:spLocks noChangeArrowheads="1"/>
          </p:cNvSpPr>
          <p:nvPr/>
        </p:nvSpPr>
        <p:spPr bwMode="auto">
          <a:xfrm rot="6487891" flipH="1" flipV="1">
            <a:off x="4899241" y="1639228"/>
            <a:ext cx="431800" cy="1670049"/>
          </a:xfrm>
          <a:prstGeom prst="curvedLeftArrow">
            <a:avLst>
              <a:gd name="adj1" fmla="val 58606"/>
              <a:gd name="adj2" fmla="val 116029"/>
              <a:gd name="adj3" fmla="val 33329"/>
            </a:avLst>
          </a:prstGeom>
          <a:solidFill>
            <a:srgbClr val="CC99FF"/>
          </a:solidFill>
          <a:ln w="19050">
            <a:solidFill>
              <a:srgbClr val="924900"/>
            </a:solidFill>
            <a:miter lim="800000"/>
            <a:headEnd type="none" w="sm" len="sm"/>
            <a:tailEnd type="none" w="sm" len="sm"/>
          </a:ln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zh-CN" altLang="en-US" sz="3733"/>
          </a:p>
        </p:txBody>
      </p:sp>
      <p:sp>
        <p:nvSpPr>
          <p:cNvPr id="11328" name="右弧形箭头 11327"/>
          <p:cNvSpPr>
            <a:spLocks noChangeArrowheads="1"/>
          </p:cNvSpPr>
          <p:nvPr/>
        </p:nvSpPr>
        <p:spPr bwMode="auto">
          <a:xfrm rot="16482333" flipH="1">
            <a:off x="4881849" y="4365828"/>
            <a:ext cx="358775" cy="1589616"/>
          </a:xfrm>
          <a:prstGeom prst="curvedLeftArrow">
            <a:avLst>
              <a:gd name="adj1" fmla="val 67137"/>
              <a:gd name="adj2" fmla="val 132920"/>
              <a:gd name="adj3" fmla="val 33329"/>
            </a:avLst>
          </a:prstGeom>
          <a:solidFill>
            <a:srgbClr val="CC99FF"/>
          </a:solidFill>
          <a:ln w="19050">
            <a:solidFill>
              <a:srgbClr val="0000CC"/>
            </a:solidFill>
            <a:miter lim="800000"/>
            <a:headEnd type="none" w="sm" len="sm"/>
            <a:tailEnd type="none" w="sm" len="sm"/>
          </a:ln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zh-CN" altLang="en-US" sz="3733"/>
          </a:p>
        </p:txBody>
      </p:sp>
      <p:sp>
        <p:nvSpPr>
          <p:cNvPr id="11329" name="矩形 11328"/>
          <p:cNvSpPr>
            <a:spLocks noChangeArrowheads="1"/>
          </p:cNvSpPr>
          <p:nvPr/>
        </p:nvSpPr>
        <p:spPr bwMode="auto">
          <a:xfrm>
            <a:off x="752478" y="5612876"/>
            <a:ext cx="10615083" cy="1042721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理想电路元件是实际电路器件的理想化和近似，其电特性单一、确切，可进行定性、定量的分析和计算。</a:t>
            </a:r>
          </a:p>
        </p:txBody>
      </p:sp>
      <p:sp>
        <p:nvSpPr>
          <p:cNvPr id="11330" name="文本框 11329"/>
          <p:cNvSpPr txBox="1"/>
          <p:nvPr/>
        </p:nvSpPr>
        <p:spPr>
          <a:xfrm>
            <a:off x="1353418" y="2278599"/>
            <a:ext cx="2785533" cy="461665"/>
          </a:xfrm>
          <a:prstGeom prst="rect">
            <a:avLst/>
          </a:prstGeom>
          <a:solidFill>
            <a:srgbClr val="FFFFCC">
              <a:alpha val="0"/>
            </a:srgbClr>
          </a:solidFill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itchFamily="49" charset="-122"/>
              </a:rPr>
              <a:t>白炽灯电路</a:t>
            </a:r>
          </a:p>
        </p:txBody>
      </p:sp>
      <p:sp>
        <p:nvSpPr>
          <p:cNvPr id="61" name="关于我们"/>
          <p:cNvSpPr/>
          <p:nvPr/>
        </p:nvSpPr>
        <p:spPr>
          <a:xfrm>
            <a:off x="934141" y="266657"/>
            <a:ext cx="52395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电路模型和电路元件</a:t>
            </a: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66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tmFilter="0,0; .5, 1; 1, 1"/>
                                        <p:tgtEl>
                                          <p:spTgt spid="11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13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13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13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500"/>
                                        <p:tgtEl>
                                          <p:spTgt spid="1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500"/>
                                        <p:tgtEl>
                                          <p:spTgt spid="113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500"/>
                                        <p:tgtEl>
                                          <p:spTgt spid="113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500"/>
                                        <p:tgtEl>
                                          <p:spTgt spid="113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80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80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80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6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060"/>
                            </p:stCondLst>
                            <p:childTnLst>
                              <p:par>
                                <p:cTn id="8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 animBg="1"/>
      <p:bldP spid="11273" grpId="0"/>
      <p:bldP spid="11274" grpId="0" animBg="1"/>
      <p:bldP spid="11292" grpId="0" animBg="1"/>
      <p:bldP spid="11305" grpId="0"/>
      <p:bldP spid="11317" grpId="0"/>
      <p:bldP spid="11324" grpId="0" animBg="1"/>
      <p:bldP spid="11325" grpId="0" animBg="1"/>
      <p:bldP spid="11326" grpId="0" animBg="1"/>
      <p:bldP spid="11329" grpId="0"/>
      <p:bldP spid="1133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heme/theme1.xml><?xml version="1.0" encoding="utf-8"?>
<a:theme xmlns:a="http://schemas.openxmlformats.org/drawingml/2006/main" name="Office 主题">
  <a:themeElements>
    <a:clrScheme name="自定义 26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68AF"/>
      </a:accent1>
      <a:accent2>
        <a:srgbClr val="EC8E41"/>
      </a:accent2>
      <a:accent3>
        <a:srgbClr val="5B68AF"/>
      </a:accent3>
      <a:accent4>
        <a:srgbClr val="EC8E41"/>
      </a:accent4>
      <a:accent5>
        <a:srgbClr val="5B68AF"/>
      </a:accent5>
      <a:accent6>
        <a:srgbClr val="EC8E41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376</Words>
  <Application>Microsoft Office PowerPoint</Application>
  <PresentationFormat>宽屏</PresentationFormat>
  <Paragraphs>69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等线</vt:lpstr>
      <vt:lpstr>华文隶书</vt:lpstr>
      <vt:lpstr>华文新魏</vt:lpstr>
      <vt:lpstr>华文中宋</vt:lpstr>
      <vt:lpstr>楷体_GB2312</vt:lpstr>
      <vt:lpstr>隶书</vt:lpstr>
      <vt:lpstr>宋体</vt:lpstr>
      <vt:lpstr>微软雅黑</vt:lpstr>
      <vt:lpstr>印品黑体</vt:lpstr>
      <vt:lpstr>Arial</vt:lpstr>
      <vt:lpstr>Calibri</vt:lpstr>
      <vt:lpstr>Calibri Light</vt:lpstr>
      <vt:lpstr>Symbol</vt:lpstr>
      <vt:lpstr>Times New Roman</vt:lpstr>
      <vt:lpstr>Office 主题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Windows 用户</cp:lastModifiedBy>
  <cp:revision>175</cp:revision>
  <dcterms:created xsi:type="dcterms:W3CDTF">2021-05-23T14:18:00Z</dcterms:created>
  <dcterms:modified xsi:type="dcterms:W3CDTF">2025-01-07T15:52:08Z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KSOTemplateUUID">
    <vt:lpwstr>v1.0_mb_M0/nvwOn0rQ5OhPd4iVQiQ==</vt:lpwstr>
  </property>
  <property fmtid="{D5CDD505-2E9C-101B-9397-08002B2CF9AE}" pid="4" name="ICV">
    <vt:lpwstr>76B522E372EA49DBB43CC0DC08FA8C25</vt:lpwstr>
  </property>
</Properties>
</file>