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handoutMasterIdLst>
    <p:handoutMasterId r:id="rId15"/>
  </p:handoutMasterIdLst>
  <p:sldIdLst>
    <p:sldId id="394" r:id="rId3"/>
    <p:sldId id="404" r:id="rId4"/>
    <p:sldId id="310" r:id="rId5"/>
    <p:sldId id="405" r:id="rId6"/>
    <p:sldId id="406" r:id="rId7"/>
    <p:sldId id="407" r:id="rId8"/>
    <p:sldId id="408" r:id="rId9"/>
    <p:sldId id="409" r:id="rId10"/>
    <p:sldId id="410" r:id="rId11"/>
    <p:sldId id="411" r:id="rId12"/>
    <p:sldId id="412" r:id="rId13"/>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115" d="100"/>
          <a:sy n="115" d="100"/>
        </p:scale>
        <p:origin x="144" y="96"/>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2024/12/29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5.3</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三相异步电动机的启停控制</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smtClean="0">
                <a:latin typeface="+mj-ea"/>
                <a:ea typeface="微软雅黑" panose="020B0503020204020204" pitchFamily="34" charset="-122"/>
                <a:cs typeface="+mj-ea"/>
                <a:sym typeface="+mn-lt"/>
              </a:rPr>
              <a:t>、电气控制系统的保护环节</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Picture 3" descr="图正转控制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02" y="1925585"/>
            <a:ext cx="4497993" cy="384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圆角矩形 12"/>
          <p:cNvSpPr/>
          <p:nvPr/>
        </p:nvSpPr>
        <p:spPr>
          <a:xfrm>
            <a:off x="2219497" y="3699997"/>
            <a:ext cx="1404851" cy="726259"/>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390677" y="2331424"/>
            <a:ext cx="590204" cy="726259"/>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54942" y="2267225"/>
            <a:ext cx="6016028" cy="3000821"/>
          </a:xfrm>
          <a:prstGeom prst="rect">
            <a:avLst/>
          </a:prstGeom>
        </p:spPr>
        <p:txBody>
          <a:bodyPr wrap="square">
            <a:spAutoFit/>
          </a:bodyPr>
          <a:lstStyle/>
          <a:p>
            <a:pPr>
              <a:lnSpc>
                <a:spcPct val="150000"/>
              </a:lnSpc>
            </a:pPr>
            <a:r>
              <a:rPr lang="en-US"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）短路</a:t>
            </a:r>
            <a:r>
              <a:rPr lang="zh-CN" altLang="en-US"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保护</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由</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熔断器</a:t>
            </a:r>
            <a:r>
              <a:rPr lang="en-US" dirty="0" err="1" smtClean="0">
                <a:latin typeface="Times New Roman" panose="02020603050405020304" pitchFamily="18" charset="0"/>
                <a:ea typeface="微软雅黑" panose="020B0503020204020204" pitchFamily="34" charset="-122"/>
                <a:cs typeface="Times New Roman" panose="02020603050405020304" pitchFamily="18" charset="0"/>
              </a:rPr>
              <a:t>FUl</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dirty="0" smtClean="0">
                <a:latin typeface="Times New Roman" panose="02020603050405020304" pitchFamily="18" charset="0"/>
                <a:ea typeface="微软雅黑" panose="020B0503020204020204" pitchFamily="34" charset="-122"/>
                <a:cs typeface="Times New Roman" panose="02020603050405020304" pitchFamily="18" charset="0"/>
              </a:rPr>
              <a:t>FU2</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实现</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en-US" altLang="zh-CN"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过载</a:t>
            </a:r>
            <a:r>
              <a:rPr lang="zh-CN" altLang="zh-CN"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保护</a:t>
            </a:r>
            <a:r>
              <a:rPr lang="en-US" altLang="zh-CN"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由</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热继电器</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FR</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实现电动机的长期过载保护</a:t>
            </a:r>
            <a:endParaRPr lang="zh-CN" altLang="zh-CN"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en-US" altLang="zh-CN"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dirty="0" smtClean="0">
                <a:latin typeface="Times New Roman" panose="02020603050405020304" pitchFamily="18" charset="0"/>
                <a:ea typeface="微软雅黑" panose="020B0503020204020204" pitchFamily="34" charset="-122"/>
                <a:cs typeface="Times New Roman" panose="02020603050405020304" pitchFamily="18" charset="0"/>
              </a:rPr>
              <a:t>电动机</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在运行过程中，由于过载或其他原因，使负载电流超过额定值时，经过一定时间，串接在主回路中热继电器</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FR</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的热元件双金属片受热弯曲，推动串接在控制回路中的常闭触头断开，切断控制回路，接触器</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的线圈断电，主触头断开，电动机</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M</a:t>
            </a:r>
            <a:r>
              <a:rPr lang="zh-CN" altLang="zh-CN" dirty="0">
                <a:latin typeface="Times New Roman" panose="02020603050405020304" pitchFamily="18" charset="0"/>
                <a:ea typeface="微软雅黑" panose="020B0503020204020204" pitchFamily="34" charset="-122"/>
                <a:cs typeface="Times New Roman" panose="02020603050405020304" pitchFamily="18" charset="0"/>
              </a:rPr>
              <a:t>停转，达到了过载保护的目的</a:t>
            </a:r>
            <a:r>
              <a:rPr lang="zh-CN" altLang="zh-CN"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圆角矩形 17"/>
          <p:cNvSpPr/>
          <p:nvPr/>
        </p:nvSpPr>
        <p:spPr>
          <a:xfrm>
            <a:off x="1842606" y="1925585"/>
            <a:ext cx="590204" cy="1132098"/>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423578" y="1968294"/>
            <a:ext cx="590204" cy="726259"/>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83028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a:t>
            </a:r>
            <a:r>
              <a:rPr lang="zh-CN" altLang="en-US" sz="2800" b="1" dirty="0" smtClean="0">
                <a:latin typeface="+mj-ea"/>
                <a:ea typeface="微软雅黑" panose="020B0503020204020204" pitchFamily="34" charset="-122"/>
                <a:cs typeface="+mj-ea"/>
                <a:sym typeface="+mn-lt"/>
              </a:rPr>
              <a:t>、电气控制系统的保护环节</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Picture 3" descr="图正转控制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78" y="2417221"/>
            <a:ext cx="4497993" cy="384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5114766" y="1499706"/>
            <a:ext cx="6016028" cy="507831"/>
          </a:xfrm>
          <a:prstGeom prst="rect">
            <a:avLst/>
          </a:prstGeom>
        </p:spPr>
        <p:txBody>
          <a:bodyPr wrap="square">
            <a:spAutoFit/>
          </a:bodyPr>
          <a:lstStyle/>
          <a:p>
            <a:pPr>
              <a:lnSpc>
                <a:spcPct val="150000"/>
              </a:lnSpc>
            </a:pPr>
            <a:r>
              <a:rPr lang="en-US"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）失压保护</a:t>
            </a:r>
            <a:endParaRPr lang="en-US" altLang="zh-CN"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4991705" y="2007537"/>
            <a:ext cx="6262151" cy="4662815"/>
          </a:xfrm>
          <a:prstGeom prst="rect">
            <a:avLst/>
          </a:prstGeom>
        </p:spPr>
        <p:txBody>
          <a:bodyPr wrap="square">
            <a:spAutoFit/>
          </a:bodyPr>
          <a:lstStyle/>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生产机械在工作时，由于某种原因发生电网突然停电，这时电源电压下降为零，电动机停转，生产机械的运动部件随之停止转动。一般情况下，操作人员不可能及时拉开电源开关，如不采取措施，当电源恢复正常时，电动机会自行起动运转，很可能造成人身伤害和设备损坏事故，并引起电网过电流和瞬间网络电压下降。因此，必须采取失压保护措施。</a:t>
            </a:r>
          </a:p>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在电气控制线路中，起失压保护作用的电器是</a:t>
            </a:r>
            <a:r>
              <a:rPr lang="zh-CN" altLang="zh-CN" b="1" kern="100" dirty="0">
                <a:latin typeface="微软雅黑" panose="020B0503020204020204" pitchFamily="34" charset="-122"/>
                <a:ea typeface="微软雅黑" panose="020B0503020204020204" pitchFamily="34" charset="-122"/>
              </a:rPr>
              <a:t>接触器和中间继电器</a:t>
            </a:r>
            <a:r>
              <a:rPr lang="zh-CN" altLang="zh-CN" kern="100" dirty="0">
                <a:latin typeface="微软雅黑" panose="020B0503020204020204" pitchFamily="34" charset="-122"/>
                <a:ea typeface="微软雅黑" panose="020B0503020204020204" pitchFamily="34" charset="-122"/>
              </a:rPr>
              <a:t>。当电网停电时，接触器和中间继电器线圈中的电流消失，电磁吸力减小为零，动铁心释放，触点复位，切断了主电路和控制电路电源。当电网恢复供电时，若不重新按下起动按钮，则电动机就不会自行起动，实现了失压保护。</a:t>
            </a:r>
          </a:p>
        </p:txBody>
      </p:sp>
    </p:spTree>
    <p:extLst>
      <p:ext uri="{BB962C8B-B14F-4D97-AF65-F5344CB8AC3E}">
        <p14:creationId xmlns:p14="http://schemas.microsoft.com/office/powerpoint/2010/main" val="29188952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9872922" cy="748666"/>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5.3</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三相异步电动机的启停控制</a:t>
            </a:r>
            <a:endPar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5981700" y="290809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掌握读图的方法和步骤</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5993449" y="1803515"/>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理解电工用图的分类及其作用</a:t>
            </a:r>
            <a:endPar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56630" y="4047490"/>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会进行简单电气控制图的识读</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05450" y="1814830"/>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05450" y="2823845"/>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66715" y="4047490"/>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mn-lt"/>
              </a:rPr>
              <a:t>、三相异步电动机点动控制线路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590205" y="1263503"/>
            <a:ext cx="10432472" cy="2585323"/>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点动控制指需要电动机作短时断续工作时，只要按下按钮电动机就转动，松开按钮电动机就停止动作的控制</a:t>
            </a:r>
            <a:r>
              <a:rPr lang="zh-CN" altLang="zh-CN" kern="100" dirty="0" smtClean="0">
                <a:latin typeface="微软雅黑" panose="020B0503020204020204" pitchFamily="34" charset="-122"/>
                <a:ea typeface="微软雅黑" panose="020B0503020204020204" pitchFamily="34" charset="-122"/>
              </a:rPr>
              <a:t>。实现</a:t>
            </a:r>
            <a:r>
              <a:rPr lang="zh-CN" altLang="zh-CN" kern="100" dirty="0">
                <a:latin typeface="微软雅黑" panose="020B0503020204020204" pitchFamily="34" charset="-122"/>
                <a:ea typeface="微软雅黑" panose="020B0503020204020204" pitchFamily="34" charset="-122"/>
              </a:rPr>
              <a:t>点动控制可以将点动按钮直接与接触器的线圈串联，电动机的运行时间由按钮按下的时间决定</a:t>
            </a:r>
            <a:r>
              <a:rPr lang="zh-CN" altLang="zh-CN" kern="100" dirty="0" smtClean="0">
                <a:latin typeface="微软雅黑" panose="020B0503020204020204" pitchFamily="34" charset="-122"/>
                <a:ea typeface="微软雅黑" panose="020B0503020204020204" pitchFamily="34" charset="-122"/>
              </a:rPr>
              <a:t>。</a:t>
            </a:r>
            <a:endParaRPr lang="en-US" altLang="zh-CN" kern="100" dirty="0" smtClean="0">
              <a:latin typeface="微软雅黑" panose="020B0503020204020204" pitchFamily="34" charset="-122"/>
              <a:ea typeface="微软雅黑" panose="020B0503020204020204" pitchFamily="34" charset="-122"/>
            </a:endParaRPr>
          </a:p>
          <a:p>
            <a:pPr marL="285750" indent="-285750" algn="just">
              <a:lnSpc>
                <a:spcPct val="150000"/>
              </a:lnSpc>
              <a:spcAft>
                <a:spcPts val="0"/>
              </a:spcAft>
              <a:buFont typeface="Arial" panose="020B0604020202020204" pitchFamily="34" charset="0"/>
              <a:buChar char="•"/>
            </a:pPr>
            <a:r>
              <a:rPr lang="zh-CN" altLang="zh-CN" kern="100" dirty="0" smtClean="0">
                <a:latin typeface="微软雅黑" panose="020B0503020204020204" pitchFamily="34" charset="-122"/>
                <a:ea typeface="微软雅黑" panose="020B0503020204020204" pitchFamily="34" charset="-122"/>
              </a:rPr>
              <a:t>点动</a:t>
            </a:r>
            <a:r>
              <a:rPr lang="zh-CN" altLang="zh-CN" kern="100" dirty="0">
                <a:latin typeface="微软雅黑" panose="020B0503020204020204" pitchFamily="34" charset="-122"/>
                <a:ea typeface="微软雅黑" panose="020B0503020204020204" pitchFamily="34" charset="-122"/>
              </a:rPr>
              <a:t>控制是用按钮、接触器来控制电动机运转的最简单的正转控制线路，生产机械在进行试车和调整时通常要求点动控制，如工厂中使用的电动葫芦和机床快速移动装置、龙门刨床横梁的上、下移动，摇臂钻床立柱的夹紧与放松，桥式起重机吊钩、大车运行的操作控制等都需要单向点动控制。</a:t>
            </a:r>
          </a:p>
        </p:txBody>
      </p:sp>
      <p:pic>
        <p:nvPicPr>
          <p:cNvPr id="10" name="Picture 5" descr="图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4485" y="3968022"/>
            <a:ext cx="4299237" cy="271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381404" y="4942948"/>
            <a:ext cx="4508269" cy="9233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spcBef>
                <a:spcPct val="50000"/>
              </a:spcBef>
            </a:pPr>
            <a:r>
              <a:rPr lang="zh-CN" altLang="zh-CN" b="1" dirty="0"/>
              <a:t>操作人员在快速移动车床刀架时，只要按下按钮，刀架就快速移动；松开按钮，刀架立即停止移动。 </a:t>
            </a:r>
            <a:endParaRPr lang="zh-CN" altLang="zh-CN" b="1" dirty="0"/>
          </a:p>
        </p:txBody>
      </p:sp>
      <p:sp>
        <p:nvSpPr>
          <p:cNvPr id="12" name="AutoShape 6"/>
          <p:cNvSpPr>
            <a:spLocks noChangeArrowheads="1"/>
          </p:cNvSpPr>
          <p:nvPr/>
        </p:nvSpPr>
        <p:spPr bwMode="auto">
          <a:xfrm>
            <a:off x="3078940" y="3968022"/>
            <a:ext cx="665163" cy="441325"/>
          </a:xfrm>
          <a:prstGeom prst="wedgeRoundRectCallout">
            <a:avLst>
              <a:gd name="adj1" fmla="val 79593"/>
              <a:gd name="adj2" fmla="val 152519"/>
              <a:gd name="adj3" fmla="val 16667"/>
            </a:avLst>
          </a:prstGeom>
          <a:solidFill>
            <a:srgbClr val="FFFFFF"/>
          </a:solidFill>
          <a:ln w="9525" cmpd="sng">
            <a:solidFill>
              <a:srgbClr val="000000"/>
            </a:solidFill>
            <a:miter lim="800000"/>
          </a:ln>
        </p:spPr>
        <p:txBody>
          <a:bodyPr/>
          <a:lstStyle/>
          <a:p>
            <a:pPr algn="just"/>
            <a:r>
              <a:rPr lang="zh-CN" sz="1600" b="1"/>
              <a:t>刀架</a:t>
            </a:r>
          </a:p>
        </p:txBody>
      </p:sp>
      <p:sp>
        <p:nvSpPr>
          <p:cNvPr id="13" name="AutoShape 7"/>
          <p:cNvSpPr>
            <a:spLocks noChangeArrowheads="1"/>
          </p:cNvSpPr>
          <p:nvPr/>
        </p:nvSpPr>
        <p:spPr bwMode="auto">
          <a:xfrm>
            <a:off x="4651665" y="3834053"/>
            <a:ext cx="719138" cy="433387"/>
          </a:xfrm>
          <a:prstGeom prst="wedgeRoundRectCallout">
            <a:avLst>
              <a:gd name="adj1" fmla="val -89292"/>
              <a:gd name="adj2" fmla="val 228755"/>
              <a:gd name="adj3" fmla="val 16667"/>
            </a:avLst>
          </a:prstGeom>
          <a:solidFill>
            <a:srgbClr val="FFFFFF"/>
          </a:solidFill>
          <a:ln w="9525" cmpd="sng">
            <a:solidFill>
              <a:srgbClr val="000000"/>
            </a:solidFill>
            <a:miter lim="800000"/>
          </a:ln>
        </p:spPr>
        <p:txBody>
          <a:bodyPr/>
          <a:lstStyle/>
          <a:p>
            <a:pPr algn="just"/>
            <a:r>
              <a:rPr lang="zh-CN" sz="1600" b="1">
                <a:latin typeface="宋体" panose="02010600030101010101" pitchFamily="2" charset="-122"/>
              </a:rPr>
              <a:t>按钮</a:t>
            </a:r>
            <a:endParaRPr lang="zh-CN" sz="1600" b="1"/>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mn-lt"/>
              </a:rPr>
              <a:t>、三相异步电动机点动控制线路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Picture 2"/>
          <p:cNvPicPr>
            <a:picLocks noChangeAspect="1" noChangeArrowheads="1"/>
          </p:cNvPicPr>
          <p:nvPr/>
        </p:nvPicPr>
        <p:blipFill>
          <a:blip r:embed="rId3" cstate="print"/>
          <a:srcRect/>
          <a:stretch>
            <a:fillRect/>
          </a:stretch>
        </p:blipFill>
        <p:spPr bwMode="auto">
          <a:xfrm>
            <a:off x="7077503" y="1959432"/>
            <a:ext cx="4077310" cy="4601095"/>
          </a:xfrm>
          <a:prstGeom prst="rect">
            <a:avLst/>
          </a:prstGeom>
          <a:noFill/>
          <a:ln w="9525">
            <a:noFill/>
            <a:miter lim="800000"/>
            <a:headEnd/>
            <a:tailEnd/>
          </a:ln>
          <a:effectLst/>
        </p:spPr>
      </p:pic>
      <p:sp>
        <p:nvSpPr>
          <p:cNvPr id="4" name="矩形 3"/>
          <p:cNvSpPr/>
          <p:nvPr/>
        </p:nvSpPr>
        <p:spPr>
          <a:xfrm>
            <a:off x="775994" y="1523599"/>
            <a:ext cx="2425664" cy="369332"/>
          </a:xfrm>
          <a:prstGeom prst="rect">
            <a:avLst/>
          </a:prstGeom>
        </p:spPr>
        <p:txBody>
          <a:bodyPr wrap="none">
            <a:spAutoFit/>
          </a:bodyPr>
          <a:lstStyle/>
          <a:p>
            <a:pPr indent="276225" algn="just">
              <a:spcAft>
                <a:spcPts val="0"/>
              </a:spcAft>
            </a:pPr>
            <a:r>
              <a:rPr lang="en-US" altLang="zh-CN" b="1" kern="100" dirty="0">
                <a:latin typeface="Times New Roman" panose="02020603050405020304" pitchFamily="18" charset="0"/>
              </a:rPr>
              <a:t>1</a:t>
            </a:r>
            <a:r>
              <a:rPr lang="zh-CN" altLang="zh-CN" b="1" kern="100" dirty="0">
                <a:latin typeface="Times New Roman" panose="02020603050405020304" pitchFamily="18" charset="0"/>
              </a:rPr>
              <a:t>．电气控制原理图</a:t>
            </a:r>
          </a:p>
        </p:txBody>
      </p:sp>
      <p:sp>
        <p:nvSpPr>
          <p:cNvPr id="9" name="Rectangle 3"/>
          <p:cNvSpPr>
            <a:spLocks noChangeArrowheads="1"/>
          </p:cNvSpPr>
          <p:nvPr/>
        </p:nvSpPr>
        <p:spPr bwMode="auto">
          <a:xfrm>
            <a:off x="686365" y="2059376"/>
            <a:ext cx="5955504"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33375" algn="l" defTabSz="914400" rtl="0" eaLnBrk="1" fontAlgn="base" latinLnBrk="0" hangingPunct="1">
              <a:lnSpc>
                <a:spcPct val="200000"/>
              </a:lnSpc>
              <a:spcBef>
                <a:spcPct val="0"/>
              </a:spcBef>
              <a:spcAft>
                <a:spcPct val="0"/>
              </a:spcAft>
              <a:buClrTx/>
              <a:buSzTx/>
              <a:buFontTx/>
              <a:buNone/>
            </a:pPr>
            <a:r>
              <a:rPr kumimoji="0" 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主电路中刀开关</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QS</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为电源开关起</a:t>
            </a:r>
            <a:r>
              <a:rPr kumimoji="0" lang="zh-CN" altLang="en-US" sz="2000" b="0" i="0" u="sng"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隔离电源的作用</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；熔断器</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FU1</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对主电路进行</a:t>
            </a:r>
            <a:r>
              <a:rPr kumimoji="0" lang="zh-CN" altLang="en-US" sz="2000" b="0" i="0" u="sng"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短路保护</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，主电路由接触器</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KM</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的主触点接通或断开。</a:t>
            </a:r>
            <a:r>
              <a:rPr kumimoji="0" lang="zh-CN" altLang="en-US" sz="2000" b="0" i="0" u="none" strike="noStrike" cap="none" normalizeH="0" baseline="0" dirty="0" smtClean="0">
                <a:ln>
                  <a:noFill/>
                </a:ln>
                <a:solidFill>
                  <a:srgbClr val="FF0000"/>
                </a:solidFill>
                <a:effectLst/>
                <a:latin typeface="Times New Roman" panose="02020603050405020304" pitchFamily="18" charset="0"/>
                <a:ea typeface="微软雅黑" panose="020B0503020204020204" pitchFamily="34" charset="-122"/>
                <a:cs typeface="Times New Roman" panose="02020603050405020304" pitchFamily="18" charset="0"/>
              </a:rPr>
              <a:t>由于点动控制，电动机运行时间短，有操作人员在近处监视，所以一般不设过载保护环节。</a:t>
            </a:r>
          </a:p>
          <a:p>
            <a:pPr marL="0" marR="0" lvl="0" indent="333375" algn="l" defTabSz="914400" rtl="0" eaLnBrk="0" fontAlgn="base" latinLnBrk="0" hangingPunct="0">
              <a:lnSpc>
                <a:spcPct val="200000"/>
              </a:lnSpc>
              <a:spcBef>
                <a:spcPct val="0"/>
              </a:spcBef>
              <a:spcAft>
                <a:spcPct val="0"/>
              </a:spcAft>
              <a:buClrTx/>
              <a:buSzTx/>
              <a:buFontTx/>
              <a:buNone/>
            </a:pP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控制电路中熔断器</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FU2</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进行短路保护；常开按钮</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SB</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控制接触器</a:t>
            </a:r>
            <a:r>
              <a:rPr kumimoji="0" lang="en-US" altLang="zh-CN"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KM</a:t>
            </a:r>
            <a:r>
              <a:rPr kumimoji="0" lang="zh-CN" altLang="en-US" sz="2000" b="0" i="0" u="none" strike="noStrike" cap="none" normalizeH="0" baseline="0" dirty="0" smtClean="0">
                <a:ln>
                  <a:noFill/>
                </a:ln>
                <a:effectLst/>
                <a:latin typeface="Times New Roman" panose="02020603050405020304" pitchFamily="18" charset="0"/>
                <a:ea typeface="微软雅黑" panose="020B0503020204020204" pitchFamily="34" charset="-122"/>
                <a:cs typeface="Times New Roman" panose="02020603050405020304" pitchFamily="18" charset="0"/>
              </a:rPr>
              <a:t>电磁线圈的通断。 </a:t>
            </a:r>
          </a:p>
        </p:txBody>
      </p:sp>
    </p:spTree>
    <p:extLst>
      <p:ext uri="{BB962C8B-B14F-4D97-AF65-F5344CB8AC3E}">
        <p14:creationId xmlns:p14="http://schemas.microsoft.com/office/powerpoint/2010/main" val="2515568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mn-lt"/>
              </a:rPr>
              <a:t>、三相异步电动机点动控制线路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Picture 2"/>
          <p:cNvPicPr>
            <a:picLocks noChangeAspect="1" noChangeArrowheads="1"/>
          </p:cNvPicPr>
          <p:nvPr/>
        </p:nvPicPr>
        <p:blipFill>
          <a:blip r:embed="rId3" cstate="print"/>
          <a:srcRect/>
          <a:stretch>
            <a:fillRect/>
          </a:stretch>
        </p:blipFill>
        <p:spPr bwMode="auto">
          <a:xfrm>
            <a:off x="6253073" y="1811036"/>
            <a:ext cx="4077310" cy="4601095"/>
          </a:xfrm>
          <a:prstGeom prst="rect">
            <a:avLst/>
          </a:prstGeom>
          <a:noFill/>
          <a:ln w="9525">
            <a:noFill/>
            <a:miter lim="800000"/>
            <a:headEnd/>
            <a:tailEnd/>
          </a:ln>
          <a:effectLst/>
        </p:spPr>
      </p:pic>
      <p:sp>
        <p:nvSpPr>
          <p:cNvPr id="4" name="矩形 3"/>
          <p:cNvSpPr/>
          <p:nvPr/>
        </p:nvSpPr>
        <p:spPr>
          <a:xfrm>
            <a:off x="775994" y="1523599"/>
            <a:ext cx="2425664" cy="369332"/>
          </a:xfrm>
          <a:prstGeom prst="rect">
            <a:avLst/>
          </a:prstGeom>
        </p:spPr>
        <p:txBody>
          <a:bodyPr wrap="none">
            <a:spAutoFit/>
          </a:bodyPr>
          <a:lstStyle/>
          <a:p>
            <a:pPr indent="276225" algn="just">
              <a:spcAft>
                <a:spcPts val="0"/>
              </a:spcAft>
            </a:pPr>
            <a:r>
              <a:rPr lang="en-US" altLang="zh-CN" b="1" kern="100" dirty="0">
                <a:latin typeface="Times New Roman" panose="02020603050405020304" pitchFamily="18" charset="0"/>
              </a:rPr>
              <a:t>1</a:t>
            </a:r>
            <a:r>
              <a:rPr lang="zh-CN" altLang="zh-CN" b="1" kern="100" dirty="0">
                <a:latin typeface="Times New Roman" panose="02020603050405020304" pitchFamily="18" charset="0"/>
              </a:rPr>
              <a:t>．电气控制原理图</a:t>
            </a:r>
          </a:p>
        </p:txBody>
      </p:sp>
      <p:sp>
        <p:nvSpPr>
          <p:cNvPr id="5" name="Rectangle 98"/>
          <p:cNvSpPr>
            <a:spLocks noChangeArrowheads="1"/>
          </p:cNvSpPr>
          <p:nvPr/>
        </p:nvSpPr>
        <p:spPr bwMode="auto">
          <a:xfrm>
            <a:off x="152400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Group 1"/>
          <p:cNvGrpSpPr>
            <a:grpSpLocks noChangeAspect="1"/>
          </p:cNvGrpSpPr>
          <p:nvPr/>
        </p:nvGrpSpPr>
        <p:grpSpPr bwMode="auto">
          <a:xfrm>
            <a:off x="1524000" y="2438400"/>
            <a:ext cx="5273675" cy="3863975"/>
            <a:chOff x="2362" y="-2157"/>
            <a:chExt cx="10194" cy="7480"/>
          </a:xfrm>
        </p:grpSpPr>
        <p:sp>
          <p:nvSpPr>
            <p:cNvPr id="10" name="AutoShape 97"/>
            <p:cNvSpPr>
              <a:spLocks noChangeAspect="1" noChangeArrowheads="1" noTextEdit="1"/>
            </p:cNvSpPr>
            <p:nvPr/>
          </p:nvSpPr>
          <p:spPr bwMode="auto">
            <a:xfrm>
              <a:off x="2362" y="-2157"/>
              <a:ext cx="10194" cy="748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Group 94"/>
            <p:cNvGrpSpPr>
              <a:grpSpLocks/>
            </p:cNvGrpSpPr>
            <p:nvPr/>
          </p:nvGrpSpPr>
          <p:grpSpPr bwMode="auto">
            <a:xfrm>
              <a:off x="4386" y="747"/>
              <a:ext cx="4287" cy="1830"/>
              <a:chOff x="1800" y="1761"/>
              <a:chExt cx="1972" cy="840"/>
            </a:xfrm>
          </p:grpSpPr>
          <p:sp>
            <p:nvSpPr>
              <p:cNvPr id="105" name="Rectangle 96"/>
              <p:cNvSpPr>
                <a:spLocks noChangeArrowheads="1"/>
              </p:cNvSpPr>
              <p:nvPr/>
            </p:nvSpPr>
            <p:spPr bwMode="auto">
              <a:xfrm>
                <a:off x="1800" y="2148"/>
                <a:ext cx="1608" cy="84"/>
              </a:xfrm>
              <a:prstGeom prst="rect">
                <a:avLst/>
              </a:prstGeom>
              <a:gradFill rotWithShape="1">
                <a:gsLst>
                  <a:gs pos="0">
                    <a:srgbClr val="F1F7E9">
                      <a:gamma/>
                      <a:shade val="46275"/>
                      <a:invGamma/>
                    </a:srgbClr>
                  </a:gs>
                  <a:gs pos="50000">
                    <a:srgbClr val="F1F7E9"/>
                  </a:gs>
                  <a:gs pos="100000">
                    <a:srgbClr val="F1F7E9">
                      <a:gamma/>
                      <a:shade val="46275"/>
                      <a:invGamma/>
                    </a:srgbClr>
                  </a:gs>
                </a:gsLst>
                <a:lin ang="5400000" scaled="1"/>
              </a:gradFill>
              <a:ln w="285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6" name="Freeform 95"/>
              <p:cNvSpPr>
                <a:spLocks/>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F1F7E9">
                      <a:gamma/>
                      <a:shade val="46275"/>
                      <a:invGamma/>
                    </a:srgbClr>
                  </a:gs>
                  <a:gs pos="50000">
                    <a:srgbClr val="F1F7E9"/>
                  </a:gs>
                  <a:gs pos="100000">
                    <a:srgbClr val="F1F7E9">
                      <a:gamma/>
                      <a:shade val="46275"/>
                      <a:invGamma/>
                    </a:srgbClr>
                  </a:gs>
                </a:gsLst>
                <a:lin ang="5400000" scaled="1"/>
              </a:gra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grpSp>
          <p:nvGrpSpPr>
            <p:cNvPr id="12" name="Group 85"/>
            <p:cNvGrpSpPr>
              <a:grpSpLocks/>
            </p:cNvGrpSpPr>
            <p:nvPr/>
          </p:nvGrpSpPr>
          <p:grpSpPr bwMode="auto">
            <a:xfrm>
              <a:off x="8843" y="747"/>
              <a:ext cx="1122" cy="1881"/>
              <a:chOff x="3850" y="1761"/>
              <a:chExt cx="516" cy="864"/>
            </a:xfrm>
          </p:grpSpPr>
          <p:sp>
            <p:nvSpPr>
              <p:cNvPr id="97" name="Rectangle 93" descr="宽下对角线"/>
              <p:cNvSpPr>
                <a:spLocks noChangeArrowheads="1"/>
              </p:cNvSpPr>
              <p:nvPr/>
            </p:nvSpPr>
            <p:spPr bwMode="auto">
              <a:xfrm>
                <a:off x="4268" y="1765"/>
                <a:ext cx="98" cy="860"/>
              </a:xfrm>
              <a:prstGeom prst="rect">
                <a:avLst/>
              </a:prstGeom>
              <a:pattFill prst="wdDnDiag">
                <a:fgClr>
                  <a:srgbClr val="000000"/>
                </a:fgClr>
                <a:bgClr>
                  <a:srgbClr val="FFFFFF"/>
                </a:bgClr>
              </a:patt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98" name="Freeform 92"/>
              <p:cNvSpPr>
                <a:spLocks/>
              </p:cNvSpPr>
              <p:nvPr/>
            </p:nvSpPr>
            <p:spPr bwMode="auto">
              <a:xfrm flipH="1">
                <a:off x="385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F1F7E9">
                      <a:gamma/>
                      <a:shade val="46275"/>
                      <a:invGamma/>
                    </a:srgbClr>
                  </a:gs>
                  <a:gs pos="50000">
                    <a:srgbClr val="F1F7E9"/>
                  </a:gs>
                  <a:gs pos="100000">
                    <a:srgbClr val="F1F7E9">
                      <a:gamma/>
                      <a:shade val="46275"/>
                      <a:invGamma/>
                    </a:srgbClr>
                  </a:gs>
                </a:gsLst>
                <a:lin ang="5400000" scaled="1"/>
              </a:gra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99" name="Freeform 91"/>
              <p:cNvSpPr>
                <a:spLocks/>
              </p:cNvSpPr>
              <p:nvPr/>
            </p:nvSpPr>
            <p:spPr bwMode="auto">
              <a:xfrm>
                <a:off x="3888" y="2011"/>
                <a:ext cx="60" cy="274"/>
              </a:xfrm>
              <a:custGeom>
                <a:avLst/>
                <a:gdLst>
                  <a:gd name="T0" fmla="*/ 60 w 60"/>
                  <a:gd name="T1" fmla="*/ 238 h 274"/>
                  <a:gd name="T2" fmla="*/ 51 w 60"/>
                  <a:gd name="T3" fmla="*/ 259 h 274"/>
                  <a:gd name="T4" fmla="*/ 36 w 60"/>
                  <a:gd name="T5" fmla="*/ 274 h 274"/>
                  <a:gd name="T6" fmla="*/ 12 w 60"/>
                  <a:gd name="T7" fmla="*/ 271 h 274"/>
                  <a:gd name="T8" fmla="*/ 0 w 60"/>
                  <a:gd name="T9" fmla="*/ 256 h 274"/>
                  <a:gd name="T10" fmla="*/ 0 w 60"/>
                  <a:gd name="T11" fmla="*/ 0 h 274"/>
                </a:gdLst>
                <a:ahLst/>
                <a:cxnLst>
                  <a:cxn ang="0">
                    <a:pos x="T0" y="T1"/>
                  </a:cxn>
                  <a:cxn ang="0">
                    <a:pos x="T2" y="T3"/>
                  </a:cxn>
                  <a:cxn ang="0">
                    <a:pos x="T4" y="T5"/>
                  </a:cxn>
                  <a:cxn ang="0">
                    <a:pos x="T6" y="T7"/>
                  </a:cxn>
                  <a:cxn ang="0">
                    <a:pos x="T8" y="T9"/>
                  </a:cxn>
                  <a:cxn ang="0">
                    <a:pos x="T10" y="T11"/>
                  </a:cxn>
                </a:cxnLst>
                <a:rect l="0" t="0" r="r" b="b"/>
                <a:pathLst>
                  <a:path w="60" h="274">
                    <a:moveTo>
                      <a:pt x="60" y="238"/>
                    </a:moveTo>
                    <a:lnTo>
                      <a:pt x="51" y="259"/>
                    </a:lnTo>
                    <a:lnTo>
                      <a:pt x="36" y="274"/>
                    </a:lnTo>
                    <a:lnTo>
                      <a:pt x="12" y="271"/>
                    </a:lnTo>
                    <a:lnTo>
                      <a:pt x="0" y="256"/>
                    </a:lnTo>
                    <a:lnTo>
                      <a:pt x="0" y="0"/>
                    </a:lnTo>
                  </a:path>
                </a:pathLst>
              </a:custGeom>
              <a:noFill/>
              <a:ln w="28575">
                <a:solidFill>
                  <a:srgbClr val="A5002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0"/>
              <p:cNvSpPr>
                <a:spLocks/>
              </p:cNvSpPr>
              <p:nvPr/>
            </p:nvSpPr>
            <p:spPr bwMode="auto">
              <a:xfrm>
                <a:off x="3933" y="2080"/>
                <a:ext cx="96" cy="207"/>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a:solidFill>
                  <a:srgbClr val="A5002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9"/>
              <p:cNvSpPr>
                <a:spLocks/>
              </p:cNvSpPr>
              <p:nvPr/>
            </p:nvSpPr>
            <p:spPr bwMode="auto">
              <a:xfrm>
                <a:off x="4017" y="2082"/>
                <a:ext cx="96" cy="207"/>
              </a:xfrm>
              <a:custGeom>
                <a:avLst/>
                <a:gdLst>
                  <a:gd name="T0" fmla="*/ 96 w 96"/>
                  <a:gd name="T1" fmla="*/ 177 h 207"/>
                  <a:gd name="T2" fmla="*/ 91 w 96"/>
                  <a:gd name="T3" fmla="*/ 193 h 207"/>
                  <a:gd name="T4" fmla="*/ 84 w 96"/>
                  <a:gd name="T5" fmla="*/ 201 h 207"/>
                  <a:gd name="T6" fmla="*/ 69 w 96"/>
                  <a:gd name="T7" fmla="*/ 207 h 207"/>
                  <a:gd name="T8" fmla="*/ 57 w 96"/>
                  <a:gd name="T9" fmla="*/ 204 h 207"/>
                  <a:gd name="T10" fmla="*/ 46 w 96"/>
                  <a:gd name="T11" fmla="*/ 190 h 207"/>
                  <a:gd name="T12" fmla="*/ 48 w 96"/>
                  <a:gd name="T13" fmla="*/ 18 h 207"/>
                  <a:gd name="T14" fmla="*/ 42 w 96"/>
                  <a:gd name="T15" fmla="*/ 6 h 207"/>
                  <a:gd name="T16" fmla="*/ 28 w 96"/>
                  <a:gd name="T17" fmla="*/ 0 h 207"/>
                  <a:gd name="T18" fmla="*/ 15 w 96"/>
                  <a:gd name="T19" fmla="*/ 3 h 207"/>
                  <a:gd name="T20" fmla="*/ 4 w 96"/>
                  <a:gd name="T21" fmla="*/ 12 h 207"/>
                  <a:gd name="T22" fmla="*/ 0 w 96"/>
                  <a:gd name="T23" fmla="*/ 2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207">
                    <a:moveTo>
                      <a:pt x="96" y="177"/>
                    </a:moveTo>
                    <a:lnTo>
                      <a:pt x="91" y="193"/>
                    </a:lnTo>
                    <a:lnTo>
                      <a:pt x="84" y="201"/>
                    </a:lnTo>
                    <a:lnTo>
                      <a:pt x="69" y="207"/>
                    </a:lnTo>
                    <a:lnTo>
                      <a:pt x="57" y="204"/>
                    </a:lnTo>
                    <a:lnTo>
                      <a:pt x="46" y="190"/>
                    </a:lnTo>
                    <a:lnTo>
                      <a:pt x="48" y="18"/>
                    </a:lnTo>
                    <a:lnTo>
                      <a:pt x="42" y="6"/>
                    </a:lnTo>
                    <a:lnTo>
                      <a:pt x="28" y="0"/>
                    </a:lnTo>
                    <a:lnTo>
                      <a:pt x="15" y="3"/>
                    </a:lnTo>
                    <a:lnTo>
                      <a:pt x="4" y="12"/>
                    </a:lnTo>
                    <a:lnTo>
                      <a:pt x="0" y="28"/>
                    </a:lnTo>
                  </a:path>
                </a:pathLst>
              </a:custGeom>
              <a:noFill/>
              <a:ln w="28575">
                <a:solidFill>
                  <a:srgbClr val="A5002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88"/>
              <p:cNvSpPr>
                <a:spLocks noChangeShapeType="1"/>
              </p:cNvSpPr>
              <p:nvPr/>
            </p:nvSpPr>
            <p:spPr bwMode="auto">
              <a:xfrm flipV="1">
                <a:off x="4107" y="2009"/>
                <a:ext cx="0" cy="102"/>
              </a:xfrm>
              <a:prstGeom prst="line">
                <a:avLst/>
              </a:prstGeom>
              <a:noFill/>
              <a:ln w="2857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Oval 87"/>
              <p:cNvSpPr>
                <a:spLocks noChangeArrowheads="1"/>
              </p:cNvSpPr>
              <p:nvPr/>
            </p:nvSpPr>
            <p:spPr bwMode="auto">
              <a:xfrm>
                <a:off x="3865" y="1972"/>
                <a:ext cx="45" cy="45"/>
              </a:xfrm>
              <a:prstGeom prst="ellipse">
                <a:avLst/>
              </a:prstGeom>
              <a:noFill/>
              <a:ln w="28575">
                <a:solidFill>
                  <a:srgbClr val="A5002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104" name="Oval 86"/>
              <p:cNvSpPr>
                <a:spLocks noChangeArrowheads="1"/>
              </p:cNvSpPr>
              <p:nvPr/>
            </p:nvSpPr>
            <p:spPr bwMode="auto">
              <a:xfrm>
                <a:off x="4085" y="1972"/>
                <a:ext cx="45" cy="45"/>
              </a:xfrm>
              <a:prstGeom prst="ellipse">
                <a:avLst/>
              </a:prstGeom>
              <a:noFill/>
              <a:ln w="28575">
                <a:solidFill>
                  <a:srgbClr val="A5002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sp>
          <p:nvSpPr>
            <p:cNvPr id="13" name="Oval 84"/>
            <p:cNvSpPr>
              <a:spLocks noChangeArrowheads="1"/>
            </p:cNvSpPr>
            <p:nvPr/>
          </p:nvSpPr>
          <p:spPr bwMode="auto">
            <a:xfrm>
              <a:off x="4966" y="3597"/>
              <a:ext cx="880" cy="1396"/>
            </a:xfrm>
            <a:prstGeom prst="ellipse">
              <a:avLst/>
            </a:prstGeom>
            <a:gradFill rotWithShape="1">
              <a:gsLst>
                <a:gs pos="0">
                  <a:srgbClr val="F1F7E9"/>
                </a:gs>
                <a:gs pos="100000">
                  <a:srgbClr val="F1F7E9">
                    <a:gamma/>
                    <a:shade val="46275"/>
                    <a:invGamma/>
                  </a:srgbClr>
                </a:gs>
              </a:gsLst>
              <a:path path="shape">
                <a:fillToRect l="50000" t="50000" r="50000" b="50000"/>
              </a:path>
            </a:gra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none" lIns="64922" tIns="32461" rIns="64922" bIns="32461"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Times New Roman" panose="02020603050405020304" pitchFamily="18" charset="0"/>
                  <a:ea typeface="楷体_GB2312"/>
                  <a:cs typeface="Times New Roman" panose="02020603050405020304" pitchFamily="18" charset="0"/>
                </a:rPr>
                <a:t>M</a:t>
              </a:r>
              <a:endParaRPr kumimoji="0" lang="en-US" altLang="zh-CN" sz="800" b="0" i="0" u="none" strike="noStrike" cap="none" normalizeH="0" baseline="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FFFF"/>
                  </a:solidFill>
                  <a:effectLst/>
                  <a:latin typeface="Times New Roman" panose="02020603050405020304" pitchFamily="18" charset="0"/>
                  <a:ea typeface="楷体_GB2312"/>
                  <a:cs typeface="Times New Roman" panose="02020603050405020304" pitchFamily="18" charset="0"/>
                </a:rPr>
                <a:t>3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14" name="Text Box 83"/>
            <p:cNvSpPr txBox="1">
              <a:spLocks noChangeArrowheads="1"/>
            </p:cNvSpPr>
            <p:nvPr/>
          </p:nvSpPr>
          <p:spPr bwMode="auto">
            <a:xfrm>
              <a:off x="3437" y="413"/>
              <a:ext cx="868" cy="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922" tIns="32461" rIns="64922" bIns="32461"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7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楷体_GB2312"/>
                </a:rPr>
                <a:t>动合主触点</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15" name="Group 73"/>
            <p:cNvGrpSpPr>
              <a:grpSpLocks/>
            </p:cNvGrpSpPr>
            <p:nvPr/>
          </p:nvGrpSpPr>
          <p:grpSpPr bwMode="auto">
            <a:xfrm>
              <a:off x="4389" y="1082"/>
              <a:ext cx="1754" cy="1190"/>
              <a:chOff x="837" y="1923"/>
              <a:chExt cx="807" cy="546"/>
            </a:xfrm>
          </p:grpSpPr>
          <p:sp>
            <p:nvSpPr>
              <p:cNvPr id="88" name="AutoShape 82"/>
              <p:cNvSpPr>
                <a:spLocks noChangeArrowheads="1"/>
              </p:cNvSpPr>
              <p:nvPr/>
            </p:nvSpPr>
            <p:spPr bwMode="auto">
              <a:xfrm>
                <a:off x="1582"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89" name="AutoShape 81"/>
              <p:cNvSpPr>
                <a:spLocks noChangeArrowheads="1"/>
              </p:cNvSpPr>
              <p:nvPr/>
            </p:nvSpPr>
            <p:spPr bwMode="auto">
              <a:xfrm>
                <a:off x="1207"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90" name="AutoShape 80"/>
              <p:cNvSpPr>
                <a:spLocks noChangeArrowheads="1"/>
              </p:cNvSpPr>
              <p:nvPr/>
            </p:nvSpPr>
            <p:spPr bwMode="auto">
              <a:xfrm>
                <a:off x="837"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91" name="AutoShape 79"/>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92" name="AutoShape 78"/>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93" name="AutoShape 77"/>
              <p:cNvSpPr>
                <a:spLocks noChangeArrowheads="1"/>
              </p:cNvSpPr>
              <p:nvPr/>
            </p:nvSpPr>
            <p:spPr bwMode="auto">
              <a:xfrm>
                <a:off x="837"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94" name="Line 76"/>
              <p:cNvSpPr>
                <a:spLocks noChangeShapeType="1"/>
              </p:cNvSpPr>
              <p:nvPr/>
            </p:nvSpPr>
            <p:spPr bwMode="auto">
              <a:xfrm flipH="1">
                <a:off x="1210"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95" name="Line 75"/>
              <p:cNvSpPr>
                <a:spLocks noChangeShapeType="1"/>
              </p:cNvSpPr>
              <p:nvPr/>
            </p:nvSpPr>
            <p:spPr bwMode="auto">
              <a:xfrm flipH="1">
                <a:off x="838"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96" name="Line 74"/>
              <p:cNvSpPr>
                <a:spLocks noChangeShapeType="1"/>
              </p:cNvSpPr>
              <p:nvPr/>
            </p:nvSpPr>
            <p:spPr bwMode="auto">
              <a:xfrm flipH="1">
                <a:off x="1587"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grpSp>
          <p:nvGrpSpPr>
            <p:cNvPr id="16" name="Group 42"/>
            <p:cNvGrpSpPr>
              <a:grpSpLocks/>
            </p:cNvGrpSpPr>
            <p:nvPr/>
          </p:nvGrpSpPr>
          <p:grpSpPr bwMode="auto">
            <a:xfrm>
              <a:off x="4643" y="-1197"/>
              <a:ext cx="1835" cy="5143"/>
              <a:chOff x="1918" y="868"/>
              <a:chExt cx="844" cy="2362"/>
            </a:xfrm>
          </p:grpSpPr>
          <p:sp>
            <p:nvSpPr>
              <p:cNvPr id="58" name="Line 72"/>
              <p:cNvSpPr>
                <a:spLocks noChangeShapeType="1"/>
              </p:cNvSpPr>
              <p:nvPr/>
            </p:nvSpPr>
            <p:spPr bwMode="auto">
              <a:xfrm>
                <a:off x="2722" y="1154"/>
                <a:ext cx="0" cy="52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9" name="Line 71"/>
              <p:cNvSpPr>
                <a:spLocks noChangeShapeType="1"/>
              </p:cNvSpPr>
              <p:nvPr/>
            </p:nvSpPr>
            <p:spPr bwMode="auto">
              <a:xfrm>
                <a:off x="1975" y="1183"/>
                <a:ext cx="0" cy="48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0" name="Line 70"/>
              <p:cNvSpPr>
                <a:spLocks noChangeShapeType="1"/>
              </p:cNvSpPr>
              <p:nvPr/>
            </p:nvSpPr>
            <p:spPr bwMode="auto">
              <a:xfrm>
                <a:off x="2346" y="1174"/>
                <a:ext cx="0" cy="522"/>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1" name="Freeform 69"/>
              <p:cNvSpPr>
                <a:spLocks/>
              </p:cNvSpPr>
              <p:nvPr/>
            </p:nvSpPr>
            <p:spPr bwMode="auto">
              <a:xfrm>
                <a:off x="1975" y="2737"/>
                <a:ext cx="120" cy="486"/>
              </a:xfrm>
              <a:custGeom>
                <a:avLst/>
                <a:gdLst>
                  <a:gd name="T0" fmla="*/ 3 w 120"/>
                  <a:gd name="T1" fmla="*/ 0 h 737"/>
                  <a:gd name="T2" fmla="*/ 0 w 120"/>
                  <a:gd name="T3" fmla="*/ 613 h 737"/>
                  <a:gd name="T4" fmla="*/ 120 w 120"/>
                  <a:gd name="T5" fmla="*/ 737 h 737"/>
                </a:gdLst>
                <a:ahLst/>
                <a:cxnLst>
                  <a:cxn ang="0">
                    <a:pos x="T0" y="T1"/>
                  </a:cxn>
                  <a:cxn ang="0">
                    <a:pos x="T2" y="T3"/>
                  </a:cxn>
                  <a:cxn ang="0">
                    <a:pos x="T4" y="T5"/>
                  </a:cxn>
                </a:cxnLst>
                <a:rect l="0" t="0" r="r" b="b"/>
                <a:pathLst>
                  <a:path w="120" h="737">
                    <a:moveTo>
                      <a:pt x="3" y="0"/>
                    </a:moveTo>
                    <a:lnTo>
                      <a:pt x="0" y="613"/>
                    </a:lnTo>
                    <a:lnTo>
                      <a:pt x="120" y="737"/>
                    </a:lnTo>
                  </a:path>
                </a:pathLst>
              </a:custGeom>
              <a:noFill/>
              <a:ln w="285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2" name="Line 68"/>
              <p:cNvSpPr>
                <a:spLocks noChangeShapeType="1"/>
              </p:cNvSpPr>
              <p:nvPr/>
            </p:nvSpPr>
            <p:spPr bwMode="auto">
              <a:xfrm>
                <a:off x="2355" y="2754"/>
                <a:ext cx="0" cy="32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3" name="Oval 67"/>
              <p:cNvSpPr>
                <a:spLocks noChangeArrowheads="1"/>
              </p:cNvSpPr>
              <p:nvPr/>
            </p:nvSpPr>
            <p:spPr bwMode="auto">
              <a:xfrm>
                <a:off x="1946" y="1132"/>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4" name="Oval 66"/>
              <p:cNvSpPr>
                <a:spLocks noChangeArrowheads="1"/>
              </p:cNvSpPr>
              <p:nvPr/>
            </p:nvSpPr>
            <p:spPr bwMode="auto">
              <a:xfrm>
                <a:off x="2315" y="1124"/>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5" name="Oval 65"/>
              <p:cNvSpPr>
                <a:spLocks noChangeArrowheads="1"/>
              </p:cNvSpPr>
              <p:nvPr/>
            </p:nvSpPr>
            <p:spPr bwMode="auto">
              <a:xfrm>
                <a:off x="2694" y="1124"/>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6" name="Freeform 64"/>
              <p:cNvSpPr>
                <a:spLocks/>
              </p:cNvSpPr>
              <p:nvPr/>
            </p:nvSpPr>
            <p:spPr bwMode="auto">
              <a:xfrm>
                <a:off x="2617" y="2743"/>
                <a:ext cx="123" cy="487"/>
              </a:xfrm>
              <a:custGeom>
                <a:avLst/>
                <a:gdLst>
                  <a:gd name="T0" fmla="*/ 123 w 123"/>
                  <a:gd name="T1" fmla="*/ 0 h 739"/>
                  <a:gd name="T2" fmla="*/ 120 w 123"/>
                  <a:gd name="T3" fmla="*/ 615 h 739"/>
                  <a:gd name="T4" fmla="*/ 0 w 123"/>
                  <a:gd name="T5" fmla="*/ 739 h 739"/>
                </a:gdLst>
                <a:ahLst/>
                <a:cxnLst>
                  <a:cxn ang="0">
                    <a:pos x="T0" y="T1"/>
                  </a:cxn>
                  <a:cxn ang="0">
                    <a:pos x="T2" y="T3"/>
                  </a:cxn>
                  <a:cxn ang="0">
                    <a:pos x="T4" y="T5"/>
                  </a:cxn>
                </a:cxnLst>
                <a:rect l="0" t="0" r="r" b="b"/>
                <a:pathLst>
                  <a:path w="123" h="739">
                    <a:moveTo>
                      <a:pt x="123" y="0"/>
                    </a:moveTo>
                    <a:lnTo>
                      <a:pt x="120" y="615"/>
                    </a:lnTo>
                    <a:lnTo>
                      <a:pt x="0" y="739"/>
                    </a:lnTo>
                  </a:path>
                </a:pathLst>
              </a:custGeom>
              <a:noFill/>
              <a:ln w="285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67" name="Rectangle 63"/>
              <p:cNvSpPr>
                <a:spLocks noChangeArrowheads="1"/>
              </p:cNvSpPr>
              <p:nvPr/>
            </p:nvSpPr>
            <p:spPr bwMode="auto">
              <a:xfrm>
                <a:off x="2208" y="868"/>
                <a:ext cx="360" cy="288"/>
              </a:xfrm>
              <a:prstGeom prst="rect">
                <a:avLst/>
              </a:prstGeom>
              <a:noFill/>
              <a:ln>
                <a:noFill/>
              </a:ln>
              <a:effectLst/>
              <a:extLst>
                <a:ext uri="{909E8E84-426E-40DD-AFC4-6F175D3DCCD1}">
                  <a14:hiddenFill xmlns:a14="http://schemas.microsoft.com/office/drawing/2010/main">
                    <a:solidFill>
                      <a:srgbClr val="8BAE6C"/>
                    </a:solidFill>
                  </a14:hiddenFill>
                </a:ext>
                <a:ext uri="{91240B29-F687-4F45-9708-019B960494DF}">
                  <a14:hiddenLine xmlns:a14="http://schemas.microsoft.com/office/drawing/2010/main" w="38100">
                    <a:solidFill>
                      <a:srgbClr val="003300"/>
                    </a:solidFill>
                    <a:miter lim="800000"/>
                    <a:headEnd/>
                    <a:tailEnd/>
                  </a14:hiddenLine>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700" b="1" i="0" u="none" strike="noStrike" cap="none" normalizeH="0" baseline="0" smtClean="0">
                    <a:ln>
                      <a:noFill/>
                    </a:ln>
                    <a:solidFill>
                      <a:srgbClr val="A50021"/>
                    </a:solidFill>
                    <a:effectLst/>
                    <a:latin typeface="Times New Roman" panose="02020603050405020304" pitchFamily="18" charset="0"/>
                    <a:ea typeface="宋体" panose="02010600030101010101" pitchFamily="2" charset="-122"/>
                    <a:cs typeface="Times New Roman" panose="02020603050405020304" pitchFamily="18" charset="0"/>
                  </a:rPr>
                  <a:t>3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8" name="AutoShape 62"/>
              <p:cNvSpPr>
                <a:spLocks noChangeArrowheads="1"/>
              </p:cNvSpPr>
              <p:nvPr/>
            </p:nvSpPr>
            <p:spPr bwMode="auto">
              <a:xfrm flipH="1">
                <a:off x="1918" y="2367"/>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69" name="AutoShape 61"/>
              <p:cNvSpPr>
                <a:spLocks noChangeArrowheads="1"/>
              </p:cNvSpPr>
              <p:nvPr/>
            </p:nvSpPr>
            <p:spPr bwMode="auto">
              <a:xfrm flipH="1">
                <a:off x="2669" y="1920"/>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70" name="AutoShape 60"/>
              <p:cNvSpPr>
                <a:spLocks noChangeArrowheads="1"/>
              </p:cNvSpPr>
              <p:nvPr/>
            </p:nvSpPr>
            <p:spPr bwMode="auto">
              <a:xfrm flipH="1">
                <a:off x="2291" y="1920"/>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71" name="AutoShape 59"/>
              <p:cNvSpPr>
                <a:spLocks noChangeArrowheads="1"/>
              </p:cNvSpPr>
              <p:nvPr/>
            </p:nvSpPr>
            <p:spPr bwMode="auto">
              <a:xfrm flipH="1">
                <a:off x="1918" y="1920"/>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grpSp>
            <p:nvGrpSpPr>
              <p:cNvPr id="72" name="Group 55"/>
              <p:cNvGrpSpPr>
                <a:grpSpLocks/>
              </p:cNvGrpSpPr>
              <p:nvPr/>
            </p:nvGrpSpPr>
            <p:grpSpPr bwMode="auto">
              <a:xfrm>
                <a:off x="1974" y="1641"/>
                <a:ext cx="751" cy="377"/>
                <a:chOff x="1010" y="1305"/>
                <a:chExt cx="751" cy="481"/>
              </a:xfrm>
            </p:grpSpPr>
            <p:sp>
              <p:nvSpPr>
                <p:cNvPr id="85" name="Line 58"/>
                <p:cNvSpPr>
                  <a:spLocks noChangeShapeType="1"/>
                </p:cNvSpPr>
                <p:nvPr/>
              </p:nvSpPr>
              <p:spPr bwMode="auto">
                <a:xfrm>
                  <a:off x="1383" y="1305"/>
                  <a:ext cx="0" cy="481"/>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86" name="Line 57"/>
                <p:cNvSpPr>
                  <a:spLocks noChangeShapeType="1"/>
                </p:cNvSpPr>
                <p:nvPr/>
              </p:nvSpPr>
              <p:spPr bwMode="auto">
                <a:xfrm>
                  <a:off x="1010" y="1305"/>
                  <a:ext cx="0" cy="481"/>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87" name="Line 56"/>
                <p:cNvSpPr>
                  <a:spLocks noChangeShapeType="1"/>
                </p:cNvSpPr>
                <p:nvPr/>
              </p:nvSpPr>
              <p:spPr bwMode="auto">
                <a:xfrm>
                  <a:off x="1761" y="1305"/>
                  <a:ext cx="0" cy="481"/>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sp>
            <p:nvSpPr>
              <p:cNvPr id="73" name="AutoShape 54"/>
              <p:cNvSpPr>
                <a:spLocks noChangeArrowheads="1"/>
              </p:cNvSpPr>
              <p:nvPr/>
            </p:nvSpPr>
            <p:spPr bwMode="auto">
              <a:xfrm flipH="1">
                <a:off x="2669" y="2367"/>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74" name="AutoShape 53"/>
              <p:cNvSpPr>
                <a:spLocks noChangeArrowheads="1"/>
              </p:cNvSpPr>
              <p:nvPr/>
            </p:nvSpPr>
            <p:spPr bwMode="auto">
              <a:xfrm flipH="1">
                <a:off x="2291" y="2367"/>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grpSp>
            <p:nvGrpSpPr>
              <p:cNvPr id="75" name="Group 49"/>
              <p:cNvGrpSpPr>
                <a:grpSpLocks/>
              </p:cNvGrpSpPr>
              <p:nvPr/>
            </p:nvGrpSpPr>
            <p:grpSpPr bwMode="auto">
              <a:xfrm>
                <a:off x="1974" y="2362"/>
                <a:ext cx="760" cy="373"/>
                <a:chOff x="1974" y="2362"/>
                <a:chExt cx="760" cy="373"/>
              </a:xfrm>
            </p:grpSpPr>
            <p:sp>
              <p:nvSpPr>
                <p:cNvPr id="82" name="Line 52"/>
                <p:cNvSpPr>
                  <a:spLocks noChangeShapeType="1"/>
                </p:cNvSpPr>
                <p:nvPr/>
              </p:nvSpPr>
              <p:spPr bwMode="auto">
                <a:xfrm>
                  <a:off x="2353" y="2362"/>
                  <a:ext cx="0" cy="373"/>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83" name="Line 51"/>
                <p:cNvSpPr>
                  <a:spLocks noChangeShapeType="1"/>
                </p:cNvSpPr>
                <p:nvPr/>
              </p:nvSpPr>
              <p:spPr bwMode="auto">
                <a:xfrm>
                  <a:off x="1974" y="2362"/>
                  <a:ext cx="0" cy="373"/>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84" name="Line 50"/>
                <p:cNvSpPr>
                  <a:spLocks noChangeShapeType="1"/>
                </p:cNvSpPr>
                <p:nvPr/>
              </p:nvSpPr>
              <p:spPr bwMode="auto">
                <a:xfrm>
                  <a:off x="2734" y="2362"/>
                  <a:ext cx="0" cy="373"/>
                </a:xfrm>
                <a:prstGeom prst="line">
                  <a:avLst/>
                </a:prstGeom>
                <a:noFill/>
                <a:ln w="38100">
                  <a:solidFill>
                    <a:srgbClr val="8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sp>
            <p:nvSpPr>
              <p:cNvPr id="76" name="Oval 48"/>
              <p:cNvSpPr>
                <a:spLocks noChangeArrowheads="1"/>
              </p:cNvSpPr>
              <p:nvPr/>
            </p:nvSpPr>
            <p:spPr bwMode="auto">
              <a:xfrm>
                <a:off x="1941" y="2722"/>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77" name="Oval 47"/>
              <p:cNvSpPr>
                <a:spLocks noChangeArrowheads="1"/>
              </p:cNvSpPr>
              <p:nvPr/>
            </p:nvSpPr>
            <p:spPr bwMode="auto">
              <a:xfrm>
                <a:off x="2326" y="2723"/>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78" name="Oval 46"/>
              <p:cNvSpPr>
                <a:spLocks noChangeArrowheads="1"/>
              </p:cNvSpPr>
              <p:nvPr/>
            </p:nvSpPr>
            <p:spPr bwMode="auto">
              <a:xfrm>
                <a:off x="2706" y="2723"/>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79" name="Oval 45"/>
              <p:cNvSpPr>
                <a:spLocks noChangeArrowheads="1"/>
              </p:cNvSpPr>
              <p:nvPr/>
            </p:nvSpPr>
            <p:spPr bwMode="auto">
              <a:xfrm>
                <a:off x="1945" y="1599"/>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80" name="Oval 44"/>
              <p:cNvSpPr>
                <a:spLocks noChangeArrowheads="1"/>
              </p:cNvSpPr>
              <p:nvPr/>
            </p:nvSpPr>
            <p:spPr bwMode="auto">
              <a:xfrm>
                <a:off x="2320" y="1600"/>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81" name="Oval 43"/>
              <p:cNvSpPr>
                <a:spLocks noChangeArrowheads="1"/>
              </p:cNvSpPr>
              <p:nvPr/>
            </p:nvSpPr>
            <p:spPr bwMode="auto">
              <a:xfrm>
                <a:off x="2694" y="1600"/>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grpSp>
          <p:nvGrpSpPr>
            <p:cNvPr id="17" name="Group 36"/>
            <p:cNvGrpSpPr>
              <a:grpSpLocks/>
            </p:cNvGrpSpPr>
            <p:nvPr/>
          </p:nvGrpSpPr>
          <p:grpSpPr bwMode="auto">
            <a:xfrm>
              <a:off x="5569" y="-418"/>
              <a:ext cx="3835" cy="1668"/>
              <a:chOff x="2344" y="1226"/>
              <a:chExt cx="1764" cy="766"/>
            </a:xfrm>
          </p:grpSpPr>
          <p:sp>
            <p:nvSpPr>
              <p:cNvPr id="53" name="Line 41"/>
              <p:cNvSpPr>
                <a:spLocks noChangeShapeType="1"/>
              </p:cNvSpPr>
              <p:nvPr/>
            </p:nvSpPr>
            <p:spPr bwMode="auto">
              <a:xfrm rot="-5400000">
                <a:off x="2944" y="1301"/>
                <a:ext cx="0" cy="458"/>
              </a:xfrm>
              <a:prstGeom prst="line">
                <a:avLst/>
              </a:prstGeom>
              <a:noFill/>
              <a:ln w="28575">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4" name="Freeform 40"/>
              <p:cNvSpPr>
                <a:spLocks/>
              </p:cNvSpPr>
              <p:nvPr/>
            </p:nvSpPr>
            <p:spPr bwMode="auto">
              <a:xfrm>
                <a:off x="2344" y="1226"/>
                <a:ext cx="1764" cy="766"/>
              </a:xfrm>
              <a:custGeom>
                <a:avLst/>
                <a:gdLst>
                  <a:gd name="T0" fmla="*/ 0 w 1780"/>
                  <a:gd name="T1" fmla="*/ 0 h 660"/>
                  <a:gd name="T2" fmla="*/ 1780 w 1780"/>
                  <a:gd name="T3" fmla="*/ 0 h 660"/>
                  <a:gd name="T4" fmla="*/ 1776 w 1780"/>
                  <a:gd name="T5" fmla="*/ 660 h 660"/>
                </a:gdLst>
                <a:ahLst/>
                <a:cxnLst>
                  <a:cxn ang="0">
                    <a:pos x="T0" y="T1"/>
                  </a:cxn>
                  <a:cxn ang="0">
                    <a:pos x="T2" y="T3"/>
                  </a:cxn>
                  <a:cxn ang="0">
                    <a:pos x="T4" y="T5"/>
                  </a:cxn>
                </a:cxnLst>
                <a:rect l="0" t="0" r="r" b="b"/>
                <a:pathLst>
                  <a:path w="1780" h="660">
                    <a:moveTo>
                      <a:pt x="0" y="0"/>
                    </a:moveTo>
                    <a:lnTo>
                      <a:pt x="1780" y="0"/>
                    </a:lnTo>
                    <a:lnTo>
                      <a:pt x="1776" y="660"/>
                    </a:lnTo>
                  </a:path>
                </a:pathLst>
              </a:custGeom>
              <a:noFill/>
              <a:ln w="28575">
                <a:solidFill>
                  <a:srgbClr val="8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5" name="Freeform 39"/>
              <p:cNvSpPr>
                <a:spLocks/>
              </p:cNvSpPr>
              <p:nvPr/>
            </p:nvSpPr>
            <p:spPr bwMode="auto">
              <a:xfrm>
                <a:off x="3448" y="1530"/>
                <a:ext cx="440" cy="442"/>
              </a:xfrm>
              <a:custGeom>
                <a:avLst/>
                <a:gdLst>
                  <a:gd name="T0" fmla="*/ 0 w 1780"/>
                  <a:gd name="T1" fmla="*/ 0 h 660"/>
                  <a:gd name="T2" fmla="*/ 1780 w 1780"/>
                  <a:gd name="T3" fmla="*/ 0 h 660"/>
                  <a:gd name="T4" fmla="*/ 1776 w 1780"/>
                  <a:gd name="T5" fmla="*/ 660 h 660"/>
                </a:gdLst>
                <a:ahLst/>
                <a:cxnLst>
                  <a:cxn ang="0">
                    <a:pos x="T0" y="T1"/>
                  </a:cxn>
                  <a:cxn ang="0">
                    <a:pos x="T2" y="T3"/>
                  </a:cxn>
                  <a:cxn ang="0">
                    <a:pos x="T4" y="T5"/>
                  </a:cxn>
                </a:cxnLst>
                <a:rect l="0" t="0" r="r" b="b"/>
                <a:pathLst>
                  <a:path w="1780" h="660">
                    <a:moveTo>
                      <a:pt x="0" y="0"/>
                    </a:moveTo>
                    <a:lnTo>
                      <a:pt x="1780" y="0"/>
                    </a:lnTo>
                    <a:lnTo>
                      <a:pt x="1776" y="660"/>
                    </a:lnTo>
                  </a:path>
                </a:pathLst>
              </a:custGeom>
              <a:noFill/>
              <a:ln w="28575">
                <a:solidFill>
                  <a:srgbClr val="8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6" name="Oval 38"/>
              <p:cNvSpPr>
                <a:spLocks noChangeArrowheads="1"/>
              </p:cNvSpPr>
              <p:nvPr/>
            </p:nvSpPr>
            <p:spPr bwMode="auto">
              <a:xfrm>
                <a:off x="3155" y="1506"/>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7" name="Oval 37"/>
              <p:cNvSpPr>
                <a:spLocks noChangeArrowheads="1"/>
              </p:cNvSpPr>
              <p:nvPr/>
            </p:nvSpPr>
            <p:spPr bwMode="auto">
              <a:xfrm>
                <a:off x="3410" y="1506"/>
                <a:ext cx="56" cy="56"/>
              </a:xfrm>
              <a:prstGeom prst="ellipse">
                <a:avLst/>
              </a:prstGeom>
              <a:solidFill>
                <a:srgbClr val="F1F7E9"/>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grpSp>
          <p:nvGrpSpPr>
            <p:cNvPr id="18" name="Group 29"/>
            <p:cNvGrpSpPr>
              <a:grpSpLocks/>
            </p:cNvGrpSpPr>
            <p:nvPr/>
          </p:nvGrpSpPr>
          <p:grpSpPr bwMode="auto">
            <a:xfrm>
              <a:off x="7302" y="-178"/>
              <a:ext cx="734" cy="814"/>
              <a:chOff x="2177" y="1344"/>
              <a:chExt cx="338" cy="374"/>
            </a:xfrm>
          </p:grpSpPr>
          <p:sp>
            <p:nvSpPr>
              <p:cNvPr id="47" name="Line 35"/>
              <p:cNvSpPr>
                <a:spLocks noChangeShapeType="1"/>
              </p:cNvSpPr>
              <p:nvPr/>
            </p:nvSpPr>
            <p:spPr bwMode="auto">
              <a:xfrm rot="-5400000">
                <a:off x="2346" y="1297"/>
                <a:ext cx="0" cy="338"/>
              </a:xfrm>
              <a:prstGeom prst="line">
                <a:avLst/>
              </a:prstGeom>
              <a:noFill/>
              <a:ln w="38100">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nvGrpSpPr>
              <p:cNvPr id="48" name="Group 30"/>
              <p:cNvGrpSpPr>
                <a:grpSpLocks/>
              </p:cNvGrpSpPr>
              <p:nvPr/>
            </p:nvGrpSpPr>
            <p:grpSpPr bwMode="auto">
              <a:xfrm>
                <a:off x="2231" y="1344"/>
                <a:ext cx="236" cy="374"/>
                <a:chOff x="2231" y="1344"/>
                <a:chExt cx="236" cy="374"/>
              </a:xfrm>
            </p:grpSpPr>
            <p:sp>
              <p:nvSpPr>
                <p:cNvPr id="49" name="Line 34"/>
                <p:cNvSpPr>
                  <a:spLocks noChangeShapeType="1"/>
                </p:cNvSpPr>
                <p:nvPr/>
              </p:nvSpPr>
              <p:spPr bwMode="auto">
                <a:xfrm>
                  <a:off x="2344" y="1344"/>
                  <a:ext cx="0" cy="120"/>
                </a:xfrm>
                <a:prstGeom prst="line">
                  <a:avLst/>
                </a:prstGeom>
                <a:noFill/>
                <a:ln w="5715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0" name="Rectangle 33" descr="宽下对角线"/>
                <p:cNvSpPr>
                  <a:spLocks noChangeArrowheads="1"/>
                </p:cNvSpPr>
                <p:nvPr/>
              </p:nvSpPr>
              <p:spPr bwMode="auto">
                <a:xfrm rot="-5400000">
                  <a:off x="2313" y="1564"/>
                  <a:ext cx="72" cy="236"/>
                </a:xfrm>
                <a:prstGeom prst="rect">
                  <a:avLst/>
                </a:prstGeom>
                <a:pattFill prst="wdDnDiag">
                  <a:fgClr>
                    <a:srgbClr val="000000"/>
                  </a:fgClr>
                  <a:bgClr>
                    <a:srgbClr val="FFFFFF"/>
                  </a:bgClr>
                </a:patt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1" name="Line 32"/>
                <p:cNvSpPr>
                  <a:spLocks noChangeShapeType="1"/>
                </p:cNvSpPr>
                <p:nvPr/>
              </p:nvSpPr>
              <p:spPr bwMode="auto">
                <a:xfrm rot="-5400000">
                  <a:off x="2350" y="1541"/>
                  <a:ext cx="0" cy="22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52" name="Freeform 31"/>
                <p:cNvSpPr>
                  <a:spLocks/>
                </p:cNvSpPr>
                <p:nvPr/>
              </p:nvSpPr>
              <p:spPr bwMode="auto">
                <a:xfrm>
                  <a:off x="2300" y="1468"/>
                  <a:ext cx="108" cy="180"/>
                </a:xfrm>
                <a:custGeom>
                  <a:avLst/>
                  <a:gdLst>
                    <a:gd name="T0" fmla="*/ 0 w 108"/>
                    <a:gd name="T1" fmla="*/ 0 h 216"/>
                    <a:gd name="T2" fmla="*/ 104 w 108"/>
                    <a:gd name="T3" fmla="*/ 24 h 216"/>
                    <a:gd name="T4" fmla="*/ 0 w 108"/>
                    <a:gd name="T5" fmla="*/ 68 h 216"/>
                    <a:gd name="T6" fmla="*/ 108 w 108"/>
                    <a:gd name="T7" fmla="*/ 80 h 216"/>
                    <a:gd name="T8" fmla="*/ 4 w 108"/>
                    <a:gd name="T9" fmla="*/ 120 h 216"/>
                    <a:gd name="T10" fmla="*/ 104 w 108"/>
                    <a:gd name="T11" fmla="*/ 148 h 216"/>
                    <a:gd name="T12" fmla="*/ 4 w 108"/>
                    <a:gd name="T13" fmla="*/ 180 h 216"/>
                    <a:gd name="T14" fmla="*/ 104 w 108"/>
                    <a:gd name="T15" fmla="*/ 216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Group 23"/>
            <p:cNvGrpSpPr>
              <a:grpSpLocks/>
            </p:cNvGrpSpPr>
            <p:nvPr/>
          </p:nvGrpSpPr>
          <p:grpSpPr bwMode="auto">
            <a:xfrm>
              <a:off x="7324" y="-94"/>
              <a:ext cx="734" cy="717"/>
              <a:chOff x="4038" y="1070"/>
              <a:chExt cx="338" cy="329"/>
            </a:xfrm>
          </p:grpSpPr>
          <p:sp>
            <p:nvSpPr>
              <p:cNvPr id="42" name="Line 28"/>
              <p:cNvSpPr>
                <a:spLocks noChangeShapeType="1"/>
              </p:cNvSpPr>
              <p:nvPr/>
            </p:nvSpPr>
            <p:spPr bwMode="auto">
              <a:xfrm>
                <a:off x="4205" y="1070"/>
                <a:ext cx="0" cy="120"/>
              </a:xfrm>
              <a:prstGeom prst="line">
                <a:avLst/>
              </a:prstGeom>
              <a:noFill/>
              <a:ln w="5715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43" name="Line 27"/>
              <p:cNvSpPr>
                <a:spLocks noChangeShapeType="1"/>
              </p:cNvSpPr>
              <p:nvPr/>
            </p:nvSpPr>
            <p:spPr bwMode="auto">
              <a:xfrm rot="-5400000">
                <a:off x="4207" y="1023"/>
                <a:ext cx="0" cy="338"/>
              </a:xfrm>
              <a:prstGeom prst="line">
                <a:avLst/>
              </a:prstGeom>
              <a:noFill/>
              <a:ln w="38100">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44" name="Rectangle 26" descr="宽下对角线"/>
              <p:cNvSpPr>
                <a:spLocks noChangeArrowheads="1"/>
              </p:cNvSpPr>
              <p:nvPr/>
            </p:nvSpPr>
            <p:spPr bwMode="auto">
              <a:xfrm rot="-5400000">
                <a:off x="4174" y="1245"/>
                <a:ext cx="72" cy="236"/>
              </a:xfrm>
              <a:prstGeom prst="rect">
                <a:avLst/>
              </a:prstGeom>
              <a:pattFill prst="wdDnDiag">
                <a:fgClr>
                  <a:srgbClr val="000000"/>
                </a:fgClr>
                <a:bgClr>
                  <a:srgbClr val="FFFFFF"/>
                </a:bgClr>
              </a:patt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45" name="Line 25"/>
              <p:cNvSpPr>
                <a:spLocks noChangeShapeType="1"/>
              </p:cNvSpPr>
              <p:nvPr/>
            </p:nvSpPr>
            <p:spPr bwMode="auto">
              <a:xfrm rot="-5400000">
                <a:off x="4211" y="1222"/>
                <a:ext cx="0" cy="226"/>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sp>
            <p:nvSpPr>
              <p:cNvPr id="46" name="Freeform 24"/>
              <p:cNvSpPr>
                <a:spLocks/>
              </p:cNvSpPr>
              <p:nvPr/>
            </p:nvSpPr>
            <p:spPr bwMode="auto">
              <a:xfrm>
                <a:off x="4161" y="1193"/>
                <a:ext cx="108" cy="136"/>
              </a:xfrm>
              <a:custGeom>
                <a:avLst/>
                <a:gdLst>
                  <a:gd name="T0" fmla="*/ 0 w 108"/>
                  <a:gd name="T1" fmla="*/ 0 h 216"/>
                  <a:gd name="T2" fmla="*/ 104 w 108"/>
                  <a:gd name="T3" fmla="*/ 24 h 216"/>
                  <a:gd name="T4" fmla="*/ 0 w 108"/>
                  <a:gd name="T5" fmla="*/ 68 h 216"/>
                  <a:gd name="T6" fmla="*/ 108 w 108"/>
                  <a:gd name="T7" fmla="*/ 80 h 216"/>
                  <a:gd name="T8" fmla="*/ 4 w 108"/>
                  <a:gd name="T9" fmla="*/ 120 h 216"/>
                  <a:gd name="T10" fmla="*/ 104 w 108"/>
                  <a:gd name="T11" fmla="*/ 148 h 216"/>
                  <a:gd name="T12" fmla="*/ 4 w 108"/>
                  <a:gd name="T13" fmla="*/ 180 h 216"/>
                  <a:gd name="T14" fmla="*/ 104 w 108"/>
                  <a:gd name="T15" fmla="*/ 216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216">
                    <a:moveTo>
                      <a:pt x="0" y="0"/>
                    </a:moveTo>
                    <a:lnTo>
                      <a:pt x="104" y="24"/>
                    </a:lnTo>
                    <a:lnTo>
                      <a:pt x="0" y="68"/>
                    </a:lnTo>
                    <a:lnTo>
                      <a:pt x="108" y="80"/>
                    </a:lnTo>
                    <a:lnTo>
                      <a:pt x="4" y="120"/>
                    </a:lnTo>
                    <a:lnTo>
                      <a:pt x="104" y="148"/>
                    </a:lnTo>
                    <a:lnTo>
                      <a:pt x="4" y="180"/>
                    </a:lnTo>
                    <a:lnTo>
                      <a:pt x="104" y="216"/>
                    </a:lnTo>
                  </a:path>
                </a:pathLst>
              </a:custGeom>
              <a:noFill/>
              <a:ln w="285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Group 20"/>
            <p:cNvGrpSpPr>
              <a:grpSpLocks/>
            </p:cNvGrpSpPr>
            <p:nvPr/>
          </p:nvGrpSpPr>
          <p:grpSpPr bwMode="auto">
            <a:xfrm>
              <a:off x="7885" y="-1197"/>
              <a:ext cx="2377" cy="938"/>
              <a:chOff x="3367" y="898"/>
              <a:chExt cx="1094" cy="431"/>
            </a:xfrm>
          </p:grpSpPr>
          <p:sp>
            <p:nvSpPr>
              <p:cNvPr id="40" name="Text Box 22"/>
              <p:cNvSpPr txBox="1">
                <a:spLocks noChangeArrowheads="1"/>
              </p:cNvSpPr>
              <p:nvPr/>
            </p:nvSpPr>
            <p:spPr bwMode="auto">
              <a:xfrm>
                <a:off x="3477" y="898"/>
                <a:ext cx="9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922" tIns="32461" rIns="64922" bIns="32461"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楷体_GB2312"/>
                  </a:rPr>
                  <a:t>起动按钮</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41" name="Line 21"/>
              <p:cNvSpPr>
                <a:spLocks noChangeShapeType="1"/>
              </p:cNvSpPr>
              <p:nvPr/>
            </p:nvSpPr>
            <p:spPr bwMode="auto">
              <a:xfrm flipH="1">
                <a:off x="3367" y="1099"/>
                <a:ext cx="178" cy="23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Text Box 19"/>
            <p:cNvSpPr txBox="1">
              <a:spLocks noChangeArrowheads="1"/>
            </p:cNvSpPr>
            <p:nvPr/>
          </p:nvSpPr>
          <p:spPr bwMode="auto">
            <a:xfrm>
              <a:off x="7150" y="2576"/>
              <a:ext cx="1835" cy="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922" tIns="32461" rIns="64922" bIns="32461"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7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楷体_GB2312"/>
                </a:rPr>
                <a:t>动铁心</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2" name="Text Box 18"/>
            <p:cNvSpPr txBox="1">
              <a:spLocks noChangeArrowheads="1"/>
            </p:cNvSpPr>
            <p:nvPr/>
          </p:nvSpPr>
          <p:spPr bwMode="auto">
            <a:xfrm>
              <a:off x="9865" y="878"/>
              <a:ext cx="892"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922" tIns="32461" rIns="64922" bIns="3246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楷体_GB2312"/>
                </a:rPr>
                <a:t>静铁心</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24" name="Group 15"/>
            <p:cNvGrpSpPr>
              <a:grpSpLocks/>
            </p:cNvGrpSpPr>
            <p:nvPr/>
          </p:nvGrpSpPr>
          <p:grpSpPr bwMode="auto">
            <a:xfrm>
              <a:off x="4534" y="747"/>
              <a:ext cx="4287" cy="1830"/>
              <a:chOff x="1800" y="1761"/>
              <a:chExt cx="1972" cy="840"/>
            </a:xfrm>
          </p:grpSpPr>
          <p:sp>
            <p:nvSpPr>
              <p:cNvPr id="38" name="Rectangle 17"/>
              <p:cNvSpPr>
                <a:spLocks noChangeArrowheads="1"/>
              </p:cNvSpPr>
              <p:nvPr/>
            </p:nvSpPr>
            <p:spPr bwMode="auto">
              <a:xfrm>
                <a:off x="1800" y="2148"/>
                <a:ext cx="1608" cy="84"/>
              </a:xfrm>
              <a:prstGeom prst="rect">
                <a:avLst/>
              </a:prstGeom>
              <a:gradFill rotWithShape="1">
                <a:gsLst>
                  <a:gs pos="0">
                    <a:srgbClr val="F1F7E9">
                      <a:gamma/>
                      <a:shade val="46275"/>
                      <a:invGamma/>
                    </a:srgbClr>
                  </a:gs>
                  <a:gs pos="50000">
                    <a:srgbClr val="F1F7E9"/>
                  </a:gs>
                  <a:gs pos="100000">
                    <a:srgbClr val="F1F7E9">
                      <a:gamma/>
                      <a:shade val="46275"/>
                      <a:invGamma/>
                    </a:srgbClr>
                  </a:gs>
                </a:gsLst>
                <a:lin ang="5400000" scaled="1"/>
              </a:gradFill>
              <a:ln w="285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9" name="Freeform 16"/>
              <p:cNvSpPr>
                <a:spLocks/>
              </p:cNvSpPr>
              <p:nvPr/>
            </p:nvSpPr>
            <p:spPr bwMode="auto">
              <a:xfrm>
                <a:off x="3340" y="1761"/>
                <a:ext cx="432" cy="840"/>
              </a:xfrm>
              <a:custGeom>
                <a:avLst/>
                <a:gdLst>
                  <a:gd name="T0" fmla="*/ 432 w 432"/>
                  <a:gd name="T1" fmla="*/ 0 h 840"/>
                  <a:gd name="T2" fmla="*/ 0 w 432"/>
                  <a:gd name="T3" fmla="*/ 0 h 840"/>
                  <a:gd name="T4" fmla="*/ 0 w 432"/>
                  <a:gd name="T5" fmla="*/ 840 h 840"/>
                  <a:gd name="T6" fmla="*/ 432 w 432"/>
                  <a:gd name="T7" fmla="*/ 840 h 840"/>
                  <a:gd name="T8" fmla="*/ 432 w 432"/>
                  <a:gd name="T9" fmla="*/ 700 h 840"/>
                  <a:gd name="T10" fmla="*/ 108 w 432"/>
                  <a:gd name="T11" fmla="*/ 700 h 840"/>
                  <a:gd name="T12" fmla="*/ 110 w 432"/>
                  <a:gd name="T13" fmla="*/ 491 h 840"/>
                  <a:gd name="T14" fmla="*/ 430 w 432"/>
                  <a:gd name="T15" fmla="*/ 491 h 840"/>
                  <a:gd name="T16" fmla="*/ 430 w 432"/>
                  <a:gd name="T17" fmla="*/ 355 h 840"/>
                  <a:gd name="T18" fmla="*/ 110 w 432"/>
                  <a:gd name="T19" fmla="*/ 355 h 840"/>
                  <a:gd name="T20" fmla="*/ 108 w 432"/>
                  <a:gd name="T21" fmla="*/ 140 h 840"/>
                  <a:gd name="T22" fmla="*/ 432 w 432"/>
                  <a:gd name="T23" fmla="*/ 140 h 840"/>
                  <a:gd name="T24" fmla="*/ 432 w 432"/>
                  <a:gd name="T25"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840">
                    <a:moveTo>
                      <a:pt x="432" y="0"/>
                    </a:moveTo>
                    <a:lnTo>
                      <a:pt x="0" y="0"/>
                    </a:lnTo>
                    <a:lnTo>
                      <a:pt x="0" y="840"/>
                    </a:lnTo>
                    <a:lnTo>
                      <a:pt x="432" y="840"/>
                    </a:lnTo>
                    <a:lnTo>
                      <a:pt x="432" y="700"/>
                    </a:lnTo>
                    <a:lnTo>
                      <a:pt x="108" y="700"/>
                    </a:lnTo>
                    <a:lnTo>
                      <a:pt x="110" y="491"/>
                    </a:lnTo>
                    <a:lnTo>
                      <a:pt x="430" y="491"/>
                    </a:lnTo>
                    <a:lnTo>
                      <a:pt x="430" y="355"/>
                    </a:lnTo>
                    <a:lnTo>
                      <a:pt x="110" y="355"/>
                    </a:lnTo>
                    <a:lnTo>
                      <a:pt x="108" y="140"/>
                    </a:lnTo>
                    <a:lnTo>
                      <a:pt x="432" y="140"/>
                    </a:lnTo>
                    <a:lnTo>
                      <a:pt x="432" y="0"/>
                    </a:lnTo>
                    <a:close/>
                  </a:path>
                </a:pathLst>
              </a:custGeom>
              <a:gradFill rotWithShape="1">
                <a:gsLst>
                  <a:gs pos="0">
                    <a:srgbClr val="F1F7E9">
                      <a:gamma/>
                      <a:shade val="46275"/>
                      <a:invGamma/>
                    </a:srgbClr>
                  </a:gs>
                  <a:gs pos="50000">
                    <a:srgbClr val="F1F7E9"/>
                  </a:gs>
                  <a:gs pos="100000">
                    <a:srgbClr val="F1F7E9">
                      <a:gamma/>
                      <a:shade val="46275"/>
                      <a:invGamma/>
                    </a:srgbClr>
                  </a:gs>
                </a:gsLst>
                <a:lin ang="5400000" scaled="1"/>
              </a:gra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91440" tIns="45720" rIns="91440" bIns="45720" numCol="1" anchor="ctr" anchorCtr="0" compatLnSpc="1">
                <a:prstTxWarp prst="textNoShape">
                  <a:avLst/>
                </a:prstTxWarp>
              </a:bodyPr>
              <a:lstStyle/>
              <a:p>
                <a:endParaRPr lang="zh-CN" altLang="en-US"/>
              </a:p>
            </p:txBody>
          </p:sp>
        </p:grpSp>
        <p:grpSp>
          <p:nvGrpSpPr>
            <p:cNvPr id="25" name="Group 5"/>
            <p:cNvGrpSpPr>
              <a:grpSpLocks/>
            </p:cNvGrpSpPr>
            <p:nvPr/>
          </p:nvGrpSpPr>
          <p:grpSpPr bwMode="auto">
            <a:xfrm>
              <a:off x="4511" y="1082"/>
              <a:ext cx="1754" cy="1190"/>
              <a:chOff x="837" y="1923"/>
              <a:chExt cx="807" cy="546"/>
            </a:xfrm>
          </p:grpSpPr>
          <p:sp>
            <p:nvSpPr>
              <p:cNvPr id="29" name="AutoShape 14"/>
              <p:cNvSpPr>
                <a:spLocks noChangeArrowheads="1"/>
              </p:cNvSpPr>
              <p:nvPr/>
            </p:nvSpPr>
            <p:spPr bwMode="auto">
              <a:xfrm>
                <a:off x="1582"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0" name="AutoShape 13"/>
              <p:cNvSpPr>
                <a:spLocks noChangeArrowheads="1"/>
              </p:cNvSpPr>
              <p:nvPr/>
            </p:nvSpPr>
            <p:spPr bwMode="auto">
              <a:xfrm>
                <a:off x="1207"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1" name="AutoShape 12"/>
              <p:cNvSpPr>
                <a:spLocks noChangeArrowheads="1"/>
              </p:cNvSpPr>
              <p:nvPr/>
            </p:nvSpPr>
            <p:spPr bwMode="auto">
              <a:xfrm>
                <a:off x="837" y="2375"/>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2" name="AutoShape 11"/>
              <p:cNvSpPr>
                <a:spLocks noChangeArrowheads="1"/>
              </p:cNvSpPr>
              <p:nvPr/>
            </p:nvSpPr>
            <p:spPr bwMode="auto">
              <a:xfrm>
                <a:off x="1586"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3" name="AutoShape 10"/>
              <p:cNvSpPr>
                <a:spLocks noChangeArrowheads="1"/>
              </p:cNvSpPr>
              <p:nvPr/>
            </p:nvSpPr>
            <p:spPr bwMode="auto">
              <a:xfrm>
                <a:off x="1207"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4" name="AutoShape 9"/>
              <p:cNvSpPr>
                <a:spLocks noChangeArrowheads="1"/>
              </p:cNvSpPr>
              <p:nvPr/>
            </p:nvSpPr>
            <p:spPr bwMode="auto">
              <a:xfrm>
                <a:off x="837" y="1928"/>
                <a:ext cx="58" cy="88"/>
              </a:xfrm>
              <a:prstGeom prst="flowChartDelay">
                <a:avLst/>
              </a:prstGeom>
              <a:solidFill>
                <a:srgbClr val="A50021"/>
              </a:solidFill>
              <a:ln w="38100">
                <a:solidFill>
                  <a:srgbClr val="A50021"/>
                </a:solidFill>
                <a:miter lim="800000"/>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endParaRPr lang="zh-CN" altLang="en-US"/>
              </a:p>
            </p:txBody>
          </p:sp>
          <p:sp>
            <p:nvSpPr>
              <p:cNvPr id="35" name="Line 8"/>
              <p:cNvSpPr>
                <a:spLocks noChangeShapeType="1"/>
              </p:cNvSpPr>
              <p:nvPr/>
            </p:nvSpPr>
            <p:spPr bwMode="auto">
              <a:xfrm flipH="1">
                <a:off x="1210"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36" name="Line 7"/>
              <p:cNvSpPr>
                <a:spLocks noChangeShapeType="1"/>
              </p:cNvSpPr>
              <p:nvPr/>
            </p:nvSpPr>
            <p:spPr bwMode="auto">
              <a:xfrm flipH="1">
                <a:off x="838"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sp>
            <p:nvSpPr>
              <p:cNvPr id="37" name="Line 6"/>
              <p:cNvSpPr>
                <a:spLocks noChangeShapeType="1"/>
              </p:cNvSpPr>
              <p:nvPr/>
            </p:nvSpPr>
            <p:spPr bwMode="auto">
              <a:xfrm flipH="1">
                <a:off x="1587" y="1923"/>
                <a:ext cx="0" cy="54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sp>
          <p:nvSpPr>
            <p:cNvPr id="26" name="Oval 4"/>
            <p:cNvSpPr>
              <a:spLocks noChangeArrowheads="1"/>
            </p:cNvSpPr>
            <p:nvPr/>
          </p:nvSpPr>
          <p:spPr bwMode="auto">
            <a:xfrm>
              <a:off x="4792" y="3597"/>
              <a:ext cx="1546" cy="1535"/>
            </a:xfrm>
            <a:prstGeom prst="ellipse">
              <a:avLst/>
            </a:prstGeom>
            <a:gradFill rotWithShape="1">
              <a:gsLst>
                <a:gs pos="0">
                  <a:srgbClr val="F1F7E9"/>
                </a:gs>
                <a:gs pos="100000">
                  <a:srgbClr val="F1F7E9">
                    <a:gamma/>
                    <a:shade val="46275"/>
                    <a:invGamma/>
                  </a:srgbClr>
                </a:gs>
              </a:gsLst>
              <a:path path="shape">
                <a:fillToRect l="50000" t="50000" r="50000" b="50000"/>
              </a:path>
            </a:gra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0066"/>
                  </a:solidFill>
                  <a:effectLst/>
                  <a:latin typeface="Times New Roman" panose="02020603050405020304" pitchFamily="18" charset="0"/>
                  <a:ea typeface="楷体_GB2312"/>
                  <a:cs typeface="Times New Roman" panose="02020603050405020304" pitchFamily="18" charset="0"/>
                </a:rPr>
                <a:t>M</a:t>
              </a:r>
              <a:endParaRPr kumimoji="0" lang="en-US" altLang="zh-CN" sz="800" b="0" i="0" u="none" strike="noStrike" cap="none" normalizeH="0" baseline="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300" b="1" i="0" u="none" strike="noStrike" cap="none" normalizeH="0" baseline="0" smtClean="0">
                  <a:ln>
                    <a:noFill/>
                  </a:ln>
                  <a:solidFill>
                    <a:srgbClr val="FF0066"/>
                  </a:solidFill>
                  <a:effectLst/>
                  <a:latin typeface="Times New Roman" panose="02020603050405020304" pitchFamily="18" charset="0"/>
                  <a:ea typeface="楷体_GB2312"/>
                  <a:cs typeface="Times New Roman" panose="02020603050405020304" pitchFamily="18" charset="0"/>
                </a:rPr>
                <a:t>3</a:t>
              </a:r>
              <a:r>
                <a:rPr kumimoji="0" lang="en-US" altLang="zh-CN" sz="1300" b="1" i="0" u="none" strike="noStrike" cap="none" normalizeH="0" baseline="0" smtClean="0">
                  <a:ln>
                    <a:noFill/>
                  </a:ln>
                  <a:solidFill>
                    <a:srgbClr val="FFFFFF"/>
                  </a:solidFill>
                  <a:effectLst/>
                  <a:latin typeface="Times New Roman" panose="02020603050405020304" pitchFamily="18" charset="0"/>
                  <a:ea typeface="楷体_GB2312"/>
                  <a:cs typeface="Times New Roman" panose="02020603050405020304" pitchFamily="18" charset="0"/>
                </a:rPr>
                <a:t> </a:t>
              </a:r>
              <a:r>
                <a:rPr kumimoji="0" lang="en-US" altLang="zh-CN" sz="1300" b="1" i="0" u="none" strike="noStrike" cap="none" normalizeH="0" baseline="0" smtClean="0">
                  <a:ln>
                    <a:noFill/>
                  </a:ln>
                  <a:solidFill>
                    <a:srgbClr val="FF0066"/>
                  </a:solidFill>
                  <a:effectLst/>
                  <a:latin typeface="Times New Roman" panose="02020603050405020304" pitchFamily="18" charset="0"/>
                  <a:ea typeface="楷体_GB2312"/>
                  <a:cs typeface="Times New Roman" panose="02020603050405020304" pitchFamily="18" charset="0"/>
                </a:rPr>
                <a:t>~</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27" name="Rectangle 3"/>
            <p:cNvSpPr>
              <a:spLocks noChangeArrowheads="1"/>
            </p:cNvSpPr>
            <p:nvPr/>
          </p:nvSpPr>
          <p:spPr bwMode="auto">
            <a:xfrm>
              <a:off x="3246" y="-1582"/>
              <a:ext cx="3534" cy="6733"/>
            </a:xfrm>
            <a:prstGeom prst="rect">
              <a:avLst/>
            </a:prstGeom>
            <a:noFill/>
            <a:ln w="9525">
              <a:solidFill>
                <a:srgbClr val="808000"/>
              </a:solidFill>
              <a:prstDash val="lgDashDot"/>
              <a:miter lim="800000"/>
              <a:headEnd/>
              <a:tailEnd/>
            </a:ln>
            <a:effectLst/>
            <a:extLst>
              <a:ext uri="{909E8E84-426E-40DD-AFC4-6F175D3DCCD1}">
                <a14:hiddenFill xmlns:a14="http://schemas.microsoft.com/office/drawing/2010/main">
                  <a:solidFill>
                    <a:srgbClr val="8BAE6C"/>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b"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700" b="1" i="0" u="none" strike="noStrike" cap="none" normalizeH="0" baseline="0" smtClean="0">
                  <a:ln>
                    <a:noFill/>
                  </a:ln>
                  <a:solidFill>
                    <a:srgbClr val="A50021"/>
                  </a:solidFill>
                  <a:effectLst/>
                  <a:latin typeface="Times New Roman" panose="02020603050405020304" pitchFamily="18" charset="0"/>
                  <a:ea typeface="宋体" panose="02010600030101010101" pitchFamily="2" charset="-122"/>
                  <a:cs typeface="楷体_GB2312"/>
                </a:rPr>
                <a:t>主电路</a:t>
              </a:r>
              <a:r>
                <a:rPr kumimoji="0" lang="zh-CN" altLang="zh-CN" sz="1700" b="1" i="0" u="none" strike="noStrike" cap="none" normalizeH="0" baseline="0" smtClean="0">
                  <a:ln>
                    <a:noFill/>
                  </a:ln>
                  <a:solidFill>
                    <a:srgbClr val="A50021"/>
                  </a:solidFill>
                  <a:effectLst/>
                  <a:latin typeface="Times New Roman" panose="02020603050405020304" pitchFamily="18" charset="0"/>
                  <a:ea typeface="楷体_GB231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8" name="Rectangle 2"/>
            <p:cNvSpPr>
              <a:spLocks noChangeArrowheads="1"/>
            </p:cNvSpPr>
            <p:nvPr/>
          </p:nvSpPr>
          <p:spPr bwMode="auto">
            <a:xfrm>
              <a:off x="7001" y="-1871"/>
              <a:ext cx="1768" cy="5674"/>
            </a:xfrm>
            <a:prstGeom prst="rect">
              <a:avLst/>
            </a:prstGeom>
            <a:noFill/>
            <a:ln w="9525">
              <a:solidFill>
                <a:srgbClr val="660066"/>
              </a:solidFill>
              <a:prstDash val="lgDashDot"/>
              <a:miter lim="800000"/>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366B1B"/>
                    </a:outerShdw>
                  </a:effectLst>
                </a14:hiddenEffects>
              </a:ext>
            </a:extLst>
          </p:spPr>
          <p:txBody>
            <a:bodyPr vert="horz" wrap="square" lIns="64922" tIns="32461" rIns="64922" bIns="32461" numCol="1" anchor="b"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zh-CN" altLang="zh-CN" sz="1400" b="1" i="0" u="none" strike="noStrike" cap="none" normalizeH="0" baseline="0" smtClean="0">
                  <a:ln>
                    <a:noFill/>
                  </a:ln>
                  <a:solidFill>
                    <a:srgbClr val="A50021"/>
                  </a:solidFill>
                  <a:effectLst/>
                  <a:latin typeface="Times New Roman" panose="02020603050405020304" pitchFamily="18" charset="0"/>
                  <a:ea typeface="宋体" panose="02010600030101010101" pitchFamily="2" charset="-122"/>
                  <a:cs typeface="楷体_GB2312"/>
                </a:rPr>
                <a:t>辅助电路</a:t>
              </a:r>
              <a:r>
                <a:rPr kumimoji="0" lang="zh-CN" altLang="zh-CN" sz="1400" b="1" i="0" u="none" strike="noStrike" cap="none" normalizeH="0" baseline="0" smtClean="0">
                  <a:ln>
                    <a:noFill/>
                  </a:ln>
                  <a:solidFill>
                    <a:srgbClr val="A50021"/>
                  </a:solidFill>
                  <a:effectLst/>
                  <a:latin typeface="Times New Roman" panose="02020603050405020304" pitchFamily="18" charset="0"/>
                  <a:ea typeface="楷体_GB2312"/>
                  <a:cs typeface="Times New Roman" panose="02020603050405020304" pitchFamily="18"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3382475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a:t>
            </a:r>
            <a:r>
              <a:rPr lang="zh-CN" altLang="en-US" sz="2800" b="1" dirty="0">
                <a:latin typeface="+mj-ea"/>
                <a:ea typeface="微软雅黑" panose="020B0503020204020204" pitchFamily="34" charset="-122"/>
                <a:cs typeface="+mj-ea"/>
                <a:sym typeface="+mn-lt"/>
              </a:rPr>
              <a:t>、三相异步电动机点动控制线路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Picture 2"/>
          <p:cNvPicPr>
            <a:picLocks noChangeAspect="1" noChangeArrowheads="1"/>
          </p:cNvPicPr>
          <p:nvPr/>
        </p:nvPicPr>
        <p:blipFill>
          <a:blip r:embed="rId3" cstate="print"/>
          <a:srcRect/>
          <a:stretch>
            <a:fillRect/>
          </a:stretch>
        </p:blipFill>
        <p:spPr bwMode="auto">
          <a:xfrm>
            <a:off x="626570" y="1780114"/>
            <a:ext cx="3787917" cy="4274526"/>
          </a:xfrm>
          <a:prstGeom prst="rect">
            <a:avLst/>
          </a:prstGeom>
          <a:noFill/>
          <a:ln w="9525">
            <a:noFill/>
            <a:miter lim="800000"/>
            <a:headEnd/>
            <a:tailEnd/>
          </a:ln>
          <a:effectLst/>
        </p:spPr>
      </p:pic>
      <p:sp>
        <p:nvSpPr>
          <p:cNvPr id="4" name="矩形 3"/>
          <p:cNvSpPr/>
          <p:nvPr/>
        </p:nvSpPr>
        <p:spPr>
          <a:xfrm>
            <a:off x="4727171" y="1603761"/>
            <a:ext cx="2670924" cy="369332"/>
          </a:xfrm>
          <a:prstGeom prst="rect">
            <a:avLst/>
          </a:prstGeom>
        </p:spPr>
        <p:txBody>
          <a:bodyPr wrap="none">
            <a:spAutoFit/>
          </a:bodyPr>
          <a:lstStyle/>
          <a:p>
            <a:pPr indent="276225" algn="just">
              <a:spcAft>
                <a:spcPts val="0"/>
              </a:spcAft>
            </a:pPr>
            <a:r>
              <a:rPr lang="en-US" altLang="zh-CN" b="1" kern="100" dirty="0">
                <a:latin typeface="Times New Roman" panose="02020603050405020304" pitchFamily="18" charset="0"/>
              </a:rPr>
              <a:t>2</a:t>
            </a:r>
            <a:r>
              <a:rPr lang="zh-CN" altLang="en-US" b="1" kern="100" dirty="0">
                <a:latin typeface="Times New Roman" panose="02020603050405020304" pitchFamily="18" charset="0"/>
              </a:rPr>
              <a:t>．电路控制动作过程</a:t>
            </a:r>
            <a:endParaRPr lang="zh-CN" altLang="zh-CN" b="1" kern="100" dirty="0">
              <a:latin typeface="Times New Roman" panose="02020603050405020304" pitchFamily="18" charset="0"/>
            </a:endParaRPr>
          </a:p>
        </p:txBody>
      </p:sp>
      <p:sp>
        <p:nvSpPr>
          <p:cNvPr id="5" name="矩形 4"/>
          <p:cNvSpPr/>
          <p:nvPr/>
        </p:nvSpPr>
        <p:spPr>
          <a:xfrm>
            <a:off x="4893425" y="1992684"/>
            <a:ext cx="6096000" cy="2169825"/>
          </a:xfrm>
          <a:prstGeom prst="rect">
            <a:avLst/>
          </a:prstGeom>
        </p:spPr>
        <p:txBody>
          <a:bodyPr>
            <a:spAutoFit/>
          </a:bodyPr>
          <a:lstStyle/>
          <a:p>
            <a:pPr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）起动：先合上电源开关</a:t>
            </a:r>
            <a:r>
              <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QS</a:t>
            </a:r>
          </a:p>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按下</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→交流接触器</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线圈得电→</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主触点闭合→电动机</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转动。</a:t>
            </a:r>
          </a:p>
          <a:p>
            <a:pPr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）停止：松开按钮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→交流接触器</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线圈失电→</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主触点断开→电动机</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停止</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4727171" y="4550492"/>
            <a:ext cx="6096000" cy="1754326"/>
          </a:xfrm>
          <a:prstGeom prst="rect">
            <a:avLst/>
          </a:prstGeom>
        </p:spPr>
        <p:txBody>
          <a:bodyPr>
            <a:spAutoFit/>
          </a:bodyPr>
          <a:lstStyle/>
          <a:p>
            <a:pPr indent="276225" algn="just">
              <a:lnSpc>
                <a:spcPct val="150000"/>
              </a:lnSpc>
            </a:pPr>
            <a:r>
              <a:rPr lang="en-US" altLang="zh-CN" b="1" kern="100" dirty="0">
                <a:latin typeface="Times New Roman" panose="02020603050405020304" pitchFamily="18" charset="0"/>
              </a:rPr>
              <a:t>3</a:t>
            </a:r>
            <a:r>
              <a:rPr lang="zh-CN" altLang="zh-CN" b="1" kern="100" dirty="0">
                <a:latin typeface="Times New Roman" panose="02020603050405020304" pitchFamily="18" charset="0"/>
              </a:rPr>
              <a:t>．电动机的转动特点</a:t>
            </a:r>
          </a:p>
          <a:p>
            <a:pPr indent="266700"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按下</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，电动机转动</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松开</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，电动机停止转动，即点一下</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，电动机转动一下，故称之为</a:t>
            </a:r>
            <a:r>
              <a:rPr lang="zh-CN" altLang="zh-CN"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点动控制</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15236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smtClean="0">
                <a:latin typeface="+mj-ea"/>
                <a:ea typeface="微软雅黑" panose="020B0503020204020204" pitchFamily="34" charset="-122"/>
                <a:cs typeface="+mj-ea"/>
                <a:sym typeface="+mn-lt"/>
              </a:rPr>
              <a:t>二、相异步电动机单方向连续控制线路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709493" y="1989390"/>
            <a:ext cx="5159293" cy="4247317"/>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生产机械连续运转是最常见的形式，要求拖动生产机械的电动机能够长时间运转</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三相</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异步电动机</a:t>
            </a:r>
            <a:r>
              <a:rPr lang="zh-CN" altLang="zh-CN" b="1" u="sng"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自锁控制</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是指</a:t>
            </a:r>
            <a:r>
              <a:rPr lang="zh-CN" altLang="zh-CN" b="1" kern="100" dirty="0">
                <a:latin typeface="Times New Roman" panose="02020603050405020304" pitchFamily="18" charset="0"/>
                <a:ea typeface="微软雅黑" panose="020B0503020204020204" pitchFamily="34" charset="-122"/>
                <a:cs typeface="Times New Roman" panose="02020603050405020304" pitchFamily="18" charset="0"/>
              </a:rPr>
              <a:t>按下按钮</a:t>
            </a:r>
            <a:r>
              <a:rPr lang="en-US" altLang="zh-CN" b="1"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b="1" kern="100" dirty="0">
                <a:latin typeface="Times New Roman" panose="02020603050405020304" pitchFamily="18" charset="0"/>
                <a:ea typeface="微软雅黑" panose="020B0503020204020204" pitchFamily="34" charset="-122"/>
                <a:cs typeface="Times New Roman" panose="02020603050405020304" pitchFamily="18" charset="0"/>
              </a:rPr>
              <a:t>，电动机转动之后，再松开按钮</a:t>
            </a:r>
            <a:r>
              <a:rPr lang="en-US" altLang="zh-CN" b="1"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b="1" kern="100" dirty="0">
                <a:latin typeface="Times New Roman" panose="02020603050405020304" pitchFamily="18" charset="0"/>
                <a:ea typeface="微软雅黑" panose="020B0503020204020204" pitchFamily="34" charset="-122"/>
                <a:cs typeface="Times New Roman" panose="02020603050405020304" pitchFamily="18" charset="0"/>
              </a:rPr>
              <a:t>，电动机仍保持转动</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其</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主要原因是交流接触器的辅助触点维持交流接触器的线圈长时间得电，从而使得交流接触器的主触点长时间闭合，电动机长时间转动。这种控制应用在长时连续工作的电动机中，如车床、砂轮机等。 </a:t>
            </a:r>
          </a:p>
        </p:txBody>
      </p:sp>
      <p:pic>
        <p:nvPicPr>
          <p:cNvPr id="11" name="Picture 2"/>
          <p:cNvPicPr>
            <a:picLocks noChangeAspect="1" noChangeArrowheads="1"/>
          </p:cNvPicPr>
          <p:nvPr/>
        </p:nvPicPr>
        <p:blipFill>
          <a:blip r:embed="rId3" cstate="print"/>
          <a:srcRect/>
          <a:stretch>
            <a:fillRect/>
          </a:stretch>
        </p:blipFill>
        <p:spPr bwMode="auto">
          <a:xfrm>
            <a:off x="6334297" y="1635144"/>
            <a:ext cx="4887602" cy="4391583"/>
          </a:xfrm>
          <a:prstGeom prst="rect">
            <a:avLst/>
          </a:prstGeom>
          <a:noFill/>
          <a:ln w="9525">
            <a:noFill/>
            <a:miter lim="800000"/>
            <a:headEnd/>
            <a:tailEnd/>
          </a:ln>
          <a:effectLst/>
        </p:spPr>
      </p:pic>
      <p:sp>
        <p:nvSpPr>
          <p:cNvPr id="12" name="圆角矩形 11"/>
          <p:cNvSpPr/>
          <p:nvPr/>
        </p:nvSpPr>
        <p:spPr>
          <a:xfrm>
            <a:off x="10078899" y="2931324"/>
            <a:ext cx="1143000" cy="990600"/>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25500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smtClean="0">
                <a:latin typeface="+mj-ea"/>
                <a:ea typeface="微软雅黑" panose="020B0503020204020204" pitchFamily="34" charset="-122"/>
                <a:cs typeface="+mj-ea"/>
                <a:sym typeface="+mn-lt"/>
              </a:rPr>
              <a:t>二、相异步电动机单方向连续控制线路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68275" y="1780113"/>
            <a:ext cx="109336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4097" name="Picture 1" descr="图3-33"/>
          <p:cNvPicPr>
            <a:picLocks noChangeAspect="1" noChangeArrowheads="1"/>
          </p:cNvPicPr>
          <p:nvPr/>
        </p:nvPicPr>
        <p:blipFill>
          <a:blip r:embed="rId3" cstate="print">
            <a:extLst>
              <a:ext uri="{28A0092B-C50C-407E-A947-70E740481C1C}">
                <a14:useLocalDpi xmlns:a14="http://schemas.microsoft.com/office/drawing/2010/main" val="0"/>
              </a:ext>
            </a:extLst>
          </a:blip>
          <a:srcRect l="7909" r="12128" b="14127"/>
          <a:stretch>
            <a:fillRect/>
          </a:stretch>
        </p:blipFill>
        <p:spPr bwMode="auto">
          <a:xfrm>
            <a:off x="1669272" y="1827063"/>
            <a:ext cx="3717376" cy="278891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图正转控制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5107" y="1802972"/>
            <a:ext cx="3451031" cy="2948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圆角矩形 12"/>
          <p:cNvSpPr/>
          <p:nvPr/>
        </p:nvSpPr>
        <p:spPr>
          <a:xfrm>
            <a:off x="8191597" y="2782092"/>
            <a:ext cx="1143000" cy="990600"/>
          </a:xfrm>
          <a:prstGeom prst="roundRect">
            <a:avLst/>
          </a:prstGeom>
          <a:solidFill>
            <a:srgbClr val="FFFF0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2369" y="4728952"/>
            <a:ext cx="10565476" cy="2169825"/>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点动控制电路中加</a:t>
            </a:r>
            <a:r>
              <a:rPr lang="zh-CN" altLang="zh-CN"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自锁（保）触点</a:t>
            </a:r>
            <a:r>
              <a:rPr lang="en-US" altLang="zh-CN" b="1"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，则可对电动机实行连续运行控制</a:t>
            </a: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工作</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原理：在电动机点动控制电路的基础上给起动按钮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并联一个交流接触器的常开辅助触点，使得交流接触器的线圈通过其辅助触点进行</a:t>
            </a:r>
            <a:r>
              <a:rPr lang="zh-CN" altLang="zh-CN" b="1" u="sng"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自锁</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p>
          <a:p>
            <a:pPr indent="266700"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当松开按钮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时，由于接在按钮</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SB2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两端的</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常开辅助触头闭合自锁，控制回路仍保持通路，电动机</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继续运转。</a:t>
            </a:r>
          </a:p>
        </p:txBody>
      </p:sp>
      <p:sp>
        <p:nvSpPr>
          <p:cNvPr id="7" name="矩形 6"/>
          <p:cNvSpPr/>
          <p:nvPr/>
        </p:nvSpPr>
        <p:spPr>
          <a:xfrm>
            <a:off x="343099" y="1217835"/>
            <a:ext cx="3877985"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rPr>
              <a:t>1</a:t>
            </a:r>
            <a:r>
              <a:rPr lang="zh-CN" altLang="zh-CN" b="1" kern="100" dirty="0">
                <a:latin typeface="Times New Roman" panose="02020603050405020304" pitchFamily="18" charset="0"/>
              </a:rPr>
              <a:t>．电气控制结构图和原理图</a:t>
            </a:r>
            <a:r>
              <a:rPr lang="en-US" altLang="zh-CN" b="1" kern="100" dirty="0">
                <a:latin typeface="Times New Roman" panose="02020603050405020304" pitchFamily="18" charset="0"/>
              </a:rPr>
              <a:t>	</a:t>
            </a:r>
            <a:endParaRPr lang="zh-CN" altLang="zh-CN" b="1" kern="100" dirty="0">
              <a:latin typeface="Times New Roman" panose="02020603050405020304" pitchFamily="18" charset="0"/>
            </a:endParaRPr>
          </a:p>
        </p:txBody>
      </p:sp>
    </p:spTree>
    <p:extLst>
      <p:ext uri="{BB962C8B-B14F-4D97-AF65-F5344CB8AC3E}">
        <p14:creationId xmlns:p14="http://schemas.microsoft.com/office/powerpoint/2010/main" val="7456178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6422623" cy="523220"/>
          </a:xfrm>
          <a:prstGeom prst="rect">
            <a:avLst/>
          </a:prstGeom>
        </p:spPr>
        <p:txBody>
          <a:bodyPr wrap="square">
            <a:spAutoFit/>
          </a:bodyPr>
          <a:lstStyle/>
          <a:p>
            <a:pPr>
              <a:defRPr/>
            </a:pPr>
            <a:r>
              <a:rPr lang="zh-CN" altLang="en-US" sz="2800" b="1" smtClean="0">
                <a:latin typeface="+mj-ea"/>
                <a:ea typeface="微软雅黑" panose="020B0503020204020204" pitchFamily="34" charset="-122"/>
                <a:cs typeface="+mj-ea"/>
                <a:sym typeface="+mn-lt"/>
              </a:rPr>
              <a:t>二、相异步电动机单方向连续控制线路</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68275" y="1780113"/>
            <a:ext cx="1093366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4099" name="Picture 3" descr="图正转控制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21" y="2528961"/>
            <a:ext cx="4194326" cy="358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77580" y="2086799"/>
            <a:ext cx="6197579" cy="403957"/>
          </a:xfrm>
          <a:prstGeom prst="rect">
            <a:avLst/>
          </a:prstGeom>
        </p:spPr>
        <p:txBody>
          <a:bodyPr wrap="square">
            <a:spAutoFit/>
          </a:bodyPr>
          <a:lstStyle/>
          <a:p>
            <a:pPr indent="266700" algn="just">
              <a:lnSpc>
                <a:spcPct val="150000"/>
              </a:lnSpc>
              <a:spcAft>
                <a:spcPts val="0"/>
              </a:spcAft>
            </a:pPr>
            <a:r>
              <a:rPr lang="zh-CN" altLang="zh-CN" sz="1600" b="1" kern="100" dirty="0" smtClean="0">
                <a:latin typeface="+mn-ea"/>
                <a:cs typeface="Times New Roman" panose="02020603050405020304" pitchFamily="18" charset="0"/>
              </a:rPr>
              <a:t>先</a:t>
            </a:r>
            <a:r>
              <a:rPr lang="zh-CN" altLang="zh-CN" sz="1600" b="1" kern="100" dirty="0">
                <a:latin typeface="+mn-ea"/>
                <a:cs typeface="Times New Roman" panose="02020603050405020304" pitchFamily="18" charset="0"/>
              </a:rPr>
              <a:t>合上电源开关</a:t>
            </a:r>
            <a:r>
              <a:rPr lang="en-US" altLang="zh-CN" sz="1600" b="1" kern="100" dirty="0" smtClean="0">
                <a:latin typeface="+mn-ea"/>
                <a:cs typeface="Times New Roman" panose="02020603050405020304" pitchFamily="18" charset="0"/>
              </a:rPr>
              <a:t>QS</a:t>
            </a:r>
          </a:p>
        </p:txBody>
      </p:sp>
      <p:sp>
        <p:nvSpPr>
          <p:cNvPr id="8" name="矩形 7"/>
          <p:cNvSpPr/>
          <p:nvPr/>
        </p:nvSpPr>
        <p:spPr>
          <a:xfrm>
            <a:off x="479321" y="1415650"/>
            <a:ext cx="1789272" cy="507831"/>
          </a:xfrm>
          <a:prstGeom prst="rect">
            <a:avLst/>
          </a:prstGeom>
        </p:spPr>
        <p:txBody>
          <a:bodyPr wrap="none">
            <a:spAutoFit/>
          </a:bodyPr>
          <a:lstStyle/>
          <a:p>
            <a:pPr indent="266700" algn="just">
              <a:lnSpc>
                <a:spcPct val="150000"/>
              </a:lnSpc>
              <a:spcAft>
                <a:spcPts val="0"/>
              </a:spcAft>
            </a:pPr>
            <a:r>
              <a:rPr lang="en-US" altLang="zh-CN" b="1" kern="100" dirty="0">
                <a:latin typeface="Times New Roman" panose="02020603050405020304" pitchFamily="18" charset="0"/>
              </a:rPr>
              <a:t>2</a:t>
            </a:r>
            <a:r>
              <a:rPr lang="zh-CN" altLang="zh-CN" b="1" kern="100" dirty="0">
                <a:latin typeface="Times New Roman" panose="02020603050405020304" pitchFamily="18" charset="0"/>
              </a:rPr>
              <a:t>．动作过程 </a:t>
            </a:r>
            <a:endParaRPr lang="zh-CN" altLang="zh-CN" b="1" kern="100" dirty="0">
              <a:latin typeface="Times New Roman" panose="02020603050405020304" pitchFamily="18" charset="0"/>
            </a:endParaRPr>
          </a:p>
        </p:txBody>
      </p:sp>
      <p:sp>
        <p:nvSpPr>
          <p:cNvPr id="16" name="Text Box 4"/>
          <p:cNvSpPr txBox="1">
            <a:spLocks noChangeArrowheads="1"/>
          </p:cNvSpPr>
          <p:nvPr/>
        </p:nvSpPr>
        <p:spPr bwMode="auto">
          <a:xfrm>
            <a:off x="4975713" y="2800291"/>
            <a:ext cx="720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800" dirty="0">
                <a:latin typeface="Arial" panose="020B0604020202020204" pitchFamily="34" charset="0"/>
              </a:rPr>
              <a:t>启动：</a:t>
            </a:r>
          </a:p>
        </p:txBody>
      </p:sp>
      <p:grpSp>
        <p:nvGrpSpPr>
          <p:cNvPr id="17" name="Group 5"/>
          <p:cNvGrpSpPr/>
          <p:nvPr/>
        </p:nvGrpSpPr>
        <p:grpSpPr bwMode="auto">
          <a:xfrm>
            <a:off x="4920000" y="3309877"/>
            <a:ext cx="1511300" cy="338138"/>
            <a:chOff x="0" y="0"/>
            <a:chExt cx="952" cy="213"/>
          </a:xfrm>
        </p:grpSpPr>
        <p:sp>
          <p:nvSpPr>
            <p:cNvPr id="18" name="Text Box 6">
              <a:hlinkClick r:id="rId4" action="ppaction://hlinksldjump"/>
            </p:cNvPr>
            <p:cNvSpPr txBox="1">
              <a:spLocks noChangeArrowheads="1"/>
            </p:cNvSpPr>
            <p:nvPr/>
          </p:nvSpPr>
          <p:spPr bwMode="auto">
            <a:xfrm>
              <a:off x="0" y="0"/>
              <a:ext cx="95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按下</a:t>
              </a:r>
              <a:r>
                <a:rPr lang="en-US" altLang="zh-CN" sz="1600" dirty="0" smtClean="0">
                  <a:latin typeface="Arial" panose="020B0604020202020204" pitchFamily="34" charset="0"/>
                </a:rPr>
                <a:t>SB2</a:t>
              </a:r>
              <a:endParaRPr lang="en-US" altLang="zh-CN" sz="1600" dirty="0">
                <a:latin typeface="Arial" panose="020B0604020202020204" pitchFamily="34" charset="0"/>
              </a:endParaRPr>
            </a:p>
          </p:txBody>
        </p:sp>
        <p:sp>
          <p:nvSpPr>
            <p:cNvPr id="19" name="Line 7"/>
            <p:cNvSpPr>
              <a:spLocks noChangeShapeType="1"/>
            </p:cNvSpPr>
            <p:nvPr/>
          </p:nvSpPr>
          <p:spPr bwMode="auto">
            <a:xfrm>
              <a:off x="564" y="91"/>
              <a:ext cx="227"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0" name="Group 8"/>
          <p:cNvGrpSpPr/>
          <p:nvPr/>
        </p:nvGrpSpPr>
        <p:grpSpPr bwMode="auto">
          <a:xfrm>
            <a:off x="6070938" y="3309877"/>
            <a:ext cx="2808287" cy="338138"/>
            <a:chOff x="0" y="0"/>
            <a:chExt cx="1769" cy="213"/>
          </a:xfrm>
        </p:grpSpPr>
        <p:sp>
          <p:nvSpPr>
            <p:cNvPr id="21" name="Text Box 9">
              <a:hlinkClick r:id="rId4" action="ppaction://hlinksldjump"/>
            </p:cNvPr>
            <p:cNvSpPr txBox="1">
              <a:spLocks noChangeArrowheads="1"/>
            </p:cNvSpPr>
            <p:nvPr/>
          </p:nvSpPr>
          <p:spPr bwMode="auto">
            <a:xfrm>
              <a:off x="0" y="0"/>
              <a:ext cx="176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en-US" altLang="zh-CN" sz="1600" dirty="0">
                  <a:latin typeface="Arial" panose="020B0604020202020204" pitchFamily="34" charset="0"/>
                </a:rPr>
                <a:t>KM</a:t>
              </a:r>
              <a:r>
                <a:rPr lang="zh-CN" altLang="en-US" sz="1600" dirty="0">
                  <a:latin typeface="Arial" panose="020B0604020202020204" pitchFamily="34" charset="0"/>
                </a:rPr>
                <a:t>线圈得电</a:t>
              </a:r>
            </a:p>
          </p:txBody>
        </p:sp>
        <p:grpSp>
          <p:nvGrpSpPr>
            <p:cNvPr id="22" name="Group 10"/>
            <p:cNvGrpSpPr/>
            <p:nvPr/>
          </p:nvGrpSpPr>
          <p:grpSpPr bwMode="auto">
            <a:xfrm>
              <a:off x="781" y="0"/>
              <a:ext cx="353" cy="182"/>
              <a:chOff x="55" y="0"/>
              <a:chExt cx="353" cy="182"/>
            </a:xfrm>
          </p:grpSpPr>
          <p:sp>
            <p:nvSpPr>
              <p:cNvPr id="24" name="Line 11"/>
              <p:cNvSpPr>
                <a:spLocks noChangeShapeType="1"/>
              </p:cNvSpPr>
              <p:nvPr/>
            </p:nvSpPr>
            <p:spPr bwMode="auto">
              <a:xfrm>
                <a:off x="55" y="91"/>
                <a:ext cx="1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 name="Line 12"/>
              <p:cNvSpPr>
                <a:spLocks noChangeShapeType="1"/>
              </p:cNvSpPr>
              <p:nvPr/>
            </p:nvSpPr>
            <p:spPr bwMode="auto">
              <a:xfrm>
                <a:off x="227" y="0"/>
                <a:ext cx="0" cy="18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 name="Line 13"/>
              <p:cNvSpPr>
                <a:spLocks noChangeShapeType="1"/>
              </p:cNvSpPr>
              <p:nvPr/>
            </p:nvSpPr>
            <p:spPr bwMode="auto">
              <a:xfrm>
                <a:off x="227" y="0"/>
                <a:ext cx="181"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14"/>
              <p:cNvSpPr>
                <a:spLocks noChangeShapeType="1"/>
              </p:cNvSpPr>
              <p:nvPr/>
            </p:nvSpPr>
            <p:spPr bwMode="auto">
              <a:xfrm>
                <a:off x="227" y="182"/>
                <a:ext cx="181"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Text Box 15">
            <a:hlinkClick r:id="rId4" action="ppaction://hlinksldjump"/>
          </p:cNvPr>
          <p:cNvSpPr txBox="1">
            <a:spLocks noChangeArrowheads="1"/>
          </p:cNvSpPr>
          <p:nvPr/>
        </p:nvSpPr>
        <p:spPr bwMode="auto">
          <a:xfrm>
            <a:off x="7833063" y="3113027"/>
            <a:ext cx="2270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en-US" altLang="zh-CN" sz="1600" dirty="0">
                <a:latin typeface="Arial" panose="020B0604020202020204" pitchFamily="34" charset="0"/>
              </a:rPr>
              <a:t>KM</a:t>
            </a:r>
            <a:r>
              <a:rPr lang="zh-CN" altLang="en-US" sz="1600" dirty="0">
                <a:latin typeface="Arial" panose="020B0604020202020204" pitchFamily="34" charset="0"/>
              </a:rPr>
              <a:t>自锁触头闭合自锁</a:t>
            </a:r>
          </a:p>
        </p:txBody>
      </p:sp>
      <p:sp>
        <p:nvSpPr>
          <p:cNvPr id="29" name="Text Box 16"/>
          <p:cNvSpPr txBox="1">
            <a:spLocks noChangeArrowheads="1"/>
          </p:cNvSpPr>
          <p:nvPr/>
        </p:nvSpPr>
        <p:spPr bwMode="auto">
          <a:xfrm>
            <a:off x="7776370" y="3431320"/>
            <a:ext cx="1800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en-US" altLang="zh-CN" sz="1600" dirty="0">
                <a:latin typeface="Arial" panose="020B0604020202020204" pitchFamily="34" charset="0"/>
              </a:rPr>
              <a:t>KM</a:t>
            </a:r>
            <a:r>
              <a:rPr lang="zh-CN" altLang="en-US" sz="1600" dirty="0">
                <a:latin typeface="Arial" panose="020B0604020202020204" pitchFamily="34" charset="0"/>
              </a:rPr>
              <a:t>主触头闭合</a:t>
            </a:r>
          </a:p>
        </p:txBody>
      </p:sp>
      <p:grpSp>
        <p:nvGrpSpPr>
          <p:cNvPr id="30" name="Group 17"/>
          <p:cNvGrpSpPr/>
          <p:nvPr/>
        </p:nvGrpSpPr>
        <p:grpSpPr bwMode="auto">
          <a:xfrm>
            <a:off x="9502085" y="3257489"/>
            <a:ext cx="1062038" cy="341313"/>
            <a:chOff x="0" y="0"/>
            <a:chExt cx="669" cy="215"/>
          </a:xfrm>
        </p:grpSpPr>
        <p:sp>
          <p:nvSpPr>
            <p:cNvPr id="31" name="Line 18"/>
            <p:cNvSpPr>
              <a:spLocks noChangeShapeType="1"/>
            </p:cNvSpPr>
            <p:nvPr/>
          </p:nvSpPr>
          <p:spPr bwMode="auto">
            <a:xfrm>
              <a:off x="318" y="0"/>
              <a:ext cx="1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2" name="Line 19"/>
            <p:cNvSpPr>
              <a:spLocks noChangeShapeType="1"/>
            </p:cNvSpPr>
            <p:nvPr/>
          </p:nvSpPr>
          <p:spPr bwMode="auto">
            <a:xfrm>
              <a:off x="0" y="215"/>
              <a:ext cx="454"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 name="Line 20"/>
            <p:cNvSpPr>
              <a:spLocks noChangeShapeType="1"/>
            </p:cNvSpPr>
            <p:nvPr/>
          </p:nvSpPr>
          <p:spPr bwMode="auto">
            <a:xfrm flipH="1">
              <a:off x="450" y="4"/>
              <a:ext cx="1" cy="21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Line 21"/>
            <p:cNvSpPr>
              <a:spLocks noChangeShapeType="1"/>
            </p:cNvSpPr>
            <p:nvPr/>
          </p:nvSpPr>
          <p:spPr bwMode="auto">
            <a:xfrm>
              <a:off x="454" y="109"/>
              <a:ext cx="215"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5" name="Text Box 22"/>
          <p:cNvSpPr txBox="1">
            <a:spLocks noChangeArrowheads="1"/>
          </p:cNvSpPr>
          <p:nvPr/>
        </p:nvSpPr>
        <p:spPr bwMode="auto">
          <a:xfrm>
            <a:off x="10481184" y="3267388"/>
            <a:ext cx="1490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电动机</a:t>
            </a:r>
            <a:r>
              <a:rPr lang="en-US" altLang="zh-CN" sz="1600" dirty="0">
                <a:latin typeface="Arial" panose="020B0604020202020204" pitchFamily="34" charset="0"/>
              </a:rPr>
              <a:t>M</a:t>
            </a:r>
            <a:r>
              <a:rPr lang="zh-CN" altLang="en-US" sz="1600" dirty="0">
                <a:latin typeface="Arial" panose="020B0604020202020204" pitchFamily="34" charset="0"/>
              </a:rPr>
              <a:t>启动</a:t>
            </a:r>
          </a:p>
        </p:txBody>
      </p:sp>
      <p:sp>
        <p:nvSpPr>
          <p:cNvPr id="36" name="Text Box 23"/>
          <p:cNvSpPr txBox="1">
            <a:spLocks noChangeArrowheads="1"/>
          </p:cNvSpPr>
          <p:nvPr/>
        </p:nvSpPr>
        <p:spPr bwMode="auto">
          <a:xfrm>
            <a:off x="4920000" y="3768308"/>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solidFill>
                  <a:srgbClr val="FF0000"/>
                </a:solidFill>
                <a:latin typeface="Arial" panose="020B0604020202020204" pitchFamily="34" charset="0"/>
              </a:rPr>
              <a:t>连续运转</a:t>
            </a:r>
          </a:p>
        </p:txBody>
      </p:sp>
      <p:sp>
        <p:nvSpPr>
          <p:cNvPr id="37" name="Text Box 24"/>
          <p:cNvSpPr txBox="1">
            <a:spLocks noChangeArrowheads="1"/>
          </p:cNvSpPr>
          <p:nvPr/>
        </p:nvSpPr>
        <p:spPr bwMode="auto">
          <a:xfrm>
            <a:off x="4950229" y="4468358"/>
            <a:ext cx="6492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停止：</a:t>
            </a:r>
          </a:p>
        </p:txBody>
      </p:sp>
      <p:grpSp>
        <p:nvGrpSpPr>
          <p:cNvPr id="38" name="Group 25"/>
          <p:cNvGrpSpPr/>
          <p:nvPr/>
        </p:nvGrpSpPr>
        <p:grpSpPr bwMode="auto">
          <a:xfrm>
            <a:off x="4932589" y="4864440"/>
            <a:ext cx="1511300" cy="338138"/>
            <a:chOff x="0" y="0"/>
            <a:chExt cx="952" cy="213"/>
          </a:xfrm>
        </p:grpSpPr>
        <p:sp>
          <p:nvSpPr>
            <p:cNvPr id="39" name="Text Box 26">
              <a:hlinkClick r:id="" action="ppaction://noaction"/>
            </p:cNvPr>
            <p:cNvSpPr txBox="1">
              <a:spLocks noChangeArrowheads="1"/>
            </p:cNvSpPr>
            <p:nvPr/>
          </p:nvSpPr>
          <p:spPr bwMode="auto">
            <a:xfrm>
              <a:off x="0" y="0"/>
              <a:ext cx="95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按下</a:t>
              </a:r>
              <a:r>
                <a:rPr lang="en-US" altLang="zh-CN" sz="1600" dirty="0" smtClean="0">
                  <a:latin typeface="Arial" panose="020B0604020202020204" pitchFamily="34" charset="0"/>
                </a:rPr>
                <a:t>SB1</a:t>
              </a:r>
              <a:endParaRPr lang="en-US" altLang="zh-CN" sz="1600" dirty="0">
                <a:latin typeface="Arial" panose="020B0604020202020204" pitchFamily="34" charset="0"/>
              </a:endParaRPr>
            </a:p>
          </p:txBody>
        </p:sp>
        <p:sp>
          <p:nvSpPr>
            <p:cNvPr id="40" name="Line 27"/>
            <p:cNvSpPr>
              <a:spLocks noChangeShapeType="1"/>
            </p:cNvSpPr>
            <p:nvPr/>
          </p:nvSpPr>
          <p:spPr bwMode="auto">
            <a:xfrm>
              <a:off x="574" y="91"/>
              <a:ext cx="227"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41" name="Group 28"/>
          <p:cNvGrpSpPr/>
          <p:nvPr/>
        </p:nvGrpSpPr>
        <p:grpSpPr bwMode="auto">
          <a:xfrm>
            <a:off x="6083527" y="4864440"/>
            <a:ext cx="2808287" cy="338138"/>
            <a:chOff x="0" y="0"/>
            <a:chExt cx="1769" cy="213"/>
          </a:xfrm>
        </p:grpSpPr>
        <p:sp>
          <p:nvSpPr>
            <p:cNvPr id="42" name="Text Box 29">
              <a:hlinkClick r:id="" action="ppaction://noaction"/>
            </p:cNvPr>
            <p:cNvSpPr txBox="1">
              <a:spLocks noChangeArrowheads="1"/>
            </p:cNvSpPr>
            <p:nvPr/>
          </p:nvSpPr>
          <p:spPr bwMode="auto">
            <a:xfrm>
              <a:off x="0" y="0"/>
              <a:ext cx="176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en-US" altLang="zh-CN" sz="1600" dirty="0">
                  <a:latin typeface="Arial" panose="020B0604020202020204" pitchFamily="34" charset="0"/>
                </a:rPr>
                <a:t>KM</a:t>
              </a:r>
              <a:r>
                <a:rPr lang="zh-CN" altLang="en-US" sz="1600" dirty="0">
                  <a:latin typeface="Arial" panose="020B0604020202020204" pitchFamily="34" charset="0"/>
                </a:rPr>
                <a:t>线圈失电</a:t>
              </a:r>
            </a:p>
          </p:txBody>
        </p:sp>
        <p:grpSp>
          <p:nvGrpSpPr>
            <p:cNvPr id="43" name="Group 30"/>
            <p:cNvGrpSpPr/>
            <p:nvPr/>
          </p:nvGrpSpPr>
          <p:grpSpPr bwMode="auto">
            <a:xfrm>
              <a:off x="726" y="10"/>
              <a:ext cx="408" cy="182"/>
              <a:chOff x="0" y="0"/>
              <a:chExt cx="408" cy="182"/>
            </a:xfrm>
          </p:grpSpPr>
          <p:sp>
            <p:nvSpPr>
              <p:cNvPr id="44" name="Line 31"/>
              <p:cNvSpPr>
                <a:spLocks noChangeShapeType="1"/>
              </p:cNvSpPr>
              <p:nvPr/>
            </p:nvSpPr>
            <p:spPr bwMode="auto">
              <a:xfrm>
                <a:off x="0" y="91"/>
                <a:ext cx="227"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 name="Line 32"/>
              <p:cNvSpPr>
                <a:spLocks noChangeShapeType="1"/>
              </p:cNvSpPr>
              <p:nvPr/>
            </p:nvSpPr>
            <p:spPr bwMode="auto">
              <a:xfrm>
                <a:off x="227" y="0"/>
                <a:ext cx="0" cy="18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 name="Line 33"/>
              <p:cNvSpPr>
                <a:spLocks noChangeShapeType="1"/>
              </p:cNvSpPr>
              <p:nvPr/>
            </p:nvSpPr>
            <p:spPr bwMode="auto">
              <a:xfrm>
                <a:off x="227" y="0"/>
                <a:ext cx="181"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7" name="Line 34"/>
              <p:cNvSpPr>
                <a:spLocks noChangeShapeType="1"/>
              </p:cNvSpPr>
              <p:nvPr/>
            </p:nvSpPr>
            <p:spPr bwMode="auto">
              <a:xfrm>
                <a:off x="227" y="182"/>
                <a:ext cx="181"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sp>
        <p:nvSpPr>
          <p:cNvPr id="48" name="Text Box 35"/>
          <p:cNvSpPr txBox="1">
            <a:spLocks noChangeArrowheads="1"/>
          </p:cNvSpPr>
          <p:nvPr/>
        </p:nvSpPr>
        <p:spPr bwMode="auto">
          <a:xfrm>
            <a:off x="7874008" y="4664634"/>
            <a:ext cx="28302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400" dirty="0">
                <a:latin typeface="Arial" panose="020B0604020202020204" pitchFamily="34" charset="0"/>
              </a:rPr>
              <a:t> </a:t>
            </a:r>
            <a:r>
              <a:rPr lang="en-US" altLang="zh-CN" sz="1600" dirty="0">
                <a:latin typeface="Arial" panose="020B0604020202020204" pitchFamily="34" charset="0"/>
              </a:rPr>
              <a:t>KM</a:t>
            </a:r>
            <a:r>
              <a:rPr lang="zh-CN" altLang="en-US" sz="1600" dirty="0">
                <a:latin typeface="Arial" panose="020B0604020202020204" pitchFamily="34" charset="0"/>
              </a:rPr>
              <a:t>自锁触头分断解除自锁</a:t>
            </a:r>
            <a:endParaRPr lang="zh-CN" altLang="en-US" sz="1400" dirty="0">
              <a:latin typeface="Arial" panose="020B0604020202020204" pitchFamily="34" charset="0"/>
            </a:endParaRPr>
          </a:p>
        </p:txBody>
      </p:sp>
      <p:sp>
        <p:nvSpPr>
          <p:cNvPr id="49" name="Text Box 36"/>
          <p:cNvSpPr txBox="1">
            <a:spLocks noChangeArrowheads="1"/>
          </p:cNvSpPr>
          <p:nvPr/>
        </p:nvSpPr>
        <p:spPr bwMode="auto">
          <a:xfrm>
            <a:off x="7812314" y="5022972"/>
            <a:ext cx="1800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 </a:t>
            </a:r>
            <a:r>
              <a:rPr lang="en-US" altLang="zh-CN" sz="1600" dirty="0">
                <a:latin typeface="Arial" panose="020B0604020202020204" pitchFamily="34" charset="0"/>
              </a:rPr>
              <a:t>KM</a:t>
            </a:r>
            <a:r>
              <a:rPr lang="zh-CN" altLang="en-US" sz="1600" dirty="0">
                <a:latin typeface="Arial" panose="020B0604020202020204" pitchFamily="34" charset="0"/>
              </a:rPr>
              <a:t>主触头分断 </a:t>
            </a:r>
          </a:p>
        </p:txBody>
      </p:sp>
      <p:grpSp>
        <p:nvGrpSpPr>
          <p:cNvPr id="50" name="Group 37"/>
          <p:cNvGrpSpPr/>
          <p:nvPr/>
        </p:nvGrpSpPr>
        <p:grpSpPr bwMode="auto">
          <a:xfrm>
            <a:off x="9856533" y="4883490"/>
            <a:ext cx="952500" cy="341312"/>
            <a:chOff x="10" y="0"/>
            <a:chExt cx="600" cy="215"/>
          </a:xfrm>
        </p:grpSpPr>
        <p:sp>
          <p:nvSpPr>
            <p:cNvPr id="51" name="Line 38"/>
            <p:cNvSpPr>
              <a:spLocks noChangeShapeType="1"/>
            </p:cNvSpPr>
            <p:nvPr/>
          </p:nvSpPr>
          <p:spPr bwMode="auto">
            <a:xfrm>
              <a:off x="318" y="0"/>
              <a:ext cx="91"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 name="Line 39"/>
            <p:cNvSpPr>
              <a:spLocks noChangeShapeType="1"/>
            </p:cNvSpPr>
            <p:nvPr/>
          </p:nvSpPr>
          <p:spPr bwMode="auto">
            <a:xfrm>
              <a:off x="10" y="215"/>
              <a:ext cx="38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3" name="Line 40"/>
            <p:cNvSpPr>
              <a:spLocks noChangeShapeType="1"/>
            </p:cNvSpPr>
            <p:nvPr/>
          </p:nvSpPr>
          <p:spPr bwMode="auto">
            <a:xfrm flipH="1">
              <a:off x="401" y="4"/>
              <a:ext cx="1" cy="21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4" name="Line 41"/>
            <p:cNvSpPr>
              <a:spLocks noChangeShapeType="1"/>
            </p:cNvSpPr>
            <p:nvPr/>
          </p:nvSpPr>
          <p:spPr bwMode="auto">
            <a:xfrm>
              <a:off x="394" y="107"/>
              <a:ext cx="216"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55" name="Text Box 42"/>
          <p:cNvSpPr txBox="1">
            <a:spLocks noChangeArrowheads="1"/>
          </p:cNvSpPr>
          <p:nvPr/>
        </p:nvSpPr>
        <p:spPr bwMode="auto">
          <a:xfrm>
            <a:off x="10712194" y="4884075"/>
            <a:ext cx="14898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a:latin typeface="Arial" panose="020B0604020202020204" pitchFamily="34" charset="0"/>
              </a:rPr>
              <a:t>电动机</a:t>
            </a:r>
            <a:r>
              <a:rPr lang="en-US" altLang="zh-CN" sz="1600" dirty="0">
                <a:latin typeface="Arial" panose="020B0604020202020204" pitchFamily="34" charset="0"/>
              </a:rPr>
              <a:t>M</a:t>
            </a:r>
            <a:r>
              <a:rPr lang="zh-CN" altLang="en-US" sz="1600" dirty="0" smtClean="0">
                <a:latin typeface="Arial" panose="020B0604020202020204" pitchFamily="34" charset="0"/>
              </a:rPr>
              <a:t>失电</a:t>
            </a:r>
            <a:endParaRPr lang="zh-CN" altLang="en-US" sz="1600" dirty="0">
              <a:latin typeface="Arial" panose="020B0604020202020204" pitchFamily="34" charset="0"/>
            </a:endParaRPr>
          </a:p>
        </p:txBody>
      </p:sp>
      <p:sp>
        <p:nvSpPr>
          <p:cNvPr id="56" name="Text Box 43"/>
          <p:cNvSpPr txBox="1">
            <a:spLocks noChangeArrowheads="1"/>
          </p:cNvSpPr>
          <p:nvPr/>
        </p:nvSpPr>
        <p:spPr bwMode="auto">
          <a:xfrm>
            <a:off x="4919452" y="5383042"/>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pPr>
            <a:r>
              <a:rPr lang="zh-CN" altLang="en-US" sz="1600" dirty="0" smtClean="0">
                <a:solidFill>
                  <a:srgbClr val="FF0000"/>
                </a:solidFill>
                <a:latin typeface="Arial" panose="020B0604020202020204" pitchFamily="34" charset="0"/>
              </a:rPr>
              <a:t>停</a:t>
            </a:r>
            <a:r>
              <a:rPr lang="zh-CN" altLang="en-US" sz="1600" dirty="0">
                <a:solidFill>
                  <a:srgbClr val="FF0000"/>
                </a:solidFill>
                <a:latin typeface="Arial" panose="020B0604020202020204" pitchFamily="34" charset="0"/>
              </a:rPr>
              <a:t>转</a:t>
            </a:r>
          </a:p>
        </p:txBody>
      </p:sp>
    </p:spTree>
    <p:extLst>
      <p:ext uri="{BB962C8B-B14F-4D97-AF65-F5344CB8AC3E}">
        <p14:creationId xmlns:p14="http://schemas.microsoft.com/office/powerpoint/2010/main" val="37943449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diamond(in)">
                                      <p:cBhvr>
                                        <p:cTn id="35" dur="20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ox(in)">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grpId="0" nodeType="clickEffect">
                                  <p:stCondLst>
                                    <p:cond delay="0"/>
                                  </p:stCondLst>
                                  <p:iterate type="lt">
                                    <p:tmPct val="10000"/>
                                  </p:iterate>
                                  <p:childTnLst>
                                    <p:set>
                                      <p:cBhvr>
                                        <p:cTn id="44" dur="1" fill="hold">
                                          <p:stCondLst>
                                            <p:cond delay="0"/>
                                          </p:stCondLst>
                                        </p:cTn>
                                        <p:tgtEl>
                                          <p:spTgt spid="36"/>
                                        </p:tgtEl>
                                        <p:attrNameLst>
                                          <p:attrName>style.visibility</p:attrName>
                                        </p:attrNameLst>
                                      </p:cBhvr>
                                      <p:to>
                                        <p:strVal val="visible"/>
                                      </p:to>
                                    </p:set>
                                    <p:animEffect transition="in" filter="fade">
                                      <p:cBhvr>
                                        <p:cTn id="45" dur="2000"/>
                                        <p:tgtEl>
                                          <p:spTgt spid="36"/>
                                        </p:tgtEl>
                                      </p:cBhvr>
                                    </p:animEffect>
                                    <p:anim calcmode="lin" valueType="num">
                                      <p:cBhvr>
                                        <p:cTn id="46" dur="2000" fill="hold"/>
                                        <p:tgtEl>
                                          <p:spTgt spid="36"/>
                                        </p:tgtEl>
                                        <p:attrNameLst>
                                          <p:attrName>ppt_w</p:attrName>
                                        </p:attrNameLst>
                                      </p:cBhvr>
                                      <p:tavLst>
                                        <p:tav tm="0" fmla="#ppt_w*sin(2.5*pi*$)">
                                          <p:val>
                                            <p:fltVal val="0"/>
                                          </p:val>
                                        </p:tav>
                                        <p:tav tm="100000">
                                          <p:val>
                                            <p:fltVal val="1"/>
                                          </p:val>
                                        </p:tav>
                                      </p:tavLst>
                                    </p:anim>
                                    <p:anim calcmode="lin" valueType="num">
                                      <p:cBhvr>
                                        <p:cTn id="47" dur="2000" fill="hold"/>
                                        <p:tgtEl>
                                          <p:spTgt spid="36"/>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iterate type="lt">
                                    <p:tmAbs val="0"/>
                                  </p:iterate>
                                  <p:childTnLst>
                                    <p:set>
                                      <p:cBhvr>
                                        <p:cTn id="51" dur="1" fill="hold">
                                          <p:stCondLst>
                                            <p:cond delay="0"/>
                                          </p:stCondLst>
                                        </p:cTn>
                                        <p:tgtEl>
                                          <p:spTgt spid="37"/>
                                        </p:tgtEl>
                                        <p:attrNameLst>
                                          <p:attrName>style.visibility</p:attrName>
                                        </p:attrNameLst>
                                      </p:cBhvr>
                                      <p:to>
                                        <p:strVal val="visible"/>
                                      </p:to>
                                    </p:set>
                                    <p:animEffect transition="in" filter="blinds(horizontal)">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blinds(horizontal)">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diamond(in)">
                                      <p:cBhvr>
                                        <p:cTn id="62" dur="20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diamond(in)">
                                      <p:cBhvr>
                                        <p:cTn id="67" dur="2000"/>
                                        <p:tgtEl>
                                          <p:spTgt spid="48"/>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diamond(in)">
                                      <p:cBhvr>
                                        <p:cTn id="72" dur="2000"/>
                                        <p:tgtEl>
                                          <p:spTgt spid="49"/>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nodeType="click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diamond(in)">
                                      <p:cBhvr>
                                        <p:cTn id="77" dur="1000"/>
                                        <p:tgtEl>
                                          <p:spTgt spid="5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grpId="0" nodeType="click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fill="hold"/>
                                        <p:tgtEl>
                                          <p:spTgt spid="56"/>
                                        </p:tgtEl>
                                        <p:attrNameLst>
                                          <p:attrName>ppt_x</p:attrName>
                                        </p:attrNameLst>
                                      </p:cBhvr>
                                      <p:tavLst>
                                        <p:tav tm="0">
                                          <p:val>
                                            <p:strVal val="#ppt_x"/>
                                          </p:val>
                                        </p:tav>
                                        <p:tav tm="100000">
                                          <p:val>
                                            <p:strVal val="#ppt_x"/>
                                          </p:val>
                                        </p:tav>
                                      </p:tavLst>
                                    </p:anim>
                                    <p:anim calcmode="lin" valueType="num">
                                      <p:cBhvr additive="base">
                                        <p:cTn id="89"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28" grpId="0" autoUpdateAnimBg="0"/>
      <p:bldP spid="29" grpId="0" autoUpdateAnimBg="0"/>
      <p:bldP spid="35" grpId="0" autoUpdateAnimBg="0"/>
      <p:bldP spid="36" grpId="0" autoUpdateAnimBg="0"/>
      <p:bldP spid="37" grpId="0" autoUpdateAnimBg="0"/>
      <p:bldP spid="48" grpId="0" autoUpdateAnimBg="0"/>
      <p:bldP spid="49" grpId="0" autoUpdateAnimBg="0"/>
      <p:bldP spid="55" grpId="0" autoUpdateAnimBg="0"/>
      <p:bldP spid="56"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974</Words>
  <Application>Microsoft Office PowerPoint</Application>
  <PresentationFormat>宽屏</PresentationFormat>
  <Paragraphs>73</Paragraphs>
  <Slides>11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11</vt:i4>
      </vt:variant>
    </vt:vector>
  </HeadingPairs>
  <TitlesOfParts>
    <vt:vector size="23" baseType="lpstr">
      <vt:lpstr>等线</vt:lpstr>
      <vt:lpstr>等线 Light</vt:lpstr>
      <vt:lpstr>楷体_GB2312</vt:lpstr>
      <vt:lpstr>宋体</vt:lpstr>
      <vt:lpstr>微软雅黑</vt:lpstr>
      <vt:lpstr>印品黑体</vt:lpstr>
      <vt:lpstr>Arial</vt:lpstr>
      <vt:lpstr>Calibri</vt:lpstr>
      <vt:lpstr>Calibri Light</vt:lpstr>
      <vt:lpstr>Times New Roman</vt:lpstr>
      <vt:lpstr>自定义设计方案</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185</cp:revision>
  <dcterms:created xsi:type="dcterms:W3CDTF">2021-05-23T14:18:00Z</dcterms:created>
  <dcterms:modified xsi:type="dcterms:W3CDTF">2024-12-29T06:58:29Z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