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handoutMasterIdLst>
    <p:handoutMasterId r:id="rId20"/>
  </p:handoutMasterIdLst>
  <p:sldIdLst>
    <p:sldId id="394" r:id="rId3"/>
    <p:sldId id="404" r:id="rId4"/>
    <p:sldId id="310" r:id="rId5"/>
    <p:sldId id="405" r:id="rId6"/>
    <p:sldId id="417" r:id="rId7"/>
    <p:sldId id="406" r:id="rId8"/>
    <p:sldId id="409" r:id="rId9"/>
    <p:sldId id="408" r:id="rId10"/>
    <p:sldId id="412" r:id="rId11"/>
    <p:sldId id="407" r:id="rId12"/>
    <p:sldId id="410" r:id="rId13"/>
    <p:sldId id="411" r:id="rId14"/>
    <p:sldId id="413" r:id="rId15"/>
    <p:sldId id="414" r:id="rId16"/>
    <p:sldId id="415" r:id="rId17"/>
    <p:sldId id="416"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115" d="100"/>
          <a:sy n="115" d="100"/>
        </p:scale>
        <p:origin x="144" y="96"/>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CA3FF5-20F2-42D8-AB57-93B85E0316A4}" type="doc">
      <dgm:prSet loTypeId="urn:microsoft.com/office/officeart/2005/8/layout/hierarchy3" loCatId="list" qsTypeId="urn:microsoft.com/office/officeart/2005/8/quickstyle/simple1" qsCatId="simple" csTypeId="urn:microsoft.com/office/officeart/2005/8/colors/colorful2" csCatId="colorful" phldr="1"/>
      <dgm:spPr/>
      <dgm:t>
        <a:bodyPr/>
        <a:lstStyle/>
        <a:p>
          <a:endParaRPr lang="zh-CN" altLang="en-US"/>
        </a:p>
      </dgm:t>
    </dgm:pt>
    <dgm:pt modelId="{F9CF4F87-B46F-4D11-AE48-CD69762CDD53}">
      <dgm:prSet phldrT="[文本]" custT="1"/>
      <dgm:spPr/>
      <dgm:t>
        <a:bodyPr/>
        <a:lstStyle/>
        <a:p>
          <a:r>
            <a:rPr lang="zh-CN" altLang="en-US" sz="1600" b="0" dirty="0" smtClean="0">
              <a:latin typeface="黑体" panose="02010609060101010101" pitchFamily="49" charset="-122"/>
              <a:ea typeface="黑体" panose="02010609060101010101" pitchFamily="49" charset="-122"/>
            </a:rPr>
            <a:t>（</a:t>
          </a:r>
          <a:r>
            <a:rPr lang="en-US" sz="1600" b="0" dirty="0" smtClean="0">
              <a:latin typeface="黑体" panose="02010609060101010101" pitchFamily="49" charset="-122"/>
              <a:ea typeface="黑体" panose="02010609060101010101" pitchFamily="49" charset="-122"/>
            </a:rPr>
            <a:t>1</a:t>
          </a:r>
          <a:r>
            <a:rPr lang="zh-CN" altLang="en-US" sz="1600" b="0" dirty="0" smtClean="0">
              <a:latin typeface="黑体" panose="02010609060101010101" pitchFamily="49" charset="-122"/>
              <a:ea typeface="黑体" panose="02010609060101010101" pitchFamily="49" charset="-122"/>
            </a:rPr>
            <a:t>）过电压继电器</a:t>
          </a:r>
          <a:endParaRPr lang="zh-CN" altLang="en-US" sz="1600" b="0" dirty="0">
            <a:latin typeface="黑体" panose="02010609060101010101" pitchFamily="49" charset="-122"/>
            <a:ea typeface="黑体" panose="02010609060101010101" pitchFamily="49" charset="-122"/>
          </a:endParaRPr>
        </a:p>
      </dgm:t>
    </dgm:pt>
    <dgm:pt modelId="{51802655-02D2-45E2-8111-5BD88FE520FA}" type="parTrans" cxnId="{82774916-72C9-4566-9D4D-CA88E007D59B}">
      <dgm:prSet/>
      <dgm:spPr/>
      <dgm:t>
        <a:bodyPr/>
        <a:lstStyle/>
        <a:p>
          <a:endParaRPr lang="zh-CN" altLang="en-US" sz="1600" b="0">
            <a:latin typeface="黑体" panose="02010609060101010101" pitchFamily="49" charset="-122"/>
            <a:ea typeface="黑体" panose="02010609060101010101" pitchFamily="49" charset="-122"/>
          </a:endParaRPr>
        </a:p>
      </dgm:t>
    </dgm:pt>
    <dgm:pt modelId="{8A2BE1D2-D2FC-44A4-8341-9E1EDC0FF8EB}" type="sibTrans" cxnId="{82774916-72C9-4566-9D4D-CA88E007D59B}">
      <dgm:prSet/>
      <dgm:spPr/>
      <dgm:t>
        <a:bodyPr/>
        <a:lstStyle/>
        <a:p>
          <a:endParaRPr lang="zh-CN" altLang="en-US" sz="1600" b="0">
            <a:latin typeface="黑体" panose="02010609060101010101" pitchFamily="49" charset="-122"/>
            <a:ea typeface="黑体" panose="02010609060101010101" pitchFamily="49" charset="-122"/>
          </a:endParaRPr>
        </a:p>
      </dgm:t>
    </dgm:pt>
    <dgm:pt modelId="{772549A7-4A29-48CD-8683-3A807C815FE9}">
      <dgm:prSet phldrT="[文本]" custT="1"/>
      <dgm:spPr/>
      <dgm:t>
        <a:bodyPr/>
        <a:lstStyle/>
        <a:p>
          <a:pPr algn="l"/>
          <a:r>
            <a:rPr lang="zh-CN" altLang="en-US" sz="1600" b="0" dirty="0" smtClean="0">
              <a:latin typeface="黑体" panose="02010609060101010101" pitchFamily="49" charset="-122"/>
              <a:ea typeface="黑体" panose="02010609060101010101" pitchFamily="49" charset="-122"/>
            </a:rPr>
            <a:t>正常工作时，线圈的电压为额定电压，继电器不动作，即衔铁不吸合。当线圈的电压高于额定电压，达到某一整定值时，继电器动作，衔铁吸合，同时带动触点动作，常开触点闭合，常闭触点断开。</a:t>
          </a:r>
          <a:endParaRPr lang="zh-CN" altLang="en-US" sz="1600" b="0" dirty="0">
            <a:latin typeface="黑体" panose="02010609060101010101" pitchFamily="49" charset="-122"/>
            <a:ea typeface="黑体" panose="02010609060101010101" pitchFamily="49" charset="-122"/>
          </a:endParaRPr>
        </a:p>
      </dgm:t>
    </dgm:pt>
    <dgm:pt modelId="{48EE7DB2-340B-4613-8D91-E90CABE98503}" type="parTrans" cxnId="{50C252A4-9996-4A66-9CAD-4CF61957EDC8}">
      <dgm:prSet/>
      <dgm:spPr/>
      <dgm:t>
        <a:bodyPr/>
        <a:lstStyle/>
        <a:p>
          <a:endParaRPr lang="zh-CN" altLang="en-US" sz="1600" b="0">
            <a:latin typeface="黑体" panose="02010609060101010101" pitchFamily="49" charset="-122"/>
            <a:ea typeface="黑体" panose="02010609060101010101" pitchFamily="49" charset="-122"/>
          </a:endParaRPr>
        </a:p>
      </dgm:t>
    </dgm:pt>
    <dgm:pt modelId="{9CA41ADE-E889-41ED-BED8-4DB8728AE93B}" type="sibTrans" cxnId="{50C252A4-9996-4A66-9CAD-4CF61957EDC8}">
      <dgm:prSet/>
      <dgm:spPr/>
      <dgm:t>
        <a:bodyPr/>
        <a:lstStyle/>
        <a:p>
          <a:endParaRPr lang="zh-CN" altLang="en-US" sz="1600" b="0">
            <a:latin typeface="黑体" panose="02010609060101010101" pitchFamily="49" charset="-122"/>
            <a:ea typeface="黑体" panose="02010609060101010101" pitchFamily="49" charset="-122"/>
          </a:endParaRPr>
        </a:p>
      </dgm:t>
    </dgm:pt>
    <dgm:pt modelId="{2EC4B461-60FD-4F4F-B62F-BC5CA0D4123B}">
      <dgm:prSet phldrT="[文本]" custT="1"/>
      <dgm:spPr/>
      <dgm:t>
        <a:bodyPr/>
        <a:lstStyle/>
        <a:p>
          <a:pPr algn="l"/>
          <a:r>
            <a:rPr lang="zh-CN" altLang="en-US" sz="1600" b="0" dirty="0" smtClean="0">
              <a:latin typeface="黑体" panose="02010609060101010101" pitchFamily="49" charset="-122"/>
              <a:ea typeface="黑体" panose="02010609060101010101" pitchFamily="49" charset="-122"/>
            </a:rPr>
            <a:t>直流电路一般不会产生过电压，所以在产品中只有交流过电压继电器，用于过压保护。</a:t>
          </a:r>
          <a:endParaRPr lang="zh-CN" altLang="en-US" sz="1600" b="0" dirty="0">
            <a:latin typeface="黑体" panose="02010609060101010101" pitchFamily="49" charset="-122"/>
            <a:ea typeface="黑体" panose="02010609060101010101" pitchFamily="49" charset="-122"/>
          </a:endParaRPr>
        </a:p>
      </dgm:t>
    </dgm:pt>
    <dgm:pt modelId="{AB368416-2F8F-4115-A9A7-961E195B01BC}" type="parTrans" cxnId="{DD37839B-6A52-4BCF-88FF-D300F4464EF5}">
      <dgm:prSet/>
      <dgm:spPr/>
      <dgm:t>
        <a:bodyPr/>
        <a:lstStyle/>
        <a:p>
          <a:endParaRPr lang="zh-CN" altLang="en-US" sz="1600" b="0">
            <a:latin typeface="黑体" panose="02010609060101010101" pitchFamily="49" charset="-122"/>
            <a:ea typeface="黑体" panose="02010609060101010101" pitchFamily="49" charset="-122"/>
          </a:endParaRPr>
        </a:p>
      </dgm:t>
    </dgm:pt>
    <dgm:pt modelId="{EBB630C3-83BB-4D69-A263-42D947874821}" type="sibTrans" cxnId="{DD37839B-6A52-4BCF-88FF-D300F4464EF5}">
      <dgm:prSet/>
      <dgm:spPr/>
      <dgm:t>
        <a:bodyPr/>
        <a:lstStyle/>
        <a:p>
          <a:endParaRPr lang="zh-CN" altLang="en-US" sz="1600" b="0">
            <a:latin typeface="黑体" panose="02010609060101010101" pitchFamily="49" charset="-122"/>
            <a:ea typeface="黑体" panose="02010609060101010101" pitchFamily="49" charset="-122"/>
          </a:endParaRPr>
        </a:p>
      </dgm:t>
    </dgm:pt>
    <dgm:pt modelId="{98A9FF5C-0CA4-4AD8-B2E0-EE829F81EE71}">
      <dgm:prSet phldrT="[文本]" custT="1"/>
      <dgm:spPr/>
      <dgm:t>
        <a:bodyPr/>
        <a:lstStyle/>
        <a:p>
          <a:r>
            <a:rPr lang="zh-CN" altLang="en-US" sz="1600" b="0" dirty="0" smtClean="0">
              <a:latin typeface="黑体" panose="02010609060101010101" pitchFamily="49" charset="-122"/>
              <a:ea typeface="黑体" panose="02010609060101010101" pitchFamily="49" charset="-122"/>
            </a:rPr>
            <a:t>（</a:t>
          </a:r>
          <a:r>
            <a:rPr lang="en-US" sz="1600" b="0" dirty="0" smtClean="0">
              <a:latin typeface="黑体" panose="02010609060101010101" pitchFamily="49" charset="-122"/>
              <a:ea typeface="黑体" panose="02010609060101010101" pitchFamily="49" charset="-122"/>
            </a:rPr>
            <a:t>2</a:t>
          </a:r>
          <a:r>
            <a:rPr lang="zh-CN" altLang="en-US" sz="1600" b="0" dirty="0" smtClean="0">
              <a:latin typeface="黑体" panose="02010609060101010101" pitchFamily="49" charset="-122"/>
              <a:ea typeface="黑体" panose="02010609060101010101" pitchFamily="49" charset="-122"/>
            </a:rPr>
            <a:t>）欠电压继电器</a:t>
          </a:r>
          <a:endParaRPr lang="zh-CN" altLang="en-US" sz="1600" b="0" dirty="0">
            <a:latin typeface="黑体" panose="02010609060101010101" pitchFamily="49" charset="-122"/>
            <a:ea typeface="黑体" panose="02010609060101010101" pitchFamily="49" charset="-122"/>
          </a:endParaRPr>
        </a:p>
      </dgm:t>
    </dgm:pt>
    <dgm:pt modelId="{19214D59-33FF-459C-994A-130E829D3E6D}" type="parTrans" cxnId="{B5CAE47F-BBE7-4722-89A7-26DC02619C1D}">
      <dgm:prSet/>
      <dgm:spPr/>
      <dgm:t>
        <a:bodyPr/>
        <a:lstStyle/>
        <a:p>
          <a:endParaRPr lang="zh-CN" altLang="en-US" sz="1600" b="0">
            <a:latin typeface="黑体" panose="02010609060101010101" pitchFamily="49" charset="-122"/>
            <a:ea typeface="黑体" panose="02010609060101010101" pitchFamily="49" charset="-122"/>
          </a:endParaRPr>
        </a:p>
      </dgm:t>
    </dgm:pt>
    <dgm:pt modelId="{A53B06EC-9A8F-4E6F-A88E-A48761CC3012}" type="sibTrans" cxnId="{B5CAE47F-BBE7-4722-89A7-26DC02619C1D}">
      <dgm:prSet/>
      <dgm:spPr/>
      <dgm:t>
        <a:bodyPr/>
        <a:lstStyle/>
        <a:p>
          <a:endParaRPr lang="zh-CN" altLang="en-US" sz="1600" b="0">
            <a:latin typeface="黑体" panose="02010609060101010101" pitchFamily="49" charset="-122"/>
            <a:ea typeface="黑体" panose="02010609060101010101" pitchFamily="49" charset="-122"/>
          </a:endParaRPr>
        </a:p>
      </dgm:t>
    </dgm:pt>
    <dgm:pt modelId="{8C375F54-14AB-4504-A1D8-17F90519A560}">
      <dgm:prSet phldrT="[文本]" custT="1"/>
      <dgm:spPr/>
      <dgm:t>
        <a:bodyPr/>
        <a:lstStyle/>
        <a:p>
          <a:pPr algn="l"/>
          <a:r>
            <a:rPr lang="zh-CN" altLang="en-US" sz="1600" b="0" dirty="0" smtClean="0">
              <a:latin typeface="黑体" panose="02010609060101010101" pitchFamily="49" charset="-122"/>
              <a:ea typeface="黑体" panose="02010609060101010101" pitchFamily="49" charset="-122"/>
            </a:rPr>
            <a:t>在额定参数时，欠电压继电器的衔铁处于吸合状态，当其吸引线圈的电压降低到某一整定值时，欠电压继电器动作（衔铁释放），当吸引线圈的电压上升后，欠电压继电器返回到衔铁吸合状态</a:t>
          </a:r>
          <a:endParaRPr lang="zh-CN" altLang="en-US" sz="1600" b="0" dirty="0">
            <a:latin typeface="黑体" panose="02010609060101010101" pitchFamily="49" charset="-122"/>
            <a:ea typeface="黑体" panose="02010609060101010101" pitchFamily="49" charset="-122"/>
          </a:endParaRPr>
        </a:p>
      </dgm:t>
    </dgm:pt>
    <dgm:pt modelId="{333A8B08-B011-4727-A710-9E3B80C83C27}" type="parTrans" cxnId="{3F729119-68EE-4077-9070-9300EB6CAD71}">
      <dgm:prSet/>
      <dgm:spPr/>
      <dgm:t>
        <a:bodyPr/>
        <a:lstStyle/>
        <a:p>
          <a:endParaRPr lang="zh-CN" altLang="en-US" sz="1600" b="0">
            <a:latin typeface="黑体" panose="02010609060101010101" pitchFamily="49" charset="-122"/>
            <a:ea typeface="黑体" panose="02010609060101010101" pitchFamily="49" charset="-122"/>
          </a:endParaRPr>
        </a:p>
      </dgm:t>
    </dgm:pt>
    <dgm:pt modelId="{F70DB1BC-15A0-44B7-A201-1AA127DBE466}" type="sibTrans" cxnId="{3F729119-68EE-4077-9070-9300EB6CAD71}">
      <dgm:prSet/>
      <dgm:spPr/>
      <dgm:t>
        <a:bodyPr/>
        <a:lstStyle/>
        <a:p>
          <a:endParaRPr lang="zh-CN" altLang="en-US" sz="1600" b="0">
            <a:latin typeface="黑体" panose="02010609060101010101" pitchFamily="49" charset="-122"/>
            <a:ea typeface="黑体" panose="02010609060101010101" pitchFamily="49" charset="-122"/>
          </a:endParaRPr>
        </a:p>
      </dgm:t>
    </dgm:pt>
    <dgm:pt modelId="{DC8F2D4E-3D44-464A-A1E3-B589F81D88CD}">
      <dgm:prSet phldrT="[文本]" custT="1"/>
      <dgm:spPr/>
      <dgm:t>
        <a:bodyPr/>
        <a:lstStyle/>
        <a:p>
          <a:pPr algn="l"/>
          <a:r>
            <a:rPr lang="zh-CN" altLang="en-US" sz="1600" b="0" dirty="0" smtClean="0">
              <a:latin typeface="黑体" panose="02010609060101010101" pitchFamily="49" charset="-122"/>
              <a:ea typeface="黑体" panose="02010609060101010101" pitchFamily="49" charset="-122"/>
            </a:rPr>
            <a:t>用于电力线路的欠压和失压保护</a:t>
          </a:r>
          <a:endParaRPr lang="zh-CN" altLang="en-US" sz="1600" b="0" dirty="0">
            <a:latin typeface="黑体" panose="02010609060101010101" pitchFamily="49" charset="-122"/>
            <a:ea typeface="黑体" panose="02010609060101010101" pitchFamily="49" charset="-122"/>
          </a:endParaRPr>
        </a:p>
      </dgm:t>
    </dgm:pt>
    <dgm:pt modelId="{232EB473-3159-46BB-B6EE-ECDFC242657A}" type="parTrans" cxnId="{4EABEED5-2411-4275-96D6-D80012CC5648}">
      <dgm:prSet/>
      <dgm:spPr/>
      <dgm:t>
        <a:bodyPr/>
        <a:lstStyle/>
        <a:p>
          <a:endParaRPr lang="zh-CN" altLang="en-US" sz="1600" b="0">
            <a:latin typeface="黑体" panose="02010609060101010101" pitchFamily="49" charset="-122"/>
            <a:ea typeface="黑体" panose="02010609060101010101" pitchFamily="49" charset="-122"/>
          </a:endParaRPr>
        </a:p>
      </dgm:t>
    </dgm:pt>
    <dgm:pt modelId="{7FDE13C6-CE4B-4A0D-8A12-D017B08C39E8}" type="sibTrans" cxnId="{4EABEED5-2411-4275-96D6-D80012CC5648}">
      <dgm:prSet/>
      <dgm:spPr/>
      <dgm:t>
        <a:bodyPr/>
        <a:lstStyle/>
        <a:p>
          <a:endParaRPr lang="zh-CN" altLang="en-US" sz="1600" b="0">
            <a:latin typeface="黑体" panose="02010609060101010101" pitchFamily="49" charset="-122"/>
            <a:ea typeface="黑体" panose="02010609060101010101" pitchFamily="49" charset="-122"/>
          </a:endParaRPr>
        </a:p>
      </dgm:t>
    </dgm:pt>
    <dgm:pt modelId="{C0C84FB5-9662-44DA-B970-2AB8C1B9917F}">
      <dgm:prSet custT="1"/>
      <dgm:spPr/>
      <dgm:t>
        <a:bodyPr/>
        <a:lstStyle/>
        <a:p>
          <a:pPr algn="l"/>
          <a:r>
            <a:rPr lang="zh-CN" altLang="en-US" sz="1600" b="0" dirty="0" smtClean="0">
              <a:latin typeface="黑体" panose="02010609060101010101" pitchFamily="49" charset="-122"/>
              <a:ea typeface="黑体" panose="02010609060101010101" pitchFamily="49" charset="-122"/>
            </a:rPr>
            <a:t>返回系数小于</a:t>
          </a:r>
          <a:r>
            <a:rPr lang="en-US" sz="1600" b="0" dirty="0" smtClean="0">
              <a:latin typeface="黑体" panose="02010609060101010101" pitchFamily="49" charset="-122"/>
              <a:ea typeface="黑体" panose="02010609060101010101" pitchFamily="49" charset="-122"/>
            </a:rPr>
            <a:t>1</a:t>
          </a:r>
          <a:endParaRPr lang="zh-CN" altLang="en-US" sz="1600" b="0" dirty="0">
            <a:latin typeface="黑体" panose="02010609060101010101" pitchFamily="49" charset="-122"/>
            <a:ea typeface="黑体" panose="02010609060101010101" pitchFamily="49" charset="-122"/>
          </a:endParaRPr>
        </a:p>
      </dgm:t>
    </dgm:pt>
    <dgm:pt modelId="{33B2E8D2-2D28-46A8-B372-CE670E1D743C}" type="parTrans" cxnId="{6C6FAF6E-FF35-4B26-9BE5-DA6317765AB9}">
      <dgm:prSet/>
      <dgm:spPr/>
      <dgm:t>
        <a:bodyPr/>
        <a:lstStyle/>
        <a:p>
          <a:endParaRPr lang="zh-CN" altLang="en-US" sz="1600" b="0">
            <a:latin typeface="黑体" panose="02010609060101010101" pitchFamily="49" charset="-122"/>
            <a:ea typeface="黑体" panose="02010609060101010101" pitchFamily="49" charset="-122"/>
          </a:endParaRPr>
        </a:p>
      </dgm:t>
    </dgm:pt>
    <dgm:pt modelId="{D5F5CD56-AC89-4606-8F7A-3CEBC4EC97FD}" type="sibTrans" cxnId="{6C6FAF6E-FF35-4B26-9BE5-DA6317765AB9}">
      <dgm:prSet/>
      <dgm:spPr/>
      <dgm:t>
        <a:bodyPr/>
        <a:lstStyle/>
        <a:p>
          <a:endParaRPr lang="zh-CN" altLang="en-US" sz="1600" b="0">
            <a:latin typeface="黑体" panose="02010609060101010101" pitchFamily="49" charset="-122"/>
            <a:ea typeface="黑体" panose="02010609060101010101" pitchFamily="49" charset="-122"/>
          </a:endParaRPr>
        </a:p>
      </dgm:t>
    </dgm:pt>
    <dgm:pt modelId="{8BE6830E-3667-497B-8720-06DEB3D16B6A}">
      <dgm:prSet custT="1"/>
      <dgm:spPr/>
      <dgm:t>
        <a:bodyPr/>
        <a:lstStyle/>
        <a:p>
          <a:pPr algn="l"/>
          <a:r>
            <a:rPr lang="zh-CN" altLang="en-US" sz="1600" b="0" dirty="0" smtClean="0">
              <a:latin typeface="黑体" panose="02010609060101010101" pitchFamily="49" charset="-122"/>
              <a:ea typeface="黑体" panose="02010609060101010101" pitchFamily="49" charset="-122"/>
            </a:rPr>
            <a:t>返回系数大于</a:t>
          </a:r>
          <a:r>
            <a:rPr lang="en-US" sz="1600" b="0" dirty="0" smtClean="0">
              <a:latin typeface="黑体" panose="02010609060101010101" pitchFamily="49" charset="-122"/>
              <a:ea typeface="黑体" panose="02010609060101010101" pitchFamily="49" charset="-122"/>
            </a:rPr>
            <a:t>1</a:t>
          </a:r>
          <a:endParaRPr lang="zh-CN" altLang="en-US" sz="1600" b="0" dirty="0">
            <a:latin typeface="黑体" panose="02010609060101010101" pitchFamily="49" charset="-122"/>
            <a:ea typeface="黑体" panose="02010609060101010101" pitchFamily="49" charset="-122"/>
          </a:endParaRPr>
        </a:p>
      </dgm:t>
    </dgm:pt>
    <dgm:pt modelId="{D215232C-EB49-4B93-9B1F-E7A19BA6894D}" type="parTrans" cxnId="{21472741-A9E8-4A60-B0D2-C71A06FF42A9}">
      <dgm:prSet/>
      <dgm:spPr/>
      <dgm:t>
        <a:bodyPr/>
        <a:lstStyle/>
        <a:p>
          <a:endParaRPr lang="zh-CN" altLang="en-US" sz="1600" b="0">
            <a:latin typeface="黑体" panose="02010609060101010101" pitchFamily="49" charset="-122"/>
            <a:ea typeface="黑体" panose="02010609060101010101" pitchFamily="49" charset="-122"/>
          </a:endParaRPr>
        </a:p>
      </dgm:t>
    </dgm:pt>
    <dgm:pt modelId="{511E308A-3EC9-45DE-AA3B-C0DA810475B9}" type="sibTrans" cxnId="{21472741-A9E8-4A60-B0D2-C71A06FF42A9}">
      <dgm:prSet/>
      <dgm:spPr/>
      <dgm:t>
        <a:bodyPr/>
        <a:lstStyle/>
        <a:p>
          <a:endParaRPr lang="zh-CN" altLang="en-US" sz="1600" b="0">
            <a:latin typeface="黑体" panose="02010609060101010101" pitchFamily="49" charset="-122"/>
            <a:ea typeface="黑体" panose="02010609060101010101" pitchFamily="49" charset="-122"/>
          </a:endParaRPr>
        </a:p>
      </dgm:t>
    </dgm:pt>
    <dgm:pt modelId="{1DC719FF-90B3-45A1-9236-FB8CAAAEF50C}" type="pres">
      <dgm:prSet presAssocID="{09CA3FF5-20F2-42D8-AB57-93B85E0316A4}" presName="diagram" presStyleCnt="0">
        <dgm:presLayoutVars>
          <dgm:chPref val="1"/>
          <dgm:dir/>
          <dgm:animOne val="branch"/>
          <dgm:animLvl val="lvl"/>
          <dgm:resizeHandles/>
        </dgm:presLayoutVars>
      </dgm:prSet>
      <dgm:spPr/>
      <dgm:t>
        <a:bodyPr/>
        <a:lstStyle/>
        <a:p>
          <a:endParaRPr lang="zh-CN" altLang="en-US"/>
        </a:p>
      </dgm:t>
    </dgm:pt>
    <dgm:pt modelId="{8BA228A6-2728-4AD6-8720-EDC3270BE931}" type="pres">
      <dgm:prSet presAssocID="{F9CF4F87-B46F-4D11-AE48-CD69762CDD53}" presName="root" presStyleCnt="0"/>
      <dgm:spPr/>
      <dgm:t>
        <a:bodyPr/>
        <a:lstStyle/>
        <a:p>
          <a:endParaRPr lang="zh-CN" altLang="en-US"/>
        </a:p>
      </dgm:t>
    </dgm:pt>
    <dgm:pt modelId="{F95874B4-0378-4E48-9C25-B6E6D67959B8}" type="pres">
      <dgm:prSet presAssocID="{F9CF4F87-B46F-4D11-AE48-CD69762CDD53}" presName="rootComposite" presStyleCnt="0"/>
      <dgm:spPr/>
      <dgm:t>
        <a:bodyPr/>
        <a:lstStyle/>
        <a:p>
          <a:endParaRPr lang="zh-CN" altLang="en-US"/>
        </a:p>
      </dgm:t>
    </dgm:pt>
    <dgm:pt modelId="{3C59AFF5-C3AE-4168-A151-75080663600C}" type="pres">
      <dgm:prSet presAssocID="{F9CF4F87-B46F-4D11-AE48-CD69762CDD53}" presName="rootText" presStyleLbl="node1" presStyleIdx="0" presStyleCnt="2" custScaleX="134267" custScaleY="54423" custLinFactNeighborX="7091" custLinFactNeighborY="-2642"/>
      <dgm:spPr/>
      <dgm:t>
        <a:bodyPr/>
        <a:lstStyle/>
        <a:p>
          <a:endParaRPr lang="zh-CN" altLang="en-US"/>
        </a:p>
      </dgm:t>
    </dgm:pt>
    <dgm:pt modelId="{E812F058-A9F6-4511-8302-3398CC54AB29}" type="pres">
      <dgm:prSet presAssocID="{F9CF4F87-B46F-4D11-AE48-CD69762CDD53}" presName="rootConnector" presStyleLbl="node1" presStyleIdx="0" presStyleCnt="2"/>
      <dgm:spPr/>
      <dgm:t>
        <a:bodyPr/>
        <a:lstStyle/>
        <a:p>
          <a:endParaRPr lang="zh-CN" altLang="en-US"/>
        </a:p>
      </dgm:t>
    </dgm:pt>
    <dgm:pt modelId="{D5638D67-CED7-42BD-AC62-8EABB0A3AF6A}" type="pres">
      <dgm:prSet presAssocID="{F9CF4F87-B46F-4D11-AE48-CD69762CDD53}" presName="childShape" presStyleCnt="0"/>
      <dgm:spPr/>
      <dgm:t>
        <a:bodyPr/>
        <a:lstStyle/>
        <a:p>
          <a:endParaRPr lang="zh-CN" altLang="en-US"/>
        </a:p>
      </dgm:t>
    </dgm:pt>
    <dgm:pt modelId="{BEF3CF63-609A-4592-A2E5-99C537D9A628}" type="pres">
      <dgm:prSet presAssocID="{48EE7DB2-340B-4613-8D91-E90CABE98503}" presName="Name13" presStyleLbl="parChTrans1D2" presStyleIdx="0" presStyleCnt="6"/>
      <dgm:spPr/>
      <dgm:t>
        <a:bodyPr/>
        <a:lstStyle/>
        <a:p>
          <a:endParaRPr lang="zh-CN" altLang="en-US"/>
        </a:p>
      </dgm:t>
    </dgm:pt>
    <dgm:pt modelId="{9CF1B3F0-133E-46CE-9CE5-ECA99934AFBA}" type="pres">
      <dgm:prSet presAssocID="{772549A7-4A29-48CD-8683-3A807C815FE9}" presName="childText" presStyleLbl="bgAcc1" presStyleIdx="0" presStyleCnt="6" custScaleX="228869" custScaleY="175357" custLinFactNeighborX="1908" custLinFactNeighborY="-4005">
        <dgm:presLayoutVars>
          <dgm:bulletEnabled val="1"/>
        </dgm:presLayoutVars>
      </dgm:prSet>
      <dgm:spPr/>
      <dgm:t>
        <a:bodyPr/>
        <a:lstStyle/>
        <a:p>
          <a:endParaRPr lang="zh-CN" altLang="en-US"/>
        </a:p>
      </dgm:t>
    </dgm:pt>
    <dgm:pt modelId="{9397CB71-51C5-4587-9323-5A3A98D02167}" type="pres">
      <dgm:prSet presAssocID="{AB368416-2F8F-4115-A9A7-961E195B01BC}" presName="Name13" presStyleLbl="parChTrans1D2" presStyleIdx="1" presStyleCnt="6"/>
      <dgm:spPr/>
      <dgm:t>
        <a:bodyPr/>
        <a:lstStyle/>
        <a:p>
          <a:endParaRPr lang="zh-CN" altLang="en-US"/>
        </a:p>
      </dgm:t>
    </dgm:pt>
    <dgm:pt modelId="{BFD80443-A23F-4A07-8766-C0A025007080}" type="pres">
      <dgm:prSet presAssocID="{2EC4B461-60FD-4F4F-B62F-BC5CA0D4123B}" presName="childText" presStyleLbl="bgAcc1" presStyleIdx="1" presStyleCnt="6" custScaleX="245257" custScaleY="88087" custLinFactNeighborX="1908" custLinFactNeighborY="-14506">
        <dgm:presLayoutVars>
          <dgm:bulletEnabled val="1"/>
        </dgm:presLayoutVars>
      </dgm:prSet>
      <dgm:spPr/>
      <dgm:t>
        <a:bodyPr/>
        <a:lstStyle/>
        <a:p>
          <a:endParaRPr lang="zh-CN" altLang="en-US"/>
        </a:p>
      </dgm:t>
    </dgm:pt>
    <dgm:pt modelId="{CA2C3D6D-F542-4A89-9175-A5B42DEB08FC}" type="pres">
      <dgm:prSet presAssocID="{33B2E8D2-2D28-46A8-B372-CE670E1D743C}" presName="Name13" presStyleLbl="parChTrans1D2" presStyleIdx="2" presStyleCnt="6"/>
      <dgm:spPr/>
      <dgm:t>
        <a:bodyPr/>
        <a:lstStyle/>
        <a:p>
          <a:endParaRPr lang="zh-CN" altLang="en-US"/>
        </a:p>
      </dgm:t>
    </dgm:pt>
    <dgm:pt modelId="{A774921F-D16D-43C1-803C-D354F54E0E69}" type="pres">
      <dgm:prSet presAssocID="{C0C84FB5-9662-44DA-B970-2AB8C1B9917F}" presName="childText" presStyleLbl="bgAcc1" presStyleIdx="2" presStyleCnt="6" custScaleX="197623" custScaleY="43620" custLinFactNeighborX="10778" custLinFactNeighborY="-14052">
        <dgm:presLayoutVars>
          <dgm:bulletEnabled val="1"/>
        </dgm:presLayoutVars>
      </dgm:prSet>
      <dgm:spPr/>
      <dgm:t>
        <a:bodyPr/>
        <a:lstStyle/>
        <a:p>
          <a:endParaRPr lang="zh-CN" altLang="en-US"/>
        </a:p>
      </dgm:t>
    </dgm:pt>
    <dgm:pt modelId="{8F34A4D8-A055-4E22-A4EF-97E082F6E967}" type="pres">
      <dgm:prSet presAssocID="{98A9FF5C-0CA4-4AD8-B2E0-EE829F81EE71}" presName="root" presStyleCnt="0"/>
      <dgm:spPr/>
      <dgm:t>
        <a:bodyPr/>
        <a:lstStyle/>
        <a:p>
          <a:endParaRPr lang="zh-CN" altLang="en-US"/>
        </a:p>
      </dgm:t>
    </dgm:pt>
    <dgm:pt modelId="{BAF01AD9-7C43-4EF5-A017-8CDB2255E390}" type="pres">
      <dgm:prSet presAssocID="{98A9FF5C-0CA4-4AD8-B2E0-EE829F81EE71}" presName="rootComposite" presStyleCnt="0"/>
      <dgm:spPr/>
      <dgm:t>
        <a:bodyPr/>
        <a:lstStyle/>
        <a:p>
          <a:endParaRPr lang="zh-CN" altLang="en-US"/>
        </a:p>
      </dgm:t>
    </dgm:pt>
    <dgm:pt modelId="{9492FBD4-DAEB-4CB8-82A6-7D8F5349D61B}" type="pres">
      <dgm:prSet presAssocID="{98A9FF5C-0CA4-4AD8-B2E0-EE829F81EE71}" presName="rootText" presStyleLbl="node1" presStyleIdx="1" presStyleCnt="2" custScaleX="137035" custScaleY="57470"/>
      <dgm:spPr/>
      <dgm:t>
        <a:bodyPr/>
        <a:lstStyle/>
        <a:p>
          <a:endParaRPr lang="zh-CN" altLang="en-US"/>
        </a:p>
      </dgm:t>
    </dgm:pt>
    <dgm:pt modelId="{89425F58-B97A-4BB5-99D3-24B961DF4452}" type="pres">
      <dgm:prSet presAssocID="{98A9FF5C-0CA4-4AD8-B2E0-EE829F81EE71}" presName="rootConnector" presStyleLbl="node1" presStyleIdx="1" presStyleCnt="2"/>
      <dgm:spPr/>
      <dgm:t>
        <a:bodyPr/>
        <a:lstStyle/>
        <a:p>
          <a:endParaRPr lang="zh-CN" altLang="en-US"/>
        </a:p>
      </dgm:t>
    </dgm:pt>
    <dgm:pt modelId="{5DAC9F75-BF0A-4416-A409-F079451A634D}" type="pres">
      <dgm:prSet presAssocID="{98A9FF5C-0CA4-4AD8-B2E0-EE829F81EE71}" presName="childShape" presStyleCnt="0"/>
      <dgm:spPr/>
      <dgm:t>
        <a:bodyPr/>
        <a:lstStyle/>
        <a:p>
          <a:endParaRPr lang="zh-CN" altLang="en-US"/>
        </a:p>
      </dgm:t>
    </dgm:pt>
    <dgm:pt modelId="{0D3A4FD5-2C29-4028-A7AC-9BAF537C3147}" type="pres">
      <dgm:prSet presAssocID="{333A8B08-B011-4727-A710-9E3B80C83C27}" presName="Name13" presStyleLbl="parChTrans1D2" presStyleIdx="3" presStyleCnt="6"/>
      <dgm:spPr/>
      <dgm:t>
        <a:bodyPr/>
        <a:lstStyle/>
        <a:p>
          <a:endParaRPr lang="zh-CN" altLang="en-US"/>
        </a:p>
      </dgm:t>
    </dgm:pt>
    <dgm:pt modelId="{E787F13F-8D99-428D-B459-68AB990FE6B3}" type="pres">
      <dgm:prSet presAssocID="{8C375F54-14AB-4504-A1D8-17F90519A560}" presName="childText" presStyleLbl="bgAcc1" presStyleIdx="3" presStyleCnt="6" custScaleX="216697" custScaleY="188874" custLinFactNeighborX="67" custLinFactNeighborY="-13122">
        <dgm:presLayoutVars>
          <dgm:bulletEnabled val="1"/>
        </dgm:presLayoutVars>
      </dgm:prSet>
      <dgm:spPr/>
      <dgm:t>
        <a:bodyPr/>
        <a:lstStyle/>
        <a:p>
          <a:endParaRPr lang="zh-CN" altLang="en-US"/>
        </a:p>
      </dgm:t>
    </dgm:pt>
    <dgm:pt modelId="{F65B7785-C61F-4514-9C01-38D91227B2E2}" type="pres">
      <dgm:prSet presAssocID="{232EB473-3159-46BB-B6EE-ECDFC242657A}" presName="Name13" presStyleLbl="parChTrans1D2" presStyleIdx="4" presStyleCnt="6"/>
      <dgm:spPr/>
      <dgm:t>
        <a:bodyPr/>
        <a:lstStyle/>
        <a:p>
          <a:endParaRPr lang="zh-CN" altLang="en-US"/>
        </a:p>
      </dgm:t>
    </dgm:pt>
    <dgm:pt modelId="{97EB5BFC-49C8-4307-80F7-CDC8E51B7278}" type="pres">
      <dgm:prSet presAssocID="{DC8F2D4E-3D44-464A-A1E3-B589F81D88CD}" presName="childText" presStyleLbl="bgAcc1" presStyleIdx="4" presStyleCnt="6" custScaleX="221632" custScaleY="59939" custLinFactNeighborX="1863" custLinFactNeighborY="-21044">
        <dgm:presLayoutVars>
          <dgm:bulletEnabled val="1"/>
        </dgm:presLayoutVars>
      </dgm:prSet>
      <dgm:spPr/>
      <dgm:t>
        <a:bodyPr/>
        <a:lstStyle/>
        <a:p>
          <a:endParaRPr lang="zh-CN" altLang="en-US"/>
        </a:p>
      </dgm:t>
    </dgm:pt>
    <dgm:pt modelId="{A9C8AF26-BCE2-4BD0-B618-FE51B7798AE6}" type="pres">
      <dgm:prSet presAssocID="{D215232C-EB49-4B93-9B1F-E7A19BA6894D}" presName="Name13" presStyleLbl="parChTrans1D2" presStyleIdx="5" presStyleCnt="6"/>
      <dgm:spPr/>
      <dgm:t>
        <a:bodyPr/>
        <a:lstStyle/>
        <a:p>
          <a:endParaRPr lang="zh-CN" altLang="en-US"/>
        </a:p>
      </dgm:t>
    </dgm:pt>
    <dgm:pt modelId="{FB1AB98F-B7BB-4F00-A555-17557F69D3E8}" type="pres">
      <dgm:prSet presAssocID="{8BE6830E-3667-497B-8720-06DEB3D16B6A}" presName="childText" presStyleLbl="bgAcc1" presStyleIdx="5" presStyleCnt="6" custScaleX="222137" custScaleY="42171" custLinFactNeighborX="7" custLinFactNeighborY="-20104">
        <dgm:presLayoutVars>
          <dgm:bulletEnabled val="1"/>
        </dgm:presLayoutVars>
      </dgm:prSet>
      <dgm:spPr/>
      <dgm:t>
        <a:bodyPr/>
        <a:lstStyle/>
        <a:p>
          <a:endParaRPr lang="zh-CN" altLang="en-US"/>
        </a:p>
      </dgm:t>
    </dgm:pt>
  </dgm:ptLst>
  <dgm:cxnLst>
    <dgm:cxn modelId="{499BA27A-91CC-4F94-B7ED-42B01790E83F}" type="presOf" srcId="{772549A7-4A29-48CD-8683-3A807C815FE9}" destId="{9CF1B3F0-133E-46CE-9CE5-ECA99934AFBA}" srcOrd="0" destOrd="0" presId="urn:microsoft.com/office/officeart/2005/8/layout/hierarchy3"/>
    <dgm:cxn modelId="{4EABEED5-2411-4275-96D6-D80012CC5648}" srcId="{98A9FF5C-0CA4-4AD8-B2E0-EE829F81EE71}" destId="{DC8F2D4E-3D44-464A-A1E3-B589F81D88CD}" srcOrd="1" destOrd="0" parTransId="{232EB473-3159-46BB-B6EE-ECDFC242657A}" sibTransId="{7FDE13C6-CE4B-4A0D-8A12-D017B08C39E8}"/>
    <dgm:cxn modelId="{2B0EBEEC-F39F-4EB7-86FD-D4AEAC98BAE0}" type="presOf" srcId="{2EC4B461-60FD-4F4F-B62F-BC5CA0D4123B}" destId="{BFD80443-A23F-4A07-8766-C0A025007080}" srcOrd="0" destOrd="0" presId="urn:microsoft.com/office/officeart/2005/8/layout/hierarchy3"/>
    <dgm:cxn modelId="{AD3AB533-6F8D-4066-BDE2-4B1C02A4ABD9}" type="presOf" srcId="{AB368416-2F8F-4115-A9A7-961E195B01BC}" destId="{9397CB71-51C5-4587-9323-5A3A98D02167}" srcOrd="0" destOrd="0" presId="urn:microsoft.com/office/officeart/2005/8/layout/hierarchy3"/>
    <dgm:cxn modelId="{F8D283F6-A469-4CCB-A37B-D06D9A0D63CC}" type="presOf" srcId="{C0C84FB5-9662-44DA-B970-2AB8C1B9917F}" destId="{A774921F-D16D-43C1-803C-D354F54E0E69}" srcOrd="0" destOrd="0" presId="urn:microsoft.com/office/officeart/2005/8/layout/hierarchy3"/>
    <dgm:cxn modelId="{B5CAE47F-BBE7-4722-89A7-26DC02619C1D}" srcId="{09CA3FF5-20F2-42D8-AB57-93B85E0316A4}" destId="{98A9FF5C-0CA4-4AD8-B2E0-EE829F81EE71}" srcOrd="1" destOrd="0" parTransId="{19214D59-33FF-459C-994A-130E829D3E6D}" sibTransId="{A53B06EC-9A8F-4E6F-A88E-A48761CC3012}"/>
    <dgm:cxn modelId="{DD37839B-6A52-4BCF-88FF-D300F4464EF5}" srcId="{F9CF4F87-B46F-4D11-AE48-CD69762CDD53}" destId="{2EC4B461-60FD-4F4F-B62F-BC5CA0D4123B}" srcOrd="1" destOrd="0" parTransId="{AB368416-2F8F-4115-A9A7-961E195B01BC}" sibTransId="{EBB630C3-83BB-4D69-A263-42D947874821}"/>
    <dgm:cxn modelId="{BB5E2DAA-088E-4B19-8489-0DE14EDADD9B}" type="presOf" srcId="{09CA3FF5-20F2-42D8-AB57-93B85E0316A4}" destId="{1DC719FF-90B3-45A1-9236-FB8CAAAEF50C}" srcOrd="0" destOrd="0" presId="urn:microsoft.com/office/officeart/2005/8/layout/hierarchy3"/>
    <dgm:cxn modelId="{8413878F-9305-4BF0-9EB0-E20A2564F7C6}" type="presOf" srcId="{98A9FF5C-0CA4-4AD8-B2E0-EE829F81EE71}" destId="{89425F58-B97A-4BB5-99D3-24B961DF4452}" srcOrd="1" destOrd="0" presId="urn:microsoft.com/office/officeart/2005/8/layout/hierarchy3"/>
    <dgm:cxn modelId="{74A63D33-A6C7-4E24-968F-307166EFD377}" type="presOf" srcId="{48EE7DB2-340B-4613-8D91-E90CABE98503}" destId="{BEF3CF63-609A-4592-A2E5-99C537D9A628}" srcOrd="0" destOrd="0" presId="urn:microsoft.com/office/officeart/2005/8/layout/hierarchy3"/>
    <dgm:cxn modelId="{6C6FAF6E-FF35-4B26-9BE5-DA6317765AB9}" srcId="{F9CF4F87-B46F-4D11-AE48-CD69762CDD53}" destId="{C0C84FB5-9662-44DA-B970-2AB8C1B9917F}" srcOrd="2" destOrd="0" parTransId="{33B2E8D2-2D28-46A8-B372-CE670E1D743C}" sibTransId="{D5F5CD56-AC89-4606-8F7A-3CEBC4EC97FD}"/>
    <dgm:cxn modelId="{3F729119-68EE-4077-9070-9300EB6CAD71}" srcId="{98A9FF5C-0CA4-4AD8-B2E0-EE829F81EE71}" destId="{8C375F54-14AB-4504-A1D8-17F90519A560}" srcOrd="0" destOrd="0" parTransId="{333A8B08-B011-4727-A710-9E3B80C83C27}" sibTransId="{F70DB1BC-15A0-44B7-A201-1AA127DBE466}"/>
    <dgm:cxn modelId="{21472741-A9E8-4A60-B0D2-C71A06FF42A9}" srcId="{98A9FF5C-0CA4-4AD8-B2E0-EE829F81EE71}" destId="{8BE6830E-3667-497B-8720-06DEB3D16B6A}" srcOrd="2" destOrd="0" parTransId="{D215232C-EB49-4B93-9B1F-E7A19BA6894D}" sibTransId="{511E308A-3EC9-45DE-AA3B-C0DA810475B9}"/>
    <dgm:cxn modelId="{50C252A4-9996-4A66-9CAD-4CF61957EDC8}" srcId="{F9CF4F87-B46F-4D11-AE48-CD69762CDD53}" destId="{772549A7-4A29-48CD-8683-3A807C815FE9}" srcOrd="0" destOrd="0" parTransId="{48EE7DB2-340B-4613-8D91-E90CABE98503}" sibTransId="{9CA41ADE-E889-41ED-BED8-4DB8728AE93B}"/>
    <dgm:cxn modelId="{58A68D58-0886-4448-B46D-2788435AA2F3}" type="presOf" srcId="{F9CF4F87-B46F-4D11-AE48-CD69762CDD53}" destId="{E812F058-A9F6-4511-8302-3398CC54AB29}" srcOrd="1" destOrd="0" presId="urn:microsoft.com/office/officeart/2005/8/layout/hierarchy3"/>
    <dgm:cxn modelId="{A61B4DE1-F648-4F5B-9637-5B8FE5E86C3B}" type="presOf" srcId="{333A8B08-B011-4727-A710-9E3B80C83C27}" destId="{0D3A4FD5-2C29-4028-A7AC-9BAF537C3147}" srcOrd="0" destOrd="0" presId="urn:microsoft.com/office/officeart/2005/8/layout/hierarchy3"/>
    <dgm:cxn modelId="{D03010CF-5B4F-469E-93EB-85D42DC21D81}" type="presOf" srcId="{8C375F54-14AB-4504-A1D8-17F90519A560}" destId="{E787F13F-8D99-428D-B459-68AB990FE6B3}" srcOrd="0" destOrd="0" presId="urn:microsoft.com/office/officeart/2005/8/layout/hierarchy3"/>
    <dgm:cxn modelId="{BAD6F28E-30AD-47BE-BEB4-7E19A39ED3DE}" type="presOf" srcId="{F9CF4F87-B46F-4D11-AE48-CD69762CDD53}" destId="{3C59AFF5-C3AE-4168-A151-75080663600C}" srcOrd="0" destOrd="0" presId="urn:microsoft.com/office/officeart/2005/8/layout/hierarchy3"/>
    <dgm:cxn modelId="{57E95AE0-B0FB-4D10-A656-C635EF7EF641}" type="presOf" srcId="{8BE6830E-3667-497B-8720-06DEB3D16B6A}" destId="{FB1AB98F-B7BB-4F00-A555-17557F69D3E8}" srcOrd="0" destOrd="0" presId="urn:microsoft.com/office/officeart/2005/8/layout/hierarchy3"/>
    <dgm:cxn modelId="{1DEA5DBF-621C-4D58-951D-5D1993EFE185}" type="presOf" srcId="{33B2E8D2-2D28-46A8-B372-CE670E1D743C}" destId="{CA2C3D6D-F542-4A89-9175-A5B42DEB08FC}" srcOrd="0" destOrd="0" presId="urn:microsoft.com/office/officeart/2005/8/layout/hierarchy3"/>
    <dgm:cxn modelId="{1D58D982-D520-4FC3-8756-29F868A03F3D}" type="presOf" srcId="{D215232C-EB49-4B93-9B1F-E7A19BA6894D}" destId="{A9C8AF26-BCE2-4BD0-B618-FE51B7798AE6}" srcOrd="0" destOrd="0" presId="urn:microsoft.com/office/officeart/2005/8/layout/hierarchy3"/>
    <dgm:cxn modelId="{82774916-72C9-4566-9D4D-CA88E007D59B}" srcId="{09CA3FF5-20F2-42D8-AB57-93B85E0316A4}" destId="{F9CF4F87-B46F-4D11-AE48-CD69762CDD53}" srcOrd="0" destOrd="0" parTransId="{51802655-02D2-45E2-8111-5BD88FE520FA}" sibTransId="{8A2BE1D2-D2FC-44A4-8341-9E1EDC0FF8EB}"/>
    <dgm:cxn modelId="{9B1B4556-B157-4787-BA39-233FEFC76DE8}" type="presOf" srcId="{98A9FF5C-0CA4-4AD8-B2E0-EE829F81EE71}" destId="{9492FBD4-DAEB-4CB8-82A6-7D8F5349D61B}" srcOrd="0" destOrd="0" presId="urn:microsoft.com/office/officeart/2005/8/layout/hierarchy3"/>
    <dgm:cxn modelId="{FF0D9B9E-010D-49CB-8511-C909E8AE512D}" type="presOf" srcId="{232EB473-3159-46BB-B6EE-ECDFC242657A}" destId="{F65B7785-C61F-4514-9C01-38D91227B2E2}" srcOrd="0" destOrd="0" presId="urn:microsoft.com/office/officeart/2005/8/layout/hierarchy3"/>
    <dgm:cxn modelId="{7D4A715D-484C-427A-A9FE-5442DD67CE88}" type="presOf" srcId="{DC8F2D4E-3D44-464A-A1E3-B589F81D88CD}" destId="{97EB5BFC-49C8-4307-80F7-CDC8E51B7278}" srcOrd="0" destOrd="0" presId="urn:microsoft.com/office/officeart/2005/8/layout/hierarchy3"/>
    <dgm:cxn modelId="{67BFC1CF-9DB1-4264-9648-AEF7207B1090}" type="presParOf" srcId="{1DC719FF-90B3-45A1-9236-FB8CAAAEF50C}" destId="{8BA228A6-2728-4AD6-8720-EDC3270BE931}" srcOrd="0" destOrd="0" presId="urn:microsoft.com/office/officeart/2005/8/layout/hierarchy3"/>
    <dgm:cxn modelId="{5DBA9A00-D43B-453A-96B9-57BD2CB7658F}" type="presParOf" srcId="{8BA228A6-2728-4AD6-8720-EDC3270BE931}" destId="{F95874B4-0378-4E48-9C25-B6E6D67959B8}" srcOrd="0" destOrd="0" presId="urn:microsoft.com/office/officeart/2005/8/layout/hierarchy3"/>
    <dgm:cxn modelId="{4B87D833-112B-4B3A-9488-74D9925648AF}" type="presParOf" srcId="{F95874B4-0378-4E48-9C25-B6E6D67959B8}" destId="{3C59AFF5-C3AE-4168-A151-75080663600C}" srcOrd="0" destOrd="0" presId="urn:microsoft.com/office/officeart/2005/8/layout/hierarchy3"/>
    <dgm:cxn modelId="{62006E58-1E53-4478-9B4A-20E906D43DEC}" type="presParOf" srcId="{F95874B4-0378-4E48-9C25-B6E6D67959B8}" destId="{E812F058-A9F6-4511-8302-3398CC54AB29}" srcOrd="1" destOrd="0" presId="urn:microsoft.com/office/officeart/2005/8/layout/hierarchy3"/>
    <dgm:cxn modelId="{151BD7F8-F694-4F87-A1BD-AEF2CA32168B}" type="presParOf" srcId="{8BA228A6-2728-4AD6-8720-EDC3270BE931}" destId="{D5638D67-CED7-42BD-AC62-8EABB0A3AF6A}" srcOrd="1" destOrd="0" presId="urn:microsoft.com/office/officeart/2005/8/layout/hierarchy3"/>
    <dgm:cxn modelId="{030B1A83-5027-4357-9F79-DF044AD938C3}" type="presParOf" srcId="{D5638D67-CED7-42BD-AC62-8EABB0A3AF6A}" destId="{BEF3CF63-609A-4592-A2E5-99C537D9A628}" srcOrd="0" destOrd="0" presId="urn:microsoft.com/office/officeart/2005/8/layout/hierarchy3"/>
    <dgm:cxn modelId="{7945D180-645E-43B2-883D-13FBF9C23224}" type="presParOf" srcId="{D5638D67-CED7-42BD-AC62-8EABB0A3AF6A}" destId="{9CF1B3F0-133E-46CE-9CE5-ECA99934AFBA}" srcOrd="1" destOrd="0" presId="urn:microsoft.com/office/officeart/2005/8/layout/hierarchy3"/>
    <dgm:cxn modelId="{5EEABF2A-01ED-4E0E-BC35-38141460FCE9}" type="presParOf" srcId="{D5638D67-CED7-42BD-AC62-8EABB0A3AF6A}" destId="{9397CB71-51C5-4587-9323-5A3A98D02167}" srcOrd="2" destOrd="0" presId="urn:microsoft.com/office/officeart/2005/8/layout/hierarchy3"/>
    <dgm:cxn modelId="{A0F94C65-35A1-4BD9-AC04-09BD8A7AB794}" type="presParOf" srcId="{D5638D67-CED7-42BD-AC62-8EABB0A3AF6A}" destId="{BFD80443-A23F-4A07-8766-C0A025007080}" srcOrd="3" destOrd="0" presId="urn:microsoft.com/office/officeart/2005/8/layout/hierarchy3"/>
    <dgm:cxn modelId="{036ADBF3-868C-4364-8DFE-08519CC1CDEA}" type="presParOf" srcId="{D5638D67-CED7-42BD-AC62-8EABB0A3AF6A}" destId="{CA2C3D6D-F542-4A89-9175-A5B42DEB08FC}" srcOrd="4" destOrd="0" presId="urn:microsoft.com/office/officeart/2005/8/layout/hierarchy3"/>
    <dgm:cxn modelId="{9D8D47C0-EB02-49F1-9D82-11AF98EB9D80}" type="presParOf" srcId="{D5638D67-CED7-42BD-AC62-8EABB0A3AF6A}" destId="{A774921F-D16D-43C1-803C-D354F54E0E69}" srcOrd="5" destOrd="0" presId="urn:microsoft.com/office/officeart/2005/8/layout/hierarchy3"/>
    <dgm:cxn modelId="{A1BC7E70-9A23-48AD-91DD-AE7E31291347}" type="presParOf" srcId="{1DC719FF-90B3-45A1-9236-FB8CAAAEF50C}" destId="{8F34A4D8-A055-4E22-A4EF-97E082F6E967}" srcOrd="1" destOrd="0" presId="urn:microsoft.com/office/officeart/2005/8/layout/hierarchy3"/>
    <dgm:cxn modelId="{C9C55DCD-DE3E-4D7B-AE99-9280D79D917C}" type="presParOf" srcId="{8F34A4D8-A055-4E22-A4EF-97E082F6E967}" destId="{BAF01AD9-7C43-4EF5-A017-8CDB2255E390}" srcOrd="0" destOrd="0" presId="urn:microsoft.com/office/officeart/2005/8/layout/hierarchy3"/>
    <dgm:cxn modelId="{821B2F50-6392-4EBC-A60B-BF89DE2DC146}" type="presParOf" srcId="{BAF01AD9-7C43-4EF5-A017-8CDB2255E390}" destId="{9492FBD4-DAEB-4CB8-82A6-7D8F5349D61B}" srcOrd="0" destOrd="0" presId="urn:microsoft.com/office/officeart/2005/8/layout/hierarchy3"/>
    <dgm:cxn modelId="{5BADAAE1-E0E6-46B3-837B-4BC1B4EAF294}" type="presParOf" srcId="{BAF01AD9-7C43-4EF5-A017-8CDB2255E390}" destId="{89425F58-B97A-4BB5-99D3-24B961DF4452}" srcOrd="1" destOrd="0" presId="urn:microsoft.com/office/officeart/2005/8/layout/hierarchy3"/>
    <dgm:cxn modelId="{F59DA91E-5EA6-4042-82EC-6D1C40E6F4C2}" type="presParOf" srcId="{8F34A4D8-A055-4E22-A4EF-97E082F6E967}" destId="{5DAC9F75-BF0A-4416-A409-F079451A634D}" srcOrd="1" destOrd="0" presId="urn:microsoft.com/office/officeart/2005/8/layout/hierarchy3"/>
    <dgm:cxn modelId="{42E78A06-4D37-4AA9-8FF0-14FBF3354A97}" type="presParOf" srcId="{5DAC9F75-BF0A-4416-A409-F079451A634D}" destId="{0D3A4FD5-2C29-4028-A7AC-9BAF537C3147}" srcOrd="0" destOrd="0" presId="urn:microsoft.com/office/officeart/2005/8/layout/hierarchy3"/>
    <dgm:cxn modelId="{30B2760A-C6C8-472B-80C2-A60B8B45726E}" type="presParOf" srcId="{5DAC9F75-BF0A-4416-A409-F079451A634D}" destId="{E787F13F-8D99-428D-B459-68AB990FE6B3}" srcOrd="1" destOrd="0" presId="urn:microsoft.com/office/officeart/2005/8/layout/hierarchy3"/>
    <dgm:cxn modelId="{BC19E1DF-C8DE-411B-AEE2-4837A74C1F2B}" type="presParOf" srcId="{5DAC9F75-BF0A-4416-A409-F079451A634D}" destId="{F65B7785-C61F-4514-9C01-38D91227B2E2}" srcOrd="2" destOrd="0" presId="urn:microsoft.com/office/officeart/2005/8/layout/hierarchy3"/>
    <dgm:cxn modelId="{55FFAC79-7440-45CB-9B8A-44F6C3055398}" type="presParOf" srcId="{5DAC9F75-BF0A-4416-A409-F079451A634D}" destId="{97EB5BFC-49C8-4307-80F7-CDC8E51B7278}" srcOrd="3" destOrd="0" presId="urn:microsoft.com/office/officeart/2005/8/layout/hierarchy3"/>
    <dgm:cxn modelId="{14555FD1-2596-4999-A699-06C8B0750588}" type="presParOf" srcId="{5DAC9F75-BF0A-4416-A409-F079451A634D}" destId="{A9C8AF26-BCE2-4BD0-B618-FE51B7798AE6}" srcOrd="4" destOrd="0" presId="urn:microsoft.com/office/officeart/2005/8/layout/hierarchy3"/>
    <dgm:cxn modelId="{9F235DD3-D6BD-4D88-BE9B-18ABA6543FE0}" type="presParOf" srcId="{5DAC9F75-BF0A-4416-A409-F079451A634D}" destId="{FB1AB98F-B7BB-4F00-A555-17557F69D3E8}"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59AFF5-C3AE-4168-A151-75080663600C}">
      <dsp:nvSpPr>
        <dsp:cNvPr id="0" name=""/>
        <dsp:cNvSpPr/>
      </dsp:nvSpPr>
      <dsp:spPr>
        <a:xfrm>
          <a:off x="152403" y="99101"/>
          <a:ext cx="2883504" cy="5843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a:t>
          </a:r>
          <a:r>
            <a:rPr lang="en-US" sz="1600" b="0" kern="1200" dirty="0" smtClean="0">
              <a:latin typeface="黑体" panose="02010609060101010101" pitchFamily="49" charset="-122"/>
              <a:ea typeface="黑体" panose="02010609060101010101" pitchFamily="49" charset="-122"/>
            </a:rPr>
            <a:t>1</a:t>
          </a:r>
          <a:r>
            <a:rPr lang="zh-CN" altLang="en-US" sz="1600" b="0" kern="1200" dirty="0" smtClean="0">
              <a:latin typeface="黑体" panose="02010609060101010101" pitchFamily="49" charset="-122"/>
              <a:ea typeface="黑体" panose="02010609060101010101" pitchFamily="49" charset="-122"/>
            </a:rPr>
            <a:t>）过电压继电器</a:t>
          </a:r>
          <a:endParaRPr lang="zh-CN" altLang="en-US" sz="1600" b="0" kern="1200" dirty="0">
            <a:latin typeface="黑体" panose="02010609060101010101" pitchFamily="49" charset="-122"/>
            <a:ea typeface="黑体" panose="02010609060101010101" pitchFamily="49" charset="-122"/>
          </a:endParaRPr>
        </a:p>
      </dsp:txBody>
      <dsp:txXfrm>
        <a:off x="169519" y="116217"/>
        <a:ext cx="2849272" cy="550159"/>
      </dsp:txXfrm>
    </dsp:sp>
    <dsp:sp modelId="{BEF3CF63-609A-4592-A2E5-99C537D9A628}">
      <dsp:nvSpPr>
        <dsp:cNvPr id="0" name=""/>
        <dsp:cNvSpPr/>
      </dsp:nvSpPr>
      <dsp:spPr>
        <a:xfrm>
          <a:off x="440754" y="683492"/>
          <a:ext cx="168845" cy="1195300"/>
        </a:xfrm>
        <a:custGeom>
          <a:avLst/>
          <a:gdLst/>
          <a:ahLst/>
          <a:cxnLst/>
          <a:rect l="0" t="0" r="0" b="0"/>
          <a:pathLst>
            <a:path>
              <a:moveTo>
                <a:pt x="0" y="0"/>
              </a:moveTo>
              <a:lnTo>
                <a:pt x="0" y="1195300"/>
              </a:lnTo>
              <a:lnTo>
                <a:pt x="168845" y="1195300"/>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F1B3F0-133E-46CE-9CE5-ECA99934AFBA}">
      <dsp:nvSpPr>
        <dsp:cNvPr id="0" name=""/>
        <dsp:cNvSpPr/>
      </dsp:nvSpPr>
      <dsp:spPr>
        <a:xfrm>
          <a:off x="609600" y="937305"/>
          <a:ext cx="3932133" cy="188297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正常工作时，线圈的电压为额定电压，继电器不动作，即衔铁不吸合。当线圈的电压高于额定电压，达到某一整定值时，继电器动作，衔铁吸合，同时带动触点动作，常开触点闭合，常闭触点断开。</a:t>
          </a:r>
          <a:endParaRPr lang="zh-CN" altLang="en-US" sz="1600" b="0" kern="1200" dirty="0">
            <a:latin typeface="黑体" panose="02010609060101010101" pitchFamily="49" charset="-122"/>
            <a:ea typeface="黑体" panose="02010609060101010101" pitchFamily="49" charset="-122"/>
          </a:endParaRPr>
        </a:p>
      </dsp:txBody>
      <dsp:txXfrm>
        <a:off x="664750" y="992455"/>
        <a:ext cx="3821833" cy="1772674"/>
      </dsp:txXfrm>
    </dsp:sp>
    <dsp:sp modelId="{9397CB71-51C5-4587-9323-5A3A98D02167}">
      <dsp:nvSpPr>
        <dsp:cNvPr id="0" name=""/>
        <dsp:cNvSpPr/>
      </dsp:nvSpPr>
      <dsp:spPr>
        <a:xfrm>
          <a:off x="440754" y="683492"/>
          <a:ext cx="168845" cy="2765413"/>
        </a:xfrm>
        <a:custGeom>
          <a:avLst/>
          <a:gdLst/>
          <a:ahLst/>
          <a:cxnLst/>
          <a:rect l="0" t="0" r="0" b="0"/>
          <a:pathLst>
            <a:path>
              <a:moveTo>
                <a:pt x="0" y="0"/>
              </a:moveTo>
              <a:lnTo>
                <a:pt x="0" y="2765413"/>
              </a:lnTo>
              <a:lnTo>
                <a:pt x="168845" y="276541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D80443-A23F-4A07-8766-C0A025007080}">
      <dsp:nvSpPr>
        <dsp:cNvPr id="0" name=""/>
        <dsp:cNvSpPr/>
      </dsp:nvSpPr>
      <dsp:spPr>
        <a:xfrm>
          <a:off x="609600" y="2975969"/>
          <a:ext cx="4213691" cy="945873"/>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291073"/>
              <a:satOff val="-16786"/>
              <a:lumOff val="172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直流电路一般不会产生过电压，所以在产品中只有交流过电压继电器，用于过压保护。</a:t>
          </a:r>
          <a:endParaRPr lang="zh-CN" altLang="en-US" sz="1600" b="0" kern="1200" dirty="0">
            <a:latin typeface="黑体" panose="02010609060101010101" pitchFamily="49" charset="-122"/>
            <a:ea typeface="黑体" panose="02010609060101010101" pitchFamily="49" charset="-122"/>
          </a:endParaRPr>
        </a:p>
      </dsp:txBody>
      <dsp:txXfrm>
        <a:off x="637304" y="3003673"/>
        <a:ext cx="4158283" cy="890465"/>
      </dsp:txXfrm>
    </dsp:sp>
    <dsp:sp modelId="{CA2C3D6D-F542-4A89-9175-A5B42DEB08FC}">
      <dsp:nvSpPr>
        <dsp:cNvPr id="0" name=""/>
        <dsp:cNvSpPr/>
      </dsp:nvSpPr>
      <dsp:spPr>
        <a:xfrm>
          <a:off x="440754" y="683492"/>
          <a:ext cx="321238" cy="3745869"/>
        </a:xfrm>
        <a:custGeom>
          <a:avLst/>
          <a:gdLst/>
          <a:ahLst/>
          <a:cxnLst/>
          <a:rect l="0" t="0" r="0" b="0"/>
          <a:pathLst>
            <a:path>
              <a:moveTo>
                <a:pt x="0" y="0"/>
              </a:moveTo>
              <a:lnTo>
                <a:pt x="0" y="3745869"/>
              </a:lnTo>
              <a:lnTo>
                <a:pt x="321238" y="374586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74921F-D16D-43C1-803C-D354F54E0E69}">
      <dsp:nvSpPr>
        <dsp:cNvPr id="0" name=""/>
        <dsp:cNvSpPr/>
      </dsp:nvSpPr>
      <dsp:spPr>
        <a:xfrm>
          <a:off x="761993" y="4195167"/>
          <a:ext cx="3395305" cy="46838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582145"/>
              <a:satOff val="-33571"/>
              <a:lumOff val="345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返回系数小于</a:t>
          </a:r>
          <a:r>
            <a:rPr lang="en-US" sz="1600" b="0" kern="1200" dirty="0" smtClean="0">
              <a:latin typeface="黑体" panose="02010609060101010101" pitchFamily="49" charset="-122"/>
              <a:ea typeface="黑体" panose="02010609060101010101" pitchFamily="49" charset="-122"/>
            </a:rPr>
            <a:t>1</a:t>
          </a:r>
          <a:endParaRPr lang="zh-CN" altLang="en-US" sz="1600" b="0" kern="1200" dirty="0">
            <a:latin typeface="黑体" panose="02010609060101010101" pitchFamily="49" charset="-122"/>
            <a:ea typeface="黑体" panose="02010609060101010101" pitchFamily="49" charset="-122"/>
          </a:endParaRPr>
        </a:p>
      </dsp:txBody>
      <dsp:txXfrm>
        <a:off x="775712" y="4208886"/>
        <a:ext cx="3367867" cy="440951"/>
      </dsp:txXfrm>
    </dsp:sp>
    <dsp:sp modelId="{9492FBD4-DAEB-4CB8-82A6-7D8F5349D61B}">
      <dsp:nvSpPr>
        <dsp:cNvPr id="0" name=""/>
        <dsp:cNvSpPr/>
      </dsp:nvSpPr>
      <dsp:spPr>
        <a:xfrm>
          <a:off x="4738818" y="127470"/>
          <a:ext cx="2942949" cy="617109"/>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a:t>
          </a:r>
          <a:r>
            <a:rPr lang="en-US" sz="1600" b="0" kern="1200" dirty="0" smtClean="0">
              <a:latin typeface="黑体" panose="02010609060101010101" pitchFamily="49" charset="-122"/>
              <a:ea typeface="黑体" panose="02010609060101010101" pitchFamily="49" charset="-122"/>
            </a:rPr>
            <a:t>2</a:t>
          </a:r>
          <a:r>
            <a:rPr lang="zh-CN" altLang="en-US" sz="1600" b="0" kern="1200" dirty="0" smtClean="0">
              <a:latin typeface="黑体" panose="02010609060101010101" pitchFamily="49" charset="-122"/>
              <a:ea typeface="黑体" panose="02010609060101010101" pitchFamily="49" charset="-122"/>
            </a:rPr>
            <a:t>）欠电压继电器</a:t>
          </a:r>
          <a:endParaRPr lang="zh-CN" altLang="en-US" sz="1600" b="0" kern="1200" dirty="0">
            <a:latin typeface="黑体" panose="02010609060101010101" pitchFamily="49" charset="-122"/>
            <a:ea typeface="黑体" panose="02010609060101010101" pitchFamily="49" charset="-122"/>
          </a:endParaRPr>
        </a:p>
      </dsp:txBody>
      <dsp:txXfrm>
        <a:off x="4756893" y="145545"/>
        <a:ext cx="2906799" cy="580959"/>
      </dsp:txXfrm>
    </dsp:sp>
    <dsp:sp modelId="{0D3A4FD5-2C29-4028-A7AC-9BAF537C3147}">
      <dsp:nvSpPr>
        <dsp:cNvPr id="0" name=""/>
        <dsp:cNvSpPr/>
      </dsp:nvSpPr>
      <dsp:spPr>
        <a:xfrm>
          <a:off x="5033113" y="744580"/>
          <a:ext cx="295446" cy="1141605"/>
        </a:xfrm>
        <a:custGeom>
          <a:avLst/>
          <a:gdLst/>
          <a:ahLst/>
          <a:cxnLst/>
          <a:rect l="0" t="0" r="0" b="0"/>
          <a:pathLst>
            <a:path>
              <a:moveTo>
                <a:pt x="0" y="0"/>
              </a:moveTo>
              <a:lnTo>
                <a:pt x="0" y="1141605"/>
              </a:lnTo>
              <a:lnTo>
                <a:pt x="295446" y="114160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87F13F-8D99-428D-B459-68AB990FE6B3}">
      <dsp:nvSpPr>
        <dsp:cNvPr id="0" name=""/>
        <dsp:cNvSpPr/>
      </dsp:nvSpPr>
      <dsp:spPr>
        <a:xfrm>
          <a:off x="5328559" y="872126"/>
          <a:ext cx="3723010" cy="202811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873218"/>
              <a:satOff val="-50357"/>
              <a:lumOff val="51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在额定参数时，欠电压继电器的衔铁处于吸合状态，当其吸引线圈的电压降低到某一整定值时，欠电压继电器动作（衔铁释放），当吸引线圈的电压上升后，欠电压继电器返回到衔铁吸合状态</a:t>
          </a:r>
          <a:endParaRPr lang="zh-CN" altLang="en-US" sz="1600" b="0" kern="1200" dirty="0">
            <a:latin typeface="黑体" panose="02010609060101010101" pitchFamily="49" charset="-122"/>
            <a:ea typeface="黑体" panose="02010609060101010101" pitchFamily="49" charset="-122"/>
          </a:endParaRPr>
        </a:p>
      </dsp:txBody>
      <dsp:txXfrm>
        <a:off x="5387961" y="931528"/>
        <a:ext cx="3604206" cy="1909315"/>
      </dsp:txXfrm>
    </dsp:sp>
    <dsp:sp modelId="{F65B7785-C61F-4514-9C01-38D91227B2E2}">
      <dsp:nvSpPr>
        <dsp:cNvPr id="0" name=""/>
        <dsp:cNvSpPr/>
      </dsp:nvSpPr>
      <dsp:spPr>
        <a:xfrm>
          <a:off x="5033113" y="744580"/>
          <a:ext cx="303089" cy="2660858"/>
        </a:xfrm>
        <a:custGeom>
          <a:avLst/>
          <a:gdLst/>
          <a:ahLst/>
          <a:cxnLst/>
          <a:rect l="0" t="0" r="0" b="0"/>
          <a:pathLst>
            <a:path>
              <a:moveTo>
                <a:pt x="0" y="0"/>
              </a:moveTo>
              <a:lnTo>
                <a:pt x="0" y="2660858"/>
              </a:lnTo>
              <a:lnTo>
                <a:pt x="303089" y="266085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7EB5BFC-49C8-4307-80F7-CDC8E51B7278}">
      <dsp:nvSpPr>
        <dsp:cNvPr id="0" name=""/>
        <dsp:cNvSpPr/>
      </dsp:nvSpPr>
      <dsp:spPr>
        <a:xfrm>
          <a:off x="5336202" y="3083628"/>
          <a:ext cx="3807797" cy="643621"/>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164290"/>
              <a:satOff val="-67142"/>
              <a:lumOff val="69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用于电力线路的欠压和失压保护</a:t>
          </a:r>
          <a:endParaRPr lang="zh-CN" altLang="en-US" sz="1600" b="0" kern="1200" dirty="0">
            <a:latin typeface="黑体" panose="02010609060101010101" pitchFamily="49" charset="-122"/>
            <a:ea typeface="黑体" panose="02010609060101010101" pitchFamily="49" charset="-122"/>
          </a:endParaRPr>
        </a:p>
      </dsp:txBody>
      <dsp:txXfrm>
        <a:off x="5355053" y="3102479"/>
        <a:ext cx="3770095" cy="605919"/>
      </dsp:txXfrm>
    </dsp:sp>
    <dsp:sp modelId="{A9C8AF26-BCE2-4BD0-B618-FE51B7798AE6}">
      <dsp:nvSpPr>
        <dsp:cNvPr id="0" name=""/>
        <dsp:cNvSpPr/>
      </dsp:nvSpPr>
      <dsp:spPr>
        <a:xfrm>
          <a:off x="5033113" y="744580"/>
          <a:ext cx="294413" cy="3487626"/>
        </a:xfrm>
        <a:custGeom>
          <a:avLst/>
          <a:gdLst/>
          <a:ahLst/>
          <a:cxnLst/>
          <a:rect l="0" t="0" r="0" b="0"/>
          <a:pathLst>
            <a:path>
              <a:moveTo>
                <a:pt x="0" y="0"/>
              </a:moveTo>
              <a:lnTo>
                <a:pt x="0" y="3487626"/>
              </a:lnTo>
              <a:lnTo>
                <a:pt x="294413" y="348762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1AB98F-B7BB-4F00-A555-17557F69D3E8}">
      <dsp:nvSpPr>
        <dsp:cNvPr id="0" name=""/>
        <dsp:cNvSpPr/>
      </dsp:nvSpPr>
      <dsp:spPr>
        <a:xfrm>
          <a:off x="5327526" y="4005792"/>
          <a:ext cx="3816473" cy="45283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zh-CN" altLang="en-US" sz="1600" b="0" kern="1200" dirty="0" smtClean="0">
              <a:latin typeface="黑体" panose="02010609060101010101" pitchFamily="49" charset="-122"/>
              <a:ea typeface="黑体" panose="02010609060101010101" pitchFamily="49" charset="-122"/>
            </a:rPr>
            <a:t>返回系数大于</a:t>
          </a:r>
          <a:r>
            <a:rPr lang="en-US" sz="1600" b="0" kern="1200" dirty="0" smtClean="0">
              <a:latin typeface="黑体" panose="02010609060101010101" pitchFamily="49" charset="-122"/>
              <a:ea typeface="黑体" panose="02010609060101010101" pitchFamily="49" charset="-122"/>
            </a:rPr>
            <a:t>1</a:t>
          </a:r>
          <a:endParaRPr lang="zh-CN" altLang="en-US" sz="1600" b="0" kern="1200" dirty="0">
            <a:latin typeface="黑体" panose="02010609060101010101" pitchFamily="49" charset="-122"/>
            <a:ea typeface="黑体" panose="02010609060101010101" pitchFamily="49" charset="-122"/>
          </a:endParaRPr>
        </a:p>
      </dsp:txBody>
      <dsp:txXfrm>
        <a:off x="5340789" y="4019055"/>
        <a:ext cx="3789947" cy="42630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4.4 </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继电器</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四、热继电器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矩形 16"/>
          <p:cNvSpPr/>
          <p:nvPr/>
        </p:nvSpPr>
        <p:spPr>
          <a:xfrm>
            <a:off x="1972558" y="2087880"/>
            <a:ext cx="146706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按相数来分</a:t>
            </a:r>
            <a:endParaRPr lang="zh-CN" altLang="en-US" sz="2000" dirty="0">
              <a:latin typeface="微软雅黑" panose="020B0503020204020204" pitchFamily="34" charset="-122"/>
              <a:ea typeface="微软雅黑" panose="020B0503020204020204" pitchFamily="34" charset="-122"/>
            </a:endParaRPr>
          </a:p>
        </p:txBody>
      </p:sp>
      <p:sp>
        <p:nvSpPr>
          <p:cNvPr id="18" name="矩形 17"/>
          <p:cNvSpPr/>
          <p:nvPr/>
        </p:nvSpPr>
        <p:spPr>
          <a:xfrm>
            <a:off x="3877558" y="1402080"/>
            <a:ext cx="69762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单相</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p:nvSpPr>
        <p:spPr>
          <a:xfrm>
            <a:off x="3877558" y="1935480"/>
            <a:ext cx="69762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两相</a:t>
            </a: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p:nvSpPr>
        <p:spPr>
          <a:xfrm>
            <a:off x="3801358" y="2545080"/>
            <a:ext cx="95410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三相式</a:t>
            </a:r>
            <a:endParaRPr lang="zh-CN" altLang="en-US" sz="2000" dirty="0">
              <a:latin typeface="微软雅黑" panose="020B0503020204020204" pitchFamily="34" charset="-122"/>
              <a:ea typeface="微软雅黑" panose="020B0503020204020204" pitchFamily="34" charset="-122"/>
            </a:endParaRPr>
          </a:p>
        </p:txBody>
      </p:sp>
      <p:sp>
        <p:nvSpPr>
          <p:cNvPr id="21" name="左大括号 20"/>
          <p:cNvSpPr/>
          <p:nvPr/>
        </p:nvSpPr>
        <p:spPr>
          <a:xfrm>
            <a:off x="3572758" y="1706880"/>
            <a:ext cx="304800" cy="1143000"/>
          </a:xfrm>
          <a:prstGeom prst="leftBrace">
            <a:avLst>
              <a:gd name="adj1" fmla="val 9375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2" name="左大括号 21"/>
          <p:cNvSpPr/>
          <p:nvPr/>
        </p:nvSpPr>
        <p:spPr>
          <a:xfrm>
            <a:off x="5934958" y="2240280"/>
            <a:ext cx="304800" cy="1066800"/>
          </a:xfrm>
          <a:prstGeom prst="leftBrace">
            <a:avLst>
              <a:gd name="adj1" fmla="val 875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4" name="右箭头 23"/>
          <p:cNvSpPr/>
          <p:nvPr/>
        </p:nvSpPr>
        <p:spPr>
          <a:xfrm>
            <a:off x="4868158" y="2468880"/>
            <a:ext cx="990600" cy="655319"/>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25" name="矩形 24"/>
          <p:cNvSpPr/>
          <p:nvPr/>
        </p:nvSpPr>
        <p:spPr>
          <a:xfrm>
            <a:off x="5020558" y="2621280"/>
            <a:ext cx="646331" cy="33855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功能</a:t>
            </a:r>
            <a:endParaRPr lang="zh-CN" altLang="en-US" sz="1600" dirty="0">
              <a:latin typeface="微软雅黑" panose="020B0503020204020204" pitchFamily="34" charset="-122"/>
              <a:ea typeface="微软雅黑" panose="020B0503020204020204" pitchFamily="34" charset="-122"/>
            </a:endParaRPr>
          </a:p>
        </p:txBody>
      </p:sp>
      <p:sp>
        <p:nvSpPr>
          <p:cNvPr id="26" name="矩形 25"/>
          <p:cNvSpPr/>
          <p:nvPr/>
        </p:nvSpPr>
        <p:spPr>
          <a:xfrm>
            <a:off x="6239758" y="2087880"/>
            <a:ext cx="198002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带断相保护装置</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p:nvSpPr>
        <p:spPr>
          <a:xfrm>
            <a:off x="6315958" y="3078480"/>
            <a:ext cx="223651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不带断相保护装置</a:t>
            </a:r>
            <a:endParaRPr lang="zh-CN" altLang="en-US" sz="2000" dirty="0">
              <a:latin typeface="微软雅黑" panose="020B0503020204020204" pitchFamily="34" charset="-122"/>
              <a:ea typeface="微软雅黑" panose="020B0503020204020204" pitchFamily="34" charset="-122"/>
            </a:endParaRPr>
          </a:p>
        </p:txBody>
      </p:sp>
      <p:sp>
        <p:nvSpPr>
          <p:cNvPr id="28" name="矩形 27"/>
          <p:cNvSpPr/>
          <p:nvPr/>
        </p:nvSpPr>
        <p:spPr>
          <a:xfrm>
            <a:off x="2201158" y="4221480"/>
            <a:ext cx="172354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按复位方式分</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p:nvSpPr>
        <p:spPr>
          <a:xfrm>
            <a:off x="4487158" y="3840480"/>
            <a:ext cx="4288353"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自动复位（触点断开后能自动返回）</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p:nvSpPr>
        <p:spPr>
          <a:xfrm>
            <a:off x="4487158" y="4526280"/>
            <a:ext cx="121058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手动复位</a:t>
            </a:r>
            <a:endParaRPr lang="zh-CN" altLang="en-US" sz="2000" dirty="0">
              <a:latin typeface="微软雅黑" panose="020B0503020204020204" pitchFamily="34" charset="-122"/>
              <a:ea typeface="微软雅黑" panose="020B0503020204020204" pitchFamily="34" charset="-122"/>
            </a:endParaRPr>
          </a:p>
        </p:txBody>
      </p:sp>
      <p:sp>
        <p:nvSpPr>
          <p:cNvPr id="31" name="左大括号 30"/>
          <p:cNvSpPr/>
          <p:nvPr/>
        </p:nvSpPr>
        <p:spPr>
          <a:xfrm>
            <a:off x="4182358" y="4069080"/>
            <a:ext cx="228600" cy="762000"/>
          </a:xfrm>
          <a:prstGeom prst="leftBrace">
            <a:avLst>
              <a:gd name="adj1" fmla="val 8333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32" name="矩形 31"/>
          <p:cNvSpPr/>
          <p:nvPr/>
        </p:nvSpPr>
        <p:spPr>
          <a:xfrm>
            <a:off x="2201158" y="5669280"/>
            <a:ext cx="172354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按温度补偿分</a:t>
            </a:r>
            <a:endParaRPr lang="zh-CN" altLang="en-US" sz="2000" dirty="0">
              <a:latin typeface="微软雅黑" panose="020B0503020204020204" pitchFamily="34" charset="-122"/>
              <a:ea typeface="微软雅黑" panose="020B0503020204020204" pitchFamily="34" charset="-122"/>
            </a:endParaRPr>
          </a:p>
        </p:txBody>
      </p:sp>
      <p:sp>
        <p:nvSpPr>
          <p:cNvPr id="33" name="矩形 32"/>
          <p:cNvSpPr/>
          <p:nvPr/>
        </p:nvSpPr>
        <p:spPr>
          <a:xfrm>
            <a:off x="4410958" y="5288280"/>
            <a:ext cx="146706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带温度补偿</a:t>
            </a:r>
            <a:endParaRPr lang="zh-CN" altLang="en-US" sz="2000" dirty="0">
              <a:latin typeface="微软雅黑" panose="020B0503020204020204" pitchFamily="34" charset="-122"/>
              <a:ea typeface="微软雅黑" panose="020B0503020204020204" pitchFamily="34" charset="-122"/>
            </a:endParaRPr>
          </a:p>
        </p:txBody>
      </p:sp>
      <p:sp>
        <p:nvSpPr>
          <p:cNvPr id="34" name="矩形 33"/>
          <p:cNvSpPr/>
          <p:nvPr/>
        </p:nvSpPr>
        <p:spPr>
          <a:xfrm>
            <a:off x="4487158" y="6050280"/>
            <a:ext cx="172354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不带温度补偿</a:t>
            </a:r>
            <a:endParaRPr lang="zh-CN" altLang="en-US" sz="2000" dirty="0">
              <a:latin typeface="微软雅黑" panose="020B0503020204020204" pitchFamily="34" charset="-122"/>
              <a:ea typeface="微软雅黑" panose="020B0503020204020204" pitchFamily="34" charset="-122"/>
            </a:endParaRPr>
          </a:p>
        </p:txBody>
      </p:sp>
      <p:sp>
        <p:nvSpPr>
          <p:cNvPr id="35" name="左大括号 34"/>
          <p:cNvSpPr/>
          <p:nvPr/>
        </p:nvSpPr>
        <p:spPr>
          <a:xfrm>
            <a:off x="4207421" y="5440680"/>
            <a:ext cx="228600" cy="914400"/>
          </a:xfrm>
          <a:prstGeom prst="leftBrace">
            <a:avLst>
              <a:gd name="adj1" fmla="val 1000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11421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四、热继电器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0" name="组合 9"/>
          <p:cNvGrpSpPr>
            <a:grpSpLocks/>
          </p:cNvGrpSpPr>
          <p:nvPr/>
        </p:nvGrpSpPr>
        <p:grpSpPr bwMode="auto">
          <a:xfrm>
            <a:off x="1698017" y="1928264"/>
            <a:ext cx="8693785" cy="4026535"/>
            <a:chOff x="0" y="40"/>
            <a:chExt cx="13689" cy="6341"/>
          </a:xfrm>
        </p:grpSpPr>
        <p:pic>
          <p:nvPicPr>
            <p:cNvPr id="11" name="图片 10" descr="1-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
              <a:ext cx="13689" cy="49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2" name="文本框 11"/>
            <p:cNvSpPr txBox="1">
              <a:spLocks noChangeArrowheads="1"/>
            </p:cNvSpPr>
            <p:nvPr/>
          </p:nvSpPr>
          <p:spPr bwMode="auto">
            <a:xfrm>
              <a:off x="2722" y="4990"/>
              <a:ext cx="800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en-US" altLang="zh-CN" sz="1600" dirty="0">
                  <a:solidFill>
                    <a:schemeClr val="tx1"/>
                  </a:solidFill>
                  <a:latin typeface="黑体" panose="02010609060101010101" pitchFamily="49" charset="-122"/>
                  <a:sym typeface="宋体" panose="02010600030101010101" pitchFamily="2" charset="-122"/>
                </a:rPr>
                <a:t>JR16</a:t>
              </a:r>
              <a:r>
                <a:rPr lang="zh-CN" altLang="en-US" sz="1600" dirty="0">
                  <a:solidFill>
                    <a:schemeClr val="tx1"/>
                  </a:solidFill>
                  <a:latin typeface="黑体" panose="02010609060101010101" pitchFamily="49" charset="-122"/>
                  <a:sym typeface="宋体" panose="02010600030101010101" pitchFamily="2" charset="-122"/>
                </a:rPr>
                <a:t> 系列热继电器外形、结构及图形符号</a:t>
              </a:r>
            </a:p>
          </p:txBody>
        </p:sp>
        <p:sp>
          <p:nvSpPr>
            <p:cNvPr id="13" name="文本框 12"/>
            <p:cNvSpPr txBox="1">
              <a:spLocks noChangeArrowheads="1"/>
            </p:cNvSpPr>
            <p:nvPr/>
          </p:nvSpPr>
          <p:spPr bwMode="auto">
            <a:xfrm>
              <a:off x="0" y="5557"/>
              <a:ext cx="13608"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algn="ctr" eaLnBrk="1" hangingPunct="1">
                <a:lnSpc>
                  <a:spcPct val="100000"/>
                </a:lnSpc>
                <a:spcBef>
                  <a:spcPct val="0"/>
                </a:spcBef>
                <a:buClrTx/>
                <a:buFont typeface="Arial" panose="020B0604020202020204" pitchFamily="34" charset="0"/>
                <a:buNone/>
              </a:pPr>
              <a:r>
                <a:rPr lang="en-US" altLang="zh-CN" sz="1400">
                  <a:solidFill>
                    <a:schemeClr val="tx1"/>
                  </a:solidFill>
                  <a:latin typeface="黑体" panose="02010609060101010101" pitchFamily="49" charset="-122"/>
                  <a:sym typeface="宋体" panose="02010600030101010101" pitchFamily="2" charset="-122"/>
                </a:rPr>
                <a:t>1—</a:t>
              </a:r>
              <a:r>
                <a:rPr lang="zh-CN" altLang="en-US" sz="1400">
                  <a:solidFill>
                    <a:schemeClr val="tx1"/>
                  </a:solidFill>
                  <a:latin typeface="黑体" panose="02010609060101010101" pitchFamily="49" charset="-122"/>
                  <a:sym typeface="宋体" panose="02010600030101010101" pitchFamily="2" charset="-122"/>
                </a:rPr>
                <a:t>主双金属片；</a:t>
              </a:r>
              <a:r>
                <a:rPr lang="en-US" altLang="zh-CN" sz="1400">
                  <a:solidFill>
                    <a:schemeClr val="tx1"/>
                  </a:solidFill>
                  <a:latin typeface="黑体" panose="02010609060101010101" pitchFamily="49" charset="-122"/>
                  <a:sym typeface="宋体" panose="02010600030101010101" pitchFamily="2" charset="-122"/>
                </a:rPr>
                <a:t>2—</a:t>
              </a:r>
              <a:r>
                <a:rPr lang="zh-CN" altLang="en-US" sz="1400">
                  <a:solidFill>
                    <a:schemeClr val="tx1"/>
                  </a:solidFill>
                  <a:latin typeface="黑体" panose="02010609060101010101" pitchFamily="49" charset="-122"/>
                  <a:sym typeface="宋体" panose="02010600030101010101" pitchFamily="2" charset="-122"/>
                </a:rPr>
                <a:t>电阻丝；</a:t>
              </a:r>
              <a:r>
                <a:rPr lang="en-US" altLang="zh-CN" sz="1400">
                  <a:solidFill>
                    <a:schemeClr val="tx1"/>
                  </a:solidFill>
                  <a:latin typeface="黑体" panose="02010609060101010101" pitchFamily="49" charset="-122"/>
                  <a:sym typeface="宋体" panose="02010600030101010101" pitchFamily="2" charset="-122"/>
                </a:rPr>
                <a:t>3—</a:t>
              </a:r>
              <a:r>
                <a:rPr lang="zh-CN" altLang="en-US" sz="1400">
                  <a:solidFill>
                    <a:schemeClr val="tx1"/>
                  </a:solidFill>
                  <a:latin typeface="黑体" panose="02010609060101010101" pitchFamily="49" charset="-122"/>
                  <a:sym typeface="宋体" panose="02010600030101010101" pitchFamily="2" charset="-122"/>
                </a:rPr>
                <a:t>导板；</a:t>
              </a:r>
              <a:r>
                <a:rPr lang="en-US" altLang="zh-CN" sz="1400">
                  <a:solidFill>
                    <a:schemeClr val="tx1"/>
                  </a:solidFill>
                  <a:latin typeface="黑体" panose="02010609060101010101" pitchFamily="49" charset="-122"/>
                  <a:sym typeface="宋体" panose="02010600030101010101" pitchFamily="2" charset="-122"/>
                </a:rPr>
                <a:t>4—</a:t>
              </a:r>
              <a:r>
                <a:rPr lang="zh-CN" altLang="en-US" sz="1400">
                  <a:solidFill>
                    <a:schemeClr val="tx1"/>
                  </a:solidFill>
                  <a:latin typeface="黑体" panose="02010609060101010101" pitchFamily="49" charset="-122"/>
                  <a:sym typeface="宋体" panose="02010600030101010101" pitchFamily="2" charset="-122"/>
                </a:rPr>
                <a:t>补偿双金属片；</a:t>
              </a:r>
              <a:r>
                <a:rPr lang="en-US" altLang="zh-CN" sz="1400">
                  <a:solidFill>
                    <a:schemeClr val="tx1"/>
                  </a:solidFill>
                  <a:latin typeface="黑体" panose="02010609060101010101" pitchFamily="49" charset="-122"/>
                  <a:sym typeface="宋体" panose="02010600030101010101" pitchFamily="2" charset="-122"/>
                </a:rPr>
                <a:t>5—</a:t>
              </a:r>
              <a:r>
                <a:rPr lang="zh-CN" altLang="en-US" sz="1400">
                  <a:solidFill>
                    <a:schemeClr val="tx1"/>
                  </a:solidFill>
                  <a:latin typeface="黑体" panose="02010609060101010101" pitchFamily="49" charset="-122"/>
                  <a:sym typeface="宋体" panose="02010600030101010101" pitchFamily="2" charset="-122"/>
                </a:rPr>
                <a:t>复位螺钉；</a:t>
              </a:r>
              <a:r>
                <a:rPr lang="en-US" altLang="zh-CN" sz="1400">
                  <a:solidFill>
                    <a:schemeClr val="tx1"/>
                  </a:solidFill>
                  <a:latin typeface="黑体" panose="02010609060101010101" pitchFamily="49" charset="-122"/>
                  <a:sym typeface="宋体" panose="02010600030101010101" pitchFamily="2" charset="-122"/>
                </a:rPr>
                <a:t>6—</a:t>
              </a:r>
              <a:r>
                <a:rPr lang="zh-CN" altLang="en-US" sz="1400">
                  <a:solidFill>
                    <a:schemeClr val="tx1"/>
                  </a:solidFill>
                  <a:latin typeface="黑体" panose="02010609060101010101" pitchFamily="49" charset="-122"/>
                  <a:sym typeface="宋体" panose="02010600030101010101" pitchFamily="2" charset="-122"/>
                </a:rPr>
                <a:t>推杆；</a:t>
              </a:r>
              <a:r>
                <a:rPr lang="en-US" altLang="zh-CN" sz="1400">
                  <a:solidFill>
                    <a:schemeClr val="tx1"/>
                  </a:solidFill>
                  <a:latin typeface="黑体" panose="02010609060101010101" pitchFamily="49" charset="-122"/>
                  <a:sym typeface="宋体" panose="02010600030101010101" pitchFamily="2" charset="-122"/>
                </a:rPr>
                <a:t>7—</a:t>
              </a:r>
              <a:r>
                <a:rPr lang="zh-CN" altLang="en-US" sz="1400">
                  <a:solidFill>
                    <a:schemeClr val="tx1"/>
                  </a:solidFill>
                  <a:latin typeface="黑体" panose="02010609060101010101" pitchFamily="49" charset="-122"/>
                  <a:sym typeface="宋体" panose="02010600030101010101" pitchFamily="2" charset="-122"/>
                </a:rPr>
                <a:t>常闭静触头； </a:t>
              </a:r>
              <a:r>
                <a:rPr lang="en-US" altLang="zh-CN" sz="1400">
                  <a:solidFill>
                    <a:schemeClr val="tx1"/>
                  </a:solidFill>
                  <a:latin typeface="黑体" panose="02010609060101010101" pitchFamily="49" charset="-122"/>
                  <a:sym typeface="Times New Roman" panose="02020603050405020304" pitchFamily="18" charset="0"/>
                </a:rPr>
                <a:t>8</a:t>
              </a:r>
              <a:r>
                <a:rPr lang="en-US" altLang="zh-CN" sz="1400">
                  <a:solidFill>
                    <a:schemeClr val="tx1"/>
                  </a:solidFill>
                  <a:latin typeface="黑体" panose="02010609060101010101" pitchFamily="49" charset="-122"/>
                  <a:sym typeface="宋体" panose="02010600030101010101" pitchFamily="2" charset="-122"/>
                </a:rPr>
                <a:t>—</a:t>
              </a:r>
              <a:r>
                <a:rPr lang="zh-CN" altLang="en-US" sz="1400">
                  <a:solidFill>
                    <a:schemeClr val="tx1"/>
                  </a:solidFill>
                  <a:latin typeface="黑体" panose="02010609060101010101" pitchFamily="49" charset="-122"/>
                  <a:sym typeface="宋体" panose="02010600030101010101" pitchFamily="2" charset="-122"/>
                </a:rPr>
                <a:t>动触头； </a:t>
              </a:r>
              <a:r>
                <a:rPr lang="en-US" altLang="zh-CN" sz="1400">
                  <a:solidFill>
                    <a:schemeClr val="tx1"/>
                  </a:solidFill>
                  <a:latin typeface="黑体" panose="02010609060101010101" pitchFamily="49" charset="-122"/>
                  <a:sym typeface="Times New Roman" panose="02020603050405020304" pitchFamily="18" charset="0"/>
                </a:rPr>
                <a:t>9</a:t>
              </a:r>
              <a:r>
                <a:rPr lang="en-US" altLang="zh-CN" sz="1400">
                  <a:solidFill>
                    <a:schemeClr val="tx1"/>
                  </a:solidFill>
                  <a:latin typeface="黑体" panose="02010609060101010101" pitchFamily="49" charset="-122"/>
                  <a:sym typeface="宋体" panose="02010600030101010101" pitchFamily="2" charset="-122"/>
                </a:rPr>
                <a:t>—</a:t>
              </a:r>
              <a:r>
                <a:rPr lang="zh-CN" altLang="en-US" sz="1400">
                  <a:solidFill>
                    <a:schemeClr val="tx1"/>
                  </a:solidFill>
                  <a:latin typeface="黑体" panose="02010609060101010101" pitchFamily="49" charset="-122"/>
                  <a:sym typeface="宋体" panose="02010600030101010101" pitchFamily="2" charset="-122"/>
                </a:rPr>
                <a:t>复位按钮； </a:t>
              </a:r>
              <a:r>
                <a:rPr lang="en-US" altLang="zh-CN" sz="1400">
                  <a:solidFill>
                    <a:schemeClr val="tx1"/>
                  </a:solidFill>
                  <a:latin typeface="黑体" panose="02010609060101010101" pitchFamily="49" charset="-122"/>
                  <a:sym typeface="Times New Roman" panose="02020603050405020304" pitchFamily="18" charset="0"/>
                </a:rPr>
                <a:t>10</a:t>
              </a:r>
              <a:r>
                <a:rPr lang="en-US" altLang="zh-CN" sz="1400">
                  <a:solidFill>
                    <a:schemeClr val="tx1"/>
                  </a:solidFill>
                  <a:latin typeface="黑体" panose="02010609060101010101" pitchFamily="49" charset="-122"/>
                  <a:sym typeface="宋体" panose="02010600030101010101" pitchFamily="2" charset="-122"/>
                </a:rPr>
                <a:t>—</a:t>
              </a:r>
              <a:r>
                <a:rPr lang="zh-CN" altLang="en-US" sz="1400">
                  <a:solidFill>
                    <a:schemeClr val="tx1"/>
                  </a:solidFill>
                  <a:latin typeface="黑体" panose="02010609060101010101" pitchFamily="49" charset="-122"/>
                  <a:sym typeface="宋体" panose="02010600030101010101" pitchFamily="2" charset="-122"/>
                </a:rPr>
                <a:t>调节凸轮； </a:t>
              </a:r>
              <a:r>
                <a:rPr lang="en-US" altLang="zh-CN" sz="1400">
                  <a:solidFill>
                    <a:schemeClr val="tx1"/>
                  </a:solidFill>
                  <a:latin typeface="黑体" panose="02010609060101010101" pitchFamily="49" charset="-122"/>
                  <a:sym typeface="Times New Roman" panose="02020603050405020304" pitchFamily="18" charset="0"/>
                </a:rPr>
                <a:t>11</a:t>
              </a:r>
              <a:r>
                <a:rPr lang="en-US" altLang="zh-CN" sz="1400">
                  <a:solidFill>
                    <a:schemeClr val="tx1"/>
                  </a:solidFill>
                  <a:latin typeface="黑体" panose="02010609060101010101" pitchFamily="49" charset="-122"/>
                  <a:sym typeface="宋体" panose="02010600030101010101" pitchFamily="2" charset="-122"/>
                </a:rPr>
                <a:t>—</a:t>
              </a:r>
              <a:r>
                <a:rPr lang="zh-CN" altLang="en-US" sz="1400">
                  <a:solidFill>
                    <a:schemeClr val="tx1"/>
                  </a:solidFill>
                  <a:latin typeface="黑体" panose="02010609060101010101" pitchFamily="49" charset="-122"/>
                  <a:sym typeface="宋体" panose="02010600030101010101" pitchFamily="2" charset="-122"/>
                </a:rPr>
                <a:t>弹簧</a:t>
              </a:r>
              <a:endParaRPr lang="zh-CN" altLang="en-US" sz="1400">
                <a:solidFill>
                  <a:schemeClr val="tx1"/>
                </a:solidFill>
                <a:latin typeface="黑体" panose="02010609060101010101" pitchFamily="49" charset="-122"/>
              </a:endParaRPr>
            </a:p>
          </p:txBody>
        </p:sp>
      </p:grpSp>
    </p:spTree>
    <p:extLst>
      <p:ext uri="{BB962C8B-B14F-4D97-AF65-F5344CB8AC3E}">
        <p14:creationId xmlns:p14="http://schemas.microsoft.com/office/powerpoint/2010/main" val="28212966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五、时间继电器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625012" y="1226822"/>
            <a:ext cx="10839796" cy="1289905"/>
          </a:xfrm>
          <a:prstGeom prst="rect">
            <a:avLst/>
          </a:prstGeom>
        </p:spPr>
        <p:txBody>
          <a:bodyPr wrap="square">
            <a:spAutoFit/>
          </a:bodyPr>
          <a:lstStyle/>
          <a:p>
            <a:pPr indent="266700" algn="just" hangingPunct="0">
              <a:lnSpc>
                <a:spcPct val="150000"/>
              </a:lnSpc>
              <a:spcAft>
                <a:spcPts val="0"/>
              </a:spcAft>
              <a:tabLst>
                <a:tab pos="866775" algn="l"/>
                <a:tab pos="2000250" algn="l"/>
              </a:tabLst>
            </a:pPr>
            <a:r>
              <a:rPr lang="zh-CN" altLang="zh-CN" kern="100" dirty="0" smtClean="0">
                <a:solidFill>
                  <a:srgbClr val="000000"/>
                </a:solidFill>
                <a:latin typeface="微软雅黑" panose="020B0503020204020204" pitchFamily="34" charset="-122"/>
                <a:ea typeface="微软雅黑" panose="020B0503020204020204" pitchFamily="34" charset="-122"/>
              </a:rPr>
              <a:t>当继电器的吸引线圈通电或断点以后，继电器触头经过一定延时才能使执行部分动作的继电器，称为时间继电器。它广泛应用在需要按时间顺序进行控制的电气电路中。根据它的动作原理可分为空气阻尼式、电磁式、电动式及电子式等。</a:t>
            </a:r>
            <a:endParaRPr lang="zh-CN" altLang="zh-CN" kern="100" dirty="0">
              <a:latin typeface="微软雅黑" panose="020B0503020204020204" pitchFamily="34" charset="-122"/>
              <a:ea typeface="微软雅黑" panose="020B0503020204020204" pitchFamily="34" charset="-122"/>
            </a:endParaRPr>
          </a:p>
        </p:txBody>
      </p:sp>
      <p:sp>
        <p:nvSpPr>
          <p:cNvPr id="5" name="矩形 4"/>
          <p:cNvSpPr/>
          <p:nvPr/>
        </p:nvSpPr>
        <p:spPr>
          <a:xfrm>
            <a:off x="775994" y="2613667"/>
            <a:ext cx="3137397" cy="507831"/>
          </a:xfrm>
          <a:prstGeom prst="rect">
            <a:avLst/>
          </a:prstGeom>
        </p:spPr>
        <p:txBody>
          <a:bodyPr wrap="square">
            <a:spAutoFit/>
          </a:bodyPr>
          <a:lstStyle/>
          <a:p>
            <a:pPr indent="276225" algn="just" hangingPunct="0">
              <a:lnSpc>
                <a:spcPct val="150000"/>
              </a:lnSpc>
              <a:spcAft>
                <a:spcPts val="0"/>
              </a:spcAft>
              <a:tabLst>
                <a:tab pos="866775" algn="l"/>
                <a:tab pos="2000250" algn="l"/>
              </a:tabLst>
            </a:pPr>
            <a:r>
              <a:rPr lang="en-US" altLang="zh-CN" kern="100" dirty="0">
                <a:solidFill>
                  <a:srgbClr val="000000"/>
                </a:solidFill>
                <a:latin typeface="微软雅黑" panose="020B0503020204020204" pitchFamily="34" charset="-122"/>
                <a:ea typeface="微软雅黑" panose="020B0503020204020204" pitchFamily="34" charset="-122"/>
              </a:rPr>
              <a:t>1</a:t>
            </a:r>
            <a:r>
              <a:rPr lang="zh-CN" altLang="zh-CN" kern="100" dirty="0">
                <a:solidFill>
                  <a:srgbClr val="000000"/>
                </a:solidFill>
                <a:latin typeface="微软雅黑" panose="020B0503020204020204" pitchFamily="34" charset="-122"/>
                <a:ea typeface="微软雅黑" panose="020B0503020204020204" pitchFamily="34" charset="-122"/>
              </a:rPr>
              <a:t>．空气阻尼式时间继电器</a:t>
            </a:r>
            <a:endParaRPr lang="zh-CN" altLang="zh-CN" kern="100" dirty="0">
              <a:latin typeface="微软雅黑" panose="020B0503020204020204" pitchFamily="34" charset="-122"/>
              <a:ea typeface="微软雅黑" panose="020B0503020204020204" pitchFamily="34" charset="-122"/>
            </a:endParaRPr>
          </a:p>
        </p:txBody>
      </p:sp>
      <p:grpSp>
        <p:nvGrpSpPr>
          <p:cNvPr id="12" name="组合 11"/>
          <p:cNvGrpSpPr>
            <a:grpSpLocks/>
          </p:cNvGrpSpPr>
          <p:nvPr/>
        </p:nvGrpSpPr>
        <p:grpSpPr bwMode="auto">
          <a:xfrm>
            <a:off x="2517553" y="3218438"/>
            <a:ext cx="6501127" cy="3294407"/>
            <a:chOff x="197" y="0"/>
            <a:chExt cx="14175" cy="6892"/>
          </a:xfrm>
        </p:grpSpPr>
        <p:pic>
          <p:nvPicPr>
            <p:cNvPr id="13" name="图片 111623" descr="1-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 y="0"/>
              <a:ext cx="12758" cy="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11624"/>
            <p:cNvSpPr txBox="1">
              <a:spLocks noChangeArrowheads="1"/>
            </p:cNvSpPr>
            <p:nvPr/>
          </p:nvSpPr>
          <p:spPr bwMode="auto">
            <a:xfrm>
              <a:off x="4053" y="5307"/>
              <a:ext cx="6463"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宋体" panose="02010600030101010101" pitchFamily="2" charset="-122"/>
                </a:rPr>
                <a:t>JS7</a:t>
              </a:r>
              <a:r>
                <a:rPr lang="zh-CN" altLang="en-US" sz="1400" dirty="0">
                  <a:solidFill>
                    <a:schemeClr val="tx1"/>
                  </a:solidFill>
                  <a:latin typeface="黑体" panose="02010609060101010101" pitchFamily="49" charset="-122"/>
                  <a:sym typeface="宋体" panose="02010600030101010101" pitchFamily="2" charset="-122"/>
                </a:rPr>
                <a:t> 系列时间继电器的外形及结构</a:t>
              </a:r>
            </a:p>
          </p:txBody>
        </p:sp>
        <p:sp>
          <p:nvSpPr>
            <p:cNvPr id="18" name="文本框 111625"/>
            <p:cNvSpPr txBox="1">
              <a:spLocks noChangeArrowheads="1"/>
            </p:cNvSpPr>
            <p:nvPr/>
          </p:nvSpPr>
          <p:spPr bwMode="auto">
            <a:xfrm>
              <a:off x="197" y="5926"/>
              <a:ext cx="14175" cy="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en-US" altLang="zh-CN" sz="1200" dirty="0">
                  <a:solidFill>
                    <a:schemeClr val="tx1"/>
                  </a:solidFill>
                  <a:latin typeface="黑体" panose="02010609060101010101" pitchFamily="49" charset="-122"/>
                  <a:sym typeface="宋体" panose="02010600030101010101" pitchFamily="2" charset="-122"/>
                </a:rPr>
                <a:t>1—</a:t>
              </a:r>
              <a:r>
                <a:rPr lang="zh-CN" altLang="en-US" sz="1200" dirty="0">
                  <a:solidFill>
                    <a:schemeClr val="tx1"/>
                  </a:solidFill>
                  <a:latin typeface="黑体" panose="02010609060101010101" pitchFamily="49" charset="-122"/>
                  <a:sym typeface="宋体" panose="02010600030101010101" pitchFamily="2" charset="-122"/>
                </a:rPr>
                <a:t>线圈； </a:t>
              </a:r>
              <a:r>
                <a:rPr lang="en-US" altLang="zh-CN" sz="1200" dirty="0">
                  <a:solidFill>
                    <a:schemeClr val="tx1"/>
                  </a:solidFill>
                  <a:latin typeface="黑体" panose="02010609060101010101" pitchFamily="49" charset="-122"/>
                  <a:sym typeface="宋体" panose="02010600030101010101" pitchFamily="2" charset="-122"/>
                </a:rPr>
                <a:t>2—</a:t>
              </a:r>
              <a:r>
                <a:rPr lang="zh-CN" altLang="en-US" sz="1200" dirty="0">
                  <a:solidFill>
                    <a:schemeClr val="tx1"/>
                  </a:solidFill>
                  <a:latin typeface="黑体" panose="02010609060101010101" pitchFamily="49" charset="-122"/>
                  <a:sym typeface="宋体" panose="02010600030101010101" pitchFamily="2" charset="-122"/>
                </a:rPr>
                <a:t>反作用力弹簧； </a:t>
              </a:r>
              <a:r>
                <a:rPr lang="en-US" altLang="zh-CN" sz="1200" dirty="0">
                  <a:solidFill>
                    <a:schemeClr val="tx1"/>
                  </a:solidFill>
                  <a:latin typeface="黑体" panose="02010609060101010101" pitchFamily="49" charset="-122"/>
                  <a:sym typeface="宋体" panose="02010600030101010101" pitchFamily="2" charset="-122"/>
                </a:rPr>
                <a:t>3—</a:t>
              </a:r>
              <a:r>
                <a:rPr lang="zh-CN" altLang="en-US" sz="1200" dirty="0">
                  <a:solidFill>
                    <a:schemeClr val="tx1"/>
                  </a:solidFill>
                  <a:latin typeface="黑体" panose="02010609060101010101" pitchFamily="49" charset="-122"/>
                  <a:sym typeface="宋体" panose="02010600030101010101" pitchFamily="2" charset="-122"/>
                </a:rPr>
                <a:t>衔铁； </a:t>
              </a:r>
              <a:r>
                <a:rPr lang="en-US" altLang="zh-CN" sz="1200" dirty="0">
                  <a:solidFill>
                    <a:schemeClr val="tx1"/>
                  </a:solidFill>
                  <a:latin typeface="黑体" panose="02010609060101010101" pitchFamily="49" charset="-122"/>
                  <a:sym typeface="宋体" panose="02010600030101010101" pitchFamily="2" charset="-122"/>
                </a:rPr>
                <a:t>4—</a:t>
              </a:r>
              <a:r>
                <a:rPr lang="zh-CN" altLang="en-US" sz="1200" dirty="0">
                  <a:solidFill>
                    <a:schemeClr val="tx1"/>
                  </a:solidFill>
                  <a:latin typeface="黑体" panose="02010609060101010101" pitchFamily="49" charset="-122"/>
                  <a:sym typeface="宋体" panose="02010600030101010101" pitchFamily="2" charset="-122"/>
                </a:rPr>
                <a:t>铁心； </a:t>
              </a:r>
              <a:r>
                <a:rPr lang="en-US" altLang="zh-CN" sz="1200" dirty="0">
                  <a:solidFill>
                    <a:schemeClr val="tx1"/>
                  </a:solidFill>
                  <a:latin typeface="黑体" panose="02010609060101010101" pitchFamily="49" charset="-122"/>
                  <a:sym typeface="宋体" panose="02010600030101010101" pitchFamily="2" charset="-122"/>
                </a:rPr>
                <a:t>5—</a:t>
              </a:r>
              <a:r>
                <a:rPr lang="zh-CN" altLang="en-US" sz="1200" dirty="0">
                  <a:solidFill>
                    <a:schemeClr val="tx1"/>
                  </a:solidFill>
                  <a:latin typeface="黑体" panose="02010609060101010101" pitchFamily="49" charset="-122"/>
                  <a:sym typeface="宋体" panose="02010600030101010101" pitchFamily="2" charset="-122"/>
                </a:rPr>
                <a:t>弹簧片； </a:t>
              </a:r>
              <a:r>
                <a:rPr lang="en-US" altLang="zh-CN" sz="1200" dirty="0">
                  <a:solidFill>
                    <a:schemeClr val="tx1"/>
                  </a:solidFill>
                  <a:latin typeface="黑体" panose="02010609060101010101" pitchFamily="49" charset="-122"/>
                  <a:sym typeface="宋体" panose="02010600030101010101" pitchFamily="2" charset="-122"/>
                </a:rPr>
                <a:t>6—</a:t>
              </a:r>
              <a:r>
                <a:rPr lang="zh-CN" altLang="en-US" sz="1200" dirty="0">
                  <a:solidFill>
                    <a:schemeClr val="tx1"/>
                  </a:solidFill>
                  <a:latin typeface="黑体" panose="02010609060101010101" pitchFamily="49" charset="-122"/>
                  <a:sym typeface="宋体" panose="02010600030101010101" pitchFamily="2" charset="-122"/>
                </a:rPr>
                <a:t>瞬时触头； </a:t>
              </a:r>
              <a:endParaRPr lang="en-US" altLang="zh-CN" sz="1200" dirty="0" smtClean="0">
                <a:solidFill>
                  <a:schemeClr val="tx1"/>
                </a:solidFill>
                <a:latin typeface="黑体" panose="02010609060101010101" pitchFamily="49" charset="-122"/>
                <a:sym typeface="宋体" panose="02010600030101010101" pitchFamily="2" charset="-122"/>
              </a:endParaRPr>
            </a:p>
            <a:p>
              <a:pPr eaLnBrk="1" hangingPunct="1">
                <a:lnSpc>
                  <a:spcPct val="100000"/>
                </a:lnSpc>
                <a:spcBef>
                  <a:spcPct val="0"/>
                </a:spcBef>
                <a:buClrTx/>
                <a:buFont typeface="Arial" panose="020B0604020202020204" pitchFamily="34" charset="0"/>
                <a:buNone/>
              </a:pPr>
              <a:r>
                <a:rPr lang="en-US" altLang="zh-CN" sz="1200" dirty="0" smtClean="0">
                  <a:solidFill>
                    <a:schemeClr val="tx1"/>
                  </a:solidFill>
                  <a:latin typeface="黑体" panose="02010609060101010101" pitchFamily="49" charset="-122"/>
                  <a:sym typeface="宋体" panose="02010600030101010101" pitchFamily="2" charset="-122"/>
                </a:rPr>
                <a:t>7</a:t>
              </a:r>
              <a:r>
                <a:rPr lang="en-US" altLang="zh-CN" sz="1200" dirty="0">
                  <a:solidFill>
                    <a:schemeClr val="tx1"/>
                  </a:solidFill>
                  <a:latin typeface="黑体" panose="02010609060101010101" pitchFamily="49" charset="-122"/>
                  <a:sym typeface="宋体" panose="02010600030101010101" pitchFamily="2" charset="-122"/>
                </a:rPr>
                <a:t>—</a:t>
              </a:r>
              <a:r>
                <a:rPr lang="zh-CN" altLang="en-US" sz="1200" dirty="0">
                  <a:solidFill>
                    <a:schemeClr val="tx1"/>
                  </a:solidFill>
                  <a:latin typeface="黑体" panose="02010609060101010101" pitchFamily="49" charset="-122"/>
                  <a:sym typeface="宋体" panose="02010600030101010101" pitchFamily="2" charset="-122"/>
                </a:rPr>
                <a:t>杠杆； </a:t>
              </a:r>
              <a:r>
                <a:rPr lang="en-US" altLang="zh-CN" sz="1200" dirty="0">
                  <a:solidFill>
                    <a:schemeClr val="tx1"/>
                  </a:solidFill>
                  <a:latin typeface="黑体" panose="02010609060101010101" pitchFamily="49" charset="-122"/>
                  <a:sym typeface="宋体" panose="02010600030101010101" pitchFamily="2" charset="-122"/>
                </a:rPr>
                <a:t>8—</a:t>
              </a:r>
              <a:r>
                <a:rPr lang="zh-CN" altLang="en-US" sz="1200" dirty="0">
                  <a:solidFill>
                    <a:schemeClr val="tx1"/>
                  </a:solidFill>
                  <a:latin typeface="黑体" panose="02010609060101010101" pitchFamily="49" charset="-122"/>
                  <a:sym typeface="宋体" panose="02010600030101010101" pitchFamily="2" charset="-122"/>
                </a:rPr>
                <a:t>延时触头； </a:t>
              </a:r>
              <a:r>
                <a:rPr lang="en-US" altLang="zh-CN" sz="1200" dirty="0">
                  <a:solidFill>
                    <a:schemeClr val="tx1"/>
                  </a:solidFill>
                  <a:latin typeface="黑体" panose="02010609060101010101" pitchFamily="49" charset="-122"/>
                  <a:sym typeface="宋体" panose="02010600030101010101" pitchFamily="2" charset="-122"/>
                </a:rPr>
                <a:t>9—</a:t>
              </a:r>
              <a:r>
                <a:rPr lang="zh-CN" altLang="en-US" sz="1200" dirty="0">
                  <a:solidFill>
                    <a:schemeClr val="tx1"/>
                  </a:solidFill>
                  <a:latin typeface="黑体" panose="02010609060101010101" pitchFamily="49" charset="-122"/>
                  <a:sym typeface="宋体" panose="02010600030101010101" pitchFamily="2" charset="-122"/>
                </a:rPr>
                <a:t>调节螺杆； </a:t>
              </a:r>
              <a:r>
                <a:rPr lang="en-US" altLang="zh-CN" sz="1200" dirty="0">
                  <a:solidFill>
                    <a:schemeClr val="tx1"/>
                  </a:solidFill>
                  <a:latin typeface="黑体" panose="02010609060101010101" pitchFamily="49" charset="-122"/>
                  <a:sym typeface="宋体" panose="02010600030101010101" pitchFamily="2" charset="-122"/>
                </a:rPr>
                <a:t>10—</a:t>
              </a:r>
              <a:r>
                <a:rPr lang="zh-CN" altLang="en-US" sz="1200" dirty="0">
                  <a:solidFill>
                    <a:schemeClr val="tx1"/>
                  </a:solidFill>
                  <a:latin typeface="黑体" panose="02010609060101010101" pitchFamily="49" charset="-122"/>
                  <a:sym typeface="宋体" panose="02010600030101010101" pitchFamily="2" charset="-122"/>
                </a:rPr>
                <a:t>推杆</a:t>
              </a:r>
              <a:r>
                <a:rPr lang="zh-CN" altLang="en-US" sz="1200" dirty="0" smtClean="0">
                  <a:solidFill>
                    <a:schemeClr val="tx1"/>
                  </a:solidFill>
                  <a:latin typeface="黑体" panose="02010609060101010101" pitchFamily="49" charset="-122"/>
                  <a:sym typeface="宋体" panose="02010600030101010101" pitchFamily="2" charset="-122"/>
                </a:rPr>
                <a:t>；</a:t>
              </a:r>
              <a:r>
                <a:rPr lang="en-US" altLang="zh-CN" sz="1200" dirty="0" smtClean="0">
                  <a:solidFill>
                    <a:schemeClr val="tx1"/>
                  </a:solidFill>
                  <a:latin typeface="黑体" panose="02010609060101010101" pitchFamily="49" charset="-122"/>
                  <a:sym typeface="宋体" panose="02010600030101010101" pitchFamily="2" charset="-122"/>
                </a:rPr>
                <a:t>11</a:t>
              </a:r>
              <a:r>
                <a:rPr lang="en-US" altLang="zh-CN" sz="1200" dirty="0">
                  <a:solidFill>
                    <a:schemeClr val="tx1"/>
                  </a:solidFill>
                  <a:latin typeface="黑体" panose="02010609060101010101" pitchFamily="49" charset="-122"/>
                  <a:sym typeface="宋体" panose="02010600030101010101" pitchFamily="2" charset="-122"/>
                </a:rPr>
                <a:t>—</a:t>
              </a:r>
              <a:r>
                <a:rPr lang="zh-CN" altLang="en-US" sz="1200" dirty="0">
                  <a:solidFill>
                    <a:schemeClr val="tx1"/>
                  </a:solidFill>
                  <a:latin typeface="黑体" panose="02010609060101010101" pitchFamily="49" charset="-122"/>
                  <a:sym typeface="宋体" panose="02010600030101010101" pitchFamily="2" charset="-122"/>
                </a:rPr>
                <a:t>活塞杆； </a:t>
              </a:r>
              <a:r>
                <a:rPr lang="en-US" altLang="zh-CN" sz="1200" dirty="0">
                  <a:solidFill>
                    <a:schemeClr val="tx1"/>
                  </a:solidFill>
                  <a:latin typeface="黑体" panose="02010609060101010101" pitchFamily="49" charset="-122"/>
                  <a:sym typeface="Times New Roman" panose="02020603050405020304" pitchFamily="18" charset="0"/>
                </a:rPr>
                <a:t>12</a:t>
              </a:r>
              <a:r>
                <a:rPr lang="en-US" altLang="zh-CN" sz="1200" dirty="0">
                  <a:solidFill>
                    <a:schemeClr val="tx1"/>
                  </a:solidFill>
                  <a:latin typeface="黑体" panose="02010609060101010101" pitchFamily="49" charset="-122"/>
                  <a:sym typeface="宋体" panose="02010600030101010101" pitchFamily="2" charset="-122"/>
                </a:rPr>
                <a:t>—</a:t>
              </a:r>
              <a:r>
                <a:rPr lang="zh-CN" altLang="en-US" sz="1200" dirty="0">
                  <a:solidFill>
                    <a:schemeClr val="tx1"/>
                  </a:solidFill>
                  <a:latin typeface="黑体" panose="02010609060101010101" pitchFamily="49" charset="-122"/>
                  <a:sym typeface="宋体" panose="02010600030101010101" pitchFamily="2" charset="-122"/>
                </a:rPr>
                <a:t>宝塔形弹簧</a:t>
              </a:r>
              <a:endParaRPr lang="zh-CN" altLang="en-US" sz="1200" dirty="0">
                <a:solidFill>
                  <a:schemeClr val="tx1"/>
                </a:solidFill>
                <a:latin typeface="黑体" panose="02010609060101010101" pitchFamily="49" charset="-122"/>
              </a:endParaRPr>
            </a:p>
          </p:txBody>
        </p:sp>
      </p:grpSp>
    </p:spTree>
    <p:extLst>
      <p:ext uri="{BB962C8B-B14F-4D97-AF65-F5344CB8AC3E}">
        <p14:creationId xmlns:p14="http://schemas.microsoft.com/office/powerpoint/2010/main" val="34189970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五、时间继电器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4" name="组合 13"/>
          <p:cNvGrpSpPr>
            <a:grpSpLocks/>
          </p:cNvGrpSpPr>
          <p:nvPr/>
        </p:nvGrpSpPr>
        <p:grpSpPr bwMode="auto">
          <a:xfrm>
            <a:off x="1326313" y="1867361"/>
            <a:ext cx="8412797" cy="2986405"/>
            <a:chOff x="0" y="0"/>
            <a:chExt cx="13247" cy="4703"/>
          </a:xfrm>
        </p:grpSpPr>
        <p:sp>
          <p:nvSpPr>
            <p:cNvPr id="15" name="文本框 121860"/>
            <p:cNvSpPr txBox="1">
              <a:spLocks noChangeArrowheads="1"/>
            </p:cNvSpPr>
            <p:nvPr/>
          </p:nvSpPr>
          <p:spPr bwMode="auto">
            <a:xfrm>
              <a:off x="4057" y="4170"/>
              <a:ext cx="567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zh-CN" altLang="en-US" sz="1600" dirty="0">
                  <a:solidFill>
                    <a:schemeClr val="tx1"/>
                  </a:solidFill>
                  <a:latin typeface="黑体" panose="02010609060101010101" pitchFamily="49" charset="-122"/>
                  <a:sym typeface="宋体" panose="02010600030101010101" pitchFamily="2" charset="-122"/>
                </a:rPr>
                <a:t>时间继电器的图形和文字符号</a:t>
              </a:r>
            </a:p>
          </p:txBody>
        </p:sp>
        <p:pic>
          <p:nvPicPr>
            <p:cNvPr id="16" name="图片 121861" descr="1-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247" cy="3878"/>
            </a:xfrm>
            <a:prstGeom prst="rect">
              <a:avLst/>
            </a:prstGeom>
            <a:solidFill>
              <a:srgbClr val="FF6699"/>
            </a:solidFill>
            <a:ln w="76200" cmpd="tri">
              <a:noFill/>
              <a:miter lim="800000"/>
              <a:headEnd/>
              <a:tailEnd/>
            </a:ln>
          </p:spPr>
        </p:pic>
      </p:grpSp>
    </p:spTree>
    <p:extLst>
      <p:ext uri="{BB962C8B-B14F-4D97-AF65-F5344CB8AC3E}">
        <p14:creationId xmlns:p14="http://schemas.microsoft.com/office/powerpoint/2010/main" val="2794195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vertical)">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五、时间继电器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1032679" y="1346066"/>
            <a:ext cx="2396810" cy="458908"/>
          </a:xfrm>
          <a:prstGeom prst="rect">
            <a:avLst/>
          </a:prstGeom>
        </p:spPr>
        <p:txBody>
          <a:bodyPr wrap="none">
            <a:spAutoFit/>
          </a:bodyPr>
          <a:lstStyle/>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．电子式时间继电器</a:t>
            </a:r>
          </a:p>
        </p:txBody>
      </p:sp>
      <p:sp>
        <p:nvSpPr>
          <p:cNvPr id="4" name="矩形 3"/>
          <p:cNvSpPr/>
          <p:nvPr/>
        </p:nvSpPr>
        <p:spPr>
          <a:xfrm>
            <a:off x="1032678" y="1861742"/>
            <a:ext cx="9923495" cy="874407"/>
          </a:xfrm>
          <a:prstGeom prst="rect">
            <a:avLst/>
          </a:prstGeom>
        </p:spPr>
        <p:txBody>
          <a:bodyPr wrap="square">
            <a:spAutoFit/>
          </a:bodyPr>
          <a:lstStyle/>
          <a:p>
            <a:pPr>
              <a:lnSpc>
                <a:spcPct val="150000"/>
              </a:lnSpc>
            </a:pP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电子式时间继电器按其结构可分为阻容式时间继电器和数字式时间继电器，按延时方式分为通电合延时型和断电延时型。</a:t>
            </a:r>
            <a:endParaRPr lang="zh-CN" altLang="en-US"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30" y="3134435"/>
            <a:ext cx="5019329" cy="280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015643" y="3403295"/>
            <a:ext cx="5140037" cy="2536400"/>
          </a:xfrm>
          <a:prstGeom prst="rect">
            <a:avLst/>
          </a:prstGeom>
        </p:spPr>
        <p:txBody>
          <a:bodyPr wrap="square">
            <a:spAutoFit/>
          </a:bodyPr>
          <a:lstStyle/>
          <a:p>
            <a:pPr>
              <a:lnSpc>
                <a:spcPct val="150000"/>
              </a:lnSpc>
            </a:pP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当电源接通后，经二极管</a:t>
            </a:r>
            <a:r>
              <a:rPr lang="en-US" altLang="zh-CN" kern="100" dirty="0">
                <a:solidFill>
                  <a:srgbClr val="000000"/>
                </a:solidFill>
                <a:latin typeface="微软雅黑" panose="020B0503020204020204" pitchFamily="34" charset="-122"/>
                <a:ea typeface="微软雅黑" panose="020B0503020204020204" pitchFamily="34" charset="-122"/>
              </a:rPr>
              <a:t>VD1</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整流、</a:t>
            </a:r>
            <a:r>
              <a:rPr lang="en-US" altLang="zh-CN" kern="100" dirty="0">
                <a:solidFill>
                  <a:srgbClr val="000000"/>
                </a:solidFill>
                <a:latin typeface="微软雅黑" panose="020B0503020204020204" pitchFamily="34" charset="-122"/>
                <a:ea typeface="微软雅黑" panose="020B0503020204020204" pitchFamily="34" charset="-122"/>
              </a:rPr>
              <a:t>C1</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滤波及稳压管稳压后的直流电压经</a:t>
            </a:r>
            <a:r>
              <a:rPr lang="en-US" altLang="zh-CN" kern="100" dirty="0">
                <a:solidFill>
                  <a:srgbClr val="000000"/>
                </a:solidFill>
                <a:latin typeface="微软雅黑" panose="020B0503020204020204" pitchFamily="34" charset="-122"/>
                <a:ea typeface="微软雅黑" panose="020B0503020204020204" pitchFamily="34" charset="-122"/>
              </a:rPr>
              <a:t>RP1</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kern="100" dirty="0">
                <a:solidFill>
                  <a:srgbClr val="000000"/>
                </a:solidFill>
                <a:latin typeface="微软雅黑" panose="020B0503020204020204" pitchFamily="34" charset="-122"/>
                <a:ea typeface="微软雅黑" panose="020B0503020204020204" pitchFamily="34" charset="-122"/>
              </a:rPr>
              <a:t>R2</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向</a:t>
            </a:r>
            <a:r>
              <a:rPr lang="en-US" altLang="zh-CN" kern="100" dirty="0">
                <a:solidFill>
                  <a:srgbClr val="000000"/>
                </a:solidFill>
                <a:latin typeface="微软雅黑" panose="020B0503020204020204" pitchFamily="34" charset="-122"/>
                <a:ea typeface="微软雅黑" panose="020B0503020204020204" pitchFamily="34" charset="-122"/>
              </a:rPr>
              <a:t>C3</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充电，电容器</a:t>
            </a:r>
            <a:r>
              <a:rPr lang="en-US" altLang="zh-CN" kern="100" dirty="0">
                <a:solidFill>
                  <a:srgbClr val="000000"/>
                </a:solidFill>
                <a:latin typeface="微软雅黑" panose="020B0503020204020204" pitchFamily="34" charset="-122"/>
                <a:ea typeface="微软雅黑" panose="020B0503020204020204" pitchFamily="34" charset="-122"/>
              </a:rPr>
              <a:t>C3</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两端电压按指数规律上升。此电压大于单结晶体管</a:t>
            </a:r>
            <a:r>
              <a:rPr lang="en-US" altLang="zh-CN" kern="100" dirty="0">
                <a:solidFill>
                  <a:srgbClr val="000000"/>
                </a:solidFill>
                <a:latin typeface="微软雅黑" panose="020B0503020204020204" pitchFamily="34" charset="-122"/>
                <a:ea typeface="微软雅黑" panose="020B0503020204020204" pitchFamily="34" charset="-122"/>
              </a:rPr>
              <a:t>V</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的峰点电压时，</a:t>
            </a:r>
            <a:r>
              <a:rPr lang="en-US" altLang="zh-CN" kern="100" dirty="0">
                <a:solidFill>
                  <a:srgbClr val="000000"/>
                </a:solidFill>
                <a:latin typeface="微软雅黑" panose="020B0503020204020204" pitchFamily="34" charset="-122"/>
                <a:ea typeface="微软雅黑" panose="020B0503020204020204" pitchFamily="34" charset="-122"/>
              </a:rPr>
              <a:t>V</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导通，输出脉冲使晶闸管</a:t>
            </a:r>
            <a:r>
              <a:rPr lang="en-US" altLang="zh-CN" kern="100" dirty="0">
                <a:solidFill>
                  <a:srgbClr val="000000"/>
                </a:solidFill>
                <a:latin typeface="微软雅黑" panose="020B0503020204020204" pitchFamily="34" charset="-122"/>
                <a:ea typeface="微软雅黑" panose="020B0503020204020204" pitchFamily="34" charset="-122"/>
              </a:rPr>
              <a:t>VT</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导通，继电器线圈得电，触点动作，接通或分断外电路。</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1895647" y="6228603"/>
            <a:ext cx="2698175" cy="307777"/>
          </a:xfrm>
          <a:prstGeom prst="rect">
            <a:avLst/>
          </a:prstGeom>
        </p:spPr>
        <p:txBody>
          <a:bodyPr wrap="none">
            <a:spAutoFit/>
          </a:bodyPr>
          <a:lstStyle/>
          <a:p>
            <a:pPr algn="ctr">
              <a:spcAft>
                <a:spcPts val="0"/>
              </a:spcAft>
            </a:pPr>
            <a:r>
              <a:rPr lang="zh-CN" altLang="zh-CN" sz="1400" b="1" kern="100" dirty="0">
                <a:latin typeface="Times New Roman" panose="02020603050405020304" pitchFamily="18" charset="0"/>
              </a:rPr>
              <a:t>单结晶体管时间继电器电路原理</a:t>
            </a:r>
            <a:endParaRPr lang="zh-CN" altLang="zh-CN" b="1" kern="100" dirty="0">
              <a:latin typeface="Times New Roman" panose="02020603050405020304" pitchFamily="18" charset="0"/>
            </a:endParaRPr>
          </a:p>
        </p:txBody>
      </p:sp>
    </p:spTree>
    <p:extLst>
      <p:ext uri="{BB962C8B-B14F-4D97-AF65-F5344CB8AC3E}">
        <p14:creationId xmlns:p14="http://schemas.microsoft.com/office/powerpoint/2010/main" val="17788941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六、速度继电器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组合 10"/>
          <p:cNvGrpSpPr>
            <a:grpSpLocks/>
          </p:cNvGrpSpPr>
          <p:nvPr/>
        </p:nvGrpSpPr>
        <p:grpSpPr bwMode="auto">
          <a:xfrm>
            <a:off x="2052206" y="2483198"/>
            <a:ext cx="8294686" cy="4146324"/>
            <a:chOff x="52" y="419"/>
            <a:chExt cx="13062" cy="6531"/>
          </a:xfrm>
        </p:grpSpPr>
        <p:pic>
          <p:nvPicPr>
            <p:cNvPr id="12" name="图片 136199" descr="1-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 y="546"/>
              <a:ext cx="10433" cy="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36200"/>
            <p:cNvSpPr txBox="1">
              <a:spLocks noChangeArrowheads="1"/>
            </p:cNvSpPr>
            <p:nvPr/>
          </p:nvSpPr>
          <p:spPr bwMode="auto">
            <a:xfrm>
              <a:off x="52" y="419"/>
              <a:ext cx="826" cy="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zh-CN" altLang="en-US" sz="1600" dirty="0">
                  <a:solidFill>
                    <a:schemeClr val="tx1"/>
                  </a:solidFill>
                  <a:latin typeface="宋体" panose="02010600030101010101" pitchFamily="2" charset="-122"/>
                  <a:sym typeface="宋体" panose="02010600030101010101" pitchFamily="2" charset="-122"/>
                </a:rPr>
                <a:t>速度继电器的</a:t>
              </a:r>
              <a:r>
                <a:rPr lang="zh-CN" altLang="en-US" sz="1600" dirty="0" smtClean="0">
                  <a:solidFill>
                    <a:schemeClr val="tx1"/>
                  </a:solidFill>
                  <a:latin typeface="宋体" panose="02010600030101010101" pitchFamily="2" charset="-122"/>
                  <a:sym typeface="宋体" panose="02010600030101010101" pitchFamily="2" charset="-122"/>
                </a:rPr>
                <a:t>外形结构</a:t>
              </a:r>
              <a:r>
                <a:rPr lang="zh-CN" altLang="en-US" sz="1600" dirty="0">
                  <a:solidFill>
                    <a:schemeClr val="tx1"/>
                  </a:solidFill>
                  <a:latin typeface="宋体" panose="02010600030101010101" pitchFamily="2" charset="-122"/>
                  <a:sym typeface="宋体" panose="02010600030101010101" pitchFamily="2" charset="-122"/>
                </a:rPr>
                <a:t>和符号</a:t>
              </a:r>
            </a:p>
          </p:txBody>
        </p:sp>
        <p:sp>
          <p:nvSpPr>
            <p:cNvPr id="14" name="文本框 136201"/>
            <p:cNvSpPr txBox="1">
              <a:spLocks noChangeArrowheads="1"/>
            </p:cNvSpPr>
            <p:nvPr/>
          </p:nvSpPr>
          <p:spPr bwMode="auto">
            <a:xfrm>
              <a:off x="301" y="6126"/>
              <a:ext cx="1281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algn="ctr" eaLnBrk="1" hangingPunct="1">
                <a:lnSpc>
                  <a:spcPct val="10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宋体" panose="02010600030101010101" pitchFamily="2" charset="-122"/>
                </a:rPr>
                <a:t>1—</a:t>
              </a:r>
              <a:r>
                <a:rPr lang="zh-CN" altLang="en-US" sz="1400" dirty="0">
                  <a:solidFill>
                    <a:schemeClr val="tx1"/>
                  </a:solidFill>
                  <a:latin typeface="黑体" panose="02010609060101010101" pitchFamily="49" charset="-122"/>
                  <a:sym typeface="宋体" panose="02010600030101010101" pitchFamily="2" charset="-122"/>
                </a:rPr>
                <a:t>可动支架； </a:t>
              </a:r>
              <a:r>
                <a:rPr lang="en-US" altLang="zh-CN" sz="1400" dirty="0">
                  <a:solidFill>
                    <a:schemeClr val="tx1"/>
                  </a:solidFill>
                  <a:latin typeface="黑体" panose="02010609060101010101" pitchFamily="49" charset="-122"/>
                  <a:sym typeface="宋体" panose="02010600030101010101" pitchFamily="2" charset="-122"/>
                </a:rPr>
                <a:t>2—</a:t>
              </a:r>
              <a:r>
                <a:rPr lang="zh-CN" altLang="en-US" sz="1400" dirty="0">
                  <a:solidFill>
                    <a:schemeClr val="tx1"/>
                  </a:solidFill>
                  <a:latin typeface="黑体" panose="02010609060101010101" pitchFamily="49" charset="-122"/>
                  <a:sym typeface="宋体" panose="02010600030101010101" pitchFamily="2" charset="-122"/>
                </a:rPr>
                <a:t>转子； </a:t>
              </a:r>
              <a:r>
                <a:rPr lang="en-US" altLang="zh-CN" sz="1400" dirty="0">
                  <a:solidFill>
                    <a:schemeClr val="tx1"/>
                  </a:solidFill>
                  <a:latin typeface="黑体" panose="02010609060101010101" pitchFamily="49" charset="-122"/>
                  <a:sym typeface="宋体" panose="02010600030101010101" pitchFamily="2" charset="-122"/>
                </a:rPr>
                <a:t>3—</a:t>
              </a:r>
              <a:r>
                <a:rPr lang="zh-CN" altLang="en-US" sz="1400" dirty="0">
                  <a:solidFill>
                    <a:schemeClr val="tx1"/>
                  </a:solidFill>
                  <a:latin typeface="黑体" panose="02010609060101010101" pitchFamily="49" charset="-122"/>
                  <a:sym typeface="宋体" panose="02010600030101010101" pitchFamily="2" charset="-122"/>
                </a:rPr>
                <a:t>定子； </a:t>
              </a:r>
              <a:r>
                <a:rPr lang="en-US" altLang="zh-CN" sz="1400" dirty="0">
                  <a:solidFill>
                    <a:schemeClr val="tx1"/>
                  </a:solidFill>
                  <a:latin typeface="黑体" panose="02010609060101010101" pitchFamily="49" charset="-122"/>
                  <a:sym typeface="宋体" panose="02010600030101010101" pitchFamily="2" charset="-122"/>
                </a:rPr>
                <a:t>4—</a:t>
              </a:r>
              <a:r>
                <a:rPr lang="zh-CN" altLang="en-US" sz="1400" dirty="0">
                  <a:solidFill>
                    <a:schemeClr val="tx1"/>
                  </a:solidFill>
                  <a:latin typeface="黑体" panose="02010609060101010101" pitchFamily="49" charset="-122"/>
                  <a:sym typeface="宋体" panose="02010600030101010101" pitchFamily="2" charset="-122"/>
                </a:rPr>
                <a:t>端盖； </a:t>
              </a:r>
              <a:r>
                <a:rPr lang="en-US" altLang="zh-CN" sz="1400" dirty="0">
                  <a:solidFill>
                    <a:schemeClr val="tx1"/>
                  </a:solidFill>
                  <a:latin typeface="黑体" panose="02010609060101010101" pitchFamily="49" charset="-122"/>
                  <a:sym typeface="宋体" panose="02010600030101010101" pitchFamily="2" charset="-122"/>
                </a:rPr>
                <a:t>5—</a:t>
              </a:r>
              <a:r>
                <a:rPr lang="zh-CN" altLang="en-US" sz="1400" dirty="0">
                  <a:solidFill>
                    <a:schemeClr val="tx1"/>
                  </a:solidFill>
                  <a:latin typeface="黑体" panose="02010609060101010101" pitchFamily="49" charset="-122"/>
                  <a:sym typeface="宋体" panose="02010600030101010101" pitchFamily="2" charset="-122"/>
                </a:rPr>
                <a:t>连接头； </a:t>
              </a:r>
              <a:r>
                <a:rPr lang="en-US" altLang="zh-CN" sz="1400" dirty="0">
                  <a:solidFill>
                    <a:schemeClr val="tx1"/>
                  </a:solidFill>
                  <a:latin typeface="黑体" panose="02010609060101010101" pitchFamily="49" charset="-122"/>
                  <a:sym typeface="宋体" panose="02010600030101010101" pitchFamily="2" charset="-122"/>
                </a:rPr>
                <a:t>6—</a:t>
              </a:r>
              <a:r>
                <a:rPr lang="zh-CN" altLang="en-US" sz="1400" dirty="0">
                  <a:solidFill>
                    <a:schemeClr val="tx1"/>
                  </a:solidFill>
                  <a:latin typeface="黑体" panose="02010609060101010101" pitchFamily="49" charset="-122"/>
                  <a:sym typeface="宋体" panose="02010600030101010101" pitchFamily="2" charset="-122"/>
                </a:rPr>
                <a:t>电动机轴； </a:t>
              </a:r>
              <a:r>
                <a:rPr lang="en-US" altLang="zh-CN" sz="1400" dirty="0">
                  <a:solidFill>
                    <a:schemeClr val="tx1"/>
                  </a:solidFill>
                  <a:latin typeface="黑体" panose="02010609060101010101" pitchFamily="49" charset="-122"/>
                  <a:sym typeface="宋体" panose="02010600030101010101" pitchFamily="2" charset="-122"/>
                </a:rPr>
                <a:t>7—</a:t>
              </a:r>
              <a:r>
                <a:rPr lang="zh-CN" altLang="en-US" sz="1400" dirty="0">
                  <a:solidFill>
                    <a:schemeClr val="tx1"/>
                  </a:solidFill>
                  <a:latin typeface="黑体" panose="02010609060101010101" pitchFamily="49" charset="-122"/>
                  <a:sym typeface="宋体" panose="02010600030101010101" pitchFamily="2" charset="-122"/>
                </a:rPr>
                <a:t>转子（永久磁铁）；</a:t>
              </a:r>
              <a:r>
                <a:rPr lang="en-US" altLang="zh-CN" sz="1400" dirty="0">
                  <a:solidFill>
                    <a:schemeClr val="tx1"/>
                  </a:solidFill>
                  <a:latin typeface="黑体" panose="02010609060101010101" pitchFamily="49" charset="-122"/>
                  <a:sym typeface="Times New Roman" panose="02020603050405020304" pitchFamily="18" charset="0"/>
                </a:rPr>
                <a:t>8</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定子； </a:t>
              </a:r>
              <a:r>
                <a:rPr lang="en-US" altLang="zh-CN" sz="1400" dirty="0">
                  <a:solidFill>
                    <a:schemeClr val="tx1"/>
                  </a:solidFill>
                  <a:latin typeface="黑体" panose="02010609060101010101" pitchFamily="49" charset="-122"/>
                  <a:sym typeface="Times New Roman" panose="02020603050405020304" pitchFamily="18" charset="0"/>
                </a:rPr>
                <a:t>9</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定子绕组； </a:t>
              </a:r>
              <a:r>
                <a:rPr lang="en-US" altLang="zh-CN" sz="1400" dirty="0">
                  <a:solidFill>
                    <a:schemeClr val="tx1"/>
                  </a:solidFill>
                  <a:latin typeface="黑体" panose="02010609060101010101" pitchFamily="49" charset="-122"/>
                  <a:sym typeface="Times New Roman" panose="02020603050405020304" pitchFamily="18" charset="0"/>
                </a:rPr>
                <a:t>10</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胶木摆杆； </a:t>
              </a:r>
              <a:r>
                <a:rPr lang="en-US" altLang="zh-CN" sz="1400" dirty="0" smtClean="0">
                  <a:solidFill>
                    <a:schemeClr val="tx1"/>
                  </a:solidFill>
                  <a:latin typeface="黑体" panose="02010609060101010101" pitchFamily="49" charset="-122"/>
                  <a:sym typeface="Times New Roman" panose="02020603050405020304" pitchFamily="18" charset="0"/>
                </a:rPr>
                <a:t>11</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簧片（动触头）； </a:t>
              </a:r>
              <a:r>
                <a:rPr lang="en-US" altLang="zh-CN" sz="1400" dirty="0">
                  <a:solidFill>
                    <a:schemeClr val="tx1"/>
                  </a:solidFill>
                  <a:latin typeface="黑体" panose="02010609060101010101" pitchFamily="49" charset="-122"/>
                  <a:sym typeface="Times New Roman" panose="02020603050405020304" pitchFamily="18" charset="0"/>
                </a:rPr>
                <a:t>12</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静触头</a:t>
              </a:r>
              <a:endParaRPr lang="zh-CN" altLang="en-US" sz="1400" dirty="0">
                <a:solidFill>
                  <a:schemeClr val="tx1"/>
                </a:solidFill>
                <a:latin typeface="黑体" panose="02010609060101010101" pitchFamily="49" charset="-122"/>
              </a:endParaRPr>
            </a:p>
          </p:txBody>
        </p:sp>
      </p:grpSp>
      <p:sp>
        <p:nvSpPr>
          <p:cNvPr id="8" name="矩形 7"/>
          <p:cNvSpPr/>
          <p:nvPr/>
        </p:nvSpPr>
        <p:spPr>
          <a:xfrm>
            <a:off x="706582" y="1342706"/>
            <a:ext cx="10449098" cy="923330"/>
          </a:xfrm>
          <a:prstGeom prst="rect">
            <a:avLst/>
          </a:prstGeom>
        </p:spPr>
        <p:txBody>
          <a:bodyPr wrap="square">
            <a:spAutoFit/>
          </a:bodyPr>
          <a:lstStyle/>
          <a:p>
            <a:pPr>
              <a:lnSpc>
                <a:spcPct val="150000"/>
              </a:lnSpc>
            </a:pPr>
            <a:r>
              <a:rPr lang="en-US"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速度继电器</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是一种反映转速和转向的继电器，其作用是当转速达到规定值后继电器动作，常应用于电动机的反接制动控制线路，故又称为反接制动继电器。速度继电器由转子、定子及触头三部分组成。</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6805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六、速度继电器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775994" y="1780114"/>
            <a:ext cx="10911701" cy="3416320"/>
          </a:xfrm>
          <a:prstGeom prst="rect">
            <a:avLst/>
          </a:prstGeom>
        </p:spPr>
        <p:txBody>
          <a:bodyPr wrap="square">
            <a:spAutoFit/>
          </a:bodyPr>
          <a:lstStyle/>
          <a:p>
            <a:pPr marL="285750" indent="-285750" algn="just" hangingPunct="0">
              <a:lnSpc>
                <a:spcPct val="200000"/>
              </a:lnSpc>
              <a:spcAft>
                <a:spcPts val="0"/>
              </a:spcAft>
              <a:buFont typeface="Arial" panose="020B0604020202020204" pitchFamily="34" charset="0"/>
              <a:buChar char="•"/>
              <a:tabLst>
                <a:tab pos="866775" algn="l"/>
                <a:tab pos="2000250" algn="l"/>
              </a:tabLst>
            </a:pPr>
            <a:r>
              <a:rPr lang="zh-CN" altLang="zh-CN" kern="100" dirty="0">
                <a:solidFill>
                  <a:srgbClr val="000000"/>
                </a:solidFill>
                <a:latin typeface="微软雅黑" panose="020B0503020204020204" pitchFamily="34" charset="-122"/>
                <a:ea typeface="微软雅黑" panose="020B0503020204020204" pitchFamily="34" charset="-122"/>
              </a:rPr>
              <a:t>依据电磁感应原理制成的，它的转子用永久磁铁制成，其轴与电动机的轴相连，用于接受转速信号。当接的轴由电动机带动旋转时，（永久磁铁）转子磁通就会切割圆环内的笼型导体，于是产生感应电流。此电流在圆环内产生磁场，该磁场与转子磁场相互作用产生电磁转矩。在这个转矩的带动下，圆环带动摆杆克服弹簧力随转子旋转一定的角度，并拨动触点改变其通断状态。调节弹簧松紧程度可调节速度继电器的触点在电动机不同转速时的切换</a:t>
            </a:r>
            <a:r>
              <a:rPr lang="zh-CN" altLang="zh-CN" kern="100" dirty="0" smtClean="0">
                <a:solidFill>
                  <a:srgbClr val="000000"/>
                </a:solidFill>
                <a:latin typeface="微软雅黑" panose="020B0503020204020204" pitchFamily="34" charset="-122"/>
                <a:ea typeface="微软雅黑" panose="020B0503020204020204" pitchFamily="34" charset="-122"/>
              </a:rPr>
              <a:t>。</a:t>
            </a:r>
            <a:endParaRPr lang="en-US" altLang="zh-CN" kern="100" dirty="0" smtClean="0">
              <a:solidFill>
                <a:srgbClr val="000000"/>
              </a:solidFill>
              <a:latin typeface="微软雅黑" panose="020B0503020204020204" pitchFamily="34" charset="-122"/>
              <a:ea typeface="微软雅黑" panose="020B0503020204020204" pitchFamily="34" charset="-122"/>
            </a:endParaRPr>
          </a:p>
          <a:p>
            <a:pPr marL="285750" indent="-285750" algn="just" hangingPunct="0">
              <a:lnSpc>
                <a:spcPct val="200000"/>
              </a:lnSpc>
              <a:spcAft>
                <a:spcPts val="0"/>
              </a:spcAft>
              <a:buFont typeface="Arial" panose="020B0604020202020204" pitchFamily="34" charset="0"/>
              <a:buChar char="•"/>
              <a:tabLst>
                <a:tab pos="866775" algn="l"/>
                <a:tab pos="2000250" algn="l"/>
              </a:tabLst>
            </a:pPr>
            <a:r>
              <a:rPr lang="zh-CN" altLang="zh-CN" kern="100" dirty="0" smtClean="0">
                <a:solidFill>
                  <a:srgbClr val="000000"/>
                </a:solidFill>
                <a:latin typeface="微软雅黑" panose="020B0503020204020204" pitchFamily="34" charset="-122"/>
                <a:ea typeface="微软雅黑" panose="020B0503020204020204" pitchFamily="34" charset="-122"/>
              </a:rPr>
              <a:t>一般</a:t>
            </a:r>
            <a:r>
              <a:rPr lang="zh-CN" altLang="zh-CN" kern="100" dirty="0">
                <a:solidFill>
                  <a:srgbClr val="000000"/>
                </a:solidFill>
                <a:latin typeface="微软雅黑" panose="020B0503020204020204" pitchFamily="34" charset="-122"/>
                <a:ea typeface="微软雅黑" panose="020B0503020204020204" pitchFamily="34" charset="-122"/>
              </a:rPr>
              <a:t>速度继电器的转轴在</a:t>
            </a:r>
            <a:r>
              <a:rPr lang="en-US" altLang="zh-CN" kern="100" dirty="0">
                <a:solidFill>
                  <a:srgbClr val="000000"/>
                </a:solidFill>
                <a:latin typeface="微软雅黑" panose="020B0503020204020204" pitchFamily="34" charset="-122"/>
                <a:ea typeface="微软雅黑" panose="020B0503020204020204" pitchFamily="34" charset="-122"/>
              </a:rPr>
              <a:t>120r/min</a:t>
            </a:r>
            <a:r>
              <a:rPr lang="zh-CN" altLang="zh-CN" kern="100" dirty="0">
                <a:solidFill>
                  <a:srgbClr val="000000"/>
                </a:solidFill>
                <a:latin typeface="微软雅黑" panose="020B0503020204020204" pitchFamily="34" charset="-122"/>
                <a:ea typeface="微软雅黑" panose="020B0503020204020204" pitchFamily="34" charset="-122"/>
              </a:rPr>
              <a:t>左右动作，在</a:t>
            </a:r>
            <a:r>
              <a:rPr lang="en-US" altLang="zh-CN" kern="100" dirty="0">
                <a:solidFill>
                  <a:srgbClr val="000000"/>
                </a:solidFill>
                <a:latin typeface="微软雅黑" panose="020B0503020204020204" pitchFamily="34" charset="-122"/>
                <a:ea typeface="微软雅黑" panose="020B0503020204020204" pitchFamily="34" charset="-122"/>
              </a:rPr>
              <a:t>100r/min</a:t>
            </a:r>
            <a:r>
              <a:rPr lang="zh-CN" altLang="zh-CN" kern="100" dirty="0">
                <a:solidFill>
                  <a:srgbClr val="000000"/>
                </a:solidFill>
                <a:latin typeface="微软雅黑" panose="020B0503020204020204" pitchFamily="34" charset="-122"/>
                <a:ea typeface="微软雅黑" panose="020B0503020204020204" pitchFamily="34" charset="-122"/>
              </a:rPr>
              <a:t>以下时其触点可恢复正常位置。</a:t>
            </a:r>
            <a:endParaRPr lang="zh-CN" altLang="zh-CN" kern="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09979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7154660" cy="748666"/>
          </a:xfrm>
          <a:prstGeom prst="rect">
            <a:avLst/>
          </a:prstGeom>
          <a:noFill/>
        </p:spPr>
        <p:txBody>
          <a:bodyPr wrap="square" rtlCol="0" anchor="t">
            <a:spAutoFit/>
          </a:bodyPr>
          <a:lstStyle/>
          <a:p>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4.4 </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继电器</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26700" y="3060499"/>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学会选择使用各种电磁式继电器</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14951" y="1874319"/>
            <a:ext cx="5316664"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认识各种电磁式继电器，了解各种电磁式继电器的内部结构和动作</a:t>
            </a:r>
            <a:r>
              <a:rPr lang="zh-CN" altLang="en-US" sz="2400" b="1" dirty="0" smtClean="0">
                <a:latin typeface="Times New Roman" panose="02020603050405020304" pitchFamily="18" charset="0"/>
                <a:sym typeface="+mn-ea"/>
              </a:rPr>
              <a:t>原理</a:t>
            </a:r>
            <a:endParaRPr lang="zh-CN" altLang="en-US" sz="2400" b="1" dirty="0">
              <a:latin typeface="Times New Roman" panose="02020603050405020304" pitchFamily="18" charset="0"/>
              <a:sym typeface="+mn-ea"/>
            </a:endParaRPr>
          </a:p>
          <a:p>
            <a:endParaRPr lang="zh-CN" altLang="en-US" sz="2400" b="1" dirty="0">
              <a:latin typeface="Times New Roman" panose="02020603050405020304" pitchFamily="18" charset="0"/>
              <a:sym typeface="+mn-ea"/>
            </a:endParaRPr>
          </a:p>
        </p:txBody>
      </p:sp>
      <p:sp>
        <p:nvSpPr>
          <p:cNvPr id="73" name="TextBox 6"/>
          <p:cNvSpPr txBox="1">
            <a:spLocks noChangeArrowheads="1"/>
          </p:cNvSpPr>
          <p:nvPr>
            <p:custDataLst>
              <p:tags r:id="rId3"/>
            </p:custDataLst>
          </p:nvPr>
        </p:nvSpPr>
        <p:spPr bwMode="auto">
          <a:xfrm>
            <a:off x="6089881" y="419524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会安装和检修各种电磁式继电器</a:t>
            </a:r>
          </a:p>
        </p:txBody>
      </p:sp>
      <p:grpSp>
        <p:nvGrpSpPr>
          <p:cNvPr id="74" name="组合 73"/>
          <p:cNvGrpSpPr/>
          <p:nvPr>
            <p:custDataLst>
              <p:tags r:id="rId4"/>
            </p:custDataLst>
          </p:nvPr>
        </p:nvGrpSpPr>
        <p:grpSpPr>
          <a:xfrm flipV="1">
            <a:off x="5538701" y="1962584"/>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38701" y="2971599"/>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99966" y="4195244"/>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nvSpPr>
        <p:spPr>
          <a:xfrm>
            <a:off x="775994" y="1144204"/>
            <a:ext cx="10740815" cy="2778774"/>
          </a:xfrm>
          <a:prstGeom prst="rect">
            <a:avLst/>
          </a:prstGeom>
        </p:spPr>
        <p:txBody>
          <a:bodyPr wrap="square">
            <a:spAutoFit/>
          </a:bodyPr>
          <a:lstStyle/>
          <a:p>
            <a:pPr hangingPunct="0">
              <a:lnSpc>
                <a:spcPct val="20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继电器</a:t>
            </a:r>
            <a:r>
              <a:rPr lang="zh-CN" altLang="zh-CN" dirty="0">
                <a:latin typeface="微软雅黑" panose="020B0503020204020204" pitchFamily="34" charset="-122"/>
                <a:ea typeface="微软雅黑" panose="020B0503020204020204" pitchFamily="34" charset="-122"/>
              </a:rPr>
              <a:t>是根据外界输入的信号（电的或非电的）来控制电路中电流的“通”与“断”的自动切换电器。它主要用来反映各种控制信号，以改变电路的工作状态，实现既定的控制程序，达到预定控制目的，同时提供一定的保护</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hangingPunct="0">
              <a:lnSpc>
                <a:spcPct val="200000"/>
              </a:lnSpc>
            </a:pP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它</a:t>
            </a:r>
            <a:r>
              <a:rPr lang="zh-CN" altLang="zh-CN" dirty="0">
                <a:latin typeface="微软雅黑" panose="020B0503020204020204" pitchFamily="34" charset="-122"/>
                <a:ea typeface="微软雅黑" panose="020B0503020204020204" pitchFamily="34" charset="-122"/>
              </a:rPr>
              <a:t>一般不直接控制电流较大的主电路，而是通过接触器实现主电路控制。继电器具有结构简单、体积小、反映灵敏、工作可靠等特点，因而应用广泛。</a:t>
            </a:r>
          </a:p>
        </p:txBody>
      </p:sp>
      <p:pic>
        <p:nvPicPr>
          <p:cNvPr id="10" name="图片 9" descr="1-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0848" y="4064921"/>
            <a:ext cx="6296372" cy="2601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一、电流继电器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934141" y="1318449"/>
            <a:ext cx="9980675" cy="1289905"/>
          </a:xfrm>
          <a:prstGeom prst="rect">
            <a:avLst/>
          </a:prstGeom>
        </p:spPr>
        <p:txBody>
          <a:bodyPr wrap="square">
            <a:spAutoFit/>
          </a:bodyPr>
          <a:lstStyle/>
          <a:p>
            <a:pPr marL="285750" indent="-285750" algn="just" hangingPunct="0">
              <a:lnSpc>
                <a:spcPct val="150000"/>
              </a:lnSpc>
              <a:spcAft>
                <a:spcPts val="0"/>
              </a:spcAft>
              <a:buFont typeface="Arial" panose="020B0604020202020204" pitchFamily="34" charset="0"/>
              <a:buChar char="•"/>
              <a:tabLst>
                <a:tab pos="866775" algn="l"/>
              </a:tabLst>
            </a:pPr>
            <a:r>
              <a:rPr lang="zh-CN" altLang="zh-CN" kern="100" dirty="0">
                <a:solidFill>
                  <a:srgbClr val="000000"/>
                </a:solidFill>
                <a:latin typeface="微软雅黑" panose="020B0503020204020204" pitchFamily="34" charset="-122"/>
                <a:ea typeface="微软雅黑" panose="020B0503020204020204" pitchFamily="34" charset="-122"/>
              </a:rPr>
              <a:t>根据线圈中电流大小而动作的继电器称为电流继电器。使用时电流继电器的线圈与被测电路串联，用来反应电路电流的变化</a:t>
            </a:r>
            <a:r>
              <a:rPr lang="zh-CN" altLang="zh-CN" kern="100" dirty="0" smtClean="0">
                <a:solidFill>
                  <a:srgbClr val="000000"/>
                </a:solidFill>
                <a:latin typeface="微软雅黑" panose="020B0503020204020204" pitchFamily="34" charset="-122"/>
                <a:ea typeface="微软雅黑" panose="020B0503020204020204" pitchFamily="34" charset="-122"/>
              </a:rPr>
              <a:t>。</a:t>
            </a:r>
            <a:endParaRPr lang="en-US" altLang="zh-CN" kern="100" dirty="0" smtClean="0">
              <a:solidFill>
                <a:srgbClr val="000000"/>
              </a:solidFill>
              <a:latin typeface="微软雅黑" panose="020B0503020204020204" pitchFamily="34" charset="-122"/>
              <a:ea typeface="微软雅黑" panose="020B0503020204020204" pitchFamily="34" charset="-122"/>
            </a:endParaRPr>
          </a:p>
          <a:p>
            <a:pPr marL="285750" indent="-285750" algn="just" hangingPunct="0">
              <a:lnSpc>
                <a:spcPct val="150000"/>
              </a:lnSpc>
              <a:spcAft>
                <a:spcPts val="0"/>
              </a:spcAft>
              <a:buFont typeface="Arial" panose="020B0604020202020204" pitchFamily="34" charset="0"/>
              <a:buChar char="•"/>
              <a:tabLst>
                <a:tab pos="866775" algn="l"/>
              </a:tabLst>
            </a:pPr>
            <a:r>
              <a:rPr lang="zh-CN" altLang="zh-CN" kern="100" dirty="0" smtClean="0">
                <a:solidFill>
                  <a:srgbClr val="000000"/>
                </a:solidFill>
                <a:latin typeface="微软雅黑" panose="020B0503020204020204" pitchFamily="34" charset="-122"/>
                <a:ea typeface="微软雅黑" panose="020B0503020204020204" pitchFamily="34" charset="-122"/>
              </a:rPr>
              <a:t>为了</a:t>
            </a:r>
            <a:r>
              <a:rPr lang="zh-CN" altLang="zh-CN" kern="100" dirty="0">
                <a:solidFill>
                  <a:srgbClr val="000000"/>
                </a:solidFill>
                <a:latin typeface="微软雅黑" panose="020B0503020204020204" pitchFamily="34" charset="-122"/>
                <a:ea typeface="微软雅黑" panose="020B0503020204020204" pitchFamily="34" charset="-122"/>
              </a:rPr>
              <a:t>使接入继电器线圈后，不影响电路正常工作，其线圈匝数少，导线粗，阻抗小。</a:t>
            </a:r>
            <a:endParaRPr lang="zh-CN" altLang="zh-CN" kern="100" dirty="0">
              <a:latin typeface="微软雅黑" panose="020B0503020204020204" pitchFamily="34" charset="-122"/>
              <a:ea typeface="微软雅黑" panose="020B0503020204020204" pitchFamily="34" charset="-122"/>
            </a:endParaRPr>
          </a:p>
        </p:txBody>
      </p:sp>
      <p:sp>
        <p:nvSpPr>
          <p:cNvPr id="5" name="矩形 4"/>
          <p:cNvSpPr/>
          <p:nvPr/>
        </p:nvSpPr>
        <p:spPr>
          <a:xfrm>
            <a:off x="886862" y="2608354"/>
            <a:ext cx="10075231" cy="458908"/>
          </a:xfrm>
          <a:prstGeom prst="rect">
            <a:avLst/>
          </a:prstGeom>
        </p:spPr>
        <p:txBody>
          <a:bodyPr wrap="square">
            <a:spAutoFit/>
          </a:bodyPr>
          <a:lstStyle/>
          <a:p>
            <a:pPr marL="285750" indent="-285750" algn="just" hangingPunct="0">
              <a:lnSpc>
                <a:spcPct val="150000"/>
              </a:lnSpc>
              <a:spcAft>
                <a:spcPts val="0"/>
              </a:spcAft>
              <a:buFont typeface="Arial" panose="020B0604020202020204" pitchFamily="34" charset="0"/>
              <a:buChar char="•"/>
              <a:tabLst>
                <a:tab pos="866775" algn="l"/>
                <a:tab pos="2000250" algn="l"/>
              </a:tabLst>
            </a:pPr>
            <a:r>
              <a:rPr lang="zh-CN" altLang="zh-CN" kern="100" dirty="0">
                <a:solidFill>
                  <a:srgbClr val="000000"/>
                </a:solidFill>
                <a:latin typeface="微软雅黑" panose="020B0503020204020204" pitchFamily="34" charset="-122"/>
                <a:ea typeface="微软雅黑" panose="020B0503020204020204" pitchFamily="34" charset="-122"/>
              </a:rPr>
              <a:t>电流继电器可分为过电流继电器和欠电流继电器</a:t>
            </a:r>
            <a:r>
              <a:rPr lang="zh-CN" altLang="zh-CN" kern="100" dirty="0" smtClean="0">
                <a:solidFill>
                  <a:srgbClr val="000000"/>
                </a:solidFill>
                <a:latin typeface="微软雅黑" panose="020B0503020204020204" pitchFamily="34" charset="-122"/>
                <a:ea typeface="微软雅黑" panose="020B0503020204020204" pitchFamily="34" charset="-122"/>
              </a:rPr>
              <a:t>。</a:t>
            </a:r>
            <a:endParaRPr lang="zh-CN" altLang="zh-CN" kern="100" dirty="0">
              <a:latin typeface="微软雅黑" panose="020B0503020204020204" pitchFamily="34" charset="-122"/>
              <a:ea typeface="微软雅黑" panose="020B0503020204020204" pitchFamily="34" charset="-122"/>
            </a:endParaRPr>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607562854"/>
              </p:ext>
            </p:extLst>
          </p:nvPr>
        </p:nvGraphicFramePr>
        <p:xfrm>
          <a:off x="7045383" y="3735644"/>
          <a:ext cx="1466850" cy="1676400"/>
        </p:xfrm>
        <a:graphic>
          <a:graphicData uri="http://schemas.openxmlformats.org/presentationml/2006/ole">
            <mc:AlternateContent xmlns:mc="http://schemas.openxmlformats.org/markup-compatibility/2006">
              <mc:Choice xmlns:v="urn:schemas-microsoft-com:vml" Requires="v">
                <p:oleObj spid="_x0000_s1036" name="BMP 图像" r:id="rId4" imgW="1600000" imgH="1819529" progId="Paint.Picture">
                  <p:embed/>
                </p:oleObj>
              </mc:Choice>
              <mc:Fallback>
                <p:oleObj name="BMP 图像" r:id="rId4" imgW="1600000" imgH="1819529"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5383" y="3735644"/>
                        <a:ext cx="1466850" cy="167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2" name="图片 11"/>
          <p:cNvPicPr>
            <a:picLocks noChangeAspect="1"/>
          </p:cNvPicPr>
          <p:nvPr/>
        </p:nvPicPr>
        <p:blipFill rotWithShape="1">
          <a:blip r:embed="rId6"/>
          <a:srcRect b="28082"/>
          <a:stretch/>
        </p:blipFill>
        <p:spPr>
          <a:xfrm>
            <a:off x="2114986" y="3617386"/>
            <a:ext cx="4136186" cy="1912917"/>
          </a:xfrm>
          <a:prstGeom prst="rect">
            <a:avLst/>
          </a:prstGeom>
        </p:spPr>
      </p:pic>
      <p:sp>
        <p:nvSpPr>
          <p:cNvPr id="13" name="矩形 12"/>
          <p:cNvSpPr/>
          <p:nvPr/>
        </p:nvSpPr>
        <p:spPr>
          <a:xfrm>
            <a:off x="2306604" y="5618533"/>
            <a:ext cx="3887603" cy="253916"/>
          </a:xfrm>
          <a:prstGeom prst="rect">
            <a:avLst/>
          </a:prstGeom>
        </p:spPr>
        <p:txBody>
          <a:bodyPr wrap="none">
            <a:spAutoFit/>
          </a:bodyPr>
          <a:lstStyle/>
          <a:p>
            <a:pPr algn="ctr"/>
            <a:r>
              <a:rPr lang="en-US" altLang="zh-CN" sz="1050" b="1" kern="100" dirty="0" smtClean="0">
                <a:solidFill>
                  <a:srgbClr val="000000"/>
                </a:solidFill>
                <a:latin typeface="+mn-ea"/>
                <a:cs typeface="Times New Roman" panose="02020603050405020304" pitchFamily="18" charset="0"/>
              </a:rPr>
              <a:t>1-</a:t>
            </a:r>
            <a:r>
              <a:rPr lang="zh-CN" altLang="zh-CN" sz="1050" b="1" kern="100" dirty="0" smtClean="0">
                <a:solidFill>
                  <a:srgbClr val="000000"/>
                </a:solidFill>
                <a:latin typeface="+mn-ea"/>
                <a:cs typeface="Times New Roman" panose="02020603050405020304" pitchFamily="18" charset="0"/>
              </a:rPr>
              <a:t>磁轭；</a:t>
            </a:r>
            <a:r>
              <a:rPr lang="en-US" altLang="zh-CN" sz="1050" b="1" kern="100" dirty="0" smtClean="0">
                <a:solidFill>
                  <a:srgbClr val="000000"/>
                </a:solidFill>
                <a:latin typeface="+mn-ea"/>
                <a:cs typeface="Times New Roman" panose="02020603050405020304" pitchFamily="18" charset="0"/>
              </a:rPr>
              <a:t>2-</a:t>
            </a:r>
            <a:r>
              <a:rPr lang="zh-CN" altLang="zh-CN" sz="1050" b="1" kern="100" dirty="0">
                <a:solidFill>
                  <a:srgbClr val="000000"/>
                </a:solidFill>
                <a:latin typeface="+mn-ea"/>
                <a:cs typeface="Times New Roman" panose="02020603050405020304" pitchFamily="18" charset="0"/>
              </a:rPr>
              <a:t>反作用弹簧</a:t>
            </a:r>
            <a:r>
              <a:rPr lang="zh-CN" altLang="zh-CN" sz="1050" b="1" kern="100" dirty="0" smtClean="0">
                <a:solidFill>
                  <a:srgbClr val="000000"/>
                </a:solidFill>
                <a:latin typeface="+mn-ea"/>
                <a:cs typeface="Times New Roman" panose="02020603050405020304" pitchFamily="18" charset="0"/>
              </a:rPr>
              <a:t>；</a:t>
            </a:r>
            <a:r>
              <a:rPr lang="en-US" altLang="zh-CN" sz="1050" b="1" kern="100" dirty="0" smtClean="0">
                <a:solidFill>
                  <a:srgbClr val="000000"/>
                </a:solidFill>
                <a:latin typeface="+mn-ea"/>
                <a:cs typeface="Times New Roman" panose="02020603050405020304" pitchFamily="18" charset="0"/>
              </a:rPr>
              <a:t>3-</a:t>
            </a:r>
            <a:r>
              <a:rPr lang="zh-CN" altLang="zh-CN" sz="1050" b="1" kern="100" dirty="0">
                <a:solidFill>
                  <a:srgbClr val="000000"/>
                </a:solidFill>
                <a:latin typeface="+mn-ea"/>
                <a:cs typeface="Times New Roman" panose="02020603050405020304" pitchFamily="18" charset="0"/>
              </a:rPr>
              <a:t>衔铁</a:t>
            </a:r>
            <a:r>
              <a:rPr lang="zh-CN" altLang="zh-CN" sz="1050" b="1" kern="100" dirty="0" smtClean="0">
                <a:solidFill>
                  <a:srgbClr val="000000"/>
                </a:solidFill>
                <a:latin typeface="+mn-ea"/>
                <a:cs typeface="Times New Roman" panose="02020603050405020304" pitchFamily="18" charset="0"/>
              </a:rPr>
              <a:t>；</a:t>
            </a:r>
            <a:r>
              <a:rPr lang="en-US" altLang="zh-CN" sz="1050" b="1" kern="100" dirty="0" smtClean="0">
                <a:solidFill>
                  <a:srgbClr val="000000"/>
                </a:solidFill>
                <a:latin typeface="+mn-ea"/>
                <a:cs typeface="Times New Roman" panose="02020603050405020304" pitchFamily="18" charset="0"/>
              </a:rPr>
              <a:t>4-</a:t>
            </a:r>
            <a:r>
              <a:rPr lang="zh-CN" altLang="zh-CN" sz="1050" b="1" kern="100" dirty="0">
                <a:solidFill>
                  <a:srgbClr val="000000"/>
                </a:solidFill>
                <a:latin typeface="+mn-ea"/>
                <a:cs typeface="Times New Roman" panose="02020603050405020304" pitchFamily="18" charset="0"/>
              </a:rPr>
              <a:t>线圈</a:t>
            </a:r>
            <a:r>
              <a:rPr lang="zh-CN" altLang="zh-CN" sz="1050" b="1" kern="100" dirty="0" smtClean="0">
                <a:solidFill>
                  <a:srgbClr val="000000"/>
                </a:solidFill>
                <a:latin typeface="+mn-ea"/>
                <a:cs typeface="Times New Roman" panose="02020603050405020304" pitchFamily="18" charset="0"/>
              </a:rPr>
              <a:t>；</a:t>
            </a:r>
            <a:r>
              <a:rPr lang="en-US" altLang="zh-CN" sz="1050" b="1" kern="100" dirty="0" smtClean="0">
                <a:solidFill>
                  <a:srgbClr val="000000"/>
                </a:solidFill>
                <a:latin typeface="+mn-ea"/>
                <a:cs typeface="Times New Roman" panose="02020603050405020304" pitchFamily="18" charset="0"/>
              </a:rPr>
              <a:t>5</a:t>
            </a:r>
            <a:r>
              <a:rPr lang="zh-CN" altLang="en-US" sz="1050" b="1" kern="100" dirty="0" smtClean="0">
                <a:solidFill>
                  <a:srgbClr val="000000"/>
                </a:solidFill>
                <a:latin typeface="+mn-ea"/>
                <a:cs typeface="Times New Roman" panose="02020603050405020304" pitchFamily="18" charset="0"/>
              </a:rPr>
              <a:t>、</a:t>
            </a:r>
            <a:r>
              <a:rPr lang="en-US" altLang="zh-CN" sz="1050" b="1" kern="100" dirty="0" smtClean="0">
                <a:solidFill>
                  <a:srgbClr val="000000"/>
                </a:solidFill>
                <a:latin typeface="+mn-ea"/>
                <a:cs typeface="Times New Roman" panose="02020603050405020304" pitchFamily="18" charset="0"/>
              </a:rPr>
              <a:t>6-</a:t>
            </a:r>
            <a:r>
              <a:rPr lang="zh-CN" altLang="zh-CN" sz="1050" b="1" kern="100" dirty="0" smtClean="0">
                <a:solidFill>
                  <a:srgbClr val="000000"/>
                </a:solidFill>
                <a:latin typeface="+mn-ea"/>
                <a:cs typeface="Times New Roman" panose="02020603050405020304" pitchFamily="18" charset="0"/>
              </a:rPr>
              <a:t>触头</a:t>
            </a:r>
            <a:r>
              <a:rPr lang="zh-CN" altLang="en-US" sz="1050" b="1" kern="100" dirty="0" smtClean="0">
                <a:solidFill>
                  <a:srgbClr val="000000"/>
                </a:solidFill>
                <a:latin typeface="+mn-ea"/>
                <a:cs typeface="Times New Roman" panose="02020603050405020304" pitchFamily="18" charset="0"/>
              </a:rPr>
              <a:t>；</a:t>
            </a:r>
            <a:r>
              <a:rPr lang="en-US" altLang="zh-CN" sz="1050" b="1" kern="100" dirty="0" smtClean="0">
                <a:solidFill>
                  <a:srgbClr val="000000"/>
                </a:solidFill>
                <a:latin typeface="+mn-ea"/>
                <a:cs typeface="Times New Roman" panose="02020603050405020304" pitchFamily="18" charset="0"/>
              </a:rPr>
              <a:t>7-</a:t>
            </a:r>
            <a:r>
              <a:rPr lang="zh-CN" altLang="zh-CN" sz="1050" b="1" kern="100" dirty="0">
                <a:solidFill>
                  <a:srgbClr val="000000"/>
                </a:solidFill>
                <a:latin typeface="+mn-ea"/>
                <a:cs typeface="Times New Roman" panose="02020603050405020304" pitchFamily="18" charset="0"/>
              </a:rPr>
              <a:t>铁心</a:t>
            </a:r>
            <a:endParaRPr lang="zh-CN" altLang="en-US" sz="1050" b="1" kern="100" dirty="0">
              <a:solidFill>
                <a:srgbClr val="000000"/>
              </a:solidFill>
              <a:latin typeface="+mn-ea"/>
              <a:cs typeface="Times New Roman" panose="02020603050405020304" pitchFamily="18" charset="0"/>
            </a:endParaRPr>
          </a:p>
        </p:txBody>
      </p:sp>
    </p:spTree>
    <p:extLst>
      <p:ext uri="{BB962C8B-B14F-4D97-AF65-F5344CB8AC3E}">
        <p14:creationId xmlns:p14="http://schemas.microsoft.com/office/powerpoint/2010/main" val="29868750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一、电流继电器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934141" y="1595448"/>
            <a:ext cx="2148345"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）过电流继电器</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1064969" y="2109487"/>
            <a:ext cx="9700013" cy="175432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正常</a:t>
            </a:r>
            <a:r>
              <a:rPr lang="zh-CN" altLang="en-US" dirty="0">
                <a:latin typeface="微软雅黑" panose="020B0503020204020204" pitchFamily="34" charset="-122"/>
                <a:ea typeface="微软雅黑" panose="020B0503020204020204" pitchFamily="34" charset="-122"/>
              </a:rPr>
              <a:t>工作时，线圈中通过正常的负荷电流，继电器不动作，即衔铁不吸合。</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当通过线圈的电流超过正常的负荷电流，达到某一整定值时，继电器动作，衔铁吸合，同时带动触点动作，常开触点闭合，常闭触点断开。</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在电力系统中常用过电流继电器构成过电流和短路保护。</a:t>
            </a:r>
          </a:p>
        </p:txBody>
      </p:sp>
      <p:sp>
        <p:nvSpPr>
          <p:cNvPr id="8" name="矩形 7"/>
          <p:cNvSpPr/>
          <p:nvPr/>
        </p:nvSpPr>
        <p:spPr>
          <a:xfrm>
            <a:off x="1064969" y="3936166"/>
            <a:ext cx="214834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）欠电流继电器</a:t>
            </a:r>
          </a:p>
        </p:txBody>
      </p:sp>
      <p:sp>
        <p:nvSpPr>
          <p:cNvPr id="10" name="矩形 9"/>
          <p:cNvSpPr/>
          <p:nvPr/>
        </p:nvSpPr>
        <p:spPr>
          <a:xfrm>
            <a:off x="1064968" y="4377851"/>
            <a:ext cx="10024209" cy="216982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正常工作时，线圈中通过正常的负荷电流，衔铁吸合，其常开触点闭合，常闭触点断开。</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当通过线圈的电流降低到某一电流值时，衔铁动作（释放），同时带动触点动作，常开触点断开，常闭触点闭合。</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欠电流继电器常用于直流回路的断线保护，如直流电动机的励磁回路断线将会造成直流电动机的飞车的严重后果。</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82633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二、电压继电器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8412480" y="4006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1130703" y="1680361"/>
            <a:ext cx="9828414" cy="1754326"/>
          </a:xfrm>
          <a:prstGeom prst="rect">
            <a:avLst/>
          </a:prstGeom>
        </p:spPr>
        <p:txBody>
          <a:bodyPr wrap="square">
            <a:spAutoFit/>
          </a:bodyPr>
          <a:lstStyle/>
          <a:p>
            <a:pPr>
              <a:lnSpc>
                <a:spcPct val="150000"/>
              </a:lnSpc>
              <a:buFont typeface="Arial" pitchFamily="34" charset="0"/>
              <a:buChar char="•"/>
            </a:pPr>
            <a:r>
              <a:rPr lang="zh-CN" altLang="en-US" dirty="0">
                <a:latin typeface="微软雅黑" panose="020B0503020204020204" pitchFamily="34" charset="-122"/>
                <a:ea typeface="微软雅黑" panose="020B0503020204020204" pitchFamily="34" charset="-122"/>
              </a:rPr>
              <a:t>电压继电器的输入信号是电压，电压继电器的线圈并联在被测量的电路中，以反应电路电压的变化。</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itchFamily="34" charset="0"/>
              <a:buChar char="•"/>
            </a:pPr>
            <a:r>
              <a:rPr lang="zh-CN" altLang="en-US" dirty="0">
                <a:latin typeface="微软雅黑" panose="020B0503020204020204" pitchFamily="34" charset="-122"/>
                <a:ea typeface="微软雅黑" panose="020B0503020204020204" pitchFamily="34" charset="-122"/>
              </a:rPr>
              <a:t>电压继电器的线圈匝数多，导线细，线圈阻抗大。</a:t>
            </a:r>
            <a:endParaRPr lang="en-US" altLang="zh-CN" dirty="0">
              <a:latin typeface="微软雅黑" panose="020B0503020204020204" pitchFamily="34" charset="-122"/>
              <a:ea typeface="微软雅黑" panose="020B0503020204020204" pitchFamily="34" charset="-122"/>
            </a:endParaRPr>
          </a:p>
          <a:p>
            <a:pPr>
              <a:lnSpc>
                <a:spcPct val="150000"/>
              </a:lnSpc>
              <a:buFont typeface="Arial" pitchFamily="34" charset="0"/>
              <a:buChar char="•"/>
            </a:pPr>
            <a:r>
              <a:rPr lang="zh-CN" altLang="en-US" dirty="0" smtClean="0">
                <a:latin typeface="微软雅黑" panose="020B0503020204020204" pitchFamily="34" charset="-122"/>
                <a:ea typeface="微软雅黑" panose="020B0503020204020204" pitchFamily="34" charset="-122"/>
              </a:rPr>
              <a:t>电压继电器</a:t>
            </a:r>
            <a:r>
              <a:rPr lang="zh-CN" altLang="en-US" dirty="0">
                <a:latin typeface="微软雅黑" panose="020B0503020204020204" pitchFamily="34" charset="-122"/>
                <a:ea typeface="微软雅黑" panose="020B0503020204020204" pitchFamily="34" charset="-122"/>
              </a:rPr>
              <a:t>的文字符号是</a:t>
            </a:r>
            <a:r>
              <a:rPr lang="en-GB" altLang="zh-CN" dirty="0">
                <a:latin typeface="微软雅黑" panose="020B0503020204020204" pitchFamily="34" charset="-122"/>
                <a:ea typeface="微软雅黑" panose="020B0503020204020204" pitchFamily="34" charset="-122"/>
              </a:rPr>
              <a:t>KV</a:t>
            </a:r>
            <a:r>
              <a:rPr lang="zh-CN" altLang="en-US" dirty="0">
                <a:latin typeface="微软雅黑" panose="020B0503020204020204" pitchFamily="34" charset="-122"/>
                <a:ea typeface="微软雅黑" panose="020B0503020204020204" pitchFamily="34" charset="-122"/>
              </a:rPr>
              <a:t>，图形符号如图所示</a:t>
            </a:r>
          </a:p>
        </p:txBody>
      </p:sp>
      <p:pic>
        <p:nvPicPr>
          <p:cNvPr id="15" name="Picture 2"/>
          <p:cNvPicPr>
            <a:picLocks noChangeAspect="1" noChangeArrowheads="1"/>
          </p:cNvPicPr>
          <p:nvPr/>
        </p:nvPicPr>
        <p:blipFill>
          <a:blip r:embed="rId3" cstate="print"/>
          <a:srcRect/>
          <a:stretch>
            <a:fillRect/>
          </a:stretch>
        </p:blipFill>
        <p:spPr bwMode="auto">
          <a:xfrm>
            <a:off x="3282660" y="3854155"/>
            <a:ext cx="5524500" cy="1724025"/>
          </a:xfrm>
          <a:prstGeom prst="rect">
            <a:avLst/>
          </a:prstGeom>
          <a:noFill/>
          <a:ln w="9525">
            <a:noFill/>
            <a:miter lim="800000"/>
            <a:headEnd/>
            <a:tailEnd/>
          </a:ln>
          <a:effectLst/>
        </p:spPr>
      </p:pic>
    </p:spTree>
    <p:extLst>
      <p:ext uri="{BB962C8B-B14F-4D97-AF65-F5344CB8AC3E}">
        <p14:creationId xmlns:p14="http://schemas.microsoft.com/office/powerpoint/2010/main" val="1382284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二、电压继电器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8412480" y="4006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标题 1"/>
          <p:cNvSpPr txBox="1">
            <a:spLocks/>
          </p:cNvSpPr>
          <p:nvPr/>
        </p:nvSpPr>
        <p:spPr>
          <a:xfrm>
            <a:off x="997527" y="1331230"/>
            <a:ext cx="8229600" cy="39943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dirty="0" smtClean="0">
                <a:latin typeface="微软雅黑" panose="020B0503020204020204" pitchFamily="34" charset="-122"/>
                <a:ea typeface="微软雅黑" panose="020B0503020204020204" pitchFamily="34" charset="-122"/>
              </a:rPr>
              <a:t>电压继电器又分为过电压继电器和欠电压继电器</a:t>
            </a:r>
            <a:r>
              <a:rPr lang="en-US" altLang="zh-CN" sz="1800" dirty="0" smtClean="0">
                <a:latin typeface="微软雅黑" panose="020B0503020204020204" pitchFamily="34" charset="-122"/>
                <a:ea typeface="微软雅黑" panose="020B0503020204020204" pitchFamily="34" charset="-122"/>
              </a:rPr>
              <a:t/>
            </a:r>
            <a:br>
              <a:rPr lang="en-US" altLang="zh-CN" sz="1800" dirty="0" smtClean="0">
                <a:latin typeface="微软雅黑" panose="020B0503020204020204" pitchFamily="34" charset="-122"/>
                <a:ea typeface="微软雅黑" panose="020B0503020204020204" pitchFamily="34" charset="-122"/>
              </a:rPr>
            </a:br>
            <a:endParaRPr lang="zh-CN" altLang="en-US" sz="1800" dirty="0">
              <a:latin typeface="微软雅黑" panose="020B0503020204020204" pitchFamily="34" charset="-122"/>
              <a:ea typeface="微软雅黑" panose="020B0503020204020204" pitchFamily="34" charset="-122"/>
            </a:endParaRPr>
          </a:p>
        </p:txBody>
      </p:sp>
      <p:graphicFrame>
        <p:nvGraphicFramePr>
          <p:cNvPr id="12" name="图示 11"/>
          <p:cNvGraphicFramePr/>
          <p:nvPr>
            <p:extLst>
              <p:ext uri="{D42A27DB-BD31-4B8C-83A1-F6EECF244321}">
                <p14:modId xmlns:p14="http://schemas.microsoft.com/office/powerpoint/2010/main" val="1987343796"/>
              </p:ext>
            </p:extLst>
          </p:nvPr>
        </p:nvGraphicFramePr>
        <p:xfrm>
          <a:off x="997527" y="1916083"/>
          <a:ext cx="9144000" cy="4941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08595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三、中间继电器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组合 6"/>
          <p:cNvGrpSpPr>
            <a:grpSpLocks/>
          </p:cNvGrpSpPr>
          <p:nvPr/>
        </p:nvGrpSpPr>
        <p:grpSpPr bwMode="auto">
          <a:xfrm>
            <a:off x="1652530" y="1852822"/>
            <a:ext cx="8067675" cy="4173187"/>
            <a:chOff x="-559" y="39"/>
            <a:chExt cx="12705" cy="6570"/>
          </a:xfrm>
        </p:grpSpPr>
        <p:pic>
          <p:nvPicPr>
            <p:cNvPr id="8" name="图片 7" descr="1-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 y="39"/>
              <a:ext cx="9525" cy="5928"/>
            </a:xfrm>
            <a:prstGeom prst="rect">
              <a:avLst/>
            </a:prstGeom>
            <a:noFill/>
            <a:ln w="76200" cmpd="tri">
              <a:noFill/>
              <a:miter lim="800000"/>
              <a:headEnd/>
              <a:tailEnd/>
            </a:ln>
            <a:extLst>
              <a:ext uri="{909E8E84-426E-40DD-AFC4-6F175D3DCCD1}">
                <a14:hiddenFill xmlns:a14="http://schemas.microsoft.com/office/drawing/2010/main">
                  <a:solidFill>
                    <a:srgbClr val="FFFFFF"/>
                  </a:solidFill>
                </a14:hiddenFill>
              </a:ext>
            </a:extLst>
          </p:spPr>
        </p:pic>
        <p:sp>
          <p:nvSpPr>
            <p:cNvPr id="10" name="文本框 9"/>
            <p:cNvSpPr txBox="1">
              <a:spLocks noChangeArrowheads="1"/>
            </p:cNvSpPr>
            <p:nvPr/>
          </p:nvSpPr>
          <p:spPr bwMode="auto">
            <a:xfrm>
              <a:off x="1412" y="6124"/>
              <a:ext cx="8000"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宋体" panose="02010600030101010101" pitchFamily="2" charset="-122"/>
                </a:rPr>
                <a:t> JZ7</a:t>
              </a:r>
              <a:r>
                <a:rPr lang="zh-CN" altLang="en-US" sz="1400" dirty="0">
                  <a:solidFill>
                    <a:schemeClr val="tx1"/>
                  </a:solidFill>
                  <a:latin typeface="黑体" panose="02010609060101010101" pitchFamily="49" charset="-122"/>
                  <a:sym typeface="宋体" panose="02010600030101010101" pitchFamily="2" charset="-122"/>
                </a:rPr>
                <a:t> 系列中间继电器的外形结构和符</a:t>
              </a:r>
            </a:p>
          </p:txBody>
        </p:sp>
        <p:sp>
          <p:nvSpPr>
            <p:cNvPr id="11" name="文本框 10"/>
            <p:cNvSpPr txBox="1">
              <a:spLocks noChangeArrowheads="1"/>
            </p:cNvSpPr>
            <p:nvPr/>
          </p:nvSpPr>
          <p:spPr bwMode="auto">
            <a:xfrm>
              <a:off x="9311" y="1608"/>
              <a:ext cx="2835" cy="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宋体" panose="02010600030101010101" pitchFamily="2" charset="-122"/>
                </a:rPr>
                <a:t>1—</a:t>
              </a:r>
              <a:r>
                <a:rPr lang="zh-CN" altLang="en-US" sz="1400" dirty="0">
                  <a:solidFill>
                    <a:schemeClr val="tx1"/>
                  </a:solidFill>
                  <a:latin typeface="黑体" panose="02010609060101010101" pitchFamily="49" charset="-122"/>
                  <a:sym typeface="宋体" panose="02010600030101010101" pitchFamily="2" charset="-122"/>
                </a:rPr>
                <a:t>静铁心；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2</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短路环；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3</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动铁心；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4</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常开触点；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5</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常闭触点；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6</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复位弹簧；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7</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线圈； </a:t>
              </a:r>
            </a:p>
            <a:p>
              <a:pPr eaLnBrk="1" hangingPunct="1">
                <a:lnSpc>
                  <a:spcPct val="120000"/>
                </a:lnSpc>
                <a:spcBef>
                  <a:spcPct val="0"/>
                </a:spcBef>
                <a:buClrTx/>
                <a:buFont typeface="Arial" panose="020B0604020202020204" pitchFamily="34" charset="0"/>
                <a:buNone/>
              </a:pPr>
              <a:r>
                <a:rPr lang="en-US" altLang="zh-CN" sz="1400" dirty="0">
                  <a:solidFill>
                    <a:schemeClr val="tx1"/>
                  </a:solidFill>
                  <a:latin typeface="黑体" panose="02010609060101010101" pitchFamily="49" charset="-122"/>
                  <a:sym typeface="Times New Roman" panose="02020603050405020304" pitchFamily="18" charset="0"/>
                </a:rPr>
                <a:t>8</a:t>
              </a:r>
              <a:r>
                <a:rPr lang="en-US" altLang="zh-CN" sz="1400" dirty="0">
                  <a:solidFill>
                    <a:schemeClr val="tx1"/>
                  </a:solidFill>
                  <a:latin typeface="黑体" panose="02010609060101010101" pitchFamily="49" charset="-122"/>
                  <a:sym typeface="宋体" panose="02010600030101010101" pitchFamily="2" charset="-122"/>
                </a:rPr>
                <a:t>—</a:t>
              </a:r>
              <a:r>
                <a:rPr lang="zh-CN" altLang="en-US" sz="1400" dirty="0">
                  <a:solidFill>
                    <a:schemeClr val="tx1"/>
                  </a:solidFill>
                  <a:latin typeface="黑体" panose="02010609060101010101" pitchFamily="49" charset="-122"/>
                  <a:sym typeface="宋体" panose="02010600030101010101" pitchFamily="2" charset="-122"/>
                </a:rPr>
                <a:t>反作用弹簧</a:t>
              </a:r>
              <a:endParaRPr lang="zh-CN" altLang="en-US" sz="1400" dirty="0">
                <a:solidFill>
                  <a:schemeClr val="tx1"/>
                </a:solidFill>
                <a:latin typeface="黑体" panose="02010609060101010101" pitchFamily="49" charset="-122"/>
              </a:endParaRPr>
            </a:p>
          </p:txBody>
        </p:sp>
      </p:grpSp>
    </p:spTree>
    <p:extLst>
      <p:ext uri="{BB962C8B-B14F-4D97-AF65-F5344CB8AC3E}">
        <p14:creationId xmlns:p14="http://schemas.microsoft.com/office/powerpoint/2010/main" val="19170242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四、热继电器</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4"/>
          <p:cNvSpPr>
            <a:spLocks noChangeArrowheads="1"/>
          </p:cNvSpPr>
          <p:nvPr/>
        </p:nvSpPr>
        <p:spPr bwMode="auto">
          <a:xfrm>
            <a:off x="7639397" y="38238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4" name="组合 13"/>
          <p:cNvGrpSpPr>
            <a:grpSpLocks/>
          </p:cNvGrpSpPr>
          <p:nvPr/>
        </p:nvGrpSpPr>
        <p:grpSpPr bwMode="auto">
          <a:xfrm>
            <a:off x="1861243" y="3424845"/>
            <a:ext cx="7837488" cy="2972435"/>
            <a:chOff x="0" y="0"/>
            <a:chExt cx="12342" cy="4681"/>
          </a:xfrm>
        </p:grpSpPr>
        <p:pic>
          <p:nvPicPr>
            <p:cNvPr id="15" name="图片 89098" descr="1-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42" cy="4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89099"/>
            <p:cNvSpPr txBox="1">
              <a:spLocks noChangeArrowheads="1"/>
            </p:cNvSpPr>
            <p:nvPr/>
          </p:nvSpPr>
          <p:spPr bwMode="auto">
            <a:xfrm>
              <a:off x="4649" y="4196"/>
              <a:ext cx="3320"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Clr>
                  <a:schemeClr val="hlink"/>
                </a:buClr>
                <a:buFont typeface="Wingdings" panose="05000000000000000000" pitchFamily="2" charset="2"/>
                <a:defRPr sz="2000">
                  <a:solidFill>
                    <a:schemeClr val="tx2"/>
                  </a:solidFill>
                  <a:latin typeface="Times New Roman" panose="02020603050405020304" pitchFamily="18" charset="0"/>
                  <a:ea typeface="黑体" panose="02010609060101010101" pitchFamily="49" charset="-122"/>
                </a:defRPr>
              </a:lvl1pPr>
              <a:lvl2pPr marL="742950" indent="-285750">
                <a:spcBef>
                  <a:spcPct val="20000"/>
                </a:spcBef>
                <a:buClr>
                  <a:schemeClr val="accent1"/>
                </a:buClr>
                <a:buFont typeface="Wingdings" panose="05000000000000000000" pitchFamily="2" charset="2"/>
                <a:buChar char="§"/>
                <a:defRPr sz="24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Clr>
                  <a:schemeClr val="tx1"/>
                </a:buClr>
                <a:buFont typeface="Wingdings" panose="05000000000000000000" pitchFamily="2" charset="2"/>
                <a:buChar char="•"/>
                <a:defRPr sz="22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Wingdings" panose="05000000000000000000" pitchFamily="2" charset="2"/>
                <a:buChar char="»"/>
                <a:defRPr sz="2000">
                  <a:solidFill>
                    <a:schemeClr val="tx1"/>
                  </a:solidFill>
                  <a:latin typeface="Times New Roman" panose="02020603050405020304" pitchFamily="18" charset="0"/>
                  <a:ea typeface="黑体" panose="02010609060101010101" pitchFamily="49" charset="-122"/>
                </a:defRPr>
              </a:lvl9pPr>
            </a:lstStyle>
            <a:p>
              <a:pPr eaLnBrk="1" hangingPunct="1">
                <a:lnSpc>
                  <a:spcPct val="100000"/>
                </a:lnSpc>
                <a:spcBef>
                  <a:spcPct val="0"/>
                </a:spcBef>
                <a:buClrTx/>
                <a:buFont typeface="Arial" panose="020B0604020202020204" pitchFamily="34" charset="0"/>
                <a:buNone/>
              </a:pPr>
              <a:r>
                <a:rPr lang="zh-CN" altLang="en-US" sz="1400">
                  <a:solidFill>
                    <a:schemeClr val="tx1"/>
                  </a:solidFill>
                  <a:latin typeface="宋体" panose="02010600030101010101" pitchFamily="2" charset="-122"/>
                  <a:sym typeface="宋体" panose="02010600030101010101" pitchFamily="2" charset="-122"/>
                </a:rPr>
                <a:t>热继电器实物图</a:t>
              </a:r>
            </a:p>
          </p:txBody>
        </p:sp>
      </p:grpSp>
      <p:sp>
        <p:nvSpPr>
          <p:cNvPr id="3" name="矩形 2"/>
          <p:cNvSpPr/>
          <p:nvPr/>
        </p:nvSpPr>
        <p:spPr>
          <a:xfrm>
            <a:off x="775994" y="1549801"/>
            <a:ext cx="10307373" cy="1338828"/>
          </a:xfrm>
          <a:prstGeom prst="rect">
            <a:avLst/>
          </a:prstGeom>
        </p:spPr>
        <p:txBody>
          <a:bodyPr wrap="square">
            <a:spAutoFit/>
          </a:bodyPr>
          <a:lstStyle/>
          <a:p>
            <a:pPr marL="285750" indent="-285750" algn="just" hangingPunct="0">
              <a:lnSpc>
                <a:spcPct val="150000"/>
              </a:lnSpc>
              <a:spcAft>
                <a:spcPts val="0"/>
              </a:spcAft>
              <a:buFont typeface="Arial" panose="020B0604020202020204" pitchFamily="34" charset="0"/>
              <a:buChar char="•"/>
              <a:tabLst>
                <a:tab pos="866775" algn="l"/>
                <a:tab pos="2000250" algn="l"/>
              </a:tabLst>
            </a:pPr>
            <a:r>
              <a:rPr lang="zh-CN" altLang="zh-CN" kern="100" dirty="0">
                <a:solidFill>
                  <a:srgbClr val="000000"/>
                </a:solidFill>
                <a:latin typeface="微软雅黑" panose="020B0503020204020204" pitchFamily="34" charset="-122"/>
                <a:ea typeface="微软雅黑" panose="020B0503020204020204" pitchFamily="34" charset="-122"/>
              </a:rPr>
              <a:t>热继电器是利用电流通过发热元件所产生的热效应，使双金属片受热弯曲而推动机构动作的继电器。主要用于电动机的过载、断相及电流不平衡的保护及其他电器设备发热状态的控制。</a:t>
            </a:r>
            <a:endParaRPr lang="zh-CN" altLang="zh-CN" kern="1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kern="1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它</a:t>
            </a:r>
            <a:r>
              <a:rPr lang="zh-CN" altLang="zh-CN"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由热元件、触头、动作机构、复位按钮和整定电流装置等五部分组成。</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02761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TotalTime>
  <Words>1333</Words>
  <Application>Microsoft Office PowerPoint</Application>
  <PresentationFormat>宽屏</PresentationFormat>
  <Paragraphs>90</Paragraphs>
  <Slides>16</Slides>
  <Notes>1</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16</vt:i4>
      </vt:variant>
    </vt:vector>
  </HeadingPairs>
  <TitlesOfParts>
    <vt:vector size="29" baseType="lpstr">
      <vt:lpstr>等线</vt:lpstr>
      <vt:lpstr>等线 Light</vt:lpstr>
      <vt:lpstr>黑体</vt:lpstr>
      <vt:lpstr>宋体</vt:lpstr>
      <vt:lpstr>微软雅黑</vt:lpstr>
      <vt:lpstr>印品黑体</vt:lpstr>
      <vt:lpstr>Arial</vt:lpstr>
      <vt:lpstr>Calibri</vt:lpstr>
      <vt:lpstr>Calibri Light</vt:lpstr>
      <vt:lpstr>Times New Roman</vt:lpstr>
      <vt:lpstr>自定义设计方案</vt:lpstr>
      <vt:lpstr>第一PPT，www.1ppt.com</vt:lpstr>
      <vt:lpstr>BMP 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197</cp:revision>
  <dcterms:created xsi:type="dcterms:W3CDTF">2021-05-23T14:18:00Z</dcterms:created>
  <dcterms:modified xsi:type="dcterms:W3CDTF">2025-01-07T12:24:11Z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