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394" r:id="rId3"/>
    <p:sldId id="404" r:id="rId4"/>
    <p:sldId id="416" r:id="rId5"/>
    <p:sldId id="310" r:id="rId6"/>
    <p:sldId id="405" r:id="rId7"/>
    <p:sldId id="414" r:id="rId8"/>
    <p:sldId id="417" r:id="rId9"/>
    <p:sldId id="415" r:id="rId10"/>
    <p:sldId id="406" r:id="rId11"/>
    <p:sldId id="286" r:id="rId12"/>
    <p:sldId id="287" r:id="rId13"/>
    <p:sldId id="288" r:id="rId14"/>
    <p:sldId id="411" r:id="rId15"/>
    <p:sldId id="41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4480"/>
    <a:srgbClr val="FFFFFF"/>
    <a:srgbClr val="4F5DA9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84" d="100"/>
          <a:sy n="84" d="100"/>
        </p:scale>
        <p:origin x="24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BA5FBA-25B7-423B-987D-B0FB7FAA6CC4}" type="doc">
      <dgm:prSet loTypeId="urn:microsoft.com/office/officeart/2005/8/layout/vList5" loCatId="list" qsTypeId="urn:microsoft.com/office/officeart/2005/8/quickstyle/3d3#1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4875A642-35FF-4134-A8DA-6A46ABE9C9E7}">
      <dgm:prSet/>
      <dgm:spPr/>
      <dgm:t>
        <a:bodyPr/>
        <a:lstStyle/>
        <a:p>
          <a:pPr rtl="0"/>
          <a:r>
            <a:rPr 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b="1" dirty="0">
              <a:latin typeface="微软雅黑" panose="020B0503020204020204" pitchFamily="34" charset="-122"/>
              <a:ea typeface="微软雅黑" panose="020B0503020204020204" pitchFamily="34" charset="-122"/>
            </a:rPr>
            <a:t>．核对接线</a:t>
          </a:r>
        </a:p>
      </dgm:t>
    </dgm:pt>
    <dgm:pt modelId="{C78A9ADC-2895-4B2C-8957-70170019F4A6}" type="parTrans" cxnId="{FE9DE338-A157-4391-B80F-D5570B84C76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6BBBDC-D3C1-47BD-8BCC-55E1EFCDF442}" type="sibTrans" cxnId="{FE9DE338-A157-4391-B80F-D5570B84C76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96125DE-EB39-4B5F-A47C-EB632353ADF2}">
      <dgm:prSet/>
      <dgm:spPr/>
      <dgm:t>
        <a:bodyPr/>
        <a:lstStyle/>
        <a:p>
          <a:pPr rtl="0"/>
          <a:r>
            <a:rPr 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b="1" dirty="0">
              <a:latin typeface="微软雅黑" panose="020B0503020204020204" pitchFamily="34" charset="-122"/>
              <a:ea typeface="微软雅黑" panose="020B0503020204020204" pitchFamily="34" charset="-122"/>
            </a:rPr>
            <a:t>．检查端子接线是否牢固</a:t>
          </a:r>
        </a:p>
      </dgm:t>
    </dgm:pt>
    <dgm:pt modelId="{68588004-0398-4FC1-9100-9B9C21746E42}" type="parTrans" cxnId="{35088AF8-1CD7-4ACC-A5C0-EB0B0DB3EBB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99C4E0-20F5-48F0-80AC-B279F22CD311}" type="sibTrans" cxnId="{35088AF8-1CD7-4ACC-A5C0-EB0B0DB3EBB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56E271-CE07-46E9-8ED1-A359B354BE18}">
      <dgm:prSet/>
      <dgm:spPr/>
      <dgm:t>
        <a:bodyPr/>
        <a:lstStyle/>
        <a:p>
          <a:pPr rtl="0"/>
          <a:r>
            <a:rPr 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b="1" dirty="0">
              <a:latin typeface="微软雅黑" panose="020B0503020204020204" pitchFamily="34" charset="-122"/>
              <a:ea typeface="微软雅黑" panose="020B0503020204020204" pitchFamily="34" charset="-122"/>
            </a:rPr>
            <a:t>．电阻测量法检查线路</a:t>
          </a:r>
        </a:p>
      </dgm:t>
    </dgm:pt>
    <dgm:pt modelId="{7117B47E-7B3B-412C-B1AD-65EAFBB3B235}" type="parTrans" cxnId="{5F1046E6-412F-430B-ACA5-1CE08CC8F9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E05BA2B-30BF-47A2-919E-D66FF629BBDD}" type="sibTrans" cxnId="{5F1046E6-412F-430B-ACA5-1CE08CC8F9C8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7AD2DC-F4BF-4B3B-95B4-8122E3821B44}">
      <dgm:prSet/>
      <dgm:spPr/>
      <dgm:t>
        <a:bodyPr/>
        <a:lstStyle/>
        <a:p>
          <a:pPr rtl="0"/>
          <a:r>
            <a:rPr 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b="1" dirty="0">
              <a:latin typeface="微软雅黑" panose="020B0503020204020204" pitchFamily="34" charset="-122"/>
              <a:ea typeface="微软雅黑" panose="020B0503020204020204" pitchFamily="34" charset="-122"/>
            </a:rPr>
            <a:t>．通电试车与调整</a:t>
          </a:r>
        </a:p>
      </dgm:t>
    </dgm:pt>
    <dgm:pt modelId="{038880E9-52E0-46BB-A5BD-DAA10A50F337}" type="parTrans" cxnId="{8428D6E5-147C-403C-860B-C8A390C7D0F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8D939D-F23E-4856-B723-AC0384351402}" type="sibTrans" cxnId="{8428D6E5-147C-403C-860B-C8A390C7D0F7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0B02BDB-49B7-4D9D-A10C-EE9C4CC54BA1}" type="pres">
      <dgm:prSet presAssocID="{92BA5FBA-25B7-423B-987D-B0FB7FAA6CC4}" presName="Name0" presStyleCnt="0">
        <dgm:presLayoutVars>
          <dgm:dir/>
          <dgm:animLvl val="lvl"/>
          <dgm:resizeHandles val="exact"/>
        </dgm:presLayoutVars>
      </dgm:prSet>
      <dgm:spPr/>
    </dgm:pt>
    <dgm:pt modelId="{A42D6D33-791E-402D-B25A-8FDFB83B367B}" type="pres">
      <dgm:prSet presAssocID="{4875A642-35FF-4134-A8DA-6A46ABE9C9E7}" presName="linNode" presStyleCnt="0"/>
      <dgm:spPr/>
    </dgm:pt>
    <dgm:pt modelId="{6FBE5C8E-1810-46F7-B3DE-8549BBBBE5F1}" type="pres">
      <dgm:prSet presAssocID="{4875A642-35FF-4134-A8DA-6A46ABE9C9E7}" presName="parentText" presStyleLbl="node1" presStyleIdx="0" presStyleCnt="4" custScaleX="169753">
        <dgm:presLayoutVars>
          <dgm:chMax val="1"/>
          <dgm:bulletEnabled val="1"/>
        </dgm:presLayoutVars>
      </dgm:prSet>
      <dgm:spPr/>
    </dgm:pt>
    <dgm:pt modelId="{0247AED2-5C60-4FB9-AD9B-5CDE118FDB10}" type="pres">
      <dgm:prSet presAssocID="{D36BBBDC-D3C1-47BD-8BCC-55E1EFCDF442}" presName="sp" presStyleCnt="0"/>
      <dgm:spPr/>
    </dgm:pt>
    <dgm:pt modelId="{844C26A9-7843-4780-8F7A-198208B7F7D4}" type="pres">
      <dgm:prSet presAssocID="{896125DE-EB39-4B5F-A47C-EB632353ADF2}" presName="linNode" presStyleCnt="0"/>
      <dgm:spPr/>
    </dgm:pt>
    <dgm:pt modelId="{9D5F1484-EAAF-49BF-BB43-E9822F00FA38}" type="pres">
      <dgm:prSet presAssocID="{896125DE-EB39-4B5F-A47C-EB632353ADF2}" presName="parentText" presStyleLbl="node1" presStyleIdx="1" presStyleCnt="4" custScaleX="169753">
        <dgm:presLayoutVars>
          <dgm:chMax val="1"/>
          <dgm:bulletEnabled val="1"/>
        </dgm:presLayoutVars>
      </dgm:prSet>
      <dgm:spPr/>
    </dgm:pt>
    <dgm:pt modelId="{09791887-D5D3-4155-B81A-4137EAD81752}" type="pres">
      <dgm:prSet presAssocID="{B799C4E0-20F5-48F0-80AC-B279F22CD311}" presName="sp" presStyleCnt="0"/>
      <dgm:spPr/>
    </dgm:pt>
    <dgm:pt modelId="{8A0A8E1E-BB03-43A3-AE73-907D07D942A8}" type="pres">
      <dgm:prSet presAssocID="{6056E271-CE07-46E9-8ED1-A359B354BE18}" presName="linNode" presStyleCnt="0"/>
      <dgm:spPr/>
    </dgm:pt>
    <dgm:pt modelId="{0F534D0A-E1CA-4EEB-9DCD-ACAB5627A422}" type="pres">
      <dgm:prSet presAssocID="{6056E271-CE07-46E9-8ED1-A359B354BE18}" presName="parentText" presStyleLbl="node1" presStyleIdx="2" presStyleCnt="4" custScaleX="169753" custLinFactNeighborX="481" custLinFactNeighborY="-387">
        <dgm:presLayoutVars>
          <dgm:chMax val="1"/>
          <dgm:bulletEnabled val="1"/>
        </dgm:presLayoutVars>
      </dgm:prSet>
      <dgm:spPr/>
    </dgm:pt>
    <dgm:pt modelId="{168AD6F3-3C24-4094-ADA2-FEB5AE1A2CFF}" type="pres">
      <dgm:prSet presAssocID="{6E05BA2B-30BF-47A2-919E-D66FF629BBDD}" presName="sp" presStyleCnt="0"/>
      <dgm:spPr/>
    </dgm:pt>
    <dgm:pt modelId="{A870F9C2-D1ED-439B-AD51-097B54AA11AE}" type="pres">
      <dgm:prSet presAssocID="{4C7AD2DC-F4BF-4B3B-95B4-8122E3821B44}" presName="linNode" presStyleCnt="0"/>
      <dgm:spPr/>
    </dgm:pt>
    <dgm:pt modelId="{0E3EB2C4-0D44-43F0-A8FB-9F09F16B58D7}" type="pres">
      <dgm:prSet presAssocID="{4C7AD2DC-F4BF-4B3B-95B4-8122E3821B44}" presName="parentText" presStyleLbl="node1" presStyleIdx="3" presStyleCnt="4" custScaleX="168744">
        <dgm:presLayoutVars>
          <dgm:chMax val="1"/>
          <dgm:bulletEnabled val="1"/>
        </dgm:presLayoutVars>
      </dgm:prSet>
      <dgm:spPr/>
    </dgm:pt>
  </dgm:ptLst>
  <dgm:cxnLst>
    <dgm:cxn modelId="{FE9DE338-A157-4391-B80F-D5570B84C76F}" srcId="{92BA5FBA-25B7-423B-987D-B0FB7FAA6CC4}" destId="{4875A642-35FF-4134-A8DA-6A46ABE9C9E7}" srcOrd="0" destOrd="0" parTransId="{C78A9ADC-2895-4B2C-8957-70170019F4A6}" sibTransId="{D36BBBDC-D3C1-47BD-8BCC-55E1EFCDF442}"/>
    <dgm:cxn modelId="{E2E88B39-C641-4726-A5C1-C4C8540E7A5A}" type="presOf" srcId="{6056E271-CE07-46E9-8ED1-A359B354BE18}" destId="{0F534D0A-E1CA-4EEB-9DCD-ACAB5627A422}" srcOrd="0" destOrd="0" presId="urn:microsoft.com/office/officeart/2005/8/layout/vList5"/>
    <dgm:cxn modelId="{9D67F668-2DF3-45D0-A52A-C3A6FA848E23}" type="presOf" srcId="{4C7AD2DC-F4BF-4B3B-95B4-8122E3821B44}" destId="{0E3EB2C4-0D44-43F0-A8FB-9F09F16B58D7}" srcOrd="0" destOrd="0" presId="urn:microsoft.com/office/officeart/2005/8/layout/vList5"/>
    <dgm:cxn modelId="{BCAFC649-6647-473E-B33A-89FC3D5CCD7F}" type="presOf" srcId="{896125DE-EB39-4B5F-A47C-EB632353ADF2}" destId="{9D5F1484-EAAF-49BF-BB43-E9822F00FA38}" srcOrd="0" destOrd="0" presId="urn:microsoft.com/office/officeart/2005/8/layout/vList5"/>
    <dgm:cxn modelId="{EF3BD08C-B100-4F7F-8C56-19BAF99F4E6A}" type="presOf" srcId="{4875A642-35FF-4134-A8DA-6A46ABE9C9E7}" destId="{6FBE5C8E-1810-46F7-B3DE-8549BBBBE5F1}" srcOrd="0" destOrd="0" presId="urn:microsoft.com/office/officeart/2005/8/layout/vList5"/>
    <dgm:cxn modelId="{92029299-A449-452F-9DC7-266742176AED}" type="presOf" srcId="{92BA5FBA-25B7-423B-987D-B0FB7FAA6CC4}" destId="{90B02BDB-49B7-4D9D-A10C-EE9C4CC54BA1}" srcOrd="0" destOrd="0" presId="urn:microsoft.com/office/officeart/2005/8/layout/vList5"/>
    <dgm:cxn modelId="{8428D6E5-147C-403C-860B-C8A390C7D0F7}" srcId="{92BA5FBA-25B7-423B-987D-B0FB7FAA6CC4}" destId="{4C7AD2DC-F4BF-4B3B-95B4-8122E3821B44}" srcOrd="3" destOrd="0" parTransId="{038880E9-52E0-46BB-A5BD-DAA10A50F337}" sibTransId="{4C8D939D-F23E-4856-B723-AC0384351402}"/>
    <dgm:cxn modelId="{5F1046E6-412F-430B-ACA5-1CE08CC8F9C8}" srcId="{92BA5FBA-25B7-423B-987D-B0FB7FAA6CC4}" destId="{6056E271-CE07-46E9-8ED1-A359B354BE18}" srcOrd="2" destOrd="0" parTransId="{7117B47E-7B3B-412C-B1AD-65EAFBB3B235}" sibTransId="{6E05BA2B-30BF-47A2-919E-D66FF629BBDD}"/>
    <dgm:cxn modelId="{35088AF8-1CD7-4ACC-A5C0-EB0B0DB3EBBF}" srcId="{92BA5FBA-25B7-423B-987D-B0FB7FAA6CC4}" destId="{896125DE-EB39-4B5F-A47C-EB632353ADF2}" srcOrd="1" destOrd="0" parTransId="{68588004-0398-4FC1-9100-9B9C21746E42}" sibTransId="{B799C4E0-20F5-48F0-80AC-B279F22CD311}"/>
    <dgm:cxn modelId="{D57E6416-849A-4BD5-8EB6-926B319EE4D8}" type="presParOf" srcId="{90B02BDB-49B7-4D9D-A10C-EE9C4CC54BA1}" destId="{A42D6D33-791E-402D-B25A-8FDFB83B367B}" srcOrd="0" destOrd="0" presId="urn:microsoft.com/office/officeart/2005/8/layout/vList5"/>
    <dgm:cxn modelId="{2E99CAFA-8508-4797-9264-954698CF9214}" type="presParOf" srcId="{A42D6D33-791E-402D-B25A-8FDFB83B367B}" destId="{6FBE5C8E-1810-46F7-B3DE-8549BBBBE5F1}" srcOrd="0" destOrd="0" presId="urn:microsoft.com/office/officeart/2005/8/layout/vList5"/>
    <dgm:cxn modelId="{B1CE0812-29E9-4F80-8578-D49EBC0BDB13}" type="presParOf" srcId="{90B02BDB-49B7-4D9D-A10C-EE9C4CC54BA1}" destId="{0247AED2-5C60-4FB9-AD9B-5CDE118FDB10}" srcOrd="1" destOrd="0" presId="urn:microsoft.com/office/officeart/2005/8/layout/vList5"/>
    <dgm:cxn modelId="{2B1C645C-09B0-4441-B7F1-283A4978719A}" type="presParOf" srcId="{90B02BDB-49B7-4D9D-A10C-EE9C4CC54BA1}" destId="{844C26A9-7843-4780-8F7A-198208B7F7D4}" srcOrd="2" destOrd="0" presId="urn:microsoft.com/office/officeart/2005/8/layout/vList5"/>
    <dgm:cxn modelId="{CA6B555B-E498-4F3B-B30C-FD9F5CDFE80C}" type="presParOf" srcId="{844C26A9-7843-4780-8F7A-198208B7F7D4}" destId="{9D5F1484-EAAF-49BF-BB43-E9822F00FA38}" srcOrd="0" destOrd="0" presId="urn:microsoft.com/office/officeart/2005/8/layout/vList5"/>
    <dgm:cxn modelId="{E6D36721-992A-4B37-A11B-6E30906200D6}" type="presParOf" srcId="{90B02BDB-49B7-4D9D-A10C-EE9C4CC54BA1}" destId="{09791887-D5D3-4155-B81A-4137EAD81752}" srcOrd="3" destOrd="0" presId="urn:microsoft.com/office/officeart/2005/8/layout/vList5"/>
    <dgm:cxn modelId="{860277AA-E3DF-45E8-83E6-A416A5FACDC6}" type="presParOf" srcId="{90B02BDB-49B7-4D9D-A10C-EE9C4CC54BA1}" destId="{8A0A8E1E-BB03-43A3-AE73-907D07D942A8}" srcOrd="4" destOrd="0" presId="urn:microsoft.com/office/officeart/2005/8/layout/vList5"/>
    <dgm:cxn modelId="{916AC388-F857-4ACE-B23B-6934A0EFF3D7}" type="presParOf" srcId="{8A0A8E1E-BB03-43A3-AE73-907D07D942A8}" destId="{0F534D0A-E1CA-4EEB-9DCD-ACAB5627A422}" srcOrd="0" destOrd="0" presId="urn:microsoft.com/office/officeart/2005/8/layout/vList5"/>
    <dgm:cxn modelId="{46E45B74-E526-42EA-B493-56C5DD86134E}" type="presParOf" srcId="{90B02BDB-49B7-4D9D-A10C-EE9C4CC54BA1}" destId="{168AD6F3-3C24-4094-ADA2-FEB5AE1A2CFF}" srcOrd="5" destOrd="0" presId="urn:microsoft.com/office/officeart/2005/8/layout/vList5"/>
    <dgm:cxn modelId="{5ED4D8BA-650C-44D0-8A5F-EDFBDDBF01BD}" type="presParOf" srcId="{90B02BDB-49B7-4D9D-A10C-EE9C4CC54BA1}" destId="{A870F9C2-D1ED-439B-AD51-097B54AA11AE}" srcOrd="6" destOrd="0" presId="urn:microsoft.com/office/officeart/2005/8/layout/vList5"/>
    <dgm:cxn modelId="{6C0AEAAF-286F-4B24-87A2-0467ACF67B9A}" type="presParOf" srcId="{A870F9C2-D1ED-439B-AD51-097B54AA11AE}" destId="{0E3EB2C4-0D44-43F0-A8FB-9F09F16B58D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E5C8E-1810-46F7-B3DE-8549BBBBE5F1}">
      <dsp:nvSpPr>
        <dsp:cNvPr id="0" name=""/>
        <dsp:cNvSpPr/>
      </dsp:nvSpPr>
      <dsp:spPr>
        <a:xfrm>
          <a:off x="1585384" y="1163"/>
          <a:ext cx="4982630" cy="5594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．核对接线</a:t>
          </a:r>
        </a:p>
      </dsp:txBody>
      <dsp:txXfrm>
        <a:off x="1612695" y="28474"/>
        <a:ext cx="4928008" cy="504855"/>
      </dsp:txXfrm>
    </dsp:sp>
    <dsp:sp modelId="{9D5F1484-EAAF-49BF-BB43-E9822F00FA38}">
      <dsp:nvSpPr>
        <dsp:cNvPr id="0" name=""/>
        <dsp:cNvSpPr/>
      </dsp:nvSpPr>
      <dsp:spPr>
        <a:xfrm>
          <a:off x="1585384" y="588615"/>
          <a:ext cx="4982630" cy="559477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．检查端子接线是否牢固</a:t>
          </a:r>
        </a:p>
      </dsp:txBody>
      <dsp:txXfrm>
        <a:off x="1612695" y="615926"/>
        <a:ext cx="4928008" cy="504855"/>
      </dsp:txXfrm>
    </dsp:sp>
    <dsp:sp modelId="{0F534D0A-E1CA-4EEB-9DCD-ACAB5627A422}">
      <dsp:nvSpPr>
        <dsp:cNvPr id="0" name=""/>
        <dsp:cNvSpPr/>
      </dsp:nvSpPr>
      <dsp:spPr>
        <a:xfrm>
          <a:off x="1599503" y="1173901"/>
          <a:ext cx="4982630" cy="559477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．电阻测量法检查线路</a:t>
          </a:r>
        </a:p>
      </dsp:txBody>
      <dsp:txXfrm>
        <a:off x="1626814" y="1201212"/>
        <a:ext cx="4928008" cy="504855"/>
      </dsp:txXfrm>
    </dsp:sp>
    <dsp:sp modelId="{0E3EB2C4-0D44-43F0-A8FB-9F09F16B58D7}">
      <dsp:nvSpPr>
        <dsp:cNvPr id="0" name=""/>
        <dsp:cNvSpPr/>
      </dsp:nvSpPr>
      <dsp:spPr>
        <a:xfrm>
          <a:off x="1585384" y="1763518"/>
          <a:ext cx="4953014" cy="559477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．通电试车与调整</a:t>
          </a:r>
        </a:p>
      </dsp:txBody>
      <dsp:txXfrm>
        <a:off x="1612695" y="1790829"/>
        <a:ext cx="4898392" cy="504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#1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emf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emf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196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基本控制线路的</a:t>
            </a:r>
            <a:endParaRPr lang="en-US" altLang="zh-CN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装接步骤和工艺要求</a:t>
            </a: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1062" y="224000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①核对接线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对照原理图、接线图、从电源端开始逐段核对端子接线的线号，排除漏接、错接现象。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重点检查控制线路中易接错处的线号，还应核对同一根导线的两端是否错号。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②检查端子接线是否牢固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检查所有端子上的接线的接触情况，用手一一摇动、拉拨端子上的接线，不允许有松脱现象。避免通电试车时因虚接造成麻烦，将故障排除在通电之前。</a:t>
            </a:r>
          </a:p>
        </p:txBody>
      </p:sp>
      <p:sp>
        <p:nvSpPr>
          <p:cNvPr id="4" name="关于我们">
            <a:extLst>
              <a:ext uri="{FF2B5EF4-FFF2-40B4-BE49-F238E27FC236}">
                <a16:creationId xmlns:a16="http://schemas.microsoft.com/office/drawing/2014/main" id="{62AF1FB1-1B3C-B44F-13F6-19442EBF3917}"/>
              </a:ext>
            </a:extLst>
          </p:cNvPr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970F61EA-2328-8D05-9881-07079604DEB7}"/>
              </a:ext>
            </a:extLst>
          </p:cNvPr>
          <p:cNvSpPr txBox="1">
            <a:spLocks/>
          </p:cNvSpPr>
          <p:nvPr/>
        </p:nvSpPr>
        <p:spPr>
          <a:xfrm>
            <a:off x="1211062" y="1438894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检查线路和试车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E670EE-6552-A0F1-AC2C-5CBF41C6A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1799" y="152482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③电阻测量法检查线路</a:t>
            </a:r>
            <a:b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1799" y="2332037"/>
            <a:ext cx="5378388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阻测量法必须断电进行。电阻测量法可以分为分段测量法和分阶测量法。检查时，把万用表拨到电阻档，若用分段测量法，就逐段测量各个触点之间的电阻。若所测电路并联了其他电路，测量时必须将被测电路与其他电路断开。如图所示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6467" y="2187605"/>
            <a:ext cx="37623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关于我们">
            <a:extLst>
              <a:ext uri="{FF2B5EF4-FFF2-40B4-BE49-F238E27FC236}">
                <a16:creationId xmlns:a16="http://schemas.microsoft.com/office/drawing/2014/main" id="{EF5296DF-E7B0-3532-14D9-F3489D47348F}"/>
              </a:ext>
            </a:extLst>
          </p:cNvPr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64AE250-C38E-96A3-DCB1-B9ACBDCBC0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8307" y="1659294"/>
            <a:ext cx="37623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34141" y="1790331"/>
            <a:ext cx="5624806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用手动来模拟电器的操作动作，根据线路的动作来确定检查步骤和内容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若测得某两点间的电阻很大，说明该触点接触不良或导线断开，对于接触器线圈，其进出线两端的电阻值应与铭牌上标注的电阻值相符；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若测得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KM1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线圈间的电阻为无穷大，则线圈断线或接线脱落。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若测得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KM1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线圈间的电阻接近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，则线圈内部绝缘损坏，线圈可能短路。</a:t>
            </a:r>
          </a:p>
        </p:txBody>
      </p:sp>
      <p:sp>
        <p:nvSpPr>
          <p:cNvPr id="3" name="关于我们">
            <a:extLst>
              <a:ext uri="{FF2B5EF4-FFF2-40B4-BE49-F238E27FC236}">
                <a16:creationId xmlns:a16="http://schemas.microsoft.com/office/drawing/2014/main" id="{1DB11036-C8BC-0316-B307-28401A78716E}"/>
              </a:ext>
            </a:extLst>
          </p:cNvPr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2B6782-A063-B088-7207-F3BAFAE199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关于我们">
            <a:extLst>
              <a:ext uri="{FF2B5EF4-FFF2-40B4-BE49-F238E27FC236}">
                <a16:creationId xmlns:a16="http://schemas.microsoft.com/office/drawing/2014/main" id="{0F346E69-D698-85AC-BD48-46EBC9429ABF}"/>
              </a:ext>
            </a:extLst>
          </p:cNvPr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三、电气控制线路安装时的注意事项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6C13F7A-5200-25AD-E115-AD8CFC4F1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AA3572E-3240-317E-F072-34BF08486017}"/>
              </a:ext>
            </a:extLst>
          </p:cNvPr>
          <p:cNvSpPr txBox="1"/>
          <p:nvPr/>
        </p:nvSpPr>
        <p:spPr>
          <a:xfrm>
            <a:off x="775994" y="1835126"/>
            <a:ext cx="10473665" cy="358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．不触摸带电部件，严格遵守 “</a:t>
            </a:r>
            <a:r>
              <a:rPr lang="zh-CN" altLang="zh-CN" sz="22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先接线后通电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，先接电路部分后接电源部分；先接主电路，后接控制电路，再接其他电路；</a:t>
            </a:r>
            <a:r>
              <a:rPr lang="zh-CN" altLang="zh-CN" sz="22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先断电源后拆线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”的操作程序。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．接线时，必须先接负载端，后接电源端；先接接地端，后接三相电源相线。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．发现异常现象（如发响、发热、焦臭），应立即切断电源，保持现场，报告指导老师。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．注意仪器设备的规格、量程和操作程序，做到不了解性能和用法，不随意使用设备。</a:t>
            </a:r>
          </a:p>
        </p:txBody>
      </p:sp>
    </p:spTree>
    <p:extLst>
      <p:ext uri="{BB962C8B-B14F-4D97-AF65-F5344CB8AC3E}">
        <p14:creationId xmlns:p14="http://schemas.microsoft.com/office/powerpoint/2010/main" val="7483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D8F64-3649-6F4D-2CCC-81643C9DC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618A636-F8B1-1087-183E-6E2B0A4AB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关于我们">
            <a:extLst>
              <a:ext uri="{FF2B5EF4-FFF2-40B4-BE49-F238E27FC236}">
                <a16:creationId xmlns:a16="http://schemas.microsoft.com/office/drawing/2014/main" id="{4868A2CB-51CE-4C2D-BD2C-89A506856134}"/>
              </a:ext>
            </a:extLst>
          </p:cNvPr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四、空载例行试验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90D6E03-B33A-4601-A131-E0E6D2296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6C4443A-6CF1-4BD8-7708-394CDB4D87A4}"/>
              </a:ext>
            </a:extLst>
          </p:cNvPr>
          <p:cNvSpPr txBox="1"/>
          <p:nvPr/>
        </p:nvSpPr>
        <p:spPr>
          <a:xfrm>
            <a:off x="775994" y="1986240"/>
            <a:ext cx="10942530" cy="269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通电前应检查所接电源是否符合要求。</a:t>
            </a:r>
            <a:endParaRPr lang="en-US" altLang="zh-CN" sz="22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通电后应先点动，然后验证电气设备的各个部分的工作是否正确和操作顺序是否正常。</a:t>
            </a:r>
            <a:endParaRPr lang="en-US" altLang="zh-CN" sz="22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200" b="1" kern="1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特别要注意验证急停器件的动作是否正确。</a:t>
            </a:r>
            <a:endParaRPr lang="en-US" altLang="zh-CN" sz="2200" b="1" kern="1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验证时，如有异常情况，必须立即切断电源查明原因。</a:t>
            </a:r>
          </a:p>
        </p:txBody>
      </p:sp>
    </p:spTree>
    <p:extLst>
      <p:ext uri="{BB962C8B-B14F-4D97-AF65-F5344CB8AC3E}">
        <p14:creationId xmlns:p14="http://schemas.microsoft.com/office/powerpoint/2010/main" val="391106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4" y="653415"/>
            <a:ext cx="11421511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基本控制线路的装接步骤和工艺要求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49119" y="3020493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掌握读图的方法和步骤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49119" y="2011478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理解电工用图的分类及其作用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37689" y="4244138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会进行简单电气控制图的识读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44820" y="2001261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44820" y="3010276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506085" y="4233921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D11D5-CFFA-7A9B-0434-84B469E78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EF2BA7B6-0F0A-692B-3217-04482ACE1849}"/>
              </a:ext>
            </a:extLst>
          </p:cNvPr>
          <p:cNvSpPr/>
          <p:nvPr/>
        </p:nvSpPr>
        <p:spPr>
          <a:xfrm>
            <a:off x="934141" y="266657"/>
            <a:ext cx="7943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一、电气控制线路的安装工艺及要求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42B35A9-47C3-5B89-3306-42908406BA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8ADC94C-E972-4027-FB3C-EE9118722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35CD920-0A90-C234-6D14-09B5036B4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94" y="1511041"/>
            <a:ext cx="9990000" cy="280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．安装前应检查各元件是否良好。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．安装元件不能超出规定范围。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．导线连接可用单股线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硬线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或多股线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软线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连接。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用单股线连接时，要求连线横平竖直，沿安装板走线，尽量少出现交叉线，拐角处应为直角。布线要美观、整洁、便于检查。</a:t>
            </a:r>
            <a:endParaRPr kumimoji="0" lang="en-US" altLang="zh-CN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用多股线连接时，安装板上应搭配有行线槽，所有连线沿线槽内走线。</a:t>
            </a:r>
            <a:endParaRPr kumimoji="0" lang="zh-CN" altLang="en-US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E268719-E69A-0678-631B-58FFFBE77BBE}"/>
              </a:ext>
            </a:extLst>
          </p:cNvPr>
          <p:cNvSpPr/>
          <p:nvPr/>
        </p:nvSpPr>
        <p:spPr>
          <a:xfrm>
            <a:off x="1442215" y="6091910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zh-CN" altLang="en-US" sz="1600" dirty="0">
                <a:solidFill>
                  <a:srgbClr val="00B0F0"/>
                </a:solidFill>
              </a:rPr>
              <a:t>交叉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2D4BEB-B06D-67B9-BFBF-15FF84104DE5}"/>
              </a:ext>
            </a:extLst>
          </p:cNvPr>
          <p:cNvSpPr/>
          <p:nvPr/>
        </p:nvSpPr>
        <p:spPr>
          <a:xfrm>
            <a:off x="4146123" y="6076337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架空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80F609-E01E-F57D-34AD-59DF44324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8" r="12987"/>
          <a:stretch>
            <a:fillRect/>
          </a:stretch>
        </p:blipFill>
        <p:spPr bwMode="auto">
          <a:xfrm>
            <a:off x="1300522" y="4480582"/>
            <a:ext cx="1455502" cy="143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44C4A5D6-79A6-F756-86EA-80CD8B909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387" y="4636256"/>
            <a:ext cx="2981611" cy="107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DE06B314-F9D7-5E8B-4A83-BE5A5DFE8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1"/>
          <a:stretch>
            <a:fillRect/>
          </a:stretch>
        </p:blipFill>
        <p:spPr bwMode="auto">
          <a:xfrm>
            <a:off x="9131800" y="4513999"/>
            <a:ext cx="561892" cy="132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DSCF0448">
            <a:extLst>
              <a:ext uri="{FF2B5EF4-FFF2-40B4-BE49-F238E27FC236}">
                <a16:creationId xmlns:a16="http://schemas.microsoft.com/office/drawing/2014/main" id="{664AB9B0-84A2-BC67-25CA-120D44F71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3075"/>
          <a:stretch>
            <a:fillRect/>
          </a:stretch>
        </p:blipFill>
        <p:spPr bwMode="auto">
          <a:xfrm>
            <a:off x="6813615" y="4598096"/>
            <a:ext cx="1512568" cy="12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8BE40B5-E27E-61B4-03A6-7A204BAAF2D7}"/>
              </a:ext>
            </a:extLst>
          </p:cNvPr>
          <p:cNvSpPr/>
          <p:nvPr/>
        </p:nvSpPr>
        <p:spPr>
          <a:xfrm>
            <a:off x="6998770" y="6081702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zh-CN" altLang="en-US" sz="1600" dirty="0">
                <a:solidFill>
                  <a:srgbClr val="00B0F0"/>
                </a:solidFill>
              </a:rPr>
              <a:t>空中拐弯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2D7C5F7-FF99-E85C-9659-40F60434D40A}"/>
              </a:ext>
            </a:extLst>
          </p:cNvPr>
          <p:cNvSpPr/>
          <p:nvPr/>
        </p:nvSpPr>
        <p:spPr>
          <a:xfrm>
            <a:off x="9131800" y="6089275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叠线</a:t>
            </a:r>
          </a:p>
        </p:txBody>
      </p:sp>
    </p:spTree>
    <p:extLst>
      <p:ext uri="{BB962C8B-B14F-4D97-AF65-F5344CB8AC3E}">
        <p14:creationId xmlns:p14="http://schemas.microsoft.com/office/powerpoint/2010/main" val="221923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7943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一、电气控制线路的安装工艺及要求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E3D5AC2-3A54-6311-2AF7-195A58748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952" y="1469449"/>
            <a:ext cx="6468184" cy="2346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．导线线头裸露部分不能超过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2mm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．每个接线柱不允许超过两根导线，导线与元件连接要接触良好，以减小接触电阻。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．导线与元件连接处是螺丝的，导线线头要沿顺时针方向绕线。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385BE914-1F7C-FFA3-A641-13F1E6D000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" t="8742" r="3600" b="2723"/>
          <a:stretch/>
        </p:blipFill>
        <p:spPr bwMode="auto">
          <a:xfrm>
            <a:off x="2246050" y="3429001"/>
            <a:ext cx="4429958" cy="316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常用导线、电线连接方法【附电工电线接线方法图解】">
            <a:extLst>
              <a:ext uri="{FF2B5EF4-FFF2-40B4-BE49-F238E27FC236}">
                <a16:creationId xmlns:a16="http://schemas.microsoft.com/office/drawing/2014/main" id="{8F98FDF8-84E3-36CB-AE2B-4BC97BEA1A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" b="10184"/>
          <a:stretch/>
        </p:blipFill>
        <p:spPr bwMode="auto">
          <a:xfrm>
            <a:off x="7510508" y="1997890"/>
            <a:ext cx="3750373" cy="215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乘号 4">
            <a:extLst>
              <a:ext uri="{FF2B5EF4-FFF2-40B4-BE49-F238E27FC236}">
                <a16:creationId xmlns:a16="http://schemas.microsoft.com/office/drawing/2014/main" id="{1DE27BC7-A8AE-426E-0C0E-96F0B31DA13D}"/>
              </a:ext>
            </a:extLst>
          </p:cNvPr>
          <p:cNvSpPr/>
          <p:nvPr/>
        </p:nvSpPr>
        <p:spPr>
          <a:xfrm>
            <a:off x="10306297" y="2642590"/>
            <a:ext cx="1251751" cy="1100829"/>
          </a:xfrm>
          <a:prstGeom prst="mathMultiply">
            <a:avLst>
              <a:gd name="adj1" fmla="val 7391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6762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85"/>
          <p:cNvSpPr>
            <a:spLocks noChangeArrowheads="1"/>
          </p:cNvSpPr>
          <p:nvPr/>
        </p:nvSpPr>
        <p:spPr bwMode="auto">
          <a:xfrm>
            <a:off x="934141" y="152978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1" name="Rectangle 34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934141" y="1221723"/>
            <a:ext cx="1083467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、阅读原理图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明确原理图中的各种元器件的名称、符号、作用，理清电路图的工作原理及其控制过程。</a:t>
            </a:r>
          </a:p>
        </p:txBody>
      </p:sp>
      <p:pic>
        <p:nvPicPr>
          <p:cNvPr id="4" name="图片 29">
            <a:extLst>
              <a:ext uri="{FF2B5EF4-FFF2-40B4-BE49-F238E27FC236}">
                <a16:creationId xmlns:a16="http://schemas.microsoft.com/office/drawing/2014/main" id="{DE727A8F-149D-6FCF-FC4C-1588D15E5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59" y="2295564"/>
            <a:ext cx="3447785" cy="454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矩形 91">
            <a:extLst>
              <a:ext uri="{FF2B5EF4-FFF2-40B4-BE49-F238E27FC236}">
                <a16:creationId xmlns:a16="http://schemas.microsoft.com/office/drawing/2014/main" id="{D74F2226-62C1-ADE8-E3AD-07CB679A5BE7}"/>
              </a:ext>
            </a:extLst>
          </p:cNvPr>
          <p:cNvSpPr/>
          <p:nvPr/>
        </p:nvSpPr>
        <p:spPr>
          <a:xfrm>
            <a:off x="3032940" y="3020908"/>
            <a:ext cx="11512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空气开关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QF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41F83051-1EA1-8551-4C1F-3AFF70FBD281}"/>
              </a:ext>
            </a:extLst>
          </p:cNvPr>
          <p:cNvSpPr/>
          <p:nvPr/>
        </p:nvSpPr>
        <p:spPr>
          <a:xfrm>
            <a:off x="1431851" y="6348945"/>
            <a:ext cx="24881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三相鼠笼型交流异步电动机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B5108A3D-DAE8-4FC7-80B1-B60ED62D843A}"/>
              </a:ext>
            </a:extLst>
          </p:cNvPr>
          <p:cNvSpPr/>
          <p:nvPr/>
        </p:nvSpPr>
        <p:spPr>
          <a:xfrm>
            <a:off x="2646617" y="3643748"/>
            <a:ext cx="16001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主电路熔断器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FU1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2D8CA0B8-83AF-932F-C2A1-0CD151E80477}"/>
              </a:ext>
            </a:extLst>
          </p:cNvPr>
          <p:cNvSpPr/>
          <p:nvPr/>
        </p:nvSpPr>
        <p:spPr>
          <a:xfrm>
            <a:off x="2186029" y="4454094"/>
            <a:ext cx="22167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主触点</a:t>
            </a:r>
            <a:endParaRPr lang="en-US" altLang="zh-CN" sz="1400" b="1" dirty="0">
              <a:solidFill>
                <a:srgbClr val="3A448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11F4B93B-E6B6-DDD4-55FD-8AA26BE836CF}"/>
              </a:ext>
            </a:extLst>
          </p:cNvPr>
          <p:cNvSpPr/>
          <p:nvPr/>
        </p:nvSpPr>
        <p:spPr>
          <a:xfrm>
            <a:off x="2373573" y="5384711"/>
            <a:ext cx="16802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热继电器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FR</a:t>
            </a:r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热元件</a:t>
            </a:r>
            <a:endParaRPr lang="en-US" altLang="zh-CN" sz="1400" b="1" dirty="0">
              <a:solidFill>
                <a:srgbClr val="3A448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BA627359-FE1B-EEB3-CBD5-F331F3506F02}"/>
              </a:ext>
            </a:extLst>
          </p:cNvPr>
          <p:cNvSpPr/>
          <p:nvPr/>
        </p:nvSpPr>
        <p:spPr>
          <a:xfrm>
            <a:off x="6434263" y="2316112"/>
            <a:ext cx="17796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控制电路熔断器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FU2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097372A-9461-00F5-59C2-6277D3BCAC4E}"/>
              </a:ext>
            </a:extLst>
          </p:cNvPr>
          <p:cNvSpPr/>
          <p:nvPr/>
        </p:nvSpPr>
        <p:spPr>
          <a:xfrm>
            <a:off x="5708020" y="6499743"/>
            <a:ext cx="17796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控制电路熔断器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FU2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5BCAD287-AF32-D88F-F443-B5A79F88CE90}"/>
              </a:ext>
            </a:extLst>
          </p:cNvPr>
          <p:cNvSpPr/>
          <p:nvPr/>
        </p:nvSpPr>
        <p:spPr>
          <a:xfrm>
            <a:off x="7220821" y="2967334"/>
            <a:ext cx="18598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热继电器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FR</a:t>
            </a:r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常闭触点</a:t>
            </a:r>
            <a:endParaRPr lang="en-US" altLang="zh-CN" sz="1400" b="1" dirty="0">
              <a:solidFill>
                <a:srgbClr val="3A448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62B7B79F-C57D-44FF-3CBE-B77F518A6AE1}"/>
              </a:ext>
            </a:extLst>
          </p:cNvPr>
          <p:cNvSpPr/>
          <p:nvPr/>
        </p:nvSpPr>
        <p:spPr>
          <a:xfrm>
            <a:off x="6971269" y="3592178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停止按钮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SB1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55F96E94-31C5-41D0-B2E3-FA050566D993}"/>
              </a:ext>
            </a:extLst>
          </p:cNvPr>
          <p:cNvSpPr/>
          <p:nvPr/>
        </p:nvSpPr>
        <p:spPr>
          <a:xfrm>
            <a:off x="5627076" y="4838917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启动按钮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SB2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5FA686C1-65BD-5C9E-4CAE-9130BDA49643}"/>
              </a:ext>
            </a:extLst>
          </p:cNvPr>
          <p:cNvSpPr/>
          <p:nvPr/>
        </p:nvSpPr>
        <p:spPr>
          <a:xfrm>
            <a:off x="7533084" y="4593667"/>
            <a:ext cx="2428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辅助常开触点</a:t>
            </a:r>
            <a:endParaRPr lang="en-US" altLang="zh-CN" sz="1400" b="1" dirty="0">
              <a:solidFill>
                <a:srgbClr val="3A448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AF329A09-8414-C2D9-767F-1DBF8C24BD65}"/>
              </a:ext>
            </a:extLst>
          </p:cNvPr>
          <p:cNvSpPr/>
          <p:nvPr/>
        </p:nvSpPr>
        <p:spPr>
          <a:xfrm>
            <a:off x="7196260" y="5663609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交流接触器</a:t>
            </a:r>
            <a:r>
              <a:rPr lang="en-US" altLang="zh-CN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KM</a:t>
            </a:r>
            <a:r>
              <a:rPr lang="zh-CN" altLang="en-US" sz="1400" b="1" dirty="0">
                <a:solidFill>
                  <a:srgbClr val="3A448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线圈</a:t>
            </a:r>
            <a:endParaRPr lang="en-US" altLang="zh-CN" sz="1400" b="1" dirty="0">
              <a:solidFill>
                <a:srgbClr val="3A448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45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7322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85"/>
          <p:cNvSpPr>
            <a:spLocks noChangeArrowheads="1"/>
          </p:cNvSpPr>
          <p:nvPr/>
        </p:nvSpPr>
        <p:spPr bwMode="auto">
          <a:xfrm>
            <a:off x="934141" y="152978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1" name="Rectangle 34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910B65D-19F2-4E4E-60C8-178C6CE72E56}"/>
              </a:ext>
            </a:extLst>
          </p:cNvPr>
          <p:cNvSpPr txBox="1"/>
          <p:nvPr/>
        </p:nvSpPr>
        <p:spPr>
          <a:xfrm>
            <a:off x="775994" y="1405500"/>
            <a:ext cx="10747223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．选择元器件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根据电路原理图选择组件并进行检验。包括组件的型号、容量、尺寸、规格、数量等。</a:t>
            </a:r>
            <a:endParaRPr lang="en-US" altLang="zh-CN" sz="20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3">
            <a:extLst>
              <a:ext uri="{FF2B5EF4-FFF2-40B4-BE49-F238E27FC236}">
                <a16:creationId xmlns:a16="http://schemas.microsoft.com/office/drawing/2014/main" id="{62009E77-7520-99A2-D0C6-5A7D2C60A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41" y="2840518"/>
            <a:ext cx="1484403" cy="160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2FEEA63C-82C8-6D3A-A5C6-40F3546838B1}"/>
              </a:ext>
            </a:extLst>
          </p:cNvPr>
          <p:cNvSpPr/>
          <p:nvPr/>
        </p:nvSpPr>
        <p:spPr>
          <a:xfrm>
            <a:off x="1072652" y="4612641"/>
            <a:ext cx="1145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A4480"/>
                </a:solidFill>
              </a:rPr>
              <a:t>空气开关</a:t>
            </a:r>
            <a:r>
              <a:rPr lang="en-US" altLang="zh-CN" sz="1600" b="1" dirty="0">
                <a:solidFill>
                  <a:srgbClr val="3A4480"/>
                </a:solidFill>
              </a:rPr>
              <a:t>DZ47-60</a:t>
            </a:r>
            <a:r>
              <a:rPr lang="zh-CN" altLang="zh-CN" sz="1600" b="1" dirty="0">
                <a:solidFill>
                  <a:srgbClr val="3A4480"/>
                </a:solidFill>
              </a:rPr>
              <a:t>型</a:t>
            </a:r>
            <a:endParaRPr lang="zh-CN" altLang="en-US" sz="1600" b="1" dirty="0">
              <a:solidFill>
                <a:srgbClr val="3A4480"/>
              </a:solidFill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1B3C3308-9610-1D3B-0945-B0626524A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129" y="2988946"/>
            <a:ext cx="18954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9E2843F4-1705-497C-9CC4-FB6132976024}"/>
              </a:ext>
            </a:extLst>
          </p:cNvPr>
          <p:cNvSpPr/>
          <p:nvPr/>
        </p:nvSpPr>
        <p:spPr>
          <a:xfrm>
            <a:off x="2881504" y="4612640"/>
            <a:ext cx="1333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A4480"/>
                </a:solidFill>
              </a:rPr>
              <a:t>熔断器</a:t>
            </a:r>
            <a:endParaRPr lang="en-US" altLang="zh-CN" sz="1600" b="1" dirty="0">
              <a:solidFill>
                <a:srgbClr val="3A4480"/>
              </a:solidFill>
            </a:endParaRPr>
          </a:p>
          <a:p>
            <a:pPr algn="ctr"/>
            <a:r>
              <a:rPr lang="en-US" altLang="zh-CN" sz="1600" b="1" dirty="0">
                <a:solidFill>
                  <a:srgbClr val="3A4480"/>
                </a:solidFill>
              </a:rPr>
              <a:t>RT28N-32X</a:t>
            </a:r>
            <a:r>
              <a:rPr lang="zh-CN" altLang="zh-CN" sz="1600" b="1" dirty="0">
                <a:solidFill>
                  <a:srgbClr val="3A4480"/>
                </a:solidFill>
              </a:rPr>
              <a:t>型</a:t>
            </a:r>
            <a:endParaRPr lang="zh-CN" altLang="en-US" sz="1600" b="1" dirty="0">
              <a:solidFill>
                <a:srgbClr val="3A4480"/>
              </a:solidFill>
            </a:endParaRPr>
          </a:p>
        </p:txBody>
      </p:sp>
      <p:pic>
        <p:nvPicPr>
          <p:cNvPr id="47" name="Picture 3">
            <a:extLst>
              <a:ext uri="{FF2B5EF4-FFF2-40B4-BE49-F238E27FC236}">
                <a16:creationId xmlns:a16="http://schemas.microsoft.com/office/drawing/2014/main" id="{88A04D49-9B56-0F5A-F3DA-559046E03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189" y="2529605"/>
            <a:ext cx="1283259" cy="179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D999599A-BCDC-B26B-6448-EDB15C73F986}"/>
              </a:ext>
            </a:extLst>
          </p:cNvPr>
          <p:cNvSpPr/>
          <p:nvPr/>
        </p:nvSpPr>
        <p:spPr>
          <a:xfrm>
            <a:off x="5306027" y="4626674"/>
            <a:ext cx="950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A4480"/>
                </a:solidFill>
              </a:rPr>
              <a:t>接触器</a:t>
            </a:r>
            <a:endParaRPr lang="en-US" altLang="zh-CN" sz="1600" b="1" dirty="0">
              <a:solidFill>
                <a:srgbClr val="3A4480"/>
              </a:solidFill>
            </a:endParaRPr>
          </a:p>
          <a:p>
            <a:pPr algn="ctr"/>
            <a:r>
              <a:rPr lang="en-US" altLang="zh-CN" sz="1600" b="1" dirty="0">
                <a:solidFill>
                  <a:srgbClr val="3A4480"/>
                </a:solidFill>
              </a:rPr>
              <a:t>CJX1-9</a:t>
            </a:r>
            <a:r>
              <a:rPr lang="zh-CN" altLang="zh-CN" sz="1600" b="1" dirty="0">
                <a:solidFill>
                  <a:srgbClr val="3A4480"/>
                </a:solidFill>
              </a:rPr>
              <a:t>型</a:t>
            </a:r>
            <a:endParaRPr lang="zh-CN" altLang="en-US" sz="1600" b="1" dirty="0">
              <a:solidFill>
                <a:srgbClr val="3A4480"/>
              </a:solidFill>
            </a:endParaRPr>
          </a:p>
        </p:txBody>
      </p:sp>
      <p:pic>
        <p:nvPicPr>
          <p:cNvPr id="49" name="Picture 1" descr="js7-a-b">
            <a:extLst>
              <a:ext uri="{FF2B5EF4-FFF2-40B4-BE49-F238E27FC236}">
                <a16:creationId xmlns:a16="http://schemas.microsoft.com/office/drawing/2014/main" id="{4EF5709C-52AA-EEBD-52DF-D91EEB86E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207" y="2966667"/>
            <a:ext cx="931227" cy="16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E563063A-E0BE-FA84-78DA-9FF5FA020E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3423" y="2989833"/>
            <a:ext cx="1405877" cy="1588261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C045C9C7-6B80-D138-D7C1-1E94A4A27013}"/>
              </a:ext>
            </a:extLst>
          </p:cNvPr>
          <p:cNvSpPr/>
          <p:nvPr/>
        </p:nvSpPr>
        <p:spPr>
          <a:xfrm>
            <a:off x="6966888" y="475564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3A4480"/>
                </a:solidFill>
              </a:rPr>
              <a:t>时间继电器</a:t>
            </a:r>
            <a:endParaRPr lang="zh-CN" altLang="en-US" sz="1600" b="1" dirty="0">
              <a:solidFill>
                <a:srgbClr val="3A4480"/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59716F0-EAA9-3505-A383-23BBEB5BA3F2}"/>
              </a:ext>
            </a:extLst>
          </p:cNvPr>
          <p:cNvSpPr/>
          <p:nvPr/>
        </p:nvSpPr>
        <p:spPr>
          <a:xfrm>
            <a:off x="8845705" y="472427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600" b="1" dirty="0">
                <a:solidFill>
                  <a:srgbClr val="3A4480"/>
                </a:solidFill>
              </a:rPr>
              <a:t>热继电器</a:t>
            </a:r>
            <a:endParaRPr lang="zh-CN" altLang="en-US" sz="1600" b="1" dirty="0">
              <a:solidFill>
                <a:srgbClr val="3A4480"/>
              </a:solidFill>
            </a:endParaRPr>
          </a:p>
        </p:txBody>
      </p:sp>
      <p:pic>
        <p:nvPicPr>
          <p:cNvPr id="53" name="Picture 2" descr="la19-b">
            <a:extLst>
              <a:ext uri="{FF2B5EF4-FFF2-40B4-BE49-F238E27FC236}">
                <a16:creationId xmlns:a16="http://schemas.microsoft.com/office/drawing/2014/main" id="{14DF97F2-E666-81C1-63E1-1DF124E4E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41" y="5359944"/>
            <a:ext cx="2423408" cy="128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>
            <a:extLst>
              <a:ext uri="{FF2B5EF4-FFF2-40B4-BE49-F238E27FC236}">
                <a16:creationId xmlns:a16="http://schemas.microsoft.com/office/drawing/2014/main" id="{D3C372F1-5E7E-D054-819B-FD7C69EC7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993" y="5359944"/>
            <a:ext cx="2008037" cy="131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">
            <a:extLst>
              <a:ext uri="{FF2B5EF4-FFF2-40B4-BE49-F238E27FC236}">
                <a16:creationId xmlns:a16="http://schemas.microsoft.com/office/drawing/2014/main" id="{9B50DACC-4EC3-A92B-3FCA-CB2F5BCC4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598" y="5264854"/>
            <a:ext cx="2451108" cy="14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0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68E76-B3F6-890D-B2A2-B68F7116F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2DFC0960-E7BA-EC7A-403A-B9D8550F404D}"/>
              </a:ext>
            </a:extLst>
          </p:cNvPr>
          <p:cNvSpPr/>
          <p:nvPr/>
        </p:nvSpPr>
        <p:spPr>
          <a:xfrm>
            <a:off x="934141" y="266657"/>
            <a:ext cx="7322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27611F1-7980-3A10-E04A-CDE98FC91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26F7147-8DF6-7306-044C-615937023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85">
            <a:extLst>
              <a:ext uri="{FF2B5EF4-FFF2-40B4-BE49-F238E27FC236}">
                <a16:creationId xmlns:a16="http://schemas.microsoft.com/office/drawing/2014/main" id="{7995A8D4-5343-E2E1-AFC0-A8D0C8F28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141" y="152978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1" name="Rectangle 343">
            <a:extLst>
              <a:ext uri="{FF2B5EF4-FFF2-40B4-BE49-F238E27FC236}">
                <a16:creationId xmlns:a16="http://schemas.microsoft.com/office/drawing/2014/main" id="{794D171C-DCC4-3AC9-8E78-BB2C063FE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DFF9BC2-0490-3E4F-182C-F75A6D7146C8}"/>
              </a:ext>
            </a:extLst>
          </p:cNvPr>
          <p:cNvSpPr txBox="1"/>
          <p:nvPr/>
        </p:nvSpPr>
        <p:spPr>
          <a:xfrm>
            <a:off x="775994" y="1405500"/>
            <a:ext cx="10747223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．配齐需要的工具，仪表和合适的导线。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按控制电路的要求配齐工具，仪表，按照控制对象选择合适的导线，包括类型、颜色、截面积等。电路</a:t>
            </a: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三相用黄色、绿色、红色导线，中性线（</a:t>
            </a: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）用黑色导线，保护接地线（</a:t>
            </a: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r>
              <a:rPr lang="zh-CN" altLang="en-US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）必须采用黄绿双色导线。</a:t>
            </a:r>
          </a:p>
          <a:p>
            <a:pPr indent="266700" algn="just">
              <a:lnSpc>
                <a:spcPct val="150000"/>
              </a:lnSpc>
            </a:pPr>
            <a:endParaRPr lang="zh-CN" altLang="zh-CN" sz="20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6" descr="7408173_150727928000_2">
            <a:extLst>
              <a:ext uri="{FF2B5EF4-FFF2-40B4-BE49-F238E27FC236}">
                <a16:creationId xmlns:a16="http://schemas.microsoft.com/office/drawing/2014/main" id="{1E4745CD-3B3B-E5E1-C44B-F3A69B862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8" t="9865" r="1863" b="7700"/>
          <a:stretch>
            <a:fillRect/>
          </a:stretch>
        </p:blipFill>
        <p:spPr bwMode="auto">
          <a:xfrm>
            <a:off x="1271248" y="3948757"/>
            <a:ext cx="1792676" cy="13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20067251016341779">
            <a:extLst>
              <a:ext uri="{FF2B5EF4-FFF2-40B4-BE49-F238E27FC236}">
                <a16:creationId xmlns:a16="http://schemas.microsoft.com/office/drawing/2014/main" id="{FCB81F88-D63A-40B9-94DF-67634DD10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" t="25667" r="1401" b="13100"/>
          <a:stretch>
            <a:fillRect/>
          </a:stretch>
        </p:blipFill>
        <p:spPr bwMode="auto">
          <a:xfrm>
            <a:off x="3063924" y="3948757"/>
            <a:ext cx="2082359" cy="136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20099141662377940">
            <a:extLst>
              <a:ext uri="{FF2B5EF4-FFF2-40B4-BE49-F238E27FC236}">
                <a16:creationId xmlns:a16="http://schemas.microsoft.com/office/drawing/2014/main" id="{A485A123-ACD6-E7C3-012F-24878705C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" t="11957" r="12039" b="10217"/>
          <a:stretch>
            <a:fillRect/>
          </a:stretch>
        </p:blipFill>
        <p:spPr bwMode="auto">
          <a:xfrm>
            <a:off x="5146283" y="3948757"/>
            <a:ext cx="2330804" cy="137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D94D87D-8705-33E7-F781-929AC54705BD}"/>
              </a:ext>
            </a:extLst>
          </p:cNvPr>
          <p:cNvSpPr txBox="1"/>
          <p:nvPr/>
        </p:nvSpPr>
        <p:spPr>
          <a:xfrm>
            <a:off x="1729005" y="5311007"/>
            <a:ext cx="805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zh-CN" altLang="en-US" sz="1600" dirty="0"/>
              <a:t>剥线钳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800754-0C4B-3053-488C-A8E14E2AEA15}"/>
              </a:ext>
            </a:extLst>
          </p:cNvPr>
          <p:cNvSpPr txBox="1"/>
          <p:nvPr/>
        </p:nvSpPr>
        <p:spPr>
          <a:xfrm>
            <a:off x="3664116" y="5368853"/>
            <a:ext cx="805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zh-CN" altLang="en-US" sz="1600" dirty="0"/>
              <a:t>断线钳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B54F77-063C-E3E6-AD3F-4FAF8AA86004}"/>
              </a:ext>
            </a:extLst>
          </p:cNvPr>
          <p:cNvSpPr txBox="1"/>
          <p:nvPr/>
        </p:nvSpPr>
        <p:spPr>
          <a:xfrm>
            <a:off x="5782967" y="5382311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r>
              <a:rPr lang="zh-CN" altLang="en-US" sz="1600" dirty="0"/>
              <a:t>螺钉旋具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D87406-6C2E-CA22-E43A-7280CB084E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323" t="17605" r="8741" b="18357"/>
          <a:stretch/>
        </p:blipFill>
        <p:spPr>
          <a:xfrm>
            <a:off x="7947115" y="2943247"/>
            <a:ext cx="2760762" cy="376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8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6141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1" name="Rectangle 34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29"/>
          <p:cNvSpPr>
            <a:spLocks noChangeArrowheads="1"/>
          </p:cNvSpPr>
          <p:nvPr/>
        </p:nvSpPr>
        <p:spPr bwMode="auto">
          <a:xfrm>
            <a:off x="6386945" y="231370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17E544-F110-AB42-C4E4-FACB09CA82FE}"/>
              </a:ext>
            </a:extLst>
          </p:cNvPr>
          <p:cNvSpPr txBox="1"/>
          <p:nvPr/>
        </p:nvSpPr>
        <p:spPr>
          <a:xfrm>
            <a:off x="625074" y="1320779"/>
            <a:ext cx="6281753" cy="5537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．安装电气控制线路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根据电路原理图、接线图和平面布置图，对所选组件（包括接线端子）进行安装接线。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要注意组件上的相关触点的选择，区分常开、常闭、主触点、辅助触点。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控制板的尺寸应根据电器的安排情况决定。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导线线号的标志应与原理图和接线图相符合。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在每一根连接导线的线头上必须套上标有线号的套管，位置应接近端子处。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000" b="1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．连接电动机及保护接地线、电源线及控制电路板外部连接线。</a:t>
            </a:r>
          </a:p>
          <a:p>
            <a:pPr algn="just">
              <a:lnSpc>
                <a:spcPct val="150000"/>
              </a:lnSpc>
            </a:pPr>
            <a:endParaRPr lang="zh-CN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3" name="Picture 509" descr="IMG_20170309_154740.jpg">
            <a:extLst>
              <a:ext uri="{FF2B5EF4-FFF2-40B4-BE49-F238E27FC236}">
                <a16:creationId xmlns:a16="http://schemas.microsoft.com/office/drawing/2014/main" id="{0E35AB71-0D02-7CDB-542E-07B63B70F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/>
          <a:stretch>
            <a:fillRect/>
          </a:stretch>
        </p:blipFill>
        <p:spPr bwMode="auto">
          <a:xfrm>
            <a:off x="7297446" y="1702429"/>
            <a:ext cx="3423073" cy="439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25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7705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二、安装电气控制线路的方法和步骤 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D90CC6DE-A5CF-3C58-944D-4E31A1759051}"/>
              </a:ext>
            </a:extLst>
          </p:cNvPr>
          <p:cNvSpPr txBox="1">
            <a:spLocks/>
          </p:cNvSpPr>
          <p:nvPr/>
        </p:nvSpPr>
        <p:spPr>
          <a:xfrm>
            <a:off x="1211062" y="1438894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检查线路和试车</a:t>
            </a:r>
          </a:p>
        </p:txBody>
      </p:sp>
      <p:graphicFrame>
        <p:nvGraphicFramePr>
          <p:cNvPr id="8" name="内容占位符 3">
            <a:extLst>
              <a:ext uri="{FF2B5EF4-FFF2-40B4-BE49-F238E27FC236}">
                <a16:creationId xmlns:a16="http://schemas.microsoft.com/office/drawing/2014/main" id="{CA7469BF-FBE3-06E6-4F67-838E9B9934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7760874"/>
              </p:ext>
            </p:extLst>
          </p:nvPr>
        </p:nvGraphicFramePr>
        <p:xfrm>
          <a:off x="1788480" y="2622414"/>
          <a:ext cx="8153400" cy="232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241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1131</Words>
  <Application>Microsoft Office PowerPoint</Application>
  <PresentationFormat>宽屏</PresentationFormat>
  <Paragraphs>93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微软雅黑</vt:lpstr>
      <vt:lpstr>印品黑体</vt:lpstr>
      <vt:lpstr>Arial</vt:lpstr>
      <vt:lpstr>Calibri</vt:lpstr>
      <vt:lpstr>Times New Roman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③电阻测量法检查线路 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Jane</cp:lastModifiedBy>
  <cp:revision>188</cp:revision>
  <dcterms:created xsi:type="dcterms:W3CDTF">2021-05-23T14:18:00Z</dcterms:created>
  <dcterms:modified xsi:type="dcterms:W3CDTF">2025-01-11T07:48:19Z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