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3.xml" ContentType="application/vnd.openxmlformats-officedocument.presentationml.notesSlide+xml"/>
  <Override PartName="/ppt/tags/tag21.xml" ContentType="application/vnd.openxmlformats-officedocument.presentationml.tags+xml"/>
  <Override PartName="/ppt/notesSlides/notesSlide4.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6"/>
  </p:notesMasterIdLst>
  <p:handoutMasterIdLst>
    <p:handoutMasterId r:id="rId27"/>
  </p:handoutMasterIdLst>
  <p:sldIdLst>
    <p:sldId id="394" r:id="rId3"/>
    <p:sldId id="404" r:id="rId4"/>
    <p:sldId id="408" r:id="rId5"/>
    <p:sldId id="409" r:id="rId6"/>
    <p:sldId id="410" r:id="rId7"/>
    <p:sldId id="411" r:id="rId8"/>
    <p:sldId id="412" r:id="rId9"/>
    <p:sldId id="413" r:id="rId10"/>
    <p:sldId id="414" r:id="rId11"/>
    <p:sldId id="415" r:id="rId12"/>
    <p:sldId id="416" r:id="rId13"/>
    <p:sldId id="417" r:id="rId14"/>
    <p:sldId id="418" r:id="rId15"/>
    <p:sldId id="419" r:id="rId16"/>
    <p:sldId id="420" r:id="rId17"/>
    <p:sldId id="421" r:id="rId18"/>
    <p:sldId id="422" r:id="rId19"/>
    <p:sldId id="423" r:id="rId20"/>
    <p:sldId id="424" r:id="rId21"/>
    <p:sldId id="425" r:id="rId22"/>
    <p:sldId id="426" r:id="rId23"/>
    <p:sldId id="427" r:id="rId24"/>
    <p:sldId id="428" r:id="rId25"/>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F5DA9"/>
    <a:srgbClr val="3A4480"/>
    <a:srgbClr val="1020FA"/>
    <a:srgbClr val="5B68AF"/>
    <a:srgbClr val="445393"/>
    <a:srgbClr val="EC8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1" autoAdjust="0"/>
    <p:restoredTop sz="96379" autoAdjust="0"/>
  </p:normalViewPr>
  <p:slideViewPr>
    <p:cSldViewPr snapToGrid="0">
      <p:cViewPr varScale="1">
        <p:scale>
          <a:sx n="115" d="100"/>
          <a:sy n="115" d="100"/>
        </p:scale>
        <p:origin x="156" y="96"/>
      </p:cViewPr>
      <p:guideLst/>
    </p:cSldViewPr>
  </p:slideViewPr>
  <p:notesTextViewPr>
    <p:cViewPr>
      <p:scale>
        <a:sx n="1" d="1"/>
        <a:sy n="1" d="1"/>
      </p:scale>
      <p:origin x="0" y="0"/>
    </p:cViewPr>
  </p:notesTextViewPr>
  <p:notesViewPr>
    <p:cSldViewPr snapToGrid="0">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presProps" Target="presProps.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69FDC0-3932-4C1F-94CF-A5E962D055C1}" type="datetimeFigureOut">
              <a:rPr lang="zh-CN" altLang="en-US" smtClean="0"/>
              <a:t>2025/1/7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BBCBC4-3779-46E1-92C7-35D6935033E8}"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noTextEdit="1"/>
          </p:cNvSpPr>
          <p:nvPr>
            <p:ph type="sldImg"/>
          </p:nvPr>
        </p:nvSpPr>
        <p:spPr/>
      </p:sp>
      <p:sp>
        <p:nvSpPr>
          <p:cNvPr id="30722" name="备注占位符 2"/>
          <p:cNvSpPr>
            <a:spLocks noGrp="1"/>
          </p:cNvSpPr>
          <p:nvPr>
            <p:ph type="body"/>
          </p:nvPr>
        </p:nvSpPr>
        <p:spPr/>
        <p:txBody>
          <a:bodyPr wrap="square" lIns="91440" tIns="45720" rIns="91440" bIns="45720" anchor="ctr" anchorCtr="0"/>
          <a:lstStyle/>
          <a:p>
            <a:pPr lvl="0"/>
            <a:endParaRPr lang="zh-CN" altLang="en-US" dirty="0"/>
          </a:p>
        </p:txBody>
      </p:sp>
      <p:sp>
        <p:nvSpPr>
          <p:cNvPr id="3072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en-US" altLang="zh-CN" sz="1200" b="0" dirty="0"/>
              <a:t>7</a:t>
            </a:fld>
            <a:endParaRPr lang="en-US" altLang="zh-CN" sz="1200" b="0" dirty="0"/>
          </a:p>
        </p:txBody>
      </p:sp>
    </p:spTree>
    <p:extLst>
      <p:ext uri="{BB962C8B-B14F-4D97-AF65-F5344CB8AC3E}">
        <p14:creationId xmlns:p14="http://schemas.microsoft.com/office/powerpoint/2010/main" val="1421973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en-US" altLang="zh-CN" sz="1200" b="0" dirty="0"/>
              <a:t>10</a:t>
            </a:fld>
            <a:endParaRPr lang="en-US" altLang="zh-CN" sz="1200" b="0" dirty="0"/>
          </a:p>
        </p:txBody>
      </p:sp>
      <p:sp>
        <p:nvSpPr>
          <p:cNvPr id="34818" name="Rectangle 2"/>
          <p:cNvSpPr>
            <a:spLocks noGrp="1" noRot="1" noChangeAspect="1" noTextEdit="1"/>
          </p:cNvSpPr>
          <p:nvPr>
            <p:ph type="sldImg"/>
          </p:nvPr>
        </p:nvSpPr>
        <p:spPr/>
      </p:sp>
      <p:sp>
        <p:nvSpPr>
          <p:cNvPr id="34819" name="Rectangle 3"/>
          <p:cNvSpPr>
            <a:spLocks noGrp="1"/>
          </p:cNvSpPr>
          <p:nvPr>
            <p:ph type="body"/>
          </p:nvPr>
        </p:nvSpPr>
        <p:spPr/>
        <p:txBody>
          <a:bodyPr wrap="square" lIns="91440" tIns="45720" rIns="91440" bIns="45720" anchor="ctr" anchorCtr="0"/>
          <a:lstStyle/>
          <a:p>
            <a:pPr lvl="0" eaLnBrk="1" hangingPunct="1"/>
            <a:endParaRPr lang="zh-CN" altLang="zh-CN" dirty="0"/>
          </a:p>
        </p:txBody>
      </p:sp>
    </p:spTree>
    <p:extLst>
      <p:ext uri="{BB962C8B-B14F-4D97-AF65-F5344CB8AC3E}">
        <p14:creationId xmlns:p14="http://schemas.microsoft.com/office/powerpoint/2010/main" val="1771444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en-US" altLang="zh-CN" sz="1200" b="0" dirty="0"/>
              <a:t>11</a:t>
            </a:fld>
            <a:endParaRPr lang="en-US" altLang="zh-CN" sz="1200" b="0" dirty="0"/>
          </a:p>
        </p:txBody>
      </p:sp>
      <p:sp>
        <p:nvSpPr>
          <p:cNvPr id="34818" name="Rectangle 2"/>
          <p:cNvSpPr>
            <a:spLocks noGrp="1" noRot="1" noChangeAspect="1" noTextEdit="1"/>
          </p:cNvSpPr>
          <p:nvPr>
            <p:ph type="sldImg"/>
          </p:nvPr>
        </p:nvSpPr>
        <p:spPr/>
      </p:sp>
      <p:sp>
        <p:nvSpPr>
          <p:cNvPr id="34819" name="Rectangle 3"/>
          <p:cNvSpPr>
            <a:spLocks noGrp="1"/>
          </p:cNvSpPr>
          <p:nvPr>
            <p:ph type="body"/>
          </p:nvPr>
        </p:nvSpPr>
        <p:spPr/>
        <p:txBody>
          <a:bodyPr wrap="square" lIns="91440" tIns="45720" rIns="91440" bIns="45720" anchor="ctr" anchorCtr="0"/>
          <a:lstStyle/>
          <a:p>
            <a:pPr lvl="0" eaLnBrk="1" hangingPunct="1"/>
            <a:endParaRPr lang="zh-CN" altLang="zh-CN" dirty="0"/>
          </a:p>
        </p:txBody>
      </p:sp>
    </p:spTree>
    <p:extLst>
      <p:ext uri="{BB962C8B-B14F-4D97-AF65-F5344CB8AC3E}">
        <p14:creationId xmlns:p14="http://schemas.microsoft.com/office/powerpoint/2010/main" val="2851418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a:prstGeom prst="rect">
            <a:avLst/>
          </a:prstGeo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1"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
        <p:nvSpPr>
          <p:cNvPr id="9" name="矩形 8"/>
          <p:cNvSpPr/>
          <p:nvPr userDrawn="1"/>
        </p:nvSpPr>
        <p:spPr>
          <a:xfrm>
            <a:off x="6628915" y="6431126"/>
            <a:ext cx="775035"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20A82-9434-4F06-B03C-975BCCB3DE6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l="-7000" r="-7000"/>
          </a:stretch>
        </a:blipFill>
        <a:effectLst/>
      </p:bgPr>
    </p:bg>
    <p:spTree>
      <p:nvGrpSpPr>
        <p:cNvPr id="1" name=""/>
        <p:cNvGrpSpPr/>
        <p:nvPr/>
      </p:nvGrpSpPr>
      <p:grpSpPr>
        <a:xfrm>
          <a:off x="0" y="0"/>
          <a:ext cx="0" cy="0"/>
          <a:chOff x="0" y="0"/>
          <a:chExt cx="0" cy="0"/>
        </a:xfrm>
      </p:grpSpPr>
      <p:sp>
        <p:nvSpPr>
          <p:cNvPr id="2" name="矩形 1"/>
          <p:cNvSpPr/>
          <p:nvPr userDrawn="1"/>
        </p:nvSpPr>
        <p:spPr>
          <a:xfrm>
            <a:off x="1802" y="884717"/>
            <a:ext cx="12190198"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矩形 2"/>
          <p:cNvSpPr/>
          <p:nvPr userDrawn="1"/>
        </p:nvSpPr>
        <p:spPr>
          <a:xfrm>
            <a:off x="1802" y="884717"/>
            <a:ext cx="1866573" cy="1440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tags" Target="../tags/tag20.xml"/><Relationship Id="rId6" Type="http://schemas.openxmlformats.org/officeDocument/2006/relationships/image" Target="../media/image2.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tags" Target="../tags/tag21.xml"/><Relationship Id="rId6" Type="http://schemas.openxmlformats.org/officeDocument/2006/relationships/image" Target="../media/image2.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13.xml"/><Relationship Id="rId1" Type="http://schemas.openxmlformats.org/officeDocument/2006/relationships/tags" Target="../tags/tag22.xml"/><Relationship Id="rId5" Type="http://schemas.openxmlformats.org/officeDocument/2006/relationships/image" Target="../media/image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tags" Target="../tags/tag23.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6.emf"/><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25.emf"/><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8.wmf"/><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27.wmf"/><Relationship Id="rId4" Type="http://schemas.openxmlformats.org/officeDocument/2006/relationships/oleObject" Target="../embeddings/oleObject5.bin"/></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wmf"/><Relationship Id="rId2" Type="http://schemas.openxmlformats.org/officeDocument/2006/relationships/slideLayout" Target="../slideLayouts/slideLayout18.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6.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8.xml"/><Relationship Id="rId5" Type="http://schemas.openxmlformats.org/officeDocument/2006/relationships/image" Target="../media/image10.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17.xml"/><Relationship Id="rId5" Type="http://schemas.openxmlformats.org/officeDocument/2006/relationships/image" Target="../media/image11.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3.xml"/><Relationship Id="rId1" Type="http://schemas.openxmlformats.org/officeDocument/2006/relationships/tags" Target="../tags/tag18.xml"/><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18.xml"/><Relationship Id="rId1" Type="http://schemas.openxmlformats.org/officeDocument/2006/relationships/tags" Target="../tags/tag19.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7"/>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smtClean="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smtClean="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endPar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7"/>
          <p:cNvSpPr>
            <a:spLocks noChangeArrowheads="1"/>
          </p:cNvSpPr>
          <p:nvPr/>
        </p:nvSpPr>
        <p:spPr bwMode="auto">
          <a:xfrm>
            <a:off x="1840803" y="3250106"/>
            <a:ext cx="8317242" cy="656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4.7</a:t>
            </a: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三相</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异步电动机</a:t>
            </a: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的结构</a:t>
            </a: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10000">
        <p14:vortex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106" name="Text Box 2"/>
          <p:cNvSpPr txBox="1">
            <a:spLocks noChangeArrowheads="1"/>
          </p:cNvSpPr>
          <p:nvPr/>
        </p:nvSpPr>
        <p:spPr bwMode="auto">
          <a:xfrm>
            <a:off x="3894283" y="5147311"/>
            <a:ext cx="4170045" cy="368300"/>
          </a:xfrm>
          <a:prstGeom prst="rect">
            <a:avLst/>
          </a:prstGeom>
          <a:noFill/>
          <a:ln w="12700" cap="sq">
            <a:noFill/>
            <a:miter lim="800000"/>
            <a:headEnd type="none" w="sm" len="sm"/>
            <a:tailEnd type="none" w="sm" len="sm"/>
          </a:ln>
        </p:spPr>
        <p:txBody>
          <a:bodyPr wrap="square">
            <a:spAutoFit/>
          </a:bodyPr>
          <a:lstStyle/>
          <a:p>
            <a:pPr algn="ctr">
              <a:defRPr/>
            </a:pPr>
            <a:r>
              <a:rPr kumimoji="1" lang="zh-CN" altLang="en-US" dirty="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rPr>
              <a:t>转子铁心和铜排笼型转子绕组</a:t>
            </a:r>
          </a:p>
        </p:txBody>
      </p:sp>
      <p:sp>
        <p:nvSpPr>
          <p:cNvPr id="47114" name="Text Box 10"/>
          <p:cNvSpPr txBox="1"/>
          <p:nvPr/>
        </p:nvSpPr>
        <p:spPr>
          <a:xfrm>
            <a:off x="753584" y="2486056"/>
            <a:ext cx="10451441" cy="1120140"/>
          </a:xfrm>
          <a:prstGeom prst="rect">
            <a:avLst/>
          </a:prstGeom>
          <a:noFill/>
          <a:ln w="9525">
            <a:noFill/>
          </a:ln>
        </p:spPr>
        <p:txBody>
          <a:bodyPr anchor="t" anchorCtr="0"/>
          <a:lstStyle/>
          <a:p>
            <a:pPr>
              <a:lnSpc>
                <a:spcPct val="150000"/>
              </a:lnSpc>
              <a:spcBef>
                <a:spcPct val="20000"/>
              </a:spcBef>
              <a:buClr>
                <a:schemeClr val="accent1"/>
              </a:buClr>
              <a:buSzPct val="65000"/>
              <a:buFont typeface="Wingdings" panose="05000000000000000000" pitchFamily="2" charset="2"/>
            </a:pPr>
            <a:r>
              <a:rPr lang="zh-CN" altLang="en-US" sz="2000" dirty="0" smtClean="0">
                <a:latin typeface="微软雅黑" panose="020B0503020204020204" pitchFamily="34" charset="-122"/>
                <a:ea typeface="微软雅黑" panose="020B0503020204020204" pitchFamily="34" charset="-122"/>
                <a:sym typeface="+mn-ea"/>
              </a:rPr>
              <a:t>    三相</a:t>
            </a:r>
            <a:r>
              <a:rPr lang="zh-CN" altLang="en-US" sz="2000" dirty="0">
                <a:latin typeface="微软雅黑" panose="020B0503020204020204" pitchFamily="34" charset="-122"/>
                <a:ea typeface="微软雅黑" panose="020B0503020204020204" pitchFamily="34" charset="-122"/>
                <a:sym typeface="+mn-ea"/>
              </a:rPr>
              <a:t>转子绕组不是导线，而是由金属条做成。在</a:t>
            </a:r>
            <a:r>
              <a:rPr lang="zh-CN" altLang="en-US" sz="2000" dirty="0">
                <a:latin typeface="微软雅黑" panose="020B0503020204020204" pitchFamily="34" charset="-122"/>
                <a:ea typeface="微软雅黑" panose="020B0503020204020204" pitchFamily="34" charset="-122"/>
              </a:rPr>
              <a:t>转子的每个</a:t>
            </a:r>
            <a:r>
              <a:rPr lang="zh-CN" altLang="en-US" sz="2000" dirty="0">
                <a:latin typeface="微软雅黑" panose="020B0503020204020204" pitchFamily="34" charset="-122"/>
                <a:ea typeface="微软雅黑" panose="020B0503020204020204" pitchFamily="34" charset="-122"/>
                <a:sym typeface="+mn-ea"/>
              </a:rPr>
              <a:t>铁心</a:t>
            </a:r>
            <a:r>
              <a:rPr lang="zh-CN" altLang="en-US" sz="2000" dirty="0">
                <a:latin typeface="微软雅黑" panose="020B0503020204020204" pitchFamily="34" charset="-122"/>
                <a:ea typeface="微软雅黑" panose="020B0503020204020204" pitchFamily="34" charset="-122"/>
              </a:rPr>
              <a:t>槽内插一根裸导条，在铁心两端分别用</a:t>
            </a:r>
            <a:r>
              <a:rPr lang="zh-CN" altLang="en-US" sz="2000" dirty="0">
                <a:latin typeface="微软雅黑" panose="020B0503020204020204" pitchFamily="34" charset="-122"/>
                <a:ea typeface="微软雅黑" panose="020B0503020204020204" pitchFamily="34" charset="-122"/>
                <a:sym typeface="+mn-ea"/>
              </a:rPr>
              <a:t>端环</a:t>
            </a:r>
            <a:r>
              <a:rPr lang="zh-CN" altLang="en-US" sz="2000" dirty="0">
                <a:latin typeface="微软雅黑" panose="020B0503020204020204" pitchFamily="34" charset="-122"/>
                <a:ea typeface="微软雅黑" panose="020B0503020204020204" pitchFamily="34" charset="-122"/>
              </a:rPr>
              <a:t>把</a:t>
            </a:r>
            <a:r>
              <a:rPr lang="zh-CN" altLang="en-US" sz="2000" dirty="0">
                <a:latin typeface="微软雅黑" panose="020B0503020204020204" pitchFamily="34" charset="-122"/>
                <a:ea typeface="微软雅黑" panose="020B0503020204020204" pitchFamily="34" charset="-122"/>
                <a:sym typeface="+mn-ea"/>
              </a:rPr>
              <a:t>裸</a:t>
            </a:r>
            <a:r>
              <a:rPr lang="zh-CN" altLang="en-US" sz="2000" dirty="0">
                <a:latin typeface="微软雅黑" panose="020B0503020204020204" pitchFamily="34" charset="-122"/>
                <a:ea typeface="微软雅黑" panose="020B0503020204020204" pitchFamily="34" charset="-122"/>
              </a:rPr>
              <a:t>导条连接成一个整体，形成一个自身闭路的多相对称绕组。</a:t>
            </a:r>
          </a:p>
        </p:txBody>
      </p:sp>
      <p:sp>
        <p:nvSpPr>
          <p:cNvPr id="10" name="Text Box 4"/>
          <p:cNvSpPr txBox="1">
            <a:spLocks noChangeArrowheads="1"/>
          </p:cNvSpPr>
          <p:nvPr/>
        </p:nvSpPr>
        <p:spPr>
          <a:xfrm>
            <a:off x="1121929" y="2005828"/>
            <a:ext cx="3665220" cy="457200"/>
          </a:xfrm>
          <a:prstGeom prst="rect">
            <a:avLst/>
          </a:prstGeom>
          <a:noFill/>
        </p:spPr>
        <p:txBody>
          <a:bodyPr/>
          <a:lstStyle/>
          <a:p>
            <a:pPr marL="342900" indent="-342900">
              <a:spcBef>
                <a:spcPct val="20000"/>
              </a:spcBef>
              <a:buFont typeface="Wingdings" panose="05000000000000000000" pitchFamily="2" charset="2"/>
              <a:defRPr/>
            </a:pPr>
            <a:r>
              <a:rPr lang="zh-CN" altLang="en-US" kern="0" dirty="0">
                <a:latin typeface="+mj-ea"/>
                <a:ea typeface="+mj-ea"/>
              </a:rPr>
              <a:t>①</a:t>
            </a:r>
            <a:r>
              <a:rPr lang="zh-CN" altLang="en-US" sz="2200" dirty="0">
                <a:latin typeface="华文行楷" panose="02010800040101010101" pitchFamily="2" charset="-122"/>
                <a:ea typeface="华文行楷" panose="02010800040101010101" pitchFamily="2" charset="-122"/>
              </a:rPr>
              <a:t>笼型绕组</a:t>
            </a:r>
          </a:p>
        </p:txBody>
      </p:sp>
      <p:sp>
        <p:nvSpPr>
          <p:cNvPr id="11" name="Rectangle 5"/>
          <p:cNvSpPr>
            <a:spLocks noChangeArrowheads="1"/>
          </p:cNvSpPr>
          <p:nvPr/>
        </p:nvSpPr>
        <p:spPr bwMode="auto">
          <a:xfrm>
            <a:off x="1121929" y="1259187"/>
            <a:ext cx="3178810" cy="435119"/>
          </a:xfrm>
          <a:prstGeom prst="rect">
            <a:avLst/>
          </a:prstGeom>
          <a:noFill/>
          <a:ln w="9525">
            <a:noFill/>
            <a:miter lim="800000"/>
          </a:ln>
          <a:effectLst/>
        </p:spPr>
        <p:txBody>
          <a:bodyPr wrap="square">
            <a:spAutoFit/>
          </a:bodyPr>
          <a:lstStyle/>
          <a:p>
            <a:pPr fontAlgn="base">
              <a:lnSpc>
                <a:spcPct val="105000"/>
              </a:lnSpc>
              <a:spcBef>
                <a:spcPct val="50000"/>
              </a:spcBef>
              <a:spcAft>
                <a:spcPct val="0"/>
              </a:spcAft>
              <a:defRPr/>
            </a:pPr>
            <a:r>
              <a:rPr lang="en-US" altLang="zh-CN" sz="2400" b="1" dirty="0">
                <a:latin typeface="黑体" panose="02010609060101010101" pitchFamily="49" charset="-122"/>
                <a:ea typeface="黑体" panose="02010609060101010101" pitchFamily="49" charset="-122"/>
              </a:rPr>
              <a:t>2</a:t>
            </a:r>
            <a:r>
              <a:rPr lang="zh-CN" altLang="en-US" sz="2400" b="1" dirty="0">
                <a:latin typeface="黑体" panose="02010609060101010101" pitchFamily="49" charset="-122"/>
                <a:ea typeface="黑体" panose="02010609060101010101" pitchFamily="49" charset="-122"/>
              </a:rPr>
              <a:t>）转子绕组</a:t>
            </a:r>
          </a:p>
        </p:txBody>
      </p:sp>
      <p:sp>
        <p:nvSpPr>
          <p:cNvPr id="13" name="Line 3"/>
          <p:cNvSpPr>
            <a:spLocks noChangeShapeType="1"/>
          </p:cNvSpPr>
          <p:nvPr/>
        </p:nvSpPr>
        <p:spPr bwMode="auto">
          <a:xfrm>
            <a:off x="1992314" y="847725"/>
            <a:ext cx="8207375" cy="0"/>
          </a:xfrm>
          <a:prstGeom prst="line">
            <a:avLst/>
          </a:prstGeom>
          <a:noFill/>
          <a:ln w="57150">
            <a:solidFill>
              <a:srgbClr val="003300"/>
            </a:solidFill>
            <a:round/>
          </a:ln>
        </p:spPr>
        <p:txBody>
          <a:bodyPr/>
          <a:lstStyle/>
          <a:p>
            <a:pPr fontAlgn="base">
              <a:spcBef>
                <a:spcPct val="0"/>
              </a:spcBef>
              <a:spcAft>
                <a:spcPct val="0"/>
              </a:spcAft>
              <a:defRPr/>
            </a:pPr>
            <a:endParaRPr lang="zh-CN" altLang="en-US" sz="2200" b="1" strike="sngStrike">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
        <p:nvSpPr>
          <p:cNvPr id="47116" name="Text Box 12"/>
          <p:cNvSpPr txBox="1"/>
          <p:nvPr/>
        </p:nvSpPr>
        <p:spPr>
          <a:xfrm>
            <a:off x="923492" y="5548055"/>
            <a:ext cx="10732020" cy="1674494"/>
          </a:xfrm>
          <a:prstGeom prst="rect">
            <a:avLst/>
          </a:prstGeom>
          <a:noFill/>
          <a:ln w="9525">
            <a:noFill/>
          </a:ln>
        </p:spPr>
        <p:txBody>
          <a:bodyPr anchor="t" anchorCtr="0"/>
          <a:lstStyle/>
          <a:p>
            <a:pPr>
              <a:lnSpc>
                <a:spcPct val="150000"/>
              </a:lnSpc>
              <a:spcBef>
                <a:spcPct val="20000"/>
              </a:spcBef>
              <a:buClr>
                <a:schemeClr val="accent1"/>
              </a:buClr>
              <a:buSzPct val="65000"/>
              <a:buFont typeface="Wingdings" panose="05000000000000000000" pitchFamily="2" charset="2"/>
            </a:pPr>
            <a:r>
              <a:rPr lang="zh-CN" altLang="en-US" sz="2000" dirty="0">
                <a:latin typeface="微软雅黑" panose="020B0503020204020204" pitchFamily="34" charset="-122"/>
                <a:ea typeface="微软雅黑" panose="020B0503020204020204" pitchFamily="34" charset="-122"/>
              </a:rPr>
              <a:t>具有笼型绕组的三相异步电动机，称为</a:t>
            </a:r>
            <a:r>
              <a:rPr lang="zh-CN" altLang="en-US" sz="2000" u="sng" dirty="0">
                <a:solidFill>
                  <a:srgbClr val="C00000"/>
                </a:solidFill>
                <a:latin typeface="微软雅黑" panose="020B0503020204020204" pitchFamily="34" charset="-122"/>
                <a:ea typeface="微软雅黑" panose="020B0503020204020204" pitchFamily="34" charset="-122"/>
                <a:sym typeface="+mn-ea"/>
              </a:rPr>
              <a:t>三相</a:t>
            </a:r>
            <a:r>
              <a:rPr lang="zh-CN" altLang="en-US" sz="2000" u="sng" dirty="0">
                <a:solidFill>
                  <a:srgbClr val="C00000"/>
                </a:solidFill>
                <a:latin typeface="微软雅黑" panose="020B0503020204020204" pitchFamily="34" charset="-122"/>
                <a:ea typeface="微软雅黑" panose="020B0503020204020204" pitchFamily="34" charset="-122"/>
              </a:rPr>
              <a:t>笼型异步电动机</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spcBef>
                <a:spcPct val="20000"/>
              </a:spcBef>
              <a:buClr>
                <a:schemeClr val="accent1"/>
              </a:buClr>
              <a:buSzPct val="65000"/>
            </a:pPr>
            <a:r>
              <a:rPr lang="zh-CN" altLang="en-US" sz="2000" dirty="0">
                <a:latin typeface="微软雅黑" panose="020B0503020204020204" pitchFamily="34" charset="-122"/>
                <a:ea typeface="微软雅黑" panose="020B0503020204020204" pitchFamily="34" charset="-122"/>
              </a:rPr>
              <a:t>大型笼型异步电动机（</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sym typeface="+mn-ea"/>
              </a:rPr>
              <a:t>100</a:t>
            </a:r>
            <a:r>
              <a:rPr lang="en-US" altLang="zh-CN" sz="2000" dirty="0">
                <a:latin typeface="微软雅黑" panose="020B0503020204020204" pitchFamily="34" charset="-122"/>
                <a:ea typeface="微软雅黑" panose="020B0503020204020204" pitchFamily="34" charset="-122"/>
                <a:cs typeface="Times New Roman" panose="02020603050405020304" pitchFamily="18" charset="0"/>
                <a:sym typeface="+mn-ea"/>
              </a:rPr>
              <a:t>k</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sym typeface="+mn-ea"/>
              </a:rPr>
              <a:t>W以上</a:t>
            </a:r>
            <a:r>
              <a:rPr lang="zh-CN" altLang="en-US" sz="2000" dirty="0">
                <a:latin typeface="微软雅黑" panose="020B0503020204020204" pitchFamily="34" charset="-122"/>
                <a:ea typeface="微软雅黑" panose="020B0503020204020204" pitchFamily="34" charset="-122"/>
                <a:sym typeface="+mn-ea"/>
              </a:rPr>
              <a:t>）的转子绕组</a:t>
            </a:r>
            <a:r>
              <a:rPr lang="zh-CN" altLang="en-US" sz="2000" dirty="0">
                <a:latin typeface="微软雅黑" panose="020B0503020204020204" pitchFamily="34" charset="-122"/>
                <a:ea typeface="微软雅黑" panose="020B0503020204020204" pitchFamily="34" charset="-122"/>
              </a:rPr>
              <a:t>采用铜导条</a:t>
            </a:r>
            <a:r>
              <a:rPr lang="zh-CN" altLang="en-US" sz="2000" dirty="0">
                <a:latin typeface="微软雅黑" panose="020B0503020204020204" pitchFamily="34" charset="-122"/>
                <a:ea typeface="微软雅黑" panose="020B0503020204020204" pitchFamily="34" charset="-122"/>
                <a:sym typeface="+mn-ea"/>
              </a:rPr>
              <a:t>和铜端环焊接而成。</a:t>
            </a:r>
            <a:endParaRPr lang="zh-CN" altLang="en-US" sz="2000" dirty="0">
              <a:latin typeface="微软雅黑" panose="020B0503020204020204" pitchFamily="34" charset="-122"/>
              <a:ea typeface="微软雅黑" panose="020B0503020204020204" pitchFamily="34" charset="-122"/>
            </a:endParaRPr>
          </a:p>
          <a:p>
            <a:pPr>
              <a:lnSpc>
                <a:spcPct val="150000"/>
              </a:lnSpc>
              <a:spcBef>
                <a:spcPct val="20000"/>
              </a:spcBef>
              <a:buClr>
                <a:schemeClr val="accent1"/>
              </a:buClr>
              <a:buSzPct val="65000"/>
              <a:buFont typeface="Wingdings" panose="05000000000000000000" pitchFamily="2" charset="2"/>
            </a:pPr>
            <a:endParaRPr lang="zh-CN" altLang="en-US" sz="20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3894282" y="3621406"/>
            <a:ext cx="1276350" cy="1438275"/>
          </a:xfrm>
          <a:prstGeom prst="rect">
            <a:avLst/>
          </a:prstGeom>
        </p:spPr>
      </p:pic>
      <p:pic>
        <p:nvPicPr>
          <p:cNvPr id="4" name="图片 3"/>
          <p:cNvPicPr>
            <a:picLocks noChangeAspect="1"/>
          </p:cNvPicPr>
          <p:nvPr/>
        </p:nvPicPr>
        <p:blipFill>
          <a:blip r:embed="rId5"/>
          <a:stretch>
            <a:fillRect/>
          </a:stretch>
        </p:blipFill>
        <p:spPr>
          <a:xfrm>
            <a:off x="6289502" y="3581401"/>
            <a:ext cx="1485900" cy="1390650"/>
          </a:xfrm>
          <a:prstGeom prst="rect">
            <a:avLst/>
          </a:prstGeom>
        </p:spPr>
      </p:pic>
      <p:pic>
        <p:nvPicPr>
          <p:cNvPr id="14" name="图片 13"/>
          <p:cNvPicPr>
            <a:picLocks noChangeAspect="1"/>
          </p:cNvPicPr>
          <p:nvPr/>
        </p:nvPicPr>
        <p:blipFill>
          <a:blip r:embed="rId6">
            <a:clrChange>
              <a:clrFrom>
                <a:srgbClr val="F6F6F6"/>
              </a:clrFrom>
              <a:clrTo>
                <a:srgbClr val="F6F6F6">
                  <a:alpha val="0"/>
                </a:srgbClr>
              </a:clrTo>
            </a:clrChange>
          </a:blip>
          <a:stretch>
            <a:fillRect/>
          </a:stretch>
        </p:blipFill>
        <p:spPr>
          <a:xfrm>
            <a:off x="168275" y="211646"/>
            <a:ext cx="607719" cy="633243"/>
          </a:xfrm>
          <a:prstGeom prst="rect">
            <a:avLst/>
          </a:prstGeom>
        </p:spPr>
      </p:pic>
    </p:spTree>
    <p:custDataLst>
      <p:tags r:id="rId1"/>
    </p:custDataLst>
    <p:extLst>
      <p:ext uri="{BB962C8B-B14F-4D97-AF65-F5344CB8AC3E}">
        <p14:creationId xmlns:p14="http://schemas.microsoft.com/office/powerpoint/2010/main" val="3677186427"/>
      </p:ext>
    </p:extLst>
  </p:cSld>
  <p:clrMapOvr>
    <a:masterClrMapping/>
  </p:clrMapOvr>
  <mc:AlternateContent xmlns:mc="http://schemas.openxmlformats.org/markup-compatibility/2006" xmlns:p14="http://schemas.microsoft.com/office/powerpoint/2010/main">
    <mc:Choice Requires="p14">
      <p:transition spd="slow" p14:dur="1500" advTm="586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2000" fill="hold">
                                          <p:stCondLst>
                                            <p:cond delay="0"/>
                                          </p:stCondLst>
                                        </p:cTn>
                                        <p:tgtEl>
                                          <p:spTgt spid="10"/>
                                        </p:tgtEl>
                                        <p:attrNameLst>
                                          <p:attrName>style.visibility</p:attrName>
                                        </p:attrNameLst>
                                      </p:cBhvr>
                                      <p:to>
                                        <p:strVal val="visible"/>
                                      </p:to>
                                    </p:set>
                                    <p:animEffect transition="in" filter="blinds(horizontal)">
                                      <p:cBhvr>
                                        <p:cTn id="7" dur="2000"/>
                                        <p:tgtEl>
                                          <p:spTgt spid="10"/>
                                        </p:tgtEl>
                                      </p:cBhvr>
                                    </p:animEffect>
                                  </p:childTnLst>
                                </p:cTn>
                              </p:par>
                            </p:childTnLst>
                          </p:cTn>
                        </p:par>
                        <p:par>
                          <p:cTn id="8" fill="hold">
                            <p:stCondLst>
                              <p:cond delay="2000"/>
                            </p:stCondLst>
                            <p:childTnLst>
                              <p:par>
                                <p:cTn id="9" presetID="3" presetClass="entr" presetSubtype="10" fill="hold" grpId="0" nodeType="afterEffect">
                                  <p:stCondLst>
                                    <p:cond delay="0"/>
                                  </p:stCondLst>
                                  <p:childTnLst>
                                    <p:set>
                                      <p:cBhvr>
                                        <p:cTn id="10" dur="2000" fill="hold">
                                          <p:stCondLst>
                                            <p:cond delay="0"/>
                                          </p:stCondLst>
                                        </p:cTn>
                                        <p:tgtEl>
                                          <p:spTgt spid="47114"/>
                                        </p:tgtEl>
                                        <p:attrNameLst>
                                          <p:attrName>style.visibility</p:attrName>
                                        </p:attrNameLst>
                                      </p:cBhvr>
                                      <p:to>
                                        <p:strVal val="visible"/>
                                      </p:to>
                                    </p:set>
                                    <p:animEffect transition="in" filter="blinds(horizontal)">
                                      <p:cBhvr>
                                        <p:cTn id="11" dur="2000"/>
                                        <p:tgtEl>
                                          <p:spTgt spid="47114"/>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nodeType="clickEffect">
                                  <p:stCondLst>
                                    <p:cond delay="0"/>
                                  </p:stCondLst>
                                  <p:childTnLst>
                                    <p:set>
                                      <p:cBhvr>
                                        <p:cTn id="15" dur="2000" fill="hold">
                                          <p:stCondLst>
                                            <p:cond delay="0"/>
                                          </p:stCondLst>
                                        </p:cTn>
                                        <p:tgtEl>
                                          <p:spTgt spid="2"/>
                                        </p:tgtEl>
                                        <p:attrNameLst>
                                          <p:attrName>style.visibility</p:attrName>
                                        </p:attrNameLst>
                                      </p:cBhvr>
                                      <p:to>
                                        <p:strVal val="visible"/>
                                      </p:to>
                                    </p:set>
                                    <p:anim calcmode="lin" valueType="num">
                                      <p:cBhvr>
                                        <p:cTn id="16" dur="2000" fill="hold"/>
                                        <p:tgtEl>
                                          <p:spTgt spid="2"/>
                                        </p:tgtEl>
                                        <p:attrNameLst>
                                          <p:attrName>ppt_w</p:attrName>
                                        </p:attrNameLst>
                                      </p:cBhvr>
                                      <p:tavLst>
                                        <p:tav tm="0">
                                          <p:val>
                                            <p:strVal val="#ppt_w*0.70"/>
                                          </p:val>
                                        </p:tav>
                                        <p:tav tm="100000">
                                          <p:val>
                                            <p:strVal val="#ppt_w"/>
                                          </p:val>
                                        </p:tav>
                                      </p:tavLst>
                                    </p:anim>
                                    <p:anim calcmode="lin" valueType="num">
                                      <p:cBhvr>
                                        <p:cTn id="17" dur="2000" fill="hold"/>
                                        <p:tgtEl>
                                          <p:spTgt spid="2"/>
                                        </p:tgtEl>
                                        <p:attrNameLst>
                                          <p:attrName>ppt_h</p:attrName>
                                        </p:attrNameLst>
                                      </p:cBhvr>
                                      <p:tavLst>
                                        <p:tav tm="0">
                                          <p:val>
                                            <p:strVal val="#ppt_h"/>
                                          </p:val>
                                        </p:tav>
                                        <p:tav tm="100000">
                                          <p:val>
                                            <p:strVal val="#ppt_h"/>
                                          </p:val>
                                        </p:tav>
                                      </p:tavLst>
                                    </p:anim>
                                    <p:animEffect transition="in" filter="fade">
                                      <p:cBhvr>
                                        <p:cTn id="18" dur="2000"/>
                                        <p:tgtEl>
                                          <p:spTgt spid="2"/>
                                        </p:tgtEl>
                                      </p:cBhvr>
                                    </p:animEffect>
                                  </p:childTnLst>
                                </p:cTn>
                              </p:par>
                              <p:par>
                                <p:cTn id="19" presetID="55" presetClass="entr" presetSubtype="0" fill="hold" nodeType="withEffect">
                                  <p:stCondLst>
                                    <p:cond delay="0"/>
                                  </p:stCondLst>
                                  <p:childTnLst>
                                    <p:set>
                                      <p:cBhvr>
                                        <p:cTn id="20" dur="2000" fill="hold">
                                          <p:stCondLst>
                                            <p:cond delay="0"/>
                                          </p:stCondLst>
                                        </p:cTn>
                                        <p:tgtEl>
                                          <p:spTgt spid="4"/>
                                        </p:tgtEl>
                                        <p:attrNameLst>
                                          <p:attrName>style.visibility</p:attrName>
                                        </p:attrNameLst>
                                      </p:cBhvr>
                                      <p:to>
                                        <p:strVal val="visible"/>
                                      </p:to>
                                    </p:set>
                                    <p:anim calcmode="lin" valueType="num">
                                      <p:cBhvr>
                                        <p:cTn id="21" dur="2000" fill="hold"/>
                                        <p:tgtEl>
                                          <p:spTgt spid="4"/>
                                        </p:tgtEl>
                                        <p:attrNameLst>
                                          <p:attrName>ppt_w</p:attrName>
                                        </p:attrNameLst>
                                      </p:cBhvr>
                                      <p:tavLst>
                                        <p:tav tm="0">
                                          <p:val>
                                            <p:strVal val="#ppt_w*0.70"/>
                                          </p:val>
                                        </p:tav>
                                        <p:tav tm="100000">
                                          <p:val>
                                            <p:strVal val="#ppt_w"/>
                                          </p:val>
                                        </p:tav>
                                      </p:tavLst>
                                    </p:anim>
                                    <p:anim calcmode="lin" valueType="num">
                                      <p:cBhvr>
                                        <p:cTn id="22" dur="2000" fill="hold"/>
                                        <p:tgtEl>
                                          <p:spTgt spid="4"/>
                                        </p:tgtEl>
                                        <p:attrNameLst>
                                          <p:attrName>ppt_h</p:attrName>
                                        </p:attrNameLst>
                                      </p:cBhvr>
                                      <p:tavLst>
                                        <p:tav tm="0">
                                          <p:val>
                                            <p:strVal val="#ppt_h"/>
                                          </p:val>
                                        </p:tav>
                                        <p:tav tm="100000">
                                          <p:val>
                                            <p:strVal val="#ppt_h"/>
                                          </p:val>
                                        </p:tav>
                                      </p:tavLst>
                                    </p:anim>
                                    <p:animEffect transition="in" filter="fade">
                                      <p:cBhvr>
                                        <p:cTn id="23" dur="2000"/>
                                        <p:tgtEl>
                                          <p:spTgt spid="4"/>
                                        </p:tgtEl>
                                      </p:cBhvr>
                                    </p:animEffect>
                                  </p:childTnLst>
                                </p:cTn>
                              </p:par>
                              <p:par>
                                <p:cTn id="24" presetID="20" presetClass="entr" presetSubtype="0" fill="hold" grpId="0" nodeType="withEffect">
                                  <p:stCondLst>
                                    <p:cond delay="0"/>
                                  </p:stCondLst>
                                  <p:childTnLst>
                                    <p:set>
                                      <p:cBhvr>
                                        <p:cTn id="25" dur="2000" fill="hold">
                                          <p:stCondLst>
                                            <p:cond delay="0"/>
                                          </p:stCondLst>
                                        </p:cTn>
                                        <p:tgtEl>
                                          <p:spTgt spid="47106"/>
                                        </p:tgtEl>
                                        <p:attrNameLst>
                                          <p:attrName>style.visibility</p:attrName>
                                        </p:attrNameLst>
                                      </p:cBhvr>
                                      <p:to>
                                        <p:strVal val="visible"/>
                                      </p:to>
                                    </p:set>
                                    <p:animEffect transition="in" filter="wedge">
                                      <p:cBhvr>
                                        <p:cTn id="26" dur="2000"/>
                                        <p:tgtEl>
                                          <p:spTgt spid="4710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2000" fill="hold">
                                          <p:stCondLst>
                                            <p:cond delay="0"/>
                                          </p:stCondLst>
                                        </p:cTn>
                                        <p:tgtEl>
                                          <p:spTgt spid="47116"/>
                                        </p:tgtEl>
                                        <p:attrNameLst>
                                          <p:attrName>style.visibility</p:attrName>
                                        </p:attrNameLst>
                                      </p:cBhvr>
                                      <p:to>
                                        <p:strVal val="visible"/>
                                      </p:to>
                                    </p:set>
                                    <p:animEffect transition="in" filter="blinds(horizontal)">
                                      <p:cBhvr>
                                        <p:cTn id="31" dur="2000"/>
                                        <p:tgtEl>
                                          <p:spTgt spid="47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14" grpId="0"/>
      <p:bldP spid="10" grpId="0"/>
      <p:bldP spid="471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Line 3"/>
          <p:cNvSpPr>
            <a:spLocks noChangeShapeType="1"/>
          </p:cNvSpPr>
          <p:nvPr/>
        </p:nvSpPr>
        <p:spPr bwMode="auto">
          <a:xfrm>
            <a:off x="1992314" y="847725"/>
            <a:ext cx="8207375" cy="0"/>
          </a:xfrm>
          <a:prstGeom prst="line">
            <a:avLst/>
          </a:prstGeom>
          <a:noFill/>
          <a:ln w="57150">
            <a:solidFill>
              <a:srgbClr val="003300"/>
            </a:solidFill>
            <a:round/>
          </a:ln>
        </p:spPr>
        <p:txBody>
          <a:bodyPr/>
          <a:lstStyle/>
          <a:p>
            <a:pPr fontAlgn="base">
              <a:spcBef>
                <a:spcPct val="0"/>
              </a:spcBef>
              <a:spcAft>
                <a:spcPct val="0"/>
              </a:spcAft>
              <a:defRPr/>
            </a:pPr>
            <a:endParaRPr lang="zh-CN" altLang="en-US" sz="2200" b="1" strike="sngStrike">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
        <p:nvSpPr>
          <p:cNvPr id="15" name="Text Box 2"/>
          <p:cNvSpPr txBox="1">
            <a:spLocks noChangeArrowheads="1"/>
          </p:cNvSpPr>
          <p:nvPr/>
        </p:nvSpPr>
        <p:spPr bwMode="auto">
          <a:xfrm>
            <a:off x="3053629" y="6019231"/>
            <a:ext cx="2008188" cy="368300"/>
          </a:xfrm>
          <a:prstGeom prst="rect">
            <a:avLst/>
          </a:prstGeom>
          <a:noFill/>
          <a:ln w="12700" cap="sq">
            <a:noFill/>
            <a:miter lim="800000"/>
            <a:headEnd type="none" w="sm" len="sm"/>
            <a:tailEnd type="none" w="sm" len="sm"/>
          </a:ln>
        </p:spPr>
        <p:txBody>
          <a:bodyPr>
            <a:spAutoFit/>
          </a:bodyPr>
          <a:lstStyle/>
          <a:p>
            <a:pPr algn="ctr">
              <a:defRPr/>
            </a:pPr>
            <a:r>
              <a:rPr kumimoji="1" lang="zh-CN" altLang="en-US" dirty="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sym typeface="+mn-ea"/>
              </a:rPr>
              <a:t>铸铝转子</a:t>
            </a:r>
          </a:p>
        </p:txBody>
      </p:sp>
      <p:sp>
        <p:nvSpPr>
          <p:cNvPr id="16" name="Text Box 12"/>
          <p:cNvSpPr txBox="1"/>
          <p:nvPr/>
        </p:nvSpPr>
        <p:spPr>
          <a:xfrm>
            <a:off x="1452477" y="2585893"/>
            <a:ext cx="7274560" cy="927735"/>
          </a:xfrm>
          <a:prstGeom prst="rect">
            <a:avLst/>
          </a:prstGeom>
          <a:noFill/>
          <a:ln w="9525">
            <a:noFill/>
          </a:ln>
        </p:spPr>
        <p:txBody>
          <a:bodyPr anchor="t" anchorCtr="0"/>
          <a:lstStyle/>
          <a:p>
            <a:pPr>
              <a:lnSpc>
                <a:spcPct val="150000"/>
              </a:lnSpc>
              <a:spcBef>
                <a:spcPct val="20000"/>
              </a:spcBef>
              <a:buClr>
                <a:schemeClr val="accent1"/>
              </a:buClr>
              <a:buSzPct val="65000"/>
              <a:buFont typeface="Wingdings" panose="05000000000000000000" pitchFamily="2" charset="2"/>
            </a:pPr>
            <a:r>
              <a:rPr lang="zh-CN" altLang="en-US" sz="2000" dirty="0">
                <a:latin typeface="微软雅黑" panose="020B0503020204020204" pitchFamily="34" charset="-122"/>
                <a:ea typeface="微软雅黑" panose="020B0503020204020204" pitchFamily="34" charset="-122"/>
                <a:sym typeface="+mn-ea"/>
              </a:rPr>
              <a:t>中小型笼型异步电动机一般采用铸铝转子：</a:t>
            </a:r>
          </a:p>
          <a:p>
            <a:pPr>
              <a:lnSpc>
                <a:spcPct val="150000"/>
              </a:lnSpc>
              <a:spcBef>
                <a:spcPct val="20000"/>
              </a:spcBef>
              <a:buClr>
                <a:schemeClr val="accent1"/>
              </a:buClr>
              <a:buSzPct val="65000"/>
              <a:buFont typeface="Wingdings" panose="05000000000000000000" pitchFamily="2" charset="2"/>
            </a:pPr>
            <a:r>
              <a:rPr lang="zh-CN" altLang="en-US" sz="2000" dirty="0">
                <a:latin typeface="微软雅黑" panose="020B0503020204020204" pitchFamily="34" charset="-122"/>
                <a:ea typeface="微软雅黑" panose="020B0503020204020204" pitchFamily="34" charset="-122"/>
                <a:sym typeface="+mn-ea"/>
              </a:rPr>
              <a:t>把转子导条和端环风扇叶片，用铝液一次性浇铸而成。</a:t>
            </a:r>
            <a:endParaRPr lang="zh-CN" altLang="en-US" sz="20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6718646" y="4530669"/>
            <a:ext cx="2072640" cy="1209675"/>
          </a:xfrm>
          <a:prstGeom prst="rect">
            <a:avLst/>
          </a:prstGeom>
        </p:spPr>
      </p:pic>
      <p:pic>
        <p:nvPicPr>
          <p:cNvPr id="8" name="图片 7"/>
          <p:cNvPicPr>
            <a:picLocks noChangeAspect="1"/>
          </p:cNvPicPr>
          <p:nvPr/>
        </p:nvPicPr>
        <p:blipFill>
          <a:blip r:embed="rId5"/>
          <a:stretch>
            <a:fillRect/>
          </a:stretch>
        </p:blipFill>
        <p:spPr>
          <a:xfrm>
            <a:off x="2685761" y="4041719"/>
            <a:ext cx="2865120" cy="1837055"/>
          </a:xfrm>
          <a:prstGeom prst="rect">
            <a:avLst/>
          </a:prstGeom>
        </p:spPr>
      </p:pic>
      <p:sp>
        <p:nvSpPr>
          <p:cNvPr id="9" name="Text Box 2"/>
          <p:cNvSpPr txBox="1">
            <a:spLocks noChangeArrowheads="1"/>
          </p:cNvSpPr>
          <p:nvPr/>
        </p:nvSpPr>
        <p:spPr bwMode="auto">
          <a:xfrm>
            <a:off x="6718849" y="6019231"/>
            <a:ext cx="2008188" cy="368300"/>
          </a:xfrm>
          <a:prstGeom prst="rect">
            <a:avLst/>
          </a:prstGeom>
          <a:noFill/>
          <a:ln w="12700" cap="sq">
            <a:noFill/>
            <a:miter lim="800000"/>
            <a:headEnd type="none" w="sm" len="sm"/>
            <a:tailEnd type="none" w="sm" len="sm"/>
          </a:ln>
        </p:spPr>
        <p:txBody>
          <a:bodyPr>
            <a:spAutoFit/>
          </a:bodyPr>
          <a:lstStyle/>
          <a:p>
            <a:pPr algn="ctr">
              <a:defRPr/>
            </a:pPr>
            <a:r>
              <a:rPr kumimoji="1" lang="zh-CN" altLang="en-US" dirty="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sym typeface="+mn-ea"/>
              </a:rPr>
              <a:t>铸铝转子绕组</a:t>
            </a:r>
          </a:p>
        </p:txBody>
      </p:sp>
      <p:sp>
        <p:nvSpPr>
          <p:cNvPr id="12" name="关于我们"/>
          <p:cNvSpPr/>
          <p:nvPr/>
        </p:nvSpPr>
        <p:spPr>
          <a:xfrm>
            <a:off x="98523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4" name="图片 13"/>
          <p:cNvPicPr>
            <a:picLocks noChangeAspect="1"/>
          </p:cNvPicPr>
          <p:nvPr/>
        </p:nvPicPr>
        <p:blipFill>
          <a:blip r:embed="rId6">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17" name="Text Box 4"/>
          <p:cNvSpPr txBox="1">
            <a:spLocks noChangeArrowheads="1"/>
          </p:cNvSpPr>
          <p:nvPr/>
        </p:nvSpPr>
        <p:spPr>
          <a:xfrm>
            <a:off x="1121929" y="2005828"/>
            <a:ext cx="3665220" cy="457200"/>
          </a:xfrm>
          <a:prstGeom prst="rect">
            <a:avLst/>
          </a:prstGeom>
          <a:noFill/>
        </p:spPr>
        <p:txBody>
          <a:bodyPr/>
          <a:lstStyle/>
          <a:p>
            <a:pPr marL="342900" indent="-342900" fontAlgn="base">
              <a:spcBef>
                <a:spcPct val="20000"/>
              </a:spcBef>
              <a:spcAft>
                <a:spcPct val="0"/>
              </a:spcAft>
              <a:defRPr/>
            </a:pPr>
            <a:r>
              <a:rPr lang="zh-CN" altLang="en-US" kern="0" dirty="0">
                <a:latin typeface="+mj-ea"/>
                <a:ea typeface="+mj-ea"/>
              </a:rPr>
              <a:t>①</a:t>
            </a:r>
            <a:r>
              <a:rPr lang="zh-CN" altLang="en-US" sz="2400" b="1" dirty="0">
                <a:latin typeface="Times New Roman" panose="02020603050405020304" pitchFamily="18" charset="0"/>
                <a:ea typeface="华文楷体" panose="02010600040101010101" charset="-122"/>
                <a:cs typeface="Times New Roman" panose="02020603050405020304" pitchFamily="18" charset="0"/>
              </a:rPr>
              <a:t>笼型绕组</a:t>
            </a:r>
          </a:p>
        </p:txBody>
      </p:sp>
    </p:spTree>
    <p:custDataLst>
      <p:tags r:id="rId1"/>
    </p:custDataLst>
    <p:extLst>
      <p:ext uri="{BB962C8B-B14F-4D97-AF65-F5344CB8AC3E}">
        <p14:creationId xmlns:p14="http://schemas.microsoft.com/office/powerpoint/2010/main" val="1747337105"/>
      </p:ext>
    </p:extLst>
  </p:cSld>
  <p:clrMapOvr>
    <a:masterClrMapping/>
  </p:clrMapOvr>
  <mc:AlternateContent xmlns:mc="http://schemas.openxmlformats.org/markup-compatibility/2006" xmlns:p14="http://schemas.microsoft.com/office/powerpoint/2010/main">
    <mc:Choice Requires="p14">
      <p:transition spd="slow" p14:dur="1500" advTm="586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2000" fill="hold">
                                          <p:stCondLst>
                                            <p:cond delay="0"/>
                                          </p:stCondLst>
                                        </p:cTn>
                                        <p:tgtEl>
                                          <p:spTgt spid="16"/>
                                        </p:tgtEl>
                                        <p:attrNameLst>
                                          <p:attrName>style.visibility</p:attrName>
                                        </p:attrNameLst>
                                      </p:cBhvr>
                                      <p:to>
                                        <p:strVal val="visible"/>
                                      </p:to>
                                    </p:set>
                                    <p:animEffect transition="in" filter="blinds(horizontal)">
                                      <p:cBhvr>
                                        <p:cTn id="7" dur="2000"/>
                                        <p:tgtEl>
                                          <p:spTgt spid="16"/>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2000" fill="hold">
                                          <p:stCondLst>
                                            <p:cond delay="0"/>
                                          </p:stCondLst>
                                        </p:cTn>
                                        <p:tgtEl>
                                          <p:spTgt spid="8"/>
                                        </p:tgtEl>
                                        <p:attrNameLst>
                                          <p:attrName>style.visibility</p:attrName>
                                        </p:attrNameLst>
                                      </p:cBhvr>
                                      <p:to>
                                        <p:strVal val="visible"/>
                                      </p:to>
                                    </p:set>
                                    <p:anim calcmode="lin" valueType="num">
                                      <p:cBhvr>
                                        <p:cTn id="11" dur="2000" fill="hold"/>
                                        <p:tgtEl>
                                          <p:spTgt spid="8"/>
                                        </p:tgtEl>
                                        <p:attrNameLst>
                                          <p:attrName>ppt_x</p:attrName>
                                        </p:attrNameLst>
                                      </p:cBhvr>
                                      <p:tavLst>
                                        <p:tav tm="0">
                                          <p:val>
                                            <p:strVal val="#ppt_x-.2"/>
                                          </p:val>
                                        </p:tav>
                                        <p:tav tm="100000">
                                          <p:val>
                                            <p:strVal val="#ppt_x"/>
                                          </p:val>
                                        </p:tav>
                                      </p:tavLst>
                                    </p:anim>
                                    <p:anim calcmode="lin" valueType="num">
                                      <p:cBhvr>
                                        <p:cTn id="12" dur="2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3" dur="2000"/>
                                        <p:tgtEl>
                                          <p:spTgt spid="8"/>
                                        </p:tgtEl>
                                      </p:cBhvr>
                                    </p:animEffect>
                                  </p:childTnLst>
                                </p:cTn>
                              </p:par>
                              <p:par>
                                <p:cTn id="14" presetID="20" presetClass="entr" presetSubtype="0" fill="hold" grpId="0" nodeType="withEffect">
                                  <p:stCondLst>
                                    <p:cond delay="0"/>
                                  </p:stCondLst>
                                  <p:childTnLst>
                                    <p:set>
                                      <p:cBhvr>
                                        <p:cTn id="15" dur="2000" fill="hold">
                                          <p:stCondLst>
                                            <p:cond delay="0"/>
                                          </p:stCondLst>
                                        </p:cTn>
                                        <p:tgtEl>
                                          <p:spTgt spid="15"/>
                                        </p:tgtEl>
                                        <p:attrNameLst>
                                          <p:attrName>style.visibility</p:attrName>
                                        </p:attrNameLst>
                                      </p:cBhvr>
                                      <p:to>
                                        <p:strVal val="visible"/>
                                      </p:to>
                                    </p:set>
                                    <p:animEffect transition="in" filter="wedge">
                                      <p:cBhvr>
                                        <p:cTn id="16" dur="2000"/>
                                        <p:tgtEl>
                                          <p:spTgt spid="15"/>
                                        </p:tgtEl>
                                      </p:cBhvr>
                                    </p:animEffect>
                                  </p:childTnLst>
                                </p:cTn>
                              </p:par>
                            </p:childTnLst>
                          </p:cTn>
                        </p:par>
                        <p:par>
                          <p:cTn id="17" fill="hold">
                            <p:stCondLst>
                              <p:cond delay="4000"/>
                            </p:stCondLst>
                            <p:childTnLst>
                              <p:par>
                                <p:cTn id="18" presetID="53" presetClass="entr" presetSubtype="16" fill="hold" nodeType="afterEffect">
                                  <p:stCondLst>
                                    <p:cond delay="0"/>
                                  </p:stCondLst>
                                  <p:childTnLst>
                                    <p:set>
                                      <p:cBhvr>
                                        <p:cTn id="19" dur="2000" fill="hold">
                                          <p:stCondLst>
                                            <p:cond delay="0"/>
                                          </p:stCondLst>
                                        </p:cTn>
                                        <p:tgtEl>
                                          <p:spTgt spid="5"/>
                                        </p:tgtEl>
                                        <p:attrNameLst>
                                          <p:attrName>style.visibility</p:attrName>
                                        </p:attrNameLst>
                                      </p:cBhvr>
                                      <p:to>
                                        <p:strVal val="visible"/>
                                      </p:to>
                                    </p:set>
                                    <p:anim calcmode="lin" valueType="num">
                                      <p:cBhvr>
                                        <p:cTn id="20" dur="2000" fill="hold"/>
                                        <p:tgtEl>
                                          <p:spTgt spid="5"/>
                                        </p:tgtEl>
                                        <p:attrNameLst>
                                          <p:attrName>ppt_w</p:attrName>
                                        </p:attrNameLst>
                                      </p:cBhvr>
                                      <p:tavLst>
                                        <p:tav tm="0">
                                          <p:val>
                                            <p:fltVal val="0"/>
                                          </p:val>
                                        </p:tav>
                                        <p:tav tm="100000">
                                          <p:val>
                                            <p:strVal val="#ppt_w"/>
                                          </p:val>
                                        </p:tav>
                                      </p:tavLst>
                                    </p:anim>
                                    <p:anim calcmode="lin" valueType="num">
                                      <p:cBhvr>
                                        <p:cTn id="21" dur="2000" fill="hold"/>
                                        <p:tgtEl>
                                          <p:spTgt spid="5"/>
                                        </p:tgtEl>
                                        <p:attrNameLst>
                                          <p:attrName>ppt_h</p:attrName>
                                        </p:attrNameLst>
                                      </p:cBhvr>
                                      <p:tavLst>
                                        <p:tav tm="0">
                                          <p:val>
                                            <p:fltVal val="0"/>
                                          </p:val>
                                        </p:tav>
                                        <p:tav tm="100000">
                                          <p:val>
                                            <p:strVal val="#ppt_h"/>
                                          </p:val>
                                        </p:tav>
                                      </p:tavLst>
                                    </p:anim>
                                    <p:animEffect transition="in" filter="fade">
                                      <p:cBhvr>
                                        <p:cTn id="22" dur="2000"/>
                                        <p:tgtEl>
                                          <p:spTgt spid="5"/>
                                        </p:tgtEl>
                                      </p:cBhvr>
                                    </p:animEffect>
                                  </p:childTnLst>
                                </p:cTn>
                              </p:par>
                              <p:par>
                                <p:cTn id="23" presetID="20" presetClass="entr" presetSubtype="0" fill="hold" grpId="0" nodeType="withEffect">
                                  <p:stCondLst>
                                    <p:cond delay="0"/>
                                  </p:stCondLst>
                                  <p:childTnLst>
                                    <p:set>
                                      <p:cBhvr>
                                        <p:cTn id="24" dur="2000" fill="hold">
                                          <p:stCondLst>
                                            <p:cond delay="0"/>
                                          </p:stCondLst>
                                        </p:cTn>
                                        <p:tgtEl>
                                          <p:spTgt spid="9"/>
                                        </p:tgtEl>
                                        <p:attrNameLst>
                                          <p:attrName>style.visibility</p:attrName>
                                        </p:attrNameLst>
                                      </p:cBhvr>
                                      <p:to>
                                        <p:strVal val="visible"/>
                                      </p:to>
                                    </p:set>
                                    <p:animEffect transition="in" filter="wedge">
                                      <p:cBhvr>
                                        <p:cTn id="25" dur="2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2000" fill="hold">
                                          <p:stCondLst>
                                            <p:cond delay="0"/>
                                          </p:stCondLst>
                                        </p:cTn>
                                        <p:tgtEl>
                                          <p:spTgt spid="17"/>
                                        </p:tgtEl>
                                        <p:attrNameLst>
                                          <p:attrName>style.visibility</p:attrName>
                                        </p:attrNameLst>
                                      </p:cBhvr>
                                      <p:to>
                                        <p:strVal val="visible"/>
                                      </p:to>
                                    </p:set>
                                    <p:animEffect transition="in" filter="blinds(horizontal)">
                                      <p:cBhvr>
                                        <p:cTn id="30"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9"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8" name="Text Box 4"/>
          <p:cNvSpPr>
            <a:spLocks noGrp="1" noChangeArrowheads="1"/>
          </p:cNvSpPr>
          <p:nvPr>
            <p:ph idx="1"/>
          </p:nvPr>
        </p:nvSpPr>
        <p:spPr>
          <a:xfrm>
            <a:off x="1289050" y="1573533"/>
            <a:ext cx="3564890" cy="457200"/>
          </a:xfrm>
        </p:spPr>
        <p:txBody>
          <a:bodyPr vert="horz" wrap="square" lIns="91440" tIns="45720" rIns="91440" bIns="45720" numCol="1" anchor="t" anchorCtr="0" compatLnSpc="1"/>
          <a:lstStyle/>
          <a:p>
            <a:pPr marL="342900" indent="-342900" fontAlgn="base">
              <a:lnSpc>
                <a:spcPct val="100000"/>
              </a:lnSpc>
              <a:spcBef>
                <a:spcPct val="20000"/>
              </a:spcBef>
              <a:spcAft>
                <a:spcPct val="0"/>
              </a:spcAft>
              <a:buFont typeface="Wingdings" panose="05000000000000000000" pitchFamily="2" charset="2"/>
              <a:buNone/>
              <a:defRPr/>
            </a:pPr>
            <a:r>
              <a:rPr lang="zh-CN" altLang="en-US" sz="2400" b="1" kern="0" dirty="0">
                <a:latin typeface="+mj-ea"/>
                <a:ea typeface="+mj-ea"/>
              </a:rPr>
              <a:t>②</a:t>
            </a:r>
            <a:r>
              <a:rPr lang="zh-CN" altLang="en-US" sz="2400" b="1" dirty="0">
                <a:latin typeface="Times New Roman" panose="02020603050405020304" pitchFamily="18" charset="0"/>
                <a:ea typeface="华文楷体" panose="02010600040101010101" charset="-122"/>
                <a:cs typeface="Times New Roman" panose="02020603050405020304" pitchFamily="18" charset="0"/>
              </a:rPr>
              <a:t>绕线型绕组</a:t>
            </a:r>
          </a:p>
        </p:txBody>
      </p:sp>
      <p:sp>
        <p:nvSpPr>
          <p:cNvPr id="139271" name="Text Box 7"/>
          <p:cNvSpPr txBox="1"/>
          <p:nvPr/>
        </p:nvSpPr>
        <p:spPr>
          <a:xfrm>
            <a:off x="1588308" y="2261237"/>
            <a:ext cx="9633873" cy="913130"/>
          </a:xfrm>
          <a:prstGeom prst="rect">
            <a:avLst/>
          </a:prstGeom>
          <a:noFill/>
          <a:ln w="9525">
            <a:noFill/>
          </a:ln>
        </p:spPr>
        <p:txBody>
          <a:bodyPr anchor="t" anchorCtr="0"/>
          <a:lstStyle/>
          <a:p>
            <a:pPr>
              <a:lnSpc>
                <a:spcPct val="150000"/>
              </a:lnSpc>
              <a:spcBef>
                <a:spcPct val="20000"/>
              </a:spcBef>
              <a:buClr>
                <a:schemeClr val="accent1"/>
              </a:buClr>
              <a:buSzPct val="65000"/>
              <a:buFont typeface="Wingdings" panose="05000000000000000000" pitchFamily="2" charset="2"/>
            </a:pPr>
            <a:r>
              <a:rPr lang="zh-CN" altLang="en-US" sz="2000" dirty="0">
                <a:latin typeface="微软雅黑" panose="020B0503020204020204" pitchFamily="34" charset="-122"/>
                <a:ea typeface="微软雅黑" panose="020B0503020204020204" pitchFamily="34" charset="-122"/>
                <a:sym typeface="+mn-ea"/>
              </a:rPr>
              <a:t>与定子绕组一样，绕线型转子绕组也是导线做成的，</a:t>
            </a:r>
            <a:r>
              <a:rPr lang="zh-CN" altLang="en-US" sz="2000" dirty="0">
                <a:latin typeface="微软雅黑" panose="020B0503020204020204" pitchFamily="34" charset="-122"/>
                <a:ea typeface="微软雅黑" panose="020B0503020204020204" pitchFamily="34" charset="-122"/>
              </a:rPr>
              <a:t>嵌放在转子</a:t>
            </a:r>
            <a:r>
              <a:rPr lang="zh-CN" altLang="en-US" sz="2000" dirty="0">
                <a:latin typeface="微软雅黑" panose="020B0503020204020204" pitchFamily="34" charset="-122"/>
                <a:ea typeface="微软雅黑" panose="020B0503020204020204" pitchFamily="34" charset="-122"/>
                <a:sym typeface="+mn-ea"/>
              </a:rPr>
              <a:t>铁心槽内，构成三相对称绕组。</a:t>
            </a:r>
          </a:p>
        </p:txBody>
      </p:sp>
      <p:sp>
        <p:nvSpPr>
          <p:cNvPr id="139273" name="Rectangle 9"/>
          <p:cNvSpPr/>
          <p:nvPr/>
        </p:nvSpPr>
        <p:spPr>
          <a:xfrm>
            <a:off x="2857818" y="5194011"/>
            <a:ext cx="1856740" cy="368300"/>
          </a:xfrm>
          <a:prstGeom prst="rect">
            <a:avLst/>
          </a:prstGeom>
          <a:noFill/>
          <a:ln w="12700">
            <a:noFill/>
          </a:ln>
        </p:spPr>
        <p:txBody>
          <a:bodyPr wrap="square" anchor="t" anchorCtr="0">
            <a:spAutoFit/>
          </a:bodyPr>
          <a:lstStyle/>
          <a:p>
            <a:pPr algn="ctr">
              <a:spcBef>
                <a:spcPct val="50000"/>
              </a:spcBef>
            </a:pPr>
            <a:r>
              <a:rPr lang="zh-CN" altLang="en-US" dirty="0">
                <a:latin typeface="Times New Roman" panose="02020603050405020304" pitchFamily="18" charset="0"/>
                <a:ea typeface="黑体" panose="02010609060101010101" pitchFamily="49" charset="-122"/>
              </a:rPr>
              <a:t>绕线型转子</a:t>
            </a:r>
          </a:p>
        </p:txBody>
      </p:sp>
      <p:sp>
        <p:nvSpPr>
          <p:cNvPr id="11" name="矩形 10"/>
          <p:cNvSpPr/>
          <p:nvPr/>
        </p:nvSpPr>
        <p:spPr>
          <a:xfrm>
            <a:off x="2037399" y="5792817"/>
            <a:ext cx="8014335" cy="415498"/>
          </a:xfrm>
          <a:prstGeom prst="rect">
            <a:avLst/>
          </a:prstGeom>
          <a:noFill/>
          <a:ln w="9525">
            <a:noFill/>
          </a:ln>
        </p:spPr>
        <p:txBody>
          <a:bodyPr wrap="square" anchor="t" anchorCtr="0">
            <a:spAutoFit/>
          </a:bodyPr>
          <a:lstStyle/>
          <a:p>
            <a:pPr>
              <a:lnSpc>
                <a:spcPct val="105000"/>
              </a:lnSpc>
              <a:spcBef>
                <a:spcPct val="20000"/>
              </a:spcBef>
              <a:buClr>
                <a:schemeClr val="accent1"/>
              </a:buClr>
              <a:buSzPct val="65000"/>
              <a:buFont typeface="Wingdings" panose="05000000000000000000" pitchFamily="2" charset="2"/>
            </a:pPr>
            <a:r>
              <a:rPr lang="zh-CN" altLang="en-US" sz="2000" dirty="0">
                <a:latin typeface="微软雅黑" panose="020B0503020204020204" pitchFamily="34" charset="-122"/>
                <a:ea typeface="微软雅黑" panose="020B0503020204020204" pitchFamily="34" charset="-122"/>
              </a:rPr>
              <a:t>具有三相绕线型绕组的电动机，称为</a:t>
            </a:r>
            <a:r>
              <a:rPr lang="zh-CN" altLang="en-US" sz="2000" u="sng" dirty="0">
                <a:solidFill>
                  <a:srgbClr val="C00000"/>
                </a:solidFill>
                <a:latin typeface="微软雅黑" panose="020B0503020204020204" pitchFamily="34" charset="-122"/>
                <a:ea typeface="微软雅黑" panose="020B0503020204020204" pitchFamily="34" charset="-122"/>
              </a:rPr>
              <a:t>三相绕线转子异步电动机</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2354264" y="3871942"/>
            <a:ext cx="2615565" cy="1091565"/>
          </a:xfrm>
          <a:prstGeom prst="rect">
            <a:avLst/>
          </a:prstGeom>
        </p:spPr>
      </p:pic>
      <p:pic>
        <p:nvPicPr>
          <p:cNvPr id="139274" name="Picture 10"/>
          <p:cNvPicPr>
            <a:picLocks noChangeAspect="1"/>
          </p:cNvPicPr>
          <p:nvPr/>
        </p:nvPicPr>
        <p:blipFill>
          <a:blip r:embed="rId4"/>
          <a:stretch>
            <a:fillRect/>
          </a:stretch>
        </p:blipFill>
        <p:spPr>
          <a:xfrm>
            <a:off x="6283644" y="3730336"/>
            <a:ext cx="2383155" cy="1297940"/>
          </a:xfrm>
          <a:prstGeom prst="rect">
            <a:avLst/>
          </a:prstGeom>
          <a:noFill/>
          <a:ln w="9525">
            <a:noFill/>
          </a:ln>
        </p:spPr>
      </p:pic>
      <p:sp>
        <p:nvSpPr>
          <p:cNvPr id="5" name="Rectangle 9"/>
          <p:cNvSpPr/>
          <p:nvPr/>
        </p:nvSpPr>
        <p:spPr>
          <a:xfrm>
            <a:off x="6169344" y="5166071"/>
            <a:ext cx="2611755" cy="368300"/>
          </a:xfrm>
          <a:prstGeom prst="rect">
            <a:avLst/>
          </a:prstGeom>
          <a:noFill/>
          <a:ln w="12700">
            <a:noFill/>
          </a:ln>
        </p:spPr>
        <p:txBody>
          <a:bodyPr wrap="square" anchor="t" anchorCtr="0">
            <a:spAutoFit/>
          </a:bodyPr>
          <a:lstStyle/>
          <a:p>
            <a:pPr algn="ctr">
              <a:spcBef>
                <a:spcPct val="50000"/>
              </a:spcBef>
            </a:pPr>
            <a:r>
              <a:rPr lang="zh-CN" altLang="en-US" dirty="0">
                <a:latin typeface="Times New Roman" panose="02020603050405020304" pitchFamily="18" charset="0"/>
                <a:ea typeface="黑体" panose="02010609060101010101" pitchFamily="49" charset="-122"/>
              </a:rPr>
              <a:t>绕线型转子结构示意图</a:t>
            </a:r>
          </a:p>
        </p:txBody>
      </p:sp>
      <p:sp>
        <p:nvSpPr>
          <p:cNvPr id="3" name="Line 3"/>
          <p:cNvSpPr>
            <a:spLocks noChangeShapeType="1"/>
          </p:cNvSpPr>
          <p:nvPr>
            <p:custDataLst>
              <p:tags r:id="rId1"/>
            </p:custDataLst>
          </p:nvPr>
        </p:nvSpPr>
        <p:spPr bwMode="auto">
          <a:xfrm>
            <a:off x="1992314" y="847725"/>
            <a:ext cx="8207375" cy="0"/>
          </a:xfrm>
          <a:prstGeom prst="line">
            <a:avLst/>
          </a:prstGeom>
          <a:noFill/>
          <a:ln w="57150">
            <a:solidFill>
              <a:srgbClr val="003300"/>
            </a:solidFill>
            <a:round/>
          </a:ln>
        </p:spPr>
        <p:txBody>
          <a:bodyPr/>
          <a:lstStyle/>
          <a:p>
            <a:pPr fontAlgn="base">
              <a:spcBef>
                <a:spcPct val="0"/>
              </a:spcBef>
              <a:spcAft>
                <a:spcPct val="0"/>
              </a:spcAft>
              <a:defRPr/>
            </a:pPr>
            <a:endParaRPr lang="zh-CN" altLang="en-US" sz="2200" b="1" strike="sngStrike">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
        <p:nvSpPr>
          <p:cNvPr id="12" name="关于我们"/>
          <p:cNvSpPr/>
          <p:nvPr/>
        </p:nvSpPr>
        <p:spPr>
          <a:xfrm>
            <a:off x="933796" y="296928"/>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3" name="图片 12"/>
          <p:cNvPicPr>
            <a:picLocks noChangeAspect="1"/>
          </p:cNvPicPr>
          <p:nvPr/>
        </p:nvPicPr>
        <p:blipFill>
          <a:blip r:embed="rId5">
            <a:clrChange>
              <a:clrFrom>
                <a:srgbClr val="F6F6F6"/>
              </a:clrFrom>
              <a:clrTo>
                <a:srgbClr val="F6F6F6">
                  <a:alpha val="0"/>
                </a:srgbClr>
              </a:clrTo>
            </a:clrChange>
          </a:blip>
          <a:stretch>
            <a:fillRect/>
          </a:stretch>
        </p:blipFill>
        <p:spPr>
          <a:xfrm>
            <a:off x="168275" y="211646"/>
            <a:ext cx="607719" cy="633243"/>
          </a:xfrm>
          <a:prstGeom prst="rect">
            <a:avLst/>
          </a:prstGeom>
        </p:spPr>
      </p:pic>
    </p:spTree>
    <p:extLst>
      <p:ext uri="{BB962C8B-B14F-4D97-AF65-F5344CB8AC3E}">
        <p14:creationId xmlns:p14="http://schemas.microsoft.com/office/powerpoint/2010/main" val="38625190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2000" fill="hold">
                                          <p:stCondLst>
                                            <p:cond delay="0"/>
                                          </p:stCondLst>
                                        </p:cTn>
                                        <p:tgtEl>
                                          <p:spTgt spid="139268"/>
                                        </p:tgtEl>
                                        <p:attrNameLst>
                                          <p:attrName>style.visibility</p:attrName>
                                        </p:attrNameLst>
                                      </p:cBhvr>
                                      <p:to>
                                        <p:strVal val="visible"/>
                                      </p:to>
                                    </p:set>
                                    <p:animEffect transition="in" filter="blinds(horizontal)">
                                      <p:cBhvr>
                                        <p:cTn id="7" dur="2000"/>
                                        <p:tgtEl>
                                          <p:spTgt spid="13926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2000" fill="hold">
                                          <p:stCondLst>
                                            <p:cond delay="0"/>
                                          </p:stCondLst>
                                        </p:cTn>
                                        <p:tgtEl>
                                          <p:spTgt spid="139271"/>
                                        </p:tgtEl>
                                        <p:attrNameLst>
                                          <p:attrName>style.visibility</p:attrName>
                                        </p:attrNameLst>
                                      </p:cBhvr>
                                      <p:to>
                                        <p:strVal val="visible"/>
                                      </p:to>
                                    </p:set>
                                    <p:animEffect transition="in" filter="blinds(horizontal)">
                                      <p:cBhvr>
                                        <p:cTn id="12" dur="2000"/>
                                        <p:tgtEl>
                                          <p:spTgt spid="139271"/>
                                        </p:tgtEl>
                                      </p:cBhvr>
                                    </p:animEffect>
                                  </p:childTnLst>
                                </p:cTn>
                              </p:par>
                            </p:childTnLst>
                          </p:cTn>
                        </p:par>
                        <p:par>
                          <p:cTn id="13" fill="hold">
                            <p:stCondLst>
                              <p:cond delay="2000"/>
                            </p:stCondLst>
                            <p:childTnLst>
                              <p:par>
                                <p:cTn id="14" presetID="29" presetClass="entr" presetSubtype="0" fill="hold" nodeType="afterEffect">
                                  <p:stCondLst>
                                    <p:cond delay="0"/>
                                  </p:stCondLst>
                                  <p:childTnLst>
                                    <p:set>
                                      <p:cBhvr>
                                        <p:cTn id="15" dur="2000" fill="hold">
                                          <p:stCondLst>
                                            <p:cond delay="0"/>
                                          </p:stCondLst>
                                        </p:cTn>
                                        <p:tgtEl>
                                          <p:spTgt spid="4"/>
                                        </p:tgtEl>
                                        <p:attrNameLst>
                                          <p:attrName>style.visibility</p:attrName>
                                        </p:attrNameLst>
                                      </p:cBhvr>
                                      <p:to>
                                        <p:strVal val="visible"/>
                                      </p:to>
                                    </p:set>
                                    <p:anim calcmode="lin" valueType="num">
                                      <p:cBhvr>
                                        <p:cTn id="16" dur="2000" fill="hold"/>
                                        <p:tgtEl>
                                          <p:spTgt spid="4"/>
                                        </p:tgtEl>
                                        <p:attrNameLst>
                                          <p:attrName>ppt_x</p:attrName>
                                        </p:attrNameLst>
                                      </p:cBhvr>
                                      <p:tavLst>
                                        <p:tav tm="0">
                                          <p:val>
                                            <p:strVal val="#ppt_x-.2"/>
                                          </p:val>
                                        </p:tav>
                                        <p:tav tm="100000">
                                          <p:val>
                                            <p:strVal val="#ppt_x"/>
                                          </p:val>
                                        </p:tav>
                                      </p:tavLst>
                                    </p:anim>
                                    <p:anim calcmode="lin" valueType="num">
                                      <p:cBhvr>
                                        <p:cTn id="17" dur="2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8" dur="2000"/>
                                        <p:tgtEl>
                                          <p:spTgt spid="4"/>
                                        </p:tgtEl>
                                      </p:cBhvr>
                                    </p:animEffect>
                                  </p:childTnLst>
                                </p:cTn>
                              </p:par>
                              <p:par>
                                <p:cTn id="19" presetID="4" presetClass="entr" presetSubtype="16" fill="hold" grpId="0" nodeType="withEffect">
                                  <p:stCondLst>
                                    <p:cond delay="0"/>
                                  </p:stCondLst>
                                  <p:childTnLst>
                                    <p:set>
                                      <p:cBhvr>
                                        <p:cTn id="20" dur="2000" fill="hold">
                                          <p:stCondLst>
                                            <p:cond delay="0"/>
                                          </p:stCondLst>
                                        </p:cTn>
                                        <p:tgtEl>
                                          <p:spTgt spid="139273"/>
                                        </p:tgtEl>
                                        <p:attrNameLst>
                                          <p:attrName>style.visibility</p:attrName>
                                        </p:attrNameLst>
                                      </p:cBhvr>
                                      <p:to>
                                        <p:strVal val="visible"/>
                                      </p:to>
                                    </p:set>
                                    <p:animEffect transition="in" filter="box(in)">
                                      <p:cBhvr>
                                        <p:cTn id="21" dur="2000"/>
                                        <p:tgtEl>
                                          <p:spTgt spid="139273"/>
                                        </p:tgtEl>
                                      </p:cBhvr>
                                    </p:animEffect>
                                  </p:childTnLst>
                                </p:cTn>
                              </p:par>
                            </p:childTnLst>
                          </p:cTn>
                        </p:par>
                        <p:par>
                          <p:cTn id="22" fill="hold">
                            <p:stCondLst>
                              <p:cond delay="4000"/>
                            </p:stCondLst>
                            <p:childTnLst>
                              <p:par>
                                <p:cTn id="23" presetID="4" presetClass="entr" presetSubtype="16" fill="hold" nodeType="afterEffect">
                                  <p:stCondLst>
                                    <p:cond delay="0"/>
                                  </p:stCondLst>
                                  <p:childTnLst>
                                    <p:set>
                                      <p:cBhvr>
                                        <p:cTn id="24" dur="2000" fill="hold">
                                          <p:stCondLst>
                                            <p:cond delay="0"/>
                                          </p:stCondLst>
                                        </p:cTn>
                                        <p:tgtEl>
                                          <p:spTgt spid="139274"/>
                                        </p:tgtEl>
                                        <p:attrNameLst>
                                          <p:attrName>style.visibility</p:attrName>
                                        </p:attrNameLst>
                                      </p:cBhvr>
                                      <p:to>
                                        <p:strVal val="visible"/>
                                      </p:to>
                                    </p:set>
                                    <p:animEffect transition="in" filter="box(in)">
                                      <p:cBhvr>
                                        <p:cTn id="25" dur="2000"/>
                                        <p:tgtEl>
                                          <p:spTgt spid="139274"/>
                                        </p:tgtEl>
                                      </p:cBhvr>
                                    </p:animEffect>
                                  </p:childTnLst>
                                </p:cTn>
                              </p:par>
                              <p:par>
                                <p:cTn id="26" presetID="4" presetClass="entr" presetSubtype="16" fill="hold" grpId="0" nodeType="withEffect">
                                  <p:stCondLst>
                                    <p:cond delay="0"/>
                                  </p:stCondLst>
                                  <p:childTnLst>
                                    <p:set>
                                      <p:cBhvr>
                                        <p:cTn id="27" dur="2000" fill="hold">
                                          <p:stCondLst>
                                            <p:cond delay="0"/>
                                          </p:stCondLst>
                                        </p:cTn>
                                        <p:tgtEl>
                                          <p:spTgt spid="5"/>
                                        </p:tgtEl>
                                        <p:attrNameLst>
                                          <p:attrName>style.visibility</p:attrName>
                                        </p:attrNameLst>
                                      </p:cBhvr>
                                      <p:to>
                                        <p:strVal val="visible"/>
                                      </p:to>
                                    </p:set>
                                    <p:animEffect transition="in" filter="box(in)">
                                      <p:cBhvr>
                                        <p:cTn id="28" dur="2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2000" fill="hold">
                                          <p:stCondLst>
                                            <p:cond delay="0"/>
                                          </p:stCondLst>
                                        </p:cTn>
                                        <p:tgtEl>
                                          <p:spTgt spid="11"/>
                                        </p:tgtEl>
                                        <p:attrNameLst>
                                          <p:attrName>style.visibility</p:attrName>
                                        </p:attrNameLst>
                                      </p:cBhvr>
                                      <p:to>
                                        <p:strVal val="visible"/>
                                      </p:to>
                                    </p:set>
                                    <p:animEffect transition="in" filter="blinds(horizontal)">
                                      <p:cBhvr>
                                        <p:cTn id="3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8" grpId="0"/>
      <p:bldP spid="139271" grpId="0"/>
      <p:bldP spid="139273" grpId="0"/>
      <p:bldP spid="11"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76" name="Rectangle 12"/>
          <p:cNvSpPr/>
          <p:nvPr/>
        </p:nvSpPr>
        <p:spPr>
          <a:xfrm>
            <a:off x="5453380" y="5126006"/>
            <a:ext cx="3242310" cy="423545"/>
          </a:xfrm>
          <a:prstGeom prst="rect">
            <a:avLst/>
          </a:prstGeom>
          <a:noFill/>
          <a:ln w="12700">
            <a:noFill/>
          </a:ln>
        </p:spPr>
        <p:txBody>
          <a:bodyPr wrap="square" anchor="t" anchorCtr="0">
            <a:noAutofit/>
          </a:bodyPr>
          <a:lstStyle/>
          <a:p>
            <a:pPr algn="ctr">
              <a:spcBef>
                <a:spcPct val="50000"/>
              </a:spcBef>
            </a:pPr>
            <a:r>
              <a:rPr lang="zh-CN" altLang="en-US" dirty="0">
                <a:latin typeface="Times New Roman" panose="02020603050405020304" pitchFamily="18" charset="0"/>
                <a:ea typeface="黑体" panose="02010609060101010101" pitchFamily="49" charset="-122"/>
              </a:rPr>
              <a:t>转子绕组外接变阻器示意图</a:t>
            </a:r>
          </a:p>
        </p:txBody>
      </p:sp>
      <p:sp>
        <p:nvSpPr>
          <p:cNvPr id="139277" name="Text Box 13"/>
          <p:cNvSpPr txBox="1"/>
          <p:nvPr/>
        </p:nvSpPr>
        <p:spPr>
          <a:xfrm>
            <a:off x="934140" y="2115472"/>
            <a:ext cx="10221539" cy="826135"/>
          </a:xfrm>
          <a:prstGeom prst="rect">
            <a:avLst/>
          </a:prstGeom>
          <a:noFill/>
          <a:ln w="9525">
            <a:noFill/>
          </a:ln>
          <a:extLst>
            <a:ext uri="{909E8E84-426E-40DD-AFC4-6F175D3DCCD1}">
              <a14:hiddenFill xmlns:a14="http://schemas.microsoft.com/office/drawing/2010/main">
                <a:pattFill prst="dashUpDiag">
                  <a:fgClr>
                    <a:srgbClr val="F0AD00"/>
                  </a:fgClr>
                  <a:bgClr>
                    <a:srgbClr val="FFFFFF"/>
                  </a:bgClr>
                </a:pattFill>
              </a14:hiddenFill>
            </a:ext>
          </a:extLst>
        </p:spPr>
        <p:txBody>
          <a:bodyPr anchor="t" anchorCtr="0"/>
          <a:lstStyle/>
          <a:p>
            <a:pPr>
              <a:lnSpc>
                <a:spcPct val="150000"/>
              </a:lnSpc>
              <a:spcBef>
                <a:spcPct val="20000"/>
              </a:spcBef>
              <a:buClr>
                <a:schemeClr val="accent1"/>
              </a:buClr>
              <a:buSzPct val="65000"/>
              <a:buFont typeface="Wingdings" panose="05000000000000000000" pitchFamily="2" charset="2"/>
            </a:pPr>
            <a:r>
              <a:rPr lang="zh-CN" altLang="en-US" sz="2000" dirty="0" smtClean="0">
                <a:latin typeface="微软雅黑" panose="020B0503020204020204" pitchFamily="34" charset="-122"/>
                <a:ea typeface="微软雅黑" panose="020B0503020204020204" pitchFamily="34" charset="-122"/>
              </a:rPr>
              <a:t>        三相</a:t>
            </a:r>
            <a:r>
              <a:rPr lang="zh-CN" altLang="en-US" sz="2000" dirty="0">
                <a:latin typeface="微软雅黑" panose="020B0503020204020204" pitchFamily="34" charset="-122"/>
                <a:ea typeface="微软雅黑" panose="020B0503020204020204" pitchFamily="34" charset="-122"/>
                <a:sym typeface="+mn-ea"/>
              </a:rPr>
              <a:t>绕线型</a:t>
            </a:r>
            <a:r>
              <a:rPr lang="zh-CN" altLang="en-US" sz="2000" dirty="0">
                <a:latin typeface="微软雅黑" panose="020B0503020204020204" pitchFamily="34" charset="-122"/>
                <a:ea typeface="微软雅黑" panose="020B0503020204020204" pitchFamily="34" charset="-122"/>
              </a:rPr>
              <a:t>绕组的一端接成星形，三相引出线分别接到转轴的三个集电环上，通过</a:t>
            </a:r>
            <a:r>
              <a:rPr lang="zh-CN" altLang="en-US" sz="2000" dirty="0">
                <a:latin typeface="微软雅黑" panose="020B0503020204020204" pitchFamily="34" charset="-122"/>
                <a:ea typeface="微软雅黑" panose="020B0503020204020204" pitchFamily="34" charset="-122"/>
                <a:sym typeface="+mn-ea"/>
              </a:rPr>
              <a:t>滑环和</a:t>
            </a:r>
            <a:r>
              <a:rPr lang="zh-CN" altLang="en-US" sz="2000" dirty="0">
                <a:latin typeface="微软雅黑" panose="020B0503020204020204" pitchFamily="34" charset="-122"/>
                <a:ea typeface="微软雅黑" panose="020B0503020204020204" pitchFamily="34" charset="-122"/>
              </a:rPr>
              <a:t>电刷与外电路相连。</a:t>
            </a:r>
          </a:p>
        </p:txBody>
      </p:sp>
      <p:pic>
        <p:nvPicPr>
          <p:cNvPr id="30736" name="Picture 16"/>
          <p:cNvPicPr>
            <a:picLocks noChangeAspect="1"/>
          </p:cNvPicPr>
          <p:nvPr/>
        </p:nvPicPr>
        <p:blipFill>
          <a:blip r:embed="rId2"/>
          <a:stretch>
            <a:fillRect/>
          </a:stretch>
        </p:blipFill>
        <p:spPr>
          <a:xfrm>
            <a:off x="5321300" y="2644426"/>
            <a:ext cx="3506470" cy="2481580"/>
          </a:xfrm>
          <a:prstGeom prst="rect">
            <a:avLst/>
          </a:prstGeom>
          <a:noFill/>
          <a:ln w="9525">
            <a:noFill/>
          </a:ln>
        </p:spPr>
      </p:pic>
      <p:sp>
        <p:nvSpPr>
          <p:cNvPr id="2" name="Text Box 13"/>
          <p:cNvSpPr txBox="1"/>
          <p:nvPr/>
        </p:nvSpPr>
        <p:spPr>
          <a:xfrm>
            <a:off x="934141" y="5573396"/>
            <a:ext cx="10445983" cy="796925"/>
          </a:xfrm>
          <a:prstGeom prst="rect">
            <a:avLst/>
          </a:prstGeom>
          <a:noFill/>
          <a:ln w="9525">
            <a:noFill/>
          </a:ln>
          <a:extLst>
            <a:ext uri="{909E8E84-426E-40DD-AFC4-6F175D3DCCD1}">
              <a14:hiddenFill xmlns:a14="http://schemas.microsoft.com/office/drawing/2010/main">
                <a:pattFill prst="dashUpDiag">
                  <a:fgClr>
                    <a:srgbClr val="F0AD00"/>
                  </a:fgClr>
                  <a:bgClr>
                    <a:srgbClr val="FFFFFF"/>
                  </a:bgClr>
                </a:pattFill>
              </a14:hiddenFill>
            </a:ext>
          </a:extLst>
        </p:spPr>
        <p:txBody>
          <a:bodyPr anchor="t" anchorCtr="0"/>
          <a:lstStyle>
            <a:defPPr>
              <a:defRPr lang="zh-CN"/>
            </a:defPPr>
            <a:lvl1pPr>
              <a:lnSpc>
                <a:spcPct val="105000"/>
              </a:lnSpc>
              <a:spcBef>
                <a:spcPct val="20000"/>
              </a:spcBef>
              <a:buClr>
                <a:schemeClr val="accent1"/>
              </a:buClr>
              <a:buSzPct val="65000"/>
              <a:buFont typeface="Wingdings" panose="05000000000000000000" pitchFamily="2" charset="2"/>
              <a:defRPr sz="2000">
                <a:latin typeface="微软雅黑" panose="020B0503020204020204" pitchFamily="34" charset="-122"/>
                <a:ea typeface="微软雅黑" panose="020B0503020204020204" pitchFamily="34" charset="-122"/>
              </a:defRPr>
            </a:lvl1pPr>
          </a:lstStyle>
          <a:p>
            <a:pPr>
              <a:lnSpc>
                <a:spcPct val="150000"/>
              </a:lnSpc>
            </a:pPr>
            <a:r>
              <a:rPr lang="zh-CN" altLang="en-US" dirty="0" smtClean="0"/>
              <a:t>         在</a:t>
            </a:r>
            <a:r>
              <a:rPr lang="zh-CN" altLang="en-US" dirty="0"/>
              <a:t>电刷与外电路连接处，可以串接电阻、频敏变阻器</a:t>
            </a:r>
            <a:r>
              <a:rPr lang="zh-CN" altLang="en-US" dirty="0">
                <a:sym typeface="+mn-ea"/>
              </a:rPr>
              <a:t>或电动势</a:t>
            </a:r>
            <a:r>
              <a:rPr lang="zh-CN" altLang="en-US" dirty="0"/>
              <a:t>等附加电气设备，以达到改善电动机的起动</a:t>
            </a:r>
            <a:r>
              <a:rPr lang="zh-CN" altLang="en-US" dirty="0">
                <a:sym typeface="+mn-ea"/>
              </a:rPr>
              <a:t>性能</a:t>
            </a:r>
            <a:r>
              <a:rPr lang="zh-CN" altLang="en-US" dirty="0"/>
              <a:t>、运行性能</a:t>
            </a:r>
            <a:r>
              <a:rPr lang="zh-CN" altLang="en-US" dirty="0">
                <a:sym typeface="+mn-ea"/>
              </a:rPr>
              <a:t>与调速的目的</a:t>
            </a:r>
            <a:r>
              <a:rPr lang="zh-CN" altLang="en-US" dirty="0"/>
              <a:t>。</a:t>
            </a:r>
          </a:p>
        </p:txBody>
      </p:sp>
      <p:sp>
        <p:nvSpPr>
          <p:cNvPr id="9"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 name="图片 9"/>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12" name="Text Box 4"/>
          <p:cNvSpPr>
            <a:spLocks noGrp="1" noChangeArrowheads="1"/>
          </p:cNvSpPr>
          <p:nvPr>
            <p:ph idx="1"/>
          </p:nvPr>
        </p:nvSpPr>
        <p:spPr>
          <a:xfrm>
            <a:off x="1289050" y="1573533"/>
            <a:ext cx="3564890" cy="457200"/>
          </a:xfrm>
        </p:spPr>
        <p:txBody>
          <a:bodyPr vert="horz" wrap="square" lIns="91440" tIns="45720" rIns="91440" bIns="45720" numCol="1" anchor="t" anchorCtr="0" compatLnSpc="1"/>
          <a:lstStyle/>
          <a:p>
            <a:pPr marL="342900" indent="-342900" fontAlgn="base">
              <a:lnSpc>
                <a:spcPct val="100000"/>
              </a:lnSpc>
              <a:spcBef>
                <a:spcPct val="20000"/>
              </a:spcBef>
              <a:spcAft>
                <a:spcPct val="0"/>
              </a:spcAft>
              <a:buFont typeface="Wingdings" panose="05000000000000000000" pitchFamily="2" charset="2"/>
              <a:buNone/>
              <a:defRPr/>
            </a:pPr>
            <a:r>
              <a:rPr lang="zh-CN" altLang="en-US" sz="2400" b="1" kern="0" dirty="0">
                <a:latin typeface="+mj-ea"/>
                <a:ea typeface="+mj-ea"/>
              </a:rPr>
              <a:t>②</a:t>
            </a:r>
            <a:r>
              <a:rPr lang="zh-CN" altLang="en-US" sz="2400" b="1" dirty="0">
                <a:latin typeface="Times New Roman" panose="02020603050405020304" pitchFamily="18" charset="0"/>
                <a:ea typeface="华文楷体" panose="02010600040101010101" charset="-122"/>
                <a:cs typeface="Times New Roman" panose="02020603050405020304" pitchFamily="18" charset="0"/>
              </a:rPr>
              <a:t>绕线型绕组</a:t>
            </a:r>
          </a:p>
        </p:txBody>
      </p:sp>
    </p:spTree>
    <p:extLst>
      <p:ext uri="{BB962C8B-B14F-4D97-AF65-F5344CB8AC3E}">
        <p14:creationId xmlns:p14="http://schemas.microsoft.com/office/powerpoint/2010/main" val="24147591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2000" fill="hold">
                                          <p:stCondLst>
                                            <p:cond delay="0"/>
                                          </p:stCondLst>
                                        </p:cTn>
                                        <p:tgtEl>
                                          <p:spTgt spid="139277"/>
                                        </p:tgtEl>
                                        <p:attrNameLst>
                                          <p:attrName>style.visibility</p:attrName>
                                        </p:attrNameLst>
                                      </p:cBhvr>
                                      <p:to>
                                        <p:strVal val="visible"/>
                                      </p:to>
                                    </p:set>
                                    <p:animEffect transition="in" filter="blinds(horizontal)">
                                      <p:cBhvr>
                                        <p:cTn id="7" dur="2000"/>
                                        <p:tgtEl>
                                          <p:spTgt spid="139277"/>
                                        </p:tgtEl>
                                      </p:cBhvr>
                                    </p:animEffect>
                                  </p:childTnLst>
                                </p:cTn>
                              </p:par>
                            </p:childTnLst>
                          </p:cTn>
                        </p:par>
                        <p:par>
                          <p:cTn id="8" fill="hold">
                            <p:stCondLst>
                              <p:cond delay="2000"/>
                            </p:stCondLst>
                            <p:childTnLst>
                              <p:par>
                                <p:cTn id="9" presetID="4" presetClass="entr" presetSubtype="16" fill="hold" nodeType="afterEffect">
                                  <p:stCondLst>
                                    <p:cond delay="0"/>
                                  </p:stCondLst>
                                  <p:childTnLst>
                                    <p:set>
                                      <p:cBhvr>
                                        <p:cTn id="10" dur="2000" fill="hold">
                                          <p:stCondLst>
                                            <p:cond delay="0"/>
                                          </p:stCondLst>
                                        </p:cTn>
                                        <p:tgtEl>
                                          <p:spTgt spid="30736"/>
                                        </p:tgtEl>
                                        <p:attrNameLst>
                                          <p:attrName>style.visibility</p:attrName>
                                        </p:attrNameLst>
                                      </p:cBhvr>
                                      <p:to>
                                        <p:strVal val="visible"/>
                                      </p:to>
                                    </p:set>
                                    <p:animEffect transition="in" filter="box(in)">
                                      <p:cBhvr>
                                        <p:cTn id="11" dur="2000"/>
                                        <p:tgtEl>
                                          <p:spTgt spid="30736"/>
                                        </p:tgtEl>
                                      </p:cBhvr>
                                    </p:animEffect>
                                  </p:childTnLst>
                                </p:cTn>
                              </p:par>
                              <p:par>
                                <p:cTn id="12" presetID="4" presetClass="entr" presetSubtype="16" fill="hold" grpId="0" nodeType="withEffect">
                                  <p:stCondLst>
                                    <p:cond delay="0"/>
                                  </p:stCondLst>
                                  <p:childTnLst>
                                    <p:set>
                                      <p:cBhvr>
                                        <p:cTn id="13" dur="2000" fill="hold">
                                          <p:stCondLst>
                                            <p:cond delay="0"/>
                                          </p:stCondLst>
                                        </p:cTn>
                                        <p:tgtEl>
                                          <p:spTgt spid="139276"/>
                                        </p:tgtEl>
                                        <p:attrNameLst>
                                          <p:attrName>style.visibility</p:attrName>
                                        </p:attrNameLst>
                                      </p:cBhvr>
                                      <p:to>
                                        <p:strVal val="visible"/>
                                      </p:to>
                                    </p:set>
                                    <p:animEffect transition="in" filter="box(in)">
                                      <p:cBhvr>
                                        <p:cTn id="14" dur="2000"/>
                                        <p:tgtEl>
                                          <p:spTgt spid="139276"/>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2000" fill="hold">
                                          <p:stCondLst>
                                            <p:cond delay="0"/>
                                          </p:stCondLst>
                                        </p:cTn>
                                        <p:tgtEl>
                                          <p:spTgt spid="2"/>
                                        </p:tgtEl>
                                        <p:attrNameLst>
                                          <p:attrName>style.visibility</p:attrName>
                                        </p:attrNameLst>
                                      </p:cBhvr>
                                      <p:to>
                                        <p:strVal val="visible"/>
                                      </p:to>
                                    </p:set>
                                    <p:animEffect transition="in" filter="blinds(horizontal)">
                                      <p:cBhvr>
                                        <p:cTn id="19" dur="2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2000" fill="hold">
                                          <p:stCondLst>
                                            <p:cond delay="0"/>
                                          </p:stCondLst>
                                        </p:cTn>
                                        <p:tgtEl>
                                          <p:spTgt spid="12"/>
                                        </p:tgtEl>
                                        <p:attrNameLst>
                                          <p:attrName>style.visibility</p:attrName>
                                        </p:attrNameLst>
                                      </p:cBhvr>
                                      <p:to>
                                        <p:strVal val="visible"/>
                                      </p:to>
                                    </p:set>
                                    <p:animEffect transition="in" filter="blinds(horizontal)">
                                      <p:cBhvr>
                                        <p:cTn id="2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76" grpId="0"/>
      <p:bldP spid="139277" grpId="0" bldLvl="0" animBg="1"/>
      <p:bldP spid="2" grpId="0" bldLvl="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 name="图片 9"/>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pic>
        <p:nvPicPr>
          <p:cNvPr id="11" name="图片 10"/>
          <p:cNvPicPr>
            <a:picLocks noChangeAspect="1"/>
          </p:cNvPicPr>
          <p:nvPr>
            <p:custDataLst>
              <p:tags r:id="rId1"/>
            </p:custDataLst>
          </p:nvPr>
        </p:nvPicPr>
        <p:blipFill>
          <a:blip r:embed="rId4"/>
          <a:stretch>
            <a:fillRect/>
          </a:stretch>
        </p:blipFill>
        <p:spPr>
          <a:xfrm>
            <a:off x="1817717" y="1907598"/>
            <a:ext cx="7537450" cy="2875915"/>
          </a:xfrm>
          <a:prstGeom prst="rect">
            <a:avLst/>
          </a:prstGeom>
        </p:spPr>
      </p:pic>
    </p:spTree>
    <p:extLst>
      <p:ext uri="{BB962C8B-B14F-4D97-AF65-F5344CB8AC3E}">
        <p14:creationId xmlns:p14="http://schemas.microsoft.com/office/powerpoint/2010/main" val="34880189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的铭牌</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 name="图片 9"/>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pic>
        <p:nvPicPr>
          <p:cNvPr id="5" name="Picture 13"/>
          <p:cNvPicPr>
            <a:picLocks noChangeAspect="1"/>
          </p:cNvPicPr>
          <p:nvPr/>
        </p:nvPicPr>
        <p:blipFill>
          <a:blip r:embed="rId3"/>
          <a:stretch>
            <a:fillRect/>
          </a:stretch>
        </p:blipFill>
        <p:spPr>
          <a:xfrm>
            <a:off x="6554665" y="1394634"/>
            <a:ext cx="4070004" cy="2553912"/>
          </a:xfrm>
          <a:prstGeom prst="rect">
            <a:avLst/>
          </a:prstGeom>
          <a:noFill/>
          <a:ln w="9525">
            <a:noFill/>
          </a:ln>
        </p:spPr>
      </p:pic>
      <p:sp>
        <p:nvSpPr>
          <p:cNvPr id="6" name="Text Box 12"/>
          <p:cNvSpPr txBox="1"/>
          <p:nvPr/>
        </p:nvSpPr>
        <p:spPr>
          <a:xfrm>
            <a:off x="775994" y="1502063"/>
            <a:ext cx="5033645" cy="1924685"/>
          </a:xfrm>
          <a:prstGeom prst="rect">
            <a:avLst/>
          </a:prstGeom>
          <a:noFill/>
          <a:ln w="9525">
            <a:noFill/>
          </a:ln>
        </p:spPr>
        <p:txBody>
          <a:bodyPr wrap="square" anchor="t" anchorCtr="0">
            <a:noAutofit/>
          </a:bodyPr>
          <a:lstStyle/>
          <a:p>
            <a:pPr>
              <a:lnSpc>
                <a:spcPct val="150000"/>
              </a:lnSpc>
              <a:spcBef>
                <a:spcPts val="0"/>
              </a:spcBef>
              <a:spcAft>
                <a:spcPts val="0"/>
              </a:spcAft>
            </a:pPr>
            <a:r>
              <a:rPr lang="zh-CN" altLang="en-US" sz="2000" dirty="0" smtClean="0">
                <a:solidFill>
                  <a:schemeClr val="tx1"/>
                </a:solidFill>
                <a:latin typeface="微软雅黑" panose="020B0503020204020204" pitchFamily="34" charset="-122"/>
                <a:ea typeface="微软雅黑" panose="020B0503020204020204" pitchFamily="34" charset="-122"/>
              </a:rPr>
              <a:t>    电机</a:t>
            </a:r>
            <a:r>
              <a:rPr lang="zh-CN" altLang="en-US" sz="2000" dirty="0">
                <a:solidFill>
                  <a:schemeClr val="tx1"/>
                </a:solidFill>
                <a:latin typeface="微软雅黑" panose="020B0503020204020204" pitchFamily="34" charset="-122"/>
                <a:ea typeface="微软雅黑" panose="020B0503020204020204" pitchFamily="34" charset="-122"/>
              </a:rPr>
              <a:t>的机座上镶有铭牌，铭牌上标有型号、额定值</a:t>
            </a:r>
            <a:r>
              <a:rPr lang="zh-CN" altLang="en-US" sz="2000" dirty="0">
                <a:solidFill>
                  <a:schemeClr val="tx1"/>
                </a:solidFill>
                <a:latin typeface="微软雅黑" panose="020B0503020204020204" pitchFamily="34" charset="-122"/>
                <a:ea typeface="微软雅黑" panose="020B0503020204020204" pitchFamily="34" charset="-122"/>
                <a:sym typeface="+mn-ea"/>
              </a:rPr>
              <a:t>、工作方式、绝缘等级等。</a:t>
            </a:r>
          </a:p>
          <a:p>
            <a:pPr>
              <a:lnSpc>
                <a:spcPct val="150000"/>
              </a:lnSpc>
              <a:spcBef>
                <a:spcPts val="0"/>
              </a:spcBef>
              <a:spcAft>
                <a:spcPts val="0"/>
              </a:spcAft>
            </a:pPr>
            <a:r>
              <a:rPr lang="zh-CN" altLang="en-US" sz="2000" dirty="0" smtClean="0">
                <a:solidFill>
                  <a:schemeClr val="tx1"/>
                </a:solidFill>
                <a:latin typeface="微软雅黑" panose="020B0503020204020204" pitchFamily="34" charset="-122"/>
                <a:ea typeface="微软雅黑" panose="020B0503020204020204" pitchFamily="34" charset="-122"/>
                <a:sym typeface="+mn-ea"/>
              </a:rPr>
              <a:t>   绕线</a:t>
            </a:r>
            <a:r>
              <a:rPr lang="zh-CN" altLang="en-US" sz="2000" dirty="0">
                <a:solidFill>
                  <a:schemeClr val="tx1"/>
                </a:solidFill>
                <a:latin typeface="微软雅黑" panose="020B0503020204020204" pitchFamily="34" charset="-122"/>
                <a:ea typeface="微软雅黑" panose="020B0503020204020204" pitchFamily="34" charset="-122"/>
                <a:sym typeface="+mn-ea"/>
              </a:rPr>
              <a:t>转子异步电机还标有转子绕组的开路线电压和额定线电流。</a:t>
            </a:r>
          </a:p>
        </p:txBody>
      </p:sp>
      <p:graphicFrame>
        <p:nvGraphicFramePr>
          <p:cNvPr id="12" name="表格 11"/>
          <p:cNvGraphicFramePr>
            <a:graphicFrameLocks noGrp="1"/>
          </p:cNvGraphicFramePr>
          <p:nvPr>
            <p:extLst>
              <p:ext uri="{D42A27DB-BD31-4B8C-83A1-F6EECF244321}">
                <p14:modId xmlns:p14="http://schemas.microsoft.com/office/powerpoint/2010/main" val="820058947"/>
              </p:ext>
            </p:extLst>
          </p:nvPr>
        </p:nvGraphicFramePr>
        <p:xfrm>
          <a:off x="1468582" y="4553303"/>
          <a:ext cx="7924800" cy="1788716"/>
        </p:xfrm>
        <a:graphic>
          <a:graphicData uri="http://schemas.openxmlformats.org/drawingml/2006/table">
            <a:tbl>
              <a:tblPr>
                <a:tableStyleId>{3C2FFA5D-87B4-456A-9821-1D502468CF0F}</a:tableStyleId>
              </a:tblPr>
              <a:tblGrid>
                <a:gridCol w="2004974">
                  <a:extLst>
                    <a:ext uri="{9D8B030D-6E8A-4147-A177-3AD203B41FA5}">
                      <a16:colId xmlns:a16="http://schemas.microsoft.com/office/drawing/2014/main" val="20000"/>
                    </a:ext>
                  </a:extLst>
                </a:gridCol>
                <a:gridCol w="1984370">
                  <a:extLst>
                    <a:ext uri="{9D8B030D-6E8A-4147-A177-3AD203B41FA5}">
                      <a16:colId xmlns:a16="http://schemas.microsoft.com/office/drawing/2014/main" val="20001"/>
                    </a:ext>
                  </a:extLst>
                </a:gridCol>
                <a:gridCol w="1987540">
                  <a:extLst>
                    <a:ext uri="{9D8B030D-6E8A-4147-A177-3AD203B41FA5}">
                      <a16:colId xmlns:a16="http://schemas.microsoft.com/office/drawing/2014/main" val="20002"/>
                    </a:ext>
                  </a:extLst>
                </a:gridCol>
                <a:gridCol w="1947916">
                  <a:extLst>
                    <a:ext uri="{9D8B030D-6E8A-4147-A177-3AD203B41FA5}">
                      <a16:colId xmlns:a16="http://schemas.microsoft.com/office/drawing/2014/main" val="20003"/>
                    </a:ext>
                  </a:extLst>
                </a:gridCol>
              </a:tblGrid>
              <a:tr h="286742">
                <a:tc gridSpan="4">
                  <a:txBody>
                    <a:bodyPr/>
                    <a:lstStyle/>
                    <a:p>
                      <a:pPr algn="ctr">
                        <a:spcAft>
                          <a:spcPts val="0"/>
                        </a:spcAft>
                      </a:pPr>
                      <a:r>
                        <a:rPr lang="zh-CN" sz="2000" kern="0" spc="10" dirty="0"/>
                        <a:t>三相异步电动机</a:t>
                      </a:r>
                      <a:endParaRPr lang="zh-CN" sz="2000" kern="100" dirty="0">
                        <a:latin typeface="Times New Roman"/>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402468">
                <a:tc>
                  <a:txBody>
                    <a:bodyPr/>
                    <a:lstStyle/>
                    <a:p>
                      <a:pPr algn="ctr">
                        <a:spcAft>
                          <a:spcPts val="0"/>
                        </a:spcAft>
                      </a:pPr>
                      <a:r>
                        <a:rPr lang="zh-CN" sz="2000" kern="0" spc="10"/>
                        <a:t>型号</a:t>
                      </a:r>
                      <a:r>
                        <a:rPr lang="en-US" sz="2000" kern="0" spc="10"/>
                        <a:t>Y2</a:t>
                      </a:r>
                      <a:r>
                        <a:rPr lang="zh-CN" sz="2000" kern="0" spc="10"/>
                        <a:t>—</a:t>
                      </a:r>
                      <a:r>
                        <a:rPr lang="en-US" sz="2000" kern="0" spc="10"/>
                        <a:t>200L</a:t>
                      </a:r>
                      <a:r>
                        <a:rPr lang="zh-CN" sz="2000" kern="0" spc="10"/>
                        <a:t>—</a:t>
                      </a:r>
                      <a:r>
                        <a:rPr lang="en-US" sz="2000" kern="0" spc="10"/>
                        <a:t>4</a:t>
                      </a:r>
                      <a:endParaRPr lang="zh-CN" sz="2000" kern="100">
                        <a:latin typeface="Times New Roman"/>
                        <a:ea typeface="宋体"/>
                        <a:cs typeface="Times New Roman"/>
                      </a:endParaRPr>
                    </a:p>
                  </a:txBody>
                  <a:tcPr marL="68580" marR="68580" marT="0" marB="0" anchor="ctr"/>
                </a:tc>
                <a:tc>
                  <a:txBody>
                    <a:bodyPr/>
                    <a:lstStyle/>
                    <a:p>
                      <a:pPr algn="ctr">
                        <a:spcAft>
                          <a:spcPts val="0"/>
                        </a:spcAft>
                      </a:pPr>
                      <a:r>
                        <a:rPr lang="zh-CN" sz="2000" kern="0" spc="10"/>
                        <a:t>功率</a:t>
                      </a:r>
                      <a:r>
                        <a:rPr lang="en-US" sz="2000" kern="0" spc="10"/>
                        <a:t>30kW</a:t>
                      </a:r>
                      <a:endParaRPr lang="zh-CN" sz="2000" kern="100">
                        <a:latin typeface="Times New Roman"/>
                        <a:ea typeface="宋体"/>
                        <a:cs typeface="Times New Roman"/>
                      </a:endParaRPr>
                    </a:p>
                  </a:txBody>
                  <a:tcPr marL="68580" marR="68580" marT="0" marB="0" anchor="ctr"/>
                </a:tc>
                <a:tc>
                  <a:txBody>
                    <a:bodyPr/>
                    <a:lstStyle/>
                    <a:p>
                      <a:pPr algn="ctr">
                        <a:spcAft>
                          <a:spcPts val="0"/>
                        </a:spcAft>
                      </a:pPr>
                      <a:r>
                        <a:rPr lang="zh-CN" sz="2000" kern="0" spc="10"/>
                        <a:t>电流</a:t>
                      </a:r>
                      <a:r>
                        <a:rPr lang="en-US" sz="2000" kern="0" spc="10"/>
                        <a:t>57.63A</a:t>
                      </a:r>
                      <a:endParaRPr lang="zh-CN" sz="2000" kern="100">
                        <a:latin typeface="Times New Roman"/>
                        <a:ea typeface="宋体"/>
                        <a:cs typeface="Times New Roman"/>
                      </a:endParaRPr>
                    </a:p>
                  </a:txBody>
                  <a:tcPr marL="68580" marR="68580" marT="0" marB="0" anchor="ctr"/>
                </a:tc>
                <a:tc>
                  <a:txBody>
                    <a:bodyPr/>
                    <a:lstStyle/>
                    <a:p>
                      <a:pPr algn="ctr">
                        <a:spcAft>
                          <a:spcPts val="0"/>
                        </a:spcAft>
                      </a:pPr>
                      <a:r>
                        <a:rPr lang="zh-CN" sz="2000" kern="0" spc="10"/>
                        <a:t>电压</a:t>
                      </a:r>
                      <a:r>
                        <a:rPr lang="en-US" sz="2000" kern="0" spc="10"/>
                        <a:t>380V</a:t>
                      </a:r>
                      <a:endParaRPr lang="zh-CN" sz="2000" kern="100">
                        <a:latin typeface="Times New Roman"/>
                        <a:ea typeface="宋体"/>
                        <a:cs typeface="Times New Roman"/>
                      </a:endParaRPr>
                    </a:p>
                  </a:txBody>
                  <a:tcPr marL="68580" marR="68580" marT="0" marB="0" anchor="ctr"/>
                </a:tc>
                <a:extLst>
                  <a:ext uri="{0D108BD9-81ED-4DB2-BD59-A6C34878D82A}">
                    <a16:rowId xmlns:a16="http://schemas.microsoft.com/office/drawing/2014/main" val="10001"/>
                  </a:ext>
                </a:extLst>
              </a:tr>
              <a:tr h="354892">
                <a:tc>
                  <a:txBody>
                    <a:bodyPr/>
                    <a:lstStyle/>
                    <a:p>
                      <a:pPr algn="ctr">
                        <a:spcAft>
                          <a:spcPts val="0"/>
                        </a:spcAft>
                      </a:pPr>
                      <a:r>
                        <a:rPr lang="zh-CN" sz="2000" kern="0" spc="10"/>
                        <a:t>频率</a:t>
                      </a:r>
                      <a:r>
                        <a:rPr lang="en-US" sz="2000" kern="0" spc="10"/>
                        <a:t>50Hz</a:t>
                      </a:r>
                      <a:endParaRPr lang="zh-CN" sz="2000" kern="100">
                        <a:latin typeface="Times New Roman"/>
                        <a:ea typeface="宋体"/>
                        <a:cs typeface="Times New Roman"/>
                      </a:endParaRPr>
                    </a:p>
                  </a:txBody>
                  <a:tcPr marL="68580" marR="68580" marT="0" marB="0" anchor="ctr"/>
                </a:tc>
                <a:tc>
                  <a:txBody>
                    <a:bodyPr/>
                    <a:lstStyle/>
                    <a:p>
                      <a:pPr algn="ctr">
                        <a:spcAft>
                          <a:spcPts val="0"/>
                        </a:spcAft>
                      </a:pPr>
                      <a:r>
                        <a:rPr lang="zh-CN" sz="2000" kern="0" spc="10"/>
                        <a:t>接法△</a:t>
                      </a:r>
                      <a:endParaRPr lang="zh-CN" sz="2000" kern="100">
                        <a:latin typeface="Times New Roman"/>
                        <a:ea typeface="宋体"/>
                        <a:cs typeface="Times New Roman"/>
                      </a:endParaRPr>
                    </a:p>
                  </a:txBody>
                  <a:tcPr marL="68580" marR="68580" marT="0" marB="0" anchor="ctr"/>
                </a:tc>
                <a:tc>
                  <a:txBody>
                    <a:bodyPr/>
                    <a:lstStyle/>
                    <a:p>
                      <a:pPr algn="ctr">
                        <a:spcAft>
                          <a:spcPts val="0"/>
                        </a:spcAft>
                      </a:pPr>
                      <a:r>
                        <a:rPr lang="zh-CN" sz="2000" kern="0" spc="10" dirty="0"/>
                        <a:t>转速</a:t>
                      </a:r>
                      <a:r>
                        <a:rPr lang="en-US" sz="2000" kern="0" spc="10" dirty="0"/>
                        <a:t>1470r</a:t>
                      </a:r>
                      <a:r>
                        <a:rPr lang="zh-CN" sz="2000" kern="0" spc="10" dirty="0"/>
                        <a:t>／</a:t>
                      </a:r>
                      <a:r>
                        <a:rPr lang="en-US" sz="2000" kern="0" spc="10" dirty="0"/>
                        <a:t>min</a:t>
                      </a:r>
                      <a:endParaRPr lang="zh-CN" sz="2000" kern="100" dirty="0">
                        <a:latin typeface="Times New Roman"/>
                        <a:ea typeface="宋体"/>
                        <a:cs typeface="Times New Roman"/>
                      </a:endParaRPr>
                    </a:p>
                  </a:txBody>
                  <a:tcPr marL="68580" marR="68580" marT="0" marB="0" anchor="ctr"/>
                </a:tc>
                <a:tc>
                  <a:txBody>
                    <a:bodyPr/>
                    <a:lstStyle/>
                    <a:p>
                      <a:pPr algn="ctr">
                        <a:spcAft>
                          <a:spcPts val="0"/>
                        </a:spcAft>
                      </a:pPr>
                      <a:r>
                        <a:rPr lang="en-US" sz="2000" kern="0" spc="10"/>
                        <a:t>LW79dB</a:t>
                      </a:r>
                      <a:r>
                        <a:rPr lang="zh-CN" sz="2000" kern="0" spc="10"/>
                        <a:t>／</a:t>
                      </a:r>
                      <a:r>
                        <a:rPr lang="en-US" sz="2000" kern="0" spc="10"/>
                        <a:t>A</a:t>
                      </a:r>
                      <a:endParaRPr lang="zh-CN" sz="2000" kern="100">
                        <a:latin typeface="Times New Roman"/>
                        <a:ea typeface="宋体"/>
                        <a:cs typeface="Times New Roman"/>
                      </a:endParaRPr>
                    </a:p>
                  </a:txBody>
                  <a:tcPr marL="68580" marR="68580" marT="0" marB="0" anchor="ctr"/>
                </a:tc>
                <a:extLst>
                  <a:ext uri="{0D108BD9-81ED-4DB2-BD59-A6C34878D82A}">
                    <a16:rowId xmlns:a16="http://schemas.microsoft.com/office/drawing/2014/main" val="10002"/>
                  </a:ext>
                </a:extLst>
              </a:tr>
              <a:tr h="286742">
                <a:tc>
                  <a:txBody>
                    <a:bodyPr/>
                    <a:lstStyle/>
                    <a:p>
                      <a:pPr algn="ctr">
                        <a:spcAft>
                          <a:spcPts val="0"/>
                        </a:spcAft>
                      </a:pPr>
                      <a:r>
                        <a:rPr lang="zh-CN" sz="2000" kern="0" spc="10"/>
                        <a:t>防护等级</a:t>
                      </a:r>
                      <a:r>
                        <a:rPr lang="en-US" sz="2000" kern="0" spc="10"/>
                        <a:t>IP54</a:t>
                      </a:r>
                      <a:endParaRPr lang="zh-CN" sz="2000" kern="100">
                        <a:latin typeface="Times New Roman"/>
                        <a:ea typeface="宋体"/>
                        <a:cs typeface="Times New Roman"/>
                      </a:endParaRPr>
                    </a:p>
                  </a:txBody>
                  <a:tcPr marL="68580" marR="68580" marT="0" marB="0" anchor="ctr"/>
                </a:tc>
                <a:tc>
                  <a:txBody>
                    <a:bodyPr/>
                    <a:lstStyle/>
                    <a:p>
                      <a:pPr algn="ctr">
                        <a:spcAft>
                          <a:spcPts val="0"/>
                        </a:spcAft>
                      </a:pPr>
                      <a:r>
                        <a:rPr lang="zh-CN" sz="2000" kern="0" spc="10"/>
                        <a:t>工作制</a:t>
                      </a:r>
                      <a:r>
                        <a:rPr lang="en-US" sz="2000" kern="0" spc="10"/>
                        <a:t>S1</a:t>
                      </a:r>
                      <a:endParaRPr lang="zh-CN" sz="2000" kern="100">
                        <a:latin typeface="Times New Roman"/>
                        <a:ea typeface="宋体"/>
                        <a:cs typeface="Times New Roman"/>
                      </a:endParaRPr>
                    </a:p>
                  </a:txBody>
                  <a:tcPr marL="68580" marR="68580" marT="0" marB="0" anchor="ctr"/>
                </a:tc>
                <a:tc>
                  <a:txBody>
                    <a:bodyPr/>
                    <a:lstStyle/>
                    <a:p>
                      <a:pPr algn="ctr">
                        <a:spcAft>
                          <a:spcPts val="0"/>
                        </a:spcAft>
                      </a:pPr>
                      <a:r>
                        <a:rPr lang="en-US" sz="2000" kern="0" spc="10"/>
                        <a:t>F</a:t>
                      </a:r>
                      <a:r>
                        <a:rPr lang="zh-CN" sz="2000" kern="0" spc="10"/>
                        <a:t>级绝缘</a:t>
                      </a:r>
                      <a:endParaRPr lang="zh-CN" sz="2000" kern="100">
                        <a:latin typeface="Times New Roman"/>
                        <a:ea typeface="宋体"/>
                        <a:cs typeface="Times New Roman"/>
                      </a:endParaRPr>
                    </a:p>
                  </a:txBody>
                  <a:tcPr marL="68580" marR="68580" marT="0" marB="0" anchor="ctr"/>
                </a:tc>
                <a:tc>
                  <a:txBody>
                    <a:bodyPr/>
                    <a:lstStyle/>
                    <a:p>
                      <a:pPr algn="ctr">
                        <a:spcAft>
                          <a:spcPts val="0"/>
                        </a:spcAft>
                      </a:pPr>
                      <a:r>
                        <a:rPr lang="zh-CN" sz="2000" kern="0" spc="10"/>
                        <a:t>重量</a:t>
                      </a:r>
                      <a:r>
                        <a:rPr lang="en-US" sz="2000" kern="0" spc="10"/>
                        <a:t>270kg</a:t>
                      </a:r>
                      <a:endParaRPr lang="zh-CN" sz="2000" kern="100">
                        <a:latin typeface="Times New Roman"/>
                        <a:ea typeface="宋体"/>
                        <a:cs typeface="Times New Roman"/>
                      </a:endParaRPr>
                    </a:p>
                  </a:txBody>
                  <a:tcPr marL="68580" marR="68580" marT="0" marB="0" anchor="ctr"/>
                </a:tc>
                <a:extLst>
                  <a:ext uri="{0D108BD9-81ED-4DB2-BD59-A6C34878D82A}">
                    <a16:rowId xmlns:a16="http://schemas.microsoft.com/office/drawing/2014/main" val="10003"/>
                  </a:ext>
                </a:extLst>
              </a:tr>
              <a:tr h="421756">
                <a:tc gridSpan="4">
                  <a:txBody>
                    <a:bodyPr/>
                    <a:lstStyle/>
                    <a:p>
                      <a:pPr algn="ctr">
                        <a:spcAft>
                          <a:spcPts val="0"/>
                        </a:spcAft>
                      </a:pPr>
                      <a:r>
                        <a:rPr lang="en-US" sz="2000" kern="0" spc="10" dirty="0"/>
                        <a:t>X    </a:t>
                      </a:r>
                      <a:r>
                        <a:rPr lang="en-US" sz="2000" kern="0" spc="10" dirty="0" err="1"/>
                        <a:t>X</a:t>
                      </a:r>
                      <a:r>
                        <a:rPr lang="en-US" sz="2000" kern="0" spc="10" dirty="0"/>
                        <a:t>  </a:t>
                      </a:r>
                      <a:r>
                        <a:rPr lang="zh-CN" sz="2000" kern="0" spc="10" dirty="0"/>
                        <a:t>电</a:t>
                      </a:r>
                      <a:r>
                        <a:rPr lang="en-US" sz="2000" kern="0" spc="10" dirty="0"/>
                        <a:t>  </a:t>
                      </a:r>
                      <a:r>
                        <a:rPr lang="zh-CN" sz="2000" kern="0" spc="10" dirty="0"/>
                        <a:t>机</a:t>
                      </a:r>
                      <a:r>
                        <a:rPr lang="en-US" sz="2000" kern="0" spc="10" dirty="0"/>
                        <a:t>  </a:t>
                      </a:r>
                      <a:r>
                        <a:rPr lang="zh-CN" sz="2000" kern="0" spc="10" dirty="0"/>
                        <a:t>厂</a:t>
                      </a:r>
                      <a:endParaRPr lang="zh-CN" sz="2000" kern="100" dirty="0">
                        <a:latin typeface="Times New Roman"/>
                        <a:ea typeface="宋体"/>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1576352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2000"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strVal val="#ppt_w*0.70"/>
                                          </p:val>
                                        </p:tav>
                                        <p:tav tm="100000">
                                          <p:val>
                                            <p:strVal val="#ppt_w"/>
                                          </p:val>
                                        </p:tav>
                                      </p:tavLst>
                                    </p:anim>
                                    <p:anim calcmode="lin" valueType="num">
                                      <p:cBhvr>
                                        <p:cTn id="8" dur="2000" fill="hold"/>
                                        <p:tgtEl>
                                          <p:spTgt spid="5"/>
                                        </p:tgtEl>
                                        <p:attrNameLst>
                                          <p:attrName>ppt_h</p:attrName>
                                        </p:attrNameLst>
                                      </p:cBhvr>
                                      <p:tavLst>
                                        <p:tav tm="0">
                                          <p:val>
                                            <p:strVal val="#ppt_h"/>
                                          </p:val>
                                        </p:tav>
                                        <p:tav tm="100000">
                                          <p:val>
                                            <p:strVal val="#ppt_h"/>
                                          </p:val>
                                        </p:tav>
                                      </p:tavLst>
                                    </p:anim>
                                    <p:animEffect transition="in" filter="fade">
                                      <p:cBhvr>
                                        <p:cTn id="9" dur="2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2000" fill="hold">
                                          <p:stCondLst>
                                            <p:cond delay="0"/>
                                          </p:stCondLst>
                                        </p:cTn>
                                        <p:tgtEl>
                                          <p:spTgt spid="6"/>
                                        </p:tgtEl>
                                        <p:attrNameLst>
                                          <p:attrName>style.visibility</p:attrName>
                                        </p:attrNameLst>
                                      </p:cBhvr>
                                      <p:to>
                                        <p:strVal val="visible"/>
                                      </p:to>
                                    </p:set>
                                    <p:anim calcmode="lin" valueType="num">
                                      <p:cBhvr>
                                        <p:cTn id="14" dur="2000" fill="hold"/>
                                        <p:tgtEl>
                                          <p:spTgt spid="6"/>
                                        </p:tgtEl>
                                        <p:attrNameLst>
                                          <p:attrName>ppt_w</p:attrName>
                                        </p:attrNameLst>
                                      </p:cBhvr>
                                      <p:tavLst>
                                        <p:tav tm="0">
                                          <p:val>
                                            <p:strVal val="#ppt_w*0.70"/>
                                          </p:val>
                                        </p:tav>
                                        <p:tav tm="100000">
                                          <p:val>
                                            <p:strVal val="#ppt_w"/>
                                          </p:val>
                                        </p:tav>
                                      </p:tavLst>
                                    </p:anim>
                                    <p:anim calcmode="lin" valueType="num">
                                      <p:cBhvr>
                                        <p:cTn id="15" dur="2000" fill="hold"/>
                                        <p:tgtEl>
                                          <p:spTgt spid="6"/>
                                        </p:tgtEl>
                                        <p:attrNameLst>
                                          <p:attrName>ppt_h</p:attrName>
                                        </p:attrNameLst>
                                      </p:cBhvr>
                                      <p:tavLst>
                                        <p:tav tm="0">
                                          <p:val>
                                            <p:strVal val="#ppt_h"/>
                                          </p:val>
                                        </p:tav>
                                        <p:tav tm="100000">
                                          <p:val>
                                            <p:strVal val="#ppt_h"/>
                                          </p:val>
                                        </p:tav>
                                      </p:tavLst>
                                    </p:anim>
                                    <p:animEffect transition="in" filter="fade">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的铭牌</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 name="图片 9"/>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矩形 1"/>
          <p:cNvSpPr/>
          <p:nvPr/>
        </p:nvSpPr>
        <p:spPr>
          <a:xfrm>
            <a:off x="775994" y="1520425"/>
            <a:ext cx="10221539" cy="1338828"/>
          </a:xfrm>
          <a:prstGeom prst="rect">
            <a:avLst/>
          </a:prstGeom>
        </p:spPr>
        <p:txBody>
          <a:bodyPr wrap="square">
            <a:spAutoFit/>
          </a:bodyPr>
          <a:lstStyle/>
          <a:p>
            <a:pPr algn="just">
              <a:lnSpc>
                <a:spcPct val="150000"/>
              </a:lnSpc>
              <a:spcAft>
                <a:spcPts val="0"/>
              </a:spcAft>
            </a:pP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 </a:t>
            </a:r>
            <a:r>
              <a:rPr lang="en-US" altLang="zh-CN" b="1" kern="0" spc="45" dirty="0">
                <a:latin typeface="微软雅黑" panose="020B0503020204020204" pitchFamily="34" charset="-122"/>
                <a:ea typeface="微软雅黑" panose="020B0503020204020204" pitchFamily="34" charset="-122"/>
                <a:cs typeface="宋体" panose="02010600030101010101" pitchFamily="2" charset="-122"/>
              </a:rPr>
              <a:t>1. </a:t>
            </a: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三相异步电动机的型号</a:t>
            </a:r>
            <a:endParaRPr lang="zh-CN" altLang="zh-CN" b="1" kern="100" dirty="0">
              <a:latin typeface="微软雅黑" panose="020B0503020204020204" pitchFamily="34" charset="-122"/>
              <a:ea typeface="微软雅黑" panose="020B0503020204020204" pitchFamily="34" charset="-122"/>
            </a:endParaRPr>
          </a:p>
          <a:p>
            <a:pPr algn="just">
              <a:lnSpc>
                <a:spcPct val="150000"/>
              </a:lnSpc>
              <a:spcAft>
                <a:spcPts val="0"/>
              </a:spcAft>
            </a:pPr>
            <a:r>
              <a:rPr lang="en-US" altLang="zh-CN" kern="0" spc="45" dirty="0">
                <a:latin typeface="微软雅黑" panose="020B0503020204020204" pitchFamily="34" charset="-122"/>
                <a:ea typeface="微软雅黑" panose="020B0503020204020204" pitchFamily="34" charset="-122"/>
                <a:cs typeface="宋体" panose="02010600030101010101" pitchFamily="2" charset="-122"/>
              </a:rPr>
              <a:t>    </a:t>
            </a:r>
            <a:r>
              <a:rPr lang="zh-CN" altLang="zh-CN" kern="0" spc="45" dirty="0">
                <a:latin typeface="微软雅黑" panose="020B0503020204020204" pitchFamily="34" charset="-122"/>
                <a:ea typeface="微软雅黑" panose="020B0503020204020204" pitchFamily="34" charset="-122"/>
                <a:cs typeface="宋体" panose="02010600030101010101" pitchFamily="2" charset="-122"/>
              </a:rPr>
              <a:t>电动机产品型号是为了便于使用、制造、设计等部门进行业务联系和简化技术文件中产品名称、规格、型式等叙述而引用的一种代号。</a:t>
            </a:r>
            <a:endParaRPr lang="zh-CN" altLang="zh-CN" kern="100" dirty="0">
              <a:latin typeface="微软雅黑" panose="020B0503020204020204" pitchFamily="34" charset="-122"/>
              <a:ea typeface="微软雅黑" panose="020B0503020204020204" pitchFamily="34" charset="-122"/>
            </a:endParaRPr>
          </a:p>
        </p:txBody>
      </p:sp>
      <p:sp>
        <p:nvSpPr>
          <p:cNvPr id="3" name="矩形 2"/>
          <p:cNvSpPr/>
          <p:nvPr/>
        </p:nvSpPr>
        <p:spPr>
          <a:xfrm>
            <a:off x="1068358" y="2822969"/>
            <a:ext cx="9953103" cy="458908"/>
          </a:xfrm>
          <a:prstGeom prst="rect">
            <a:avLst/>
          </a:prstGeom>
        </p:spPr>
        <p:txBody>
          <a:bodyPr wrap="square">
            <a:spAutoFit/>
          </a:bodyPr>
          <a:lstStyle/>
          <a:p>
            <a:pPr algn="just">
              <a:lnSpc>
                <a:spcPct val="150000"/>
              </a:lnSpc>
            </a:pPr>
            <a:r>
              <a:rPr lang="zh-CN" altLang="en-US" kern="0" spc="45" dirty="0">
                <a:latin typeface="微软雅黑" panose="020B0503020204020204" pitchFamily="34" charset="-122"/>
                <a:ea typeface="微软雅黑" panose="020B0503020204020204" pitchFamily="34" charset="-122"/>
                <a:cs typeface="宋体" panose="02010600030101010101" pitchFamily="2" charset="-122"/>
              </a:rPr>
              <a:t>电机型号由</a:t>
            </a:r>
            <a:r>
              <a:rPr lang="en-US" altLang="zh-CN" kern="0" spc="45" dirty="0">
                <a:latin typeface="微软雅黑" panose="020B0503020204020204" pitchFamily="34" charset="-122"/>
                <a:ea typeface="微软雅黑" panose="020B0503020204020204" pitchFamily="34" charset="-122"/>
                <a:cs typeface="宋体" panose="02010600030101010101" pitchFamily="2" charset="-122"/>
              </a:rPr>
              <a:t>“</a:t>
            </a:r>
            <a:r>
              <a:rPr lang="zh-CN" altLang="en-US" kern="0" spc="45" dirty="0">
                <a:latin typeface="微软雅黑" panose="020B0503020204020204" pitchFamily="34" charset="-122"/>
                <a:ea typeface="微软雅黑" panose="020B0503020204020204" pitchFamily="34" charset="-122"/>
                <a:cs typeface="宋体" panose="02010600030101010101" pitchFamily="2" charset="-122"/>
                <a:sym typeface="+mn-ea"/>
              </a:rPr>
              <a:t>产品代号</a:t>
            </a:r>
            <a:r>
              <a:rPr lang="en-US" altLang="zh-CN" kern="0" spc="45" dirty="0">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kern="0" spc="45" dirty="0">
                <a:latin typeface="微软雅黑" panose="020B0503020204020204" pitchFamily="34" charset="-122"/>
                <a:ea typeface="微软雅黑" panose="020B0503020204020204" pitchFamily="34" charset="-122"/>
                <a:cs typeface="宋体" panose="02010600030101010101" pitchFamily="2" charset="-122"/>
                <a:sym typeface="+mn-ea"/>
              </a:rPr>
              <a:t>规格代号</a:t>
            </a:r>
            <a:r>
              <a:rPr lang="en-US" altLang="zh-CN" kern="0" spc="45" dirty="0">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kern="0" spc="45" dirty="0">
                <a:latin typeface="微软雅黑" panose="020B0503020204020204" pitchFamily="34" charset="-122"/>
                <a:ea typeface="微软雅黑" panose="020B0503020204020204" pitchFamily="34" charset="-122"/>
                <a:cs typeface="宋体" panose="02010600030101010101" pitchFamily="2" charset="-122"/>
                <a:sym typeface="+mn-ea"/>
              </a:rPr>
              <a:t>特殊环境代号</a:t>
            </a:r>
            <a:r>
              <a:rPr lang="en-US" altLang="zh-CN" kern="0" spc="45" dirty="0">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kern="0" spc="45" dirty="0">
                <a:latin typeface="微软雅黑" panose="020B0503020204020204" pitchFamily="34" charset="-122"/>
                <a:ea typeface="微软雅黑" panose="020B0503020204020204" pitchFamily="34" charset="-122"/>
                <a:cs typeface="宋体" panose="02010600030101010101" pitchFamily="2" charset="-122"/>
                <a:sym typeface="+mn-ea"/>
              </a:rPr>
              <a:t>补充代号</a:t>
            </a:r>
            <a:r>
              <a:rPr lang="en-US" altLang="zh-CN" kern="0" spc="45" dirty="0">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kern="0" spc="45" dirty="0">
                <a:latin typeface="微软雅黑" panose="020B0503020204020204" pitchFamily="34" charset="-122"/>
                <a:ea typeface="微软雅黑" panose="020B0503020204020204" pitchFamily="34" charset="-122"/>
                <a:cs typeface="宋体" panose="02010600030101010101" pitchFamily="2" charset="-122"/>
              </a:rPr>
              <a:t>这四部分组成。</a:t>
            </a:r>
          </a:p>
        </p:txBody>
      </p:sp>
      <p:sp>
        <p:nvSpPr>
          <p:cNvPr id="4" name="矩形 3"/>
          <p:cNvSpPr/>
          <p:nvPr/>
        </p:nvSpPr>
        <p:spPr>
          <a:xfrm>
            <a:off x="1005590" y="3534789"/>
            <a:ext cx="1967846" cy="369332"/>
          </a:xfrm>
          <a:prstGeom prst="rect">
            <a:avLst/>
          </a:prstGeom>
        </p:spPr>
        <p:txBody>
          <a:bodyPr wrap="none">
            <a:spAutoFit/>
          </a:bodyPr>
          <a:lstStyle/>
          <a:p>
            <a:r>
              <a:rPr lang="en-US" altLang="zh-CN" spc="45" dirty="0">
                <a:latin typeface="微软雅黑" panose="020B0503020204020204" pitchFamily="34" charset="-122"/>
                <a:ea typeface="微软雅黑" panose="020B0503020204020204" pitchFamily="34" charset="-122"/>
                <a:cs typeface="宋体" panose="02010600030101010101" pitchFamily="2" charset="-122"/>
              </a:rPr>
              <a:t>(1)</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产品系列代号</a:t>
            </a:r>
            <a:endParaRPr lang="zh-CN" altLang="en-US" spc="45"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11" name="Rectangle 15"/>
          <p:cNvSpPr/>
          <p:nvPr/>
        </p:nvSpPr>
        <p:spPr>
          <a:xfrm>
            <a:off x="1144384" y="3970283"/>
            <a:ext cx="10066136" cy="1066959"/>
          </a:xfrm>
          <a:prstGeom prst="rect">
            <a:avLst/>
          </a:prstGeom>
          <a:noFill/>
          <a:ln w="9525">
            <a:noFill/>
          </a:ln>
        </p:spPr>
        <p:txBody>
          <a:bodyPr wrap="square" anchor="t" anchorCtr="0">
            <a:spAutoFit/>
          </a:bodyPr>
          <a:lstStyle/>
          <a:p>
            <a:pPr>
              <a:lnSpc>
                <a:spcPct val="100000"/>
              </a:lnSpc>
              <a:spcBef>
                <a:spcPts val="200"/>
              </a:spcBef>
              <a:spcAft>
                <a:spcPts val="0"/>
              </a:spcAft>
              <a:buClr>
                <a:schemeClr val="accent1"/>
              </a:buClr>
              <a:buSzPct val="65000"/>
            </a:pPr>
            <a:r>
              <a:rPr lang="zh-CN" altLang="zh-CN" sz="2000" dirty="0">
                <a:latin typeface="华文新魏" panose="02010800040101010101" pitchFamily="2" charset="-122"/>
                <a:ea typeface="华文新魏" panose="02010800040101010101" pitchFamily="2" charset="-122"/>
              </a:rPr>
              <a:t>①</a:t>
            </a:r>
            <a:r>
              <a:rPr lang="zh-CN" altLang="en-US" sz="2000" dirty="0">
                <a:latin typeface="华文新魏" panose="02010800040101010101" pitchFamily="2" charset="-122"/>
                <a:ea typeface="华文新魏" panose="02010800040101010101" pitchFamily="2" charset="-122"/>
              </a:rPr>
              <a:t>电机类型代号</a:t>
            </a:r>
            <a:endParaRPr lang="en-US" altLang="zh-CN" sz="2000" dirty="0">
              <a:latin typeface="华文新魏" panose="02010800040101010101" pitchFamily="2" charset="-122"/>
              <a:ea typeface="华文新魏" panose="02010800040101010101" pitchFamily="2" charset="-122"/>
            </a:endParaRPr>
          </a:p>
          <a:p>
            <a:pPr>
              <a:lnSpc>
                <a:spcPct val="100000"/>
              </a:lnSpc>
              <a:spcBef>
                <a:spcPts val="200"/>
              </a:spcBef>
              <a:spcAft>
                <a:spcPts val="0"/>
              </a:spcAft>
              <a:buClr>
                <a:schemeClr val="accent1"/>
              </a:buClr>
              <a:buSzPct val="65000"/>
            </a:pPr>
            <a:r>
              <a:rPr lang="zh-CN" altLang="en-US" sz="2000" dirty="0">
                <a:latin typeface="华文新魏" panose="02010800040101010101" pitchFamily="2" charset="-122"/>
                <a:ea typeface="华文新魏" panose="02010800040101010101" pitchFamily="2" charset="-122"/>
              </a:rPr>
              <a:t>表征电机的各种类型，采用汉语拼音的大写字母表示。</a:t>
            </a:r>
            <a:endParaRPr lang="en-US" altLang="zh-CN" sz="2000" dirty="0">
              <a:latin typeface="华文新魏" panose="02010800040101010101" pitchFamily="2" charset="-122"/>
              <a:ea typeface="华文新魏" panose="02010800040101010101" pitchFamily="2" charset="-122"/>
            </a:endParaRPr>
          </a:p>
          <a:p>
            <a:pPr>
              <a:lnSpc>
                <a:spcPct val="100000"/>
              </a:lnSpc>
              <a:spcBef>
                <a:spcPts val="200"/>
              </a:spcBef>
              <a:spcAft>
                <a:spcPts val="0"/>
              </a:spcAft>
              <a:buClr>
                <a:schemeClr val="accent1"/>
              </a:buClr>
              <a:buSzPct val="65000"/>
            </a:pPr>
            <a:r>
              <a:rPr lang="zh-CN" altLang="en-US" sz="2000" dirty="0">
                <a:latin typeface="华文新魏" panose="02010800040101010101" pitchFamily="2" charset="-122"/>
                <a:ea typeface="华文新魏" panose="02010800040101010101" pitchFamily="2" charset="-122"/>
              </a:rPr>
              <a:t>比如：异步电动机</a:t>
            </a:r>
            <a:r>
              <a:rPr lang="en-US" altLang="zh-CN" sz="2000" dirty="0">
                <a:latin typeface="华文新魏" panose="02010800040101010101" pitchFamily="2" charset="-122"/>
                <a:ea typeface="华文新魏" panose="02010800040101010101" pitchFamily="2" charset="-122"/>
              </a:rPr>
              <a:t>Y</a:t>
            </a:r>
            <a:r>
              <a:rPr lang="zh-CN" altLang="en-US" sz="2000" dirty="0">
                <a:latin typeface="华文新魏" panose="02010800040101010101" pitchFamily="2" charset="-122"/>
                <a:ea typeface="华文新魏" panose="02010800040101010101" pitchFamily="2" charset="-122"/>
              </a:rPr>
              <a:t>，同步电动机</a:t>
            </a:r>
            <a:r>
              <a:rPr lang="en-US" altLang="zh-CN" sz="2000" dirty="0">
                <a:latin typeface="华文新魏" panose="02010800040101010101" pitchFamily="2" charset="-122"/>
                <a:ea typeface="华文新魏" panose="02010800040101010101" pitchFamily="2" charset="-122"/>
              </a:rPr>
              <a:t>T</a:t>
            </a:r>
            <a:r>
              <a:rPr lang="zh-CN" altLang="en-US" sz="2000" dirty="0">
                <a:latin typeface="华文新魏" panose="02010800040101010101" pitchFamily="2" charset="-122"/>
                <a:ea typeface="华文新魏" panose="02010800040101010101" pitchFamily="2" charset="-122"/>
              </a:rPr>
              <a:t>，同步发电机</a:t>
            </a:r>
            <a:r>
              <a:rPr lang="en-US" altLang="zh-CN" sz="2000" dirty="0">
                <a:latin typeface="华文新魏" panose="02010800040101010101" pitchFamily="2" charset="-122"/>
                <a:ea typeface="华文新魏" panose="02010800040101010101" pitchFamily="2" charset="-122"/>
              </a:rPr>
              <a:t>TF</a:t>
            </a:r>
            <a:r>
              <a:rPr lang="zh-CN" altLang="en-US" sz="2000" dirty="0">
                <a:latin typeface="华文新魏" panose="02010800040101010101" pitchFamily="2" charset="-122"/>
                <a:ea typeface="华文新魏" panose="02010800040101010101" pitchFamily="2" charset="-122"/>
              </a:rPr>
              <a:t>，直流电动机</a:t>
            </a:r>
            <a:r>
              <a:rPr lang="en-US" altLang="zh-CN" sz="2000" dirty="0">
                <a:latin typeface="华文新魏" panose="02010800040101010101" pitchFamily="2" charset="-122"/>
                <a:ea typeface="华文新魏" panose="02010800040101010101" pitchFamily="2" charset="-122"/>
              </a:rPr>
              <a:t>Z</a:t>
            </a:r>
            <a:r>
              <a:rPr lang="zh-CN" altLang="en-US" sz="2000" dirty="0">
                <a:latin typeface="华文新魏" panose="02010800040101010101" pitchFamily="2" charset="-122"/>
                <a:ea typeface="华文新魏" panose="02010800040101010101" pitchFamily="2" charset="-122"/>
              </a:rPr>
              <a:t>，直流发电机</a:t>
            </a:r>
            <a:r>
              <a:rPr lang="en-US" altLang="zh-CN" sz="2000" dirty="0">
                <a:latin typeface="华文新魏" panose="02010800040101010101" pitchFamily="2" charset="-122"/>
                <a:ea typeface="华文新魏" panose="02010800040101010101" pitchFamily="2" charset="-122"/>
              </a:rPr>
              <a:t>ZF</a:t>
            </a:r>
            <a:r>
              <a:rPr lang="zh-CN" altLang="en-US" sz="2000" dirty="0">
                <a:latin typeface="华文新魏" panose="02010800040101010101" pitchFamily="2" charset="-122"/>
                <a:ea typeface="华文新魏" panose="02010800040101010101" pitchFamily="2" charset="-122"/>
              </a:rPr>
              <a:t>等。</a:t>
            </a:r>
          </a:p>
        </p:txBody>
      </p:sp>
      <p:sp>
        <p:nvSpPr>
          <p:cNvPr id="12" name="Rectangle 15"/>
          <p:cNvSpPr/>
          <p:nvPr/>
        </p:nvSpPr>
        <p:spPr>
          <a:xfrm>
            <a:off x="1144384" y="5103404"/>
            <a:ext cx="10518371" cy="1375633"/>
          </a:xfrm>
          <a:prstGeom prst="rect">
            <a:avLst/>
          </a:prstGeom>
          <a:noFill/>
          <a:ln w="9525">
            <a:noFill/>
          </a:ln>
        </p:spPr>
        <p:txBody>
          <a:bodyPr wrap="square" anchor="t" anchorCtr="0">
            <a:spAutoFit/>
          </a:bodyPr>
          <a:lstStyle/>
          <a:p>
            <a:pPr>
              <a:lnSpc>
                <a:spcPct val="105000"/>
              </a:lnSpc>
              <a:spcBef>
                <a:spcPts val="20"/>
              </a:spcBef>
              <a:spcAft>
                <a:spcPts val="0"/>
              </a:spcAft>
              <a:buClr>
                <a:schemeClr val="accent1"/>
              </a:buClr>
              <a:buSzPct val="65000"/>
            </a:pPr>
            <a:r>
              <a:rPr lang="zh-CN" altLang="zh-CN" sz="2000" dirty="0">
                <a:latin typeface="华文新魏" panose="02010800040101010101" pitchFamily="2" charset="-122"/>
                <a:ea typeface="华文新魏" panose="02010800040101010101" pitchFamily="2" charset="-122"/>
              </a:rPr>
              <a:t>②</a:t>
            </a:r>
            <a:r>
              <a:rPr lang="zh-CN" altLang="en-US" sz="2000" dirty="0">
                <a:latin typeface="华文新魏" panose="02010800040101010101" pitchFamily="2" charset="-122"/>
                <a:ea typeface="华文新魏" panose="02010800040101010101" pitchFamily="2" charset="-122"/>
              </a:rPr>
              <a:t>电机特点代号</a:t>
            </a:r>
            <a:endParaRPr lang="en-US" altLang="zh-CN" sz="2000" dirty="0">
              <a:latin typeface="华文新魏" panose="02010800040101010101" pitchFamily="2" charset="-122"/>
              <a:ea typeface="华文新魏" panose="02010800040101010101" pitchFamily="2" charset="-122"/>
            </a:endParaRPr>
          </a:p>
          <a:p>
            <a:pPr>
              <a:lnSpc>
                <a:spcPct val="105000"/>
              </a:lnSpc>
              <a:spcBef>
                <a:spcPts val="20"/>
              </a:spcBef>
              <a:spcAft>
                <a:spcPts val="0"/>
              </a:spcAft>
              <a:buClr>
                <a:schemeClr val="accent1"/>
              </a:buClr>
              <a:buSzPct val="65000"/>
            </a:pPr>
            <a:r>
              <a:rPr lang="zh-CN" altLang="en-US" sz="2000" dirty="0">
                <a:latin typeface="华文新魏" panose="02010800040101010101" pitchFamily="2" charset="-122"/>
                <a:ea typeface="华文新魏" panose="02010800040101010101" pitchFamily="2" charset="-122"/>
              </a:rPr>
              <a:t>表征电机的性能、结构或用途，也采用汉语拼音字母表示。</a:t>
            </a:r>
            <a:endParaRPr lang="en-US" altLang="zh-CN" sz="2000" dirty="0">
              <a:latin typeface="华文新魏" panose="02010800040101010101" pitchFamily="2" charset="-122"/>
              <a:ea typeface="华文新魏" panose="02010800040101010101" pitchFamily="2" charset="-122"/>
            </a:endParaRPr>
          </a:p>
          <a:p>
            <a:pPr>
              <a:lnSpc>
                <a:spcPct val="105000"/>
              </a:lnSpc>
              <a:spcBef>
                <a:spcPts val="20"/>
              </a:spcBef>
              <a:spcAft>
                <a:spcPts val="0"/>
              </a:spcAft>
              <a:buClr>
                <a:schemeClr val="accent1"/>
              </a:buClr>
              <a:buSzPct val="65000"/>
            </a:pPr>
            <a:r>
              <a:rPr lang="zh-CN" altLang="en-US" sz="2000" dirty="0">
                <a:latin typeface="华文新魏" panose="02010800040101010101" pitchFamily="2" charset="-122"/>
                <a:ea typeface="华文新魏" panose="02010800040101010101" pitchFamily="2" charset="-122"/>
              </a:rPr>
              <a:t>比如：</a:t>
            </a:r>
            <a:r>
              <a:rPr lang="en-US" altLang="zh-CN" sz="2000" dirty="0">
                <a:latin typeface="华文新魏" panose="02010800040101010101" pitchFamily="2" charset="-122"/>
                <a:ea typeface="华文新魏" panose="02010800040101010101" pitchFamily="2" charset="-122"/>
              </a:rPr>
              <a:t>YB</a:t>
            </a:r>
            <a:r>
              <a:rPr lang="zh-CN" altLang="en-US" sz="2000" dirty="0">
                <a:latin typeface="华文新魏" panose="02010800040101010101" pitchFamily="2" charset="-122"/>
                <a:ea typeface="华文新魏" panose="02010800040101010101" pitchFamily="2" charset="-122"/>
              </a:rPr>
              <a:t>隔爆型，</a:t>
            </a:r>
            <a:r>
              <a:rPr lang="en-US" altLang="zh-CN" sz="2000" dirty="0">
                <a:latin typeface="华文新魏" panose="02010800040101010101" pitchFamily="2" charset="-122"/>
                <a:ea typeface="华文新魏" panose="02010800040101010101" pitchFamily="2" charset="-122"/>
              </a:rPr>
              <a:t>YT</a:t>
            </a:r>
            <a:r>
              <a:rPr lang="zh-CN" altLang="en-US" sz="2000" dirty="0">
                <a:latin typeface="华文新魏" panose="02010800040101010101" pitchFamily="2" charset="-122"/>
                <a:ea typeface="华文新魏" panose="02010800040101010101" pitchFamily="2" charset="-122"/>
              </a:rPr>
              <a:t>轴流通风机用，</a:t>
            </a:r>
            <a:r>
              <a:rPr lang="en-US" altLang="zh-CN" sz="2000" dirty="0">
                <a:latin typeface="华文新魏" panose="02010800040101010101" pitchFamily="2" charset="-122"/>
                <a:ea typeface="华文新魏" panose="02010800040101010101" pitchFamily="2" charset="-122"/>
              </a:rPr>
              <a:t>YCT</a:t>
            </a:r>
            <a:r>
              <a:rPr lang="zh-CN" altLang="en-US" sz="2000" dirty="0">
                <a:latin typeface="华文新魏" panose="02010800040101010101" pitchFamily="2" charset="-122"/>
                <a:ea typeface="华文新魏" panose="02010800040101010101" pitchFamily="2" charset="-122"/>
              </a:rPr>
              <a:t>电磁调速式，</a:t>
            </a:r>
            <a:r>
              <a:rPr lang="en-US" altLang="zh-CN" sz="2000" dirty="0">
                <a:latin typeface="华文新魏" panose="02010800040101010101" pitchFamily="2" charset="-122"/>
                <a:ea typeface="华文新魏" panose="02010800040101010101" pitchFamily="2" charset="-122"/>
              </a:rPr>
              <a:t>YEJ</a:t>
            </a:r>
            <a:r>
              <a:rPr lang="zh-CN" altLang="en-US" sz="2000" dirty="0">
                <a:latin typeface="华文新魏" panose="02010800040101010101" pitchFamily="2" charset="-122"/>
                <a:ea typeface="华文新魏" panose="02010800040101010101" pitchFamily="2" charset="-122"/>
              </a:rPr>
              <a:t>电磁制动式，</a:t>
            </a:r>
            <a:r>
              <a:rPr lang="en-US" altLang="zh-CN" sz="2000" dirty="0">
                <a:latin typeface="华文新魏" panose="02010800040101010101" pitchFamily="2" charset="-122"/>
                <a:ea typeface="华文新魏" panose="02010800040101010101" pitchFamily="2" charset="-122"/>
              </a:rPr>
              <a:t>YVP</a:t>
            </a:r>
            <a:r>
              <a:rPr lang="zh-CN" altLang="en-US" sz="2000" dirty="0">
                <a:latin typeface="华文新魏" panose="02010800040101010101" pitchFamily="2" charset="-122"/>
                <a:ea typeface="华文新魏" panose="02010800040101010101" pitchFamily="2" charset="-122"/>
              </a:rPr>
              <a:t>变频调速式，</a:t>
            </a:r>
            <a:r>
              <a:rPr lang="en-US" altLang="zh-CN" sz="2000" dirty="0">
                <a:latin typeface="华文新魏" panose="02010800040101010101" pitchFamily="2" charset="-122"/>
                <a:ea typeface="华文新魏" panose="02010800040101010101" pitchFamily="2" charset="-122"/>
              </a:rPr>
              <a:t>YD</a:t>
            </a:r>
            <a:r>
              <a:rPr lang="zh-CN" altLang="en-US" sz="2000" dirty="0">
                <a:latin typeface="华文新魏" panose="02010800040101010101" pitchFamily="2" charset="-122"/>
                <a:ea typeface="华文新魏" panose="02010800040101010101" pitchFamily="2" charset="-122"/>
              </a:rPr>
              <a:t>变极多速式，</a:t>
            </a:r>
            <a:r>
              <a:rPr lang="en-US" altLang="zh-CN" sz="2000" dirty="0">
                <a:latin typeface="华文新魏" panose="02010800040101010101" pitchFamily="2" charset="-122"/>
                <a:ea typeface="华文新魏" panose="02010800040101010101" pitchFamily="2" charset="-122"/>
              </a:rPr>
              <a:t>YZD</a:t>
            </a:r>
            <a:r>
              <a:rPr lang="zh-CN" altLang="en-US" sz="2000" dirty="0">
                <a:latin typeface="华文新魏" panose="02010800040101010101" pitchFamily="2" charset="-122"/>
                <a:ea typeface="华文新魏" panose="02010800040101010101" pitchFamily="2" charset="-122"/>
              </a:rPr>
              <a:t>起重机用等。</a:t>
            </a:r>
            <a:endParaRPr lang="en-US" altLang="zh-CN" sz="20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6984515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2000"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ppt_x"/>
                                          </p:val>
                                        </p:tav>
                                        <p:tav tm="100000">
                                          <p:val>
                                            <p:strVal val="#ppt_x"/>
                                          </p:val>
                                        </p:tav>
                                      </p:tavLst>
                                    </p:anim>
                                    <p:anim calcmode="lin" valueType="num">
                                      <p:cBhvr additive="base">
                                        <p:cTn id="8" dur="2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2000" fill="hold">
                                          <p:stCondLst>
                                            <p:cond delay="0"/>
                                          </p:stCondLst>
                                        </p:cTn>
                                        <p:tgtEl>
                                          <p:spTgt spid="12"/>
                                        </p:tgtEl>
                                        <p:attrNameLst>
                                          <p:attrName>style.visibility</p:attrName>
                                        </p:attrNameLst>
                                      </p:cBhvr>
                                      <p:to>
                                        <p:strVal val="visible"/>
                                      </p:to>
                                    </p:set>
                                    <p:anim calcmode="lin" valueType="num">
                                      <p:cBhvr additive="base">
                                        <p:cTn id="13" dur="2000" fill="hold"/>
                                        <p:tgtEl>
                                          <p:spTgt spid="12"/>
                                        </p:tgtEl>
                                        <p:attrNameLst>
                                          <p:attrName>ppt_x</p:attrName>
                                        </p:attrNameLst>
                                      </p:cBhvr>
                                      <p:tavLst>
                                        <p:tav tm="0">
                                          <p:val>
                                            <p:strVal val="#ppt_x"/>
                                          </p:val>
                                        </p:tav>
                                        <p:tav tm="100000">
                                          <p:val>
                                            <p:strVal val="#ppt_x"/>
                                          </p:val>
                                        </p:tav>
                                      </p:tavLst>
                                    </p:anim>
                                    <p:anim calcmode="lin" valueType="num">
                                      <p:cBhvr additive="base">
                                        <p:cTn id="14"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的铭牌</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 name="图片 9"/>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矩形 1"/>
          <p:cNvSpPr/>
          <p:nvPr/>
        </p:nvSpPr>
        <p:spPr>
          <a:xfrm>
            <a:off x="775994" y="1520425"/>
            <a:ext cx="10221539" cy="458908"/>
          </a:xfrm>
          <a:prstGeom prst="rect">
            <a:avLst/>
          </a:prstGeom>
        </p:spPr>
        <p:txBody>
          <a:bodyPr wrap="square">
            <a:spAutoFit/>
          </a:bodyPr>
          <a:lstStyle/>
          <a:p>
            <a:pPr algn="just">
              <a:lnSpc>
                <a:spcPct val="150000"/>
              </a:lnSpc>
              <a:spcAft>
                <a:spcPts val="0"/>
              </a:spcAft>
            </a:pP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 </a:t>
            </a:r>
            <a:r>
              <a:rPr lang="en-US" altLang="zh-CN" b="1" kern="0" spc="45" dirty="0">
                <a:latin typeface="微软雅黑" panose="020B0503020204020204" pitchFamily="34" charset="-122"/>
                <a:ea typeface="微软雅黑" panose="020B0503020204020204" pitchFamily="34" charset="-122"/>
                <a:cs typeface="宋体" panose="02010600030101010101" pitchFamily="2" charset="-122"/>
              </a:rPr>
              <a:t>1. </a:t>
            </a: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三相异步电动机的</a:t>
            </a:r>
            <a:r>
              <a:rPr lang="zh-CN" altLang="zh-CN" b="1" kern="0" spc="45" dirty="0" smtClean="0">
                <a:latin typeface="微软雅黑" panose="020B0503020204020204" pitchFamily="34" charset="-122"/>
                <a:ea typeface="微软雅黑" panose="020B0503020204020204" pitchFamily="34" charset="-122"/>
                <a:cs typeface="宋体" panose="02010600030101010101" pitchFamily="2" charset="-122"/>
              </a:rPr>
              <a:t>型号</a:t>
            </a:r>
            <a:endParaRPr lang="zh-CN" altLang="zh-CN" b="1" kern="100" dirty="0">
              <a:latin typeface="微软雅黑" panose="020B0503020204020204" pitchFamily="34" charset="-122"/>
              <a:ea typeface="微软雅黑" panose="020B0503020204020204" pitchFamily="34" charset="-122"/>
            </a:endParaRPr>
          </a:p>
        </p:txBody>
      </p:sp>
      <p:sp>
        <p:nvSpPr>
          <p:cNvPr id="4" name="矩形 3"/>
          <p:cNvSpPr/>
          <p:nvPr/>
        </p:nvSpPr>
        <p:spPr>
          <a:xfrm>
            <a:off x="1005590" y="2172356"/>
            <a:ext cx="1967846" cy="369332"/>
          </a:xfrm>
          <a:prstGeom prst="rect">
            <a:avLst/>
          </a:prstGeom>
        </p:spPr>
        <p:txBody>
          <a:bodyPr wrap="none">
            <a:spAutoFit/>
          </a:bodyPr>
          <a:lstStyle/>
          <a:p>
            <a:r>
              <a:rPr lang="en-US" altLang="zh-CN" spc="45" dirty="0">
                <a:latin typeface="微软雅黑" panose="020B0503020204020204" pitchFamily="34" charset="-122"/>
                <a:ea typeface="微软雅黑" panose="020B0503020204020204" pitchFamily="34" charset="-122"/>
                <a:cs typeface="宋体" panose="02010600030101010101" pitchFamily="2" charset="-122"/>
              </a:rPr>
              <a:t>(1)</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产品系列代号</a:t>
            </a:r>
            <a:endParaRPr lang="zh-CN" altLang="en-US" dirty="0">
              <a:latin typeface="微软雅黑" panose="020B0503020204020204" pitchFamily="34" charset="-122"/>
              <a:ea typeface="微软雅黑" panose="020B0503020204020204" pitchFamily="34" charset="-122"/>
            </a:endParaRPr>
          </a:p>
        </p:txBody>
      </p:sp>
      <p:sp>
        <p:nvSpPr>
          <p:cNvPr id="13" name="Rectangle 15"/>
          <p:cNvSpPr/>
          <p:nvPr/>
        </p:nvSpPr>
        <p:spPr>
          <a:xfrm>
            <a:off x="1111134" y="2734711"/>
            <a:ext cx="9728662" cy="1375633"/>
          </a:xfrm>
          <a:prstGeom prst="rect">
            <a:avLst/>
          </a:prstGeom>
          <a:noFill/>
          <a:ln w="9525">
            <a:noFill/>
          </a:ln>
        </p:spPr>
        <p:txBody>
          <a:bodyPr wrap="square" anchor="t" anchorCtr="0">
            <a:spAutoFit/>
          </a:bodyPr>
          <a:lstStyle/>
          <a:p>
            <a:pPr>
              <a:lnSpc>
                <a:spcPct val="105000"/>
              </a:lnSpc>
              <a:spcBef>
                <a:spcPts val="20"/>
              </a:spcBef>
              <a:spcAft>
                <a:spcPts val="0"/>
              </a:spcAft>
              <a:buClr>
                <a:schemeClr val="accent1"/>
              </a:buClr>
              <a:buSzPct val="65000"/>
            </a:pPr>
            <a:r>
              <a:rPr lang="zh-CN" altLang="zh-CN" sz="2000" dirty="0">
                <a:latin typeface="华文新魏" panose="02010800040101010101" pitchFamily="2" charset="-122"/>
                <a:ea typeface="华文新魏" panose="02010800040101010101" pitchFamily="2" charset="-122"/>
              </a:rPr>
              <a:t>③</a:t>
            </a:r>
            <a:r>
              <a:rPr lang="zh-CN" altLang="en-US" sz="2000" dirty="0">
                <a:latin typeface="华文新魏" panose="02010800040101010101" pitchFamily="2" charset="-122"/>
                <a:ea typeface="华文新魏" panose="02010800040101010101" pitchFamily="2" charset="-122"/>
              </a:rPr>
              <a:t>设计序号</a:t>
            </a:r>
            <a:endParaRPr lang="en-US" altLang="zh-CN" sz="2000" dirty="0">
              <a:latin typeface="华文新魏" panose="02010800040101010101" pitchFamily="2" charset="-122"/>
              <a:ea typeface="华文新魏" panose="02010800040101010101" pitchFamily="2" charset="-122"/>
            </a:endParaRPr>
          </a:p>
          <a:p>
            <a:pPr>
              <a:lnSpc>
                <a:spcPct val="105000"/>
              </a:lnSpc>
              <a:spcBef>
                <a:spcPts val="20"/>
              </a:spcBef>
              <a:spcAft>
                <a:spcPts val="0"/>
              </a:spcAft>
              <a:buClr>
                <a:schemeClr val="accent1"/>
              </a:buClr>
              <a:buSzPct val="65000"/>
            </a:pPr>
            <a:r>
              <a:rPr lang="zh-CN" altLang="en-US" sz="2000" dirty="0">
                <a:latin typeface="华文新魏" panose="02010800040101010101" pitchFamily="2" charset="-122"/>
                <a:ea typeface="华文新魏" panose="02010800040101010101" pitchFamily="2" charset="-122"/>
              </a:rPr>
              <a:t>电机产品设计的顺序，用阿拉伯数字表示。</a:t>
            </a:r>
            <a:endParaRPr lang="en-US" altLang="zh-CN" sz="2000" dirty="0">
              <a:latin typeface="华文新魏" panose="02010800040101010101" pitchFamily="2" charset="-122"/>
              <a:ea typeface="华文新魏" panose="02010800040101010101" pitchFamily="2" charset="-122"/>
            </a:endParaRPr>
          </a:p>
          <a:p>
            <a:pPr>
              <a:lnSpc>
                <a:spcPct val="105000"/>
              </a:lnSpc>
              <a:spcBef>
                <a:spcPts val="20"/>
              </a:spcBef>
              <a:spcAft>
                <a:spcPts val="0"/>
              </a:spcAft>
              <a:buClr>
                <a:schemeClr val="accent1"/>
              </a:buClr>
              <a:buSzPct val="65000"/>
            </a:pPr>
            <a:r>
              <a:rPr lang="zh-CN" altLang="en-US" sz="2000" dirty="0">
                <a:latin typeface="华文新魏" panose="02010800040101010101" pitchFamily="2" charset="-122"/>
                <a:ea typeface="华文新魏" panose="02010800040101010101" pitchFamily="2" charset="-122"/>
              </a:rPr>
              <a:t>第一次设计的产品不标注设计序号，对系列产品所派生的产品按设计的顺序标注。比如</a:t>
            </a:r>
            <a:r>
              <a:rPr lang="en-US" altLang="zh-CN" sz="2000" dirty="0">
                <a:latin typeface="华文新魏" panose="02010800040101010101" pitchFamily="2" charset="-122"/>
                <a:ea typeface="华文新魏" panose="02010800040101010101" pitchFamily="2" charset="-122"/>
              </a:rPr>
              <a:t>: Y2</a:t>
            </a:r>
            <a:r>
              <a:rPr lang="zh-CN" altLang="en-US" sz="2000" dirty="0">
                <a:latin typeface="华文新魏" panose="02010800040101010101" pitchFamily="2" charset="-122"/>
                <a:ea typeface="华文新魏" panose="02010800040101010101" pitchFamily="2" charset="-122"/>
              </a:rPr>
              <a:t>、</a:t>
            </a:r>
            <a:r>
              <a:rPr lang="en-US" altLang="zh-CN" sz="2000" dirty="0">
                <a:latin typeface="华文新魏" panose="02010800040101010101" pitchFamily="2" charset="-122"/>
                <a:ea typeface="华文新魏" panose="02010800040101010101" pitchFamily="2" charset="-122"/>
              </a:rPr>
              <a:t>YB2</a:t>
            </a:r>
            <a:r>
              <a:rPr lang="zh-CN" altLang="en-US" sz="2000" dirty="0">
                <a:latin typeface="华文新魏" panose="02010800040101010101" pitchFamily="2" charset="-122"/>
                <a:ea typeface="华文新魏" panose="02010800040101010101" pitchFamily="2" charset="-122"/>
              </a:rPr>
              <a:t>等。</a:t>
            </a:r>
            <a:endParaRPr lang="en-US" altLang="zh-CN" sz="2000" dirty="0">
              <a:latin typeface="华文新魏" panose="02010800040101010101" pitchFamily="2" charset="-122"/>
              <a:ea typeface="华文新魏" panose="02010800040101010101" pitchFamily="2" charset="-122"/>
            </a:endParaRPr>
          </a:p>
        </p:txBody>
      </p:sp>
      <p:sp>
        <p:nvSpPr>
          <p:cNvPr id="14" name="Rectangle 15"/>
          <p:cNvSpPr/>
          <p:nvPr/>
        </p:nvSpPr>
        <p:spPr>
          <a:xfrm>
            <a:off x="1111134" y="4337623"/>
            <a:ext cx="9728662" cy="738664"/>
          </a:xfrm>
          <a:prstGeom prst="rect">
            <a:avLst/>
          </a:prstGeom>
          <a:noFill/>
          <a:ln w="9525">
            <a:noFill/>
          </a:ln>
        </p:spPr>
        <p:txBody>
          <a:bodyPr wrap="square" anchor="t" anchorCtr="0">
            <a:spAutoFit/>
          </a:bodyPr>
          <a:lstStyle/>
          <a:p>
            <a:pPr>
              <a:lnSpc>
                <a:spcPct val="105000"/>
              </a:lnSpc>
              <a:spcBef>
                <a:spcPts val="20"/>
              </a:spcBef>
              <a:spcAft>
                <a:spcPts val="0"/>
              </a:spcAft>
              <a:buClr>
                <a:schemeClr val="accent1"/>
              </a:buClr>
              <a:buSzPct val="65000"/>
            </a:pPr>
            <a:r>
              <a:rPr lang="zh-CN" altLang="zh-CN" sz="2000" dirty="0">
                <a:latin typeface="华文新魏" panose="02010800040101010101" pitchFamily="2" charset="-122"/>
                <a:ea typeface="华文新魏" panose="02010800040101010101" pitchFamily="2" charset="-122"/>
              </a:rPr>
              <a:t>④</a:t>
            </a:r>
            <a:r>
              <a:rPr lang="zh-CN" altLang="en-US" sz="2000" dirty="0">
                <a:latin typeface="华文新魏" panose="02010800040101010101" pitchFamily="2" charset="-122"/>
                <a:ea typeface="华文新魏" panose="02010800040101010101" pitchFamily="2" charset="-122"/>
              </a:rPr>
              <a:t>励磁方式代号</a:t>
            </a:r>
            <a:endParaRPr lang="en-US" altLang="zh-CN" sz="2000" dirty="0">
              <a:latin typeface="华文新魏" panose="02010800040101010101" pitchFamily="2" charset="-122"/>
              <a:ea typeface="华文新魏" panose="02010800040101010101" pitchFamily="2" charset="-122"/>
            </a:endParaRPr>
          </a:p>
          <a:p>
            <a:pPr>
              <a:lnSpc>
                <a:spcPct val="105000"/>
              </a:lnSpc>
              <a:spcBef>
                <a:spcPts val="20"/>
              </a:spcBef>
              <a:spcAft>
                <a:spcPts val="0"/>
              </a:spcAft>
              <a:buClr>
                <a:schemeClr val="accent1"/>
              </a:buClr>
              <a:buSzPct val="65000"/>
            </a:pPr>
            <a:r>
              <a:rPr lang="zh-CN" altLang="en-US" sz="2000" dirty="0">
                <a:latin typeface="华文新魏" panose="02010800040101010101" pitchFamily="2" charset="-122"/>
                <a:ea typeface="华文新魏" panose="02010800040101010101" pitchFamily="2" charset="-122"/>
              </a:rPr>
              <a:t>用字母表示，</a:t>
            </a:r>
            <a:r>
              <a:rPr lang="en-US" altLang="zh-CN" sz="2000" dirty="0">
                <a:latin typeface="华文新魏" panose="02010800040101010101" pitchFamily="2" charset="-122"/>
                <a:ea typeface="华文新魏" panose="02010800040101010101" pitchFamily="2" charset="-122"/>
              </a:rPr>
              <a:t>s</a:t>
            </a:r>
            <a:r>
              <a:rPr lang="zh-CN" altLang="en-US" sz="2000" dirty="0">
                <a:latin typeface="华文新魏" panose="02010800040101010101" pitchFamily="2" charset="-122"/>
                <a:ea typeface="华文新魏" panose="02010800040101010101" pitchFamily="2" charset="-122"/>
              </a:rPr>
              <a:t>表示三次谐波，</a:t>
            </a:r>
            <a:r>
              <a:rPr lang="en-US" altLang="zh-CN" sz="2000" dirty="0">
                <a:latin typeface="华文新魏" panose="02010800040101010101" pitchFamily="2" charset="-122"/>
                <a:ea typeface="华文新魏" panose="02010800040101010101" pitchFamily="2" charset="-122"/>
              </a:rPr>
              <a:t>J</a:t>
            </a:r>
            <a:r>
              <a:rPr lang="zh-CN" altLang="en-US" sz="2000" dirty="0">
                <a:latin typeface="华文新魏" panose="02010800040101010101" pitchFamily="2" charset="-122"/>
                <a:ea typeface="华文新魏" panose="02010800040101010101" pitchFamily="2" charset="-122"/>
              </a:rPr>
              <a:t>表示晶闸管，</a:t>
            </a:r>
            <a:r>
              <a:rPr lang="en-US" altLang="zh-CN" sz="2000" dirty="0">
                <a:latin typeface="华文新魏" panose="02010800040101010101" pitchFamily="2" charset="-122"/>
                <a:ea typeface="华文新魏" panose="02010800040101010101" pitchFamily="2" charset="-122"/>
              </a:rPr>
              <a:t>x</a:t>
            </a:r>
            <a:r>
              <a:rPr lang="zh-CN" altLang="en-US" sz="2000" dirty="0">
                <a:latin typeface="华文新魏" panose="02010800040101010101" pitchFamily="2" charset="-122"/>
                <a:ea typeface="华文新魏" panose="02010800040101010101" pitchFamily="2" charset="-122"/>
              </a:rPr>
              <a:t>表示相复励磁。</a:t>
            </a:r>
            <a:endParaRPr lang="en-US" altLang="zh-CN" sz="20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507017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2000" fill="hold">
                                          <p:stCondLst>
                                            <p:cond delay="0"/>
                                          </p:stCondLst>
                                        </p:cTn>
                                        <p:tgtEl>
                                          <p:spTgt spid="13"/>
                                        </p:tgtEl>
                                        <p:attrNameLst>
                                          <p:attrName>style.visibility</p:attrName>
                                        </p:attrNameLst>
                                      </p:cBhvr>
                                      <p:to>
                                        <p:strVal val="visible"/>
                                      </p:to>
                                    </p:set>
                                    <p:anim calcmode="lin" valueType="num">
                                      <p:cBhvr additive="base">
                                        <p:cTn id="7" dur="2000" fill="hold"/>
                                        <p:tgtEl>
                                          <p:spTgt spid="13"/>
                                        </p:tgtEl>
                                        <p:attrNameLst>
                                          <p:attrName>ppt_x</p:attrName>
                                        </p:attrNameLst>
                                      </p:cBhvr>
                                      <p:tavLst>
                                        <p:tav tm="0">
                                          <p:val>
                                            <p:strVal val="#ppt_x"/>
                                          </p:val>
                                        </p:tav>
                                        <p:tav tm="100000">
                                          <p:val>
                                            <p:strVal val="#ppt_x"/>
                                          </p:val>
                                        </p:tav>
                                      </p:tavLst>
                                    </p:anim>
                                    <p:anim calcmode="lin" valueType="num">
                                      <p:cBhvr additive="base">
                                        <p:cTn id="8" dur="2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2000" fill="hold">
                                          <p:stCondLst>
                                            <p:cond delay="0"/>
                                          </p:stCondLst>
                                        </p:cTn>
                                        <p:tgtEl>
                                          <p:spTgt spid="14"/>
                                        </p:tgtEl>
                                        <p:attrNameLst>
                                          <p:attrName>style.visibility</p:attrName>
                                        </p:attrNameLst>
                                      </p:cBhvr>
                                      <p:to>
                                        <p:strVal val="visible"/>
                                      </p:to>
                                    </p:set>
                                    <p:anim calcmode="lin" valueType="num">
                                      <p:cBhvr additive="base">
                                        <p:cTn id="13" dur="2000" fill="hold"/>
                                        <p:tgtEl>
                                          <p:spTgt spid="14"/>
                                        </p:tgtEl>
                                        <p:attrNameLst>
                                          <p:attrName>ppt_x</p:attrName>
                                        </p:attrNameLst>
                                      </p:cBhvr>
                                      <p:tavLst>
                                        <p:tav tm="0">
                                          <p:val>
                                            <p:strVal val="#ppt_x"/>
                                          </p:val>
                                        </p:tav>
                                        <p:tav tm="100000">
                                          <p:val>
                                            <p:strVal val="#ppt_x"/>
                                          </p:val>
                                        </p:tav>
                                      </p:tavLst>
                                    </p:anim>
                                    <p:anim calcmode="lin" valueType="num">
                                      <p:cBhvr additive="base">
                                        <p:cTn id="14"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的铭牌</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 name="图片 9"/>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矩形 1"/>
          <p:cNvSpPr/>
          <p:nvPr/>
        </p:nvSpPr>
        <p:spPr>
          <a:xfrm>
            <a:off x="775994" y="1520425"/>
            <a:ext cx="10221539" cy="458908"/>
          </a:xfrm>
          <a:prstGeom prst="rect">
            <a:avLst/>
          </a:prstGeom>
        </p:spPr>
        <p:txBody>
          <a:bodyPr wrap="square">
            <a:spAutoFit/>
          </a:bodyPr>
          <a:lstStyle/>
          <a:p>
            <a:pPr algn="just">
              <a:lnSpc>
                <a:spcPct val="150000"/>
              </a:lnSpc>
              <a:spcAft>
                <a:spcPts val="0"/>
              </a:spcAft>
            </a:pP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 </a:t>
            </a:r>
            <a:r>
              <a:rPr lang="en-US" altLang="zh-CN" b="1" kern="0" spc="45" dirty="0">
                <a:latin typeface="微软雅黑" panose="020B0503020204020204" pitchFamily="34" charset="-122"/>
                <a:ea typeface="微软雅黑" panose="020B0503020204020204" pitchFamily="34" charset="-122"/>
                <a:cs typeface="宋体" panose="02010600030101010101" pitchFamily="2" charset="-122"/>
              </a:rPr>
              <a:t>1. </a:t>
            </a: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三相异步电动机的</a:t>
            </a:r>
            <a:r>
              <a:rPr lang="zh-CN" altLang="zh-CN" b="1" kern="0" spc="45" dirty="0" smtClean="0">
                <a:latin typeface="微软雅黑" panose="020B0503020204020204" pitchFamily="34" charset="-122"/>
                <a:ea typeface="微软雅黑" panose="020B0503020204020204" pitchFamily="34" charset="-122"/>
                <a:cs typeface="宋体" panose="02010600030101010101" pitchFamily="2" charset="-122"/>
              </a:rPr>
              <a:t>型号</a:t>
            </a:r>
            <a:endParaRPr lang="zh-CN" altLang="zh-CN" b="1" kern="100" dirty="0">
              <a:latin typeface="微软雅黑" panose="020B0503020204020204" pitchFamily="34" charset="-122"/>
              <a:ea typeface="微软雅黑" panose="020B0503020204020204" pitchFamily="34" charset="-122"/>
            </a:endParaRPr>
          </a:p>
        </p:txBody>
      </p:sp>
      <p:sp>
        <p:nvSpPr>
          <p:cNvPr id="4" name="矩形 3"/>
          <p:cNvSpPr/>
          <p:nvPr/>
        </p:nvSpPr>
        <p:spPr>
          <a:xfrm>
            <a:off x="1005590" y="2172356"/>
            <a:ext cx="5493812" cy="1289905"/>
          </a:xfrm>
          <a:prstGeom prst="rect">
            <a:avLst/>
          </a:prstGeom>
        </p:spPr>
        <p:txBody>
          <a:bodyPr wrap="none">
            <a:spAutoFit/>
          </a:bodyPr>
          <a:lstStyle/>
          <a:p>
            <a:pPr>
              <a:lnSpc>
                <a:spcPct val="150000"/>
              </a:lnSpc>
            </a:pPr>
            <a:r>
              <a:rPr lang="en-US" altLang="zh-CN" spc="45" dirty="0" smtClean="0">
                <a:latin typeface="微软雅黑" panose="020B0503020204020204" pitchFamily="34" charset="-122"/>
                <a:ea typeface="微软雅黑" panose="020B0503020204020204" pitchFamily="34" charset="-122"/>
                <a:cs typeface="宋体" panose="02010600030101010101" pitchFamily="2" charset="-122"/>
              </a:rPr>
              <a:t>(2)</a:t>
            </a:r>
            <a:r>
              <a:rPr lang="zh-CN" altLang="en-US" spc="45" dirty="0" smtClean="0">
                <a:latin typeface="微软雅黑" panose="020B0503020204020204" pitchFamily="34" charset="-122"/>
                <a:ea typeface="微软雅黑" panose="020B0503020204020204" pitchFamily="34" charset="-122"/>
                <a:cs typeface="宋体" panose="02010600030101010101" pitchFamily="2" charset="-122"/>
              </a:rPr>
              <a:t>规格代号</a:t>
            </a:r>
            <a:endParaRPr lang="en-US" altLang="zh-CN" spc="45" dirty="0" smtClean="0">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pPr>
            <a:r>
              <a:rPr lang="zh-CN" altLang="en-US" dirty="0">
                <a:latin typeface="微软雅黑" panose="020B0503020204020204" pitchFamily="34" charset="-122"/>
                <a:ea typeface="微软雅黑" panose="020B0503020204020204" pitchFamily="34" charset="-122"/>
              </a:rPr>
              <a:t>主要用中心高、机座长度、铁心长度、极数来表示。</a:t>
            </a:r>
          </a:p>
          <a:p>
            <a:pPr>
              <a:lnSpc>
                <a:spcPct val="150000"/>
              </a:lnSpc>
            </a:pPr>
            <a:endParaRPr lang="zh-CN" altLang="en-US" dirty="0">
              <a:latin typeface="微软雅黑" panose="020B0503020204020204" pitchFamily="34" charset="-122"/>
              <a:ea typeface="微软雅黑" panose="020B0503020204020204" pitchFamily="34" charset="-122"/>
            </a:endParaRPr>
          </a:p>
        </p:txBody>
      </p:sp>
      <p:sp>
        <p:nvSpPr>
          <p:cNvPr id="8" name="Rectangle 15"/>
          <p:cNvSpPr/>
          <p:nvPr/>
        </p:nvSpPr>
        <p:spPr>
          <a:xfrm>
            <a:off x="872306" y="3187758"/>
            <a:ext cx="10946476" cy="1461939"/>
          </a:xfrm>
          <a:prstGeom prst="rect">
            <a:avLst/>
          </a:prstGeom>
          <a:noFill/>
          <a:ln w="9525">
            <a:noFill/>
          </a:ln>
        </p:spPr>
        <p:txBody>
          <a:bodyPr wrap="square" anchor="t" anchorCtr="0">
            <a:spAutoFit/>
          </a:bodyPr>
          <a:lstStyle/>
          <a:p>
            <a:pPr>
              <a:lnSpc>
                <a:spcPct val="105000"/>
              </a:lnSpc>
              <a:spcBef>
                <a:spcPts val="300"/>
              </a:spcBef>
              <a:buClr>
                <a:schemeClr val="accent1"/>
              </a:buClr>
              <a:buSzPct val="65000"/>
            </a:pPr>
            <a:r>
              <a:rPr lang="zh-CN" altLang="zh-CN" sz="2000" dirty="0">
                <a:latin typeface="华文新魏" panose="02010800040101010101" pitchFamily="2" charset="-122"/>
                <a:ea typeface="华文新魏" panose="02010800040101010101" pitchFamily="2" charset="-122"/>
              </a:rPr>
              <a:t>①</a:t>
            </a:r>
            <a:r>
              <a:rPr lang="zh-CN" altLang="en-US" sz="2000" dirty="0">
                <a:latin typeface="华文新魏" panose="02010800040101010101" pitchFamily="2" charset="-122"/>
                <a:ea typeface="华文新魏" panose="02010800040101010101" pitchFamily="2" charset="-122"/>
              </a:rPr>
              <a:t>中心高指由电机轴心到机座底脚面的高度</a:t>
            </a:r>
            <a:endParaRPr lang="en-US" altLang="zh-CN" sz="2000" dirty="0">
              <a:latin typeface="华文新魏" panose="02010800040101010101" pitchFamily="2" charset="-122"/>
              <a:ea typeface="华文新魏" panose="02010800040101010101" pitchFamily="2" charset="-122"/>
            </a:endParaRPr>
          </a:p>
          <a:p>
            <a:pPr>
              <a:lnSpc>
                <a:spcPct val="105000"/>
              </a:lnSpc>
              <a:spcBef>
                <a:spcPts val="300"/>
              </a:spcBef>
              <a:buClr>
                <a:schemeClr val="accent1"/>
              </a:buClr>
              <a:buSzPct val="65000"/>
            </a:pPr>
            <a:r>
              <a:rPr lang="zh-CN" altLang="en-US" sz="2000" dirty="0">
                <a:latin typeface="华文新魏" panose="02010800040101010101" pitchFamily="2" charset="-122"/>
                <a:ea typeface="华文新魏" panose="02010800040101010101" pitchFamily="2" charset="-122"/>
              </a:rPr>
              <a:t>根据中心高的不同，分为大型、中型、小型和微型四种。</a:t>
            </a:r>
            <a:endParaRPr lang="en-US" altLang="zh-CN" sz="2000" dirty="0">
              <a:latin typeface="华文新魏" panose="02010800040101010101" pitchFamily="2" charset="-122"/>
              <a:ea typeface="华文新魏" panose="02010800040101010101" pitchFamily="2" charset="-122"/>
            </a:endParaRPr>
          </a:p>
          <a:p>
            <a:pPr>
              <a:lnSpc>
                <a:spcPct val="105000"/>
              </a:lnSpc>
              <a:spcBef>
                <a:spcPts val="300"/>
              </a:spcBef>
              <a:buClr>
                <a:schemeClr val="accent1"/>
              </a:buClr>
              <a:buSzPct val="65000"/>
            </a:pPr>
            <a:r>
              <a:rPr lang="zh-CN" altLang="en-US" sz="2000" dirty="0">
                <a:latin typeface="华文新魏" panose="02010800040101010101" pitchFamily="2" charset="-122"/>
                <a:ea typeface="华文新魏" panose="02010800040101010101" pitchFamily="2" charset="-122"/>
              </a:rPr>
              <a:t>中心高在</a:t>
            </a:r>
            <a:r>
              <a:rPr lang="en-US" altLang="zh-CN" sz="2000" dirty="0">
                <a:latin typeface="华文新魏" panose="02010800040101010101" pitchFamily="2" charset="-122"/>
                <a:ea typeface="华文新魏" panose="02010800040101010101" pitchFamily="2" charset="-122"/>
              </a:rPr>
              <a:t>45mm~71mm</a:t>
            </a:r>
            <a:r>
              <a:rPr lang="zh-CN" altLang="en-US" sz="2000" dirty="0">
                <a:latin typeface="华文新魏" panose="02010800040101010101" pitchFamily="2" charset="-122"/>
                <a:ea typeface="华文新魏" panose="02010800040101010101" pitchFamily="2" charset="-122"/>
              </a:rPr>
              <a:t>属于微型电动机；</a:t>
            </a:r>
            <a:r>
              <a:rPr lang="zh-CN" altLang="en-US" sz="2000" dirty="0">
                <a:latin typeface="华文新魏" panose="02010800040101010101" pitchFamily="2" charset="-122"/>
                <a:ea typeface="华文新魏" panose="02010800040101010101" pitchFamily="2" charset="-122"/>
                <a:sym typeface="+mn-ea"/>
              </a:rPr>
              <a:t>中心高</a:t>
            </a:r>
            <a:r>
              <a:rPr lang="zh-CN" altLang="en-US" sz="2000" dirty="0">
                <a:latin typeface="华文新魏" panose="02010800040101010101" pitchFamily="2" charset="-122"/>
                <a:ea typeface="华文新魏" panose="02010800040101010101" pitchFamily="2" charset="-122"/>
              </a:rPr>
              <a:t>在</a:t>
            </a:r>
            <a:r>
              <a:rPr lang="en-US" altLang="zh-CN" sz="2000" dirty="0">
                <a:latin typeface="华文新魏" panose="02010800040101010101" pitchFamily="2" charset="-122"/>
                <a:ea typeface="华文新魏" panose="02010800040101010101" pitchFamily="2" charset="-122"/>
              </a:rPr>
              <a:t>80mm ~315mm</a:t>
            </a:r>
            <a:r>
              <a:rPr lang="zh-CN" altLang="en-US" sz="2000" dirty="0">
                <a:latin typeface="华文新魏" panose="02010800040101010101" pitchFamily="2" charset="-122"/>
                <a:ea typeface="华文新魏" panose="02010800040101010101" pitchFamily="2" charset="-122"/>
              </a:rPr>
              <a:t>属于小型电动机；</a:t>
            </a:r>
            <a:r>
              <a:rPr lang="zh-CN" altLang="en-US" sz="2000" dirty="0">
                <a:latin typeface="华文新魏" panose="02010800040101010101" pitchFamily="2" charset="-122"/>
                <a:ea typeface="华文新魏" panose="02010800040101010101" pitchFamily="2" charset="-122"/>
                <a:sym typeface="+mn-ea"/>
              </a:rPr>
              <a:t>中心高</a:t>
            </a:r>
            <a:r>
              <a:rPr lang="zh-CN" altLang="en-US" sz="2000" dirty="0">
                <a:latin typeface="华文新魏" panose="02010800040101010101" pitchFamily="2" charset="-122"/>
                <a:ea typeface="华文新魏" panose="02010800040101010101" pitchFamily="2" charset="-122"/>
              </a:rPr>
              <a:t>在</a:t>
            </a:r>
            <a:r>
              <a:rPr lang="en-US" altLang="zh-CN" sz="2000" dirty="0">
                <a:latin typeface="华文新魏" panose="02010800040101010101" pitchFamily="2" charset="-122"/>
                <a:ea typeface="华文新魏" panose="02010800040101010101" pitchFamily="2" charset="-122"/>
              </a:rPr>
              <a:t>355mm~630mm</a:t>
            </a:r>
            <a:r>
              <a:rPr lang="zh-CN" altLang="en-US" sz="2000" dirty="0">
                <a:latin typeface="华文新魏" panose="02010800040101010101" pitchFamily="2" charset="-122"/>
                <a:ea typeface="华文新魏" panose="02010800040101010101" pitchFamily="2" charset="-122"/>
              </a:rPr>
              <a:t>属于中型电动机；</a:t>
            </a:r>
            <a:r>
              <a:rPr lang="zh-CN" altLang="en-US" sz="2000" dirty="0">
                <a:latin typeface="华文新魏" panose="02010800040101010101" pitchFamily="2" charset="-122"/>
                <a:ea typeface="华文新魏" panose="02010800040101010101" pitchFamily="2" charset="-122"/>
                <a:sym typeface="+mn-ea"/>
              </a:rPr>
              <a:t>中心高</a:t>
            </a:r>
            <a:r>
              <a:rPr lang="zh-CN" altLang="en-US" sz="2000" dirty="0">
                <a:latin typeface="华文新魏" panose="02010800040101010101" pitchFamily="2" charset="-122"/>
                <a:ea typeface="华文新魏" panose="02010800040101010101" pitchFamily="2" charset="-122"/>
              </a:rPr>
              <a:t>在</a:t>
            </a:r>
            <a:r>
              <a:rPr lang="en-US" altLang="zh-CN" sz="2000" dirty="0">
                <a:latin typeface="华文新魏" panose="02010800040101010101" pitchFamily="2" charset="-122"/>
                <a:ea typeface="华文新魏" panose="02010800040101010101" pitchFamily="2" charset="-122"/>
              </a:rPr>
              <a:t>630mm</a:t>
            </a:r>
            <a:r>
              <a:rPr lang="zh-CN" altLang="en-US" sz="2000" dirty="0">
                <a:latin typeface="华文新魏" panose="02010800040101010101" pitchFamily="2" charset="-122"/>
                <a:ea typeface="华文新魏" panose="02010800040101010101" pitchFamily="2" charset="-122"/>
              </a:rPr>
              <a:t>以上属于大型电动机。</a:t>
            </a:r>
            <a:endParaRPr lang="en-US" altLang="zh-CN" sz="2000" dirty="0">
              <a:latin typeface="华文新魏" panose="02010800040101010101" pitchFamily="2" charset="-122"/>
              <a:ea typeface="华文新魏" panose="02010800040101010101" pitchFamily="2" charset="-122"/>
            </a:endParaRPr>
          </a:p>
        </p:txBody>
      </p:sp>
      <p:sp>
        <p:nvSpPr>
          <p:cNvPr id="11" name="Rectangle 15"/>
          <p:cNvSpPr/>
          <p:nvPr/>
        </p:nvSpPr>
        <p:spPr>
          <a:xfrm>
            <a:off x="872306" y="4849033"/>
            <a:ext cx="10937362" cy="406137"/>
          </a:xfrm>
          <a:prstGeom prst="rect">
            <a:avLst/>
          </a:prstGeom>
          <a:noFill/>
          <a:ln w="9525">
            <a:noFill/>
          </a:ln>
        </p:spPr>
        <p:txBody>
          <a:bodyPr wrap="square" anchor="t" anchorCtr="0">
            <a:spAutoFit/>
          </a:bodyPr>
          <a:lstStyle/>
          <a:p>
            <a:pPr>
              <a:lnSpc>
                <a:spcPct val="105000"/>
              </a:lnSpc>
              <a:spcBef>
                <a:spcPts val="300"/>
              </a:spcBef>
              <a:buClr>
                <a:schemeClr val="accent1"/>
              </a:buClr>
              <a:buSzPct val="65000"/>
            </a:pPr>
            <a:r>
              <a:rPr lang="zh-CN" altLang="zh-CN" sz="2000" dirty="0">
                <a:latin typeface="华文新魏" panose="02010800040101010101" pitchFamily="2" charset="-122"/>
                <a:ea typeface="华文新魏" panose="02010800040101010101" pitchFamily="2" charset="-122"/>
              </a:rPr>
              <a:t>②</a:t>
            </a:r>
            <a:r>
              <a:rPr lang="zh-CN" altLang="en-US" sz="2000" dirty="0">
                <a:latin typeface="华文新魏" panose="02010800040101010101" pitchFamily="2" charset="-122"/>
                <a:ea typeface="华文新魏" panose="02010800040101010101" pitchFamily="2" charset="-122"/>
              </a:rPr>
              <a:t> 机座长度用国际通用字母</a:t>
            </a:r>
            <a:r>
              <a:rPr lang="zh-CN" altLang="en-US" sz="2000" dirty="0" smtClean="0">
                <a:latin typeface="华文新魏" panose="02010800040101010101" pitchFamily="2" charset="-122"/>
                <a:ea typeface="华文新魏" panose="02010800040101010101" pitchFamily="2" charset="-122"/>
              </a:rPr>
              <a:t>表示：</a:t>
            </a:r>
            <a:r>
              <a:rPr lang="en-US" altLang="zh-CN" sz="2000" dirty="0" smtClean="0">
                <a:latin typeface="华文新魏" panose="02010800040101010101" pitchFamily="2" charset="-122"/>
                <a:ea typeface="华文新魏" panose="02010800040101010101" pitchFamily="2" charset="-122"/>
              </a:rPr>
              <a:t>S</a:t>
            </a:r>
            <a:r>
              <a:rPr lang="en-US" altLang="zh-CN" sz="2000" dirty="0">
                <a:latin typeface="华文新魏" panose="02010800040101010101" pitchFamily="2" charset="-122"/>
                <a:ea typeface="华文新魏" panose="02010800040101010101" pitchFamily="2" charset="-122"/>
              </a:rPr>
              <a:t>—</a:t>
            </a:r>
            <a:r>
              <a:rPr lang="zh-CN" altLang="en-US" sz="2000" dirty="0">
                <a:latin typeface="华文新魏" panose="02010800040101010101" pitchFamily="2" charset="-122"/>
                <a:ea typeface="华文新魏" panose="02010800040101010101" pitchFamily="2" charset="-122"/>
              </a:rPr>
              <a:t>短机座，</a:t>
            </a:r>
            <a:r>
              <a:rPr lang="en-US" altLang="zh-CN" sz="2000" dirty="0">
                <a:latin typeface="华文新魏" panose="02010800040101010101" pitchFamily="2" charset="-122"/>
                <a:ea typeface="华文新魏" panose="02010800040101010101" pitchFamily="2" charset="-122"/>
              </a:rPr>
              <a:t>M—</a:t>
            </a:r>
            <a:r>
              <a:rPr lang="zh-CN" altLang="en-US" sz="2000" dirty="0">
                <a:latin typeface="华文新魏" panose="02010800040101010101" pitchFamily="2" charset="-122"/>
                <a:ea typeface="华文新魏" panose="02010800040101010101" pitchFamily="2" charset="-122"/>
              </a:rPr>
              <a:t>中机座，</a:t>
            </a:r>
            <a:r>
              <a:rPr lang="en-US" altLang="zh-CN" sz="2000" dirty="0">
                <a:latin typeface="华文新魏" panose="02010800040101010101" pitchFamily="2" charset="-122"/>
                <a:ea typeface="华文新魏" panose="02010800040101010101" pitchFamily="2" charset="-122"/>
              </a:rPr>
              <a:t>L—</a:t>
            </a:r>
            <a:r>
              <a:rPr lang="zh-CN" altLang="en-US" sz="2000" dirty="0">
                <a:latin typeface="华文新魏" panose="02010800040101010101" pitchFamily="2" charset="-122"/>
                <a:ea typeface="华文新魏" panose="02010800040101010101" pitchFamily="2" charset="-122"/>
              </a:rPr>
              <a:t>长机座。</a:t>
            </a:r>
            <a:endParaRPr lang="en-US" altLang="zh-CN" sz="2000" dirty="0">
              <a:latin typeface="华文新魏" panose="02010800040101010101" pitchFamily="2" charset="-122"/>
              <a:ea typeface="华文新魏" panose="02010800040101010101" pitchFamily="2" charset="-122"/>
            </a:endParaRPr>
          </a:p>
        </p:txBody>
      </p:sp>
      <p:sp>
        <p:nvSpPr>
          <p:cNvPr id="12" name="Rectangle 15"/>
          <p:cNvSpPr/>
          <p:nvPr/>
        </p:nvSpPr>
        <p:spPr>
          <a:xfrm>
            <a:off x="881420" y="5413229"/>
            <a:ext cx="10937362" cy="415498"/>
          </a:xfrm>
          <a:prstGeom prst="rect">
            <a:avLst/>
          </a:prstGeom>
          <a:noFill/>
          <a:ln w="9525">
            <a:noFill/>
          </a:ln>
        </p:spPr>
        <p:txBody>
          <a:bodyPr wrap="square" anchor="t" anchorCtr="0">
            <a:spAutoFit/>
          </a:bodyPr>
          <a:lstStyle/>
          <a:p>
            <a:pPr>
              <a:lnSpc>
                <a:spcPct val="105000"/>
              </a:lnSpc>
              <a:spcBef>
                <a:spcPts val="300"/>
              </a:spcBef>
              <a:buClr>
                <a:schemeClr val="accent1"/>
              </a:buClr>
              <a:buSzPct val="65000"/>
            </a:pPr>
            <a:r>
              <a:rPr lang="zh-CN" altLang="zh-CN" sz="2000" dirty="0">
                <a:latin typeface="华文新魏" panose="02010800040101010101" pitchFamily="2" charset="-122"/>
                <a:ea typeface="华文新魏" panose="02010800040101010101" pitchFamily="2" charset="-122"/>
              </a:rPr>
              <a:t>③</a:t>
            </a:r>
            <a:r>
              <a:rPr lang="zh-CN" altLang="en-US" sz="2000" dirty="0">
                <a:latin typeface="华文新魏" panose="02010800040101010101" pitchFamily="2" charset="-122"/>
                <a:ea typeface="华文新魏" panose="02010800040101010101" pitchFamily="2" charset="-122"/>
              </a:rPr>
              <a:t>铁心长度指电机铁心的实际</a:t>
            </a:r>
            <a:r>
              <a:rPr lang="zh-CN" altLang="en-US" sz="2000" dirty="0" smtClean="0">
                <a:latin typeface="华文新魏" panose="02010800040101010101" pitchFamily="2" charset="-122"/>
                <a:ea typeface="华文新魏" panose="02010800040101010101" pitchFamily="2" charset="-122"/>
              </a:rPr>
              <a:t>长度，用</a:t>
            </a:r>
            <a:r>
              <a:rPr lang="zh-CN" altLang="en-US" sz="2000" dirty="0">
                <a:latin typeface="华文新魏" panose="02010800040101010101" pitchFamily="2" charset="-122"/>
                <a:ea typeface="华文新魏" panose="02010800040101010101" pitchFamily="2" charset="-122"/>
              </a:rPr>
              <a:t>阿拉伯数字表示，单位为</a:t>
            </a:r>
            <a:r>
              <a:rPr lang="en-US" altLang="zh-CN" sz="2000" dirty="0">
                <a:latin typeface="华文新魏" panose="02010800040101010101" pitchFamily="2" charset="-122"/>
                <a:ea typeface="华文新魏" panose="02010800040101010101" pitchFamily="2" charset="-122"/>
              </a:rPr>
              <a:t>mm</a:t>
            </a:r>
            <a:r>
              <a:rPr lang="zh-CN" altLang="en-US" sz="2000" dirty="0">
                <a:latin typeface="华文新魏" panose="02010800040101010101" pitchFamily="2" charset="-122"/>
                <a:ea typeface="华文新魏" panose="02010800040101010101" pitchFamily="2" charset="-122"/>
              </a:rPr>
              <a:t>。</a:t>
            </a:r>
            <a:endParaRPr lang="en-US" altLang="zh-CN" sz="2000" dirty="0">
              <a:latin typeface="华文新魏" panose="02010800040101010101" pitchFamily="2" charset="-122"/>
              <a:ea typeface="华文新魏" panose="02010800040101010101" pitchFamily="2" charset="-122"/>
            </a:endParaRPr>
          </a:p>
        </p:txBody>
      </p:sp>
      <p:sp>
        <p:nvSpPr>
          <p:cNvPr id="15" name="Rectangle 15"/>
          <p:cNvSpPr/>
          <p:nvPr/>
        </p:nvSpPr>
        <p:spPr>
          <a:xfrm>
            <a:off x="872306" y="6018702"/>
            <a:ext cx="10937362" cy="406137"/>
          </a:xfrm>
          <a:prstGeom prst="rect">
            <a:avLst/>
          </a:prstGeom>
          <a:noFill/>
          <a:ln w="9525">
            <a:noFill/>
          </a:ln>
        </p:spPr>
        <p:txBody>
          <a:bodyPr wrap="square" anchor="t" anchorCtr="0">
            <a:spAutoFit/>
          </a:bodyPr>
          <a:lstStyle/>
          <a:p>
            <a:pPr>
              <a:lnSpc>
                <a:spcPct val="105000"/>
              </a:lnSpc>
              <a:spcBef>
                <a:spcPts val="300"/>
              </a:spcBef>
              <a:buClr>
                <a:schemeClr val="accent1"/>
              </a:buClr>
              <a:buSzPct val="65000"/>
            </a:pPr>
            <a:r>
              <a:rPr lang="zh-CN" altLang="zh-CN" sz="2000" dirty="0">
                <a:latin typeface="华文新魏" panose="02010800040101010101" pitchFamily="2" charset="-122"/>
                <a:ea typeface="华文新魏" panose="02010800040101010101" pitchFamily="2" charset="-122"/>
              </a:rPr>
              <a:t>④</a:t>
            </a:r>
            <a:r>
              <a:rPr lang="zh-CN" altLang="en-US" sz="2000" dirty="0">
                <a:latin typeface="华文新魏" panose="02010800040101010101" pitchFamily="2" charset="-122"/>
                <a:ea typeface="华文新魏" panose="02010800040101010101" pitchFamily="2" charset="-122"/>
              </a:rPr>
              <a:t>极数指电机的定子绕组产生的磁极</a:t>
            </a:r>
            <a:r>
              <a:rPr lang="zh-CN" altLang="en-US" sz="2000" dirty="0" smtClean="0">
                <a:latin typeface="华文新魏" panose="02010800040101010101" pitchFamily="2" charset="-122"/>
                <a:ea typeface="华文新魏" panose="02010800040101010101" pitchFamily="2" charset="-122"/>
              </a:rPr>
              <a:t>数；极</a:t>
            </a:r>
            <a:r>
              <a:rPr lang="zh-CN" altLang="en-US" sz="2000" dirty="0">
                <a:latin typeface="华文新魏" panose="02010800040101010101" pitchFamily="2" charset="-122"/>
                <a:ea typeface="华文新魏" panose="02010800040101010101" pitchFamily="2" charset="-122"/>
              </a:rPr>
              <a:t>数一定是偶数，分</a:t>
            </a:r>
            <a:r>
              <a:rPr lang="en-US" altLang="zh-CN" sz="2000" dirty="0">
                <a:latin typeface="华文新魏" panose="02010800040101010101" pitchFamily="2" charset="-122"/>
                <a:ea typeface="华文新魏" panose="02010800040101010101" pitchFamily="2" charset="-122"/>
              </a:rPr>
              <a:t>2</a:t>
            </a:r>
            <a:r>
              <a:rPr lang="zh-CN" altLang="en-US" sz="2000" dirty="0">
                <a:latin typeface="华文新魏" panose="02010800040101010101" pitchFamily="2" charset="-122"/>
                <a:ea typeface="华文新魏" panose="02010800040101010101" pitchFamily="2" charset="-122"/>
              </a:rPr>
              <a:t>极、</a:t>
            </a:r>
            <a:r>
              <a:rPr lang="en-US" altLang="zh-CN" sz="2000" dirty="0">
                <a:latin typeface="华文新魏" panose="02010800040101010101" pitchFamily="2" charset="-122"/>
                <a:ea typeface="华文新魏" panose="02010800040101010101" pitchFamily="2" charset="-122"/>
              </a:rPr>
              <a:t>4</a:t>
            </a:r>
            <a:r>
              <a:rPr lang="zh-CN" altLang="en-US" sz="2000" dirty="0">
                <a:latin typeface="华文新魏" panose="02010800040101010101" pitchFamily="2" charset="-122"/>
                <a:ea typeface="华文新魏" panose="02010800040101010101" pitchFamily="2" charset="-122"/>
              </a:rPr>
              <a:t>极、</a:t>
            </a:r>
            <a:r>
              <a:rPr lang="en-US" altLang="zh-CN" sz="2000" dirty="0">
                <a:latin typeface="华文新魏" panose="02010800040101010101" pitchFamily="2" charset="-122"/>
                <a:ea typeface="华文新魏" panose="02010800040101010101" pitchFamily="2" charset="-122"/>
              </a:rPr>
              <a:t>6</a:t>
            </a:r>
            <a:r>
              <a:rPr lang="zh-CN" altLang="en-US" sz="2000" dirty="0">
                <a:latin typeface="华文新魏" panose="02010800040101010101" pitchFamily="2" charset="-122"/>
                <a:ea typeface="华文新魏" panose="02010800040101010101" pitchFamily="2" charset="-122"/>
              </a:rPr>
              <a:t>极、</a:t>
            </a:r>
            <a:r>
              <a:rPr lang="en-US" altLang="zh-CN" sz="2000" dirty="0">
                <a:latin typeface="华文新魏" panose="02010800040101010101" pitchFamily="2" charset="-122"/>
                <a:ea typeface="华文新魏" panose="02010800040101010101" pitchFamily="2" charset="-122"/>
              </a:rPr>
              <a:t>8</a:t>
            </a:r>
            <a:r>
              <a:rPr lang="zh-CN" altLang="en-US" sz="2000" dirty="0">
                <a:latin typeface="华文新魏" panose="02010800040101010101" pitchFamily="2" charset="-122"/>
                <a:ea typeface="华文新魏" panose="02010800040101010101" pitchFamily="2" charset="-122"/>
              </a:rPr>
              <a:t>极等。</a:t>
            </a:r>
            <a:endParaRPr lang="en-US" altLang="zh-CN" sz="20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174224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2000"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ppt_x"/>
                                          </p:val>
                                        </p:tav>
                                        <p:tav tm="100000">
                                          <p:val>
                                            <p:strVal val="#ppt_x"/>
                                          </p:val>
                                        </p:tav>
                                      </p:tavLst>
                                    </p:anim>
                                    <p:anim calcmode="lin" valueType="num">
                                      <p:cBhvr additive="base">
                                        <p:cTn id="8" dur="2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2000" fill="hold">
                                          <p:stCondLst>
                                            <p:cond delay="0"/>
                                          </p:stCondLst>
                                        </p:cTn>
                                        <p:tgtEl>
                                          <p:spTgt spid="11"/>
                                        </p:tgtEl>
                                        <p:attrNameLst>
                                          <p:attrName>style.visibility</p:attrName>
                                        </p:attrNameLst>
                                      </p:cBhvr>
                                      <p:to>
                                        <p:strVal val="visible"/>
                                      </p:to>
                                    </p:set>
                                    <p:anim calcmode="lin" valueType="num">
                                      <p:cBhvr additive="base">
                                        <p:cTn id="13" dur="2000" fill="hold"/>
                                        <p:tgtEl>
                                          <p:spTgt spid="11"/>
                                        </p:tgtEl>
                                        <p:attrNameLst>
                                          <p:attrName>ppt_x</p:attrName>
                                        </p:attrNameLst>
                                      </p:cBhvr>
                                      <p:tavLst>
                                        <p:tav tm="0">
                                          <p:val>
                                            <p:strVal val="#ppt_x"/>
                                          </p:val>
                                        </p:tav>
                                        <p:tav tm="100000">
                                          <p:val>
                                            <p:strVal val="#ppt_x"/>
                                          </p:val>
                                        </p:tav>
                                      </p:tavLst>
                                    </p:anim>
                                    <p:anim calcmode="lin" valueType="num">
                                      <p:cBhvr additive="base">
                                        <p:cTn id="14" dur="2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2000" fill="hold">
                                          <p:stCondLst>
                                            <p:cond delay="0"/>
                                          </p:stCondLst>
                                        </p:cTn>
                                        <p:tgtEl>
                                          <p:spTgt spid="12"/>
                                        </p:tgtEl>
                                        <p:attrNameLst>
                                          <p:attrName>style.visibility</p:attrName>
                                        </p:attrNameLst>
                                      </p:cBhvr>
                                      <p:to>
                                        <p:strVal val="visible"/>
                                      </p:to>
                                    </p:set>
                                    <p:anim calcmode="lin" valueType="num">
                                      <p:cBhvr additive="base">
                                        <p:cTn id="19" dur="2000" fill="hold"/>
                                        <p:tgtEl>
                                          <p:spTgt spid="12"/>
                                        </p:tgtEl>
                                        <p:attrNameLst>
                                          <p:attrName>ppt_x</p:attrName>
                                        </p:attrNameLst>
                                      </p:cBhvr>
                                      <p:tavLst>
                                        <p:tav tm="0">
                                          <p:val>
                                            <p:strVal val="#ppt_x"/>
                                          </p:val>
                                        </p:tav>
                                        <p:tav tm="100000">
                                          <p:val>
                                            <p:strVal val="#ppt_x"/>
                                          </p:val>
                                        </p:tav>
                                      </p:tavLst>
                                    </p:anim>
                                    <p:anim calcmode="lin" valueType="num">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2000" fill="hold">
                                          <p:stCondLst>
                                            <p:cond delay="0"/>
                                          </p:stCondLst>
                                        </p:cTn>
                                        <p:tgtEl>
                                          <p:spTgt spid="15"/>
                                        </p:tgtEl>
                                        <p:attrNameLst>
                                          <p:attrName>style.visibility</p:attrName>
                                        </p:attrNameLst>
                                      </p:cBhvr>
                                      <p:to>
                                        <p:strVal val="visible"/>
                                      </p:to>
                                    </p:set>
                                    <p:anim calcmode="lin" valueType="num">
                                      <p:cBhvr additive="base">
                                        <p:cTn id="25" dur="2000" fill="hold"/>
                                        <p:tgtEl>
                                          <p:spTgt spid="15"/>
                                        </p:tgtEl>
                                        <p:attrNameLst>
                                          <p:attrName>ppt_x</p:attrName>
                                        </p:attrNameLst>
                                      </p:cBhvr>
                                      <p:tavLst>
                                        <p:tav tm="0">
                                          <p:val>
                                            <p:strVal val="#ppt_x"/>
                                          </p:val>
                                        </p:tav>
                                        <p:tav tm="100000">
                                          <p:val>
                                            <p:strVal val="#ppt_x"/>
                                          </p:val>
                                        </p:tav>
                                      </p:tavLst>
                                    </p:anim>
                                    <p:anim calcmode="lin" valueType="num">
                                      <p:cBhvr additive="base">
                                        <p:cTn id="26" dur="2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的铭牌</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 name="图片 9"/>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矩形 1"/>
          <p:cNvSpPr/>
          <p:nvPr/>
        </p:nvSpPr>
        <p:spPr>
          <a:xfrm>
            <a:off x="775994" y="1520425"/>
            <a:ext cx="10221539" cy="458908"/>
          </a:xfrm>
          <a:prstGeom prst="rect">
            <a:avLst/>
          </a:prstGeom>
        </p:spPr>
        <p:txBody>
          <a:bodyPr wrap="square">
            <a:spAutoFit/>
          </a:bodyPr>
          <a:lstStyle/>
          <a:p>
            <a:pPr algn="just">
              <a:lnSpc>
                <a:spcPct val="150000"/>
              </a:lnSpc>
              <a:spcAft>
                <a:spcPts val="0"/>
              </a:spcAft>
            </a:pP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 </a:t>
            </a:r>
            <a:r>
              <a:rPr lang="en-US" altLang="zh-CN" b="1" kern="0" spc="45" dirty="0">
                <a:latin typeface="微软雅黑" panose="020B0503020204020204" pitchFamily="34" charset="-122"/>
                <a:ea typeface="微软雅黑" panose="020B0503020204020204" pitchFamily="34" charset="-122"/>
                <a:cs typeface="宋体" panose="02010600030101010101" pitchFamily="2" charset="-122"/>
              </a:rPr>
              <a:t>1. </a:t>
            </a: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三相异步电动机的</a:t>
            </a:r>
            <a:r>
              <a:rPr lang="zh-CN" altLang="zh-CN" b="1" kern="0" spc="45" dirty="0" smtClean="0">
                <a:latin typeface="微软雅黑" panose="020B0503020204020204" pitchFamily="34" charset="-122"/>
                <a:ea typeface="微软雅黑" panose="020B0503020204020204" pitchFamily="34" charset="-122"/>
                <a:cs typeface="宋体" panose="02010600030101010101" pitchFamily="2" charset="-122"/>
              </a:rPr>
              <a:t>型号</a:t>
            </a:r>
            <a:endParaRPr lang="zh-CN" altLang="zh-CN" b="1" kern="100" dirty="0">
              <a:latin typeface="微软雅黑" panose="020B0503020204020204" pitchFamily="34" charset="-122"/>
              <a:ea typeface="微软雅黑" panose="020B0503020204020204" pitchFamily="34" charset="-122"/>
            </a:endParaRPr>
          </a:p>
        </p:txBody>
      </p:sp>
      <p:sp>
        <p:nvSpPr>
          <p:cNvPr id="4" name="矩形 3"/>
          <p:cNvSpPr/>
          <p:nvPr/>
        </p:nvSpPr>
        <p:spPr>
          <a:xfrm>
            <a:off x="1005590" y="2172356"/>
            <a:ext cx="1910138" cy="507831"/>
          </a:xfrm>
          <a:prstGeom prst="rect">
            <a:avLst/>
          </a:prstGeom>
        </p:spPr>
        <p:txBody>
          <a:bodyPr wrap="none">
            <a:spAutoFit/>
          </a:bodyPr>
          <a:lstStyle/>
          <a:p>
            <a:pPr>
              <a:lnSpc>
                <a:spcPct val="150000"/>
              </a:lnSpc>
            </a:pPr>
            <a:r>
              <a:rPr lang="en-US" altLang="zh-CN" spc="45" dirty="0" smtClean="0">
                <a:latin typeface="微软雅黑" panose="020B0503020204020204" pitchFamily="34" charset="-122"/>
                <a:ea typeface="微软雅黑" panose="020B0503020204020204" pitchFamily="34" charset="-122"/>
                <a:cs typeface="宋体" panose="02010600030101010101" pitchFamily="2" charset="-122"/>
              </a:rPr>
              <a:t>(3)</a:t>
            </a:r>
            <a:r>
              <a:rPr lang="zh-CN" altLang="en-US" spc="45" dirty="0">
                <a:latin typeface="微软雅黑" panose="020B0503020204020204" pitchFamily="34" charset="-122"/>
                <a:ea typeface="微软雅黑" panose="020B0503020204020204" pitchFamily="34" charset="-122"/>
                <a:cs typeface="宋体" panose="02010600030101010101" pitchFamily="2" charset="-122"/>
              </a:rPr>
              <a:t>特殊环境代号</a:t>
            </a:r>
            <a:endParaRPr lang="zh-CN" altLang="en-US"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8889139"/>
              </p:ext>
            </p:extLst>
          </p:nvPr>
        </p:nvGraphicFramePr>
        <p:xfrm>
          <a:off x="2447694" y="2997531"/>
          <a:ext cx="6604867" cy="3037511"/>
        </p:xfrm>
        <a:graphic>
          <a:graphicData uri="http://schemas.openxmlformats.org/drawingml/2006/table">
            <a:tbl>
              <a:tblPr>
                <a:tableStyleId>{21E4AEA4-8DFA-4A89-87EB-49C32662AFE0}</a:tableStyleId>
              </a:tblPr>
              <a:tblGrid>
                <a:gridCol w="3368800">
                  <a:extLst>
                    <a:ext uri="{9D8B030D-6E8A-4147-A177-3AD203B41FA5}">
                      <a16:colId xmlns:a16="http://schemas.microsoft.com/office/drawing/2014/main" val="1255886451"/>
                    </a:ext>
                  </a:extLst>
                </a:gridCol>
                <a:gridCol w="3236067">
                  <a:extLst>
                    <a:ext uri="{9D8B030D-6E8A-4147-A177-3AD203B41FA5}">
                      <a16:colId xmlns:a16="http://schemas.microsoft.com/office/drawing/2014/main" val="3372821814"/>
                    </a:ext>
                  </a:extLst>
                </a:gridCol>
              </a:tblGrid>
              <a:tr h="469883">
                <a:tc>
                  <a:txBody>
                    <a:bodyPr/>
                    <a:lstStyle/>
                    <a:p>
                      <a:pPr algn="ctr">
                        <a:spcAft>
                          <a:spcPts val="0"/>
                        </a:spcAft>
                      </a:pPr>
                      <a:r>
                        <a:rPr lang="zh-CN" sz="1600" kern="0" spc="5">
                          <a:solidFill>
                            <a:schemeClr val="tx1"/>
                          </a:solidFill>
                          <a:effectLst/>
                          <a:latin typeface="楷体" panose="02010609060101010101" pitchFamily="49" charset="-122"/>
                          <a:ea typeface="楷体" panose="02010609060101010101" pitchFamily="49" charset="-122"/>
                        </a:rPr>
                        <a:t>环境条件</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tc>
                  <a:txBody>
                    <a:bodyPr/>
                    <a:lstStyle/>
                    <a:p>
                      <a:pPr algn="ctr">
                        <a:spcAft>
                          <a:spcPts val="0"/>
                        </a:spcAft>
                      </a:pPr>
                      <a:r>
                        <a:rPr lang="zh-CN" sz="1600" kern="0" spc="5">
                          <a:solidFill>
                            <a:schemeClr val="tx1"/>
                          </a:solidFill>
                          <a:effectLst/>
                          <a:latin typeface="楷体" panose="02010609060101010101" pitchFamily="49" charset="-122"/>
                          <a:ea typeface="楷体" panose="02010609060101010101" pitchFamily="49" charset="-122"/>
                        </a:rPr>
                        <a:t>代</a:t>
                      </a:r>
                      <a:r>
                        <a:rPr lang="en-US" sz="1600" kern="0" spc="5">
                          <a:solidFill>
                            <a:schemeClr val="tx1"/>
                          </a:solidFill>
                          <a:effectLst/>
                          <a:latin typeface="楷体" panose="02010609060101010101" pitchFamily="49" charset="-122"/>
                          <a:ea typeface="楷体" panose="02010609060101010101" pitchFamily="49" charset="-122"/>
                        </a:rPr>
                        <a:t>    </a:t>
                      </a:r>
                      <a:r>
                        <a:rPr lang="zh-CN" sz="1600" kern="0" spc="5">
                          <a:solidFill>
                            <a:schemeClr val="tx1"/>
                          </a:solidFill>
                          <a:effectLst/>
                          <a:latin typeface="楷体" panose="02010609060101010101" pitchFamily="49" charset="-122"/>
                          <a:ea typeface="楷体" panose="02010609060101010101" pitchFamily="49" charset="-122"/>
                        </a:rPr>
                        <a:t>号</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extLst>
                  <a:ext uri="{0D108BD9-81ED-4DB2-BD59-A6C34878D82A}">
                    <a16:rowId xmlns:a16="http://schemas.microsoft.com/office/drawing/2014/main" val="1642396135"/>
                  </a:ext>
                </a:extLst>
              </a:tr>
              <a:tr h="368051">
                <a:tc>
                  <a:txBody>
                    <a:bodyPr/>
                    <a:lstStyle/>
                    <a:p>
                      <a:pPr algn="ctr">
                        <a:spcAft>
                          <a:spcPts val="0"/>
                        </a:spcAft>
                      </a:pPr>
                      <a:r>
                        <a:rPr lang="zh-CN" sz="1600" kern="0" spc="5">
                          <a:solidFill>
                            <a:schemeClr val="tx1"/>
                          </a:solidFill>
                          <a:effectLst/>
                          <a:latin typeface="楷体" panose="02010609060101010101" pitchFamily="49" charset="-122"/>
                          <a:ea typeface="楷体" panose="02010609060101010101" pitchFamily="49" charset="-122"/>
                        </a:rPr>
                        <a:t>高原用</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tc>
                  <a:txBody>
                    <a:bodyPr/>
                    <a:lstStyle/>
                    <a:p>
                      <a:pPr algn="ctr">
                        <a:spcAft>
                          <a:spcPts val="0"/>
                        </a:spcAft>
                      </a:pPr>
                      <a:r>
                        <a:rPr lang="en-US" sz="1600" kern="0" spc="5">
                          <a:solidFill>
                            <a:schemeClr val="tx1"/>
                          </a:solidFill>
                          <a:effectLst/>
                          <a:latin typeface="楷体" panose="02010609060101010101" pitchFamily="49" charset="-122"/>
                          <a:ea typeface="楷体" panose="02010609060101010101" pitchFamily="49" charset="-122"/>
                        </a:rPr>
                        <a:t>C</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extLst>
                  <a:ext uri="{0D108BD9-81ED-4DB2-BD59-A6C34878D82A}">
                    <a16:rowId xmlns:a16="http://schemas.microsoft.com/office/drawing/2014/main" val="461546551"/>
                  </a:ext>
                </a:extLst>
              </a:tr>
              <a:tr h="368051">
                <a:tc>
                  <a:txBody>
                    <a:bodyPr/>
                    <a:lstStyle/>
                    <a:p>
                      <a:pPr algn="ctr">
                        <a:spcAft>
                          <a:spcPts val="0"/>
                        </a:spcAft>
                      </a:pPr>
                      <a:r>
                        <a:rPr lang="zh-CN" sz="1600" kern="0" spc="5">
                          <a:solidFill>
                            <a:schemeClr val="tx1"/>
                          </a:solidFill>
                          <a:effectLst/>
                          <a:latin typeface="楷体" panose="02010609060101010101" pitchFamily="49" charset="-122"/>
                          <a:ea typeface="楷体" panose="02010609060101010101" pitchFamily="49" charset="-122"/>
                        </a:rPr>
                        <a:t>船</a:t>
                      </a:r>
                      <a:r>
                        <a:rPr lang="en-US" sz="1600" kern="0" spc="5">
                          <a:solidFill>
                            <a:schemeClr val="tx1"/>
                          </a:solidFill>
                          <a:effectLst/>
                          <a:latin typeface="楷体" panose="02010609060101010101" pitchFamily="49" charset="-122"/>
                          <a:ea typeface="楷体" panose="02010609060101010101" pitchFamily="49" charset="-122"/>
                        </a:rPr>
                        <a:t>(</a:t>
                      </a:r>
                      <a:r>
                        <a:rPr lang="zh-CN" sz="1600" kern="0" spc="5">
                          <a:solidFill>
                            <a:schemeClr val="tx1"/>
                          </a:solidFill>
                          <a:effectLst/>
                          <a:latin typeface="楷体" panose="02010609060101010101" pitchFamily="49" charset="-122"/>
                          <a:ea typeface="楷体" panose="02010609060101010101" pitchFamily="49" charset="-122"/>
                        </a:rPr>
                        <a:t>海</a:t>
                      </a:r>
                      <a:r>
                        <a:rPr lang="en-US" sz="1600" kern="0" spc="5">
                          <a:solidFill>
                            <a:schemeClr val="tx1"/>
                          </a:solidFill>
                          <a:effectLst/>
                          <a:latin typeface="楷体" panose="02010609060101010101" pitchFamily="49" charset="-122"/>
                          <a:ea typeface="楷体" panose="02010609060101010101" pitchFamily="49" charset="-122"/>
                        </a:rPr>
                        <a:t>)</a:t>
                      </a:r>
                      <a:r>
                        <a:rPr lang="zh-CN" sz="1600" kern="0" spc="5">
                          <a:solidFill>
                            <a:schemeClr val="tx1"/>
                          </a:solidFill>
                          <a:effectLst/>
                          <a:latin typeface="楷体" panose="02010609060101010101" pitchFamily="49" charset="-122"/>
                          <a:ea typeface="楷体" panose="02010609060101010101" pitchFamily="49" charset="-122"/>
                        </a:rPr>
                        <a:t>用</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tc>
                  <a:txBody>
                    <a:bodyPr/>
                    <a:lstStyle/>
                    <a:p>
                      <a:pPr algn="ctr">
                        <a:spcAft>
                          <a:spcPts val="0"/>
                        </a:spcAft>
                      </a:pPr>
                      <a:r>
                        <a:rPr lang="en-US" sz="1600" kern="0" spc="5">
                          <a:solidFill>
                            <a:schemeClr val="tx1"/>
                          </a:solidFill>
                          <a:effectLst/>
                          <a:latin typeface="楷体" panose="02010609060101010101" pitchFamily="49" charset="-122"/>
                          <a:ea typeface="楷体" panose="02010609060101010101" pitchFamily="49" charset="-122"/>
                        </a:rPr>
                        <a:t>H</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extLst>
                  <a:ext uri="{0D108BD9-81ED-4DB2-BD59-A6C34878D82A}">
                    <a16:rowId xmlns:a16="http://schemas.microsoft.com/office/drawing/2014/main" val="1519411548"/>
                  </a:ext>
                </a:extLst>
              </a:tr>
              <a:tr h="368051">
                <a:tc>
                  <a:txBody>
                    <a:bodyPr/>
                    <a:lstStyle/>
                    <a:p>
                      <a:pPr algn="ctr">
                        <a:spcAft>
                          <a:spcPts val="0"/>
                        </a:spcAft>
                      </a:pPr>
                      <a:r>
                        <a:rPr lang="zh-CN" sz="1600" kern="0" spc="5">
                          <a:solidFill>
                            <a:schemeClr val="tx1"/>
                          </a:solidFill>
                          <a:effectLst/>
                          <a:latin typeface="楷体" panose="02010609060101010101" pitchFamily="49" charset="-122"/>
                          <a:ea typeface="楷体" panose="02010609060101010101" pitchFamily="49" charset="-122"/>
                        </a:rPr>
                        <a:t>户外用</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tc>
                  <a:txBody>
                    <a:bodyPr/>
                    <a:lstStyle/>
                    <a:p>
                      <a:pPr algn="ctr">
                        <a:spcAft>
                          <a:spcPts val="0"/>
                        </a:spcAft>
                      </a:pPr>
                      <a:r>
                        <a:rPr lang="en-US" sz="1600" kern="0" spc="5">
                          <a:solidFill>
                            <a:schemeClr val="tx1"/>
                          </a:solidFill>
                          <a:effectLst/>
                          <a:latin typeface="楷体" panose="02010609060101010101" pitchFamily="49" charset="-122"/>
                          <a:ea typeface="楷体" panose="02010609060101010101" pitchFamily="49" charset="-122"/>
                        </a:rPr>
                        <a:t>W</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extLst>
                  <a:ext uri="{0D108BD9-81ED-4DB2-BD59-A6C34878D82A}">
                    <a16:rowId xmlns:a16="http://schemas.microsoft.com/office/drawing/2014/main" val="4196935799"/>
                  </a:ext>
                </a:extLst>
              </a:tr>
              <a:tr h="368051">
                <a:tc>
                  <a:txBody>
                    <a:bodyPr/>
                    <a:lstStyle/>
                    <a:p>
                      <a:pPr algn="ctr">
                        <a:spcAft>
                          <a:spcPts val="0"/>
                        </a:spcAft>
                      </a:pPr>
                      <a:r>
                        <a:rPr lang="zh-CN" sz="1600" kern="0" spc="5">
                          <a:solidFill>
                            <a:schemeClr val="tx1"/>
                          </a:solidFill>
                          <a:effectLst/>
                          <a:latin typeface="楷体" panose="02010609060101010101" pitchFamily="49" charset="-122"/>
                          <a:ea typeface="楷体" panose="02010609060101010101" pitchFamily="49" charset="-122"/>
                        </a:rPr>
                        <a:t>化工防腐用</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tc>
                  <a:txBody>
                    <a:bodyPr/>
                    <a:lstStyle/>
                    <a:p>
                      <a:pPr algn="ctr">
                        <a:spcAft>
                          <a:spcPts val="0"/>
                        </a:spcAft>
                      </a:pPr>
                      <a:r>
                        <a:rPr lang="en-US" sz="1600" kern="0" spc="5">
                          <a:solidFill>
                            <a:schemeClr val="tx1"/>
                          </a:solidFill>
                          <a:effectLst/>
                          <a:latin typeface="楷体" panose="02010609060101010101" pitchFamily="49" charset="-122"/>
                          <a:ea typeface="楷体" panose="02010609060101010101" pitchFamily="49" charset="-122"/>
                        </a:rPr>
                        <a:t>F</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extLst>
                  <a:ext uri="{0D108BD9-81ED-4DB2-BD59-A6C34878D82A}">
                    <a16:rowId xmlns:a16="http://schemas.microsoft.com/office/drawing/2014/main" val="2025491179"/>
                  </a:ext>
                </a:extLst>
              </a:tr>
              <a:tr h="359322">
                <a:tc>
                  <a:txBody>
                    <a:bodyPr/>
                    <a:lstStyle/>
                    <a:p>
                      <a:pPr algn="ctr">
                        <a:spcAft>
                          <a:spcPts val="0"/>
                        </a:spcAft>
                      </a:pPr>
                      <a:r>
                        <a:rPr lang="zh-CN" sz="1600" kern="0" spc="5">
                          <a:solidFill>
                            <a:schemeClr val="tx1"/>
                          </a:solidFill>
                          <a:effectLst/>
                          <a:latin typeface="楷体" panose="02010609060101010101" pitchFamily="49" charset="-122"/>
                          <a:ea typeface="楷体" panose="02010609060101010101" pitchFamily="49" charset="-122"/>
                        </a:rPr>
                        <a:t>热带用</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tc>
                  <a:txBody>
                    <a:bodyPr/>
                    <a:lstStyle/>
                    <a:p>
                      <a:pPr algn="ctr">
                        <a:spcAft>
                          <a:spcPts val="0"/>
                        </a:spcAft>
                      </a:pPr>
                      <a:r>
                        <a:rPr lang="en-US" sz="1600" kern="0" spc="5">
                          <a:solidFill>
                            <a:schemeClr val="tx1"/>
                          </a:solidFill>
                          <a:effectLst/>
                          <a:latin typeface="楷体" panose="02010609060101010101" pitchFamily="49" charset="-122"/>
                          <a:ea typeface="楷体" panose="02010609060101010101" pitchFamily="49" charset="-122"/>
                        </a:rPr>
                        <a:t>T</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extLst>
                  <a:ext uri="{0D108BD9-81ED-4DB2-BD59-A6C34878D82A}">
                    <a16:rowId xmlns:a16="http://schemas.microsoft.com/office/drawing/2014/main" val="3609998722"/>
                  </a:ext>
                </a:extLst>
              </a:tr>
              <a:tr h="368051">
                <a:tc>
                  <a:txBody>
                    <a:bodyPr/>
                    <a:lstStyle/>
                    <a:p>
                      <a:pPr algn="ctr">
                        <a:spcAft>
                          <a:spcPts val="0"/>
                        </a:spcAft>
                      </a:pPr>
                      <a:r>
                        <a:rPr lang="zh-CN" sz="1600" kern="0" spc="5">
                          <a:solidFill>
                            <a:schemeClr val="tx1"/>
                          </a:solidFill>
                          <a:effectLst/>
                          <a:latin typeface="楷体" panose="02010609060101010101" pitchFamily="49" charset="-122"/>
                          <a:ea typeface="楷体" panose="02010609060101010101" pitchFamily="49" charset="-122"/>
                        </a:rPr>
                        <a:t>湿热带用</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tc>
                  <a:txBody>
                    <a:bodyPr/>
                    <a:lstStyle/>
                    <a:p>
                      <a:pPr algn="ctr">
                        <a:spcAft>
                          <a:spcPts val="0"/>
                        </a:spcAft>
                      </a:pPr>
                      <a:r>
                        <a:rPr lang="en-US" sz="1600" kern="0" spc="5">
                          <a:solidFill>
                            <a:schemeClr val="tx1"/>
                          </a:solidFill>
                          <a:effectLst/>
                          <a:latin typeface="楷体" panose="02010609060101010101" pitchFamily="49" charset="-122"/>
                          <a:ea typeface="楷体" panose="02010609060101010101" pitchFamily="49" charset="-122"/>
                        </a:rPr>
                        <a:t>TH</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extLst>
                  <a:ext uri="{0D108BD9-81ED-4DB2-BD59-A6C34878D82A}">
                    <a16:rowId xmlns:a16="http://schemas.microsoft.com/office/drawing/2014/main" val="972163782"/>
                  </a:ext>
                </a:extLst>
              </a:tr>
              <a:tr h="368051">
                <a:tc>
                  <a:txBody>
                    <a:bodyPr/>
                    <a:lstStyle/>
                    <a:p>
                      <a:pPr algn="ctr">
                        <a:spcAft>
                          <a:spcPts val="0"/>
                        </a:spcAft>
                      </a:pPr>
                      <a:r>
                        <a:rPr lang="zh-CN" sz="1600" kern="0" spc="5">
                          <a:solidFill>
                            <a:schemeClr val="tx1"/>
                          </a:solidFill>
                          <a:effectLst/>
                          <a:latin typeface="楷体" panose="02010609060101010101" pitchFamily="49" charset="-122"/>
                          <a:ea typeface="楷体" panose="02010609060101010101" pitchFamily="49" charset="-122"/>
                        </a:rPr>
                        <a:t>干热带用</a:t>
                      </a:r>
                      <a:endParaRPr lang="zh-CN" sz="2000" kern="100">
                        <a:solidFill>
                          <a:schemeClr val="tx1"/>
                        </a:solidFill>
                        <a:effectLst/>
                        <a:latin typeface="楷体" panose="02010609060101010101" pitchFamily="49" charset="-122"/>
                        <a:ea typeface="楷体" panose="02010609060101010101" pitchFamily="49" charset="-122"/>
                      </a:endParaRPr>
                    </a:p>
                  </a:txBody>
                  <a:tcPr marL="68580" marR="68580" marT="0" marB="0" anchor="ctr"/>
                </a:tc>
                <a:tc>
                  <a:txBody>
                    <a:bodyPr/>
                    <a:lstStyle/>
                    <a:p>
                      <a:pPr algn="ctr">
                        <a:spcAft>
                          <a:spcPts val="0"/>
                        </a:spcAft>
                      </a:pPr>
                      <a:r>
                        <a:rPr lang="en-US" sz="1600" kern="0" spc="5" dirty="0">
                          <a:solidFill>
                            <a:schemeClr val="tx1"/>
                          </a:solidFill>
                          <a:effectLst/>
                          <a:latin typeface="楷体" panose="02010609060101010101" pitchFamily="49" charset="-122"/>
                          <a:ea typeface="楷体" panose="02010609060101010101" pitchFamily="49" charset="-122"/>
                        </a:rPr>
                        <a:t>TA</a:t>
                      </a:r>
                      <a:endParaRPr lang="zh-CN" sz="2000" kern="100" dirty="0">
                        <a:solidFill>
                          <a:schemeClr val="tx1"/>
                        </a:solidFill>
                        <a:effectLst/>
                        <a:latin typeface="楷体" panose="02010609060101010101" pitchFamily="49" charset="-122"/>
                        <a:ea typeface="楷体" panose="02010609060101010101" pitchFamily="49" charset="-122"/>
                      </a:endParaRPr>
                    </a:p>
                  </a:txBody>
                  <a:tcPr marL="68580" marR="68580" marT="0" marB="0" anchor="ctr"/>
                </a:tc>
                <a:extLst>
                  <a:ext uri="{0D108BD9-81ED-4DB2-BD59-A6C34878D82A}">
                    <a16:rowId xmlns:a16="http://schemas.microsoft.com/office/drawing/2014/main" val="2929529682"/>
                  </a:ext>
                </a:extLst>
              </a:tr>
            </a:tbl>
          </a:graphicData>
        </a:graphic>
      </p:graphicFrame>
    </p:spTree>
    <p:extLst>
      <p:ext uri="{BB962C8B-B14F-4D97-AF65-F5344CB8AC3E}">
        <p14:creationId xmlns:p14="http://schemas.microsoft.com/office/powerpoint/2010/main" val="16484120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4364" y="653415"/>
            <a:ext cx="8474911" cy="748666"/>
          </a:xfrm>
          <a:prstGeom prst="rect">
            <a:avLst/>
          </a:prstGeom>
          <a:noFill/>
        </p:spPr>
        <p:txBody>
          <a:bodyPr wrap="square" rtlCol="0" anchor="t">
            <a:spAutoFit/>
          </a:bodyPr>
          <a:lstStyle/>
          <a:p>
            <a:pPr algn="ctr">
              <a:defRPr/>
            </a:pPr>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4.7</a:t>
            </a: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三相</a:t>
            </a:r>
            <a:r>
              <a:rPr lang="zh-CN" altLang="en-US" sz="4265" b="1" dirty="0">
                <a:latin typeface="微软雅黑" panose="020B0503020204020204" pitchFamily="34" charset="-122"/>
                <a:ea typeface="微软雅黑" panose="020B0503020204020204" pitchFamily="34" charset="-122"/>
                <a:sym typeface="微软雅黑" panose="020B0503020204020204" pitchFamily="34" charset="-122"/>
              </a:rPr>
              <a:t>异步电动机</a:t>
            </a: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的结构</a:t>
            </a: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TextBox 46"/>
          <p:cNvSpPr txBox="1"/>
          <p:nvPr/>
        </p:nvSpPr>
        <p:spPr>
          <a:xfrm>
            <a:off x="777093" y="1874319"/>
            <a:ext cx="2113280" cy="675640"/>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p>
        </p:txBody>
      </p:sp>
      <p:sp>
        <p:nvSpPr>
          <p:cNvPr id="71" name="TextBox 6"/>
          <p:cNvSpPr txBox="1">
            <a:spLocks noChangeArrowheads="1"/>
          </p:cNvSpPr>
          <p:nvPr>
            <p:custDataLst>
              <p:tags r:id="rId1"/>
            </p:custDataLst>
          </p:nvPr>
        </p:nvSpPr>
        <p:spPr bwMode="auto">
          <a:xfrm>
            <a:off x="6026700" y="3060499"/>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smtClean="0">
                <a:latin typeface="Times New Roman" panose="02020603050405020304" pitchFamily="18" charset="0"/>
                <a:sym typeface="+mn-ea"/>
              </a:rPr>
              <a:t>理解电动机型号的意义</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6"/>
          <p:cNvSpPr txBox="1">
            <a:spLocks noChangeArrowheads="1"/>
          </p:cNvSpPr>
          <p:nvPr>
            <p:custDataLst>
              <p:tags r:id="rId2"/>
            </p:custDataLst>
          </p:nvPr>
        </p:nvSpPr>
        <p:spPr bwMode="auto">
          <a:xfrm>
            <a:off x="6014950" y="1874319"/>
            <a:ext cx="5235641"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smtClean="0">
                <a:latin typeface="Times New Roman" panose="02020603050405020304" pitchFamily="18" charset="0"/>
                <a:sym typeface="+mn-ea"/>
              </a:rPr>
              <a:t>掌握三相异步电动机的结构特点，区分笼型及绕线式异步电动机</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6"/>
          <p:cNvSpPr txBox="1">
            <a:spLocks noChangeArrowheads="1"/>
          </p:cNvSpPr>
          <p:nvPr>
            <p:custDataLst>
              <p:tags r:id="rId3"/>
            </p:custDataLst>
          </p:nvPr>
        </p:nvSpPr>
        <p:spPr bwMode="auto">
          <a:xfrm>
            <a:off x="6089881" y="4195244"/>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smtClean="0">
                <a:latin typeface="Times New Roman" panose="02020603050405020304" pitchFamily="18" charset="0"/>
                <a:sym typeface="+mn-ea"/>
              </a:rPr>
              <a:t>会识读</a:t>
            </a:r>
            <a:r>
              <a:rPr lang="zh-CN" altLang="en-US" sz="2400" b="1" dirty="0" smtClean="0">
                <a:latin typeface="Times New Roman" panose="02020603050405020304" pitchFamily="18" charset="0"/>
                <a:sym typeface="+mn-ea"/>
              </a:rPr>
              <a:t>分析</a:t>
            </a:r>
            <a:r>
              <a:rPr lang="zh-CN" altLang="en-US" sz="2400" b="1" dirty="0">
                <a:latin typeface="Times New Roman" panose="02020603050405020304" pitchFamily="18" charset="0"/>
                <a:sym typeface="+mn-ea"/>
              </a:rPr>
              <a:t>电动机</a:t>
            </a:r>
            <a:r>
              <a:rPr lang="zh-CN" altLang="en-US" sz="2400" b="1" dirty="0" smtClean="0">
                <a:latin typeface="Times New Roman" panose="02020603050405020304" pitchFamily="18" charset="0"/>
                <a:sym typeface="+mn-ea"/>
              </a:rPr>
              <a:t>的</a:t>
            </a:r>
            <a:r>
              <a:rPr lang="zh-CN" altLang="en-US" sz="2400" b="1" dirty="0">
                <a:latin typeface="Times New Roman" panose="02020603050405020304" pitchFamily="18" charset="0"/>
                <a:sym typeface="+mn-ea"/>
              </a:rPr>
              <a:t>铭牌数据</a:t>
            </a:r>
            <a:endParaRPr lang="zh-CN" altLang="en-US" sz="2400" b="1" dirty="0">
              <a:latin typeface="Times New Roman" panose="02020603050405020304" pitchFamily="18" charset="0"/>
              <a:sym typeface="+mn-ea"/>
            </a:endParaRPr>
          </a:p>
        </p:txBody>
      </p:sp>
      <p:grpSp>
        <p:nvGrpSpPr>
          <p:cNvPr id="74" name="组合 73"/>
          <p:cNvGrpSpPr/>
          <p:nvPr>
            <p:custDataLst>
              <p:tags r:id="rId4"/>
            </p:custDataLst>
          </p:nvPr>
        </p:nvGrpSpPr>
        <p:grpSpPr>
          <a:xfrm flipV="1">
            <a:off x="5538701" y="1962584"/>
            <a:ext cx="441325" cy="1097915"/>
            <a:chOff x="581025" y="-431160"/>
            <a:chExt cx="1619642" cy="3889866"/>
          </a:xfrm>
        </p:grpSpPr>
        <p:grpSp>
          <p:nvGrpSpPr>
            <p:cNvPr id="78" name="组合 77"/>
            <p:cNvGrpSpPr/>
            <p:nvPr/>
          </p:nvGrpSpPr>
          <p:grpSpPr>
            <a:xfrm>
              <a:off x="581025" y="-431160"/>
              <a:ext cx="1619642" cy="3889866"/>
              <a:chOff x="6651335" y="-335489"/>
              <a:chExt cx="1360493" cy="3190953"/>
            </a:xfrm>
            <a:effectLst/>
          </p:grpSpPr>
          <p:grpSp>
            <p:nvGrpSpPr>
              <p:cNvPr id="83" name="组合 8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custDataLst>
              <p:tags r:id="rId5"/>
            </p:custDataLst>
          </p:nvPr>
        </p:nvGrpSpPr>
        <p:grpSpPr>
          <a:xfrm flipV="1">
            <a:off x="5538701" y="2971599"/>
            <a:ext cx="441325" cy="1097915"/>
            <a:chOff x="581025" y="-431160"/>
            <a:chExt cx="1619642" cy="3889866"/>
          </a:xfrm>
        </p:grpSpPr>
        <p:grpSp>
          <p:nvGrpSpPr>
            <p:cNvPr id="97" name="组合 96"/>
            <p:cNvGrpSpPr/>
            <p:nvPr/>
          </p:nvGrpSpPr>
          <p:grpSpPr>
            <a:xfrm>
              <a:off x="581025" y="-431160"/>
              <a:ext cx="1619642" cy="3889866"/>
              <a:chOff x="6651335" y="-335489"/>
              <a:chExt cx="1360493" cy="3190953"/>
            </a:xfrm>
            <a:effectLst/>
          </p:grpSpPr>
          <p:grpSp>
            <p:nvGrpSpPr>
              <p:cNvPr id="98" name="组合 9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custDataLst>
              <p:tags r:id="rId6"/>
            </p:custDataLst>
          </p:nvPr>
        </p:nvGrpSpPr>
        <p:grpSpPr>
          <a:xfrm flipV="1">
            <a:off x="5499966" y="4195244"/>
            <a:ext cx="441325" cy="1097915"/>
            <a:chOff x="581025" y="-431160"/>
            <a:chExt cx="1619642" cy="3889866"/>
          </a:xfrm>
        </p:grpSpPr>
        <p:grpSp>
          <p:nvGrpSpPr>
            <p:cNvPr id="104" name="组合 103"/>
            <p:cNvGrpSpPr/>
            <p:nvPr/>
          </p:nvGrpSpPr>
          <p:grpSpPr>
            <a:xfrm>
              <a:off x="581025" y="-431160"/>
              <a:ext cx="1619642" cy="3889866"/>
              <a:chOff x="6651335" y="-335489"/>
              <a:chExt cx="1360493" cy="3190953"/>
            </a:xfrm>
            <a:effectLst/>
          </p:grpSpPr>
          <p:grpSp>
            <p:nvGrpSpPr>
              <p:cNvPr id="105" name="组合 10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的铭牌</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 name="图片 9"/>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矩形 1"/>
          <p:cNvSpPr/>
          <p:nvPr/>
        </p:nvSpPr>
        <p:spPr>
          <a:xfrm>
            <a:off x="775994" y="1520425"/>
            <a:ext cx="10221539" cy="458908"/>
          </a:xfrm>
          <a:prstGeom prst="rect">
            <a:avLst/>
          </a:prstGeom>
        </p:spPr>
        <p:txBody>
          <a:bodyPr wrap="square">
            <a:spAutoFit/>
          </a:bodyPr>
          <a:lstStyle/>
          <a:p>
            <a:pPr algn="just">
              <a:lnSpc>
                <a:spcPct val="150000"/>
              </a:lnSpc>
              <a:spcAft>
                <a:spcPts val="0"/>
              </a:spcAft>
            </a:pP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 </a:t>
            </a:r>
            <a:r>
              <a:rPr lang="en-US" altLang="zh-CN" b="1" kern="0" spc="45" dirty="0">
                <a:latin typeface="微软雅黑" panose="020B0503020204020204" pitchFamily="34" charset="-122"/>
                <a:ea typeface="微软雅黑" panose="020B0503020204020204" pitchFamily="34" charset="-122"/>
                <a:cs typeface="宋体" panose="02010600030101010101" pitchFamily="2" charset="-122"/>
              </a:rPr>
              <a:t>1. </a:t>
            </a: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三相异步电动机的</a:t>
            </a:r>
            <a:r>
              <a:rPr lang="zh-CN" altLang="zh-CN" b="1" kern="0" spc="45" dirty="0" smtClean="0">
                <a:latin typeface="微软雅黑" panose="020B0503020204020204" pitchFamily="34" charset="-122"/>
                <a:ea typeface="微软雅黑" panose="020B0503020204020204" pitchFamily="34" charset="-122"/>
                <a:cs typeface="宋体" panose="02010600030101010101" pitchFamily="2" charset="-122"/>
              </a:rPr>
              <a:t>型号</a:t>
            </a:r>
            <a:endParaRPr lang="zh-CN" altLang="zh-CN" b="1" kern="100" dirty="0">
              <a:latin typeface="微软雅黑" panose="020B0503020204020204" pitchFamily="34" charset="-122"/>
              <a:ea typeface="微软雅黑" panose="020B0503020204020204" pitchFamily="34" charset="-122"/>
            </a:endParaRPr>
          </a:p>
        </p:txBody>
      </p:sp>
      <p:sp>
        <p:nvSpPr>
          <p:cNvPr id="4" name="矩形 3"/>
          <p:cNvSpPr/>
          <p:nvPr/>
        </p:nvSpPr>
        <p:spPr>
          <a:xfrm>
            <a:off x="1005590" y="2172356"/>
            <a:ext cx="1910138" cy="458908"/>
          </a:xfrm>
          <a:prstGeom prst="rect">
            <a:avLst/>
          </a:prstGeom>
        </p:spPr>
        <p:txBody>
          <a:bodyPr wrap="none">
            <a:spAutoFit/>
          </a:bodyPr>
          <a:lstStyle/>
          <a:p>
            <a:pPr>
              <a:lnSpc>
                <a:spcPct val="150000"/>
              </a:lnSpc>
            </a:pPr>
            <a:r>
              <a:rPr lang="en-US" altLang="zh-CN" spc="45" dirty="0" smtClean="0">
                <a:latin typeface="微软雅黑" panose="020B0503020204020204" pitchFamily="34" charset="-122"/>
                <a:ea typeface="微软雅黑" panose="020B0503020204020204" pitchFamily="34" charset="-122"/>
                <a:cs typeface="宋体" panose="02010600030101010101" pitchFamily="2" charset="-122"/>
              </a:rPr>
              <a:t>(4)</a:t>
            </a:r>
            <a:r>
              <a:rPr lang="zh-CN" altLang="en-US" spc="45" dirty="0">
                <a:latin typeface="微软雅黑" panose="020B0503020204020204" pitchFamily="34" charset="-122"/>
                <a:ea typeface="微软雅黑" panose="020B0503020204020204" pitchFamily="34" charset="-122"/>
                <a:cs typeface="宋体" panose="02010600030101010101" pitchFamily="2" charset="-122"/>
              </a:rPr>
              <a:t>产品代号说明</a:t>
            </a:r>
            <a:endParaRPr lang="zh-CN" altLang="en-US" dirty="0">
              <a:latin typeface="微软雅黑" panose="020B0503020204020204" pitchFamily="34" charset="-122"/>
              <a:ea typeface="微软雅黑" panose="020B0503020204020204" pitchFamily="34" charset="-122"/>
            </a:endParaRPr>
          </a:p>
        </p:txBody>
      </p:sp>
      <p:sp>
        <p:nvSpPr>
          <p:cNvPr id="5" name="矩形 4"/>
          <p:cNvSpPr/>
          <p:nvPr/>
        </p:nvSpPr>
        <p:spPr>
          <a:xfrm>
            <a:off x="1197033" y="2824287"/>
            <a:ext cx="10191404" cy="2862322"/>
          </a:xfrm>
          <a:prstGeom prst="rect">
            <a:avLst/>
          </a:prstGeom>
        </p:spPr>
        <p:txBody>
          <a:bodyPr wrap="square">
            <a:spAutoFit/>
          </a:bodyPr>
          <a:lstStyle/>
          <a:p>
            <a:pPr>
              <a:lnSpc>
                <a:spcPct val="150000"/>
              </a:lnSpc>
            </a:pPr>
            <a:r>
              <a:rPr lang="zh-CN" altLang="zh-CN" sz="2000" dirty="0">
                <a:latin typeface="华文新魏" panose="02010800040101010101" pitchFamily="2" charset="-122"/>
                <a:ea typeface="华文新魏" panose="02010800040101010101" pitchFamily="2" charset="-122"/>
              </a:rPr>
              <a:t>产品代号是由电机类型代号，电机特点代号和设计序号等三个小节顺序组成</a:t>
            </a:r>
            <a:r>
              <a:rPr lang="zh-CN" altLang="zh-CN" sz="2000" dirty="0" smtClean="0">
                <a:latin typeface="华文新魏" panose="02010800040101010101" pitchFamily="2" charset="-122"/>
                <a:ea typeface="华文新魏" panose="02010800040101010101" pitchFamily="2" charset="-122"/>
              </a:rPr>
              <a:t>。</a:t>
            </a:r>
            <a:endParaRPr lang="en-US" altLang="zh-CN" sz="2000" dirty="0" smtClean="0">
              <a:latin typeface="华文新魏" panose="02010800040101010101" pitchFamily="2" charset="-122"/>
              <a:ea typeface="华文新魏" panose="02010800040101010101" pitchFamily="2" charset="-122"/>
            </a:endParaRPr>
          </a:p>
          <a:p>
            <a:pPr>
              <a:lnSpc>
                <a:spcPct val="150000"/>
              </a:lnSpc>
            </a:pPr>
            <a:r>
              <a:rPr lang="zh-CN" altLang="zh-CN" sz="2000" dirty="0" smtClean="0">
                <a:latin typeface="华文新魏" panose="02010800040101010101" pitchFamily="2" charset="-122"/>
                <a:ea typeface="华文新魏" panose="02010800040101010101" pitchFamily="2" charset="-122"/>
              </a:rPr>
              <a:t>电机</a:t>
            </a:r>
            <a:r>
              <a:rPr lang="zh-CN" altLang="zh-CN" sz="2000" dirty="0">
                <a:latin typeface="华文新魏" panose="02010800040101010101" pitchFamily="2" charset="-122"/>
                <a:ea typeface="华文新魏" panose="02010800040101010101" pitchFamily="2" charset="-122"/>
              </a:rPr>
              <a:t>类型代号：</a:t>
            </a:r>
            <a:r>
              <a:rPr lang="en-US" altLang="zh-CN" sz="2000" dirty="0">
                <a:latin typeface="华文新魏" panose="02010800040101010101" pitchFamily="2" charset="-122"/>
                <a:ea typeface="华文新魏" panose="02010800040101010101" pitchFamily="2" charset="-122"/>
              </a:rPr>
              <a:t>Y</a:t>
            </a:r>
            <a:r>
              <a:rPr lang="zh-CN" altLang="zh-CN" sz="2000" dirty="0">
                <a:latin typeface="华文新魏" panose="02010800040101010101" pitchFamily="2" charset="-122"/>
                <a:ea typeface="华文新魏" panose="02010800040101010101" pitchFamily="2" charset="-122"/>
              </a:rPr>
              <a:t>—表示异步电动机；</a:t>
            </a:r>
            <a:r>
              <a:rPr lang="en-US" altLang="zh-CN" sz="2000" dirty="0">
                <a:latin typeface="华文新魏" panose="02010800040101010101" pitchFamily="2" charset="-122"/>
                <a:ea typeface="华文新魏" panose="02010800040101010101" pitchFamily="2" charset="-122"/>
              </a:rPr>
              <a:t>T</a:t>
            </a:r>
            <a:r>
              <a:rPr lang="zh-CN" altLang="zh-CN" sz="2000" dirty="0">
                <a:latin typeface="华文新魏" panose="02010800040101010101" pitchFamily="2" charset="-122"/>
                <a:ea typeface="华文新魏" panose="02010800040101010101" pitchFamily="2" charset="-122"/>
              </a:rPr>
              <a:t>—表示同步电动机</a:t>
            </a:r>
            <a:r>
              <a:rPr lang="zh-CN" altLang="zh-CN" sz="2000" dirty="0" smtClean="0">
                <a:latin typeface="华文新魏" panose="02010800040101010101" pitchFamily="2" charset="-122"/>
                <a:ea typeface="华文新魏" panose="02010800040101010101" pitchFamily="2" charset="-122"/>
              </a:rPr>
              <a:t>。</a:t>
            </a:r>
            <a:endParaRPr lang="en-US" altLang="zh-CN" sz="2000" dirty="0" smtClean="0">
              <a:latin typeface="华文新魏" panose="02010800040101010101" pitchFamily="2" charset="-122"/>
              <a:ea typeface="华文新魏" panose="02010800040101010101" pitchFamily="2" charset="-122"/>
            </a:endParaRPr>
          </a:p>
          <a:p>
            <a:pPr>
              <a:lnSpc>
                <a:spcPct val="150000"/>
              </a:lnSpc>
            </a:pPr>
            <a:r>
              <a:rPr lang="zh-CN" altLang="zh-CN" sz="2000" dirty="0" smtClean="0">
                <a:latin typeface="华文新魏" panose="02010800040101010101" pitchFamily="2" charset="-122"/>
                <a:ea typeface="华文新魏" panose="02010800040101010101" pitchFamily="2" charset="-122"/>
              </a:rPr>
              <a:t>电机</a:t>
            </a:r>
            <a:r>
              <a:rPr lang="zh-CN" altLang="zh-CN" sz="2000" dirty="0">
                <a:latin typeface="华文新魏" panose="02010800040101010101" pitchFamily="2" charset="-122"/>
                <a:ea typeface="华文新魏" panose="02010800040101010101" pitchFamily="2" charset="-122"/>
              </a:rPr>
              <a:t>特点代号：表征电机的性能、结构或用途而采用的汉语拼音字母</a:t>
            </a:r>
            <a:r>
              <a:rPr lang="zh-CN" altLang="zh-CN" sz="2000" dirty="0" smtClean="0">
                <a:latin typeface="华文新魏" panose="02010800040101010101" pitchFamily="2" charset="-122"/>
                <a:ea typeface="华文新魏" panose="02010800040101010101" pitchFamily="2" charset="-122"/>
              </a:rPr>
              <a:t>。</a:t>
            </a:r>
            <a:r>
              <a:rPr lang="en-US" altLang="zh-CN" sz="2000" dirty="0" smtClean="0">
                <a:latin typeface="华文新魏" panose="02010800040101010101" pitchFamily="2" charset="-122"/>
                <a:ea typeface="华文新魏" panose="02010800040101010101" pitchFamily="2" charset="-122"/>
              </a:rPr>
              <a:t> </a:t>
            </a:r>
            <a:endParaRPr lang="zh-CN" altLang="zh-CN" sz="2000" dirty="0">
              <a:latin typeface="华文新魏" panose="02010800040101010101" pitchFamily="2" charset="-122"/>
              <a:ea typeface="华文新魏" panose="02010800040101010101" pitchFamily="2" charset="-122"/>
            </a:endParaRPr>
          </a:p>
          <a:p>
            <a:pPr>
              <a:lnSpc>
                <a:spcPct val="150000"/>
              </a:lnSpc>
            </a:pPr>
            <a:r>
              <a:rPr lang="zh-CN" altLang="zh-CN" sz="2000" dirty="0" smtClean="0">
                <a:latin typeface="华文新魏" panose="02010800040101010101" pitchFamily="2" charset="-122"/>
                <a:ea typeface="华文新魏" panose="02010800040101010101" pitchFamily="2" charset="-122"/>
              </a:rPr>
              <a:t>设计</a:t>
            </a:r>
            <a:r>
              <a:rPr lang="zh-CN" altLang="zh-CN" sz="2000" dirty="0">
                <a:latin typeface="华文新魏" panose="02010800040101010101" pitchFamily="2" charset="-122"/>
                <a:ea typeface="华文新魏" panose="02010800040101010101" pitchFamily="2" charset="-122"/>
              </a:rPr>
              <a:t>序号：指电机产品设计的顺序，用阿拉伯数字表示。</a:t>
            </a:r>
            <a:r>
              <a:rPr lang="en-US" altLang="zh-CN" sz="2000" dirty="0">
                <a:latin typeface="华文新魏" panose="02010800040101010101" pitchFamily="2" charset="-122"/>
                <a:ea typeface="华文新魏" panose="02010800040101010101" pitchFamily="2" charset="-122"/>
              </a:rPr>
              <a:t>  </a:t>
            </a:r>
            <a:endParaRPr lang="zh-CN" altLang="zh-CN" sz="2000" dirty="0">
              <a:latin typeface="华文新魏" panose="02010800040101010101" pitchFamily="2" charset="-122"/>
              <a:ea typeface="华文新魏" panose="02010800040101010101" pitchFamily="2" charset="-122"/>
            </a:endParaRPr>
          </a:p>
          <a:p>
            <a:pPr>
              <a:lnSpc>
                <a:spcPct val="150000"/>
              </a:lnSpc>
            </a:pPr>
            <a:r>
              <a:rPr lang="zh-CN" altLang="zh-CN" sz="2000" dirty="0" smtClean="0">
                <a:latin typeface="华文新魏" panose="02010800040101010101" pitchFamily="2" charset="-122"/>
                <a:ea typeface="华文新魏" panose="02010800040101010101" pitchFamily="2" charset="-122"/>
              </a:rPr>
              <a:t>规格</a:t>
            </a:r>
            <a:r>
              <a:rPr lang="zh-CN" altLang="zh-CN" sz="2000" dirty="0">
                <a:latin typeface="华文新魏" panose="02010800040101010101" pitchFamily="2" charset="-122"/>
                <a:ea typeface="华文新魏" panose="02010800040101010101" pitchFamily="2" charset="-122"/>
              </a:rPr>
              <a:t>代号：用中心高、铁心外径、机座号、机座长度、铁心长度、功率、转速或极数等表示。</a:t>
            </a:r>
            <a:r>
              <a:rPr lang="en-US" altLang="zh-CN" sz="2000" dirty="0">
                <a:latin typeface="华文新魏" panose="02010800040101010101" pitchFamily="2" charset="-122"/>
                <a:ea typeface="华文新魏" panose="02010800040101010101" pitchFamily="2" charset="-122"/>
              </a:rPr>
              <a:t>    </a:t>
            </a:r>
            <a:endParaRPr lang="zh-CN" altLang="zh-CN" sz="20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7531976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的铭牌</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 name="图片 9"/>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矩形 1"/>
          <p:cNvSpPr/>
          <p:nvPr/>
        </p:nvSpPr>
        <p:spPr>
          <a:xfrm>
            <a:off x="775994" y="1520425"/>
            <a:ext cx="10221539" cy="458908"/>
          </a:xfrm>
          <a:prstGeom prst="rect">
            <a:avLst/>
          </a:prstGeom>
        </p:spPr>
        <p:txBody>
          <a:bodyPr wrap="square">
            <a:spAutoFit/>
          </a:bodyPr>
          <a:lstStyle/>
          <a:p>
            <a:pPr algn="just">
              <a:lnSpc>
                <a:spcPct val="150000"/>
              </a:lnSpc>
              <a:spcAft>
                <a:spcPts val="0"/>
              </a:spcAft>
            </a:pP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 </a:t>
            </a:r>
            <a:r>
              <a:rPr lang="en-US" altLang="zh-CN" b="1" kern="0" spc="45" dirty="0">
                <a:latin typeface="微软雅黑" panose="020B0503020204020204" pitchFamily="34" charset="-122"/>
                <a:ea typeface="微软雅黑" panose="020B0503020204020204" pitchFamily="34" charset="-122"/>
                <a:cs typeface="宋体" panose="02010600030101010101" pitchFamily="2" charset="-122"/>
              </a:rPr>
              <a:t>1. </a:t>
            </a: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三相异步电动机的</a:t>
            </a:r>
            <a:r>
              <a:rPr lang="zh-CN" altLang="zh-CN" b="1" kern="0" spc="45" dirty="0" smtClean="0">
                <a:latin typeface="微软雅黑" panose="020B0503020204020204" pitchFamily="34" charset="-122"/>
                <a:ea typeface="微软雅黑" panose="020B0503020204020204" pitchFamily="34" charset="-122"/>
                <a:cs typeface="宋体" panose="02010600030101010101" pitchFamily="2" charset="-122"/>
              </a:rPr>
              <a:t>型号</a:t>
            </a:r>
            <a:endParaRPr lang="zh-CN" altLang="zh-CN" b="1" kern="100" dirty="0">
              <a:latin typeface="微软雅黑" panose="020B0503020204020204" pitchFamily="34" charset="-122"/>
              <a:ea typeface="微软雅黑" panose="020B0503020204020204" pitchFamily="34" charset="-122"/>
            </a:endParaRPr>
          </a:p>
        </p:txBody>
      </p:sp>
      <p:sp>
        <p:nvSpPr>
          <p:cNvPr id="4" name="矩形 3"/>
          <p:cNvSpPr/>
          <p:nvPr/>
        </p:nvSpPr>
        <p:spPr>
          <a:xfrm>
            <a:off x="1005590" y="2172356"/>
            <a:ext cx="963725" cy="507831"/>
          </a:xfrm>
          <a:prstGeom prst="rect">
            <a:avLst/>
          </a:prstGeom>
        </p:spPr>
        <p:txBody>
          <a:bodyPr wrap="none">
            <a:spAutoFit/>
          </a:bodyPr>
          <a:lstStyle/>
          <a:p>
            <a:pPr>
              <a:lnSpc>
                <a:spcPct val="150000"/>
              </a:lnSpc>
            </a:pPr>
            <a:r>
              <a:rPr lang="en-US" altLang="zh-CN" spc="45" dirty="0" smtClean="0">
                <a:latin typeface="微软雅黑" panose="020B0503020204020204" pitchFamily="34" charset="-122"/>
                <a:ea typeface="微软雅黑" panose="020B0503020204020204" pitchFamily="34" charset="-122"/>
                <a:cs typeface="宋体" panose="02010600030101010101" pitchFamily="2" charset="-122"/>
              </a:rPr>
              <a:t>(5)</a:t>
            </a:r>
            <a:r>
              <a:rPr lang="zh-CN" altLang="en-US" spc="45" dirty="0">
                <a:latin typeface="微软雅黑" panose="020B0503020204020204" pitchFamily="34" charset="-122"/>
                <a:ea typeface="微软雅黑" panose="020B0503020204020204" pitchFamily="34" charset="-122"/>
                <a:cs typeface="宋体" panose="02010600030101010101" pitchFamily="2" charset="-122"/>
              </a:rPr>
              <a:t>举例</a:t>
            </a:r>
            <a:endParaRPr lang="zh-CN" altLang="en-US" dirty="0">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892085652"/>
              </p:ext>
            </p:extLst>
          </p:nvPr>
        </p:nvGraphicFramePr>
        <p:xfrm>
          <a:off x="3142210" y="2709881"/>
          <a:ext cx="5619404" cy="1404851"/>
        </p:xfrm>
        <a:graphic>
          <a:graphicData uri="http://schemas.openxmlformats.org/presentationml/2006/ole">
            <mc:AlternateContent xmlns:mc="http://schemas.openxmlformats.org/markup-compatibility/2006">
              <mc:Choice xmlns:v="urn:schemas-microsoft-com:vml" Requires="v">
                <p:oleObj spid="_x0000_s24589" r:id="rId4" imgW="3893515" imgH="3048305" progId="Visio.Drawing.6">
                  <p:embed/>
                </p:oleObj>
              </mc:Choice>
              <mc:Fallback>
                <p:oleObj r:id="rId4" imgW="3893515" imgH="3048305" progId="Visio.Drawing.6">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r="16870" b="71869"/>
                      <a:stretch>
                        <a:fillRect/>
                      </a:stretch>
                    </p:blipFill>
                    <p:spPr bwMode="auto">
                      <a:xfrm>
                        <a:off x="3142210" y="2709881"/>
                        <a:ext cx="5619404" cy="1404851"/>
                      </a:xfrm>
                      <a:prstGeom prst="rect">
                        <a:avLst/>
                      </a:prstGeom>
                      <a:noFill/>
                    </p:spPr>
                  </p:pic>
                </p:oleObj>
              </mc:Fallback>
            </mc:AlternateContent>
          </a:graphicData>
        </a:graphic>
      </p:graphicFrame>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740046747"/>
              </p:ext>
            </p:extLst>
          </p:nvPr>
        </p:nvGraphicFramePr>
        <p:xfrm>
          <a:off x="3142210" y="4683182"/>
          <a:ext cx="6792738" cy="1144040"/>
        </p:xfrm>
        <a:graphic>
          <a:graphicData uri="http://schemas.openxmlformats.org/presentationml/2006/ole">
            <mc:AlternateContent xmlns:mc="http://schemas.openxmlformats.org/markup-compatibility/2006">
              <mc:Choice xmlns:v="urn:schemas-microsoft-com:vml" Requires="v">
                <p:oleObj spid="_x0000_s24590" r:id="rId6" imgW="3893515" imgH="3048305" progId="Visio.Drawing.6">
                  <p:embed/>
                </p:oleObj>
              </mc:Choice>
              <mc:Fallback>
                <p:oleObj r:id="rId6" imgW="3893515" imgH="3048305" progId="Visio.Drawing.6">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t="44455" r="8069" b="34113"/>
                      <a:stretch>
                        <a:fillRect/>
                      </a:stretch>
                    </p:blipFill>
                    <p:spPr bwMode="auto">
                      <a:xfrm>
                        <a:off x="3142210" y="4683182"/>
                        <a:ext cx="6792738" cy="1144040"/>
                      </a:xfrm>
                      <a:prstGeom prst="rect">
                        <a:avLst/>
                      </a:prstGeom>
                      <a:noFill/>
                    </p:spPr>
                  </p:pic>
                </p:oleObj>
              </mc:Fallback>
            </mc:AlternateContent>
          </a:graphicData>
        </a:graphic>
      </p:graphicFrame>
    </p:spTree>
    <p:extLst>
      <p:ext uri="{BB962C8B-B14F-4D97-AF65-F5344CB8AC3E}">
        <p14:creationId xmlns:p14="http://schemas.microsoft.com/office/powerpoint/2010/main" val="12351274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的铭牌</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 name="图片 9"/>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矩形 1"/>
          <p:cNvSpPr/>
          <p:nvPr/>
        </p:nvSpPr>
        <p:spPr>
          <a:xfrm>
            <a:off x="775994" y="1520425"/>
            <a:ext cx="10221539" cy="507831"/>
          </a:xfrm>
          <a:prstGeom prst="rect">
            <a:avLst/>
          </a:prstGeom>
        </p:spPr>
        <p:txBody>
          <a:bodyPr wrap="square">
            <a:spAutoFit/>
          </a:bodyPr>
          <a:lstStyle/>
          <a:p>
            <a:pPr algn="just">
              <a:lnSpc>
                <a:spcPct val="150000"/>
              </a:lnSpc>
              <a:spcAft>
                <a:spcPts val="0"/>
              </a:spcAft>
            </a:pP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 </a:t>
            </a:r>
            <a:r>
              <a:rPr lang="en-US" altLang="zh-CN" b="1" kern="0" spc="45" dirty="0" smtClean="0">
                <a:latin typeface="微软雅黑" panose="020B0503020204020204" pitchFamily="34" charset="-122"/>
                <a:ea typeface="微软雅黑" panose="020B0503020204020204" pitchFamily="34" charset="-122"/>
                <a:cs typeface="宋体" panose="02010600030101010101" pitchFamily="2" charset="-122"/>
              </a:rPr>
              <a:t>2. </a:t>
            </a: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三相异步电动机</a:t>
            </a:r>
            <a:r>
              <a:rPr lang="zh-CN" altLang="zh-CN" b="1" kern="0" spc="45" dirty="0" smtClean="0">
                <a:latin typeface="微软雅黑" panose="020B0503020204020204" pitchFamily="34" charset="-122"/>
                <a:ea typeface="微软雅黑" panose="020B0503020204020204" pitchFamily="34" charset="-122"/>
                <a:cs typeface="宋体" panose="02010600030101010101" pitchFamily="2" charset="-122"/>
              </a:rPr>
              <a:t>的</a:t>
            </a:r>
            <a:r>
              <a:rPr lang="zh-CN" altLang="en-US" b="1" kern="0" spc="45" dirty="0" smtClean="0">
                <a:latin typeface="微软雅黑" panose="020B0503020204020204" pitchFamily="34" charset="-122"/>
                <a:ea typeface="微软雅黑" panose="020B0503020204020204" pitchFamily="34" charset="-122"/>
                <a:cs typeface="宋体" panose="02010600030101010101" pitchFamily="2" charset="-122"/>
              </a:rPr>
              <a:t>铭牌</a:t>
            </a:r>
            <a:endParaRPr lang="zh-CN" altLang="zh-CN" b="1" kern="100" dirty="0">
              <a:latin typeface="微软雅黑" panose="020B0503020204020204" pitchFamily="34" charset="-122"/>
              <a:ea typeface="微软雅黑" panose="020B0503020204020204" pitchFamily="34" charset="-122"/>
            </a:endParaRPr>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14"/>
          <p:cNvSpPr/>
          <p:nvPr/>
        </p:nvSpPr>
        <p:spPr>
          <a:xfrm>
            <a:off x="775993" y="4672497"/>
            <a:ext cx="8001000" cy="410882"/>
          </a:xfrm>
          <a:prstGeom prst="rect">
            <a:avLst/>
          </a:prstGeom>
          <a:noFill/>
          <a:ln w="9525">
            <a:noFill/>
          </a:ln>
        </p:spPr>
        <p:txBody>
          <a:bodyPr wrap="square" anchor="t" anchorCtr="0">
            <a:spAutoFit/>
          </a:bodyPr>
          <a:lstStyle/>
          <a:p>
            <a:pPr fontAlgn="auto">
              <a:lnSpc>
                <a:spcPct val="115000"/>
              </a:lnSpc>
            </a:pP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额定电压</a:t>
            </a:r>
            <a:r>
              <a:rPr lang="en-US" altLang="zh-CN" i="1" dirty="0">
                <a:latin typeface="微软雅黑" panose="020B0503020204020204" pitchFamily="34" charset="-122"/>
                <a:ea typeface="微软雅黑" panose="020B0503020204020204" pitchFamily="34" charset="-122"/>
                <a:cs typeface="Times New Roman" panose="02020603050405020304" pitchFamily="18" charset="0"/>
              </a:rPr>
              <a:t>U</a:t>
            </a:r>
            <a:r>
              <a:rPr lang="en-US" altLang="zh-CN" baseline="-25000" dirty="0">
                <a:latin typeface="微软雅黑" panose="020B0503020204020204" pitchFamily="34" charset="-122"/>
                <a:ea typeface="微软雅黑" panose="020B0503020204020204" pitchFamily="34" charset="-122"/>
                <a:cs typeface="Times New Roman" panose="02020603050405020304" pitchFamily="18" charset="0"/>
              </a:rPr>
              <a:t>N</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：额定运行时，加在定子绕组出线端的线电压。</a:t>
            </a:r>
          </a:p>
        </p:txBody>
      </p:sp>
      <p:sp>
        <p:nvSpPr>
          <p:cNvPr id="13" name="Rectangle 16"/>
          <p:cNvSpPr/>
          <p:nvPr/>
        </p:nvSpPr>
        <p:spPr>
          <a:xfrm>
            <a:off x="775994" y="5297251"/>
            <a:ext cx="10221539" cy="424732"/>
          </a:xfrm>
          <a:prstGeom prst="rect">
            <a:avLst/>
          </a:prstGeom>
          <a:noFill/>
          <a:ln w="9525">
            <a:noFill/>
          </a:ln>
        </p:spPr>
        <p:txBody>
          <a:bodyPr wrap="square" anchor="t" anchorCtr="0">
            <a:spAutoFit/>
          </a:bodyPr>
          <a:lstStyle/>
          <a:p>
            <a:pPr fontAlgn="auto">
              <a:lnSpc>
                <a:spcPct val="120000"/>
              </a:lnSpc>
              <a:spcBef>
                <a:spcPts val="0"/>
              </a:spcBef>
              <a:spcAft>
                <a:spcPts val="0"/>
              </a:spcAft>
            </a:pP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额定电流</a:t>
            </a:r>
            <a:r>
              <a:rPr lang="en-US" altLang="zh-CN" i="1" dirty="0">
                <a:latin typeface="微软雅黑" panose="020B0503020204020204" pitchFamily="34" charset="-122"/>
                <a:ea typeface="微软雅黑" panose="020B0503020204020204" pitchFamily="34" charset="-122"/>
                <a:cs typeface="Times New Roman" panose="02020603050405020304" pitchFamily="18" charset="0"/>
              </a:rPr>
              <a:t>I</a:t>
            </a:r>
            <a:r>
              <a:rPr lang="en-US" altLang="zh-CN" baseline="-25000" dirty="0">
                <a:latin typeface="微软雅黑" panose="020B0503020204020204" pitchFamily="34" charset="-122"/>
                <a:ea typeface="微软雅黑" panose="020B0503020204020204" pitchFamily="34" charset="-122"/>
                <a:cs typeface="Times New Roman" panose="02020603050405020304" pitchFamily="18" charset="0"/>
              </a:rPr>
              <a:t>N</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：在额定电压、额定频率下，电动机轴上输出额定功率时，定子绕组中流过的线电流。</a:t>
            </a:r>
          </a:p>
        </p:txBody>
      </p:sp>
      <p:sp>
        <p:nvSpPr>
          <p:cNvPr id="14" name="Rectangle 18"/>
          <p:cNvSpPr/>
          <p:nvPr/>
        </p:nvSpPr>
        <p:spPr>
          <a:xfrm>
            <a:off x="775994" y="2070271"/>
            <a:ext cx="7306310" cy="410882"/>
          </a:xfrm>
          <a:prstGeom prst="rect">
            <a:avLst/>
          </a:prstGeom>
          <a:noFill/>
          <a:ln w="9525">
            <a:noFill/>
          </a:ln>
        </p:spPr>
        <p:txBody>
          <a:bodyPr wrap="square" anchor="t" anchorCtr="0">
            <a:spAutoFit/>
          </a:bodyPr>
          <a:lstStyle/>
          <a:p>
            <a:pPr fontAlgn="auto">
              <a:lnSpc>
                <a:spcPct val="115000"/>
              </a:lnSpc>
            </a:pP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）额定功率</a:t>
            </a:r>
            <a:r>
              <a:rPr lang="en-US" altLang="zh-CN" i="1" dirty="0">
                <a:latin typeface="微软雅黑" panose="020B0503020204020204" pitchFamily="34" charset="-122"/>
                <a:ea typeface="微软雅黑" panose="020B0503020204020204" pitchFamily="34" charset="-122"/>
                <a:cs typeface="Times New Roman" panose="02020603050405020304" pitchFamily="18" charset="0"/>
              </a:rPr>
              <a:t>P</a:t>
            </a:r>
            <a:r>
              <a:rPr lang="en-US" altLang="zh-CN" baseline="-25000" dirty="0">
                <a:latin typeface="微软雅黑" panose="020B0503020204020204" pitchFamily="34" charset="-122"/>
                <a:ea typeface="微软雅黑" panose="020B0503020204020204" pitchFamily="34" charset="-122"/>
                <a:cs typeface="Times New Roman" panose="02020603050405020304" pitchFamily="18" charset="0"/>
              </a:rPr>
              <a:t>N</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：额定运行时，轴上输出的机械功率。</a:t>
            </a:r>
          </a:p>
        </p:txBody>
      </p:sp>
      <p:graphicFrame>
        <p:nvGraphicFramePr>
          <p:cNvPr id="15" name="Object 19"/>
          <p:cNvGraphicFramePr/>
          <p:nvPr>
            <p:extLst>
              <p:ext uri="{D42A27DB-BD31-4B8C-83A1-F6EECF244321}">
                <p14:modId xmlns:p14="http://schemas.microsoft.com/office/powerpoint/2010/main" val="1198724952"/>
              </p:ext>
            </p:extLst>
          </p:nvPr>
        </p:nvGraphicFramePr>
        <p:xfrm>
          <a:off x="3851992" y="2611693"/>
          <a:ext cx="2739390" cy="462280"/>
        </p:xfrm>
        <a:graphic>
          <a:graphicData uri="http://schemas.openxmlformats.org/presentationml/2006/ole">
            <mc:AlternateContent xmlns:mc="http://schemas.openxmlformats.org/markup-compatibility/2006">
              <mc:Choice xmlns:v="urn:schemas-microsoft-com:vml" Requires="v">
                <p:oleObj spid="_x0000_s26646" r:id="rId4" imgW="1446530" imgH="254000" progId="Equation.3">
                  <p:embed/>
                </p:oleObj>
              </mc:Choice>
              <mc:Fallback>
                <p:oleObj r:id="rId4" imgW="1446530" imgH="254000" progId="Equation.3">
                  <p:embed/>
                  <p:pic>
                    <p:nvPicPr>
                      <p:cNvPr id="54291" name="Object 19"/>
                      <p:cNvPicPr/>
                      <p:nvPr/>
                    </p:nvPicPr>
                    <p:blipFill>
                      <a:blip r:embed="rId5"/>
                      <a:stretch>
                        <a:fillRect/>
                      </a:stretch>
                    </p:blipFill>
                    <p:spPr>
                      <a:xfrm>
                        <a:off x="3851992" y="2611693"/>
                        <a:ext cx="2739390" cy="462280"/>
                      </a:xfrm>
                      <a:prstGeom prst="rect">
                        <a:avLst/>
                      </a:prstGeom>
                      <a:noFill/>
                      <a:ln w="38100">
                        <a:noFill/>
                        <a:miter/>
                      </a:ln>
                    </p:spPr>
                  </p:pic>
                </p:oleObj>
              </mc:Fallback>
            </mc:AlternateContent>
          </a:graphicData>
        </a:graphic>
      </p:graphicFrame>
      <p:sp>
        <p:nvSpPr>
          <p:cNvPr id="16" name="Text Box 20"/>
          <p:cNvSpPr txBox="1"/>
          <p:nvPr/>
        </p:nvSpPr>
        <p:spPr>
          <a:xfrm>
            <a:off x="1274758" y="2658691"/>
            <a:ext cx="3387090" cy="410882"/>
          </a:xfrm>
          <a:prstGeom prst="rect">
            <a:avLst/>
          </a:prstGeom>
          <a:noFill/>
          <a:ln w="9525">
            <a:noFill/>
          </a:ln>
        </p:spPr>
        <p:txBody>
          <a:bodyPr wrap="square" anchor="t" anchorCtr="0">
            <a:spAutoFit/>
          </a:bodyPr>
          <a:lstStyle/>
          <a:p>
            <a:pPr fontAlgn="auto">
              <a:lnSpc>
                <a:spcPct val="115000"/>
              </a:lnSpc>
              <a:spcBef>
                <a:spcPct val="50000"/>
              </a:spcBef>
            </a:pPr>
            <a:r>
              <a:rPr lang="zh-CN" altLang="en-US" dirty="0">
                <a:latin typeface="微软雅黑" panose="020B0503020204020204" pitchFamily="34" charset="-122"/>
                <a:ea typeface="微软雅黑" panose="020B0503020204020204" pitchFamily="34" charset="-122"/>
              </a:rPr>
              <a:t>对于三相异步电动机：</a:t>
            </a:r>
            <a:endParaRPr lang="zh-CN" altLang="en-US" dirty="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28" name="Rectangle 1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9" name="对象 28"/>
          <p:cNvGraphicFramePr>
            <a:graphicFrameLocks noChangeAspect="1"/>
          </p:cNvGraphicFramePr>
          <p:nvPr>
            <p:extLst>
              <p:ext uri="{D42A27DB-BD31-4B8C-83A1-F6EECF244321}">
                <p14:modId xmlns:p14="http://schemas.microsoft.com/office/powerpoint/2010/main" val="572175819"/>
              </p:ext>
            </p:extLst>
          </p:nvPr>
        </p:nvGraphicFramePr>
        <p:xfrm>
          <a:off x="1880075" y="3258054"/>
          <a:ext cx="316194" cy="361365"/>
        </p:xfrm>
        <a:graphic>
          <a:graphicData uri="http://schemas.openxmlformats.org/presentationml/2006/ole">
            <mc:AlternateContent xmlns:mc="http://schemas.openxmlformats.org/markup-compatibility/2006">
              <mc:Choice xmlns:v="urn:schemas-microsoft-com:vml" Requires="v">
                <p:oleObj spid="_x0000_s26647" r:id="rId6" imgW="203112" imgH="228501" progId="Equation.3">
                  <p:embed/>
                </p:oleObj>
              </mc:Choice>
              <mc:Fallback>
                <p:oleObj r:id="rId6" imgW="203112" imgH="228501" progId="Equation.3">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80075" y="3258054"/>
                        <a:ext cx="316194" cy="361365"/>
                      </a:xfrm>
                      <a:prstGeom prst="rect">
                        <a:avLst/>
                      </a:prstGeom>
                      <a:noFill/>
                    </p:spPr>
                  </p:pic>
                </p:oleObj>
              </mc:Fallback>
            </mc:AlternateContent>
          </a:graphicData>
        </a:graphic>
      </p:graphicFrame>
      <p:sp>
        <p:nvSpPr>
          <p:cNvPr id="30" name="矩形 29"/>
          <p:cNvSpPr/>
          <p:nvPr/>
        </p:nvSpPr>
        <p:spPr>
          <a:xfrm>
            <a:off x="2154327" y="3294201"/>
            <a:ext cx="4780476" cy="369332"/>
          </a:xfrm>
          <a:prstGeom prst="rect">
            <a:avLst/>
          </a:prstGeom>
        </p:spPr>
        <p:txBody>
          <a:bodyPr wrap="none">
            <a:spAutoFit/>
          </a:bodyPr>
          <a:lstStyle/>
          <a:p>
            <a:r>
              <a:rPr lang="zh-CN" altLang="en-US" dirty="0">
                <a:latin typeface="Times New Roman" panose="02020603050405020304" pitchFamily="18" charset="0"/>
                <a:ea typeface="微软雅黑" panose="020B0503020204020204" pitchFamily="34" charset="-122"/>
                <a:cs typeface="Times New Roman" panose="02020603050405020304" pitchFamily="18" charset="0"/>
                <a:sym typeface="+mn-ea"/>
              </a:rPr>
              <a:t>为电动机的额定</a:t>
            </a:r>
            <a:r>
              <a:rPr lang="zh-CN" altLang="en-US" dirty="0" smtClean="0">
                <a:latin typeface="Times New Roman" panose="02020603050405020304" pitchFamily="18" charset="0"/>
                <a:ea typeface="微软雅黑" panose="020B0503020204020204" pitchFamily="34" charset="-122"/>
                <a:cs typeface="Times New Roman" panose="02020603050405020304" pitchFamily="18" charset="0"/>
                <a:sym typeface="+mn-ea"/>
              </a:rPr>
              <a:t>效率；</a:t>
            </a:r>
            <a:r>
              <a:rPr lang="en-US" altLang="zh-CN" i="1" dirty="0" err="1" smtClean="0">
                <a:latin typeface="Times New Roman" panose="02020603050405020304" pitchFamily="18" charset="0"/>
                <a:ea typeface="微软雅黑" panose="020B0503020204020204" pitchFamily="34" charset="-122"/>
                <a:cs typeface="Times New Roman" panose="02020603050405020304" pitchFamily="18" charset="0"/>
              </a:rPr>
              <a:t>cosφ</a:t>
            </a:r>
            <a:r>
              <a:rPr lang="en-US" altLang="zh-CN" baseline="-25000" dirty="0" err="1" smtClean="0">
                <a:latin typeface="Times New Roman" panose="02020603050405020304" pitchFamily="18" charset="0"/>
                <a:ea typeface="微软雅黑" panose="020B0503020204020204" pitchFamily="34" charset="-122"/>
                <a:cs typeface="Times New Roman" panose="02020603050405020304" pitchFamily="18" charset="0"/>
              </a:rPr>
              <a:t>N</a:t>
            </a:r>
            <a:r>
              <a:rPr lang="zh-CN" altLang="en-US" dirty="0">
                <a:latin typeface="Times New Roman" panose="02020603050405020304" pitchFamily="18" charset="0"/>
                <a:ea typeface="微软雅黑" panose="020B0503020204020204" pitchFamily="34" charset="-122"/>
                <a:cs typeface="Times New Roman" panose="02020603050405020304" pitchFamily="18" charset="0"/>
              </a:rPr>
              <a:t>为额定功率因数</a:t>
            </a:r>
            <a:endParaRPr lang="zh-CN" altLang="en-US" dirty="0">
              <a:latin typeface="Times New Roman" panose="02020603050405020304" pitchFamily="18" charset="0"/>
              <a:cs typeface="Times New Roman" panose="02020603050405020304" pitchFamily="18" charset="0"/>
            </a:endParaRPr>
          </a:p>
        </p:txBody>
      </p:sp>
      <p:sp>
        <p:nvSpPr>
          <p:cNvPr id="31" name="Rectangle 15"/>
          <p:cNvSpPr/>
          <p:nvPr/>
        </p:nvSpPr>
        <p:spPr>
          <a:xfrm>
            <a:off x="829334" y="3882621"/>
            <a:ext cx="10434023" cy="507831"/>
          </a:xfrm>
          <a:prstGeom prst="rect">
            <a:avLst/>
          </a:prstGeom>
          <a:noFill/>
          <a:ln w="9525">
            <a:noFill/>
          </a:ln>
        </p:spPr>
        <p:txBody>
          <a:bodyPr wrap="square" anchor="t" anchorCtr="0">
            <a:spAutoFit/>
          </a:bodyPr>
          <a:lstStyle/>
          <a:p>
            <a:pPr fontAlgn="auto">
              <a:lnSpc>
                <a:spcPct val="150000"/>
              </a:lnSpc>
              <a:spcBef>
                <a:spcPts val="0"/>
              </a:spcBef>
              <a:spcAft>
                <a:spcPts val="0"/>
              </a:spcAft>
            </a:pP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额定频率</a:t>
            </a:r>
            <a:r>
              <a:rPr lang="en-US" altLang="zh-CN" i="1" dirty="0">
                <a:latin typeface="微软雅黑" panose="020B0503020204020204" pitchFamily="34" charset="-122"/>
                <a:ea typeface="微软雅黑" panose="020B0503020204020204" pitchFamily="34" charset="-122"/>
                <a:cs typeface="Times New Roman" panose="02020603050405020304" pitchFamily="18" charset="0"/>
              </a:rPr>
              <a:t>f</a:t>
            </a:r>
            <a:r>
              <a:rPr lang="en-US" altLang="zh-CN" baseline="-25000" dirty="0">
                <a:latin typeface="微软雅黑" panose="020B0503020204020204" pitchFamily="34" charset="-122"/>
                <a:ea typeface="微软雅黑" panose="020B0503020204020204" pitchFamily="34" charset="-122"/>
                <a:cs typeface="Times New Roman" panose="02020603050405020304" pitchFamily="18" charset="0"/>
              </a:rPr>
              <a:t>N</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dirty="0">
                <a:latin typeface="微软雅黑" panose="020B0503020204020204" pitchFamily="34" charset="-122"/>
                <a:ea typeface="微软雅黑" panose="020B0503020204020204" pitchFamily="34" charset="-122"/>
                <a:cs typeface="Times New Roman" panose="02020603050405020304" pitchFamily="18" charset="0"/>
                <a:sym typeface="+mn-ea"/>
              </a:rPr>
              <a:t>接入</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定子绕组的三相交流电源的频率，在我国，</a:t>
            </a:r>
            <a:r>
              <a:rPr lang="en-US" altLang="zh-CN" i="1" dirty="0">
                <a:latin typeface="微软雅黑" panose="020B0503020204020204" pitchFamily="34" charset="-122"/>
                <a:ea typeface="微软雅黑" panose="020B0503020204020204" pitchFamily="34" charset="-122"/>
                <a:cs typeface="Times New Roman" panose="02020603050405020304" pitchFamily="18" charset="0"/>
                <a:sym typeface="+mn-ea"/>
              </a:rPr>
              <a:t>f</a:t>
            </a:r>
            <a:r>
              <a:rPr lang="en-US" altLang="zh-CN" baseline="-25000" dirty="0">
                <a:latin typeface="微软雅黑" panose="020B0503020204020204" pitchFamily="34" charset="-122"/>
                <a:ea typeface="微软雅黑" panose="020B0503020204020204" pitchFamily="34" charset="-122"/>
                <a:cs typeface="Times New Roman" panose="02020603050405020304" pitchFamily="18" charset="0"/>
                <a:sym typeface="+mn-ea"/>
              </a:rPr>
              <a:t>N</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=50Hz</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3635534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2000"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ppt_x"/>
                                          </p:val>
                                        </p:tav>
                                        <p:tav tm="100000">
                                          <p:val>
                                            <p:strVal val="#ppt_x"/>
                                          </p:val>
                                        </p:tav>
                                      </p:tavLst>
                                    </p:anim>
                                    <p:anim calcmode="lin" valueType="num">
                                      <p:cBhvr additive="base">
                                        <p:cTn id="8" dur="20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0"/>
                                  </p:stCondLst>
                                  <p:childTnLst>
                                    <p:set>
                                      <p:cBhvr>
                                        <p:cTn id="11" dur="2000" fill="hold">
                                          <p:stCondLst>
                                            <p:cond delay="0"/>
                                          </p:stCondLst>
                                        </p:cTn>
                                        <p:tgtEl>
                                          <p:spTgt spid="12"/>
                                        </p:tgtEl>
                                        <p:attrNameLst>
                                          <p:attrName>style.visibility</p:attrName>
                                        </p:attrNameLst>
                                      </p:cBhvr>
                                      <p:to>
                                        <p:strVal val="visible"/>
                                      </p:to>
                                    </p:set>
                                    <p:anim calcmode="lin" valueType="num">
                                      <p:cBhvr additive="base">
                                        <p:cTn id="12" dur="2000" fill="hold"/>
                                        <p:tgtEl>
                                          <p:spTgt spid="12"/>
                                        </p:tgtEl>
                                        <p:attrNameLst>
                                          <p:attrName>ppt_x</p:attrName>
                                        </p:attrNameLst>
                                      </p:cBhvr>
                                      <p:tavLst>
                                        <p:tav tm="0">
                                          <p:val>
                                            <p:strVal val="#ppt_x"/>
                                          </p:val>
                                        </p:tav>
                                        <p:tav tm="100000">
                                          <p:val>
                                            <p:strVal val="#ppt_x"/>
                                          </p:val>
                                        </p:tav>
                                      </p:tavLst>
                                    </p:anim>
                                    <p:anim calcmode="lin" valueType="num">
                                      <p:cBhvr additive="base">
                                        <p:cTn id="13" dur="20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2" presetClass="entr" presetSubtype="4" fill="hold" grpId="0" nodeType="afterEffect">
                                  <p:stCondLst>
                                    <p:cond delay="0"/>
                                  </p:stCondLst>
                                  <p:childTnLst>
                                    <p:set>
                                      <p:cBhvr>
                                        <p:cTn id="16" dur="2000" fill="hold">
                                          <p:stCondLst>
                                            <p:cond delay="0"/>
                                          </p:stCondLst>
                                        </p:cTn>
                                        <p:tgtEl>
                                          <p:spTgt spid="13"/>
                                        </p:tgtEl>
                                        <p:attrNameLst>
                                          <p:attrName>style.visibility</p:attrName>
                                        </p:attrNameLst>
                                      </p:cBhvr>
                                      <p:to>
                                        <p:strVal val="visible"/>
                                      </p:to>
                                    </p:set>
                                    <p:anim calcmode="lin" valueType="num">
                                      <p:cBhvr additive="base">
                                        <p:cTn id="17" dur="2000" fill="hold"/>
                                        <p:tgtEl>
                                          <p:spTgt spid="13"/>
                                        </p:tgtEl>
                                        <p:attrNameLst>
                                          <p:attrName>ppt_x</p:attrName>
                                        </p:attrNameLst>
                                      </p:cBhvr>
                                      <p:tavLst>
                                        <p:tav tm="0">
                                          <p:val>
                                            <p:strVal val="#ppt_x"/>
                                          </p:val>
                                        </p:tav>
                                        <p:tav tm="100000">
                                          <p:val>
                                            <p:strVal val="#ppt_x"/>
                                          </p:val>
                                        </p:tav>
                                      </p:tavLst>
                                    </p:anim>
                                    <p:anim calcmode="lin" valueType="num">
                                      <p:cBhvr additive="base">
                                        <p:cTn id="18" dur="2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2000" fill="hold">
                                          <p:stCondLst>
                                            <p:cond delay="0"/>
                                          </p:stCondLst>
                                        </p:cTn>
                                        <p:tgtEl>
                                          <p:spTgt spid="16"/>
                                        </p:tgtEl>
                                        <p:attrNameLst>
                                          <p:attrName>style.visibility</p:attrName>
                                        </p:attrNameLst>
                                      </p:cBhvr>
                                      <p:to>
                                        <p:strVal val="visible"/>
                                      </p:to>
                                    </p:set>
                                    <p:anim calcmode="lin" valueType="num">
                                      <p:cBhvr additive="base">
                                        <p:cTn id="23" dur="2000" fill="hold"/>
                                        <p:tgtEl>
                                          <p:spTgt spid="16"/>
                                        </p:tgtEl>
                                        <p:attrNameLst>
                                          <p:attrName>ppt_x</p:attrName>
                                        </p:attrNameLst>
                                      </p:cBhvr>
                                      <p:tavLst>
                                        <p:tav tm="0">
                                          <p:val>
                                            <p:strVal val="0-#ppt_w/2"/>
                                          </p:val>
                                        </p:tav>
                                        <p:tav tm="100000">
                                          <p:val>
                                            <p:strVal val="#ppt_x"/>
                                          </p:val>
                                        </p:tav>
                                      </p:tavLst>
                                    </p:anim>
                                    <p:anim calcmode="lin" valueType="num">
                                      <p:cBhvr additive="base">
                                        <p:cTn id="24" dur="20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2000" fill="hold">
                                          <p:stCondLst>
                                            <p:cond delay="0"/>
                                          </p:stCondLst>
                                        </p:cTn>
                                        <p:tgtEl>
                                          <p:spTgt spid="15"/>
                                        </p:tgtEl>
                                        <p:attrNameLst>
                                          <p:attrName>style.visibility</p:attrName>
                                        </p:attrNameLst>
                                      </p:cBhvr>
                                      <p:to>
                                        <p:strVal val="visible"/>
                                      </p:to>
                                    </p:set>
                                    <p:anim calcmode="lin" valueType="num">
                                      <p:cBhvr additive="base">
                                        <p:cTn id="28" dur="2000" fill="hold"/>
                                        <p:tgtEl>
                                          <p:spTgt spid="15"/>
                                        </p:tgtEl>
                                        <p:attrNameLst>
                                          <p:attrName>ppt_x</p:attrName>
                                        </p:attrNameLst>
                                      </p:cBhvr>
                                      <p:tavLst>
                                        <p:tav tm="0">
                                          <p:val>
                                            <p:strVal val="0-#ppt_w/2"/>
                                          </p:val>
                                        </p:tav>
                                        <p:tav tm="100000">
                                          <p:val>
                                            <p:strVal val="#ppt_x"/>
                                          </p:val>
                                        </p:tav>
                                      </p:tavLst>
                                    </p:anim>
                                    <p:anim calcmode="lin" valueType="num">
                                      <p:cBhvr additive="base">
                                        <p:cTn id="29" dur="2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2000" fill="hold">
                                          <p:stCondLst>
                                            <p:cond delay="0"/>
                                          </p:stCondLst>
                                        </p:cTn>
                                        <p:tgtEl>
                                          <p:spTgt spid="31"/>
                                        </p:tgtEl>
                                        <p:attrNameLst>
                                          <p:attrName>style.visibility</p:attrName>
                                        </p:attrNameLst>
                                      </p:cBhvr>
                                      <p:to>
                                        <p:strVal val="visible"/>
                                      </p:to>
                                    </p:set>
                                    <p:anim calcmode="lin" valueType="num">
                                      <p:cBhvr additive="base">
                                        <p:cTn id="34" dur="2000" fill="hold"/>
                                        <p:tgtEl>
                                          <p:spTgt spid="31"/>
                                        </p:tgtEl>
                                        <p:attrNameLst>
                                          <p:attrName>ppt_x</p:attrName>
                                        </p:attrNameLst>
                                      </p:cBhvr>
                                      <p:tavLst>
                                        <p:tav tm="0">
                                          <p:val>
                                            <p:strVal val="0-#ppt_w/2"/>
                                          </p:val>
                                        </p:tav>
                                        <p:tav tm="100000">
                                          <p:val>
                                            <p:strVal val="#ppt_x"/>
                                          </p:val>
                                        </p:tav>
                                      </p:tavLst>
                                    </p:anim>
                                    <p:anim calcmode="lin" valueType="num">
                                      <p:cBhvr additive="base">
                                        <p:cTn id="35" dur="2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二、三相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的铭牌</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 name="图片 9"/>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矩形 1"/>
          <p:cNvSpPr/>
          <p:nvPr/>
        </p:nvSpPr>
        <p:spPr>
          <a:xfrm>
            <a:off x="775994" y="1520425"/>
            <a:ext cx="10221539" cy="507831"/>
          </a:xfrm>
          <a:prstGeom prst="rect">
            <a:avLst/>
          </a:prstGeom>
        </p:spPr>
        <p:txBody>
          <a:bodyPr wrap="square">
            <a:spAutoFit/>
          </a:bodyPr>
          <a:lstStyle/>
          <a:p>
            <a:pPr algn="just">
              <a:lnSpc>
                <a:spcPct val="150000"/>
              </a:lnSpc>
              <a:spcAft>
                <a:spcPts val="0"/>
              </a:spcAft>
            </a:pP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 </a:t>
            </a:r>
            <a:r>
              <a:rPr lang="en-US" altLang="zh-CN" b="1" kern="0" spc="45" dirty="0" smtClean="0">
                <a:latin typeface="微软雅黑" panose="020B0503020204020204" pitchFamily="34" charset="-122"/>
                <a:ea typeface="微软雅黑" panose="020B0503020204020204" pitchFamily="34" charset="-122"/>
                <a:cs typeface="宋体" panose="02010600030101010101" pitchFamily="2" charset="-122"/>
              </a:rPr>
              <a:t>2. </a:t>
            </a:r>
            <a:r>
              <a:rPr lang="zh-CN" altLang="zh-CN" b="1" kern="0" spc="45" dirty="0">
                <a:latin typeface="微软雅黑" panose="020B0503020204020204" pitchFamily="34" charset="-122"/>
                <a:ea typeface="微软雅黑" panose="020B0503020204020204" pitchFamily="34" charset="-122"/>
                <a:cs typeface="宋体" panose="02010600030101010101" pitchFamily="2" charset="-122"/>
              </a:rPr>
              <a:t>三相异步电动机</a:t>
            </a:r>
            <a:r>
              <a:rPr lang="zh-CN" altLang="zh-CN" b="1" kern="0" spc="45" dirty="0" smtClean="0">
                <a:latin typeface="微软雅黑" panose="020B0503020204020204" pitchFamily="34" charset="-122"/>
                <a:ea typeface="微软雅黑" panose="020B0503020204020204" pitchFamily="34" charset="-122"/>
                <a:cs typeface="宋体" panose="02010600030101010101" pitchFamily="2" charset="-122"/>
              </a:rPr>
              <a:t>的</a:t>
            </a:r>
            <a:r>
              <a:rPr lang="zh-CN" altLang="en-US" b="1" kern="0" spc="45" dirty="0" smtClean="0">
                <a:latin typeface="微软雅黑" panose="020B0503020204020204" pitchFamily="34" charset="-122"/>
                <a:ea typeface="微软雅黑" panose="020B0503020204020204" pitchFamily="34" charset="-122"/>
                <a:cs typeface="宋体" panose="02010600030101010101" pitchFamily="2" charset="-122"/>
              </a:rPr>
              <a:t>铭牌</a:t>
            </a:r>
            <a:endParaRPr lang="zh-CN" altLang="zh-CN" b="1" kern="100" dirty="0">
              <a:latin typeface="微软雅黑" panose="020B0503020204020204" pitchFamily="34" charset="-122"/>
              <a:ea typeface="微软雅黑" panose="020B0503020204020204" pitchFamily="34" charset="-122"/>
            </a:endParaRPr>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1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Rectangle 17"/>
          <p:cNvSpPr/>
          <p:nvPr/>
        </p:nvSpPr>
        <p:spPr>
          <a:xfrm>
            <a:off x="934141" y="2286279"/>
            <a:ext cx="10221539" cy="923330"/>
          </a:xfrm>
          <a:prstGeom prst="rect">
            <a:avLst/>
          </a:prstGeom>
          <a:noFill/>
          <a:ln w="9525">
            <a:noFill/>
          </a:ln>
        </p:spPr>
        <p:txBody>
          <a:bodyPr wrap="square" anchor="t" anchorCtr="0">
            <a:spAutoFit/>
          </a:bodyPr>
          <a:lstStyle/>
          <a:p>
            <a:pPr fontAlgn="auto">
              <a:lnSpc>
                <a:spcPct val="150000"/>
              </a:lnSpc>
              <a:spcBef>
                <a:spcPts val="0"/>
              </a:spcBef>
              <a:spcAft>
                <a:spcPts val="0"/>
              </a:spcAft>
            </a:pP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5</a:t>
            </a:r>
            <a:r>
              <a:rPr lang="zh-CN" altLang="en-US" dirty="0" smtClean="0">
                <a:latin typeface="微软雅黑" panose="020B0503020204020204" pitchFamily="34" charset="-122"/>
                <a:ea typeface="微软雅黑" panose="020B0503020204020204" pitchFamily="34" charset="-122"/>
                <a:cs typeface="Times New Roman" panose="02020603050405020304" pitchFamily="18" charset="0"/>
              </a:rPr>
              <a:t>）额定转速</a:t>
            </a:r>
            <a:r>
              <a:rPr lang="en-US" altLang="zh-CN" i="1" dirty="0" err="1" smtClean="0">
                <a:latin typeface="微软雅黑" panose="020B0503020204020204" pitchFamily="34" charset="-122"/>
                <a:ea typeface="微软雅黑" panose="020B0503020204020204" pitchFamily="34" charset="-122"/>
                <a:cs typeface="Times New Roman" panose="02020603050405020304" pitchFamily="18" charset="0"/>
              </a:rPr>
              <a:t>n</a:t>
            </a:r>
            <a:r>
              <a:rPr lang="en-US" altLang="zh-CN" baseline="-25000" dirty="0" err="1" smtClean="0">
                <a:latin typeface="微软雅黑" panose="020B0503020204020204" pitchFamily="34" charset="-122"/>
                <a:ea typeface="微软雅黑" panose="020B0503020204020204" pitchFamily="34" charset="-122"/>
                <a:cs typeface="Times New Roman" panose="02020603050405020304" pitchFamily="18" charset="0"/>
              </a:rPr>
              <a:t>N</a:t>
            </a:r>
            <a:r>
              <a:rPr lang="zh-CN" altLang="en-US" dirty="0" smtClean="0">
                <a:latin typeface="微软雅黑" panose="020B0503020204020204" pitchFamily="34" charset="-122"/>
                <a:ea typeface="微软雅黑" panose="020B0503020204020204" pitchFamily="34" charset="-122"/>
                <a:cs typeface="Times New Roman" panose="02020603050405020304" pitchFamily="18" charset="0"/>
              </a:rPr>
              <a:t>：在额定的电压和频率下，电动机的转轴上输出额定功率时对应的转子转速，单位是</a:t>
            </a: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r/min</a:t>
            </a:r>
            <a:r>
              <a:rPr lang="zh-CN" altLang="en-US"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矩形 2"/>
          <p:cNvSpPr/>
          <p:nvPr/>
        </p:nvSpPr>
        <p:spPr>
          <a:xfrm>
            <a:off x="934141" y="3225514"/>
            <a:ext cx="10337762" cy="923330"/>
          </a:xfrm>
          <a:prstGeom prst="rect">
            <a:avLst/>
          </a:prstGeom>
        </p:spPr>
        <p:txBody>
          <a:bodyPr wrap="square">
            <a:spAutoFit/>
          </a:bodyPr>
          <a:lstStyle/>
          <a:p>
            <a:pPr>
              <a:lnSpc>
                <a:spcPct val="150000"/>
              </a:lnSpc>
            </a:pPr>
            <a:r>
              <a:rPr lang="en-US" altLang="zh-CN" spc="45" dirty="0" smtClean="0">
                <a:latin typeface="微软雅黑" panose="020B0503020204020204" pitchFamily="34" charset="-122"/>
                <a:ea typeface="微软雅黑" panose="020B0503020204020204" pitchFamily="34" charset="-122"/>
                <a:cs typeface="宋体" panose="02010600030101010101" pitchFamily="2" charset="-122"/>
              </a:rPr>
              <a:t>6)</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绝缘等级及温升</a:t>
            </a:r>
            <a:r>
              <a:rPr lang="en-US" altLang="zh-CN" spc="45" dirty="0">
                <a:latin typeface="微软雅黑" panose="020B0503020204020204" pitchFamily="34" charset="-122"/>
                <a:ea typeface="微软雅黑" panose="020B0503020204020204" pitchFamily="34" charset="-122"/>
                <a:cs typeface="宋体" panose="02010600030101010101" pitchFamily="2" charset="-122"/>
              </a:rPr>
              <a:t>  </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电动机的绝缘等级取决于所用的绝缘材料的耐热等级，按材料的耐热有</a:t>
            </a:r>
            <a:r>
              <a:rPr lang="en-US" altLang="zh-CN" spc="45" dirty="0">
                <a:latin typeface="微软雅黑" panose="020B0503020204020204" pitchFamily="34" charset="-122"/>
                <a:ea typeface="微软雅黑" panose="020B0503020204020204" pitchFamily="34" charset="-122"/>
                <a:cs typeface="宋体" panose="02010600030101010101" pitchFamily="2" charset="-122"/>
              </a:rPr>
              <a:t>A</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a:t>
            </a:r>
            <a:r>
              <a:rPr lang="en-US" altLang="zh-CN" spc="45" dirty="0">
                <a:latin typeface="微软雅黑" panose="020B0503020204020204" pitchFamily="34" charset="-122"/>
                <a:ea typeface="微软雅黑" panose="020B0503020204020204" pitchFamily="34" charset="-122"/>
                <a:cs typeface="宋体" panose="02010600030101010101" pitchFamily="2" charset="-122"/>
              </a:rPr>
              <a:t>E</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a:t>
            </a:r>
            <a:r>
              <a:rPr lang="en-US" altLang="zh-CN" spc="45" dirty="0">
                <a:latin typeface="微软雅黑" panose="020B0503020204020204" pitchFamily="34" charset="-122"/>
                <a:ea typeface="微软雅黑" panose="020B0503020204020204" pitchFamily="34" charset="-122"/>
                <a:cs typeface="宋体" panose="02010600030101010101" pitchFamily="2" charset="-122"/>
              </a:rPr>
              <a:t>B</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a:t>
            </a:r>
            <a:r>
              <a:rPr lang="en-US" altLang="zh-CN" spc="45" dirty="0">
                <a:latin typeface="微软雅黑" panose="020B0503020204020204" pitchFamily="34" charset="-122"/>
                <a:ea typeface="微软雅黑" panose="020B0503020204020204" pitchFamily="34" charset="-122"/>
                <a:cs typeface="宋体" panose="02010600030101010101" pitchFamily="2" charset="-122"/>
              </a:rPr>
              <a:t>F</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a:t>
            </a:r>
            <a:r>
              <a:rPr lang="en-US" altLang="zh-CN" spc="45" dirty="0">
                <a:latin typeface="微软雅黑" panose="020B0503020204020204" pitchFamily="34" charset="-122"/>
                <a:ea typeface="微软雅黑" panose="020B0503020204020204" pitchFamily="34" charset="-122"/>
                <a:cs typeface="宋体" panose="02010600030101010101" pitchFamily="2" charset="-122"/>
              </a:rPr>
              <a:t>H</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级常见的五种规格，</a:t>
            </a:r>
            <a:r>
              <a:rPr lang="en-US" altLang="zh-CN" spc="45" dirty="0">
                <a:latin typeface="微软雅黑" panose="020B0503020204020204" pitchFamily="34" charset="-122"/>
                <a:ea typeface="微软雅黑" panose="020B0503020204020204" pitchFamily="34" charset="-122"/>
                <a:cs typeface="宋体" panose="02010600030101010101" pitchFamily="2" charset="-122"/>
              </a:rPr>
              <a:t>C</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级不常用。</a:t>
            </a:r>
            <a:endParaRPr lang="zh-CN" altLang="en-US"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934141" y="4387483"/>
            <a:ext cx="9910472" cy="369332"/>
          </a:xfrm>
          <a:prstGeom prst="rect">
            <a:avLst/>
          </a:prstGeom>
          <a:noFill/>
          <a:ln w="9525">
            <a:noFill/>
          </a:ln>
        </p:spPr>
        <p:txBody>
          <a:bodyPr wrap="square">
            <a:spAutoFit/>
          </a:bodyPr>
          <a:lstStyle/>
          <a:p>
            <a:r>
              <a:rPr lang="en-US" dirty="0">
                <a:latin typeface="微软雅黑" panose="020B0503020204020204" pitchFamily="34" charset="-122"/>
                <a:ea typeface="微软雅黑" panose="020B0503020204020204" pitchFamily="34" charset="-122"/>
                <a:cs typeface="Times New Roman" panose="02020603050405020304" pitchFamily="18" charset="0"/>
              </a:rPr>
              <a:t>7</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a:t>
            </a:r>
            <a:r>
              <a:rPr lang="en-US" dirty="0" err="1" smtClean="0">
                <a:latin typeface="微软雅黑" panose="020B0503020204020204" pitchFamily="34" charset="-122"/>
                <a:ea typeface="微软雅黑" panose="020B0503020204020204" pitchFamily="34" charset="-122"/>
                <a:cs typeface="Times New Roman" panose="02020603050405020304" pitchFamily="18" charset="0"/>
              </a:rPr>
              <a:t>接法</a:t>
            </a:r>
            <a:r>
              <a:rPr lang="en-US"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dirty="0" smtClean="0">
                <a:latin typeface="微软雅黑" panose="020B0503020204020204" pitchFamily="34" charset="-122"/>
                <a:ea typeface="微软雅黑" panose="020B0503020204020204" pitchFamily="34" charset="-122"/>
                <a:cs typeface="Times New Roman" panose="02020603050405020304" pitchFamily="18" charset="0"/>
                <a:sym typeface="+mn-ea"/>
              </a:rPr>
              <a:t>电动机</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在额定运行时，定子</a:t>
            </a:r>
            <a:r>
              <a:rPr lang="zh-CN" altLang="en-US" dirty="0">
                <a:latin typeface="微软雅黑" panose="020B0503020204020204" pitchFamily="34" charset="-122"/>
                <a:ea typeface="微软雅黑" panose="020B0503020204020204" pitchFamily="34" charset="-122"/>
                <a:cs typeface="Times New Roman" panose="02020603050405020304" pitchFamily="18" charset="0"/>
                <a:sym typeface="+mn-ea"/>
              </a:rPr>
              <a:t>三相</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绕组应采用的联结方式</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(Y</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或者</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4" name="矩形 3"/>
          <p:cNvSpPr/>
          <p:nvPr/>
        </p:nvSpPr>
        <p:spPr>
          <a:xfrm>
            <a:off x="934141" y="4975832"/>
            <a:ext cx="10124117" cy="1338828"/>
          </a:xfrm>
          <a:prstGeom prst="rect">
            <a:avLst/>
          </a:prstGeom>
        </p:spPr>
        <p:txBody>
          <a:bodyPr wrap="square">
            <a:spAutoFit/>
          </a:bodyPr>
          <a:lstStyle/>
          <a:p>
            <a:pPr algn="just">
              <a:lnSpc>
                <a:spcPct val="150000"/>
              </a:lnSpc>
              <a:spcAft>
                <a:spcPts val="0"/>
              </a:spcAft>
            </a:pPr>
            <a:r>
              <a:rPr lang="en-US" altLang="zh-CN" spc="45" dirty="0" smtClean="0">
                <a:latin typeface="微软雅黑" panose="020B0503020204020204" pitchFamily="34" charset="-122"/>
                <a:ea typeface="微软雅黑" panose="020B0503020204020204" pitchFamily="34" charset="-122"/>
                <a:cs typeface="宋体" panose="02010600030101010101" pitchFamily="2" charset="-122"/>
              </a:rPr>
              <a:t>8) </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电动机定额或</a:t>
            </a:r>
            <a:r>
              <a:rPr lang="zh-CN" altLang="zh-CN" spc="45" dirty="0" smtClean="0">
                <a:latin typeface="微软雅黑" panose="020B0503020204020204" pitchFamily="34" charset="-122"/>
                <a:ea typeface="微软雅黑" panose="020B0503020204020204" pitchFamily="34" charset="-122"/>
                <a:cs typeface="宋体" panose="02010600030101010101" pitchFamily="2" charset="-122"/>
              </a:rPr>
              <a:t>工作制</a:t>
            </a:r>
            <a:r>
              <a:rPr lang="en-US" altLang="zh-CN" spc="45"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zh-CN" spc="45" dirty="0" smtClean="0">
                <a:latin typeface="微软雅黑" panose="020B0503020204020204" pitchFamily="34" charset="-122"/>
                <a:ea typeface="微软雅黑" panose="020B0503020204020204" pitchFamily="34" charset="-122"/>
                <a:cs typeface="宋体" panose="02010600030101010101" pitchFamily="2" charset="-122"/>
              </a:rPr>
              <a:t>电动机</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的定额是指由制造厂按照</a:t>
            </a:r>
            <a:r>
              <a:rPr lang="en-US" altLang="zh-CN" spc="45" dirty="0">
                <a:latin typeface="微软雅黑" panose="020B0503020204020204" pitchFamily="34" charset="-122"/>
                <a:ea typeface="微软雅黑" panose="020B0503020204020204" pitchFamily="34" charset="-122"/>
                <a:cs typeface="宋体" panose="02010600030101010101" pitchFamily="2" charset="-122"/>
              </a:rPr>
              <a:t>CB755</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a:t>
            </a:r>
            <a:r>
              <a:rPr lang="en-US" altLang="zh-CN" spc="45" dirty="0">
                <a:latin typeface="微软雅黑" panose="020B0503020204020204" pitchFamily="34" charset="-122"/>
                <a:ea typeface="微软雅黑" panose="020B0503020204020204" pitchFamily="34" charset="-122"/>
                <a:cs typeface="宋体" panose="02010600030101010101" pitchFamily="2" charset="-122"/>
              </a:rPr>
              <a:t>87</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标准规定的条件，在电动机铭牌上标定的全部电气量和机械量的数值以及运行的持续时间和顺序</a:t>
            </a:r>
            <a:r>
              <a:rPr lang="zh-CN" altLang="zh-CN" spc="45" dirty="0" smtClean="0">
                <a:latin typeface="微软雅黑" panose="020B0503020204020204" pitchFamily="34" charset="-122"/>
                <a:ea typeface="微软雅黑" panose="020B0503020204020204" pitchFamily="34" charset="-122"/>
                <a:cs typeface="宋体" panose="02010600030101010101" pitchFamily="2" charset="-122"/>
              </a:rPr>
              <a:t>。</a:t>
            </a:r>
            <a:endParaRPr lang="en-US" altLang="zh-CN" spc="45" dirty="0" smtClean="0">
              <a:latin typeface="微软雅黑" panose="020B0503020204020204" pitchFamily="34" charset="-122"/>
              <a:ea typeface="微软雅黑" panose="020B0503020204020204" pitchFamily="34" charset="-122"/>
              <a:cs typeface="宋体" panose="02010600030101010101" pitchFamily="2" charset="-122"/>
            </a:endParaRPr>
          </a:p>
          <a:p>
            <a:pPr algn="just">
              <a:lnSpc>
                <a:spcPct val="150000"/>
              </a:lnSpc>
              <a:spcAft>
                <a:spcPts val="0"/>
              </a:spcAft>
            </a:pPr>
            <a:r>
              <a:rPr lang="zh-CN" altLang="zh-CN" spc="45" dirty="0" smtClean="0">
                <a:latin typeface="微软雅黑" panose="020B0503020204020204" pitchFamily="34" charset="-122"/>
                <a:ea typeface="微软雅黑" panose="020B0503020204020204" pitchFamily="34" charset="-122"/>
                <a:cs typeface="宋体" panose="02010600030101010101" pitchFamily="2" charset="-122"/>
              </a:rPr>
              <a:t>按</a:t>
            </a:r>
            <a:r>
              <a:rPr lang="zh-CN" altLang="zh-CN" spc="45" dirty="0">
                <a:latin typeface="微软雅黑" panose="020B0503020204020204" pitchFamily="34" charset="-122"/>
                <a:ea typeface="微软雅黑" panose="020B0503020204020204" pitchFamily="34" charset="-122"/>
                <a:cs typeface="宋体" panose="02010600030101010101" pitchFamily="2" charset="-122"/>
              </a:rPr>
              <a:t>此常用的定额分为连续定额、短时定额和断续定额。全部按定额的运行称为“额定运行”。</a:t>
            </a:r>
          </a:p>
        </p:txBody>
      </p:sp>
    </p:spTree>
    <p:extLst>
      <p:ext uri="{BB962C8B-B14F-4D97-AF65-F5344CB8AC3E}">
        <p14:creationId xmlns:p14="http://schemas.microsoft.com/office/powerpoint/2010/main" val="36698957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2000" fill="hold">
                                          <p:stCondLst>
                                            <p:cond delay="0"/>
                                          </p:stCondLst>
                                        </p:cTn>
                                        <p:tgtEl>
                                          <p:spTgt spid="17"/>
                                        </p:tgtEl>
                                        <p:attrNameLst>
                                          <p:attrName>style.visibility</p:attrName>
                                        </p:attrNameLst>
                                      </p:cBhvr>
                                      <p:to>
                                        <p:strVal val="visible"/>
                                      </p:to>
                                    </p:set>
                                    <p:anim calcmode="lin" valueType="num">
                                      <p:cBhvr additive="base">
                                        <p:cTn id="7" dur="2000" fill="hold"/>
                                        <p:tgtEl>
                                          <p:spTgt spid="17"/>
                                        </p:tgtEl>
                                        <p:attrNameLst>
                                          <p:attrName>ppt_x</p:attrName>
                                        </p:attrNameLst>
                                      </p:cBhvr>
                                      <p:tavLst>
                                        <p:tav tm="0">
                                          <p:val>
                                            <p:strVal val="0-#ppt_w/2"/>
                                          </p:val>
                                        </p:tav>
                                        <p:tav tm="100000">
                                          <p:val>
                                            <p:strVal val="#ppt_x"/>
                                          </p:val>
                                        </p:tav>
                                      </p:tavLst>
                                    </p:anim>
                                    <p:anim calcmode="lin" valueType="num">
                                      <p:cBhvr additive="base">
                                        <p:cTn id="8" dur="2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grpId="0" nodeType="clickEffect">
                                  <p:stCondLst>
                                    <p:cond delay="0"/>
                                  </p:stCondLst>
                                  <p:childTnLst>
                                    <p:set>
                                      <p:cBhvr>
                                        <p:cTn id="12" dur="2000" fill="hold">
                                          <p:stCondLst>
                                            <p:cond delay="0"/>
                                          </p:stCondLst>
                                        </p:cTn>
                                        <p:tgtEl>
                                          <p:spTgt spid="18"/>
                                        </p:tgtEl>
                                        <p:attrNameLst>
                                          <p:attrName>style.visibility</p:attrName>
                                        </p:attrNameLst>
                                      </p:cBhvr>
                                      <p:to>
                                        <p:strVal val="visible"/>
                                      </p:to>
                                    </p:set>
                                    <p:anim calcmode="lin" valueType="num">
                                      <p:cBhvr>
                                        <p:cTn id="13" dur="2000" fill="hold"/>
                                        <p:tgtEl>
                                          <p:spTgt spid="18"/>
                                        </p:tgtEl>
                                        <p:attrNameLst>
                                          <p:attrName>ppt_x</p:attrName>
                                        </p:attrNameLst>
                                      </p:cBhvr>
                                      <p:tavLst>
                                        <p:tav tm="0">
                                          <p:val>
                                            <p:strVal val="#ppt_x-.2"/>
                                          </p:val>
                                        </p:tav>
                                        <p:tav tm="100000">
                                          <p:val>
                                            <p:strVal val="#ppt_x"/>
                                          </p:val>
                                        </p:tav>
                                      </p:tavLst>
                                    </p:anim>
                                    <p:anim calcmode="lin" valueType="num">
                                      <p:cBhvr>
                                        <p:cTn id="14" dur="2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15"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7" name="图片 6"/>
          <p:cNvPicPr>
            <a:picLocks noChangeAspect="1"/>
          </p:cNvPicPr>
          <p:nvPr/>
        </p:nvPicPr>
        <p:blipFill>
          <a:blip r:embed="rId3"/>
          <a:stretch>
            <a:fillRect/>
          </a:stretch>
        </p:blipFill>
        <p:spPr>
          <a:xfrm>
            <a:off x="1857953" y="1435043"/>
            <a:ext cx="2322310" cy="1824502"/>
          </a:xfrm>
          <a:prstGeom prst="rect">
            <a:avLst/>
          </a:prstGeom>
        </p:spPr>
      </p:pic>
      <p:pic>
        <p:nvPicPr>
          <p:cNvPr id="8" name="Picture 7"/>
          <p:cNvPicPr>
            <a:picLocks noChangeAspect="1"/>
          </p:cNvPicPr>
          <p:nvPr/>
        </p:nvPicPr>
        <p:blipFill>
          <a:blip r:embed="rId4"/>
          <a:stretch>
            <a:fillRect/>
          </a:stretch>
        </p:blipFill>
        <p:spPr>
          <a:xfrm>
            <a:off x="4180263" y="1428564"/>
            <a:ext cx="4789170" cy="1837460"/>
          </a:xfrm>
          <a:prstGeom prst="rect">
            <a:avLst/>
          </a:prstGeom>
          <a:noFill/>
          <a:ln w="9525">
            <a:noFill/>
          </a:ln>
        </p:spPr>
      </p:pic>
      <p:sp>
        <p:nvSpPr>
          <p:cNvPr id="9" name="Rectangle 13"/>
          <p:cNvSpPr>
            <a:spLocks noChangeArrowheads="1"/>
          </p:cNvSpPr>
          <p:nvPr/>
        </p:nvSpPr>
        <p:spPr bwMode="auto">
          <a:xfrm>
            <a:off x="709064" y="3611509"/>
            <a:ext cx="5105400" cy="457200"/>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50000"/>
              </a:spcBef>
              <a:spcAft>
                <a:spcPct val="0"/>
              </a:spcAft>
              <a:buClr>
                <a:srgbClr val="C00000"/>
              </a:buClr>
              <a:buSzPct val="65000"/>
              <a:buFont typeface="Wingdings" panose="05000000000000000000" pitchFamily="2" charset="2"/>
              <a:buChar char="u"/>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ea"/>
                <a:ea typeface="+mj-ea"/>
                <a:cs typeface="+mn-cs"/>
              </a:rPr>
              <a:t>两大基本组成</a:t>
            </a:r>
            <a:r>
              <a:rPr kumimoji="0" lang="en-US" altLang="zh-CN"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ea"/>
                <a:ea typeface="+mj-ea"/>
                <a:cs typeface="+mn-cs"/>
              </a:rPr>
              <a:t>——</a:t>
            </a: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ea"/>
                <a:ea typeface="+mj-ea"/>
                <a:cs typeface="+mn-cs"/>
              </a:rPr>
              <a:t>定子和转子</a:t>
            </a:r>
          </a:p>
        </p:txBody>
      </p:sp>
      <p:sp>
        <p:nvSpPr>
          <p:cNvPr id="3" name="矩形 2"/>
          <p:cNvSpPr/>
          <p:nvPr/>
        </p:nvSpPr>
        <p:spPr>
          <a:xfrm>
            <a:off x="1390176" y="4507868"/>
            <a:ext cx="6853158" cy="40011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定子：由定子铁心和定子绕组组成，作用是产生旋转磁场。</a:t>
            </a:r>
          </a:p>
        </p:txBody>
      </p:sp>
      <p:sp>
        <p:nvSpPr>
          <p:cNvPr id="10" name="Rectangle 16"/>
          <p:cNvSpPr/>
          <p:nvPr/>
        </p:nvSpPr>
        <p:spPr>
          <a:xfrm>
            <a:off x="1351020" y="5111086"/>
            <a:ext cx="9804659" cy="961289"/>
          </a:xfrm>
          <a:prstGeom prst="rect">
            <a:avLst/>
          </a:prstGeom>
          <a:noFill/>
          <a:ln w="9525">
            <a:noFill/>
          </a:ln>
        </p:spPr>
        <p:txBody>
          <a:bodyPr wrap="square" anchor="t" anchorCtr="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转子：由转子铁心和转子绕组组成，作用是产生感应电动势、感应电流和电磁转矩，并且在电磁转矩作用下旋转。</a:t>
            </a:r>
          </a:p>
        </p:txBody>
      </p:sp>
    </p:spTree>
    <p:extLst>
      <p:ext uri="{BB962C8B-B14F-4D97-AF65-F5344CB8AC3E}">
        <p14:creationId xmlns:p14="http://schemas.microsoft.com/office/powerpoint/2010/main" val="186294306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strVal val="#ppt_w*0.70"/>
                                          </p:val>
                                        </p:tav>
                                        <p:tav tm="100000">
                                          <p:val>
                                            <p:strVal val="#ppt_w"/>
                                          </p:val>
                                        </p:tav>
                                      </p:tavLst>
                                    </p:anim>
                                    <p:anim calcmode="lin" valueType="num">
                                      <p:cBhvr>
                                        <p:cTn id="8" dur="2000" fill="hold"/>
                                        <p:tgtEl>
                                          <p:spTgt spid="7"/>
                                        </p:tgtEl>
                                        <p:attrNameLst>
                                          <p:attrName>ppt_h</p:attrName>
                                        </p:attrNameLst>
                                      </p:cBhvr>
                                      <p:tavLst>
                                        <p:tav tm="0">
                                          <p:val>
                                            <p:strVal val="#ppt_h"/>
                                          </p:val>
                                        </p:tav>
                                        <p:tav tm="100000">
                                          <p:val>
                                            <p:strVal val="#ppt_h"/>
                                          </p:val>
                                        </p:tav>
                                      </p:tavLst>
                                    </p:anim>
                                    <p:animEffect transition="in" filter="fade">
                                      <p:cBhvr>
                                        <p:cTn id="9" dur="2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4" presetClass="entr" presetSubtype="0" accel="100000" fill="hold" nodeType="clickEffect">
                                  <p:stCondLst>
                                    <p:cond delay="0"/>
                                  </p:stCondLst>
                                  <p:childTnLst>
                                    <p:set>
                                      <p:cBhvr>
                                        <p:cTn id="13" dur="2000" fill="hold">
                                          <p:stCondLst>
                                            <p:cond delay="0"/>
                                          </p:stCondLst>
                                        </p:cTn>
                                        <p:tgtEl>
                                          <p:spTgt spid="8"/>
                                        </p:tgtEl>
                                        <p:attrNameLst>
                                          <p:attrName>style.visibility</p:attrName>
                                        </p:attrNameLst>
                                      </p:cBhvr>
                                      <p:to>
                                        <p:strVal val="visible"/>
                                      </p:to>
                                    </p:set>
                                    <p:anim calcmode="lin" valueType="num">
                                      <p:cBhvr>
                                        <p:cTn id="14" dur="2000" fill="hold"/>
                                        <p:tgtEl>
                                          <p:spTgt spid="8"/>
                                        </p:tgtEl>
                                        <p:attrNameLst>
                                          <p:attrName>ppt_w</p:attrName>
                                        </p:attrNameLst>
                                      </p:cBhvr>
                                      <p:tavLst>
                                        <p:tav tm="0">
                                          <p:val>
                                            <p:strVal val="#ppt_w*0.05"/>
                                          </p:val>
                                        </p:tav>
                                        <p:tav tm="100000">
                                          <p:val>
                                            <p:strVal val="#ppt_w"/>
                                          </p:val>
                                        </p:tav>
                                      </p:tavLst>
                                    </p:anim>
                                    <p:anim calcmode="lin" valueType="num">
                                      <p:cBhvr>
                                        <p:cTn id="15" dur="2000" fill="hold"/>
                                        <p:tgtEl>
                                          <p:spTgt spid="8"/>
                                        </p:tgtEl>
                                        <p:attrNameLst>
                                          <p:attrName>ppt_h</p:attrName>
                                        </p:attrNameLst>
                                      </p:cBhvr>
                                      <p:tavLst>
                                        <p:tav tm="0">
                                          <p:val>
                                            <p:strVal val="#ppt_h"/>
                                          </p:val>
                                        </p:tav>
                                        <p:tav tm="100000">
                                          <p:val>
                                            <p:strVal val="#ppt_h"/>
                                          </p:val>
                                        </p:tav>
                                      </p:tavLst>
                                    </p:anim>
                                    <p:anim calcmode="lin" valueType="num">
                                      <p:cBhvr>
                                        <p:cTn id="16" dur="2000" fill="hold"/>
                                        <p:tgtEl>
                                          <p:spTgt spid="8"/>
                                        </p:tgtEl>
                                        <p:attrNameLst>
                                          <p:attrName>ppt_x</p:attrName>
                                        </p:attrNameLst>
                                      </p:cBhvr>
                                      <p:tavLst>
                                        <p:tav tm="0">
                                          <p:val>
                                            <p:strVal val="#ppt_x-.2"/>
                                          </p:val>
                                        </p:tav>
                                        <p:tav tm="100000">
                                          <p:val>
                                            <p:strVal val="#ppt_x"/>
                                          </p:val>
                                        </p:tav>
                                      </p:tavLst>
                                    </p:anim>
                                    <p:anim calcmode="lin" valueType="num">
                                      <p:cBhvr>
                                        <p:cTn id="17" dur="2000" fill="hold"/>
                                        <p:tgtEl>
                                          <p:spTgt spid="8"/>
                                        </p:tgtEl>
                                        <p:attrNameLst>
                                          <p:attrName>ppt_y</p:attrName>
                                        </p:attrNameLst>
                                      </p:cBhvr>
                                      <p:tavLst>
                                        <p:tav tm="0">
                                          <p:val>
                                            <p:strVal val="#ppt_y"/>
                                          </p:val>
                                        </p:tav>
                                        <p:tav tm="100000">
                                          <p:val>
                                            <p:strVal val="#ppt_y"/>
                                          </p:val>
                                        </p:tav>
                                      </p:tavLst>
                                    </p:anim>
                                    <p:animEffect transition="in" filter="fade">
                                      <p:cBhvr>
                                        <p:cTn id="18" dur="2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2000" fill="hold">
                                          <p:stCondLst>
                                            <p:cond delay="0"/>
                                          </p:stCondLst>
                                        </p:cTn>
                                        <p:tgtEl>
                                          <p:spTgt spid="9">
                                            <p:txEl>
                                              <p:pRg st="0" end="0"/>
                                            </p:txEl>
                                          </p:spTgt>
                                        </p:tgtEl>
                                        <p:attrNameLst>
                                          <p:attrName>style.visibility</p:attrName>
                                        </p:attrNameLst>
                                      </p:cBhvr>
                                      <p:to>
                                        <p:strVal val="visible"/>
                                      </p:to>
                                    </p:set>
                                    <p:animEffect transition="in" filter="blinds(horizontal)">
                                      <p:cBhvr>
                                        <p:cTn id="23" dur="2000"/>
                                        <p:tgtEl>
                                          <p:spTgt spid="9">
                                            <p:txEl>
                                              <p:pRg st="0" end="0"/>
                                            </p:txEl>
                                          </p:spTgt>
                                        </p:tgtEl>
                                      </p:cBhvr>
                                    </p:animEffect>
                                  </p:childTnLst>
                                </p:cTn>
                              </p:par>
                            </p:childTnLst>
                          </p:cTn>
                        </p:par>
                        <p:par>
                          <p:cTn id="24" fill="hold">
                            <p:stCondLst>
                              <p:cond delay="2000"/>
                            </p:stCondLst>
                            <p:childTnLst>
                              <p:par>
                                <p:cTn id="25" presetID="3" presetClass="entr" presetSubtype="5" fill="hold" grpId="0" nodeType="afterEffect">
                                  <p:stCondLst>
                                    <p:cond delay="0"/>
                                  </p:stCondLst>
                                  <p:childTnLst>
                                    <p:set>
                                      <p:cBhvr>
                                        <p:cTn id="26" dur="2000" fill="hold">
                                          <p:stCondLst>
                                            <p:cond delay="0"/>
                                          </p:stCondLst>
                                        </p:cTn>
                                        <p:tgtEl>
                                          <p:spTgt spid="10"/>
                                        </p:tgtEl>
                                        <p:attrNameLst>
                                          <p:attrName>style.visibility</p:attrName>
                                        </p:attrNameLst>
                                      </p:cBhvr>
                                      <p:to>
                                        <p:strVal val="visible"/>
                                      </p:to>
                                    </p:set>
                                    <p:animEffect transition="in" filter="blinds(vertical)">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8" name="Picture 7"/>
          <p:cNvPicPr>
            <a:picLocks noChangeAspect="1"/>
          </p:cNvPicPr>
          <p:nvPr/>
        </p:nvPicPr>
        <p:blipFill>
          <a:blip r:embed="rId3"/>
          <a:stretch>
            <a:fillRect/>
          </a:stretch>
        </p:blipFill>
        <p:spPr>
          <a:xfrm>
            <a:off x="3960489" y="1211810"/>
            <a:ext cx="4789170" cy="1837460"/>
          </a:xfrm>
          <a:prstGeom prst="rect">
            <a:avLst/>
          </a:prstGeom>
          <a:noFill/>
          <a:ln w="9525">
            <a:noFill/>
          </a:ln>
        </p:spPr>
      </p:pic>
      <p:sp>
        <p:nvSpPr>
          <p:cNvPr id="11" name="Rectangle 11"/>
          <p:cNvSpPr/>
          <p:nvPr/>
        </p:nvSpPr>
        <p:spPr>
          <a:xfrm>
            <a:off x="829942" y="5094605"/>
            <a:ext cx="7414260" cy="1477328"/>
          </a:xfrm>
          <a:prstGeom prst="rect">
            <a:avLst/>
          </a:prstGeom>
          <a:noFill/>
          <a:ln w="9525">
            <a:noFill/>
          </a:ln>
        </p:spPr>
        <p:txBody>
          <a:bodyPr wrap="square" anchor="t" anchorCtr="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端盖起防护作用，其上装有轴承，以支撑转子轴。</a:t>
            </a:r>
          </a:p>
          <a:p>
            <a:pPr>
              <a:lnSpc>
                <a:spcPct val="150000"/>
              </a:lnSpc>
            </a:pPr>
            <a:r>
              <a:rPr lang="zh-CN" altLang="en-US" sz="2000" dirty="0">
                <a:latin typeface="微软雅黑" panose="020B0503020204020204" pitchFamily="34" charset="-122"/>
                <a:ea typeface="微软雅黑" panose="020B0503020204020204" pitchFamily="34" charset="-122"/>
              </a:rPr>
              <a:t>接线盒的作用是保护和固定定子绕组的引出线端子。</a:t>
            </a:r>
          </a:p>
          <a:p>
            <a:pPr>
              <a:lnSpc>
                <a:spcPct val="150000"/>
              </a:lnSpc>
            </a:pPr>
            <a:r>
              <a:rPr lang="zh-CN" altLang="en-US" sz="2000" dirty="0">
                <a:latin typeface="微软雅黑" panose="020B0503020204020204" pitchFamily="34" charset="-122"/>
                <a:ea typeface="微软雅黑" panose="020B0503020204020204" pitchFamily="34" charset="-122"/>
              </a:rPr>
              <a:t>吊环用来起吊、搬抬电动机。风扇用来通风冷却电动机。</a:t>
            </a:r>
          </a:p>
        </p:txBody>
      </p:sp>
      <p:sp>
        <p:nvSpPr>
          <p:cNvPr id="12" name="Rectangle 12"/>
          <p:cNvSpPr>
            <a:spLocks noChangeArrowheads="1"/>
          </p:cNvSpPr>
          <p:nvPr/>
        </p:nvSpPr>
        <p:spPr bwMode="auto">
          <a:xfrm>
            <a:off x="568320" y="4580404"/>
            <a:ext cx="7620000" cy="514350"/>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20000"/>
              </a:spcBef>
              <a:spcAft>
                <a:spcPct val="0"/>
              </a:spcAft>
              <a:buClr>
                <a:srgbClr val="C00000"/>
              </a:buClr>
              <a:buSzPct val="65000"/>
              <a:buFont typeface="Wingdings" panose="05000000000000000000" pitchFamily="2" charset="2"/>
              <a:buChar char="n"/>
              <a:defRPr/>
            </a:pPr>
            <a:r>
              <a:rPr kumimoji="0" lang="zh-CN" altLang="en-US" sz="2200" b="1" i="0" u="none" strike="noStrike" kern="1200" cap="none" spc="0" normalizeH="0" baseline="0" noProof="0" dirty="0">
                <a:ln>
                  <a:noFill/>
                </a:ln>
                <a:solidFill>
                  <a:schemeClr val="tx1"/>
                </a:solidFill>
                <a:effectLst/>
                <a:uLnTx/>
                <a:uFillTx/>
                <a:latin typeface="+mj-ea"/>
                <a:ea typeface="+mj-ea"/>
                <a:cs typeface="+mn-cs"/>
              </a:rPr>
              <a:t>附件</a:t>
            </a:r>
            <a:r>
              <a:rPr kumimoji="0" lang="en-US" altLang="zh-CN" sz="22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2200" b="1" i="0" u="none" strike="noStrike" kern="1200" cap="none" spc="0" normalizeH="0" baseline="0" noProof="0" dirty="0">
                <a:ln>
                  <a:noFill/>
                </a:ln>
                <a:solidFill>
                  <a:schemeClr val="tx1"/>
                </a:solidFill>
                <a:effectLst/>
                <a:uLnTx/>
                <a:uFillTx/>
                <a:latin typeface="+mj-ea"/>
                <a:ea typeface="+mj-ea"/>
                <a:cs typeface="+mn-cs"/>
              </a:rPr>
              <a:t>端盖、轴承、接线盒、吊环、风扇等</a:t>
            </a:r>
            <a:endParaRPr kumimoji="0" lang="zh-CN" altLang="en-US" sz="2200" b="1" i="0" u="none" strike="noStrike" kern="1200" cap="none" spc="0" normalizeH="0" baseline="0" noProof="0" dirty="0">
              <a:ln>
                <a:noFill/>
              </a:ln>
              <a:solidFill>
                <a:srgbClr val="0066FF"/>
              </a:solidFill>
              <a:effectLst/>
              <a:uLnTx/>
              <a:uFillTx/>
              <a:latin typeface="+mj-ea"/>
              <a:ea typeface="+mj-ea"/>
              <a:cs typeface="+mn-cs"/>
            </a:endParaRPr>
          </a:p>
        </p:txBody>
      </p:sp>
      <p:sp>
        <p:nvSpPr>
          <p:cNvPr id="13" name="Text Box 22"/>
          <p:cNvSpPr txBox="1"/>
          <p:nvPr/>
        </p:nvSpPr>
        <p:spPr>
          <a:xfrm>
            <a:off x="838197" y="3327400"/>
            <a:ext cx="6641465" cy="400110"/>
          </a:xfrm>
          <a:prstGeom prst="rect">
            <a:avLst/>
          </a:prstGeom>
          <a:noFill/>
          <a:ln w="9525">
            <a:noFill/>
          </a:ln>
        </p:spPr>
        <p:txBody>
          <a:bodyPr wrap="square" anchor="t" anchorCtr="0">
            <a:spAutoFit/>
          </a:bodyPr>
          <a:lstStyle/>
          <a:p>
            <a:pPr>
              <a:spcBef>
                <a:spcPct val="50000"/>
              </a:spcBef>
            </a:pPr>
            <a:r>
              <a:rPr lang="zh-CN" altLang="en-US" sz="2000" dirty="0">
                <a:latin typeface="微软雅黑" panose="020B0503020204020204" pitchFamily="34" charset="-122"/>
                <a:ea typeface="微软雅黑" panose="020B0503020204020204" pitchFamily="34" charset="-122"/>
              </a:rPr>
              <a:t>机座支撑电机的各部件，并通过底脚固定电机。</a:t>
            </a:r>
          </a:p>
        </p:txBody>
      </p:sp>
      <p:sp>
        <p:nvSpPr>
          <p:cNvPr id="14" name="Text Box 23"/>
          <p:cNvSpPr txBox="1"/>
          <p:nvPr/>
        </p:nvSpPr>
        <p:spPr>
          <a:xfrm>
            <a:off x="838195" y="4165195"/>
            <a:ext cx="7816850" cy="353943"/>
          </a:xfrm>
          <a:prstGeom prst="rect">
            <a:avLst/>
          </a:prstGeom>
          <a:noFill/>
          <a:ln w="9525">
            <a:noFill/>
          </a:ln>
        </p:spPr>
        <p:txBody>
          <a:bodyPr anchor="t" anchorCtr="0">
            <a:spAutoFit/>
          </a:bodyPr>
          <a:lstStyle/>
          <a:p>
            <a:pPr>
              <a:lnSpc>
                <a:spcPct val="85000"/>
              </a:lnSpc>
              <a:spcBef>
                <a:spcPct val="50000"/>
              </a:spcBef>
            </a:pPr>
            <a:r>
              <a:rPr lang="zh-CN" altLang="en-US" sz="2000" dirty="0">
                <a:latin typeface="微软雅黑" panose="020B0503020204020204" pitchFamily="34" charset="-122"/>
                <a:ea typeface="微软雅黑" panose="020B0503020204020204" pitchFamily="34" charset="-122"/>
              </a:rPr>
              <a:t>中小型电机采用铸铁机座，大型电机的机座由钢板焊接而成。</a:t>
            </a:r>
          </a:p>
        </p:txBody>
      </p:sp>
      <p:sp>
        <p:nvSpPr>
          <p:cNvPr id="15" name="Text Box 24"/>
          <p:cNvSpPr txBox="1"/>
          <p:nvPr/>
        </p:nvSpPr>
        <p:spPr>
          <a:xfrm>
            <a:off x="829942" y="3672840"/>
            <a:ext cx="7135495" cy="455295"/>
          </a:xfrm>
          <a:prstGeom prst="rect">
            <a:avLst/>
          </a:prstGeom>
          <a:noFill/>
          <a:ln w="9525">
            <a:noFill/>
          </a:ln>
        </p:spPr>
        <p:txBody>
          <a:bodyPr wrap="square" anchor="t" anchorCtr="0">
            <a:noAutofit/>
          </a:bodyPr>
          <a:lstStyle/>
          <a:p>
            <a:pPr>
              <a:lnSpc>
                <a:spcPct val="120000"/>
              </a:lnSpc>
              <a:spcBef>
                <a:spcPct val="50000"/>
              </a:spcBef>
            </a:pPr>
            <a:r>
              <a:rPr lang="zh-CN" altLang="en-US" sz="2000" dirty="0">
                <a:latin typeface="微软雅黑" panose="020B0503020204020204" pitchFamily="34" charset="-122"/>
                <a:ea typeface="微软雅黑" panose="020B0503020204020204" pitchFamily="34" charset="-122"/>
              </a:rPr>
              <a:t>机座外表面有许多散热筋，散热筋是主要的散热面。</a:t>
            </a:r>
          </a:p>
        </p:txBody>
      </p:sp>
      <p:sp>
        <p:nvSpPr>
          <p:cNvPr id="16" name="Rectangle 26"/>
          <p:cNvSpPr>
            <a:spLocks noChangeArrowheads="1"/>
          </p:cNvSpPr>
          <p:nvPr/>
        </p:nvSpPr>
        <p:spPr bwMode="auto">
          <a:xfrm>
            <a:off x="568322" y="2820670"/>
            <a:ext cx="4192905" cy="457200"/>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20000"/>
              </a:spcBef>
              <a:spcAft>
                <a:spcPct val="0"/>
              </a:spcAft>
              <a:buClr>
                <a:srgbClr val="C00000"/>
              </a:buClr>
              <a:buSzPct val="65000"/>
              <a:buFont typeface="Wingdings" panose="05000000000000000000" pitchFamily="2" charset="2"/>
              <a:buChar char="n"/>
              <a:defRPr/>
            </a:pPr>
            <a:r>
              <a:rPr kumimoji="0" lang="zh-CN" altLang="en-US" sz="2400" b="1" i="0" u="none" strike="noStrike" kern="1200" cap="none" spc="0" normalizeH="0" baseline="0" noProof="0" dirty="0">
                <a:ln>
                  <a:noFill/>
                </a:ln>
                <a:solidFill>
                  <a:schemeClr val="tx1"/>
                </a:solidFill>
                <a:effectLst/>
                <a:uLnTx/>
                <a:uFillTx/>
                <a:latin typeface="+mj-ea"/>
                <a:ea typeface="+mj-ea"/>
                <a:cs typeface="+mn-cs"/>
              </a:rPr>
              <a:t>机座：电动机的外壳</a:t>
            </a:r>
          </a:p>
        </p:txBody>
      </p:sp>
      <p:pic>
        <p:nvPicPr>
          <p:cNvPr id="17" name="图片 16"/>
          <p:cNvPicPr>
            <a:picLocks noChangeAspect="1"/>
          </p:cNvPicPr>
          <p:nvPr/>
        </p:nvPicPr>
        <p:blipFill>
          <a:blip r:embed="rId4"/>
          <a:stretch>
            <a:fillRect/>
          </a:stretch>
        </p:blipFill>
        <p:spPr>
          <a:xfrm>
            <a:off x="8859520" y="1353012"/>
            <a:ext cx="2386330" cy="2005965"/>
          </a:xfrm>
          <a:prstGeom prst="rect">
            <a:avLst/>
          </a:prstGeom>
          <a:ln w="28575">
            <a:noFill/>
          </a:ln>
        </p:spPr>
      </p:pic>
    </p:spTree>
    <p:extLst>
      <p:ext uri="{BB962C8B-B14F-4D97-AF65-F5344CB8AC3E}">
        <p14:creationId xmlns:p14="http://schemas.microsoft.com/office/powerpoint/2010/main" val="37978565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2000"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strVal val="#ppt_w*0.05"/>
                                          </p:val>
                                        </p:tav>
                                        <p:tav tm="100000">
                                          <p:val>
                                            <p:strVal val="#ppt_w"/>
                                          </p:val>
                                        </p:tav>
                                      </p:tavLst>
                                    </p:anim>
                                    <p:anim calcmode="lin" valueType="num">
                                      <p:cBhvr>
                                        <p:cTn id="8" dur="2000" fill="hold"/>
                                        <p:tgtEl>
                                          <p:spTgt spid="8"/>
                                        </p:tgtEl>
                                        <p:attrNameLst>
                                          <p:attrName>ppt_h</p:attrName>
                                        </p:attrNameLst>
                                      </p:cBhvr>
                                      <p:tavLst>
                                        <p:tav tm="0">
                                          <p:val>
                                            <p:strVal val="#ppt_h"/>
                                          </p:val>
                                        </p:tav>
                                        <p:tav tm="100000">
                                          <p:val>
                                            <p:strVal val="#ppt_h"/>
                                          </p:val>
                                        </p:tav>
                                      </p:tavLst>
                                    </p:anim>
                                    <p:anim calcmode="lin" valueType="num">
                                      <p:cBhvr>
                                        <p:cTn id="9" dur="2000" fill="hold"/>
                                        <p:tgtEl>
                                          <p:spTgt spid="8"/>
                                        </p:tgtEl>
                                        <p:attrNameLst>
                                          <p:attrName>ppt_x</p:attrName>
                                        </p:attrNameLst>
                                      </p:cBhvr>
                                      <p:tavLst>
                                        <p:tav tm="0">
                                          <p:val>
                                            <p:strVal val="#ppt_x-.2"/>
                                          </p:val>
                                        </p:tav>
                                        <p:tav tm="100000">
                                          <p:val>
                                            <p:strVal val="#ppt_x"/>
                                          </p:val>
                                        </p:tav>
                                      </p:tavLst>
                                    </p:anim>
                                    <p:anim calcmode="lin" valueType="num">
                                      <p:cBhvr>
                                        <p:cTn id="10" dur="2000" fill="hold"/>
                                        <p:tgtEl>
                                          <p:spTgt spid="8"/>
                                        </p:tgtEl>
                                        <p:attrNameLst>
                                          <p:attrName>ppt_y</p:attrName>
                                        </p:attrNameLst>
                                      </p:cBhvr>
                                      <p:tavLst>
                                        <p:tav tm="0">
                                          <p:val>
                                            <p:strVal val="#ppt_y"/>
                                          </p:val>
                                        </p:tav>
                                        <p:tav tm="100000">
                                          <p:val>
                                            <p:strVal val="#ppt_y"/>
                                          </p:val>
                                        </p:tav>
                                      </p:tavLst>
                                    </p:anim>
                                    <p:animEffect transition="in" filter="fade">
                                      <p:cBhvr>
                                        <p:cTn id="11" dur="2000"/>
                                        <p:tgtEl>
                                          <p:spTgt spid="8"/>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2000" fill="hold">
                                          <p:stCondLst>
                                            <p:cond delay="0"/>
                                          </p:stCondLst>
                                        </p:cTn>
                                        <p:tgtEl>
                                          <p:spTgt spid="16">
                                            <p:txEl>
                                              <p:pRg st="0" end="0"/>
                                            </p:txEl>
                                          </p:spTgt>
                                        </p:tgtEl>
                                        <p:attrNameLst>
                                          <p:attrName>style.visibility</p:attrName>
                                        </p:attrNameLst>
                                      </p:cBhvr>
                                      <p:to>
                                        <p:strVal val="visible"/>
                                      </p:to>
                                    </p:set>
                                    <p:animEffect transition="in" filter="blinds(horizontal)">
                                      <p:cBhvr>
                                        <p:cTn id="15" dur="2000"/>
                                        <p:tgtEl>
                                          <p:spTgt spid="16">
                                            <p:txEl>
                                              <p:pRg st="0" end="0"/>
                                            </p:txEl>
                                          </p:spTgt>
                                        </p:tgtEl>
                                      </p:cBhvr>
                                    </p:animEffect>
                                  </p:childTnLst>
                                </p:cTn>
                              </p:par>
                            </p:childTnLst>
                          </p:cTn>
                        </p:par>
                        <p:par>
                          <p:cTn id="16" fill="hold">
                            <p:stCondLst>
                              <p:cond delay="4000"/>
                            </p:stCondLst>
                            <p:childTnLst>
                              <p:par>
                                <p:cTn id="17" presetID="3" presetClass="entr" presetSubtype="10" fill="hold" grpId="0" nodeType="afterEffect">
                                  <p:stCondLst>
                                    <p:cond delay="0"/>
                                  </p:stCondLst>
                                  <p:childTnLst>
                                    <p:set>
                                      <p:cBhvr>
                                        <p:cTn id="18" dur="2000" fill="hold">
                                          <p:stCondLst>
                                            <p:cond delay="0"/>
                                          </p:stCondLst>
                                        </p:cTn>
                                        <p:tgtEl>
                                          <p:spTgt spid="13"/>
                                        </p:tgtEl>
                                        <p:attrNameLst>
                                          <p:attrName>style.visibility</p:attrName>
                                        </p:attrNameLst>
                                      </p:cBhvr>
                                      <p:to>
                                        <p:strVal val="visible"/>
                                      </p:to>
                                    </p:set>
                                    <p:animEffect transition="in" filter="blinds(horizontal)">
                                      <p:cBhvr>
                                        <p:cTn id="19" dur="2000"/>
                                        <p:tgtEl>
                                          <p:spTgt spid="13"/>
                                        </p:tgtEl>
                                      </p:cBhvr>
                                    </p:animEffect>
                                  </p:childTnLst>
                                </p:cTn>
                              </p:par>
                            </p:childTnLst>
                          </p:cTn>
                        </p:par>
                        <p:par>
                          <p:cTn id="20" fill="hold">
                            <p:stCondLst>
                              <p:cond delay="6000"/>
                            </p:stCondLst>
                            <p:childTnLst>
                              <p:par>
                                <p:cTn id="21" presetID="3" presetClass="entr" presetSubtype="10" fill="hold" grpId="0" nodeType="afterEffect">
                                  <p:stCondLst>
                                    <p:cond delay="0"/>
                                  </p:stCondLst>
                                  <p:childTnLst>
                                    <p:set>
                                      <p:cBhvr>
                                        <p:cTn id="22" dur="2000" fill="hold">
                                          <p:stCondLst>
                                            <p:cond delay="0"/>
                                          </p:stCondLst>
                                        </p:cTn>
                                        <p:tgtEl>
                                          <p:spTgt spid="15"/>
                                        </p:tgtEl>
                                        <p:attrNameLst>
                                          <p:attrName>style.visibility</p:attrName>
                                        </p:attrNameLst>
                                      </p:cBhvr>
                                      <p:to>
                                        <p:strVal val="visible"/>
                                      </p:to>
                                    </p:set>
                                    <p:animEffect transition="in" filter="blinds(horizontal)">
                                      <p:cBhvr>
                                        <p:cTn id="23" dur="2000"/>
                                        <p:tgtEl>
                                          <p:spTgt spid="15"/>
                                        </p:tgtEl>
                                      </p:cBhvr>
                                    </p:animEffect>
                                  </p:childTnLst>
                                </p:cTn>
                              </p:par>
                            </p:childTnLst>
                          </p:cTn>
                        </p:par>
                        <p:par>
                          <p:cTn id="24" fill="hold">
                            <p:stCondLst>
                              <p:cond delay="8000"/>
                            </p:stCondLst>
                            <p:childTnLst>
                              <p:par>
                                <p:cTn id="25" presetID="3" presetClass="entr" presetSubtype="10" fill="hold" grpId="0" nodeType="afterEffect">
                                  <p:stCondLst>
                                    <p:cond delay="0"/>
                                  </p:stCondLst>
                                  <p:childTnLst>
                                    <p:set>
                                      <p:cBhvr>
                                        <p:cTn id="26" dur="2000" fill="hold">
                                          <p:stCondLst>
                                            <p:cond delay="0"/>
                                          </p:stCondLst>
                                        </p:cTn>
                                        <p:tgtEl>
                                          <p:spTgt spid="14"/>
                                        </p:tgtEl>
                                        <p:attrNameLst>
                                          <p:attrName>style.visibility</p:attrName>
                                        </p:attrNameLst>
                                      </p:cBhvr>
                                      <p:to>
                                        <p:strVal val="visible"/>
                                      </p:to>
                                    </p:set>
                                    <p:animEffect transition="in" filter="blinds(horizontal)">
                                      <p:cBhvr>
                                        <p:cTn id="27" dur="2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2000" fill="hold">
                                          <p:stCondLst>
                                            <p:cond delay="0"/>
                                          </p:stCondLst>
                                        </p:cTn>
                                        <p:tgtEl>
                                          <p:spTgt spid="12">
                                            <p:txEl>
                                              <p:pRg st="0" end="0"/>
                                            </p:txEl>
                                          </p:spTgt>
                                        </p:tgtEl>
                                        <p:attrNameLst>
                                          <p:attrName>style.visibility</p:attrName>
                                        </p:attrNameLst>
                                      </p:cBhvr>
                                      <p:to>
                                        <p:strVal val="visible"/>
                                      </p:to>
                                    </p:set>
                                    <p:animEffect transition="in" filter="blinds(horizontal)">
                                      <p:cBhvr>
                                        <p:cTn id="32" dur="2000"/>
                                        <p:tgtEl>
                                          <p:spTgt spid="12">
                                            <p:txEl>
                                              <p:pRg st="0" end="0"/>
                                            </p:txEl>
                                          </p:spTgt>
                                        </p:tgtEl>
                                      </p:cBhvr>
                                    </p:animEffect>
                                  </p:childTnLst>
                                </p:cTn>
                              </p:par>
                            </p:childTnLst>
                          </p:cTn>
                        </p:par>
                        <p:par>
                          <p:cTn id="33" fill="hold">
                            <p:stCondLst>
                              <p:cond delay="2000"/>
                            </p:stCondLst>
                            <p:childTnLst>
                              <p:par>
                                <p:cTn id="34" presetID="3" presetClass="entr" presetSubtype="5" fill="hold" grpId="0" nodeType="afterEffect">
                                  <p:stCondLst>
                                    <p:cond delay="0"/>
                                  </p:stCondLst>
                                  <p:childTnLst>
                                    <p:set>
                                      <p:cBhvr>
                                        <p:cTn id="35" dur="2000" fill="hold">
                                          <p:stCondLst>
                                            <p:cond delay="0"/>
                                          </p:stCondLst>
                                        </p:cTn>
                                        <p:tgtEl>
                                          <p:spTgt spid="11"/>
                                        </p:tgtEl>
                                        <p:attrNameLst>
                                          <p:attrName>style.visibility</p:attrName>
                                        </p:attrNameLst>
                                      </p:cBhvr>
                                      <p:to>
                                        <p:strVal val="visible"/>
                                      </p:to>
                                    </p:set>
                                    <p:animEffect transition="in" filter="blinds(vertical)">
                                      <p:cBhvr>
                                        <p:cTn id="36" dur="20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2000" fill="hold">
                                          <p:stCondLst>
                                            <p:cond delay="0"/>
                                          </p:stCondLst>
                                        </p:cTn>
                                        <p:tgtEl>
                                          <p:spTgt spid="17"/>
                                        </p:tgtEl>
                                        <p:attrNameLst>
                                          <p:attrName>style.visibility</p:attrName>
                                        </p:attrNameLst>
                                      </p:cBhvr>
                                      <p:to>
                                        <p:strVal val="visible"/>
                                      </p:to>
                                    </p:set>
                                    <p:anim calcmode="lin" valueType="num">
                                      <p:cBhvr>
                                        <p:cTn id="41" dur="2000" fill="hold"/>
                                        <p:tgtEl>
                                          <p:spTgt spid="17"/>
                                        </p:tgtEl>
                                        <p:attrNameLst>
                                          <p:attrName>ppt_w</p:attrName>
                                        </p:attrNameLst>
                                      </p:cBhvr>
                                      <p:tavLst>
                                        <p:tav tm="0">
                                          <p:val>
                                            <p:fltVal val="0"/>
                                          </p:val>
                                        </p:tav>
                                        <p:tav tm="100000">
                                          <p:val>
                                            <p:strVal val="#ppt_w"/>
                                          </p:val>
                                        </p:tav>
                                      </p:tavLst>
                                    </p:anim>
                                    <p:anim calcmode="lin" valueType="num">
                                      <p:cBhvr>
                                        <p:cTn id="42" dur="2000" fill="hold"/>
                                        <p:tgtEl>
                                          <p:spTgt spid="17"/>
                                        </p:tgtEl>
                                        <p:attrNameLst>
                                          <p:attrName>ppt_h</p:attrName>
                                        </p:attrNameLst>
                                      </p:cBhvr>
                                      <p:tavLst>
                                        <p:tav tm="0">
                                          <p:val>
                                            <p:fltVal val="0"/>
                                          </p:val>
                                        </p:tav>
                                        <p:tav tm="100000">
                                          <p:val>
                                            <p:strVal val="#ppt_h"/>
                                          </p:val>
                                        </p:tav>
                                      </p:tavLst>
                                    </p:anim>
                                    <p:animEffect transition="in" filter="fade">
                                      <p:cBhvr>
                                        <p:cTn id="43"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uild="p"/>
      <p:bldP spid="13" grpId="0"/>
      <p:bldP spid="14" grpId="0"/>
      <p:bldP spid="15" grpId="0"/>
      <p:bldP spid="1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8" name="Rectangle 26"/>
          <p:cNvSpPr>
            <a:spLocks noChangeArrowheads="1"/>
          </p:cNvSpPr>
          <p:nvPr/>
        </p:nvSpPr>
        <p:spPr bwMode="auto">
          <a:xfrm>
            <a:off x="794068" y="1323745"/>
            <a:ext cx="6013450" cy="457200"/>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20000"/>
              </a:spcBef>
              <a:spcAft>
                <a:spcPct val="0"/>
              </a:spcAft>
              <a:buClr>
                <a:srgbClr val="C00000"/>
              </a:buClr>
              <a:buSzPct val="65000"/>
              <a:buFont typeface="Wingdings" panose="05000000000000000000" pitchFamily="2" charset="2"/>
              <a:buChar char="n"/>
              <a:defRPr/>
            </a:pPr>
            <a:r>
              <a:rPr kumimoji="0" lang="zh-CN" altLang="en-US" sz="24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rPr>
              <a:t>气隙：定子和转子之间的空气隙</a:t>
            </a:r>
          </a:p>
        </p:txBody>
      </p:sp>
      <p:sp>
        <p:nvSpPr>
          <p:cNvPr id="19" name="文本框 18"/>
          <p:cNvSpPr txBox="1"/>
          <p:nvPr/>
        </p:nvSpPr>
        <p:spPr>
          <a:xfrm>
            <a:off x="934141" y="1892918"/>
            <a:ext cx="9972131" cy="1477328"/>
          </a:xfrm>
          <a:prstGeom prst="rect">
            <a:avLst/>
          </a:prstGeom>
          <a:noFill/>
        </p:spPr>
        <p:txBody>
          <a:bodyPr wrap="square" rtlCol="0" anchor="t">
            <a:spAutoFit/>
          </a:bodyPr>
          <a:lstStyle/>
          <a:p>
            <a:pPr>
              <a:lnSpc>
                <a:spcPct val="150000"/>
              </a:lnSpc>
            </a:pPr>
            <a:r>
              <a:rPr lang="zh-CN" sz="2000" dirty="0">
                <a:latin typeface="微软雅黑" panose="020B0503020204020204" pitchFamily="34" charset="-122"/>
                <a:ea typeface="微软雅黑" panose="020B0503020204020204" pitchFamily="34" charset="-122"/>
                <a:sym typeface="+mn-ea"/>
              </a:rPr>
              <a:t>没有气隙，定子和转子紧挨在一起，转子就无法转动了。气隙过小，会造成装配困难，运转时也不安全。</a:t>
            </a:r>
          </a:p>
          <a:p>
            <a:pPr>
              <a:lnSpc>
                <a:spcPct val="150000"/>
              </a:lnSpc>
            </a:pPr>
            <a:r>
              <a:rPr lang="zh-CN" sz="2000" dirty="0">
                <a:latin typeface="微软雅黑" panose="020B0503020204020204" pitchFamily="34" charset="-122"/>
                <a:ea typeface="微软雅黑" panose="020B0503020204020204" pitchFamily="34" charset="-122"/>
                <a:sym typeface="+mn-ea"/>
              </a:rPr>
              <a:t>气隙大，磁路的磁阻</a:t>
            </a:r>
            <a:r>
              <a:rPr lang="en-US" altLang="zh-CN" sz="2000" i="1" dirty="0">
                <a:latin typeface="微软雅黑" panose="020B0503020204020204" pitchFamily="34" charset="-122"/>
                <a:ea typeface="微软雅黑" panose="020B0503020204020204" pitchFamily="34" charset="-122"/>
                <a:cs typeface="Times New Roman" panose="02020603050405020304" pitchFamily="18" charset="0"/>
                <a:sym typeface="+mn-ea"/>
              </a:rPr>
              <a:t>R</a:t>
            </a:r>
            <a:r>
              <a:rPr lang="en-US" altLang="zh-CN" sz="2000" baseline="-25000" dirty="0">
                <a:latin typeface="微软雅黑" panose="020B0503020204020204" pitchFamily="34" charset="-122"/>
                <a:ea typeface="微软雅黑" panose="020B0503020204020204" pitchFamily="34" charset="-122"/>
                <a:cs typeface="Times New Roman" panose="02020603050405020304" pitchFamily="18" charset="0"/>
                <a:sym typeface="+mn-ea"/>
              </a:rPr>
              <a:t>m</a:t>
            </a:r>
            <a:r>
              <a:rPr lang="zh-CN" sz="2000" dirty="0">
                <a:latin typeface="微软雅黑" panose="020B0503020204020204" pitchFamily="34" charset="-122"/>
                <a:ea typeface="微软雅黑" panose="020B0503020204020204" pitchFamily="34" charset="-122"/>
                <a:sym typeface="+mn-ea"/>
              </a:rPr>
              <a:t>就大，电动机的效率就会下降。</a:t>
            </a:r>
          </a:p>
        </p:txBody>
      </p:sp>
      <p:sp>
        <p:nvSpPr>
          <p:cNvPr id="20" name="Rectangle 10"/>
          <p:cNvSpPr/>
          <p:nvPr/>
        </p:nvSpPr>
        <p:spPr>
          <a:xfrm>
            <a:off x="775994" y="6222885"/>
            <a:ext cx="7764780" cy="429895"/>
          </a:xfrm>
          <a:prstGeom prst="rect">
            <a:avLst/>
          </a:prstGeom>
          <a:noFill/>
          <a:ln w="9525">
            <a:noFill/>
          </a:ln>
        </p:spPr>
        <p:txBody>
          <a:bodyPr wrap="square" anchor="t" anchorCtr="0">
            <a:spAutoFit/>
          </a:bodyPr>
          <a:lstStyle/>
          <a:p>
            <a:r>
              <a:rPr lang="zh-CN" altLang="en-US" sz="2200" dirty="0">
                <a:latin typeface="Times New Roman" panose="02020603050405020304" pitchFamily="18" charset="0"/>
                <a:ea typeface="华文行楷" panose="02010800040101010101" pitchFamily="2" charset="-122"/>
                <a:cs typeface="Times New Roman" panose="02020603050405020304" pitchFamily="18" charset="0"/>
                <a:sym typeface="+mn-ea"/>
              </a:rPr>
              <a:t>结论：中小型三相异步电动机的气隙</a:t>
            </a:r>
            <a:r>
              <a:rPr lang="zh-CN" altLang="en-US" sz="2200" dirty="0">
                <a:latin typeface="Times New Roman" panose="02020603050405020304" pitchFamily="18" charset="0"/>
                <a:ea typeface="华文行楷" panose="02010800040101010101" pitchFamily="2" charset="-122"/>
                <a:cs typeface="Times New Roman" panose="02020603050405020304" pitchFamily="18" charset="0"/>
              </a:rPr>
              <a:t>一般只有0.2~2mm。</a:t>
            </a:r>
          </a:p>
        </p:txBody>
      </p:sp>
      <p:graphicFrame>
        <p:nvGraphicFramePr>
          <p:cNvPr id="21" name="对象 20"/>
          <p:cNvGraphicFramePr/>
          <p:nvPr>
            <p:extLst>
              <p:ext uri="{D42A27DB-BD31-4B8C-83A1-F6EECF244321}">
                <p14:modId xmlns:p14="http://schemas.microsoft.com/office/powerpoint/2010/main" val="4002947155"/>
              </p:ext>
            </p:extLst>
          </p:nvPr>
        </p:nvGraphicFramePr>
        <p:xfrm>
          <a:off x="9467533" y="2498057"/>
          <a:ext cx="1772285" cy="427355"/>
        </p:xfrm>
        <a:graphic>
          <a:graphicData uri="http://schemas.openxmlformats.org/presentationml/2006/ole">
            <mc:AlternateContent xmlns:mc="http://schemas.openxmlformats.org/markup-compatibility/2006">
              <mc:Choice xmlns:v="urn:schemas-microsoft-com:vml" Requires="v">
                <p:oleObj spid="_x0000_s9226" r:id="rId4" imgW="964565" imgH="215900" progId="Equation.3">
                  <p:embed/>
                </p:oleObj>
              </mc:Choice>
              <mc:Fallback>
                <p:oleObj r:id="rId4" imgW="964565" imgH="215900" progId="Equation.3">
                  <p:embed/>
                  <p:pic>
                    <p:nvPicPr>
                      <p:cNvPr id="47188" name="对象 47187"/>
                      <p:cNvPicPr/>
                      <p:nvPr/>
                    </p:nvPicPr>
                    <p:blipFill>
                      <a:blip r:embed="rId5"/>
                      <a:stretch>
                        <a:fillRect/>
                      </a:stretch>
                    </p:blipFill>
                    <p:spPr>
                      <a:xfrm>
                        <a:off x="9467533" y="2498057"/>
                        <a:ext cx="1772285" cy="427355"/>
                      </a:xfrm>
                      <a:prstGeom prst="rect">
                        <a:avLst/>
                      </a:prstGeom>
                      <a:noFill/>
                      <a:ln w="38100">
                        <a:noFill/>
                        <a:miter/>
                      </a:ln>
                    </p:spPr>
                  </p:pic>
                </p:oleObj>
              </mc:Fallback>
            </mc:AlternateContent>
          </a:graphicData>
        </a:graphic>
      </p:graphicFrame>
      <p:sp>
        <p:nvSpPr>
          <p:cNvPr id="22" name="矩形 21"/>
          <p:cNvSpPr/>
          <p:nvPr/>
        </p:nvSpPr>
        <p:spPr>
          <a:xfrm>
            <a:off x="7683329" y="2489025"/>
            <a:ext cx="1912938" cy="430212"/>
          </a:xfrm>
          <a:prstGeom prst="rect">
            <a:avLst/>
          </a:prstGeom>
          <a:noFill/>
          <a:ln w="9525">
            <a:noFill/>
          </a:ln>
        </p:spPr>
        <p:txBody>
          <a:bodyPr anchor="t" anchorCtr="0">
            <a:spAutoFit/>
          </a:bodyPr>
          <a:lstStyle/>
          <a:p>
            <a:r>
              <a:rPr lang="zh-CN" altLang="en-US" sz="2200" dirty="0">
                <a:solidFill>
                  <a:schemeClr val="tx2"/>
                </a:solidFill>
                <a:latin typeface="华文行楷" panose="02010800040101010101" pitchFamily="2" charset="-122"/>
                <a:ea typeface="华文行楷" panose="02010800040101010101" pitchFamily="2" charset="-122"/>
              </a:rPr>
              <a:t>主磁通原理：</a:t>
            </a:r>
          </a:p>
        </p:txBody>
      </p:sp>
      <p:sp>
        <p:nvSpPr>
          <p:cNvPr id="24" name="矩形 23"/>
          <p:cNvSpPr/>
          <p:nvPr/>
        </p:nvSpPr>
        <p:spPr>
          <a:xfrm>
            <a:off x="7690791" y="3094164"/>
            <a:ext cx="2171700" cy="430212"/>
          </a:xfrm>
          <a:prstGeom prst="rect">
            <a:avLst/>
          </a:prstGeom>
          <a:noFill/>
          <a:ln w="9525">
            <a:noFill/>
          </a:ln>
        </p:spPr>
        <p:txBody>
          <a:bodyPr wrap="none" anchor="t" anchorCtr="0">
            <a:spAutoFit/>
          </a:bodyPr>
          <a:lstStyle/>
          <a:p>
            <a:pPr algn="ctr"/>
            <a:r>
              <a:rPr lang="zh-CN" altLang="en-US" sz="2200" dirty="0">
                <a:solidFill>
                  <a:schemeClr val="tx2"/>
                </a:solidFill>
                <a:latin typeface="华文行楷" panose="02010800040101010101" pitchFamily="2" charset="-122"/>
                <a:ea typeface="华文行楷" panose="02010800040101010101" pitchFamily="2" charset="-122"/>
              </a:rPr>
              <a:t>磁路欧姆定律：</a:t>
            </a:r>
          </a:p>
        </p:txBody>
      </p:sp>
      <p:graphicFrame>
        <p:nvGraphicFramePr>
          <p:cNvPr id="25" name="对象 24"/>
          <p:cNvGraphicFramePr/>
          <p:nvPr>
            <p:extLst>
              <p:ext uri="{D42A27DB-BD31-4B8C-83A1-F6EECF244321}">
                <p14:modId xmlns:p14="http://schemas.microsoft.com/office/powerpoint/2010/main" val="3072205947"/>
              </p:ext>
            </p:extLst>
          </p:nvPr>
        </p:nvGraphicFramePr>
        <p:xfrm>
          <a:off x="9768378" y="2941825"/>
          <a:ext cx="955040" cy="774065"/>
        </p:xfrm>
        <a:graphic>
          <a:graphicData uri="http://schemas.openxmlformats.org/presentationml/2006/ole">
            <mc:AlternateContent xmlns:mc="http://schemas.openxmlformats.org/markup-compatibility/2006">
              <mc:Choice xmlns:v="urn:schemas-microsoft-com:vml" Requires="v">
                <p:oleObj spid="_x0000_s9227" r:id="rId6" imgW="571500" imgH="431800" progId="Equation.3">
                  <p:embed/>
                </p:oleObj>
              </mc:Choice>
              <mc:Fallback>
                <p:oleObj r:id="rId6" imgW="571500" imgH="431800" progId="Equation.3">
                  <p:embed/>
                  <p:pic>
                    <p:nvPicPr>
                      <p:cNvPr id="48137" name="对象 48136"/>
                      <p:cNvPicPr/>
                      <p:nvPr/>
                    </p:nvPicPr>
                    <p:blipFill>
                      <a:blip r:embed="rId7"/>
                      <a:stretch>
                        <a:fillRect/>
                      </a:stretch>
                    </p:blipFill>
                    <p:spPr>
                      <a:xfrm>
                        <a:off x="9768378" y="2941825"/>
                        <a:ext cx="955040" cy="774065"/>
                      </a:xfrm>
                      <a:prstGeom prst="rect">
                        <a:avLst/>
                      </a:prstGeom>
                      <a:noFill/>
                      <a:ln w="38100">
                        <a:noFill/>
                        <a:miter/>
                      </a:ln>
                    </p:spPr>
                  </p:pic>
                </p:oleObj>
              </mc:Fallback>
            </mc:AlternateContent>
          </a:graphicData>
        </a:graphic>
      </p:graphicFrame>
      <p:sp>
        <p:nvSpPr>
          <p:cNvPr id="26" name="Rectangle 10"/>
          <p:cNvSpPr/>
          <p:nvPr/>
        </p:nvSpPr>
        <p:spPr>
          <a:xfrm>
            <a:off x="794068" y="3718645"/>
            <a:ext cx="10445750" cy="1323439"/>
          </a:xfrm>
          <a:prstGeom prst="rect">
            <a:avLst/>
          </a:prstGeom>
          <a:noFill/>
          <a:ln w="9525">
            <a:noFill/>
          </a:ln>
        </p:spPr>
        <p:txBody>
          <a:bodyPr wrap="square" anchor="t" anchorCtr="0">
            <a:spAutoFit/>
          </a:bodyPr>
          <a:lstStyle/>
          <a:p>
            <a:r>
              <a:rPr lang="zh-CN" altLang="en-US" sz="2000" dirty="0" smtClean="0">
                <a:latin typeface="Times New Roman" panose="02020603050405020304" pitchFamily="18" charset="0"/>
                <a:ea typeface="华文楷体" panose="02010600040101010101" charset="-122"/>
                <a:cs typeface="Times New Roman" panose="02020603050405020304" pitchFamily="18" charset="0"/>
              </a:rPr>
              <a:t>由主磁通原理可知，在电源电压</a:t>
            </a:r>
            <a:r>
              <a:rPr lang="en-US" altLang="zh-CN" sz="2000" i="1" dirty="0" smtClean="0">
                <a:latin typeface="Times New Roman" panose="02020603050405020304" pitchFamily="18" charset="0"/>
                <a:ea typeface="华文楷体" panose="02010600040101010101" charset="-122"/>
                <a:cs typeface="Times New Roman" panose="02020603050405020304" pitchFamily="18" charset="0"/>
              </a:rPr>
              <a:t>U</a:t>
            </a:r>
            <a:r>
              <a:rPr lang="zh-CN" altLang="en-US" sz="2000" dirty="0" smtClean="0">
                <a:latin typeface="Times New Roman" panose="02020603050405020304" pitchFamily="18" charset="0"/>
                <a:ea typeface="华文楷体" panose="02010600040101010101" charset="-122"/>
                <a:cs typeface="Times New Roman" panose="02020603050405020304" pitchFamily="18" charset="0"/>
              </a:rPr>
              <a:t>和频率</a:t>
            </a:r>
            <a:r>
              <a:rPr lang="en-US" altLang="zh-CN" sz="2000" i="1" dirty="0" smtClean="0">
                <a:latin typeface="Times New Roman" panose="02020603050405020304" pitchFamily="18" charset="0"/>
                <a:ea typeface="华文楷体" panose="02010600040101010101" charset="-122"/>
                <a:cs typeface="Times New Roman" panose="02020603050405020304" pitchFamily="18" charset="0"/>
              </a:rPr>
              <a:t>f</a:t>
            </a:r>
            <a:r>
              <a:rPr lang="zh-CN" altLang="en-US" sz="2000" dirty="0" smtClean="0">
                <a:latin typeface="Times New Roman" panose="02020603050405020304" pitchFamily="18" charset="0"/>
                <a:ea typeface="华文楷体" panose="02010600040101010101" charset="-122"/>
                <a:cs typeface="Times New Roman" panose="02020603050405020304" pitchFamily="18" charset="0"/>
              </a:rPr>
              <a:t>不变的情况下，定子绕组产生的磁通量</a:t>
            </a:r>
            <a:r>
              <a:rPr lang="el-GR" altLang="zh-CN" sz="2000" i="1" dirty="0" smtClean="0">
                <a:latin typeface="Times New Roman" panose="02020603050405020304" pitchFamily="18" charset="0"/>
                <a:ea typeface="华文楷体" panose="02010600040101010101" charset="-122"/>
                <a:cs typeface="Times New Roman" panose="02020603050405020304" pitchFamily="18" charset="0"/>
                <a:sym typeface="+mn-ea"/>
              </a:rPr>
              <a:t>Φ</a:t>
            </a:r>
            <a:r>
              <a:rPr lang="zh-CN" altLang="en-US" sz="2000" dirty="0" smtClean="0">
                <a:latin typeface="Times New Roman" panose="02020603050405020304" pitchFamily="18" charset="0"/>
                <a:ea typeface="华文楷体" panose="02010600040101010101" charset="-122"/>
                <a:cs typeface="Times New Roman" panose="02020603050405020304" pitchFamily="18" charset="0"/>
              </a:rPr>
              <a:t>恒定不变。</a:t>
            </a:r>
          </a:p>
          <a:p>
            <a:r>
              <a:rPr lang="zh-CN" altLang="en-US" sz="2000" dirty="0" smtClean="0">
                <a:latin typeface="Times New Roman" panose="02020603050405020304" pitchFamily="18" charset="0"/>
                <a:ea typeface="华文楷体" panose="02010600040101010101" charset="-122"/>
                <a:cs typeface="Times New Roman" panose="02020603050405020304" pitchFamily="18" charset="0"/>
              </a:rPr>
              <a:t>由磁路欧姆定律可知，</a:t>
            </a:r>
            <a:r>
              <a:rPr lang="zh-CN" altLang="en-US" sz="2000" dirty="0" smtClean="0">
                <a:latin typeface="Times New Roman" panose="02020603050405020304" pitchFamily="18" charset="0"/>
                <a:ea typeface="华文楷体" panose="02010600040101010101" charset="-122"/>
                <a:cs typeface="Times New Roman" panose="02020603050405020304" pitchFamily="18" charset="0"/>
                <a:sym typeface="+mn-ea"/>
              </a:rPr>
              <a:t>磁阻</a:t>
            </a:r>
            <a:r>
              <a:rPr lang="en-US" altLang="zh-CN" sz="2000" i="1" dirty="0" smtClean="0">
                <a:latin typeface="Times New Roman" panose="02020603050405020304" pitchFamily="18" charset="0"/>
                <a:ea typeface="华文楷体" panose="02010600040101010101" charset="-122"/>
                <a:cs typeface="Times New Roman" panose="02020603050405020304" pitchFamily="18" charset="0"/>
                <a:sym typeface="+mn-ea"/>
              </a:rPr>
              <a:t>R</a:t>
            </a:r>
            <a:r>
              <a:rPr lang="en-US" altLang="zh-CN" sz="2000" baseline="-25000" dirty="0" smtClean="0">
                <a:latin typeface="Times New Roman" panose="02020603050405020304" pitchFamily="18" charset="0"/>
                <a:ea typeface="华文楷体" panose="02010600040101010101" charset="-122"/>
                <a:cs typeface="Times New Roman" panose="02020603050405020304" pitchFamily="18" charset="0"/>
                <a:sym typeface="+mn-ea"/>
              </a:rPr>
              <a:t>m</a:t>
            </a:r>
            <a:r>
              <a:rPr lang="zh-CN" altLang="en-US" sz="2000" dirty="0" smtClean="0">
                <a:latin typeface="Times New Roman" panose="02020603050405020304" pitchFamily="18" charset="0"/>
                <a:ea typeface="华文楷体" panose="02010600040101010101" charset="-122"/>
                <a:cs typeface="Times New Roman" panose="02020603050405020304" pitchFamily="18" charset="0"/>
                <a:sym typeface="+mn-ea"/>
              </a:rPr>
              <a:t>越大，</a:t>
            </a:r>
            <a:r>
              <a:rPr lang="zh-CN" sz="2000" dirty="0" smtClean="0">
                <a:latin typeface="Times New Roman" panose="02020603050405020304" pitchFamily="18" charset="0"/>
                <a:ea typeface="华文楷体" panose="02010600040101010101" charset="-122"/>
                <a:cs typeface="Times New Roman" panose="02020603050405020304" pitchFamily="18" charset="0"/>
                <a:sym typeface="+mn-ea"/>
              </a:rPr>
              <a:t>产生恒定主磁通</a:t>
            </a:r>
            <a:r>
              <a:rPr lang="el-GR" altLang="zh-CN" sz="2000" i="1" dirty="0" smtClean="0">
                <a:latin typeface="Times New Roman" panose="02020603050405020304" pitchFamily="18" charset="0"/>
                <a:ea typeface="华文楷体" panose="02010600040101010101" charset="-122"/>
                <a:cs typeface="Times New Roman" panose="02020603050405020304" pitchFamily="18" charset="0"/>
                <a:sym typeface="+mn-ea"/>
              </a:rPr>
              <a:t>Φ</a:t>
            </a:r>
            <a:r>
              <a:rPr lang="zh-CN" sz="2000" dirty="0" smtClean="0">
                <a:latin typeface="Times New Roman" panose="02020603050405020304" pitchFamily="18" charset="0"/>
                <a:ea typeface="华文楷体" panose="02010600040101010101" charset="-122"/>
                <a:cs typeface="Times New Roman" panose="02020603050405020304" pitchFamily="18" charset="0"/>
                <a:sym typeface="+mn-ea"/>
              </a:rPr>
              <a:t>需要的励磁电流就越大。</a:t>
            </a:r>
            <a:r>
              <a:rPr lang="zh-CN" altLang="en-US" sz="2000" dirty="0" smtClean="0">
                <a:latin typeface="Times New Roman" panose="02020603050405020304" pitchFamily="18" charset="0"/>
                <a:ea typeface="华文楷体" panose="02010600040101010101" charset="-122"/>
                <a:cs typeface="Times New Roman" panose="02020603050405020304" pitchFamily="18" charset="0"/>
              </a:rPr>
              <a:t>励磁电流</a:t>
            </a:r>
            <a:r>
              <a:rPr lang="zh-CN" altLang="en-US" sz="2000" dirty="0" smtClean="0">
                <a:latin typeface="Times New Roman" panose="02020603050405020304" pitchFamily="18" charset="0"/>
                <a:ea typeface="华文楷体" panose="02010600040101010101" charset="-122"/>
                <a:cs typeface="Times New Roman" panose="02020603050405020304" pitchFamily="18" charset="0"/>
                <a:sym typeface="+mn-ea"/>
              </a:rPr>
              <a:t>是无功电流，它增大会使电动机的功率因数降低、漏磁增大、铜损增加、温升增高，力矩减小、效率下降。</a:t>
            </a:r>
            <a:endParaRPr lang="zh-CN" altLang="en-US" sz="2000" dirty="0">
              <a:latin typeface="Times New Roman" panose="02020603050405020304" pitchFamily="18" charset="0"/>
              <a:ea typeface="华文楷体" panose="02010600040101010101" charset="-122"/>
              <a:cs typeface="Times New Roman" panose="02020603050405020304" pitchFamily="18" charset="0"/>
              <a:sym typeface="+mn-ea"/>
            </a:endParaRPr>
          </a:p>
        </p:txBody>
      </p:sp>
      <p:sp>
        <p:nvSpPr>
          <p:cNvPr id="27" name="文本框 26"/>
          <p:cNvSpPr txBox="1"/>
          <p:nvPr/>
        </p:nvSpPr>
        <p:spPr>
          <a:xfrm>
            <a:off x="794068" y="5220252"/>
            <a:ext cx="10146724" cy="706755"/>
          </a:xfrm>
          <a:prstGeom prst="rect">
            <a:avLst/>
          </a:prstGeom>
          <a:pattFill prst="shingle">
            <a:fgClr>
              <a:srgbClr val="F0AD00"/>
            </a:fgClr>
            <a:bgClr>
              <a:srgbClr val="FFFFFF"/>
            </a:bgClr>
          </a:pattFill>
          <a:ln w="9525">
            <a:noFill/>
          </a:ln>
        </p:spPr>
        <p:txBody>
          <a:bodyPr wrap="square">
            <a:spAutoFit/>
          </a:bodyPr>
          <a:lstStyle/>
          <a:p>
            <a:pPr algn="l">
              <a:lnSpc>
                <a:spcPct val="100000"/>
              </a:lnSpc>
              <a:spcBef>
                <a:spcPts val="0"/>
              </a:spcBef>
              <a:buClrTx/>
              <a:buSzTx/>
              <a:buFontTx/>
            </a:pPr>
            <a:r>
              <a:rPr lang="zh-CN" sz="2000" dirty="0">
                <a:latin typeface="华文中宋" panose="02010600040101010101" pitchFamily="2" charset="-122"/>
                <a:ea typeface="华文中宋" panose="02010600040101010101" pitchFamily="2" charset="-122"/>
              </a:rPr>
              <a:t>磁阻</a:t>
            </a:r>
            <a:r>
              <a:rPr lang="en-US" altLang="zh-CN" sz="2000" i="1" dirty="0">
                <a:latin typeface="Times New Roman" panose="02020603050405020304" pitchFamily="18" charset="0"/>
                <a:ea typeface="华文新魏" panose="02010800040101010101" pitchFamily="2" charset="-122"/>
                <a:cs typeface="Times New Roman" panose="02020603050405020304" pitchFamily="18" charset="0"/>
                <a:sym typeface="+mn-ea"/>
              </a:rPr>
              <a:t>R</a:t>
            </a:r>
            <a:r>
              <a:rPr lang="en-US" altLang="zh-CN" sz="2000" baseline="-25000" dirty="0">
                <a:latin typeface="Times New Roman" panose="02020603050405020304" pitchFamily="18" charset="0"/>
                <a:ea typeface="华文新魏" panose="02010800040101010101" pitchFamily="2" charset="-122"/>
                <a:cs typeface="Times New Roman" panose="02020603050405020304" pitchFamily="18" charset="0"/>
                <a:sym typeface="+mn-ea"/>
              </a:rPr>
              <a:t>m</a:t>
            </a:r>
            <a:r>
              <a:rPr lang="zh-CN" sz="2000" dirty="0">
                <a:latin typeface="华文中宋" panose="02010600040101010101" pitchFamily="2" charset="-122"/>
                <a:ea typeface="华文中宋" panose="02010600040101010101" pitchFamily="2" charset="-122"/>
              </a:rPr>
              <a:t>大也不全是坏事，因为可以减少气隙磁场中的谐波含量，从而减少附加损耗，而且还能够改善起动性能。</a:t>
            </a:r>
          </a:p>
        </p:txBody>
      </p:sp>
    </p:spTree>
    <p:extLst>
      <p:ext uri="{BB962C8B-B14F-4D97-AF65-F5344CB8AC3E}">
        <p14:creationId xmlns:p14="http://schemas.microsoft.com/office/powerpoint/2010/main" val="37239133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2000" fill="hold">
                                          <p:stCondLst>
                                            <p:cond delay="0"/>
                                          </p:stCondLst>
                                        </p:cTn>
                                        <p:tgtEl>
                                          <p:spTgt spid="18">
                                            <p:txEl>
                                              <p:pRg st="0" end="0"/>
                                            </p:txEl>
                                          </p:spTgt>
                                        </p:tgtEl>
                                        <p:attrNameLst>
                                          <p:attrName>style.visibility</p:attrName>
                                        </p:attrNameLst>
                                      </p:cBhvr>
                                      <p:to>
                                        <p:strVal val="visible"/>
                                      </p:to>
                                    </p:set>
                                    <p:animEffect transition="in" filter="blinds(horizontal)">
                                      <p:cBhvr>
                                        <p:cTn id="7" dur="2000"/>
                                        <p:tgtEl>
                                          <p:spTgt spid="18">
                                            <p:txEl>
                                              <p:pRg st="0" end="0"/>
                                            </p:txEl>
                                          </p:spTgt>
                                        </p:tgtEl>
                                      </p:cBhvr>
                                    </p:animEffect>
                                  </p:childTnLst>
                                </p:cTn>
                              </p:par>
                            </p:childTnLst>
                          </p:cTn>
                        </p:par>
                        <p:par>
                          <p:cTn id="8" fill="hold">
                            <p:stCondLst>
                              <p:cond delay="2000"/>
                            </p:stCondLst>
                            <p:childTnLst>
                              <p:par>
                                <p:cTn id="9" presetID="12" presetClass="entr" presetSubtype="8" fill="hold" grpId="0" nodeType="afterEffect">
                                  <p:stCondLst>
                                    <p:cond delay="0"/>
                                  </p:stCondLst>
                                  <p:childTnLst>
                                    <p:set>
                                      <p:cBhvr>
                                        <p:cTn id="10" dur="2000" fill="hold">
                                          <p:stCondLst>
                                            <p:cond delay="0"/>
                                          </p:stCondLst>
                                        </p:cTn>
                                        <p:tgtEl>
                                          <p:spTgt spid="19"/>
                                        </p:tgtEl>
                                        <p:attrNameLst>
                                          <p:attrName>style.visibility</p:attrName>
                                        </p:attrNameLst>
                                      </p:cBhvr>
                                      <p:to>
                                        <p:strVal val="visible"/>
                                      </p:to>
                                    </p:set>
                                    <p:anim calcmode="lin" valueType="num">
                                      <p:cBhvr additive="base">
                                        <p:cTn id="11" dur="2000"/>
                                        <p:tgtEl>
                                          <p:spTgt spid="19"/>
                                        </p:tgtEl>
                                        <p:attrNameLst>
                                          <p:attrName>ppt_x</p:attrName>
                                        </p:attrNameLst>
                                      </p:cBhvr>
                                      <p:tavLst>
                                        <p:tav tm="0">
                                          <p:val>
                                            <p:strVal val="#ppt_x-#ppt_w*1.125000"/>
                                          </p:val>
                                        </p:tav>
                                        <p:tav tm="100000">
                                          <p:val>
                                            <p:strVal val="#ppt_x"/>
                                          </p:val>
                                        </p:tav>
                                      </p:tavLst>
                                    </p:anim>
                                    <p:animEffect transition="in" filter="wipe(right)">
                                      <p:cBhvr>
                                        <p:cTn id="12" dur="20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2000" fill="hold">
                                          <p:stCondLst>
                                            <p:cond delay="0"/>
                                          </p:stCondLst>
                                        </p:cTn>
                                        <p:tgtEl>
                                          <p:spTgt spid="20"/>
                                        </p:tgtEl>
                                        <p:attrNameLst>
                                          <p:attrName>style.visibility</p:attrName>
                                        </p:attrNameLst>
                                      </p:cBhvr>
                                      <p:to>
                                        <p:strVal val="visible"/>
                                      </p:to>
                                    </p:set>
                                    <p:animEffect transition="in" filter="blinds(vertical)">
                                      <p:cBhvr>
                                        <p:cTn id="17" dur="2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2000" fill="hold">
                                          <p:stCondLst>
                                            <p:cond delay="0"/>
                                          </p:stCondLst>
                                        </p:cTn>
                                        <p:tgtEl>
                                          <p:spTgt spid="22"/>
                                        </p:tgtEl>
                                        <p:attrNameLst>
                                          <p:attrName>style.visibility</p:attrName>
                                        </p:attrNameLst>
                                      </p:cBhvr>
                                      <p:to>
                                        <p:strVal val="visible"/>
                                      </p:to>
                                    </p:set>
                                    <p:animEffect transition="in" filter="wipe(left)">
                                      <p:cBhvr>
                                        <p:cTn id="22" dur="2000"/>
                                        <p:tgtEl>
                                          <p:spTgt spid="22"/>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2000" fill="hold">
                                          <p:stCondLst>
                                            <p:cond delay="0"/>
                                          </p:stCondLst>
                                        </p:cTn>
                                        <p:tgtEl>
                                          <p:spTgt spid="21"/>
                                        </p:tgtEl>
                                        <p:attrNameLst>
                                          <p:attrName>style.visibility</p:attrName>
                                        </p:attrNameLst>
                                      </p:cBhvr>
                                      <p:to>
                                        <p:strVal val="visible"/>
                                      </p:to>
                                    </p:set>
                                    <p:animEffect transition="in" filter="wipe(left)">
                                      <p:cBhvr>
                                        <p:cTn id="26" dur="2000"/>
                                        <p:tgtEl>
                                          <p:spTgt spid="21"/>
                                        </p:tgtEl>
                                      </p:cBhvr>
                                    </p:animEffect>
                                  </p:childTnLst>
                                </p:cTn>
                              </p:par>
                            </p:childTnLst>
                          </p:cTn>
                        </p:par>
                        <p:par>
                          <p:cTn id="27" fill="hold">
                            <p:stCondLst>
                              <p:cond delay="4000"/>
                            </p:stCondLst>
                            <p:childTnLst>
                              <p:par>
                                <p:cTn id="28" presetID="22" presetClass="entr" presetSubtype="8" fill="hold" grpId="0" nodeType="afterEffect">
                                  <p:stCondLst>
                                    <p:cond delay="0"/>
                                  </p:stCondLst>
                                  <p:childTnLst>
                                    <p:set>
                                      <p:cBhvr>
                                        <p:cTn id="29" dur="2000" fill="hold">
                                          <p:stCondLst>
                                            <p:cond delay="0"/>
                                          </p:stCondLst>
                                        </p:cTn>
                                        <p:tgtEl>
                                          <p:spTgt spid="24"/>
                                        </p:tgtEl>
                                        <p:attrNameLst>
                                          <p:attrName>style.visibility</p:attrName>
                                        </p:attrNameLst>
                                      </p:cBhvr>
                                      <p:to>
                                        <p:strVal val="visible"/>
                                      </p:to>
                                    </p:set>
                                    <p:animEffect transition="in" filter="wipe(left)">
                                      <p:cBhvr>
                                        <p:cTn id="30" dur="2000"/>
                                        <p:tgtEl>
                                          <p:spTgt spid="24"/>
                                        </p:tgtEl>
                                      </p:cBhvr>
                                    </p:animEffect>
                                  </p:childTnLst>
                                </p:cTn>
                              </p:par>
                            </p:childTnLst>
                          </p:cTn>
                        </p:par>
                        <p:par>
                          <p:cTn id="31" fill="hold">
                            <p:stCondLst>
                              <p:cond delay="6000"/>
                            </p:stCondLst>
                            <p:childTnLst>
                              <p:par>
                                <p:cTn id="32" presetID="22" presetClass="entr" presetSubtype="8" fill="hold" nodeType="afterEffect">
                                  <p:stCondLst>
                                    <p:cond delay="0"/>
                                  </p:stCondLst>
                                  <p:childTnLst>
                                    <p:set>
                                      <p:cBhvr>
                                        <p:cTn id="33" dur="2000" fill="hold">
                                          <p:stCondLst>
                                            <p:cond delay="0"/>
                                          </p:stCondLst>
                                        </p:cTn>
                                        <p:tgtEl>
                                          <p:spTgt spid="25"/>
                                        </p:tgtEl>
                                        <p:attrNameLst>
                                          <p:attrName>style.visibility</p:attrName>
                                        </p:attrNameLst>
                                      </p:cBhvr>
                                      <p:to>
                                        <p:strVal val="visible"/>
                                      </p:to>
                                    </p:set>
                                    <p:animEffect transition="in" filter="wipe(left)">
                                      <p:cBhvr>
                                        <p:cTn id="34" dur="20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5" fill="hold" grpId="0" nodeType="clickEffect">
                                  <p:stCondLst>
                                    <p:cond delay="0"/>
                                  </p:stCondLst>
                                  <p:childTnLst>
                                    <p:set>
                                      <p:cBhvr>
                                        <p:cTn id="38" dur="2000" fill="hold">
                                          <p:stCondLst>
                                            <p:cond delay="0"/>
                                          </p:stCondLst>
                                        </p:cTn>
                                        <p:tgtEl>
                                          <p:spTgt spid="26"/>
                                        </p:tgtEl>
                                        <p:attrNameLst>
                                          <p:attrName>style.visibility</p:attrName>
                                        </p:attrNameLst>
                                      </p:cBhvr>
                                      <p:to>
                                        <p:strVal val="visible"/>
                                      </p:to>
                                    </p:set>
                                    <p:animEffect transition="in" filter="blinds(vertical)">
                                      <p:cBhvr>
                                        <p:cTn id="39" dur="20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grpId="0" nodeType="clickEffect">
                                  <p:stCondLst>
                                    <p:cond delay="0"/>
                                  </p:stCondLst>
                                  <p:childTnLst>
                                    <p:set>
                                      <p:cBhvr>
                                        <p:cTn id="43" dur="2000" fill="hold">
                                          <p:stCondLst>
                                            <p:cond delay="0"/>
                                          </p:stCondLst>
                                        </p:cTn>
                                        <p:tgtEl>
                                          <p:spTgt spid="27"/>
                                        </p:tgtEl>
                                        <p:attrNameLst>
                                          <p:attrName>style.visibility</p:attrName>
                                        </p:attrNameLst>
                                      </p:cBhvr>
                                      <p:to>
                                        <p:strVal val="visible"/>
                                      </p:to>
                                    </p:set>
                                    <p:anim calcmode="lin" valueType="num">
                                      <p:cBhvr additive="base">
                                        <p:cTn id="44" dur="2000"/>
                                        <p:tgtEl>
                                          <p:spTgt spid="27"/>
                                        </p:tgtEl>
                                        <p:attrNameLst>
                                          <p:attrName>ppt_x</p:attrName>
                                        </p:attrNameLst>
                                      </p:cBhvr>
                                      <p:tavLst>
                                        <p:tav tm="0">
                                          <p:val>
                                            <p:strVal val="#ppt_x-#ppt_w*1.125000"/>
                                          </p:val>
                                        </p:tav>
                                        <p:tav tm="100000">
                                          <p:val>
                                            <p:strVal val="#ppt_x"/>
                                          </p:val>
                                        </p:tav>
                                      </p:tavLst>
                                    </p:anim>
                                    <p:animEffect transition="in" filter="wipe(right)">
                                      <p:cBhvr>
                                        <p:cTn id="4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19" grpId="0"/>
      <p:bldP spid="19" grpId="1"/>
      <p:bldP spid="20" grpId="0"/>
      <p:bldP spid="22" grpId="0"/>
      <p:bldP spid="24" grpId="0"/>
      <p:bldP spid="26" grpId="0"/>
      <p:bldP spid="27" grpId="0" bldLvl="0" animBg="1"/>
      <p:bldP spid="27"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6" name="Picture 8"/>
          <p:cNvPicPr>
            <a:picLocks noChangeAspect="1"/>
          </p:cNvPicPr>
          <p:nvPr/>
        </p:nvPicPr>
        <p:blipFill>
          <a:blip r:embed="rId2"/>
          <a:stretch>
            <a:fillRect/>
          </a:stretch>
        </p:blipFill>
        <p:spPr>
          <a:xfrm>
            <a:off x="6580029" y="2256436"/>
            <a:ext cx="1998706" cy="1556794"/>
          </a:xfrm>
          <a:prstGeom prst="rect">
            <a:avLst/>
          </a:prstGeom>
          <a:noFill/>
          <a:ln w="9525">
            <a:noFill/>
          </a:ln>
        </p:spPr>
      </p:pic>
      <p:sp>
        <p:nvSpPr>
          <p:cNvPr id="37897" name="Text Box 9"/>
          <p:cNvSpPr txBox="1"/>
          <p:nvPr/>
        </p:nvSpPr>
        <p:spPr>
          <a:xfrm>
            <a:off x="585007" y="4898915"/>
            <a:ext cx="10844993" cy="1015663"/>
          </a:xfrm>
          <a:prstGeom prst="rect">
            <a:avLst/>
          </a:prstGeom>
          <a:noFill/>
          <a:ln w="9525">
            <a:noFill/>
          </a:ln>
        </p:spPr>
        <p:txBody>
          <a:bodyPr wrap="square" anchor="t" anchorCtr="0">
            <a:spAutoFit/>
          </a:bodyPr>
          <a:lstStyle/>
          <a:p>
            <a:pPr>
              <a:lnSpc>
                <a:spcPct val="150000"/>
              </a:lnSpc>
              <a:spcBef>
                <a:spcPts val="50"/>
              </a:spcBef>
            </a:pPr>
            <a:r>
              <a:rPr lang="zh-CN" altLang="en-US" sz="2000" dirty="0">
                <a:latin typeface="微软雅黑" panose="020B0503020204020204" pitchFamily="34" charset="-122"/>
                <a:ea typeface="微软雅黑" panose="020B0503020204020204" pitchFamily="34" charset="-122"/>
              </a:rPr>
              <a:t>为增强导磁能力和减小铁耗，常选用</a:t>
            </a:r>
            <a:r>
              <a:rPr lang="en-US" altLang="zh-CN" sz="2000" dirty="0">
                <a:latin typeface="微软雅黑" panose="020B0503020204020204" pitchFamily="34" charset="-122"/>
                <a:ea typeface="微软雅黑" panose="020B0503020204020204" pitchFamily="34" charset="-122"/>
                <a:sym typeface="+mn-ea"/>
              </a:rPr>
              <a:t>0.35mm</a:t>
            </a:r>
            <a:r>
              <a:rPr lang="zh-CN" altLang="en-US" sz="2000" dirty="0">
                <a:latin typeface="微软雅黑" panose="020B0503020204020204" pitchFamily="34" charset="-122"/>
                <a:ea typeface="微软雅黑" panose="020B0503020204020204" pitchFamily="34" charset="-122"/>
              </a:rPr>
              <a:t>或</a:t>
            </a:r>
            <a:r>
              <a:rPr lang="en-US" altLang="zh-CN" sz="2000" dirty="0">
                <a:latin typeface="微软雅黑" panose="020B0503020204020204" pitchFamily="34" charset="-122"/>
                <a:ea typeface="微软雅黑" panose="020B0503020204020204" pitchFamily="34" charset="-122"/>
                <a:sym typeface="+mn-ea"/>
              </a:rPr>
              <a:t>0.5mm</a:t>
            </a:r>
            <a:r>
              <a:rPr lang="zh-CN" altLang="en-US" sz="2000" dirty="0">
                <a:latin typeface="微软雅黑" panose="020B0503020204020204" pitchFamily="34" charset="-122"/>
                <a:ea typeface="微软雅黑" panose="020B0503020204020204" pitchFamily="34" charset="-122"/>
              </a:rPr>
              <a:t>厚的硅钢片冲制叠压而成（</a:t>
            </a:r>
            <a:r>
              <a:rPr lang="zh-CN" altLang="en-US" sz="2000" dirty="0">
                <a:latin typeface="微软雅黑" panose="020B0503020204020204" pitchFamily="34" charset="-122"/>
                <a:ea typeface="微软雅黑" panose="020B0503020204020204" pitchFamily="34" charset="-122"/>
                <a:sym typeface="+mn-ea"/>
              </a:rPr>
              <a:t>定子冲片）</a:t>
            </a:r>
            <a:r>
              <a:rPr lang="zh-CN" altLang="en-US" sz="2000" dirty="0">
                <a:latin typeface="微软雅黑" panose="020B0503020204020204" pitchFamily="34" charset="-122"/>
                <a:ea typeface="微软雅黑" panose="020B0503020204020204" pitchFamily="34" charset="-122"/>
              </a:rPr>
              <a:t>，片与片之间涂有绝缘漆。</a:t>
            </a:r>
          </a:p>
        </p:txBody>
      </p:sp>
      <p:sp>
        <p:nvSpPr>
          <p:cNvPr id="37898" name="Text Box 10"/>
          <p:cNvSpPr txBox="1">
            <a:spLocks noChangeArrowheads="1"/>
          </p:cNvSpPr>
          <p:nvPr/>
        </p:nvSpPr>
        <p:spPr bwMode="auto">
          <a:xfrm>
            <a:off x="850266" y="1341121"/>
            <a:ext cx="6172200" cy="904863"/>
          </a:xfrm>
          <a:prstGeom prst="rect">
            <a:avLst/>
          </a:prstGeom>
          <a:noFill/>
          <a:ln w="9525">
            <a:noFill/>
            <a:miter lim="800000"/>
          </a:ln>
        </p:spPr>
        <p:txBody>
          <a:bodyPr>
            <a:spAutoFit/>
          </a:bodyPr>
          <a:lstStyle>
            <a:defPPr>
              <a:defRPr lang="zh-CN"/>
            </a:defPPr>
            <a:lvl1pPr>
              <a:lnSpc>
                <a:spcPct val="85000"/>
              </a:lnSpc>
              <a:spcBef>
                <a:spcPct val="50000"/>
              </a:spcBef>
              <a:defRPr sz="2400">
                <a:latin typeface="黑体" panose="02010609060101010101" pitchFamily="49" charset="-122"/>
                <a:ea typeface="黑体" panose="02010609060101010101" pitchFamily="49" charset="-122"/>
              </a:defRPr>
            </a:lvl1pPr>
          </a:lstStyle>
          <a:p>
            <a:r>
              <a:rPr lang="en-US" altLang="zh-CN" dirty="0"/>
              <a:t>1.</a:t>
            </a:r>
            <a:r>
              <a:rPr lang="zh-CN" altLang="en-US" dirty="0"/>
              <a:t>定子</a:t>
            </a:r>
            <a:endParaRPr lang="en-US" altLang="zh-CN" dirty="0"/>
          </a:p>
          <a:p>
            <a:r>
              <a:rPr lang="en-US" altLang="zh-CN" dirty="0"/>
              <a:t>1</a:t>
            </a:r>
            <a:r>
              <a:rPr lang="zh-CN" altLang="en-US" dirty="0"/>
              <a:t>）定子铁心</a:t>
            </a:r>
          </a:p>
        </p:txBody>
      </p:sp>
      <p:sp>
        <p:nvSpPr>
          <p:cNvPr id="37899" name="Text Box 11"/>
          <p:cNvSpPr txBox="1"/>
          <p:nvPr/>
        </p:nvSpPr>
        <p:spPr>
          <a:xfrm>
            <a:off x="585007" y="4361302"/>
            <a:ext cx="8717974" cy="553998"/>
          </a:xfrm>
          <a:prstGeom prst="rect">
            <a:avLst/>
          </a:prstGeom>
          <a:noFill/>
          <a:ln w="9525">
            <a:noFill/>
          </a:ln>
        </p:spPr>
        <p:txBody>
          <a:bodyPr wrap="square" anchor="t" anchorCtr="0">
            <a:spAutoFit/>
          </a:bodyPr>
          <a:lstStyle/>
          <a:p>
            <a:pPr>
              <a:lnSpc>
                <a:spcPct val="150000"/>
              </a:lnSpc>
              <a:spcBef>
                <a:spcPts val="50"/>
              </a:spcBef>
            </a:pPr>
            <a:r>
              <a:rPr lang="zh-CN" altLang="en-US" sz="2000" dirty="0">
                <a:latin typeface="微软雅黑" panose="020B0503020204020204" pitchFamily="34" charset="-122"/>
                <a:ea typeface="微软雅黑" panose="020B0503020204020204" pitchFamily="34" charset="-122"/>
              </a:rPr>
              <a:t>定子铁心是电机磁路的重要部分，兼起固定定子绕组的作用。</a:t>
            </a:r>
          </a:p>
        </p:txBody>
      </p:sp>
      <p:sp>
        <p:nvSpPr>
          <p:cNvPr id="37901" name="Text Box 13"/>
          <p:cNvSpPr txBox="1"/>
          <p:nvPr/>
        </p:nvSpPr>
        <p:spPr>
          <a:xfrm>
            <a:off x="585007" y="5838398"/>
            <a:ext cx="10814858" cy="553998"/>
          </a:xfrm>
          <a:prstGeom prst="rect">
            <a:avLst/>
          </a:prstGeom>
          <a:noFill/>
          <a:ln w="9525">
            <a:noFill/>
          </a:ln>
        </p:spPr>
        <p:txBody>
          <a:bodyPr wrap="square" anchor="t" anchorCtr="0">
            <a:spAutoFit/>
          </a:bodyPr>
          <a:lstStyle/>
          <a:p>
            <a:pPr>
              <a:lnSpc>
                <a:spcPct val="150000"/>
              </a:lnSpc>
              <a:spcBef>
                <a:spcPts val="50"/>
              </a:spcBef>
            </a:pPr>
            <a:r>
              <a:rPr lang="zh-CN" altLang="en-US" sz="2000" dirty="0">
                <a:latin typeface="微软雅黑" panose="020B0503020204020204" pitchFamily="34" charset="-122"/>
                <a:ea typeface="微软雅黑" panose="020B0503020204020204" pitchFamily="34" charset="-122"/>
              </a:rPr>
              <a:t>在定子铁心的内圆周上，均匀地分布着许多形状相同的槽（定子</a:t>
            </a:r>
            <a:r>
              <a:rPr lang="zh-CN" altLang="en-US" sz="2000" dirty="0">
                <a:latin typeface="微软雅黑" panose="020B0503020204020204" pitchFamily="34" charset="-122"/>
                <a:ea typeface="微软雅黑" panose="020B0503020204020204" pitchFamily="34" charset="-122"/>
                <a:sym typeface="+mn-ea"/>
              </a:rPr>
              <a:t>槽</a:t>
            </a:r>
            <a:r>
              <a:rPr lang="zh-CN" altLang="en-US" sz="2000" dirty="0">
                <a:latin typeface="微软雅黑" panose="020B0503020204020204" pitchFamily="34" charset="-122"/>
                <a:ea typeface="微软雅黑" panose="020B0503020204020204" pitchFamily="34" charset="-122"/>
              </a:rPr>
              <a:t>），槽内嵌放定子绕组。 </a:t>
            </a:r>
          </a:p>
        </p:txBody>
      </p:sp>
      <p:pic>
        <p:nvPicPr>
          <p:cNvPr id="91" name="2-2.jpg"/>
          <p:cNvPicPr/>
          <p:nvPr/>
        </p:nvPicPr>
        <p:blipFill>
          <a:blip r:embed="rId3"/>
          <a:stretch>
            <a:fillRect/>
          </a:stretch>
        </p:blipFill>
        <p:spPr>
          <a:xfrm>
            <a:off x="2856980" y="2256436"/>
            <a:ext cx="1518920" cy="1553845"/>
          </a:xfrm>
          <a:prstGeom prst="rect">
            <a:avLst/>
          </a:prstGeom>
        </p:spPr>
      </p:pic>
      <p:sp>
        <p:nvSpPr>
          <p:cNvPr id="11"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2" name="图片 11"/>
          <p:cNvPicPr>
            <a:picLocks noChangeAspect="1"/>
          </p:cNvPicPr>
          <p:nvPr/>
        </p:nvPicPr>
        <p:blipFill>
          <a:blip r:embed="rId4">
            <a:clrChange>
              <a:clrFrom>
                <a:srgbClr val="F6F6F6"/>
              </a:clrFrom>
              <a:clrTo>
                <a:srgbClr val="F6F6F6">
                  <a:alpha val="0"/>
                </a:srgbClr>
              </a:clrTo>
            </a:clrChange>
          </a:blip>
          <a:stretch>
            <a:fillRect/>
          </a:stretch>
        </p:blipFill>
        <p:spPr>
          <a:xfrm>
            <a:off x="168275" y="211646"/>
            <a:ext cx="607719" cy="633243"/>
          </a:xfrm>
          <a:prstGeom prst="rect">
            <a:avLst/>
          </a:prstGeom>
        </p:spPr>
      </p:pic>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3315" y="2207920"/>
            <a:ext cx="1809299" cy="165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5421223"/>
      </p:ext>
    </p:extLst>
  </p:cSld>
  <p:clrMapOvr>
    <a:masterClrMapping/>
  </p:clrMapOvr>
  <mc:AlternateContent xmlns:mc="http://schemas.openxmlformats.org/markup-compatibility/2006" xmlns:p14="http://schemas.microsoft.com/office/powerpoint/2010/main">
    <mc:Choice Requires="p14">
      <p:transition spd="slow" p14:dur="1500" advTm="1141">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2000" fill="hold">
                                          <p:stCondLst>
                                            <p:cond delay="0"/>
                                          </p:stCondLst>
                                        </p:cTn>
                                        <p:tgtEl>
                                          <p:spTgt spid="37898"/>
                                        </p:tgtEl>
                                        <p:attrNameLst>
                                          <p:attrName>style.visibility</p:attrName>
                                        </p:attrNameLst>
                                      </p:cBhvr>
                                      <p:to>
                                        <p:strVal val="visible"/>
                                      </p:to>
                                    </p:set>
                                    <p:animEffect transition="in" filter="blinds(horizontal)">
                                      <p:cBhvr>
                                        <p:cTn id="7" dur="2000"/>
                                        <p:tgtEl>
                                          <p:spTgt spid="37898"/>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2000" fill="hold">
                                          <p:stCondLst>
                                            <p:cond delay="0"/>
                                          </p:stCondLst>
                                        </p:cTn>
                                        <p:tgtEl>
                                          <p:spTgt spid="37896"/>
                                        </p:tgtEl>
                                        <p:attrNameLst>
                                          <p:attrName>style.visibility</p:attrName>
                                        </p:attrNameLst>
                                      </p:cBhvr>
                                      <p:to>
                                        <p:strVal val="visible"/>
                                      </p:to>
                                    </p:set>
                                    <p:anim calcmode="lin" valueType="num">
                                      <p:cBhvr>
                                        <p:cTn id="11" dur="2000" fill="hold"/>
                                        <p:tgtEl>
                                          <p:spTgt spid="37896"/>
                                        </p:tgtEl>
                                        <p:attrNameLst>
                                          <p:attrName>ppt_w</p:attrName>
                                        </p:attrNameLst>
                                      </p:cBhvr>
                                      <p:tavLst>
                                        <p:tav tm="0">
                                          <p:val>
                                            <p:fltVal val="0"/>
                                          </p:val>
                                        </p:tav>
                                        <p:tav tm="100000">
                                          <p:val>
                                            <p:strVal val="#ppt_w"/>
                                          </p:val>
                                        </p:tav>
                                      </p:tavLst>
                                    </p:anim>
                                    <p:anim calcmode="lin" valueType="num">
                                      <p:cBhvr>
                                        <p:cTn id="12" dur="2000" fill="hold"/>
                                        <p:tgtEl>
                                          <p:spTgt spid="37896"/>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2000" fill="hold">
                                          <p:stCondLst>
                                            <p:cond delay="0"/>
                                          </p:stCondLst>
                                        </p:cTn>
                                        <p:tgtEl>
                                          <p:spTgt spid="37899"/>
                                        </p:tgtEl>
                                        <p:attrNameLst>
                                          <p:attrName>style.visibility</p:attrName>
                                        </p:attrNameLst>
                                      </p:cBhvr>
                                      <p:to>
                                        <p:strVal val="visible"/>
                                      </p:to>
                                    </p:set>
                                    <p:animEffect transition="in" filter="blinds(horizontal)">
                                      <p:cBhvr>
                                        <p:cTn id="17" dur="2000"/>
                                        <p:tgtEl>
                                          <p:spTgt spid="37899"/>
                                        </p:tgtEl>
                                      </p:cBhvr>
                                    </p:animEffect>
                                  </p:childTnLst>
                                </p:cTn>
                              </p:par>
                            </p:childTnLst>
                          </p:cTn>
                        </p:par>
                        <p:par>
                          <p:cTn id="18" fill="hold">
                            <p:stCondLst>
                              <p:cond delay="2000"/>
                            </p:stCondLst>
                            <p:childTnLst>
                              <p:par>
                                <p:cTn id="19" presetID="3" presetClass="entr" presetSubtype="10" fill="hold" grpId="0" nodeType="afterEffect">
                                  <p:stCondLst>
                                    <p:cond delay="0"/>
                                  </p:stCondLst>
                                  <p:childTnLst>
                                    <p:set>
                                      <p:cBhvr>
                                        <p:cTn id="20" dur="2000" fill="hold">
                                          <p:stCondLst>
                                            <p:cond delay="0"/>
                                          </p:stCondLst>
                                        </p:cTn>
                                        <p:tgtEl>
                                          <p:spTgt spid="37897"/>
                                        </p:tgtEl>
                                        <p:attrNameLst>
                                          <p:attrName>style.visibility</p:attrName>
                                        </p:attrNameLst>
                                      </p:cBhvr>
                                      <p:to>
                                        <p:strVal val="visible"/>
                                      </p:to>
                                    </p:set>
                                    <p:animEffect transition="in" filter="blinds(horizontal)">
                                      <p:cBhvr>
                                        <p:cTn id="21" dur="2000"/>
                                        <p:tgtEl>
                                          <p:spTgt spid="37897"/>
                                        </p:tgtEl>
                                      </p:cBhvr>
                                    </p:animEffect>
                                  </p:childTnLst>
                                </p:cTn>
                              </p:par>
                            </p:childTnLst>
                          </p:cTn>
                        </p:par>
                        <p:par>
                          <p:cTn id="22" fill="hold">
                            <p:stCondLst>
                              <p:cond delay="4000"/>
                            </p:stCondLst>
                            <p:childTnLst>
                              <p:par>
                                <p:cTn id="23" presetID="17" presetClass="entr" presetSubtype="10" fill="hold" nodeType="afterEffect">
                                  <p:stCondLst>
                                    <p:cond delay="0"/>
                                  </p:stCondLst>
                                  <p:childTnLst>
                                    <p:set>
                                      <p:cBhvr>
                                        <p:cTn id="24" dur="2000" fill="hold">
                                          <p:stCondLst>
                                            <p:cond delay="0"/>
                                          </p:stCondLst>
                                        </p:cTn>
                                        <p:tgtEl>
                                          <p:spTgt spid="91"/>
                                        </p:tgtEl>
                                        <p:attrNameLst>
                                          <p:attrName>style.visibility</p:attrName>
                                        </p:attrNameLst>
                                      </p:cBhvr>
                                      <p:to>
                                        <p:strVal val="visible"/>
                                      </p:to>
                                    </p:set>
                                    <p:anim calcmode="lin" valueType="num">
                                      <p:cBhvr>
                                        <p:cTn id="25" dur="2000" fill="hold"/>
                                        <p:tgtEl>
                                          <p:spTgt spid="91"/>
                                        </p:tgtEl>
                                        <p:attrNameLst>
                                          <p:attrName>ppt_w</p:attrName>
                                        </p:attrNameLst>
                                      </p:cBhvr>
                                      <p:tavLst>
                                        <p:tav tm="0">
                                          <p:val>
                                            <p:fltVal val="0"/>
                                          </p:val>
                                        </p:tav>
                                        <p:tav tm="100000">
                                          <p:val>
                                            <p:strVal val="#ppt_w"/>
                                          </p:val>
                                        </p:tav>
                                      </p:tavLst>
                                    </p:anim>
                                    <p:anim calcmode="lin" valueType="num">
                                      <p:cBhvr>
                                        <p:cTn id="26" dur="2000" fill="hold"/>
                                        <p:tgtEl>
                                          <p:spTgt spid="91"/>
                                        </p:tgtEl>
                                        <p:attrNameLst>
                                          <p:attrName>ppt_h</p:attrName>
                                        </p:attrNameLst>
                                      </p:cBhvr>
                                      <p:tavLst>
                                        <p:tav tm="0">
                                          <p:val>
                                            <p:strVal val="#ppt_h"/>
                                          </p:val>
                                        </p:tav>
                                        <p:tav tm="100000">
                                          <p:val>
                                            <p:strVal val="#ppt_h"/>
                                          </p:val>
                                        </p:tav>
                                      </p:tavLst>
                                    </p:anim>
                                  </p:childTnLst>
                                </p:cTn>
                              </p:par>
                            </p:childTnLst>
                          </p:cTn>
                        </p:par>
                        <p:par>
                          <p:cTn id="27" fill="hold">
                            <p:stCondLst>
                              <p:cond delay="6000"/>
                            </p:stCondLst>
                            <p:childTnLst>
                              <p:par>
                                <p:cTn id="28" presetID="3" presetClass="entr" presetSubtype="10" fill="hold" grpId="0" nodeType="afterEffect">
                                  <p:stCondLst>
                                    <p:cond delay="0"/>
                                  </p:stCondLst>
                                  <p:childTnLst>
                                    <p:set>
                                      <p:cBhvr>
                                        <p:cTn id="29" dur="2000" fill="hold">
                                          <p:stCondLst>
                                            <p:cond delay="0"/>
                                          </p:stCondLst>
                                        </p:cTn>
                                        <p:tgtEl>
                                          <p:spTgt spid="37901"/>
                                        </p:tgtEl>
                                        <p:attrNameLst>
                                          <p:attrName>style.visibility</p:attrName>
                                        </p:attrNameLst>
                                      </p:cBhvr>
                                      <p:to>
                                        <p:strVal val="visible"/>
                                      </p:to>
                                    </p:set>
                                    <p:animEffect transition="in" filter="blinds(horizontal)">
                                      <p:cBhvr>
                                        <p:cTn id="30" dur="2000"/>
                                        <p:tgtEl>
                                          <p:spTgt spid="37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p:bldP spid="37898" grpId="0"/>
      <p:bldP spid="37899" grpId="0"/>
      <p:bldP spid="379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5" name="Text Box 5"/>
          <p:cNvSpPr txBox="1"/>
          <p:nvPr/>
        </p:nvSpPr>
        <p:spPr>
          <a:xfrm>
            <a:off x="934141" y="3609024"/>
            <a:ext cx="9165823" cy="1015663"/>
          </a:xfrm>
          <a:prstGeom prst="rect">
            <a:avLst/>
          </a:prstGeom>
          <a:noFill/>
          <a:ln w="9525">
            <a:noFill/>
          </a:ln>
        </p:spPr>
        <p:txBody>
          <a:bodyPr wrap="square" anchor="t" anchorCtr="0">
            <a:spAutoFit/>
          </a:bodyPr>
          <a:lstStyle/>
          <a:p>
            <a:pPr>
              <a:lnSpc>
                <a:spcPct val="150000"/>
              </a:lnSpc>
              <a:spcBef>
                <a:spcPct val="50000"/>
              </a:spcBef>
            </a:pPr>
            <a:r>
              <a:rPr lang="zh-CN" altLang="en-US" sz="2000" dirty="0">
                <a:latin typeface="微软雅黑" panose="020B0503020204020204" pitchFamily="34" charset="-122"/>
                <a:ea typeface="微软雅黑" panose="020B0503020204020204" pitchFamily="34" charset="-122"/>
              </a:rPr>
              <a:t>三相异步电动机有三个彼此独立的定子绕组，每个绕组就是一相，三相绕组在空间相差</a:t>
            </a:r>
            <a:r>
              <a:rPr lang="en-US" altLang="zh-CN" sz="2000" dirty="0">
                <a:latin typeface="微软雅黑" panose="020B0503020204020204" pitchFamily="34" charset="-122"/>
                <a:ea typeface="微软雅黑" panose="020B0503020204020204" pitchFamily="34" charset="-122"/>
              </a:rPr>
              <a:t>120°</a:t>
            </a:r>
            <a:r>
              <a:rPr lang="zh-CN" altLang="en-US" sz="2000" dirty="0">
                <a:latin typeface="微软雅黑" panose="020B0503020204020204" pitchFamily="34" charset="-122"/>
                <a:ea typeface="微软雅黑" panose="020B0503020204020204" pitchFamily="34" charset="-122"/>
              </a:rPr>
              <a:t>电角度。</a:t>
            </a:r>
          </a:p>
        </p:txBody>
      </p:sp>
      <p:sp>
        <p:nvSpPr>
          <p:cNvPr id="26627" name="Text Box 7"/>
          <p:cNvSpPr txBox="1">
            <a:spLocks noChangeArrowheads="1"/>
          </p:cNvSpPr>
          <p:nvPr/>
        </p:nvSpPr>
        <p:spPr bwMode="auto">
          <a:xfrm>
            <a:off x="934141" y="1466342"/>
            <a:ext cx="4953000" cy="406265"/>
          </a:xfrm>
          <a:prstGeom prst="rect">
            <a:avLst/>
          </a:prstGeom>
          <a:noFill/>
          <a:ln w="9525">
            <a:noFill/>
            <a:miter lim="800000"/>
          </a:ln>
        </p:spPr>
        <p:txBody>
          <a:bodyPr>
            <a:spAutoFit/>
          </a:bodyPr>
          <a:lstStyle>
            <a:defPPr>
              <a:defRPr lang="zh-CN"/>
            </a:defPPr>
            <a:lvl1pPr>
              <a:lnSpc>
                <a:spcPct val="85000"/>
              </a:lnSpc>
              <a:spcBef>
                <a:spcPct val="50000"/>
              </a:spcBef>
              <a:defRPr sz="2400">
                <a:latin typeface="黑体" panose="02010609060101010101" pitchFamily="49" charset="-122"/>
                <a:ea typeface="黑体" panose="02010609060101010101" pitchFamily="49" charset="-122"/>
              </a:defRPr>
            </a:lvl1pPr>
          </a:lstStyle>
          <a:p>
            <a:r>
              <a:rPr lang="en-US" altLang="zh-CN" dirty="0"/>
              <a:t>2</a:t>
            </a:r>
            <a:r>
              <a:rPr lang="zh-CN" altLang="en-US" dirty="0"/>
              <a:t>）定子绕组</a:t>
            </a:r>
          </a:p>
        </p:txBody>
      </p:sp>
      <p:sp>
        <p:nvSpPr>
          <p:cNvPr id="148488" name="Text Box 8"/>
          <p:cNvSpPr txBox="1"/>
          <p:nvPr/>
        </p:nvSpPr>
        <p:spPr>
          <a:xfrm>
            <a:off x="934141" y="2291668"/>
            <a:ext cx="5839722" cy="1015663"/>
          </a:xfrm>
          <a:prstGeom prst="rect">
            <a:avLst/>
          </a:prstGeom>
          <a:noFill/>
          <a:ln w="9525">
            <a:noFill/>
          </a:ln>
        </p:spPr>
        <p:txBody>
          <a:bodyPr wrap="square" anchor="t" anchorCtr="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定子绕组是电动机的电路部分，由绝缘铜导线或铝导线绕制而成，嵌放在定子铁心的内圆槽内。</a:t>
            </a:r>
          </a:p>
        </p:txBody>
      </p:sp>
      <p:sp>
        <p:nvSpPr>
          <p:cNvPr id="148489" name="Text Box 9"/>
          <p:cNvSpPr txBox="1"/>
          <p:nvPr/>
        </p:nvSpPr>
        <p:spPr>
          <a:xfrm>
            <a:off x="934141" y="4452620"/>
            <a:ext cx="9265575" cy="1015663"/>
          </a:xfrm>
          <a:prstGeom prst="rect">
            <a:avLst/>
          </a:prstGeom>
          <a:noFill/>
          <a:ln w="9525">
            <a:noFill/>
          </a:ln>
        </p:spPr>
        <p:txBody>
          <a:bodyPr wrap="square" anchor="t" anchorCtr="0">
            <a:spAutoFit/>
          </a:bodyPr>
          <a:lstStyle/>
          <a:p>
            <a:pPr>
              <a:lnSpc>
                <a:spcPct val="150000"/>
              </a:lnSpc>
              <a:spcBef>
                <a:spcPct val="50000"/>
              </a:spcBef>
            </a:pPr>
            <a:r>
              <a:rPr lang="zh-CN" altLang="en-US" sz="2000" dirty="0">
                <a:latin typeface="微软雅黑" panose="020B0503020204020204" pitchFamily="34" charset="-122"/>
                <a:ea typeface="微软雅黑" panose="020B0503020204020204" pitchFamily="34" charset="-122"/>
              </a:rPr>
              <a:t>定子三相绕组有六个出线端，首端分别是</a:t>
            </a:r>
            <a:r>
              <a:rPr lang="en-US" altLang="zh-CN" sz="2000" dirty="0">
                <a:latin typeface="微软雅黑" panose="020B0503020204020204" pitchFamily="34" charset="-122"/>
                <a:ea typeface="微软雅黑" panose="020B0503020204020204" pitchFamily="34" charset="-122"/>
              </a:rPr>
              <a:t>U1</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V1</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W1</a:t>
            </a:r>
            <a:r>
              <a:rPr lang="zh-CN" altLang="en-US" sz="2000" dirty="0">
                <a:latin typeface="微软雅黑" panose="020B0503020204020204" pitchFamily="34" charset="-122"/>
                <a:ea typeface="微软雅黑" panose="020B0503020204020204" pitchFamily="34" charset="-122"/>
              </a:rPr>
              <a:t>，对应的尾端分别是</a:t>
            </a:r>
            <a:r>
              <a:rPr lang="en-US" altLang="zh-CN" sz="2000" dirty="0">
                <a:latin typeface="微软雅黑" panose="020B0503020204020204" pitchFamily="34" charset="-122"/>
                <a:ea typeface="微软雅黑" panose="020B0503020204020204" pitchFamily="34" charset="-122"/>
              </a:rPr>
              <a:t>U2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V2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W2</a:t>
            </a:r>
            <a:r>
              <a:rPr lang="zh-CN" altLang="en-US" sz="2000" dirty="0">
                <a:latin typeface="微软雅黑" panose="020B0503020204020204" pitchFamily="34" charset="-122"/>
                <a:ea typeface="微软雅黑" panose="020B0503020204020204" pitchFamily="34" charset="-122"/>
              </a:rPr>
              <a:t>。</a:t>
            </a:r>
          </a:p>
        </p:txBody>
      </p:sp>
      <p:sp>
        <p:nvSpPr>
          <p:cNvPr id="148501" name="Text Box 21"/>
          <p:cNvSpPr txBox="1"/>
          <p:nvPr/>
        </p:nvSpPr>
        <p:spPr>
          <a:xfrm>
            <a:off x="1005841" y="5466716"/>
            <a:ext cx="9318566" cy="1015663"/>
          </a:xfrm>
          <a:prstGeom prst="rect">
            <a:avLst/>
          </a:prstGeom>
          <a:noFill/>
          <a:ln w="9525">
            <a:noFill/>
          </a:ln>
        </p:spPr>
        <p:txBody>
          <a:bodyPr wrap="square" anchor="t" anchorCtr="0">
            <a:spAutoFit/>
          </a:bodyPr>
          <a:lstStyle/>
          <a:p>
            <a:pPr>
              <a:lnSpc>
                <a:spcPct val="150000"/>
              </a:lnSpc>
              <a:spcBef>
                <a:spcPct val="50000"/>
              </a:spcBef>
            </a:pPr>
            <a:r>
              <a:rPr lang="zh-CN" altLang="en-US" sz="2000" dirty="0">
                <a:latin typeface="微软雅黑" panose="020B0503020204020204" pitchFamily="34" charset="-122"/>
                <a:ea typeface="微软雅黑" panose="020B0503020204020204" pitchFamily="34" charset="-122"/>
              </a:rPr>
              <a:t>定子绕组的六个出线端都连接到接线盒中的接线端子上，通过</a:t>
            </a:r>
            <a:r>
              <a:rPr lang="zh-CN" altLang="en-US" sz="2000" dirty="0">
                <a:latin typeface="微软雅黑" panose="020B0503020204020204" pitchFamily="34" charset="-122"/>
                <a:ea typeface="微软雅黑" panose="020B0503020204020204" pitchFamily="34" charset="-122"/>
                <a:sym typeface="+mn-ea"/>
              </a:rPr>
              <a:t>接线端子</a:t>
            </a:r>
            <a:r>
              <a:rPr lang="zh-CN" altLang="en-US" sz="2000" dirty="0">
                <a:latin typeface="微软雅黑" panose="020B0503020204020204" pitchFamily="34" charset="-122"/>
                <a:ea typeface="微软雅黑" panose="020B0503020204020204" pitchFamily="34" charset="-122"/>
              </a:rPr>
              <a:t>接入三相电源。</a:t>
            </a:r>
          </a:p>
        </p:txBody>
      </p:sp>
      <p:sp>
        <p:nvSpPr>
          <p:cNvPr id="11"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4" name="图片 13"/>
          <p:cNvPicPr>
            <a:picLocks noChangeAspect="1"/>
          </p:cNvPicPr>
          <p:nvPr/>
        </p:nvPicPr>
        <p:blipFill>
          <a:blip r:embed="rId4">
            <a:clrChange>
              <a:clrFrom>
                <a:srgbClr val="F6F6F6"/>
              </a:clrFrom>
              <a:clrTo>
                <a:srgbClr val="F6F6F6">
                  <a:alpha val="0"/>
                </a:srgbClr>
              </a:clrTo>
            </a:clrChange>
          </a:blip>
          <a:stretch>
            <a:fillRect/>
          </a:stretch>
        </p:blipFill>
        <p:spPr>
          <a:xfrm>
            <a:off x="168275" y="211646"/>
            <a:ext cx="607719" cy="633243"/>
          </a:xfrm>
          <a:prstGeom prst="rect">
            <a:avLst/>
          </a:prstGeom>
        </p:spPr>
      </p:pic>
      <p:pic>
        <p:nvPicPr>
          <p:cNvPr id="3" name="图片 2"/>
          <p:cNvPicPr>
            <a:picLocks noChangeAspect="1"/>
          </p:cNvPicPr>
          <p:nvPr/>
        </p:nvPicPr>
        <p:blipFill>
          <a:blip r:embed="rId5"/>
          <a:stretch>
            <a:fillRect/>
          </a:stretch>
        </p:blipFill>
        <p:spPr>
          <a:xfrm>
            <a:off x="8205528" y="1344077"/>
            <a:ext cx="2625956" cy="1963254"/>
          </a:xfrm>
          <a:prstGeom prst="rect">
            <a:avLst/>
          </a:prstGeom>
        </p:spPr>
      </p:pic>
    </p:spTree>
    <p:custDataLst>
      <p:tags r:id="rId1"/>
    </p:custDataLst>
    <p:extLst>
      <p:ext uri="{BB962C8B-B14F-4D97-AF65-F5344CB8AC3E}">
        <p14:creationId xmlns:p14="http://schemas.microsoft.com/office/powerpoint/2010/main" val="1308480036"/>
      </p:ext>
    </p:extLst>
  </p:cSld>
  <p:clrMapOvr>
    <a:masterClrMapping/>
  </p:clrMapOvr>
  <mc:AlternateContent xmlns:mc="http://schemas.openxmlformats.org/markup-compatibility/2006" xmlns:p14="http://schemas.microsoft.com/office/powerpoint/2010/main">
    <mc:Choice Requires="p14">
      <p:transition spd="slow" p14:dur="1500" advTm="2234">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2000" fill="hold">
                                          <p:stCondLst>
                                            <p:cond delay="0"/>
                                          </p:stCondLst>
                                        </p:cTn>
                                        <p:tgtEl>
                                          <p:spTgt spid="148488"/>
                                        </p:tgtEl>
                                        <p:attrNameLst>
                                          <p:attrName>style.visibility</p:attrName>
                                        </p:attrNameLst>
                                      </p:cBhvr>
                                      <p:to>
                                        <p:strVal val="visible"/>
                                      </p:to>
                                    </p:set>
                                    <p:animEffect transition="in" filter="blinds(horizontal)">
                                      <p:cBhvr>
                                        <p:cTn id="7" dur="2000"/>
                                        <p:tgtEl>
                                          <p:spTgt spid="148488"/>
                                        </p:tgtEl>
                                      </p:cBhvr>
                                    </p:animEffect>
                                  </p:childTnLst>
                                </p:cTn>
                              </p:par>
                            </p:childTnLst>
                          </p:cTn>
                        </p:par>
                        <p:par>
                          <p:cTn id="8" fill="hold">
                            <p:stCondLst>
                              <p:cond delay="2000"/>
                            </p:stCondLst>
                            <p:childTnLst>
                              <p:par>
                                <p:cTn id="9" presetID="3" presetClass="entr" presetSubtype="10" fill="hold" grpId="0" nodeType="afterEffect">
                                  <p:stCondLst>
                                    <p:cond delay="0"/>
                                  </p:stCondLst>
                                  <p:childTnLst>
                                    <p:set>
                                      <p:cBhvr>
                                        <p:cTn id="10" dur="2000" fill="hold">
                                          <p:stCondLst>
                                            <p:cond delay="0"/>
                                          </p:stCondLst>
                                        </p:cTn>
                                        <p:tgtEl>
                                          <p:spTgt spid="148485"/>
                                        </p:tgtEl>
                                        <p:attrNameLst>
                                          <p:attrName>style.visibility</p:attrName>
                                        </p:attrNameLst>
                                      </p:cBhvr>
                                      <p:to>
                                        <p:strVal val="visible"/>
                                      </p:to>
                                    </p:set>
                                    <p:animEffect transition="in" filter="blinds(horizontal)">
                                      <p:cBhvr>
                                        <p:cTn id="11" dur="2000"/>
                                        <p:tgtEl>
                                          <p:spTgt spid="148485"/>
                                        </p:tgtEl>
                                      </p:cBhvr>
                                    </p:animEffect>
                                  </p:childTnLst>
                                </p:cTn>
                              </p:par>
                            </p:childTnLst>
                          </p:cTn>
                        </p:par>
                        <p:par>
                          <p:cTn id="12" fill="hold">
                            <p:stCondLst>
                              <p:cond delay="4000"/>
                            </p:stCondLst>
                            <p:childTnLst>
                              <p:par>
                                <p:cTn id="13" presetID="3" presetClass="entr" presetSubtype="10" fill="hold" grpId="0" nodeType="afterEffect">
                                  <p:stCondLst>
                                    <p:cond delay="0"/>
                                  </p:stCondLst>
                                  <p:childTnLst>
                                    <p:set>
                                      <p:cBhvr>
                                        <p:cTn id="14" dur="2000" fill="hold">
                                          <p:stCondLst>
                                            <p:cond delay="0"/>
                                          </p:stCondLst>
                                        </p:cTn>
                                        <p:tgtEl>
                                          <p:spTgt spid="148489"/>
                                        </p:tgtEl>
                                        <p:attrNameLst>
                                          <p:attrName>style.visibility</p:attrName>
                                        </p:attrNameLst>
                                      </p:cBhvr>
                                      <p:to>
                                        <p:strVal val="visible"/>
                                      </p:to>
                                    </p:set>
                                    <p:animEffect transition="in" filter="blinds(horizontal)">
                                      <p:cBhvr>
                                        <p:cTn id="15" dur="2000"/>
                                        <p:tgtEl>
                                          <p:spTgt spid="148489"/>
                                        </p:tgtEl>
                                      </p:cBhvr>
                                    </p:animEffect>
                                  </p:childTnLst>
                                </p:cTn>
                              </p:par>
                            </p:childTnLst>
                          </p:cTn>
                        </p:par>
                        <p:par>
                          <p:cTn id="16" fill="hold">
                            <p:stCondLst>
                              <p:cond delay="6000"/>
                            </p:stCondLst>
                            <p:childTnLst>
                              <p:par>
                                <p:cTn id="17" presetID="3" presetClass="entr" presetSubtype="10" fill="hold" grpId="0" nodeType="afterEffect">
                                  <p:stCondLst>
                                    <p:cond delay="0"/>
                                  </p:stCondLst>
                                  <p:childTnLst>
                                    <p:set>
                                      <p:cBhvr>
                                        <p:cTn id="18" dur="2000" fill="hold">
                                          <p:stCondLst>
                                            <p:cond delay="0"/>
                                          </p:stCondLst>
                                        </p:cTn>
                                        <p:tgtEl>
                                          <p:spTgt spid="148501"/>
                                        </p:tgtEl>
                                        <p:attrNameLst>
                                          <p:attrName>style.visibility</p:attrName>
                                        </p:attrNameLst>
                                      </p:cBhvr>
                                      <p:to>
                                        <p:strVal val="visible"/>
                                      </p:to>
                                    </p:set>
                                    <p:animEffect transition="in" filter="blinds(horizontal)">
                                      <p:cBhvr>
                                        <p:cTn id="19" dur="2000"/>
                                        <p:tgtEl>
                                          <p:spTgt spid="148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5" grpId="0"/>
      <p:bldP spid="148488" grpId="0"/>
      <p:bldP spid="148489" grpId="0"/>
      <p:bldP spid="1485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ext Box 7"/>
          <p:cNvSpPr txBox="1">
            <a:spLocks noChangeArrowheads="1"/>
          </p:cNvSpPr>
          <p:nvPr/>
        </p:nvSpPr>
        <p:spPr bwMode="auto">
          <a:xfrm>
            <a:off x="666404" y="1519914"/>
            <a:ext cx="4953000" cy="406265"/>
          </a:xfrm>
          <a:prstGeom prst="rect">
            <a:avLst/>
          </a:prstGeom>
          <a:noFill/>
          <a:ln w="9525">
            <a:noFill/>
            <a:miter lim="800000"/>
          </a:ln>
        </p:spPr>
        <p:txBody>
          <a:bodyPr>
            <a:spAutoFit/>
          </a:bodyPr>
          <a:lstStyle/>
          <a:p>
            <a:pPr>
              <a:lnSpc>
                <a:spcPct val="85000"/>
              </a:lnSpc>
              <a:spcBef>
                <a:spcPct val="50000"/>
              </a:spcBef>
              <a:defRPr/>
            </a:pPr>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）定子绕组额定接法</a:t>
            </a:r>
          </a:p>
        </p:txBody>
      </p:sp>
      <p:sp>
        <p:nvSpPr>
          <p:cNvPr id="8" name="Rectangle 14"/>
          <p:cNvSpPr>
            <a:spLocks noChangeArrowheads="1"/>
          </p:cNvSpPr>
          <p:nvPr/>
        </p:nvSpPr>
        <p:spPr bwMode="auto">
          <a:xfrm>
            <a:off x="4682881" y="1507408"/>
            <a:ext cx="5567363" cy="430887"/>
          </a:xfrm>
          <a:prstGeom prst="rect">
            <a:avLst/>
          </a:prstGeom>
          <a:noFill/>
          <a:ln w="9525" cmpd="sng">
            <a:noFill/>
            <a:miter lim="800000"/>
          </a:ln>
          <a:effectLst/>
        </p:spPr>
        <p:txBody>
          <a:bodyPr wrap="square" anchor="ctr">
            <a:spAutoFit/>
          </a:bodyPr>
          <a:lstStyle/>
          <a:p>
            <a:pPr algn="ctr" eaLnBrk="0" fontAlgn="base" hangingPunct="0">
              <a:spcBef>
                <a:spcPct val="0"/>
              </a:spcBef>
              <a:spcAft>
                <a:spcPct val="0"/>
              </a:spcAft>
              <a:defRPr/>
            </a:pPr>
            <a:r>
              <a:rPr lang="en-US" altLang="zh-CN" sz="2200" b="1" dirty="0">
                <a:latin typeface="方正粗黑宋简体" panose="02000000000000000000" pitchFamily="2" charset="-122"/>
                <a:ea typeface="方正粗黑宋简体" panose="02000000000000000000" pitchFamily="2" charset="-122"/>
                <a:cs typeface="方正粗黑宋简体" panose="02000000000000000000" pitchFamily="2" charset="-122"/>
              </a:rPr>
              <a:t>a.</a:t>
            </a:r>
            <a:r>
              <a:rPr lang="zh-CN" altLang="en-US" sz="2200" b="1" dirty="0">
                <a:latin typeface="方正粗黑宋简体" panose="02000000000000000000" pitchFamily="2" charset="-122"/>
                <a:ea typeface="方正粗黑宋简体" panose="02000000000000000000" pitchFamily="2" charset="-122"/>
                <a:cs typeface="方正粗黑宋简体" panose="02000000000000000000" pitchFamily="2" charset="-122"/>
              </a:rPr>
              <a:t>星形</a:t>
            </a:r>
            <a:r>
              <a:rPr lang="en-US" altLang="zh-CN" sz="2200" b="1" dirty="0">
                <a:latin typeface="方正粗黑宋简体" panose="02000000000000000000" pitchFamily="2" charset="-122"/>
                <a:ea typeface="方正粗黑宋简体" panose="02000000000000000000" pitchFamily="2" charset="-122"/>
                <a:cs typeface="方正粗黑宋简体" panose="02000000000000000000" pitchFamily="2" charset="-122"/>
              </a:rPr>
              <a:t>(Y)</a:t>
            </a:r>
            <a:r>
              <a:rPr lang="zh-CN" altLang="en-US" sz="2200" b="1" dirty="0">
                <a:latin typeface="方正粗黑宋简体" panose="02000000000000000000" pitchFamily="2" charset="-122"/>
                <a:ea typeface="方正粗黑宋简体" panose="02000000000000000000" pitchFamily="2" charset="-122"/>
                <a:cs typeface="方正粗黑宋简体" panose="02000000000000000000" pitchFamily="2" charset="-122"/>
              </a:rPr>
              <a:t>联结 </a:t>
            </a:r>
            <a:r>
              <a:rPr lang="zh-CN" altLang="en-US" sz="2200" b="1" dirty="0" smtClean="0">
                <a:latin typeface="方正粗黑宋简体" panose="02000000000000000000" pitchFamily="2" charset="-122"/>
                <a:ea typeface="方正粗黑宋简体" panose="02000000000000000000" pitchFamily="2" charset="-122"/>
                <a:cs typeface="方正粗黑宋简体" panose="02000000000000000000" pitchFamily="2" charset="-122"/>
              </a:rPr>
              <a:t> </a:t>
            </a:r>
            <a:r>
              <a:rPr lang="en-US" altLang="zh-CN" sz="2200" b="1" dirty="0" smtClean="0">
                <a:latin typeface="方正粗黑宋简体" panose="02000000000000000000" pitchFamily="2" charset="-122"/>
                <a:ea typeface="方正粗黑宋简体" panose="02000000000000000000" pitchFamily="2" charset="-122"/>
                <a:cs typeface="方正粗黑宋简体" panose="02000000000000000000" pitchFamily="2" charset="-122"/>
              </a:rPr>
              <a:t>b</a:t>
            </a:r>
            <a:r>
              <a:rPr lang="en-US" altLang="zh-CN" sz="2200" b="1" dirty="0">
                <a:latin typeface="方正粗黑宋简体" panose="02000000000000000000" pitchFamily="2" charset="-122"/>
                <a:ea typeface="方正粗黑宋简体" panose="02000000000000000000" pitchFamily="2" charset="-122"/>
                <a:cs typeface="方正粗黑宋简体" panose="02000000000000000000" pitchFamily="2" charset="-122"/>
              </a:rPr>
              <a:t>.</a:t>
            </a:r>
            <a:r>
              <a:rPr lang="zh-CN" altLang="en-US" sz="2200" b="1" dirty="0">
                <a:latin typeface="方正粗黑宋简体" panose="02000000000000000000" pitchFamily="2" charset="-122"/>
                <a:ea typeface="方正粗黑宋简体" panose="02000000000000000000" pitchFamily="2" charset="-122"/>
                <a:cs typeface="方正粗黑宋简体" panose="02000000000000000000" pitchFamily="2" charset="-122"/>
              </a:rPr>
              <a:t>三角形</a:t>
            </a:r>
            <a:r>
              <a:rPr lang="en-US" altLang="zh-CN" sz="2200" b="1" dirty="0">
                <a:latin typeface="方正粗黑宋简体" panose="02000000000000000000" pitchFamily="2" charset="-122"/>
                <a:ea typeface="方正粗黑宋简体" panose="02000000000000000000" pitchFamily="2" charset="-122"/>
                <a:cs typeface="方正粗黑宋简体" panose="02000000000000000000" pitchFamily="2" charset="-122"/>
              </a:rPr>
              <a:t>(△)</a:t>
            </a:r>
            <a:r>
              <a:rPr lang="zh-CN" altLang="en-US" sz="2200" b="1" dirty="0">
                <a:latin typeface="方正粗黑宋简体" panose="02000000000000000000" pitchFamily="2" charset="-122"/>
                <a:ea typeface="方正粗黑宋简体" panose="02000000000000000000" pitchFamily="2" charset="-122"/>
                <a:cs typeface="方正粗黑宋简体" panose="02000000000000000000" pitchFamily="2" charset="-122"/>
              </a:rPr>
              <a:t>联结</a:t>
            </a:r>
          </a:p>
        </p:txBody>
      </p:sp>
      <p:sp>
        <p:nvSpPr>
          <p:cNvPr id="10" name="Rectangle 14"/>
          <p:cNvSpPr>
            <a:spLocks noChangeArrowheads="1"/>
          </p:cNvSpPr>
          <p:nvPr/>
        </p:nvSpPr>
        <p:spPr bwMode="auto">
          <a:xfrm>
            <a:off x="2265912" y="5750492"/>
            <a:ext cx="2562225" cy="707886"/>
          </a:xfrm>
          <a:prstGeom prst="rect">
            <a:avLst/>
          </a:prstGeom>
          <a:noFill/>
          <a:ln w="9525" cmpd="sng">
            <a:noFill/>
            <a:miter lim="800000"/>
          </a:ln>
          <a:effectLst/>
        </p:spPr>
        <p:txBody>
          <a:bodyPr wrap="square" anchor="ctr">
            <a:spAutoFit/>
          </a:bodyPr>
          <a:lstStyle/>
          <a:p>
            <a:pPr eaLnBrk="0" fontAlgn="base" hangingPunct="0">
              <a:spcBef>
                <a:spcPct val="0"/>
              </a:spcBef>
              <a:spcAft>
                <a:spcPct val="0"/>
              </a:spcAft>
              <a:defRPr/>
            </a:pPr>
            <a:r>
              <a:rPr lang="zh-CN" altLang="en-US" sz="2000" b="1"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Times New Roman" panose="02020603050405020304" pitchFamily="18" charset="0"/>
              </a:rPr>
              <a:t>电机接线盒中的接线</a:t>
            </a:r>
            <a:endParaRPr lang="en-US" altLang="zh-CN" sz="2000" b="1"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Times New Roman" panose="02020603050405020304" pitchFamily="18" charset="0"/>
            </a:endParaRPr>
          </a:p>
          <a:p>
            <a:pPr algn="ctr" eaLnBrk="0" fontAlgn="base" hangingPunct="0">
              <a:spcBef>
                <a:spcPct val="0"/>
              </a:spcBef>
              <a:spcAft>
                <a:spcPct val="0"/>
              </a:spcAft>
              <a:defRPr/>
            </a:pPr>
            <a:r>
              <a:rPr lang="en-US" altLang="zh-CN" sz="2000"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Times New Roman" panose="02020603050405020304" pitchFamily="18" charset="0"/>
              </a:rPr>
              <a:t>(</a:t>
            </a:r>
            <a:r>
              <a:rPr lang="zh-CN" altLang="en-US" sz="2000"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Times New Roman" panose="02020603050405020304" pitchFamily="18" charset="0"/>
              </a:rPr>
              <a:t>通常用连接片连接</a:t>
            </a:r>
            <a:r>
              <a:rPr lang="en-US" altLang="zh-CN" sz="2000"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2000" b="1"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11" name="Rectangle 14"/>
          <p:cNvSpPr>
            <a:spLocks noChangeArrowheads="1"/>
          </p:cNvSpPr>
          <p:nvPr/>
        </p:nvSpPr>
        <p:spPr bwMode="auto">
          <a:xfrm>
            <a:off x="2265912" y="4503482"/>
            <a:ext cx="2562225" cy="400050"/>
          </a:xfrm>
          <a:prstGeom prst="rect">
            <a:avLst/>
          </a:prstGeom>
          <a:noFill/>
          <a:ln w="9525" cmpd="sng">
            <a:noFill/>
            <a:miter lim="800000"/>
          </a:ln>
          <a:effectLst/>
        </p:spPr>
        <p:txBody>
          <a:bodyPr anchor="ctr">
            <a:spAutoFit/>
          </a:bodyPr>
          <a:lstStyle/>
          <a:p>
            <a:pPr eaLnBrk="0" fontAlgn="base" hangingPunct="0">
              <a:spcBef>
                <a:spcPct val="0"/>
              </a:spcBef>
              <a:spcAft>
                <a:spcPct val="0"/>
              </a:spcAft>
              <a:defRPr/>
            </a:pPr>
            <a:r>
              <a:rPr lang="zh-CN" altLang="zh-CN" sz="2000" b="1"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Times New Roman" panose="02020603050405020304" pitchFamily="18" charset="0"/>
              </a:rPr>
              <a:t> </a:t>
            </a:r>
            <a:r>
              <a:rPr lang="zh-CN" altLang="en-US" sz="2000" b="1"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Times New Roman" panose="02020603050405020304" pitchFamily="18" charset="0"/>
              </a:rPr>
              <a:t>电路中的表示方法</a:t>
            </a:r>
            <a:r>
              <a:rPr lang="en-US" altLang="zh-CN" sz="2000" b="1"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Times New Roman" panose="02020603050405020304" pitchFamily="18" charset="0"/>
              </a:rPr>
              <a:t>2</a:t>
            </a:r>
            <a:endParaRPr lang="zh-CN" altLang="en-US" sz="2000" b="1"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14" name="Rectangle 14"/>
          <p:cNvSpPr>
            <a:spLocks noChangeArrowheads="1"/>
          </p:cNvSpPr>
          <p:nvPr/>
        </p:nvSpPr>
        <p:spPr bwMode="auto">
          <a:xfrm>
            <a:off x="2265911" y="2852898"/>
            <a:ext cx="2514600" cy="400050"/>
          </a:xfrm>
          <a:prstGeom prst="rect">
            <a:avLst/>
          </a:prstGeom>
          <a:noFill/>
          <a:ln w="9525" cmpd="sng">
            <a:noFill/>
            <a:miter lim="800000"/>
          </a:ln>
          <a:effectLst/>
        </p:spPr>
        <p:txBody>
          <a:bodyPr anchor="ctr">
            <a:spAutoFit/>
          </a:bodyPr>
          <a:lstStyle/>
          <a:p>
            <a:pPr eaLnBrk="0" fontAlgn="base" hangingPunct="0">
              <a:spcBef>
                <a:spcPct val="0"/>
              </a:spcBef>
              <a:spcAft>
                <a:spcPct val="0"/>
              </a:spcAft>
              <a:defRPr/>
            </a:pPr>
            <a:r>
              <a:rPr lang="zh-CN" altLang="zh-CN" sz="2000" b="1"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Times New Roman" panose="02020603050405020304" pitchFamily="18" charset="0"/>
              </a:rPr>
              <a:t> </a:t>
            </a:r>
            <a:r>
              <a:rPr lang="zh-CN" altLang="en-US" sz="2000" b="1"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Times New Roman" panose="02020603050405020304" pitchFamily="18" charset="0"/>
              </a:rPr>
              <a:t>电路中的表示方法</a:t>
            </a:r>
            <a:r>
              <a:rPr lang="en-US" altLang="zh-CN" sz="2000" b="1"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Times New Roman" panose="02020603050405020304" pitchFamily="18" charset="0"/>
              </a:rPr>
              <a:t>1</a:t>
            </a:r>
            <a:endParaRPr lang="zh-CN" altLang="en-US" sz="2000" b="1" dirty="0">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pic>
        <p:nvPicPr>
          <p:cNvPr id="28684" name="Picture 12"/>
          <p:cNvPicPr>
            <a:picLocks noChangeAspect="1"/>
          </p:cNvPicPr>
          <p:nvPr/>
        </p:nvPicPr>
        <p:blipFill>
          <a:blip r:embed="rId3"/>
          <a:stretch>
            <a:fillRect/>
          </a:stretch>
        </p:blipFill>
        <p:spPr>
          <a:xfrm>
            <a:off x="5316293" y="2146331"/>
            <a:ext cx="4200525" cy="1631950"/>
          </a:xfrm>
          <a:prstGeom prst="rect">
            <a:avLst/>
          </a:prstGeom>
          <a:noFill/>
          <a:ln w="9525">
            <a:noFill/>
          </a:ln>
        </p:spPr>
      </p:pic>
      <p:pic>
        <p:nvPicPr>
          <p:cNvPr id="28685" name="Picture 13"/>
          <p:cNvPicPr>
            <a:picLocks noChangeAspect="1"/>
          </p:cNvPicPr>
          <p:nvPr/>
        </p:nvPicPr>
        <p:blipFill>
          <a:blip r:embed="rId4"/>
          <a:stretch>
            <a:fillRect/>
          </a:stretch>
        </p:blipFill>
        <p:spPr>
          <a:xfrm>
            <a:off x="5533782" y="4045085"/>
            <a:ext cx="3865563" cy="1257300"/>
          </a:xfrm>
          <a:prstGeom prst="rect">
            <a:avLst/>
          </a:prstGeom>
          <a:noFill/>
          <a:ln w="9525">
            <a:noFill/>
          </a:ln>
        </p:spPr>
      </p:pic>
      <p:pic>
        <p:nvPicPr>
          <p:cNvPr id="28687" name="Picture 15"/>
          <p:cNvPicPr>
            <a:picLocks noChangeAspect="1"/>
          </p:cNvPicPr>
          <p:nvPr/>
        </p:nvPicPr>
        <p:blipFill>
          <a:blip r:embed="rId5"/>
          <a:stretch>
            <a:fillRect/>
          </a:stretch>
        </p:blipFill>
        <p:spPr>
          <a:xfrm>
            <a:off x="5433769" y="5581919"/>
            <a:ext cx="3965575" cy="1182688"/>
          </a:xfrm>
          <a:prstGeom prst="rect">
            <a:avLst/>
          </a:prstGeom>
          <a:noFill/>
          <a:ln w="9525">
            <a:noFill/>
          </a:ln>
        </p:spPr>
      </p:pic>
      <p:sp>
        <p:nvSpPr>
          <p:cNvPr id="12"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5" name="图片 14"/>
          <p:cNvPicPr>
            <a:picLocks noChangeAspect="1"/>
          </p:cNvPicPr>
          <p:nvPr/>
        </p:nvPicPr>
        <p:blipFill>
          <a:blip r:embed="rId6">
            <a:clrChange>
              <a:clrFrom>
                <a:srgbClr val="F6F6F6"/>
              </a:clrFrom>
              <a:clrTo>
                <a:srgbClr val="F6F6F6">
                  <a:alpha val="0"/>
                </a:srgbClr>
              </a:clrTo>
            </a:clrChange>
          </a:blip>
          <a:stretch>
            <a:fillRect/>
          </a:stretch>
        </p:blipFill>
        <p:spPr>
          <a:xfrm>
            <a:off x="168275" y="211646"/>
            <a:ext cx="607719" cy="633243"/>
          </a:xfrm>
          <a:prstGeom prst="rect">
            <a:avLst/>
          </a:prstGeom>
        </p:spPr>
      </p:pic>
    </p:spTree>
    <p:custDataLst>
      <p:tags r:id="rId1"/>
    </p:custDataLst>
    <p:extLst>
      <p:ext uri="{BB962C8B-B14F-4D97-AF65-F5344CB8AC3E}">
        <p14:creationId xmlns:p14="http://schemas.microsoft.com/office/powerpoint/2010/main" val="993136208"/>
      </p:ext>
    </p:extLst>
  </p:cSld>
  <p:clrMapOvr>
    <a:masterClrMapping/>
  </p:clrMapOvr>
  <mc:AlternateContent xmlns:mc="http://schemas.openxmlformats.org/markup-compatibility/2006" xmlns:p14="http://schemas.microsoft.com/office/powerpoint/2010/main">
    <mc:Choice Requires="p14">
      <p:transition spd="slow" p14:dur="1500" advTm="2234">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2000"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strVal val="#ppt_w*0.05"/>
                                          </p:val>
                                        </p:tav>
                                        <p:tav tm="100000">
                                          <p:val>
                                            <p:strVal val="#ppt_w"/>
                                          </p:val>
                                        </p:tav>
                                      </p:tavLst>
                                    </p:anim>
                                    <p:anim calcmode="lin" valueType="num">
                                      <p:cBhvr>
                                        <p:cTn id="8" dur="2000" fill="hold"/>
                                        <p:tgtEl>
                                          <p:spTgt spid="8"/>
                                        </p:tgtEl>
                                        <p:attrNameLst>
                                          <p:attrName>ppt_h</p:attrName>
                                        </p:attrNameLst>
                                      </p:cBhvr>
                                      <p:tavLst>
                                        <p:tav tm="0">
                                          <p:val>
                                            <p:strVal val="#ppt_h"/>
                                          </p:val>
                                        </p:tav>
                                        <p:tav tm="100000">
                                          <p:val>
                                            <p:strVal val="#ppt_h"/>
                                          </p:val>
                                        </p:tav>
                                      </p:tavLst>
                                    </p:anim>
                                    <p:anim calcmode="lin" valueType="num">
                                      <p:cBhvr>
                                        <p:cTn id="9" dur="2000" fill="hold"/>
                                        <p:tgtEl>
                                          <p:spTgt spid="8"/>
                                        </p:tgtEl>
                                        <p:attrNameLst>
                                          <p:attrName>ppt_x</p:attrName>
                                        </p:attrNameLst>
                                      </p:cBhvr>
                                      <p:tavLst>
                                        <p:tav tm="0">
                                          <p:val>
                                            <p:strVal val="#ppt_x-.2"/>
                                          </p:val>
                                        </p:tav>
                                        <p:tav tm="100000">
                                          <p:val>
                                            <p:strVal val="#ppt_x"/>
                                          </p:val>
                                        </p:tav>
                                      </p:tavLst>
                                    </p:anim>
                                    <p:anim calcmode="lin" valueType="num">
                                      <p:cBhvr>
                                        <p:cTn id="10" dur="2000" fill="hold"/>
                                        <p:tgtEl>
                                          <p:spTgt spid="8"/>
                                        </p:tgtEl>
                                        <p:attrNameLst>
                                          <p:attrName>ppt_y</p:attrName>
                                        </p:attrNameLst>
                                      </p:cBhvr>
                                      <p:tavLst>
                                        <p:tav tm="0">
                                          <p:val>
                                            <p:strVal val="#ppt_y"/>
                                          </p:val>
                                        </p:tav>
                                        <p:tav tm="100000">
                                          <p:val>
                                            <p:strVal val="#ppt_y"/>
                                          </p:val>
                                        </p:tav>
                                      </p:tavLst>
                                    </p:anim>
                                    <p:animEffect transition="in" filter="fade">
                                      <p:cBhvr>
                                        <p:cTn id="11" dur="2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2000" fill="hold">
                                          <p:stCondLst>
                                            <p:cond delay="0"/>
                                          </p:stCondLst>
                                        </p:cTn>
                                        <p:tgtEl>
                                          <p:spTgt spid="14"/>
                                        </p:tgtEl>
                                        <p:attrNameLst>
                                          <p:attrName>style.visibility</p:attrName>
                                        </p:attrNameLst>
                                      </p:cBhvr>
                                      <p:to>
                                        <p:strVal val="visible"/>
                                      </p:to>
                                    </p:set>
                                    <p:anim calcmode="lin" valueType="num">
                                      <p:cBhvr>
                                        <p:cTn id="16" dur="2000" fill="hold"/>
                                        <p:tgtEl>
                                          <p:spTgt spid="14"/>
                                        </p:tgtEl>
                                        <p:attrNameLst>
                                          <p:attrName>ppt_w</p:attrName>
                                        </p:attrNameLst>
                                      </p:cBhvr>
                                      <p:tavLst>
                                        <p:tav tm="0">
                                          <p:val>
                                            <p:strVal val="#ppt_w*0.05"/>
                                          </p:val>
                                        </p:tav>
                                        <p:tav tm="100000">
                                          <p:val>
                                            <p:strVal val="#ppt_w"/>
                                          </p:val>
                                        </p:tav>
                                      </p:tavLst>
                                    </p:anim>
                                    <p:anim calcmode="lin" valueType="num">
                                      <p:cBhvr>
                                        <p:cTn id="17" dur="2000" fill="hold"/>
                                        <p:tgtEl>
                                          <p:spTgt spid="14"/>
                                        </p:tgtEl>
                                        <p:attrNameLst>
                                          <p:attrName>ppt_h</p:attrName>
                                        </p:attrNameLst>
                                      </p:cBhvr>
                                      <p:tavLst>
                                        <p:tav tm="0">
                                          <p:val>
                                            <p:strVal val="#ppt_h"/>
                                          </p:val>
                                        </p:tav>
                                        <p:tav tm="100000">
                                          <p:val>
                                            <p:strVal val="#ppt_h"/>
                                          </p:val>
                                        </p:tav>
                                      </p:tavLst>
                                    </p:anim>
                                    <p:anim calcmode="lin" valueType="num">
                                      <p:cBhvr>
                                        <p:cTn id="18" dur="2000" fill="hold"/>
                                        <p:tgtEl>
                                          <p:spTgt spid="14"/>
                                        </p:tgtEl>
                                        <p:attrNameLst>
                                          <p:attrName>ppt_x</p:attrName>
                                        </p:attrNameLst>
                                      </p:cBhvr>
                                      <p:tavLst>
                                        <p:tav tm="0">
                                          <p:val>
                                            <p:strVal val="#ppt_x-.2"/>
                                          </p:val>
                                        </p:tav>
                                        <p:tav tm="100000">
                                          <p:val>
                                            <p:strVal val="#ppt_x"/>
                                          </p:val>
                                        </p:tav>
                                      </p:tavLst>
                                    </p:anim>
                                    <p:anim calcmode="lin" valueType="num">
                                      <p:cBhvr>
                                        <p:cTn id="19" dur="2000" fill="hold"/>
                                        <p:tgtEl>
                                          <p:spTgt spid="14"/>
                                        </p:tgtEl>
                                        <p:attrNameLst>
                                          <p:attrName>ppt_y</p:attrName>
                                        </p:attrNameLst>
                                      </p:cBhvr>
                                      <p:tavLst>
                                        <p:tav tm="0">
                                          <p:val>
                                            <p:strVal val="#ppt_y"/>
                                          </p:val>
                                        </p:tav>
                                        <p:tav tm="100000">
                                          <p:val>
                                            <p:strVal val="#ppt_y"/>
                                          </p:val>
                                        </p:tav>
                                      </p:tavLst>
                                    </p:anim>
                                    <p:animEffect transition="in" filter="fade">
                                      <p:cBhvr>
                                        <p:cTn id="20" dur="2000"/>
                                        <p:tgtEl>
                                          <p:spTgt spid="14"/>
                                        </p:tgtEl>
                                      </p:cBhvr>
                                    </p:animEffect>
                                  </p:childTnLst>
                                </p:cTn>
                              </p:par>
                            </p:childTnLst>
                          </p:cTn>
                        </p:par>
                        <p:par>
                          <p:cTn id="21" fill="hold">
                            <p:stCondLst>
                              <p:cond delay="2000"/>
                            </p:stCondLst>
                            <p:childTnLst>
                              <p:par>
                                <p:cTn id="22" presetID="54" presetClass="entr" presetSubtype="0" accel="100000" fill="hold" nodeType="afterEffect">
                                  <p:stCondLst>
                                    <p:cond delay="0"/>
                                  </p:stCondLst>
                                  <p:childTnLst>
                                    <p:set>
                                      <p:cBhvr>
                                        <p:cTn id="23" dur="2000" fill="hold">
                                          <p:stCondLst>
                                            <p:cond delay="0"/>
                                          </p:stCondLst>
                                        </p:cTn>
                                        <p:tgtEl>
                                          <p:spTgt spid="28684"/>
                                        </p:tgtEl>
                                        <p:attrNameLst>
                                          <p:attrName>style.visibility</p:attrName>
                                        </p:attrNameLst>
                                      </p:cBhvr>
                                      <p:to>
                                        <p:strVal val="visible"/>
                                      </p:to>
                                    </p:set>
                                    <p:anim calcmode="lin" valueType="num">
                                      <p:cBhvr>
                                        <p:cTn id="24" dur="2000" fill="hold"/>
                                        <p:tgtEl>
                                          <p:spTgt spid="28684"/>
                                        </p:tgtEl>
                                        <p:attrNameLst>
                                          <p:attrName>ppt_w</p:attrName>
                                        </p:attrNameLst>
                                      </p:cBhvr>
                                      <p:tavLst>
                                        <p:tav tm="0">
                                          <p:val>
                                            <p:strVal val="#ppt_w*0.05"/>
                                          </p:val>
                                        </p:tav>
                                        <p:tav tm="100000">
                                          <p:val>
                                            <p:strVal val="#ppt_w"/>
                                          </p:val>
                                        </p:tav>
                                      </p:tavLst>
                                    </p:anim>
                                    <p:anim calcmode="lin" valueType="num">
                                      <p:cBhvr>
                                        <p:cTn id="25" dur="2000" fill="hold"/>
                                        <p:tgtEl>
                                          <p:spTgt spid="28684"/>
                                        </p:tgtEl>
                                        <p:attrNameLst>
                                          <p:attrName>ppt_h</p:attrName>
                                        </p:attrNameLst>
                                      </p:cBhvr>
                                      <p:tavLst>
                                        <p:tav tm="0">
                                          <p:val>
                                            <p:strVal val="#ppt_h"/>
                                          </p:val>
                                        </p:tav>
                                        <p:tav tm="100000">
                                          <p:val>
                                            <p:strVal val="#ppt_h"/>
                                          </p:val>
                                        </p:tav>
                                      </p:tavLst>
                                    </p:anim>
                                    <p:anim calcmode="lin" valueType="num">
                                      <p:cBhvr>
                                        <p:cTn id="26" dur="2000" fill="hold"/>
                                        <p:tgtEl>
                                          <p:spTgt spid="28684"/>
                                        </p:tgtEl>
                                        <p:attrNameLst>
                                          <p:attrName>ppt_x</p:attrName>
                                        </p:attrNameLst>
                                      </p:cBhvr>
                                      <p:tavLst>
                                        <p:tav tm="0">
                                          <p:val>
                                            <p:strVal val="#ppt_x-.2"/>
                                          </p:val>
                                        </p:tav>
                                        <p:tav tm="100000">
                                          <p:val>
                                            <p:strVal val="#ppt_x"/>
                                          </p:val>
                                        </p:tav>
                                      </p:tavLst>
                                    </p:anim>
                                    <p:anim calcmode="lin" valueType="num">
                                      <p:cBhvr>
                                        <p:cTn id="27" dur="2000" fill="hold"/>
                                        <p:tgtEl>
                                          <p:spTgt spid="28684"/>
                                        </p:tgtEl>
                                        <p:attrNameLst>
                                          <p:attrName>ppt_y</p:attrName>
                                        </p:attrNameLst>
                                      </p:cBhvr>
                                      <p:tavLst>
                                        <p:tav tm="0">
                                          <p:val>
                                            <p:strVal val="#ppt_y"/>
                                          </p:val>
                                        </p:tav>
                                        <p:tav tm="100000">
                                          <p:val>
                                            <p:strVal val="#ppt_y"/>
                                          </p:val>
                                        </p:tav>
                                      </p:tavLst>
                                    </p:anim>
                                    <p:animEffect transition="in" filter="fade">
                                      <p:cBhvr>
                                        <p:cTn id="28" dur="2000"/>
                                        <p:tgtEl>
                                          <p:spTgt spid="28684"/>
                                        </p:tgtEl>
                                      </p:cBhvr>
                                    </p:animEffect>
                                  </p:childTnLst>
                                </p:cTn>
                              </p:par>
                            </p:childTnLst>
                          </p:cTn>
                        </p:par>
                      </p:childTnLst>
                    </p:cTn>
                  </p:par>
                  <p:par>
                    <p:cTn id="29" fill="hold">
                      <p:stCondLst>
                        <p:cond delay="indefinite"/>
                      </p:stCondLst>
                      <p:childTnLst>
                        <p:par>
                          <p:cTn id="30" fill="hold">
                            <p:stCondLst>
                              <p:cond delay="0"/>
                            </p:stCondLst>
                            <p:childTnLst>
                              <p:par>
                                <p:cTn id="31" presetID="54" presetClass="entr" presetSubtype="0" accel="100000" fill="hold" grpId="0" nodeType="clickEffect">
                                  <p:stCondLst>
                                    <p:cond delay="0"/>
                                  </p:stCondLst>
                                  <p:childTnLst>
                                    <p:set>
                                      <p:cBhvr>
                                        <p:cTn id="32" dur="2000" fill="hold">
                                          <p:stCondLst>
                                            <p:cond delay="0"/>
                                          </p:stCondLst>
                                        </p:cTn>
                                        <p:tgtEl>
                                          <p:spTgt spid="11"/>
                                        </p:tgtEl>
                                        <p:attrNameLst>
                                          <p:attrName>style.visibility</p:attrName>
                                        </p:attrNameLst>
                                      </p:cBhvr>
                                      <p:to>
                                        <p:strVal val="visible"/>
                                      </p:to>
                                    </p:set>
                                    <p:anim calcmode="lin" valueType="num">
                                      <p:cBhvr>
                                        <p:cTn id="33" dur="2000" fill="hold"/>
                                        <p:tgtEl>
                                          <p:spTgt spid="11"/>
                                        </p:tgtEl>
                                        <p:attrNameLst>
                                          <p:attrName>ppt_w</p:attrName>
                                        </p:attrNameLst>
                                      </p:cBhvr>
                                      <p:tavLst>
                                        <p:tav tm="0">
                                          <p:val>
                                            <p:strVal val="#ppt_w*0.05"/>
                                          </p:val>
                                        </p:tav>
                                        <p:tav tm="100000">
                                          <p:val>
                                            <p:strVal val="#ppt_w"/>
                                          </p:val>
                                        </p:tav>
                                      </p:tavLst>
                                    </p:anim>
                                    <p:anim calcmode="lin" valueType="num">
                                      <p:cBhvr>
                                        <p:cTn id="34" dur="2000" fill="hold"/>
                                        <p:tgtEl>
                                          <p:spTgt spid="11"/>
                                        </p:tgtEl>
                                        <p:attrNameLst>
                                          <p:attrName>ppt_h</p:attrName>
                                        </p:attrNameLst>
                                      </p:cBhvr>
                                      <p:tavLst>
                                        <p:tav tm="0">
                                          <p:val>
                                            <p:strVal val="#ppt_h"/>
                                          </p:val>
                                        </p:tav>
                                        <p:tav tm="100000">
                                          <p:val>
                                            <p:strVal val="#ppt_h"/>
                                          </p:val>
                                        </p:tav>
                                      </p:tavLst>
                                    </p:anim>
                                    <p:anim calcmode="lin" valueType="num">
                                      <p:cBhvr>
                                        <p:cTn id="35" dur="2000" fill="hold"/>
                                        <p:tgtEl>
                                          <p:spTgt spid="11"/>
                                        </p:tgtEl>
                                        <p:attrNameLst>
                                          <p:attrName>ppt_x</p:attrName>
                                        </p:attrNameLst>
                                      </p:cBhvr>
                                      <p:tavLst>
                                        <p:tav tm="0">
                                          <p:val>
                                            <p:strVal val="#ppt_x-.2"/>
                                          </p:val>
                                        </p:tav>
                                        <p:tav tm="100000">
                                          <p:val>
                                            <p:strVal val="#ppt_x"/>
                                          </p:val>
                                        </p:tav>
                                      </p:tavLst>
                                    </p:anim>
                                    <p:anim calcmode="lin" valueType="num">
                                      <p:cBhvr>
                                        <p:cTn id="36" dur="2000" fill="hold"/>
                                        <p:tgtEl>
                                          <p:spTgt spid="11"/>
                                        </p:tgtEl>
                                        <p:attrNameLst>
                                          <p:attrName>ppt_y</p:attrName>
                                        </p:attrNameLst>
                                      </p:cBhvr>
                                      <p:tavLst>
                                        <p:tav tm="0">
                                          <p:val>
                                            <p:strVal val="#ppt_y"/>
                                          </p:val>
                                        </p:tav>
                                        <p:tav tm="100000">
                                          <p:val>
                                            <p:strVal val="#ppt_y"/>
                                          </p:val>
                                        </p:tav>
                                      </p:tavLst>
                                    </p:anim>
                                    <p:animEffect transition="in" filter="fade">
                                      <p:cBhvr>
                                        <p:cTn id="37" dur="2000"/>
                                        <p:tgtEl>
                                          <p:spTgt spid="11"/>
                                        </p:tgtEl>
                                      </p:cBhvr>
                                    </p:animEffect>
                                  </p:childTnLst>
                                </p:cTn>
                              </p:par>
                            </p:childTnLst>
                          </p:cTn>
                        </p:par>
                        <p:par>
                          <p:cTn id="38" fill="hold">
                            <p:stCondLst>
                              <p:cond delay="2000"/>
                            </p:stCondLst>
                            <p:childTnLst>
                              <p:par>
                                <p:cTn id="39" presetID="54" presetClass="entr" presetSubtype="0" accel="100000" fill="hold" nodeType="afterEffect">
                                  <p:stCondLst>
                                    <p:cond delay="0"/>
                                  </p:stCondLst>
                                  <p:childTnLst>
                                    <p:set>
                                      <p:cBhvr>
                                        <p:cTn id="40" dur="2000" fill="hold">
                                          <p:stCondLst>
                                            <p:cond delay="0"/>
                                          </p:stCondLst>
                                        </p:cTn>
                                        <p:tgtEl>
                                          <p:spTgt spid="28685"/>
                                        </p:tgtEl>
                                        <p:attrNameLst>
                                          <p:attrName>style.visibility</p:attrName>
                                        </p:attrNameLst>
                                      </p:cBhvr>
                                      <p:to>
                                        <p:strVal val="visible"/>
                                      </p:to>
                                    </p:set>
                                    <p:anim calcmode="lin" valueType="num">
                                      <p:cBhvr>
                                        <p:cTn id="41" dur="2000" fill="hold"/>
                                        <p:tgtEl>
                                          <p:spTgt spid="28685"/>
                                        </p:tgtEl>
                                        <p:attrNameLst>
                                          <p:attrName>ppt_w</p:attrName>
                                        </p:attrNameLst>
                                      </p:cBhvr>
                                      <p:tavLst>
                                        <p:tav tm="0">
                                          <p:val>
                                            <p:strVal val="#ppt_w*0.05"/>
                                          </p:val>
                                        </p:tav>
                                        <p:tav tm="100000">
                                          <p:val>
                                            <p:strVal val="#ppt_w"/>
                                          </p:val>
                                        </p:tav>
                                      </p:tavLst>
                                    </p:anim>
                                    <p:anim calcmode="lin" valueType="num">
                                      <p:cBhvr>
                                        <p:cTn id="42" dur="2000" fill="hold"/>
                                        <p:tgtEl>
                                          <p:spTgt spid="28685"/>
                                        </p:tgtEl>
                                        <p:attrNameLst>
                                          <p:attrName>ppt_h</p:attrName>
                                        </p:attrNameLst>
                                      </p:cBhvr>
                                      <p:tavLst>
                                        <p:tav tm="0">
                                          <p:val>
                                            <p:strVal val="#ppt_h"/>
                                          </p:val>
                                        </p:tav>
                                        <p:tav tm="100000">
                                          <p:val>
                                            <p:strVal val="#ppt_h"/>
                                          </p:val>
                                        </p:tav>
                                      </p:tavLst>
                                    </p:anim>
                                    <p:anim calcmode="lin" valueType="num">
                                      <p:cBhvr>
                                        <p:cTn id="43" dur="2000" fill="hold"/>
                                        <p:tgtEl>
                                          <p:spTgt spid="28685"/>
                                        </p:tgtEl>
                                        <p:attrNameLst>
                                          <p:attrName>ppt_x</p:attrName>
                                        </p:attrNameLst>
                                      </p:cBhvr>
                                      <p:tavLst>
                                        <p:tav tm="0">
                                          <p:val>
                                            <p:strVal val="#ppt_x-.2"/>
                                          </p:val>
                                        </p:tav>
                                        <p:tav tm="100000">
                                          <p:val>
                                            <p:strVal val="#ppt_x"/>
                                          </p:val>
                                        </p:tav>
                                      </p:tavLst>
                                    </p:anim>
                                    <p:anim calcmode="lin" valueType="num">
                                      <p:cBhvr>
                                        <p:cTn id="44" dur="2000" fill="hold"/>
                                        <p:tgtEl>
                                          <p:spTgt spid="28685"/>
                                        </p:tgtEl>
                                        <p:attrNameLst>
                                          <p:attrName>ppt_y</p:attrName>
                                        </p:attrNameLst>
                                      </p:cBhvr>
                                      <p:tavLst>
                                        <p:tav tm="0">
                                          <p:val>
                                            <p:strVal val="#ppt_y"/>
                                          </p:val>
                                        </p:tav>
                                        <p:tav tm="100000">
                                          <p:val>
                                            <p:strVal val="#ppt_y"/>
                                          </p:val>
                                        </p:tav>
                                      </p:tavLst>
                                    </p:anim>
                                    <p:animEffect transition="in" filter="fade">
                                      <p:cBhvr>
                                        <p:cTn id="45" dur="2000"/>
                                        <p:tgtEl>
                                          <p:spTgt spid="28685"/>
                                        </p:tgtEl>
                                      </p:cBhvr>
                                    </p:animEffect>
                                  </p:childTnLst>
                                </p:cTn>
                              </p:par>
                            </p:childTnLst>
                          </p:cTn>
                        </p:par>
                      </p:childTnLst>
                    </p:cTn>
                  </p:par>
                  <p:par>
                    <p:cTn id="46" fill="hold">
                      <p:stCondLst>
                        <p:cond delay="indefinite"/>
                      </p:stCondLst>
                      <p:childTnLst>
                        <p:par>
                          <p:cTn id="47" fill="hold">
                            <p:stCondLst>
                              <p:cond delay="0"/>
                            </p:stCondLst>
                            <p:childTnLst>
                              <p:par>
                                <p:cTn id="48" presetID="54" presetClass="entr" presetSubtype="0" accel="100000" fill="hold" grpId="0" nodeType="clickEffect">
                                  <p:stCondLst>
                                    <p:cond delay="0"/>
                                  </p:stCondLst>
                                  <p:childTnLst>
                                    <p:set>
                                      <p:cBhvr>
                                        <p:cTn id="49" dur="2000" fill="hold">
                                          <p:stCondLst>
                                            <p:cond delay="0"/>
                                          </p:stCondLst>
                                        </p:cTn>
                                        <p:tgtEl>
                                          <p:spTgt spid="10"/>
                                        </p:tgtEl>
                                        <p:attrNameLst>
                                          <p:attrName>style.visibility</p:attrName>
                                        </p:attrNameLst>
                                      </p:cBhvr>
                                      <p:to>
                                        <p:strVal val="visible"/>
                                      </p:to>
                                    </p:set>
                                    <p:anim calcmode="lin" valueType="num">
                                      <p:cBhvr>
                                        <p:cTn id="50" dur="2000" fill="hold"/>
                                        <p:tgtEl>
                                          <p:spTgt spid="10"/>
                                        </p:tgtEl>
                                        <p:attrNameLst>
                                          <p:attrName>ppt_w</p:attrName>
                                        </p:attrNameLst>
                                      </p:cBhvr>
                                      <p:tavLst>
                                        <p:tav tm="0">
                                          <p:val>
                                            <p:strVal val="#ppt_w*0.05"/>
                                          </p:val>
                                        </p:tav>
                                        <p:tav tm="100000">
                                          <p:val>
                                            <p:strVal val="#ppt_w"/>
                                          </p:val>
                                        </p:tav>
                                      </p:tavLst>
                                    </p:anim>
                                    <p:anim calcmode="lin" valueType="num">
                                      <p:cBhvr>
                                        <p:cTn id="51" dur="2000" fill="hold"/>
                                        <p:tgtEl>
                                          <p:spTgt spid="10"/>
                                        </p:tgtEl>
                                        <p:attrNameLst>
                                          <p:attrName>ppt_h</p:attrName>
                                        </p:attrNameLst>
                                      </p:cBhvr>
                                      <p:tavLst>
                                        <p:tav tm="0">
                                          <p:val>
                                            <p:strVal val="#ppt_h"/>
                                          </p:val>
                                        </p:tav>
                                        <p:tav tm="100000">
                                          <p:val>
                                            <p:strVal val="#ppt_h"/>
                                          </p:val>
                                        </p:tav>
                                      </p:tavLst>
                                    </p:anim>
                                    <p:anim calcmode="lin" valueType="num">
                                      <p:cBhvr>
                                        <p:cTn id="52" dur="2000" fill="hold"/>
                                        <p:tgtEl>
                                          <p:spTgt spid="10"/>
                                        </p:tgtEl>
                                        <p:attrNameLst>
                                          <p:attrName>ppt_x</p:attrName>
                                        </p:attrNameLst>
                                      </p:cBhvr>
                                      <p:tavLst>
                                        <p:tav tm="0">
                                          <p:val>
                                            <p:strVal val="#ppt_x-.2"/>
                                          </p:val>
                                        </p:tav>
                                        <p:tav tm="100000">
                                          <p:val>
                                            <p:strVal val="#ppt_x"/>
                                          </p:val>
                                        </p:tav>
                                      </p:tavLst>
                                    </p:anim>
                                    <p:anim calcmode="lin" valueType="num">
                                      <p:cBhvr>
                                        <p:cTn id="53" dur="2000" fill="hold"/>
                                        <p:tgtEl>
                                          <p:spTgt spid="10"/>
                                        </p:tgtEl>
                                        <p:attrNameLst>
                                          <p:attrName>ppt_y</p:attrName>
                                        </p:attrNameLst>
                                      </p:cBhvr>
                                      <p:tavLst>
                                        <p:tav tm="0">
                                          <p:val>
                                            <p:strVal val="#ppt_y"/>
                                          </p:val>
                                        </p:tav>
                                        <p:tav tm="100000">
                                          <p:val>
                                            <p:strVal val="#ppt_y"/>
                                          </p:val>
                                        </p:tav>
                                      </p:tavLst>
                                    </p:anim>
                                    <p:animEffect transition="in" filter="fade">
                                      <p:cBhvr>
                                        <p:cTn id="54" dur="2000"/>
                                        <p:tgtEl>
                                          <p:spTgt spid="10"/>
                                        </p:tgtEl>
                                      </p:cBhvr>
                                    </p:animEffect>
                                  </p:childTnLst>
                                </p:cTn>
                              </p:par>
                            </p:childTnLst>
                          </p:cTn>
                        </p:par>
                        <p:par>
                          <p:cTn id="55" fill="hold">
                            <p:stCondLst>
                              <p:cond delay="2000"/>
                            </p:stCondLst>
                            <p:childTnLst>
                              <p:par>
                                <p:cTn id="56" presetID="54" presetClass="entr" presetSubtype="0" accel="100000" fill="hold" nodeType="afterEffect">
                                  <p:stCondLst>
                                    <p:cond delay="0"/>
                                  </p:stCondLst>
                                  <p:childTnLst>
                                    <p:set>
                                      <p:cBhvr>
                                        <p:cTn id="57" dur="2000" fill="hold">
                                          <p:stCondLst>
                                            <p:cond delay="0"/>
                                          </p:stCondLst>
                                        </p:cTn>
                                        <p:tgtEl>
                                          <p:spTgt spid="28687"/>
                                        </p:tgtEl>
                                        <p:attrNameLst>
                                          <p:attrName>style.visibility</p:attrName>
                                        </p:attrNameLst>
                                      </p:cBhvr>
                                      <p:to>
                                        <p:strVal val="visible"/>
                                      </p:to>
                                    </p:set>
                                    <p:anim calcmode="lin" valueType="num">
                                      <p:cBhvr>
                                        <p:cTn id="58" dur="2000" fill="hold"/>
                                        <p:tgtEl>
                                          <p:spTgt spid="28687"/>
                                        </p:tgtEl>
                                        <p:attrNameLst>
                                          <p:attrName>ppt_w</p:attrName>
                                        </p:attrNameLst>
                                      </p:cBhvr>
                                      <p:tavLst>
                                        <p:tav tm="0">
                                          <p:val>
                                            <p:strVal val="#ppt_w*0.05"/>
                                          </p:val>
                                        </p:tav>
                                        <p:tav tm="100000">
                                          <p:val>
                                            <p:strVal val="#ppt_w"/>
                                          </p:val>
                                        </p:tav>
                                      </p:tavLst>
                                    </p:anim>
                                    <p:anim calcmode="lin" valueType="num">
                                      <p:cBhvr>
                                        <p:cTn id="59" dur="2000" fill="hold"/>
                                        <p:tgtEl>
                                          <p:spTgt spid="28687"/>
                                        </p:tgtEl>
                                        <p:attrNameLst>
                                          <p:attrName>ppt_h</p:attrName>
                                        </p:attrNameLst>
                                      </p:cBhvr>
                                      <p:tavLst>
                                        <p:tav tm="0">
                                          <p:val>
                                            <p:strVal val="#ppt_h"/>
                                          </p:val>
                                        </p:tav>
                                        <p:tav tm="100000">
                                          <p:val>
                                            <p:strVal val="#ppt_h"/>
                                          </p:val>
                                        </p:tav>
                                      </p:tavLst>
                                    </p:anim>
                                    <p:anim calcmode="lin" valueType="num">
                                      <p:cBhvr>
                                        <p:cTn id="60" dur="2000" fill="hold"/>
                                        <p:tgtEl>
                                          <p:spTgt spid="28687"/>
                                        </p:tgtEl>
                                        <p:attrNameLst>
                                          <p:attrName>ppt_x</p:attrName>
                                        </p:attrNameLst>
                                      </p:cBhvr>
                                      <p:tavLst>
                                        <p:tav tm="0">
                                          <p:val>
                                            <p:strVal val="#ppt_x-.2"/>
                                          </p:val>
                                        </p:tav>
                                        <p:tav tm="100000">
                                          <p:val>
                                            <p:strVal val="#ppt_x"/>
                                          </p:val>
                                        </p:tav>
                                      </p:tavLst>
                                    </p:anim>
                                    <p:anim calcmode="lin" valueType="num">
                                      <p:cBhvr>
                                        <p:cTn id="61" dur="2000" fill="hold"/>
                                        <p:tgtEl>
                                          <p:spTgt spid="28687"/>
                                        </p:tgtEl>
                                        <p:attrNameLst>
                                          <p:attrName>ppt_y</p:attrName>
                                        </p:attrNameLst>
                                      </p:cBhvr>
                                      <p:tavLst>
                                        <p:tav tm="0">
                                          <p:val>
                                            <p:strVal val="#ppt_y"/>
                                          </p:val>
                                        </p:tav>
                                        <p:tav tm="100000">
                                          <p:val>
                                            <p:strVal val="#ppt_y"/>
                                          </p:val>
                                        </p:tav>
                                      </p:tavLst>
                                    </p:anim>
                                    <p:animEffect transition="in" filter="fade">
                                      <p:cBhvr>
                                        <p:cTn id="62" dur="2000"/>
                                        <p:tgtEl>
                                          <p:spTgt spid="28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P spid="10" grpId="0" bldLvl="0"/>
      <p:bldP spid="11" grpId="0" bldLvl="0"/>
      <p:bldP spid="14"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856211" y="1280342"/>
            <a:ext cx="4419600" cy="406265"/>
          </a:xfrm>
          <a:prstGeom prst="rect">
            <a:avLst/>
          </a:prstGeom>
          <a:noFill/>
          <a:ln w="9525">
            <a:noFill/>
            <a:miter lim="800000"/>
          </a:ln>
        </p:spPr>
        <p:txBody>
          <a:bodyPr>
            <a:spAutoFit/>
          </a:bodyPr>
          <a:lstStyle>
            <a:defPPr>
              <a:defRPr lang="zh-CN"/>
            </a:defPPr>
            <a:lvl1pPr>
              <a:lnSpc>
                <a:spcPct val="85000"/>
              </a:lnSpc>
              <a:spcBef>
                <a:spcPct val="50000"/>
              </a:spcBef>
              <a:defRPr sz="2400">
                <a:latin typeface="黑体" panose="02010609060101010101" pitchFamily="49" charset="-122"/>
                <a:ea typeface="黑体" panose="02010609060101010101" pitchFamily="49" charset="-122"/>
              </a:defRPr>
            </a:lvl1pPr>
          </a:lstStyle>
          <a:p>
            <a:r>
              <a:rPr lang="en-US" altLang="zh-CN" dirty="0"/>
              <a:t>2.</a:t>
            </a:r>
            <a:r>
              <a:rPr lang="zh-CN" altLang="en-US" dirty="0"/>
              <a:t>转子部分</a:t>
            </a:r>
          </a:p>
        </p:txBody>
      </p:sp>
      <p:sp>
        <p:nvSpPr>
          <p:cNvPr id="43011" name="Text Box 3"/>
          <p:cNvSpPr txBox="1">
            <a:spLocks noChangeArrowheads="1"/>
          </p:cNvSpPr>
          <p:nvPr/>
        </p:nvSpPr>
        <p:spPr bwMode="auto">
          <a:xfrm>
            <a:off x="856211" y="1885665"/>
            <a:ext cx="2743200" cy="406265"/>
          </a:xfrm>
          <a:prstGeom prst="rect">
            <a:avLst/>
          </a:prstGeom>
          <a:noFill/>
          <a:ln w="9525">
            <a:noFill/>
            <a:miter lim="800000"/>
          </a:ln>
        </p:spPr>
        <p:txBody>
          <a:bodyPr>
            <a:spAutoFit/>
          </a:bodyPr>
          <a:lstStyle>
            <a:defPPr>
              <a:defRPr lang="zh-CN"/>
            </a:defPPr>
            <a:lvl1pPr>
              <a:lnSpc>
                <a:spcPct val="85000"/>
              </a:lnSpc>
              <a:spcBef>
                <a:spcPct val="50000"/>
              </a:spcBef>
              <a:defRPr sz="2400">
                <a:latin typeface="黑体" panose="02010609060101010101" pitchFamily="49" charset="-122"/>
                <a:ea typeface="黑体" panose="02010609060101010101" pitchFamily="49" charset="-122"/>
              </a:defRPr>
            </a:lvl1pPr>
          </a:lstStyle>
          <a:p>
            <a:r>
              <a:rPr lang="en-US" altLang="zh-CN" dirty="0"/>
              <a:t>1</a:t>
            </a:r>
            <a:r>
              <a:rPr lang="zh-CN" altLang="en-US" dirty="0"/>
              <a:t>）转子铁心</a:t>
            </a:r>
          </a:p>
        </p:txBody>
      </p:sp>
      <p:sp>
        <p:nvSpPr>
          <p:cNvPr id="43019" name="Text Box 11"/>
          <p:cNvSpPr txBox="1"/>
          <p:nvPr/>
        </p:nvSpPr>
        <p:spPr>
          <a:xfrm>
            <a:off x="980903" y="2431386"/>
            <a:ext cx="10432473" cy="1576842"/>
          </a:xfrm>
          <a:prstGeom prst="rect">
            <a:avLst/>
          </a:prstGeom>
          <a:noFill/>
          <a:ln w="9525">
            <a:noFill/>
          </a:ln>
        </p:spPr>
        <p:txBody>
          <a:bodyPr wrap="square" anchor="t" anchorCtr="0">
            <a:spAutoFit/>
          </a:bodyPr>
          <a:lstStyle/>
          <a:p>
            <a:pPr>
              <a:lnSpc>
                <a:spcPct val="150000"/>
              </a:lnSpc>
              <a:spcBef>
                <a:spcPct val="50000"/>
              </a:spcBef>
            </a:pPr>
            <a:r>
              <a:rPr lang="zh-CN" altLang="en-US" sz="2000" dirty="0">
                <a:latin typeface="微软雅黑" panose="020B0503020204020204" pitchFamily="34" charset="-122"/>
                <a:ea typeface="微软雅黑" panose="020B0503020204020204" pitchFamily="34" charset="-122"/>
              </a:rPr>
              <a:t>转子铁心也是电机磁路的组成部分，并用来固定转子绕组</a:t>
            </a:r>
            <a:r>
              <a:rPr lang="zh-CN" altLang="en-US"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转子铁心固定在转轴上，外圆周上开槽，槽内嵌放转子绕组。</a:t>
            </a:r>
          </a:p>
          <a:p>
            <a:pPr>
              <a:lnSpc>
                <a:spcPct val="150000"/>
              </a:lnSpc>
              <a:spcBef>
                <a:spcPct val="50000"/>
              </a:spcBef>
            </a:pPr>
            <a:endParaRPr lang="zh-CN" altLang="en-US" sz="2000" dirty="0">
              <a:latin typeface="微软雅黑" panose="020B0503020204020204" pitchFamily="34" charset="-122"/>
              <a:ea typeface="微软雅黑" panose="020B0503020204020204" pitchFamily="34" charset="-122"/>
            </a:endParaRPr>
          </a:p>
        </p:txBody>
      </p:sp>
      <p:sp>
        <p:nvSpPr>
          <p:cNvPr id="43020" name="Text Box 12"/>
          <p:cNvSpPr txBox="1"/>
          <p:nvPr/>
        </p:nvSpPr>
        <p:spPr>
          <a:xfrm>
            <a:off x="980903" y="5494418"/>
            <a:ext cx="10723417" cy="1015663"/>
          </a:xfrm>
          <a:prstGeom prst="rect">
            <a:avLst/>
          </a:prstGeom>
          <a:noFill/>
          <a:ln w="9525">
            <a:noFill/>
          </a:ln>
        </p:spPr>
        <p:txBody>
          <a:bodyPr wrap="square" anchor="t" anchorCtr="0">
            <a:spAutoFit/>
          </a:bodyPr>
          <a:lstStyle>
            <a:defPPr>
              <a:defRPr lang="zh-CN"/>
            </a:defPPr>
            <a:lvl1pPr>
              <a:lnSpc>
                <a:spcPct val="150000"/>
              </a:lnSpc>
              <a:spcBef>
                <a:spcPct val="50000"/>
              </a:spcBef>
              <a:defRPr sz="2000">
                <a:latin typeface="微软雅黑" panose="020B0503020204020204" pitchFamily="34" charset="-122"/>
                <a:ea typeface="微软雅黑" panose="020B0503020204020204" pitchFamily="34" charset="-122"/>
              </a:defRPr>
            </a:lvl1pPr>
          </a:lstStyle>
          <a:p>
            <a:r>
              <a:rPr lang="zh-CN" altLang="en-US" dirty="0"/>
              <a:t>与定子铁心一样，转子铁心也是用</a:t>
            </a:r>
            <a:r>
              <a:rPr lang="en-US" altLang="zh-CN" dirty="0">
                <a:sym typeface="+mn-ea"/>
              </a:rPr>
              <a:t>0.35mm</a:t>
            </a:r>
            <a:r>
              <a:rPr lang="zh-CN" altLang="en-US" dirty="0">
                <a:sym typeface="+mn-ea"/>
              </a:rPr>
              <a:t>或</a:t>
            </a:r>
            <a:r>
              <a:rPr lang="en-US" altLang="zh-CN" dirty="0"/>
              <a:t>0.5mm</a:t>
            </a:r>
            <a:r>
              <a:rPr lang="zh-CN" altLang="en-US" dirty="0"/>
              <a:t>厚的硅钢片冲制叠压而成的，所以通常用冲制定子铁心冲片剩余下来的内圆部分制作。</a:t>
            </a:r>
          </a:p>
        </p:txBody>
      </p:sp>
      <p:pic>
        <p:nvPicPr>
          <p:cNvPr id="2" name="图片 1"/>
          <p:cNvPicPr>
            <a:picLocks noChangeAspect="1"/>
          </p:cNvPicPr>
          <p:nvPr/>
        </p:nvPicPr>
        <p:blipFill>
          <a:blip r:embed="rId3"/>
          <a:stretch>
            <a:fillRect/>
          </a:stretch>
        </p:blipFill>
        <p:spPr>
          <a:xfrm>
            <a:off x="3004301" y="3446543"/>
            <a:ext cx="5864860" cy="2047875"/>
          </a:xfrm>
          <a:prstGeom prst="rect">
            <a:avLst/>
          </a:prstGeom>
        </p:spPr>
      </p:pic>
      <p:sp>
        <p:nvSpPr>
          <p:cNvPr id="10"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一、三相</a:t>
            </a:r>
            <a:r>
              <a:rPr lang="zh-CN" altLang="en-US" sz="2800" b="1" dirty="0">
                <a:latin typeface="+mj-ea"/>
                <a:ea typeface="微软雅黑" panose="020B0503020204020204" pitchFamily="34" charset="-122"/>
                <a:cs typeface="+mj-ea"/>
                <a:sym typeface="+mn-lt"/>
              </a:rPr>
              <a:t>异步电动机</a:t>
            </a:r>
            <a:r>
              <a:rPr lang="zh-CN" altLang="en-US" sz="2800" b="1" dirty="0" smtClean="0">
                <a:latin typeface="+mj-ea"/>
                <a:ea typeface="微软雅黑" panose="020B0503020204020204" pitchFamily="34" charset="-122"/>
                <a:cs typeface="+mj-ea"/>
                <a:sym typeface="+mn-lt"/>
              </a:rPr>
              <a:t>的结构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1" name="图片 10"/>
          <p:cNvPicPr>
            <a:picLocks noChangeAspect="1"/>
          </p:cNvPicPr>
          <p:nvPr/>
        </p:nvPicPr>
        <p:blipFill>
          <a:blip r:embed="rId4">
            <a:clrChange>
              <a:clrFrom>
                <a:srgbClr val="F6F6F6"/>
              </a:clrFrom>
              <a:clrTo>
                <a:srgbClr val="F6F6F6">
                  <a:alpha val="0"/>
                </a:srgbClr>
              </a:clrTo>
            </a:clrChange>
          </a:blip>
          <a:stretch>
            <a:fillRect/>
          </a:stretch>
        </p:blipFill>
        <p:spPr>
          <a:xfrm>
            <a:off x="168275" y="211646"/>
            <a:ext cx="607719" cy="633243"/>
          </a:xfrm>
          <a:prstGeom prst="rect">
            <a:avLst/>
          </a:prstGeom>
        </p:spPr>
      </p:pic>
    </p:spTree>
    <p:custDataLst>
      <p:tags r:id="rId1"/>
    </p:custDataLst>
    <p:extLst>
      <p:ext uri="{BB962C8B-B14F-4D97-AF65-F5344CB8AC3E}">
        <p14:creationId xmlns:p14="http://schemas.microsoft.com/office/powerpoint/2010/main" val="2515293251"/>
      </p:ext>
    </p:extLst>
  </p:cSld>
  <p:clrMapOvr>
    <a:masterClrMapping/>
  </p:clrMapOvr>
  <mc:AlternateContent xmlns:mc="http://schemas.openxmlformats.org/markup-compatibility/2006" xmlns:p14="http://schemas.microsoft.com/office/powerpoint/2010/main">
    <mc:Choice Requires="p14">
      <p:transition spd="slow" p14:dur="1500" advTm="3673">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2000" fill="hold">
                                          <p:stCondLst>
                                            <p:cond delay="0"/>
                                          </p:stCondLst>
                                        </p:cTn>
                                        <p:tgtEl>
                                          <p:spTgt spid="43011"/>
                                        </p:tgtEl>
                                        <p:attrNameLst>
                                          <p:attrName>style.visibility</p:attrName>
                                        </p:attrNameLst>
                                      </p:cBhvr>
                                      <p:to>
                                        <p:strVal val="visible"/>
                                      </p:to>
                                    </p:set>
                                    <p:animEffect transition="in" filter="blinds(horizontal)">
                                      <p:cBhvr>
                                        <p:cTn id="7" dur="2000"/>
                                        <p:tgtEl>
                                          <p:spTgt spid="430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2000" fill="hold">
                                          <p:stCondLst>
                                            <p:cond delay="0"/>
                                          </p:stCondLst>
                                        </p:cTn>
                                        <p:tgtEl>
                                          <p:spTgt spid="43019"/>
                                        </p:tgtEl>
                                        <p:attrNameLst>
                                          <p:attrName>style.visibility</p:attrName>
                                        </p:attrNameLst>
                                      </p:cBhvr>
                                      <p:to>
                                        <p:strVal val="visible"/>
                                      </p:to>
                                    </p:set>
                                    <p:animEffect transition="in" filter="blinds(horizontal)">
                                      <p:cBhvr>
                                        <p:cTn id="12" dur="2000"/>
                                        <p:tgtEl>
                                          <p:spTgt spid="43019"/>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nodeType="clickEffect">
                                  <p:stCondLst>
                                    <p:cond delay="0"/>
                                  </p:stCondLst>
                                  <p:childTnLst>
                                    <p:set>
                                      <p:cBhvr>
                                        <p:cTn id="16" dur="2000"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ppt_x</p:attrName>
                                        </p:attrNameLst>
                                      </p:cBhvr>
                                      <p:tavLst>
                                        <p:tav tm="0">
                                          <p:val>
                                            <p:strVal val="#ppt_x-.2"/>
                                          </p:val>
                                        </p:tav>
                                        <p:tav tm="100000">
                                          <p:val>
                                            <p:strVal val="#ppt_x"/>
                                          </p:val>
                                        </p:tav>
                                      </p:tavLst>
                                    </p:anim>
                                    <p:anim calcmode="lin" valueType="num">
                                      <p:cBhvr>
                                        <p:cTn id="18" dur="2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2000"/>
                                        <p:tgtEl>
                                          <p:spTgt spid="2"/>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2000" fill="hold">
                                          <p:stCondLst>
                                            <p:cond delay="0"/>
                                          </p:stCondLst>
                                        </p:cTn>
                                        <p:tgtEl>
                                          <p:spTgt spid="43020"/>
                                        </p:tgtEl>
                                        <p:attrNameLst>
                                          <p:attrName>style.visibility</p:attrName>
                                        </p:attrNameLst>
                                      </p:cBhvr>
                                      <p:to>
                                        <p:strVal val="visible"/>
                                      </p:to>
                                    </p:set>
                                    <p:animEffect transition="in" filter="blinds(horizontal)">
                                      <p:cBhvr>
                                        <p:cTn id="23" dur="2000"/>
                                        <p:tgtEl>
                                          <p:spTgt spid="43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9" grpId="0"/>
      <p:bldP spid="43020"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jb3VudCI6MywiaGRpZCI6IjIwMTY1MWYwMzJjZWZkY2IwZmQ0YjY2YTZkMGMxZjU5IiwidXNlckNvdW50Ijoz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7.xml><?xml version="1.0" encoding="utf-8"?>
<p:tagLst xmlns:a="http://schemas.openxmlformats.org/drawingml/2006/main" xmlns:r="http://schemas.openxmlformats.org/officeDocument/2006/relationships" xmlns:p="http://schemas.openxmlformats.org/presentationml/2006/main">
  <p:tag name="TIMING" val="|0.4|0.7"/>
</p:tagLst>
</file>

<file path=ppt/tags/tag18.xml><?xml version="1.0" encoding="utf-8"?>
<p:tagLst xmlns:a="http://schemas.openxmlformats.org/drawingml/2006/main" xmlns:r="http://schemas.openxmlformats.org/officeDocument/2006/relationships" xmlns:p="http://schemas.openxmlformats.org/presentationml/2006/main">
  <p:tag name="TIMING" val="|0.4|0.7"/>
</p:tagLst>
</file>

<file path=ppt/tags/tag19.xml><?xml version="1.0" encoding="utf-8"?>
<p:tagLst xmlns:a="http://schemas.openxmlformats.org/drawingml/2006/main" xmlns:r="http://schemas.openxmlformats.org/officeDocument/2006/relationships" xmlns:p="http://schemas.openxmlformats.org/presentationml/2006/main">
  <p:tag name="TIMING" val="|4.7|1.5|0.7"/>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20.xml><?xml version="1.0" encoding="utf-8"?>
<p:tagLst xmlns:a="http://schemas.openxmlformats.org/drawingml/2006/main" xmlns:r="http://schemas.openxmlformats.org/officeDocument/2006/relationships" xmlns:p="http://schemas.openxmlformats.org/presentationml/2006/main">
  <p:tag name="TIMING" val="|0.4|2|2.1"/>
</p:tagLst>
</file>

<file path=ppt/tags/tag21.xml><?xml version="1.0" encoding="utf-8"?>
<p:tagLst xmlns:a="http://schemas.openxmlformats.org/drawingml/2006/main" xmlns:r="http://schemas.openxmlformats.org/officeDocument/2006/relationships" xmlns:p="http://schemas.openxmlformats.org/presentationml/2006/main">
  <p:tag name="TIMING" val="|0.4|2|2.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420,&quot;width&quot;:8880}"/>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3120</TotalTime>
  <Words>2013</Words>
  <Application>Microsoft Office PowerPoint</Application>
  <PresentationFormat>宽屏</PresentationFormat>
  <Paragraphs>174</Paragraphs>
  <Slides>23</Slides>
  <Notes>4</Notes>
  <HiddenSlides>0</HiddenSlides>
  <MMClips>0</MMClips>
  <ScaleCrop>false</ScaleCrop>
  <HeadingPairs>
    <vt:vector size="8" baseType="variant">
      <vt:variant>
        <vt:lpstr>已用的字体</vt:lpstr>
      </vt:variant>
      <vt:variant>
        <vt:i4>18</vt:i4>
      </vt:variant>
      <vt:variant>
        <vt:lpstr>主题</vt:lpstr>
      </vt:variant>
      <vt:variant>
        <vt:i4>2</vt:i4>
      </vt:variant>
      <vt:variant>
        <vt:lpstr>嵌入 OLE 服务器</vt:lpstr>
      </vt:variant>
      <vt:variant>
        <vt:i4>2</vt:i4>
      </vt:variant>
      <vt:variant>
        <vt:lpstr>幻灯片标题</vt:lpstr>
      </vt:variant>
      <vt:variant>
        <vt:i4>23</vt:i4>
      </vt:variant>
    </vt:vector>
  </HeadingPairs>
  <TitlesOfParts>
    <vt:vector size="45" baseType="lpstr">
      <vt:lpstr>等线</vt:lpstr>
      <vt:lpstr>等线 Light</vt:lpstr>
      <vt:lpstr>方正粗黑宋简体</vt:lpstr>
      <vt:lpstr>黑体</vt:lpstr>
      <vt:lpstr>华文楷体</vt:lpstr>
      <vt:lpstr>华文细黑</vt:lpstr>
      <vt:lpstr>华文新魏</vt:lpstr>
      <vt:lpstr>华文行楷</vt:lpstr>
      <vt:lpstr>华文中宋</vt:lpstr>
      <vt:lpstr>楷体</vt:lpstr>
      <vt:lpstr>宋体</vt:lpstr>
      <vt:lpstr>微软雅黑</vt:lpstr>
      <vt:lpstr>印品黑体</vt:lpstr>
      <vt:lpstr>Arial</vt:lpstr>
      <vt:lpstr>Calibri</vt:lpstr>
      <vt:lpstr>Calibri Light</vt:lpstr>
      <vt:lpstr>Times New Roman</vt:lpstr>
      <vt:lpstr>Wingdings</vt:lpstr>
      <vt:lpstr>自定义设计方案</vt:lpstr>
      <vt:lpstr>第一PPT，www.1ppt.com</vt:lpstr>
      <vt:lpstr>Equation.3</vt:lpstr>
      <vt:lpstr>Visio.Drawing.6</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lastModifiedBy>Windows 用户</cp:lastModifiedBy>
  <cp:revision>202</cp:revision>
  <dcterms:created xsi:type="dcterms:W3CDTF">2021-05-23T14:18:00Z</dcterms:created>
  <dcterms:modified xsi:type="dcterms:W3CDTF">2025-01-07T12:31:42Z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v1.0_mb_M0/nvwOn0rQ5OhPd4iVQiQ==</vt:lpwstr>
  </property>
  <property fmtid="{D5CDD505-2E9C-101B-9397-08002B2CF9AE}" pid="4" name="ICV">
    <vt:lpwstr>7C2264B8ABD1434F849CFEC14103AF9B_13</vt:lpwstr>
  </property>
</Properties>
</file>