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2" r:id="rId1"/>
    <p:sldMasterId id="2147483684" r:id="rId2"/>
  </p:sldMasterIdLst>
  <p:notesMasterIdLst>
    <p:notesMasterId r:id="rId16"/>
  </p:notesMasterIdLst>
  <p:handoutMasterIdLst>
    <p:handoutMasterId r:id="rId17"/>
  </p:handoutMasterIdLst>
  <p:sldIdLst>
    <p:sldId id="988" r:id="rId3"/>
    <p:sldId id="993" r:id="rId4"/>
    <p:sldId id="990" r:id="rId5"/>
    <p:sldId id="991" r:id="rId6"/>
    <p:sldId id="994" r:id="rId7"/>
    <p:sldId id="995" r:id="rId8"/>
    <p:sldId id="997" r:id="rId9"/>
    <p:sldId id="998" r:id="rId10"/>
    <p:sldId id="999" r:id="rId11"/>
    <p:sldId id="996" r:id="rId12"/>
    <p:sldId id="1000" r:id="rId13"/>
    <p:sldId id="1001" r:id="rId14"/>
    <p:sldId id="1002" r:id="rId15"/>
  </p:sldIdLst>
  <p:sldSz cx="12192000" cy="6858000"/>
  <p:notesSz cx="6858000" cy="9144000"/>
  <p:custDataLst>
    <p:tags r:id="rId1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9" userDrawn="1">
          <p15:clr>
            <a:srgbClr val="A4A3A4"/>
          </p15:clr>
        </p15:guide>
        <p15:guide id="2" pos="39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E1E1"/>
    <a:srgbClr val="0000FF"/>
    <a:srgbClr val="00CC00"/>
    <a:srgbClr val="00FFFF"/>
    <a:srgbClr val="9900FF"/>
    <a:srgbClr val="0000CC"/>
    <a:srgbClr val="FF00FF"/>
    <a:srgbClr val="009900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9" d="100"/>
          <a:sy n="79" d="100"/>
        </p:scale>
        <p:origin x="653" y="72"/>
      </p:cViewPr>
      <p:guideLst>
        <p:guide orient="horz" pos="2219"/>
        <p:guide pos="39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F9B84EA-7D68-4D60-9CB1-D50884785D1C}" type="datetimeFigureOut">
              <a:rPr kumimoji="0" lang="zh-CN" altLang="en-US" sz="12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2025/1/11</a:t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Rectangle 4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en-US" altLang="zh-CN" sz="1200" b="0" dirty="0"/>
              <a:t>‹#›</a:t>
            </a:fld>
            <a:endParaRPr lang="en-US" altLang="zh-CN" sz="12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A545999-3F06-47B8-B632-ADEE18157E88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1533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713F6-970F-430D-821F-99B28BA2A3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2181234"/>
      </p:ext>
    </p:extLst>
  </p:cSld>
  <p:clrMapOvr>
    <a:masterClrMapping/>
  </p:clrMapOvr>
  <p:transition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311D8-D570-4116-AD0F-D55C7A8F764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39940025"/>
      </p:ext>
    </p:extLst>
  </p:cSld>
  <p:clrMapOvr>
    <a:masterClrMapping/>
  </p:clrMapOvr>
  <p:transition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6D50E-D0E3-4127-8271-7C4204A7E63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576478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D2367759-2B36-4C6B-983F-4ACDC800B226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95C376AC-09A5-4B45-9082-4F1294819D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594096"/>
      </p:ext>
    </p:extLst>
  </p:cSld>
  <p:clrMapOvr>
    <a:masterClrMapping/>
  </p:clrMapOvr>
  <p:transition spd="slow" advTm="0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C52D76C1-3748-4869-8CFD-7E53BC1B116B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C789031E-4BA0-40A8-A0AC-0E37CC18BF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900559"/>
      </p:ext>
    </p:extLst>
  </p:cSld>
  <p:clrMapOvr>
    <a:masterClrMapping/>
  </p:clrMapOvr>
  <p:transition spd="slow" advTm="0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8014C79D-FD34-4477-BB87-D32508F362EA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FD2DDFBC-4D9C-403C-B271-82F0B6E64C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084451"/>
      </p:ext>
    </p:extLst>
  </p:cSld>
  <p:clrMapOvr>
    <a:masterClrMapping/>
  </p:clrMapOvr>
  <p:transition spd="slow" advTm="0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3"/>
          <p:cNvSpPr>
            <a:spLocks noChangeArrowheads="1"/>
          </p:cNvSpPr>
          <p:nvPr userDrawn="1"/>
        </p:nvSpPr>
        <p:spPr bwMode="auto">
          <a:xfrm>
            <a:off x="6629400" y="6430963"/>
            <a:ext cx="7747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0" b="0">
                <a:solidFill>
                  <a:srgbClr val="FFFFFF"/>
                </a:solidFill>
              </a:rPr>
              <a:t>PPT</a:t>
            </a:r>
            <a:r>
              <a:rPr lang="zh-CN" altLang="en-US" sz="100" b="0">
                <a:solidFill>
                  <a:srgbClr val="FFFFFF"/>
                </a:solidFill>
              </a:rPr>
              <a:t>模板下载：</a:t>
            </a:r>
            <a:r>
              <a:rPr lang="en-US" altLang="zh-CN" sz="100" b="0">
                <a:solidFill>
                  <a:srgbClr val="FFFFFF"/>
                </a:solidFill>
              </a:rPr>
              <a:t>www.1ppt.com/moban/     </a:t>
            </a:r>
            <a:r>
              <a:rPr lang="zh-CN" altLang="en-US" sz="100" b="0">
                <a:solidFill>
                  <a:srgbClr val="FFFFFF"/>
                </a:solidFill>
              </a:rPr>
              <a:t>行业</a:t>
            </a:r>
            <a:r>
              <a:rPr lang="en-US" altLang="zh-CN" sz="100" b="0">
                <a:solidFill>
                  <a:srgbClr val="FFFFFF"/>
                </a:solidFill>
              </a:rPr>
              <a:t>PPT</a:t>
            </a:r>
            <a:r>
              <a:rPr lang="zh-CN" altLang="en-US" sz="100" b="0">
                <a:solidFill>
                  <a:srgbClr val="FFFFFF"/>
                </a:solidFill>
              </a:rPr>
              <a:t>模板：</a:t>
            </a:r>
            <a:r>
              <a:rPr lang="en-US" altLang="zh-CN" sz="100" b="0">
                <a:solidFill>
                  <a:srgbClr val="FFFFFF"/>
                </a:solidFill>
              </a:rPr>
              <a:t>www.1ppt.com/hangye/ </a:t>
            </a:r>
          </a:p>
          <a:p>
            <a:pPr eaLnBrk="1" hangingPunct="1"/>
            <a:r>
              <a:rPr lang="zh-CN" altLang="en-US" sz="100" b="0">
                <a:solidFill>
                  <a:srgbClr val="FFFFFF"/>
                </a:solidFill>
              </a:rPr>
              <a:t>节日</a:t>
            </a:r>
            <a:r>
              <a:rPr lang="en-US" altLang="zh-CN" sz="100" b="0">
                <a:solidFill>
                  <a:srgbClr val="FFFFFF"/>
                </a:solidFill>
              </a:rPr>
              <a:t>PPT</a:t>
            </a:r>
            <a:r>
              <a:rPr lang="zh-CN" altLang="en-US" sz="100" b="0">
                <a:solidFill>
                  <a:srgbClr val="FFFFFF"/>
                </a:solidFill>
              </a:rPr>
              <a:t>模板：</a:t>
            </a:r>
            <a:r>
              <a:rPr lang="en-US" altLang="zh-CN" sz="100" b="0">
                <a:solidFill>
                  <a:srgbClr val="FFFFFF"/>
                </a:solidFill>
              </a:rPr>
              <a:t>www.1ppt.com/jieri/           PPT</a:t>
            </a:r>
            <a:r>
              <a:rPr lang="zh-CN" altLang="en-US" sz="100" b="0">
                <a:solidFill>
                  <a:srgbClr val="FFFFFF"/>
                </a:solidFill>
              </a:rPr>
              <a:t>素材下载：</a:t>
            </a:r>
            <a:r>
              <a:rPr lang="en-US" altLang="zh-CN" sz="100" b="0">
                <a:solidFill>
                  <a:srgbClr val="FFFFFF"/>
                </a:solidFill>
              </a:rPr>
              <a:t>www.1ppt.com/sucai/</a:t>
            </a:r>
          </a:p>
          <a:p>
            <a:pPr eaLnBrk="1" hangingPunct="1"/>
            <a:r>
              <a:rPr lang="en-US" altLang="zh-CN" sz="100" b="0">
                <a:solidFill>
                  <a:srgbClr val="FFFFFF"/>
                </a:solidFill>
              </a:rPr>
              <a:t>PPT</a:t>
            </a:r>
            <a:r>
              <a:rPr lang="zh-CN" altLang="en-US" sz="100" b="0">
                <a:solidFill>
                  <a:srgbClr val="FFFFFF"/>
                </a:solidFill>
              </a:rPr>
              <a:t>背景图片：</a:t>
            </a:r>
            <a:r>
              <a:rPr lang="en-US" altLang="zh-CN" sz="100" b="0">
                <a:solidFill>
                  <a:srgbClr val="FFFFFF"/>
                </a:solidFill>
              </a:rPr>
              <a:t>www.1ppt.com/beijing/      PPT</a:t>
            </a:r>
            <a:r>
              <a:rPr lang="zh-CN" altLang="en-US" sz="100" b="0">
                <a:solidFill>
                  <a:srgbClr val="FFFFFF"/>
                </a:solidFill>
              </a:rPr>
              <a:t>图表下载：</a:t>
            </a:r>
            <a:r>
              <a:rPr lang="en-US" altLang="zh-CN" sz="100" b="0">
                <a:solidFill>
                  <a:srgbClr val="FFFFFF"/>
                </a:solidFill>
              </a:rPr>
              <a:t>www.1ppt.com/tubiao/      </a:t>
            </a:r>
          </a:p>
          <a:p>
            <a:pPr eaLnBrk="1" hangingPunct="1"/>
            <a:r>
              <a:rPr lang="zh-CN" altLang="en-US" sz="100" b="0">
                <a:solidFill>
                  <a:srgbClr val="FFFFFF"/>
                </a:solidFill>
              </a:rPr>
              <a:t>优秀</a:t>
            </a:r>
            <a:r>
              <a:rPr lang="en-US" altLang="zh-CN" sz="100" b="0">
                <a:solidFill>
                  <a:srgbClr val="FFFFFF"/>
                </a:solidFill>
              </a:rPr>
              <a:t>PPT</a:t>
            </a:r>
            <a:r>
              <a:rPr lang="zh-CN" altLang="en-US" sz="100" b="0">
                <a:solidFill>
                  <a:srgbClr val="FFFFFF"/>
                </a:solidFill>
              </a:rPr>
              <a:t>下载：</a:t>
            </a:r>
            <a:r>
              <a:rPr lang="en-US" altLang="zh-CN" sz="100" b="0">
                <a:solidFill>
                  <a:srgbClr val="FFFFFF"/>
                </a:solidFill>
              </a:rPr>
              <a:t>www.1ppt.com/xiazai/        PPT</a:t>
            </a:r>
            <a:r>
              <a:rPr lang="zh-CN" altLang="en-US" sz="100" b="0">
                <a:solidFill>
                  <a:srgbClr val="FFFFFF"/>
                </a:solidFill>
              </a:rPr>
              <a:t>教程： </a:t>
            </a:r>
            <a:r>
              <a:rPr lang="en-US" altLang="zh-CN" sz="100" b="0">
                <a:solidFill>
                  <a:srgbClr val="FFFFFF"/>
                </a:solidFill>
              </a:rPr>
              <a:t>www.1ppt.com/powerpoint/      </a:t>
            </a:r>
          </a:p>
          <a:p>
            <a:pPr eaLnBrk="1" hangingPunct="1"/>
            <a:r>
              <a:rPr lang="en-US" altLang="zh-CN" sz="100" b="0">
                <a:solidFill>
                  <a:srgbClr val="FFFFFF"/>
                </a:solidFill>
              </a:rPr>
              <a:t>Word</a:t>
            </a:r>
            <a:r>
              <a:rPr lang="zh-CN" altLang="en-US" sz="100" b="0">
                <a:solidFill>
                  <a:srgbClr val="FFFFFF"/>
                </a:solidFill>
              </a:rPr>
              <a:t>教程： </a:t>
            </a:r>
            <a:r>
              <a:rPr lang="en-US" altLang="zh-CN" sz="100" b="0">
                <a:solidFill>
                  <a:srgbClr val="FFFFFF"/>
                </a:solidFill>
              </a:rPr>
              <a:t>www.1ppt.com/word/              Excel</a:t>
            </a:r>
            <a:r>
              <a:rPr lang="zh-CN" altLang="en-US" sz="100" b="0">
                <a:solidFill>
                  <a:srgbClr val="FFFFFF"/>
                </a:solidFill>
              </a:rPr>
              <a:t>教程：</a:t>
            </a:r>
            <a:r>
              <a:rPr lang="en-US" altLang="zh-CN" sz="100" b="0">
                <a:solidFill>
                  <a:srgbClr val="FFFFFF"/>
                </a:solidFill>
              </a:rPr>
              <a:t>www.1ppt.com/excel/  </a:t>
            </a:r>
          </a:p>
          <a:p>
            <a:pPr eaLnBrk="1" hangingPunct="1"/>
            <a:r>
              <a:rPr lang="zh-CN" altLang="en-US" sz="100" b="0">
                <a:solidFill>
                  <a:srgbClr val="FFFFFF"/>
                </a:solidFill>
              </a:rPr>
              <a:t>资料下载：</a:t>
            </a:r>
            <a:r>
              <a:rPr lang="en-US" altLang="zh-CN" sz="100" b="0">
                <a:solidFill>
                  <a:srgbClr val="FFFFFF"/>
                </a:solidFill>
              </a:rPr>
              <a:t>www.1ppt.com/ziliao/                PPT</a:t>
            </a:r>
            <a:r>
              <a:rPr lang="zh-CN" altLang="en-US" sz="100" b="0">
                <a:solidFill>
                  <a:srgbClr val="FFFFFF"/>
                </a:solidFill>
              </a:rPr>
              <a:t>课件下载：</a:t>
            </a:r>
            <a:r>
              <a:rPr lang="en-US" altLang="zh-CN" sz="100" b="0">
                <a:solidFill>
                  <a:srgbClr val="FFFFFF"/>
                </a:solidFill>
              </a:rPr>
              <a:t>www.1ppt.com/kejian/ </a:t>
            </a:r>
          </a:p>
          <a:p>
            <a:pPr eaLnBrk="1" hangingPunct="1"/>
            <a:r>
              <a:rPr lang="zh-CN" altLang="en-US" sz="100" b="0">
                <a:solidFill>
                  <a:srgbClr val="FFFFFF"/>
                </a:solidFill>
              </a:rPr>
              <a:t>范文下载：</a:t>
            </a:r>
            <a:r>
              <a:rPr lang="en-US" altLang="zh-CN" sz="100" b="0">
                <a:solidFill>
                  <a:srgbClr val="FFFFFF"/>
                </a:solidFill>
              </a:rPr>
              <a:t>www.1ppt.com/fanwen/             </a:t>
            </a:r>
            <a:r>
              <a:rPr lang="zh-CN" altLang="en-US" sz="100" b="0">
                <a:solidFill>
                  <a:srgbClr val="FFFFFF"/>
                </a:solidFill>
              </a:rPr>
              <a:t>试卷下载：</a:t>
            </a:r>
            <a:r>
              <a:rPr lang="en-US" altLang="zh-CN" sz="100" b="0">
                <a:solidFill>
                  <a:srgbClr val="FFFFFF"/>
                </a:solidFill>
              </a:rPr>
              <a:t>www.1ppt.com/shiti/  </a:t>
            </a:r>
          </a:p>
          <a:p>
            <a:pPr eaLnBrk="1" hangingPunct="1"/>
            <a:r>
              <a:rPr lang="zh-CN" altLang="en-US" sz="100" b="0">
                <a:solidFill>
                  <a:srgbClr val="FFFFFF"/>
                </a:solidFill>
              </a:rPr>
              <a:t>教案下载：</a:t>
            </a:r>
            <a:r>
              <a:rPr lang="en-US" altLang="zh-CN" sz="100" b="0">
                <a:solidFill>
                  <a:srgbClr val="FFFFFF"/>
                </a:solidFill>
              </a:rPr>
              <a:t>www.1ppt.com/jiaoan/        </a:t>
            </a:r>
          </a:p>
          <a:p>
            <a:pPr eaLnBrk="1" hangingPunct="1"/>
            <a:r>
              <a:rPr lang="zh-CN" altLang="en-US" sz="100" b="0">
                <a:solidFill>
                  <a:srgbClr val="FFFFFF"/>
                </a:solidFill>
              </a:rPr>
              <a:t>字体下载：</a:t>
            </a:r>
            <a:r>
              <a:rPr lang="en-US" altLang="zh-CN" sz="100" b="0">
                <a:solidFill>
                  <a:srgbClr val="FFFFFF"/>
                </a:solidFill>
              </a:rPr>
              <a:t>www.1ppt.com/ziti/</a:t>
            </a:r>
          </a:p>
          <a:p>
            <a:pPr eaLnBrk="1" hangingPunct="1"/>
            <a:r>
              <a:rPr lang="en-US" altLang="zh-CN" sz="100" b="0">
                <a:solidFill>
                  <a:srgbClr val="FFFFFF"/>
                </a:solidFill>
              </a:rPr>
              <a:t> </a:t>
            </a:r>
            <a:endParaRPr lang="zh-CN" altLang="en-US" sz="100" b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0F30D966-3C1E-4663-A8A3-3C4397A85F33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A6044DD5-A0A4-40BB-8E7D-7DFA377083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780656"/>
      </p:ext>
    </p:extLst>
  </p:cSld>
  <p:clrMapOvr>
    <a:masterClrMapping/>
  </p:clrMapOvr>
  <p:transition spd="slow" advTm="0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30017EA8-47F3-4445-A478-C8CB2061FD24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C665B016-84C9-4789-B312-07FFC4DD8A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542514"/>
      </p:ext>
    </p:extLst>
  </p:cSld>
  <p:clrMapOvr>
    <a:masterClrMapping/>
  </p:clrMapOvr>
  <p:transition spd="slow" advTm="0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F4D0CD2F-4605-45C2-819E-28123E6E42E9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2A609BD3-DCD0-4D5D-831D-356F2CA9C0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622401"/>
      </p:ext>
    </p:extLst>
  </p:cSld>
  <p:clrMapOvr>
    <a:masterClrMapping/>
  </p:clrMapOvr>
  <p:transition spd="slow" advTm="0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266D6374-F831-41D7-B00E-FEAB43B8F8A9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DEDB758F-B3CB-42F5-A771-1457CDE3EE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768413"/>
      </p:ext>
    </p:extLst>
  </p:cSld>
  <p:clrMapOvr>
    <a:masterClrMapping/>
  </p:clrMapOvr>
  <p:transition spd="slow" advTm="0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4C613017-436B-4E44-9A92-1C708A4A76C3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03B92320-3324-4F99-8436-DBEF2653B3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952087"/>
      </p:ext>
    </p:extLst>
  </p:cSld>
  <p:clrMapOvr>
    <a:masterClrMapping/>
  </p:clrMapOvr>
  <p:transition spd="slow" advTm="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C49D7-A03F-4ADA-85C6-576FCF52F17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45389618"/>
      </p:ext>
    </p:extLst>
  </p:cSld>
  <p:clrMapOvr>
    <a:masterClrMapping/>
  </p:clrMapOvr>
  <p:transition>
    <p:cover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43668777-C31D-4792-B007-3F3200DFB492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5387B53F-F3AC-4A84-A477-62F8F857C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68227"/>
      </p:ext>
    </p:extLst>
  </p:cSld>
  <p:clrMapOvr>
    <a:masterClrMapping/>
  </p:clrMapOvr>
  <p:transition spd="slow" advTm="0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EE0599E7-8546-4283-AF1F-EEB8481917B0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724DC581-2433-4786-90B4-52913AB278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044560"/>
      </p:ext>
    </p:extLst>
  </p:cSld>
  <p:clrMapOvr>
    <a:masterClrMapping/>
  </p:clrMapOvr>
  <p:transition spd="slow" advTm="0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53447D53-EBE9-4CB9-9882-D169E7916ECA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BBCF9DA5-18FF-4F01-83C4-65532EF023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384907"/>
      </p:ext>
    </p:extLst>
  </p:cSld>
  <p:clrMapOvr>
    <a:masterClrMapping/>
  </p:clrMapOvr>
  <p:transition spd="slow" advTm="0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5834893"/>
      </p:ext>
    </p:extLst>
  </p:cSld>
  <p:clrMapOvr>
    <a:masterClrMapping/>
  </p:clrMapOvr>
  <p:transition spd="slow" advTm="0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DFF0E-BAE8-4141-A6B9-2668B342B2F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23084205"/>
      </p:ext>
    </p:extLst>
  </p:cSld>
  <p:clrMapOvr>
    <a:masterClrMapping/>
  </p:clrMapOvr>
  <p:transition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DD80-61E6-49D6-BC91-ACB53CFD020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47652761"/>
      </p:ext>
    </p:extLst>
  </p:cSld>
  <p:clrMapOvr>
    <a:masterClrMapping/>
  </p:clrMapOvr>
  <p:transition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9C159-9AA5-4720-975C-2C400151559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7938374"/>
      </p:ext>
    </p:extLst>
  </p:cSld>
  <p:clrMapOvr>
    <a:masterClrMapping/>
  </p:clrMapOvr>
  <p:transition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4EB6A-F391-4224-AD18-C29A4B456CB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77166644"/>
      </p:ext>
    </p:extLst>
  </p:cSld>
  <p:clrMapOvr>
    <a:masterClrMapping/>
  </p:clrMapOvr>
  <p:transition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38289-78A1-4747-8317-958A6A77B33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37367396"/>
      </p:ext>
    </p:extLst>
  </p:cSld>
  <p:clrMapOvr>
    <a:masterClrMapping/>
  </p:clrMapOvr>
  <p:transition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EA5A7-3B28-450B-A20E-BE142F752B8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88884184"/>
      </p:ext>
    </p:extLst>
  </p:cSld>
  <p:clrMapOvr>
    <a:masterClrMapping/>
  </p:clrMapOvr>
  <p:transition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B517BF-BCFB-4E28-AB61-D7375C0900E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89857139"/>
      </p:ext>
    </p:extLst>
  </p:cSld>
  <p:clrMapOvr>
    <a:masterClrMapping/>
  </p:clrMapOvr>
  <p:transition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43953BD-A0C7-4590-ADB9-C7F956024C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7" name="Picture 11" descr="a_1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685800"/>
            <a:ext cx="11277600" cy="519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3166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588" y="884238"/>
            <a:ext cx="12190412" cy="144462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3200"/>
          </a:p>
        </p:txBody>
      </p:sp>
      <p:sp>
        <p:nvSpPr>
          <p:cNvPr id="3" name="矩形 2"/>
          <p:cNvSpPr/>
          <p:nvPr userDrawn="1"/>
        </p:nvSpPr>
        <p:spPr>
          <a:xfrm>
            <a:off x="1588" y="884238"/>
            <a:ext cx="1866900" cy="14446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3663785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ransition spd="slow" advTm="0">
    <p:random/>
  </p:transition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338138" y="2173288"/>
            <a:ext cx="7497762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A9150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电工电子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1C4D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技术</a:t>
            </a:r>
          </a:p>
        </p:txBody>
      </p:sp>
      <p:sp>
        <p:nvSpPr>
          <p:cNvPr id="21" name="TextBox 7"/>
          <p:cNvSpPr>
            <a:spLocks noChangeArrowheads="1"/>
          </p:cNvSpPr>
          <p:nvPr/>
        </p:nvSpPr>
        <p:spPr bwMode="auto">
          <a:xfrm>
            <a:off x="1841500" y="3249613"/>
            <a:ext cx="8316913" cy="1312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●任务三   三相电动机双重互锁</a:t>
            </a:r>
            <a:endParaRPr kumimoji="0" lang="en-US" altLang="zh-CN" sz="4265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265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连续控制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线路的装接</a:t>
            </a:r>
          </a:p>
        </p:txBody>
      </p:sp>
      <p:sp>
        <p:nvSpPr>
          <p:cNvPr id="25" name="平行四边形 24"/>
          <p:cNvSpPr/>
          <p:nvPr/>
        </p:nvSpPr>
        <p:spPr>
          <a:xfrm flipH="1">
            <a:off x="6807200" y="0"/>
            <a:ext cx="8443913" cy="5924550"/>
          </a:xfrm>
          <a:prstGeom prst="parallelogram">
            <a:avLst>
              <a:gd name="adj" fmla="val 114134"/>
            </a:avLst>
          </a:prstGeom>
          <a:solidFill>
            <a:srgbClr val="184D9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2" name="平行四边形 31"/>
          <p:cNvSpPr/>
          <p:nvPr/>
        </p:nvSpPr>
        <p:spPr>
          <a:xfrm flipH="1">
            <a:off x="9066213" y="1360488"/>
            <a:ext cx="4567237" cy="2371725"/>
          </a:xfrm>
          <a:prstGeom prst="parallelogram">
            <a:avLst>
              <a:gd name="adj" fmla="val 114134"/>
            </a:avLst>
          </a:prstGeom>
          <a:solidFill>
            <a:srgbClr val="184D9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4" name="平行四边形 33"/>
          <p:cNvSpPr/>
          <p:nvPr/>
        </p:nvSpPr>
        <p:spPr>
          <a:xfrm flipH="1">
            <a:off x="8783638" y="0"/>
            <a:ext cx="1668462" cy="1162050"/>
          </a:xfrm>
          <a:prstGeom prst="parallelogram">
            <a:avLst>
              <a:gd name="adj" fmla="val 114134"/>
            </a:avLst>
          </a:prstGeom>
          <a:solidFill>
            <a:srgbClr val="9F1205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5" name="平行四边形 34"/>
          <p:cNvSpPr/>
          <p:nvPr/>
        </p:nvSpPr>
        <p:spPr>
          <a:xfrm flipH="1">
            <a:off x="9420225" y="2900363"/>
            <a:ext cx="3630613" cy="2949575"/>
          </a:xfrm>
          <a:prstGeom prst="parallelogram">
            <a:avLst>
              <a:gd name="adj" fmla="val 114134"/>
            </a:avLst>
          </a:prstGeom>
          <a:solidFill>
            <a:srgbClr val="9F1205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29" name="平行四边形 28"/>
          <p:cNvSpPr/>
          <p:nvPr/>
        </p:nvSpPr>
        <p:spPr>
          <a:xfrm flipH="1">
            <a:off x="6662738" y="909638"/>
            <a:ext cx="2949575" cy="1920875"/>
          </a:xfrm>
          <a:prstGeom prst="parallelogram">
            <a:avLst>
              <a:gd name="adj" fmla="val 114134"/>
            </a:avLst>
          </a:prstGeom>
          <a:solidFill>
            <a:srgbClr val="9F12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0" name="平行四边形 29"/>
          <p:cNvSpPr/>
          <p:nvPr/>
        </p:nvSpPr>
        <p:spPr>
          <a:xfrm flipH="1">
            <a:off x="-1157288" y="3706813"/>
            <a:ext cx="4502151" cy="3159125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1" name="平行四边形 30"/>
          <p:cNvSpPr/>
          <p:nvPr/>
        </p:nvSpPr>
        <p:spPr>
          <a:xfrm flipH="1">
            <a:off x="47625" y="4432300"/>
            <a:ext cx="2435225" cy="1265238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3" name="平行四边形 32"/>
          <p:cNvSpPr/>
          <p:nvPr/>
        </p:nvSpPr>
        <p:spPr>
          <a:xfrm flipH="1">
            <a:off x="-103188" y="3706813"/>
            <a:ext cx="889001" cy="619125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6" name="平行四边形 35"/>
          <p:cNvSpPr/>
          <p:nvPr/>
        </p:nvSpPr>
        <p:spPr>
          <a:xfrm flipH="1">
            <a:off x="236538" y="5253038"/>
            <a:ext cx="1935162" cy="1573212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8" name="平行四边形 37"/>
          <p:cNvSpPr/>
          <p:nvPr/>
        </p:nvSpPr>
        <p:spPr>
          <a:xfrm flipH="1">
            <a:off x="-1233488" y="4191000"/>
            <a:ext cx="1571626" cy="1025525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9822791"/>
      </p:ext>
    </p:extLst>
  </p:cSld>
  <p:clrMapOvr>
    <a:masterClrMapping/>
  </p:clrMapOvr>
  <p:transition spd="slow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640" y="1560249"/>
            <a:ext cx="6276698" cy="4707524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244261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二、项目实施步骤及工艺要求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40607" y="1305604"/>
            <a:ext cx="4604551" cy="5216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10</a:t>
            </a:r>
            <a:r>
              <a:rPr lang="zh-CN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．通电试车。</a:t>
            </a: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zh-CN" b="1" kern="100" dirty="0">
                <a:latin typeface="Times New Roman" panose="02020603050405020304" pitchFamily="18" charset="0"/>
              </a:rPr>
              <a:t>做好线路板的安装检查后，按安全操作规定进行试运行，即一人操作，一人监护。</a:t>
            </a: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zh-CN" b="1" kern="100" dirty="0">
                <a:latin typeface="Times New Roman" panose="02020603050405020304" pitchFamily="18" charset="0"/>
              </a:rPr>
              <a:t>先合上</a:t>
            </a:r>
            <a:r>
              <a:rPr lang="en-US" altLang="zh-CN" b="1" kern="100" dirty="0">
                <a:latin typeface="Times New Roman" panose="02020603050405020304" pitchFamily="18" charset="0"/>
              </a:rPr>
              <a:t>QS</a:t>
            </a:r>
            <a:r>
              <a:rPr lang="zh-CN" altLang="zh-CN" b="1" kern="100" dirty="0">
                <a:latin typeface="Times New Roman" panose="02020603050405020304" pitchFamily="18" charset="0"/>
              </a:rPr>
              <a:t>，检查三相电源。再确保电动机不接入的情况下，按</a:t>
            </a:r>
            <a:r>
              <a:rPr lang="en-US" altLang="zh-CN" b="1" kern="100" dirty="0">
                <a:latin typeface="Times New Roman" panose="02020603050405020304" pitchFamily="18" charset="0"/>
              </a:rPr>
              <a:t>SB2</a:t>
            </a:r>
            <a:r>
              <a:rPr lang="zh-CN" altLang="zh-CN" b="1" kern="100" dirty="0">
                <a:latin typeface="Times New Roman" panose="02020603050405020304" pitchFamily="18" charset="0"/>
              </a:rPr>
              <a:t>，接触器</a:t>
            </a:r>
            <a:r>
              <a:rPr lang="en-US" altLang="zh-CN" b="1" kern="100" dirty="0">
                <a:latin typeface="Times New Roman" panose="02020603050405020304" pitchFamily="18" charset="0"/>
              </a:rPr>
              <a:t>KM1</a:t>
            </a:r>
            <a:r>
              <a:rPr lang="zh-CN" altLang="zh-CN" b="1" kern="100" dirty="0">
                <a:latin typeface="Times New Roman" panose="02020603050405020304" pitchFamily="18" charset="0"/>
              </a:rPr>
              <a:t>触点架吸合，按下</a:t>
            </a:r>
            <a:r>
              <a:rPr lang="en-US" altLang="zh-CN" b="1" kern="100" dirty="0">
                <a:latin typeface="Times New Roman" panose="02020603050405020304" pitchFamily="18" charset="0"/>
              </a:rPr>
              <a:t>SB3</a:t>
            </a:r>
            <a:r>
              <a:rPr lang="zh-CN" altLang="zh-CN" b="1" kern="100" dirty="0">
                <a:latin typeface="Times New Roman" panose="02020603050405020304" pitchFamily="18" charset="0"/>
              </a:rPr>
              <a:t>接触器</a:t>
            </a:r>
            <a:r>
              <a:rPr lang="en-US" altLang="zh-CN" b="1" kern="100" dirty="0">
                <a:latin typeface="Times New Roman" panose="02020603050405020304" pitchFamily="18" charset="0"/>
              </a:rPr>
              <a:t>KM1</a:t>
            </a:r>
            <a:r>
              <a:rPr lang="zh-CN" altLang="zh-CN" b="1" kern="100" dirty="0">
                <a:latin typeface="Times New Roman" panose="02020603050405020304" pitchFamily="18" charset="0"/>
              </a:rPr>
              <a:t>释放，</a:t>
            </a:r>
            <a:r>
              <a:rPr lang="en-US" altLang="zh-CN" b="1" kern="100" dirty="0">
                <a:latin typeface="Times New Roman" panose="02020603050405020304" pitchFamily="18" charset="0"/>
              </a:rPr>
              <a:t>KM2</a:t>
            </a:r>
            <a:r>
              <a:rPr lang="zh-CN" altLang="zh-CN" b="1" kern="100" dirty="0">
                <a:latin typeface="Times New Roman" panose="02020603050405020304" pitchFamily="18" charset="0"/>
              </a:rPr>
              <a:t>触点架吸合。按下</a:t>
            </a:r>
            <a:r>
              <a:rPr lang="en-US" altLang="zh-CN" b="1" kern="100" dirty="0">
                <a:latin typeface="Times New Roman" panose="02020603050405020304" pitchFamily="18" charset="0"/>
              </a:rPr>
              <a:t>SB1</a:t>
            </a:r>
            <a:r>
              <a:rPr lang="zh-CN" altLang="zh-CN" b="1" kern="100" dirty="0">
                <a:latin typeface="Times New Roman" panose="02020603050405020304" pitchFamily="18" charset="0"/>
              </a:rPr>
              <a:t>，接触器</a:t>
            </a:r>
            <a:r>
              <a:rPr lang="en-US" altLang="zh-CN" b="1" kern="100" dirty="0">
                <a:latin typeface="Times New Roman" panose="02020603050405020304" pitchFamily="18" charset="0"/>
              </a:rPr>
              <a:t>KM2</a:t>
            </a:r>
            <a:r>
              <a:rPr lang="zh-CN" altLang="zh-CN" b="1" kern="100" dirty="0">
                <a:latin typeface="Times New Roman" panose="02020603050405020304" pitchFamily="18" charset="0"/>
              </a:rPr>
              <a:t>释放。</a:t>
            </a: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zh-CN" b="1" kern="100" dirty="0">
                <a:latin typeface="Times New Roman" panose="02020603050405020304" pitchFamily="18" charset="0"/>
              </a:rPr>
              <a:t>断开</a:t>
            </a:r>
            <a:r>
              <a:rPr lang="en-US" altLang="zh-CN" b="1" kern="100" dirty="0">
                <a:latin typeface="Times New Roman" panose="02020603050405020304" pitchFamily="18" charset="0"/>
              </a:rPr>
              <a:t>QS</a:t>
            </a:r>
            <a:r>
              <a:rPr lang="zh-CN" altLang="zh-CN" b="1" kern="100" dirty="0">
                <a:latin typeface="Times New Roman" panose="02020603050405020304" pitchFamily="18" charset="0"/>
              </a:rPr>
              <a:t>，接上电动机。再合上</a:t>
            </a:r>
            <a:r>
              <a:rPr lang="en-US" altLang="zh-CN" b="1" kern="100" dirty="0">
                <a:latin typeface="Times New Roman" panose="02020603050405020304" pitchFamily="18" charset="0"/>
              </a:rPr>
              <a:t>QS</a:t>
            </a:r>
            <a:r>
              <a:rPr lang="zh-CN" altLang="zh-CN" b="1" kern="100" dirty="0">
                <a:latin typeface="Times New Roman" panose="02020603050405020304" pitchFamily="18" charset="0"/>
              </a:rPr>
              <a:t>，按下</a:t>
            </a:r>
            <a:r>
              <a:rPr lang="en-US" altLang="zh-CN" b="1" kern="100" dirty="0">
                <a:latin typeface="Times New Roman" panose="02020603050405020304" pitchFamily="18" charset="0"/>
              </a:rPr>
              <a:t>SB2</a:t>
            </a:r>
            <a:r>
              <a:rPr lang="zh-CN" altLang="zh-CN" b="1" kern="100" dirty="0">
                <a:latin typeface="Times New Roman" panose="02020603050405020304" pitchFamily="18" charset="0"/>
              </a:rPr>
              <a:t>，电动机正转。按下</a:t>
            </a:r>
            <a:r>
              <a:rPr lang="en-US" altLang="zh-CN" b="1" kern="100" dirty="0">
                <a:latin typeface="Times New Roman" panose="02020603050405020304" pitchFamily="18" charset="0"/>
              </a:rPr>
              <a:t>SB3</a:t>
            </a:r>
            <a:r>
              <a:rPr lang="zh-CN" altLang="zh-CN" b="1" kern="100" dirty="0">
                <a:latin typeface="Times New Roman" panose="02020603050405020304" pitchFamily="18" charset="0"/>
              </a:rPr>
              <a:t>，电动机反转。按下</a:t>
            </a:r>
            <a:r>
              <a:rPr lang="en-US" altLang="zh-CN" b="1" kern="100" dirty="0">
                <a:latin typeface="Times New Roman" panose="02020603050405020304" pitchFamily="18" charset="0"/>
              </a:rPr>
              <a:t>SB1</a:t>
            </a:r>
            <a:r>
              <a:rPr lang="zh-CN" altLang="zh-CN" b="1" kern="100" dirty="0">
                <a:latin typeface="Times New Roman" panose="02020603050405020304" pitchFamily="18" charset="0"/>
              </a:rPr>
              <a:t>，电动机停转。</a:t>
            </a:r>
          </a:p>
        </p:txBody>
      </p:sp>
    </p:spTree>
    <p:extLst>
      <p:ext uri="{BB962C8B-B14F-4D97-AF65-F5344CB8AC3E}">
        <p14:creationId xmlns:p14="http://schemas.microsoft.com/office/powerpoint/2010/main" val="458426675"/>
      </p:ext>
    </p:extLst>
  </p:cSld>
  <p:clrMapOvr>
    <a:masterClrMapping/>
  </p:clrMapOvr>
  <p:transition spd="slow" advTm="0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244261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三、常见故障分析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8814" y="2024679"/>
            <a:ext cx="10216434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zh-CN" sz="20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．接通电源后，按起动按钮</a:t>
            </a:r>
            <a:r>
              <a:rPr lang="en-US" altLang="zh-CN" sz="20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(SB1</a:t>
            </a:r>
            <a:r>
              <a:rPr lang="zh-CN" altLang="zh-CN" sz="20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或</a:t>
            </a:r>
            <a:r>
              <a:rPr lang="en-US" altLang="zh-CN" sz="20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SB2)</a:t>
            </a:r>
            <a:r>
              <a:rPr lang="zh-CN" altLang="zh-CN" sz="20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，接触器吸合，但电动机不转且发出“嗡嗡”声响；或者虽能起动，但转速很慢。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latin typeface="Times New Roman" panose="02020603050405020304" pitchFamily="18" charset="0"/>
              </a:rPr>
              <a:t>分析：这种故障大多是主回路一相断线或电源缺相。</a:t>
            </a:r>
          </a:p>
          <a:p>
            <a:pPr indent="266700" algn="just">
              <a:lnSpc>
                <a:spcPct val="150000"/>
              </a:lnSpc>
            </a:pPr>
            <a:r>
              <a:rPr lang="en-US" altLang="zh-CN" sz="20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zh-CN" sz="20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．控制电路时通时断，不起联锁作用。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latin typeface="Times New Roman" panose="02020603050405020304" pitchFamily="18" charset="0"/>
              </a:rPr>
              <a:t>分析：联锁触点接错，在正反转控制回路中均用自身接触器的常闭触点做联锁触点。</a:t>
            </a:r>
          </a:p>
          <a:p>
            <a:pPr indent="266700" algn="just">
              <a:lnSpc>
                <a:spcPct val="150000"/>
              </a:lnSpc>
            </a:pPr>
            <a:r>
              <a:rPr lang="en-US" altLang="zh-CN" sz="20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zh-CN" sz="20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．按下起动按钮，电路不动作。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latin typeface="Times New Roman" panose="02020603050405020304" pitchFamily="18" charset="0"/>
              </a:rPr>
              <a:t>分析：联锁触点用的是接触器常开辅助触点。</a:t>
            </a:r>
          </a:p>
          <a:p>
            <a:pPr indent="266700" algn="just">
              <a:lnSpc>
                <a:spcPct val="150000"/>
              </a:lnSpc>
            </a:pPr>
            <a:r>
              <a:rPr lang="en-US" altLang="zh-CN" sz="20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zh-CN" sz="20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．电动机只能点动正转控制。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latin typeface="Times New Roman" panose="02020603050405020304" pitchFamily="18" charset="0"/>
              </a:rPr>
              <a:t>分析：自锁触点用的是另一接触器的常开辅助触点。</a:t>
            </a:r>
          </a:p>
        </p:txBody>
      </p:sp>
    </p:spTree>
    <p:extLst>
      <p:ext uri="{BB962C8B-B14F-4D97-AF65-F5344CB8AC3E}">
        <p14:creationId xmlns:p14="http://schemas.microsoft.com/office/powerpoint/2010/main" val="3184896472"/>
      </p:ext>
    </p:extLst>
  </p:cSld>
  <p:clrMapOvr>
    <a:masterClrMapping/>
  </p:clrMapOvr>
  <p:transition spd="slow" advTm="0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244261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三、常见故障分析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7690" y="1438755"/>
            <a:ext cx="11079733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en-US" altLang="zh-CN" sz="20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zh-CN" sz="20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．按下</a:t>
            </a:r>
            <a:r>
              <a:rPr lang="en-US" altLang="zh-CN" sz="20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SB2</a:t>
            </a:r>
            <a:r>
              <a:rPr lang="zh-CN" altLang="zh-CN" sz="20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en-US" altLang="zh-CN" sz="20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KM1</a:t>
            </a:r>
            <a:r>
              <a:rPr lang="zh-CN" altLang="zh-CN" sz="20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剧烈振动，起动时接触器“叭哒”就不吸了。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latin typeface="Times New Roman" panose="02020603050405020304" pitchFamily="18" charset="0"/>
              </a:rPr>
              <a:t>分析：联锁触点接到自身线圈的回路中。接触器吸合后常闭接点断开，接触器线圈断电释放，释放常闭接点又接通，接触器又吸合，接点又断开，所以会出现“叭哒”接触器不吸合的现象。</a:t>
            </a:r>
          </a:p>
          <a:p>
            <a:pPr indent="266700" algn="just">
              <a:lnSpc>
                <a:spcPct val="150000"/>
              </a:lnSpc>
            </a:pPr>
            <a:r>
              <a:rPr lang="en-US" altLang="zh-CN" sz="20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zh-CN" sz="20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．在电机正转或反转时，按下</a:t>
            </a:r>
            <a:r>
              <a:rPr lang="en-US" altLang="zh-CN" sz="20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SB3</a:t>
            </a:r>
            <a:r>
              <a:rPr lang="zh-CN" altLang="zh-CN" sz="20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不能停车。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latin typeface="Times New Roman" panose="02020603050405020304" pitchFamily="18" charset="0"/>
              </a:rPr>
              <a:t>分析：原因可能是</a:t>
            </a:r>
            <a:r>
              <a:rPr lang="en-US" altLang="zh-CN" b="1" kern="100" dirty="0">
                <a:latin typeface="Times New Roman" panose="02020603050405020304" pitchFamily="18" charset="0"/>
              </a:rPr>
              <a:t>SB3</a:t>
            </a:r>
            <a:r>
              <a:rPr lang="zh-CN" altLang="zh-CN" b="1" kern="100" dirty="0">
                <a:latin typeface="Times New Roman" panose="02020603050405020304" pitchFamily="18" charset="0"/>
              </a:rPr>
              <a:t>失效。</a:t>
            </a:r>
          </a:p>
          <a:p>
            <a:pPr indent="266700" algn="just">
              <a:lnSpc>
                <a:spcPct val="150000"/>
              </a:lnSpc>
            </a:pPr>
            <a:r>
              <a:rPr lang="en-US" altLang="zh-CN" sz="20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7. </a:t>
            </a:r>
            <a:r>
              <a:rPr lang="zh-CN" altLang="zh-CN" sz="20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合上</a:t>
            </a:r>
            <a:r>
              <a:rPr lang="en-US" altLang="zh-CN" sz="20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QS</a:t>
            </a:r>
            <a:r>
              <a:rPr lang="zh-CN" altLang="zh-CN" sz="20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后，熔断器</a:t>
            </a:r>
            <a:r>
              <a:rPr lang="en-US" altLang="zh-CN" sz="20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FU2</a:t>
            </a:r>
            <a:r>
              <a:rPr lang="zh-CN" altLang="zh-CN" sz="20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马上熔断。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latin typeface="Times New Roman" panose="02020603050405020304" pitchFamily="18" charset="0"/>
              </a:rPr>
              <a:t>分析：原因可能是</a:t>
            </a:r>
            <a:r>
              <a:rPr lang="en-US" altLang="zh-CN" b="1" kern="100" dirty="0">
                <a:latin typeface="Times New Roman" panose="02020603050405020304" pitchFamily="18" charset="0"/>
              </a:rPr>
              <a:t>KM1</a:t>
            </a:r>
            <a:r>
              <a:rPr lang="zh-CN" altLang="zh-CN" b="1" kern="100" dirty="0">
                <a:latin typeface="Times New Roman" panose="02020603050405020304" pitchFamily="18" charset="0"/>
              </a:rPr>
              <a:t>或</a:t>
            </a:r>
            <a:r>
              <a:rPr lang="en-US" altLang="zh-CN" b="1" kern="100" dirty="0">
                <a:latin typeface="Times New Roman" panose="02020603050405020304" pitchFamily="18" charset="0"/>
              </a:rPr>
              <a:t>KM2</a:t>
            </a:r>
            <a:r>
              <a:rPr lang="zh-CN" altLang="zh-CN" b="1" kern="100" dirty="0">
                <a:latin typeface="Times New Roman" panose="02020603050405020304" pitchFamily="18" charset="0"/>
              </a:rPr>
              <a:t>线圈、触头短路。</a:t>
            </a:r>
          </a:p>
          <a:p>
            <a:pPr indent="266700" algn="just">
              <a:lnSpc>
                <a:spcPct val="150000"/>
              </a:lnSpc>
            </a:pPr>
            <a:r>
              <a:rPr lang="en-US" altLang="zh-CN" sz="20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8. </a:t>
            </a:r>
            <a:r>
              <a:rPr lang="zh-CN" altLang="zh-CN" sz="20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合上</a:t>
            </a:r>
            <a:r>
              <a:rPr lang="en-US" altLang="zh-CN" sz="20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QS</a:t>
            </a:r>
            <a:r>
              <a:rPr lang="zh-CN" altLang="zh-CN" sz="20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后，熔断器</a:t>
            </a:r>
            <a:r>
              <a:rPr lang="en-US" altLang="zh-CN" sz="20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FU1</a:t>
            </a:r>
            <a:r>
              <a:rPr lang="zh-CN" altLang="zh-CN" sz="20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马上熔断。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latin typeface="Times New Roman" panose="02020603050405020304" pitchFamily="18" charset="0"/>
              </a:rPr>
              <a:t>分析：原因可能是</a:t>
            </a:r>
            <a:r>
              <a:rPr lang="en-US" altLang="zh-CN" b="1" kern="100" dirty="0">
                <a:latin typeface="Times New Roman" panose="02020603050405020304" pitchFamily="18" charset="0"/>
              </a:rPr>
              <a:t>KM1</a:t>
            </a:r>
            <a:r>
              <a:rPr lang="zh-CN" altLang="zh-CN" b="1" kern="100" dirty="0">
                <a:latin typeface="Times New Roman" panose="02020603050405020304" pitchFamily="18" charset="0"/>
              </a:rPr>
              <a:t>或</a:t>
            </a:r>
            <a:r>
              <a:rPr lang="en-US" altLang="zh-CN" b="1" kern="100" dirty="0">
                <a:latin typeface="Times New Roman" panose="02020603050405020304" pitchFamily="18" charset="0"/>
              </a:rPr>
              <a:t>KM2</a:t>
            </a:r>
            <a:r>
              <a:rPr lang="zh-CN" altLang="zh-CN" b="1" kern="100" dirty="0">
                <a:latin typeface="Times New Roman" panose="02020603050405020304" pitchFamily="18" charset="0"/>
              </a:rPr>
              <a:t>短路，或电机相间短路，或正反转主电路换相线接错。</a:t>
            </a:r>
          </a:p>
          <a:p>
            <a:pPr indent="266700" algn="just">
              <a:lnSpc>
                <a:spcPct val="150000"/>
              </a:lnSpc>
            </a:pPr>
            <a:r>
              <a:rPr lang="en-US" altLang="zh-CN" sz="20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9. </a:t>
            </a:r>
            <a:r>
              <a:rPr lang="zh-CN" altLang="zh-CN" sz="20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按下</a:t>
            </a:r>
            <a:r>
              <a:rPr lang="en-US" altLang="zh-CN" sz="20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SB1</a:t>
            </a:r>
            <a:r>
              <a:rPr lang="zh-CN" altLang="zh-CN" sz="20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后电机正常运行，再按下</a:t>
            </a:r>
            <a:r>
              <a:rPr lang="en-US" altLang="zh-CN" sz="20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SB2</a:t>
            </a:r>
            <a:r>
              <a:rPr lang="zh-CN" altLang="zh-CN" sz="20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en-US" altLang="zh-CN" sz="20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FU1</a:t>
            </a:r>
            <a:r>
              <a:rPr lang="zh-CN" altLang="zh-CN" sz="20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马上熔断。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latin typeface="Times New Roman" panose="02020603050405020304" pitchFamily="18" charset="0"/>
              </a:rPr>
              <a:t>分析：原因是正反转主电路换相线接错或</a:t>
            </a:r>
            <a:r>
              <a:rPr lang="en-US" altLang="zh-CN" b="1" kern="100" dirty="0">
                <a:latin typeface="Times New Roman" panose="02020603050405020304" pitchFamily="18" charset="0"/>
              </a:rPr>
              <a:t>KM1</a:t>
            </a:r>
            <a:r>
              <a:rPr lang="zh-CN" altLang="zh-CN" b="1" kern="100" dirty="0">
                <a:latin typeface="Times New Roman" panose="02020603050405020304" pitchFamily="18" charset="0"/>
              </a:rPr>
              <a:t>、</a:t>
            </a:r>
            <a:r>
              <a:rPr lang="en-US" altLang="zh-CN" b="1" kern="100" dirty="0">
                <a:latin typeface="Times New Roman" panose="02020603050405020304" pitchFamily="18" charset="0"/>
              </a:rPr>
              <a:t>KM2</a:t>
            </a:r>
            <a:r>
              <a:rPr lang="zh-CN" altLang="zh-CN" b="1" kern="100" dirty="0">
                <a:latin typeface="Times New Roman" panose="02020603050405020304" pitchFamily="18" charset="0"/>
              </a:rPr>
              <a:t>常闭辅助触头联锁不起作用。</a:t>
            </a:r>
          </a:p>
        </p:txBody>
      </p:sp>
    </p:spTree>
    <p:extLst>
      <p:ext uri="{BB962C8B-B14F-4D97-AF65-F5344CB8AC3E}">
        <p14:creationId xmlns:p14="http://schemas.microsoft.com/office/powerpoint/2010/main" val="1387661908"/>
      </p:ext>
    </p:extLst>
  </p:cSld>
  <p:clrMapOvr>
    <a:masterClrMapping/>
  </p:clrMapOvr>
  <p:transition spd="slow" advTm="0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 txBox="1">
            <a:spLocks noChangeArrowheads="1"/>
          </p:cNvSpPr>
          <p:nvPr/>
        </p:nvSpPr>
        <p:spPr bwMode="auto">
          <a:xfrm>
            <a:off x="1127372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四、工作质量评价</a:t>
            </a:r>
          </a:p>
        </p:txBody>
      </p:sp>
      <p:pic>
        <p:nvPicPr>
          <p:cNvPr id="41987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326063" y="149225"/>
          <a:ext cx="6865937" cy="6638925"/>
        </p:xfrm>
        <a:graphic>
          <a:graphicData uri="http://schemas.openxmlformats.org/drawingml/2006/table">
            <a:tbl>
              <a:tblPr/>
              <a:tblGrid>
                <a:gridCol w="1016000">
                  <a:extLst>
                    <a:ext uri="{9D8B030D-6E8A-4147-A177-3AD203B41FA5}">
                      <a16:colId xmlns:a16="http://schemas.microsoft.com/office/drawing/2014/main" val="1625434557"/>
                    </a:ext>
                  </a:extLst>
                </a:gridCol>
                <a:gridCol w="579437">
                  <a:extLst>
                    <a:ext uri="{9D8B030D-6E8A-4147-A177-3AD203B41FA5}">
                      <a16:colId xmlns:a16="http://schemas.microsoft.com/office/drawing/2014/main" val="47397323"/>
                    </a:ext>
                  </a:extLst>
                </a:gridCol>
                <a:gridCol w="241300">
                  <a:extLst>
                    <a:ext uri="{9D8B030D-6E8A-4147-A177-3AD203B41FA5}">
                      <a16:colId xmlns:a16="http://schemas.microsoft.com/office/drawing/2014/main" val="1300066236"/>
                    </a:ext>
                  </a:extLst>
                </a:gridCol>
                <a:gridCol w="725488">
                  <a:extLst>
                    <a:ext uri="{9D8B030D-6E8A-4147-A177-3AD203B41FA5}">
                      <a16:colId xmlns:a16="http://schemas.microsoft.com/office/drawing/2014/main" val="731141804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3782518999"/>
                    </a:ext>
                  </a:extLst>
                </a:gridCol>
                <a:gridCol w="725487">
                  <a:extLst>
                    <a:ext uri="{9D8B030D-6E8A-4147-A177-3AD203B41FA5}">
                      <a16:colId xmlns:a16="http://schemas.microsoft.com/office/drawing/2014/main" val="2247812652"/>
                    </a:ext>
                  </a:extLst>
                </a:gridCol>
                <a:gridCol w="869950">
                  <a:extLst>
                    <a:ext uri="{9D8B030D-6E8A-4147-A177-3AD203B41FA5}">
                      <a16:colId xmlns:a16="http://schemas.microsoft.com/office/drawing/2014/main" val="2867871807"/>
                    </a:ext>
                  </a:extLst>
                </a:gridCol>
                <a:gridCol w="725488">
                  <a:extLst>
                    <a:ext uri="{9D8B030D-6E8A-4147-A177-3AD203B41FA5}">
                      <a16:colId xmlns:a16="http://schemas.microsoft.com/office/drawing/2014/main" val="2956070509"/>
                    </a:ext>
                  </a:extLst>
                </a:gridCol>
                <a:gridCol w="241300">
                  <a:extLst>
                    <a:ext uri="{9D8B030D-6E8A-4147-A177-3AD203B41FA5}">
                      <a16:colId xmlns:a16="http://schemas.microsoft.com/office/drawing/2014/main" val="847905233"/>
                    </a:ext>
                  </a:extLst>
                </a:gridCol>
                <a:gridCol w="725487">
                  <a:extLst>
                    <a:ext uri="{9D8B030D-6E8A-4147-A177-3AD203B41FA5}">
                      <a16:colId xmlns:a16="http://schemas.microsoft.com/office/drawing/2014/main" val="2027243329"/>
                    </a:ext>
                  </a:extLst>
                </a:gridCol>
              </a:tblGrid>
              <a:tr h="317500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项目内容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配</a:t>
                      </a: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评</a:t>
                      </a: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标</a:t>
                      </a: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准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得分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3772482"/>
                  </a:ext>
                </a:extLst>
              </a:tr>
              <a:tr h="215900"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器材准备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不清楚元器件的功能及作用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0727649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不能正确选用元器件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14907"/>
                  </a:ext>
                </a:extLst>
              </a:tr>
              <a:tr h="215900"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工具、仪表的使用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7">
                  <a:txBody>
                    <a:bodyPr/>
                    <a:lstStyle>
                      <a:lvl1pPr marL="114300" indent="-17145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114300" marR="0" lvl="0" indent="-17145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不会正确使用工具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8965907"/>
                  </a:ext>
                </a:extLst>
              </a:tr>
              <a:tr h="2571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 marL="114300" indent="-17145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114300" marR="0" lvl="0" indent="-17145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不能正确使用仪表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2842877"/>
                  </a:ext>
                </a:extLst>
              </a:tr>
              <a:tr h="215900"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装前检查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rowSpan="2">
                  <a:txBody>
                    <a:bodyPr/>
                    <a:lstStyle>
                      <a:lvl1pPr indent="11430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1143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7">
                  <a:txBody>
                    <a:bodyPr/>
                    <a:lstStyle>
                      <a:lvl1pPr marL="114300" indent="-17145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114300" marR="0" lvl="0" indent="-17145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电动机质量检查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每漏一处扣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9050410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 marL="114300" indent="-17145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114300" marR="0" lvl="0" indent="-17145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电器元件漏检或错检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每处扣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979011"/>
                  </a:ext>
                </a:extLst>
              </a:tr>
              <a:tr h="215900">
                <a:tc rowSpan="5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安装元件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rowSpan="5">
                  <a:txBody>
                    <a:bodyPr/>
                    <a:lstStyle>
                      <a:lvl1pPr indent="11430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1143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不按布置图安装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5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1228460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元件安装不紧固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每只扣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0944878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(3)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安装元件时漏装木螺钉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每只扣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6914509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(4)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元件安装不整齐、不匀称、不合理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每只扣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7861576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(5)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损坏元件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796957"/>
                  </a:ext>
                </a:extLst>
              </a:tr>
              <a:tr h="215900">
                <a:tc rowSpan="6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布线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rowSpan="6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不按电路图接线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6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125175"/>
                  </a:ext>
                </a:extLst>
              </a:tr>
              <a:tr h="4730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布线不符合要求：主电路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每根扣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控制电路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每根扣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8492180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(3)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接点松动、露铜过长、压绝缘层、反圈等，每个接点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2147358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(4)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损伤导线绝缘或线芯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每根扣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6614365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(5)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漏套或错套编码套管（教师要求）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每处扣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5217558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(6)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漏接接地线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2294949"/>
                  </a:ext>
                </a:extLst>
              </a:tr>
              <a:tr h="215900">
                <a:tc rowSpan="3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通电试车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rowSpan="3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35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(1)</a:t>
                      </a:r>
                      <a:r>
                        <a:rPr kumimoji="0" lang="zh-CN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热继电器未整定或整定错</a:t>
                      </a: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</a:t>
                      </a:r>
                      <a:r>
                        <a:rPr kumimoji="0" lang="zh-CN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kumimoji="0" lang="zh-CN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7653625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熔体规格配错，主、控电路各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256724"/>
                  </a:ext>
                </a:extLst>
              </a:tr>
              <a:tr h="7302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(3)</a:t>
                      </a:r>
                      <a:r>
                        <a:rPr kumimoji="0" lang="zh-CN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第一次试车不成功</a:t>
                      </a: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</a:t>
                      </a:r>
                      <a:r>
                        <a:rPr kumimoji="0" lang="zh-CN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r>
                        <a:rPr kumimoji="0" lang="zh-CN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第二次试车不成功</a:t>
                      </a: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</a:t>
                      </a:r>
                      <a:r>
                        <a:rPr kumimoji="0" lang="zh-CN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r>
                        <a:rPr kumimoji="0" lang="zh-CN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第三次试车不成功</a:t>
                      </a: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</a:t>
                      </a:r>
                      <a:r>
                        <a:rPr kumimoji="0" lang="zh-CN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r>
                        <a:rPr kumimoji="0" lang="zh-CN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8549342"/>
                  </a:ext>
                </a:extLst>
              </a:tr>
              <a:tr h="22701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安全文明生产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8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违反安全文明生产规程、小组团队协作精神不强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～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 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5576519"/>
                  </a:ext>
                </a:extLst>
              </a:tr>
              <a:tr h="22701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定额时间</a:t>
                      </a: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4h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gridSpan="8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每超时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5min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以内以扣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分计算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9527215"/>
                  </a:ext>
                </a:extLst>
              </a:tr>
              <a:tr h="215900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备注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9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除定额时间外，各项目的最高扣分不应超过配分数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5552792"/>
                  </a:ext>
                </a:extLst>
              </a:tr>
              <a:tr h="28892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开始时间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grid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结束时间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实际时间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总成绩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grid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0077549"/>
                  </a:ext>
                </a:extLst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620836" y="1652342"/>
            <a:ext cx="4102084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6070" algn="just" eaLnBrk="1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zh-CN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特别提示</a:t>
            </a:r>
            <a:r>
              <a:rPr lang="zh-CN" altLang="en-US" sz="1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1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06070" algn="just">
              <a:lnSpc>
                <a:spcPct val="150000"/>
              </a:lnSpc>
              <a:defRPr/>
            </a:pPr>
            <a:r>
              <a:rPr lang="en-US" altLang="zh-CN" kern="1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kern="100" dirty="0">
                <a:latin typeface="楷体" panose="02010609060101010101" pitchFamily="49" charset="-122"/>
                <a:ea typeface="楷体" panose="02010609060101010101" pitchFamily="49" charset="-122"/>
              </a:rPr>
              <a:t>．主电路必须将两相电源换向，在交流接触器进线换相或者在出线换相都可以，主电路绝对不能短路。</a:t>
            </a:r>
          </a:p>
          <a:p>
            <a:pPr indent="306070" algn="just">
              <a:lnSpc>
                <a:spcPct val="150000"/>
              </a:lnSpc>
              <a:defRPr/>
            </a:pPr>
            <a:r>
              <a:rPr lang="en-US" altLang="zh-CN" kern="1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kern="100" dirty="0">
                <a:latin typeface="楷体" panose="02010609060101010101" pitchFamily="49" charset="-122"/>
                <a:ea typeface="楷体" panose="02010609060101010101" pitchFamily="49" charset="-122"/>
              </a:rPr>
              <a:t>．必须要有互锁，否则在换相时会导致电源相间短路。</a:t>
            </a:r>
          </a:p>
          <a:p>
            <a:pPr indent="306070" algn="just">
              <a:lnSpc>
                <a:spcPct val="150000"/>
              </a:lnSpc>
              <a:defRPr/>
            </a:pPr>
            <a:r>
              <a:rPr lang="en-US" altLang="zh-CN" kern="1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kern="100" dirty="0">
                <a:latin typeface="楷体" panose="02010609060101010101" pitchFamily="49" charset="-122"/>
                <a:ea typeface="楷体" panose="02010609060101010101" pitchFamily="49" charset="-122"/>
              </a:rPr>
              <a:t>．安装训练可从简单到复杂，先从接触器互锁再到双重互锁，体会双重互锁的优点和接线特点。</a:t>
            </a:r>
          </a:p>
        </p:txBody>
      </p:sp>
    </p:spTree>
    <p:extLst>
      <p:ext uri="{BB962C8B-B14F-4D97-AF65-F5344CB8AC3E}">
        <p14:creationId xmlns:p14="http://schemas.microsoft.com/office/powerpoint/2010/main" val="2212312147"/>
      </p:ext>
    </p:extLst>
  </p:cSld>
  <p:clrMapOvr>
    <a:masterClrMapping/>
  </p:clrMapOvr>
  <p:transition spd="slow" advTm="0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2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8639175" y="17795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3"/>
          <p:cNvSpPr txBox="1">
            <a:spLocks/>
          </p:cNvSpPr>
          <p:nvPr/>
        </p:nvSpPr>
        <p:spPr>
          <a:xfrm>
            <a:off x="1309795" y="1779588"/>
            <a:ext cx="5113338" cy="503237"/>
          </a:xfrm>
          <a:prstGeom prst="rect">
            <a:avLst/>
          </a:prstGeom>
        </p:spPr>
        <p:txBody>
          <a:bodyPr vert="horz" wrap="square" lIns="91440" tIns="45720" rIns="91440" bIns="45720" anchor="t" anchorCtr="0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36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56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spcBef>
                <a:spcPct val="35000"/>
              </a:spcBef>
              <a:buClr>
                <a:srgbClr val="3366CC"/>
              </a:buClr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实训要求：</a:t>
            </a:r>
          </a:p>
        </p:txBody>
      </p:sp>
      <p:sp>
        <p:nvSpPr>
          <p:cNvPr id="15" name="Rectangle 12"/>
          <p:cNvSpPr/>
          <p:nvPr/>
        </p:nvSpPr>
        <p:spPr>
          <a:xfrm>
            <a:off x="1191011" y="167481"/>
            <a:ext cx="7321550" cy="7207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eaLnBrk="1" hangingPunct="1">
              <a:lnSpc>
                <a:spcPct val="130000"/>
              </a:lnSpc>
              <a:spcBef>
                <a:spcPct val="20000"/>
              </a:spcBef>
              <a:buClr>
                <a:srgbClr val="3366CC"/>
              </a:buClr>
              <a:buFont typeface="Wingdings" panose="05000000000000000000" pitchFamily="2" charset="2"/>
            </a:pPr>
            <a:r>
              <a:rPr lang="zh-CN" altLang="zh-CN" sz="2600" dirty="0">
                <a:latin typeface="华文中宋" panose="02010600040101010101" pitchFamily="2" charset="-122"/>
                <a:ea typeface="华文中宋" panose="02010600040101010101" pitchFamily="2" charset="-122"/>
              </a:rPr>
              <a:t>三相异步</a:t>
            </a:r>
            <a:r>
              <a:rPr lang="zh-CN" altLang="en-US" sz="2600" dirty="0">
                <a:latin typeface="华文中宋" panose="02010600040101010101" pitchFamily="2" charset="-122"/>
                <a:ea typeface="华文中宋" panose="02010600040101010101" pitchFamily="2" charset="-122"/>
              </a:rPr>
              <a:t>电动机双重</a:t>
            </a:r>
            <a:r>
              <a:rPr lang="zh-CN" altLang="zh-CN" sz="2600" dirty="0">
                <a:latin typeface="华文中宋" panose="02010600040101010101" pitchFamily="2" charset="-122"/>
                <a:ea typeface="华文中宋" panose="02010600040101010101" pitchFamily="2" charset="-122"/>
              </a:rPr>
              <a:t>互锁</a:t>
            </a:r>
            <a:r>
              <a:rPr lang="zh-CN" altLang="en-US" sz="2600" dirty="0">
                <a:latin typeface="华文中宋" panose="02010600040101010101" pitchFamily="2" charset="-122"/>
                <a:ea typeface="华文中宋" panose="02010600040101010101" pitchFamily="2" charset="-122"/>
              </a:rPr>
              <a:t>连续控制线路的装接</a:t>
            </a:r>
          </a:p>
        </p:txBody>
      </p:sp>
      <p:sp>
        <p:nvSpPr>
          <p:cNvPr id="16" name="Rectangle 3"/>
          <p:cNvSpPr/>
          <p:nvPr/>
        </p:nvSpPr>
        <p:spPr>
          <a:xfrm>
            <a:off x="2754050" y="2584519"/>
            <a:ext cx="8289771" cy="263683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eaLnBrk="1" hangingPunct="1">
              <a:lnSpc>
                <a:spcPct val="150000"/>
              </a:lnSpc>
              <a:buClr>
                <a:srgbClr val="3366CC"/>
              </a:buClr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根据电气原理图，画出电器元件布置图和安装接线图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Clr>
                <a:srgbClr val="3366CC"/>
              </a:buClr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完成安装接线，兼顾工艺要求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Clr>
                <a:srgbClr val="3366CC"/>
              </a:buClr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线路自检。</a:t>
            </a:r>
          </a:p>
          <a:p>
            <a:pPr marL="342900" indent="-342900" eaLnBrk="1" hangingPunct="1">
              <a:lnSpc>
                <a:spcPct val="150000"/>
              </a:lnSpc>
              <a:buClr>
                <a:srgbClr val="3366CC"/>
              </a:buClr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老师抽检。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Clr>
                <a:srgbClr val="3366CC"/>
              </a:buClr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在老师监护下通电试车。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Clr>
                <a:srgbClr val="3366CC"/>
              </a:buClr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若出现异常，立即断开电源，进行故障检测和处理。</a:t>
            </a:r>
          </a:p>
        </p:txBody>
      </p:sp>
    </p:spTree>
    <p:extLst>
      <p:ext uri="{BB962C8B-B14F-4D97-AF65-F5344CB8AC3E}">
        <p14:creationId xmlns:p14="http://schemas.microsoft.com/office/powerpoint/2010/main" val="637544408"/>
      </p:ext>
    </p:extLst>
  </p:cSld>
  <p:clrMapOvr>
    <a:masterClrMapping/>
  </p:clrMapOvr>
  <p:transition spd="slow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2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2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20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20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20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一、主要使用工具、仪表及器材</a:t>
            </a:r>
          </a:p>
        </p:txBody>
      </p:sp>
      <p:pic>
        <p:nvPicPr>
          <p:cNvPr id="31747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1" name="表格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7548233"/>
              </p:ext>
            </p:extLst>
          </p:nvPr>
        </p:nvGraphicFramePr>
        <p:xfrm>
          <a:off x="1559496" y="2168860"/>
          <a:ext cx="8782050" cy="379611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{BC89EF96-8CEA-46FF-86C4-4CE0E7609802}</a:tableStyleId>
              </a:tblPr>
              <a:tblGrid>
                <a:gridCol w="849472">
                  <a:extLst>
                    <a:ext uri="{9D8B030D-6E8A-4147-A177-3AD203B41FA5}">
                      <a16:colId xmlns:a16="http://schemas.microsoft.com/office/drawing/2014/main" val="2208000872"/>
                    </a:ext>
                  </a:extLst>
                </a:gridCol>
                <a:gridCol w="1773899">
                  <a:extLst>
                    <a:ext uri="{9D8B030D-6E8A-4147-A177-3AD203B41FA5}">
                      <a16:colId xmlns:a16="http://schemas.microsoft.com/office/drawing/2014/main" val="3445970987"/>
                    </a:ext>
                  </a:extLst>
                </a:gridCol>
                <a:gridCol w="1249225">
                  <a:extLst>
                    <a:ext uri="{9D8B030D-6E8A-4147-A177-3AD203B41FA5}">
                      <a16:colId xmlns:a16="http://schemas.microsoft.com/office/drawing/2014/main" val="1332454959"/>
                    </a:ext>
                  </a:extLst>
                </a:gridCol>
                <a:gridCol w="4195313">
                  <a:extLst>
                    <a:ext uri="{9D8B030D-6E8A-4147-A177-3AD203B41FA5}">
                      <a16:colId xmlns:a16="http://schemas.microsoft.com/office/drawing/2014/main" val="1788360681"/>
                    </a:ext>
                  </a:extLst>
                </a:gridCol>
                <a:gridCol w="714141">
                  <a:extLst>
                    <a:ext uri="{9D8B030D-6E8A-4147-A177-3AD203B41FA5}">
                      <a16:colId xmlns:a16="http://schemas.microsoft.com/office/drawing/2014/main" val="3080885232"/>
                    </a:ext>
                  </a:extLst>
                </a:gridCol>
              </a:tblGrid>
              <a:tr h="3796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代号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名称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推荐型号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推荐规格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数量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15689230"/>
                  </a:ext>
                </a:extLst>
              </a:tr>
              <a:tr h="3796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三相异步电动机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Y112M-4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4kW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380V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、Δ接法、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8.8A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1440r/min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41712301"/>
                  </a:ext>
                </a:extLst>
              </a:tr>
              <a:tr h="3796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QS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组合开关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HZ10-25/3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三相、额定电流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25A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00675883"/>
                  </a:ext>
                </a:extLst>
              </a:tr>
              <a:tr h="3796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FU1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螺旋式熔断器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RL1-60/25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380V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60A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、配熔体额定电流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25A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78497244"/>
                  </a:ext>
                </a:extLst>
              </a:tr>
              <a:tr h="3796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FU2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螺旋式熔断器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RL1-15/2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380V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1.5A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、配熔体额定电流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2A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75147782"/>
                  </a:ext>
                </a:extLst>
              </a:tr>
              <a:tr h="3796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KM1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交流接触器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CJ10-20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20A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、线圈电压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380V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54923383"/>
                  </a:ext>
                </a:extLst>
              </a:tr>
              <a:tr h="3796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热继电器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JR16-20/3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三极，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20A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、整定电流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8.8A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70462139"/>
                  </a:ext>
                </a:extLst>
              </a:tr>
              <a:tr h="3796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SB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按钮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LA10-3H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保护式、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500V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5A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、按钮数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、复合按钮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07673914"/>
                  </a:ext>
                </a:extLst>
              </a:tr>
              <a:tr h="3796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XT1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端子排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JX2-1015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10A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节、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380V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3517871"/>
                  </a:ext>
                </a:extLst>
              </a:tr>
              <a:tr h="3796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XT2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端子排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JX2-1010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10A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</a:t>
                      </a:r>
                      <a:r>
                        <a:rPr lang="zh-CN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节、</a:t>
                      </a:r>
                      <a:r>
                        <a:rPr lang="en-US" sz="16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380V</a:t>
                      </a:r>
                      <a:endParaRPr lang="zh-CN" sz="16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6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24161888"/>
                  </a:ext>
                </a:extLst>
              </a:tr>
            </a:tbl>
          </a:graphicData>
        </a:graphic>
      </p:graphicFrame>
      <p:sp>
        <p:nvSpPr>
          <p:cNvPr id="31804" name="Rectangle 27"/>
          <p:cNvSpPr>
            <a:spLocks noChangeArrowheads="1"/>
          </p:cNvSpPr>
          <p:nvPr/>
        </p:nvSpPr>
        <p:spPr bwMode="auto">
          <a:xfrm>
            <a:off x="876789" y="1402046"/>
            <a:ext cx="1853392" cy="499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indent="2667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914400" eaLnBrk="0" fontAlgn="base" hangingPunct="0">
              <a:lnSpc>
                <a:spcPct val="150000"/>
              </a:lnSpc>
              <a:spcBef>
                <a:spcPct val="0"/>
              </a:spcBef>
            </a:pP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．电器元件</a:t>
            </a:r>
          </a:p>
        </p:txBody>
      </p:sp>
    </p:spTree>
    <p:extLst>
      <p:ext uri="{BB962C8B-B14F-4D97-AF65-F5344CB8AC3E}">
        <p14:creationId xmlns:p14="http://schemas.microsoft.com/office/powerpoint/2010/main" val="3294067043"/>
      </p:ext>
    </p:extLst>
  </p:cSld>
  <p:clrMapOvr>
    <a:masterClrMapping/>
  </p:clrMapOvr>
  <p:transition spd="slow" advTm="0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一、主要使用工具、仪表及器材</a:t>
            </a:r>
          </a:p>
        </p:txBody>
      </p:sp>
      <p:pic>
        <p:nvPicPr>
          <p:cNvPr id="32771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Rectangle 27"/>
          <p:cNvSpPr>
            <a:spLocks noChangeArrowheads="1"/>
          </p:cNvSpPr>
          <p:nvPr/>
        </p:nvSpPr>
        <p:spPr bwMode="auto">
          <a:xfrm>
            <a:off x="764792" y="1343526"/>
            <a:ext cx="10983835" cy="5216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marL="0" marR="0" lvl="0" indent="2667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2</a:t>
            </a:r>
            <a:r>
              <a:rPr lang="zh-CN" altLang="zh-CN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．工具：</a:t>
            </a:r>
            <a:endParaRPr lang="en-US" altLang="zh-CN" sz="20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marR="0" lvl="0" indent="2667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测电笔、螺丝刀、尖嘴钳、斜口钳、剥线钳、电工刀等。</a:t>
            </a:r>
          </a:p>
          <a:p>
            <a:pPr indent="266700" algn="just" defTabSz="914400" eaLnBrk="0" fontAlgn="base" hangingPunct="0">
              <a:lnSpc>
                <a:spcPct val="150000"/>
              </a:lnSpc>
              <a:spcBef>
                <a:spcPct val="0"/>
              </a:spcBef>
            </a:pPr>
            <a:r>
              <a:rPr lang="en-US" altLang="zh-CN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3</a:t>
            </a:r>
            <a:r>
              <a:rPr lang="zh-CN" altLang="zh-CN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．仪表：</a:t>
            </a:r>
            <a:endParaRPr lang="en-US" altLang="zh-CN" sz="20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ZC7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500V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）型兆欧表、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DT-9700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型钳形电流表，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MF500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型万用表（或数字式万用表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DT980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）。</a:t>
            </a:r>
          </a:p>
          <a:p>
            <a:pPr indent="266700" algn="just" defTabSz="914400" eaLnBrk="0" fontAlgn="base" hangingPunct="0">
              <a:lnSpc>
                <a:spcPct val="150000"/>
              </a:lnSpc>
              <a:spcBef>
                <a:spcPct val="0"/>
              </a:spcBef>
            </a:pPr>
            <a:r>
              <a:rPr lang="en-US" altLang="zh-CN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4</a:t>
            </a:r>
            <a:r>
              <a:rPr lang="zh-CN" altLang="zh-CN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．器材：</a:t>
            </a:r>
          </a:p>
          <a:p>
            <a:pPr marL="0" marR="0" lvl="0" indent="2667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）控制板一块（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600mm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 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500 mm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20 mm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）。</a:t>
            </a:r>
          </a:p>
          <a:p>
            <a:pPr marL="0" marR="0" lvl="0" indent="2667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）导线规格：主电路采用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BV1.5 mm</a:t>
            </a:r>
            <a:r>
              <a:rPr kumimoji="0" lang="en-US" altLang="zh-CN" sz="1800" b="1" i="0" u="none" strike="noStrike" kern="1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（红色、绿色、黄色）；控制电路采用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BVlmm</a:t>
            </a:r>
            <a:r>
              <a:rPr kumimoji="0" lang="en-US" altLang="zh-CN" sz="1800" b="1" i="0" u="none" strike="noStrike" kern="1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（黑色）；按钮线采用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BVR0.75 mm</a:t>
            </a:r>
            <a:r>
              <a:rPr kumimoji="0" lang="en-US" altLang="zh-CN" sz="1800" b="1" i="0" u="none" strike="noStrike" kern="1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（红色）；接地线采用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BVRl.5 mm</a:t>
            </a:r>
            <a:r>
              <a:rPr kumimoji="0" lang="en-US" altLang="zh-CN" sz="1800" b="1" i="0" u="none" strike="noStrike" kern="1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（黄绿双色）。</a:t>
            </a:r>
            <a:endParaRPr kumimoji="0" lang="en-US" altLang="zh-CN" sz="18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2667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导线数量由教师根据实际情况确定。</a:t>
            </a:r>
          </a:p>
          <a:p>
            <a:pPr marL="0" marR="0" lvl="0" indent="2667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）紧固体和编码套管按实际需要发给，简单线路可不用编码套管。</a:t>
            </a:r>
          </a:p>
          <a:p>
            <a:pPr indent="266700" algn="just" defTabSz="914400" eaLnBrk="0" fontAlgn="base" hangingPunct="0">
              <a:lnSpc>
                <a:spcPct val="150000"/>
              </a:lnSpc>
              <a:spcBef>
                <a:spcPct val="0"/>
              </a:spcBef>
            </a:pPr>
            <a:r>
              <a:rPr lang="en-US" altLang="zh-CN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5</a:t>
            </a:r>
            <a:r>
              <a:rPr lang="zh-CN" altLang="zh-CN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．场地要求：</a:t>
            </a:r>
            <a:endParaRPr lang="en-US" altLang="zh-CN" sz="20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marR="0" lvl="0" indent="2667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电工实训室，电工工作台。</a:t>
            </a:r>
            <a:endParaRPr kumimoji="0" lang="zh-CN" altLang="zh-CN" sz="18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2377751"/>
      </p:ext>
    </p:extLst>
  </p:cSld>
  <p:clrMapOvr>
    <a:masterClrMapping/>
  </p:clrMapOvr>
  <p:transition spd="slow" advTm="0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二、项目实施步骤及工艺要求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2771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0"/>
          <p:cNvSpPr/>
          <p:nvPr/>
        </p:nvSpPr>
        <p:spPr>
          <a:xfrm>
            <a:off x="879474" y="1233488"/>
            <a:ext cx="959617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绘制并读懂双重互锁正反转电动机控制线路电路图，给线路元件编号，明确线路所用元件及作用。</a:t>
            </a:r>
          </a:p>
        </p:txBody>
      </p:sp>
      <p:pic>
        <p:nvPicPr>
          <p:cNvPr id="7" name="图片 4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474" y="2336425"/>
            <a:ext cx="5665470" cy="378650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矩形 7"/>
          <p:cNvSpPr/>
          <p:nvPr/>
        </p:nvSpPr>
        <p:spPr>
          <a:xfrm>
            <a:off x="6975901" y="3998844"/>
            <a:ext cx="499207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2</a:t>
            </a:r>
            <a:r>
              <a:rPr lang="zh-CN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．按电器元件并检验型号及性能。</a:t>
            </a:r>
          </a:p>
        </p:txBody>
      </p:sp>
    </p:spTree>
    <p:extLst>
      <p:ext uri="{BB962C8B-B14F-4D97-AF65-F5344CB8AC3E}">
        <p14:creationId xmlns:p14="http://schemas.microsoft.com/office/powerpoint/2010/main" val="708188347"/>
      </p:ext>
    </p:extLst>
  </p:cSld>
  <p:clrMapOvr>
    <a:masterClrMapping/>
  </p:clrMapOvr>
  <p:transition spd="slow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二、项目实施步骤及工艺要求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93736" y="1415534"/>
            <a:ext cx="968887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3</a:t>
            </a:r>
            <a:r>
              <a:rPr lang="zh-CN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在控制板上按布置图安装电器元件，并标注上醒目的文字符号</a:t>
            </a:r>
            <a:endParaRPr lang="zh-CN" altLang="zh-CN" sz="24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736" y="2288567"/>
            <a:ext cx="5276088" cy="29733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9964" y="2216618"/>
            <a:ext cx="2629267" cy="3667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430998"/>
      </p:ext>
    </p:extLst>
  </p:cSld>
  <p:clrMapOvr>
    <a:masterClrMapping/>
  </p:clrMapOvr>
  <p:transition spd="slow" advTm="0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二、项目实施步骤及工艺要求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93736" y="1415534"/>
            <a:ext cx="968887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4</a:t>
            </a:r>
            <a:r>
              <a:rPr lang="zh-CN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按接线图进行板前明线布线和套编码套管。板前明线布线的工艺要求参照任务一。</a:t>
            </a:r>
            <a:endParaRPr lang="zh-CN" altLang="zh-CN" sz="24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6353" y="2340893"/>
            <a:ext cx="6281417" cy="4210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018"/>
      </p:ext>
    </p:extLst>
  </p:cSld>
  <p:clrMapOvr>
    <a:masterClrMapping/>
  </p:clrMapOvr>
  <p:transition spd="slow" advTm="0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二、项目实施步骤及工艺要求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906827" y="1806151"/>
            <a:ext cx="3977197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5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．根据电路图检查控制板布线的正确性。</a:t>
            </a:r>
          </a:p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6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．安装电动机。</a:t>
            </a:r>
          </a:p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7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．连接电动机和按钮金属外壳的保护接地线。</a:t>
            </a:r>
          </a:p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8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．连接电源、电动机等控制板外部的导线。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4925" y="1401509"/>
            <a:ext cx="4777893" cy="5132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739082"/>
      </p:ext>
    </p:extLst>
  </p:cSld>
  <p:clrMapOvr>
    <a:masterClrMapping/>
  </p:clrMapOvr>
  <p:transition spd="slow" advTm="0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二、项目实施步骤及工艺要求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76288" y="1129506"/>
            <a:ext cx="3977197" cy="5809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9.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自检</a:t>
            </a:r>
          </a:p>
        </p:txBody>
      </p:sp>
      <p:sp>
        <p:nvSpPr>
          <p:cNvPr id="3" name="矩形 2"/>
          <p:cNvSpPr/>
          <p:nvPr/>
        </p:nvSpPr>
        <p:spPr>
          <a:xfrm>
            <a:off x="594804" y="1739009"/>
            <a:ext cx="1107045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16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16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zh-CN" sz="16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）主电路的检查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600" b="1" kern="100" dirty="0">
                <a:latin typeface="+mn-ea"/>
              </a:rPr>
              <a:t>1</a:t>
            </a:r>
            <a:r>
              <a:rPr lang="zh-CN" altLang="zh-CN" sz="1600" b="1" kern="100" dirty="0">
                <a:latin typeface="+mn-ea"/>
              </a:rPr>
              <a:t>）按查号法检查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1600" b="1" kern="100" dirty="0">
                <a:latin typeface="+mn-ea"/>
              </a:rPr>
              <a:t>重点检查交流接触器</a:t>
            </a:r>
            <a:r>
              <a:rPr lang="en-US" altLang="zh-CN" sz="1600" b="1" kern="100" dirty="0">
                <a:latin typeface="+mn-ea"/>
              </a:rPr>
              <a:t>KM1</a:t>
            </a:r>
            <a:r>
              <a:rPr lang="zh-CN" altLang="zh-CN" sz="1600" b="1" kern="100" dirty="0">
                <a:latin typeface="+mn-ea"/>
              </a:rPr>
              <a:t>和</a:t>
            </a:r>
            <a:r>
              <a:rPr lang="en-US" altLang="zh-CN" sz="1600" b="1" kern="100" dirty="0">
                <a:latin typeface="+mn-ea"/>
              </a:rPr>
              <a:t>KM2</a:t>
            </a:r>
            <a:r>
              <a:rPr lang="zh-CN" altLang="zh-CN" sz="1600" b="1" kern="100" dirty="0">
                <a:latin typeface="+mn-ea"/>
              </a:rPr>
              <a:t>之间的换相线，并用查线法逐线核对。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600" b="1" kern="100" dirty="0">
                <a:latin typeface="+mn-ea"/>
              </a:rPr>
              <a:t>2</a:t>
            </a:r>
            <a:r>
              <a:rPr lang="zh-CN" altLang="zh-CN" sz="1600" b="1" kern="100" dirty="0">
                <a:latin typeface="+mn-ea"/>
              </a:rPr>
              <a:t>）万用表检查法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1600" b="1" kern="100" dirty="0">
                <a:latin typeface="+mn-ea"/>
              </a:rPr>
              <a:t>将万用表打到</a:t>
            </a:r>
            <a:r>
              <a:rPr lang="en-US" altLang="zh-CN" sz="1600" b="1" kern="100" dirty="0">
                <a:latin typeface="+mn-ea"/>
              </a:rPr>
              <a:t>R</a:t>
            </a:r>
            <a:r>
              <a:rPr lang="zh-CN" altLang="zh-CN" sz="1600" b="1" kern="100" dirty="0">
                <a:latin typeface="+mn-ea"/>
              </a:rPr>
              <a:t>×</a:t>
            </a:r>
            <a:r>
              <a:rPr lang="en-US" altLang="zh-CN" sz="1600" b="1" kern="100" dirty="0">
                <a:latin typeface="+mn-ea"/>
              </a:rPr>
              <a:t>10</a:t>
            </a:r>
            <a:r>
              <a:rPr lang="zh-CN" altLang="zh-CN" sz="1600" b="1" kern="100" dirty="0">
                <a:latin typeface="+mn-ea"/>
              </a:rPr>
              <a:t>挡（调零），断开控制线路（断开</a:t>
            </a:r>
            <a:r>
              <a:rPr lang="en-US" altLang="zh-CN" sz="1600" b="1" kern="100" dirty="0">
                <a:latin typeface="+mn-ea"/>
              </a:rPr>
              <a:t>FU2</a:t>
            </a:r>
            <a:r>
              <a:rPr lang="zh-CN" altLang="zh-CN" sz="1600" b="1" kern="100" dirty="0">
                <a:latin typeface="+mn-ea"/>
              </a:rPr>
              <a:t>），用表笔分别测</a:t>
            </a:r>
            <a:r>
              <a:rPr lang="en-US" altLang="zh-CN" sz="1600" b="1" kern="100" dirty="0">
                <a:latin typeface="+mn-ea"/>
              </a:rPr>
              <a:t>U11</a:t>
            </a:r>
            <a:r>
              <a:rPr lang="zh-CN" altLang="zh-CN" sz="1600" b="1" kern="100" dirty="0">
                <a:latin typeface="+mn-ea"/>
              </a:rPr>
              <a:t>、</a:t>
            </a:r>
            <a:r>
              <a:rPr lang="en-US" altLang="zh-CN" sz="1600" b="1" kern="100" dirty="0">
                <a:latin typeface="+mn-ea"/>
              </a:rPr>
              <a:t>V11</a:t>
            </a:r>
            <a:r>
              <a:rPr lang="zh-CN" altLang="zh-CN" sz="1600" b="1" kern="100" dirty="0">
                <a:latin typeface="+mn-ea"/>
              </a:rPr>
              <a:t>、</a:t>
            </a:r>
            <a:r>
              <a:rPr lang="en-US" altLang="zh-CN" sz="1600" b="1" kern="100" dirty="0">
                <a:latin typeface="+mn-ea"/>
              </a:rPr>
              <a:t>W11</a:t>
            </a:r>
            <a:r>
              <a:rPr lang="zh-CN" altLang="zh-CN" sz="1600" b="1" kern="100" dirty="0">
                <a:latin typeface="+mn-ea"/>
              </a:rPr>
              <a:t>之间的阻值为∞；按下</a:t>
            </a:r>
            <a:r>
              <a:rPr lang="en-US" altLang="zh-CN" sz="1600" b="1" kern="100" dirty="0">
                <a:latin typeface="+mn-ea"/>
              </a:rPr>
              <a:t>KM1</a:t>
            </a:r>
            <a:r>
              <a:rPr lang="zh-CN" altLang="zh-CN" sz="1600" b="1" kern="100" dirty="0">
                <a:latin typeface="+mn-ea"/>
              </a:rPr>
              <a:t>触点架，测得阻值应为电动机两相绕组直流电阻串联的阻值；松开</a:t>
            </a:r>
            <a:r>
              <a:rPr lang="en-US" altLang="zh-CN" sz="1600" b="1" kern="100" dirty="0">
                <a:latin typeface="+mn-ea"/>
              </a:rPr>
              <a:t>KM1</a:t>
            </a:r>
            <a:r>
              <a:rPr lang="zh-CN" altLang="zh-CN" sz="1600" b="1" kern="100" dirty="0">
                <a:latin typeface="+mn-ea"/>
              </a:rPr>
              <a:t>的触点架。按下</a:t>
            </a:r>
            <a:r>
              <a:rPr lang="en-US" altLang="zh-CN" sz="1600" b="1" kern="100" dirty="0">
                <a:latin typeface="+mn-ea"/>
              </a:rPr>
              <a:t>KM2</a:t>
            </a:r>
            <a:r>
              <a:rPr lang="zh-CN" altLang="zh-CN" sz="1600" b="1" kern="100" dirty="0">
                <a:latin typeface="+mn-ea"/>
              </a:rPr>
              <a:t>触点架，测得同样结果；最后用表笔测</a:t>
            </a:r>
            <a:r>
              <a:rPr lang="en-US" altLang="zh-CN" sz="1600" b="1" kern="100" dirty="0">
                <a:latin typeface="+mn-ea"/>
              </a:rPr>
              <a:t>U11</a:t>
            </a:r>
            <a:r>
              <a:rPr lang="zh-CN" altLang="zh-CN" sz="1600" b="1" kern="100" dirty="0">
                <a:latin typeface="+mn-ea"/>
              </a:rPr>
              <a:t>和</a:t>
            </a:r>
            <a:r>
              <a:rPr lang="en-US" altLang="zh-CN" sz="1600" b="1" kern="100" dirty="0">
                <a:latin typeface="+mn-ea"/>
              </a:rPr>
              <a:t>W11</a:t>
            </a:r>
            <a:r>
              <a:rPr lang="zh-CN" altLang="zh-CN" sz="1600" b="1" kern="100" dirty="0">
                <a:latin typeface="+mn-ea"/>
              </a:rPr>
              <a:t>两端，按下</a:t>
            </a:r>
            <a:r>
              <a:rPr lang="en-US" altLang="zh-CN" sz="1600" b="1" kern="100" dirty="0">
                <a:latin typeface="+mn-ea"/>
              </a:rPr>
              <a:t>KM1</a:t>
            </a:r>
            <a:r>
              <a:rPr lang="zh-CN" altLang="zh-CN" sz="1600" b="1" kern="100" dirty="0">
                <a:latin typeface="+mn-ea"/>
              </a:rPr>
              <a:t>触点架，测得电动机两相绕组直流电阻串联的阻值，将</a:t>
            </a:r>
            <a:r>
              <a:rPr lang="en-US" altLang="zh-CN" sz="1600" b="1" kern="100" dirty="0">
                <a:latin typeface="+mn-ea"/>
              </a:rPr>
              <a:t>KM1</a:t>
            </a:r>
            <a:r>
              <a:rPr lang="zh-CN" altLang="zh-CN" sz="1600" b="1" kern="100" dirty="0">
                <a:latin typeface="+mn-ea"/>
              </a:rPr>
              <a:t>和</a:t>
            </a:r>
            <a:r>
              <a:rPr lang="en-US" altLang="zh-CN" sz="1600" b="1" kern="100" dirty="0">
                <a:latin typeface="+mn-ea"/>
              </a:rPr>
              <a:t>KM2</a:t>
            </a:r>
            <a:r>
              <a:rPr lang="zh-CN" altLang="zh-CN" sz="1600" b="1" kern="100" dirty="0">
                <a:latin typeface="+mn-ea"/>
              </a:rPr>
              <a:t>触点架同时按下，测得阻值为零，说明换相正确。</a:t>
            </a:r>
          </a:p>
          <a:p>
            <a:pPr indent="266700" algn="just">
              <a:lnSpc>
                <a:spcPct val="150000"/>
              </a:lnSpc>
            </a:pPr>
            <a:r>
              <a:rPr lang="zh-CN" altLang="zh-CN" sz="16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16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zh-CN" sz="16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）控制线路的检查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1600" b="1" kern="100" dirty="0">
                <a:latin typeface="+mn-ea"/>
              </a:rPr>
              <a:t>用查线号法对照原理和接线图分别检查按钮、自锁触点和联锁触点的布线；用万用表检查控制电路，连接</a:t>
            </a:r>
            <a:r>
              <a:rPr lang="en-US" altLang="zh-CN" sz="1600" b="1" kern="100" dirty="0">
                <a:latin typeface="+mn-ea"/>
              </a:rPr>
              <a:t>FU2</a:t>
            </a:r>
            <a:r>
              <a:rPr lang="zh-CN" altLang="zh-CN" sz="1600" b="1" kern="100" dirty="0">
                <a:latin typeface="+mn-ea"/>
              </a:rPr>
              <a:t>，检查自锁触点、互锁触点、按钮、热继电器常闭触点、熔断器等的通断情况。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16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16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zh-CN" sz="16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）检查起动、停止和按钮控制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16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16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zh-CN" sz="16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）检查自锁、联锁控制</a:t>
            </a:r>
          </a:p>
        </p:txBody>
      </p:sp>
    </p:spTree>
    <p:extLst>
      <p:ext uri="{BB962C8B-B14F-4D97-AF65-F5344CB8AC3E}">
        <p14:creationId xmlns:p14="http://schemas.microsoft.com/office/powerpoint/2010/main" val="3567862315"/>
      </p:ext>
    </p:extLst>
  </p:cSld>
  <p:clrMapOvr>
    <a:masterClrMapping/>
  </p:clrMapOvr>
  <p:transition spd="slow" advTm="0">
    <p:random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898973d5-4f80-4302-a941-6a9c52a155bd"/>
  <p:tag name="COMMONDATA" val="eyJoZGlkIjoiNzQ5MWYwNmZlNDkyYzhlZDdlMzE2ZTUyMWYwYmExMjYifQ=="/>
</p:tagLst>
</file>

<file path=ppt/theme/theme1.xml><?xml version="1.0" encoding="utf-8"?>
<a:theme xmlns:a="http://schemas.openxmlformats.org/drawingml/2006/main" name="4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50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</TotalTime>
  <Words>1673</Words>
  <Application>Microsoft Office PowerPoint</Application>
  <PresentationFormat>宽屏</PresentationFormat>
  <Paragraphs>190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黑体</vt:lpstr>
      <vt:lpstr>华文楷体</vt:lpstr>
      <vt:lpstr>华文中宋</vt:lpstr>
      <vt:lpstr>楷体</vt:lpstr>
      <vt:lpstr>宋体</vt:lpstr>
      <vt:lpstr>印品黑体</vt:lpstr>
      <vt:lpstr>Arial</vt:lpstr>
      <vt:lpstr>Calibri</vt:lpstr>
      <vt:lpstr>Calibri Light</vt:lpstr>
      <vt:lpstr>Times New Roman</vt:lpstr>
      <vt:lpstr>Wingdings</vt:lpstr>
      <vt:lpstr>微软雅黑</vt:lpstr>
      <vt:lpstr>4_默认设计模板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Jane</cp:lastModifiedBy>
  <cp:revision>1167</cp:revision>
  <dcterms:created xsi:type="dcterms:W3CDTF">2013-03-09T02:18:00Z</dcterms:created>
  <dcterms:modified xsi:type="dcterms:W3CDTF">2025-01-11T06:43:17Z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2052-11.1.0.13703</vt:lpwstr>
  </property>
  <property fmtid="{D5CDD505-2E9C-101B-9397-08002B2CF9AE}" pid="4" name="ICV">
    <vt:lpwstr>2FD3FAF6A2404D6E80EA8502AE83C597</vt:lpwstr>
  </property>
</Properties>
</file>