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17"/>
  </p:notesMasterIdLst>
  <p:handoutMasterIdLst>
    <p:handoutMasterId r:id="rId18"/>
  </p:handoutMasterIdLst>
  <p:sldIdLst>
    <p:sldId id="964" r:id="rId3"/>
    <p:sldId id="967" r:id="rId4"/>
    <p:sldId id="910" r:id="rId5"/>
    <p:sldId id="883" r:id="rId6"/>
    <p:sldId id="969" r:id="rId7"/>
    <p:sldId id="970" r:id="rId8"/>
    <p:sldId id="968" r:id="rId9"/>
    <p:sldId id="971" r:id="rId10"/>
    <p:sldId id="929" r:id="rId11"/>
    <p:sldId id="972" r:id="rId12"/>
    <p:sldId id="973" r:id="rId13"/>
    <p:sldId id="974" r:id="rId14"/>
    <p:sldId id="932" r:id="rId15"/>
    <p:sldId id="975" r:id="rId16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C00FF"/>
    <a:srgbClr val="FF0066"/>
    <a:srgbClr val="0000FF"/>
    <a:srgbClr val="66FF99"/>
    <a:srgbClr val="006600"/>
    <a:srgbClr val="E400EC"/>
    <a:srgbClr val="F900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79" autoAdjust="0"/>
  </p:normalViewPr>
  <p:slideViewPr>
    <p:cSldViewPr snapToGrid="0">
      <p:cViewPr varScale="1">
        <p:scale>
          <a:sx n="86" d="100"/>
          <a:sy n="86" d="100"/>
        </p:scale>
        <p:origin x="336" y="6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7794496B-A3C0-4FFA-84AE-7C49772F5DF2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A12190EE-0170-4C1D-9B24-58EE1635EA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 noProof="1" dirty="0"/>
            </a:lvl1pPr>
          </a:lstStyle>
          <a:p>
            <a:pPr>
              <a:defRPr/>
            </a:pPr>
            <a:fld id="{461BC9AE-61DD-41CE-AAE6-E2B8718FC0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A545999-3F06-47B8-B632-ADEE18157E88}" type="slidenum">
              <a:rPr altLang="en-US" sz="1200" b="0" smtClean="0"/>
              <a:pPr/>
              <a:t>1</a:t>
            </a:fld>
            <a:endParaRPr lang="zh-CN" altLang="en-US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713F6-970F-430D-821F-99B28BA2A3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5949938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311D8-D570-4116-AD0F-D55C7A8F76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8590578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50E-D0E3-4127-8271-7C4204A7E6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6305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367759-2B36-4C6B-983F-4ACDC800B226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95C376AC-09A5-4B45-9082-4F1294819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41228"/>
      </p:ext>
    </p:extLst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52D76C1-3748-4869-8CFD-7E53BC1B116B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789031E-4BA0-40A8-A0AC-0E37CC18B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78477"/>
      </p:ext>
    </p:extLst>
  </p:cSld>
  <p:clrMapOvr>
    <a:masterClrMapping/>
  </p:clrMapOvr>
  <p:transition spd="slow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014C79D-FD34-4477-BB87-D32508F362E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D2DDFBC-4D9C-403C-B271-82F0B6E64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154902"/>
      </p:ext>
    </p:extLst>
  </p:cSld>
  <p:clrMapOvr>
    <a:masterClrMapping/>
  </p:clrMapOvr>
  <p:transition spd="slow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 userDrawn="1"/>
        </p:nvSpPr>
        <p:spPr bwMode="auto">
          <a:xfrm>
            <a:off x="6629400" y="6430963"/>
            <a:ext cx="774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模板下载：</a:t>
            </a:r>
            <a:r>
              <a:rPr lang="en-US" altLang="zh-CN" sz="100" b="0">
                <a:solidFill>
                  <a:srgbClr val="FFFFFF"/>
                </a:solidFill>
              </a:rPr>
              <a:t>www.1ppt.com/moban/     </a:t>
            </a:r>
            <a:r>
              <a:rPr lang="zh-CN" altLang="en-US" sz="100" b="0">
                <a:solidFill>
                  <a:srgbClr val="FFFFFF"/>
                </a:solidFill>
              </a:rPr>
              <a:t>行业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www.1ppt.com/hangye/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节日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模板：</a:t>
            </a:r>
            <a:r>
              <a:rPr lang="en-US" altLang="zh-CN" sz="100" b="0">
                <a:solidFill>
                  <a:srgbClr val="FFFFFF"/>
                </a:solidFill>
              </a:rPr>
              <a:t>www.1ppt.com/jieri/           PPT</a:t>
            </a:r>
            <a:r>
              <a:rPr lang="zh-CN" altLang="en-US" sz="100" b="0">
                <a:solidFill>
                  <a:srgbClr val="FFFFFF"/>
                </a:solidFill>
              </a:rPr>
              <a:t>素材下载：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www.1ppt.com/sucai/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背景图片：</a:t>
            </a:r>
            <a:r>
              <a:rPr lang="en-US" altLang="zh-CN" sz="100" b="0">
                <a:solidFill>
                  <a:srgbClr val="FFFFFF"/>
                </a:solidFill>
              </a:rPr>
              <a:t>www.1ppt.com/beijing/      PPT</a:t>
            </a:r>
            <a:r>
              <a:rPr lang="zh-CN" altLang="en-US" sz="100" b="0">
                <a:solidFill>
                  <a:srgbClr val="FFFFFF"/>
                </a:solidFill>
              </a:rPr>
              <a:t>图表下载：</a:t>
            </a:r>
            <a:r>
              <a:rPr lang="en-US" altLang="zh-CN" sz="100" b="0">
                <a:solidFill>
                  <a:srgbClr val="FFFFFF"/>
                </a:solidFill>
              </a:rPr>
              <a:t>www.1ppt.com/tubiao/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优秀</a:t>
            </a:r>
            <a:r>
              <a:rPr lang="en-US" altLang="zh-CN" sz="100" b="0">
                <a:solidFill>
                  <a:srgbClr val="FFFFFF"/>
                </a:solidFill>
              </a:rPr>
              <a:t>PPT</a:t>
            </a:r>
            <a:r>
              <a:rPr lang="zh-CN" altLang="en-US" sz="100" b="0">
                <a:solidFill>
                  <a:srgbClr val="FFFFFF"/>
                </a:solidFill>
              </a:rPr>
              <a:t>下载：</a:t>
            </a:r>
            <a:r>
              <a:rPr lang="en-US" altLang="zh-CN" sz="100" b="0">
                <a:solidFill>
                  <a:srgbClr val="FFFFFF"/>
                </a:solidFill>
              </a:rPr>
              <a:t>www.1ppt.com/xiazai/        PPT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www.1ppt.com/powerpoint/      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Word</a:t>
            </a:r>
            <a:r>
              <a:rPr lang="zh-CN" altLang="en-US" sz="100" b="0">
                <a:solidFill>
                  <a:srgbClr val="FFFFFF"/>
                </a:solidFill>
              </a:rPr>
              <a:t>教程： </a:t>
            </a:r>
            <a:r>
              <a:rPr lang="en-US" altLang="zh-CN" sz="100" b="0">
                <a:solidFill>
                  <a:srgbClr val="FFFFFF"/>
                </a:solidFill>
              </a:rPr>
              <a:t>www.1ppt.com/word/              Excel</a:t>
            </a:r>
            <a:r>
              <a:rPr lang="zh-CN" altLang="en-US" sz="100" b="0">
                <a:solidFill>
                  <a:srgbClr val="FFFFFF"/>
                </a:solidFill>
              </a:rPr>
              <a:t>教程：</a:t>
            </a:r>
            <a:r>
              <a:rPr lang="en-US" altLang="zh-CN" sz="100" b="0">
                <a:solidFill>
                  <a:srgbClr val="FFFFFF"/>
                </a:solidFill>
              </a:rPr>
              <a:t>www.1ppt.com/excel/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资料下载：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www.1ppt.com/ziliao/                PPT</a:t>
            </a:r>
            <a:r>
              <a:rPr lang="zh-CN" altLang="en-US" sz="100" b="0">
                <a:solidFill>
                  <a:srgbClr val="FFFFFF"/>
                </a:solidFill>
              </a:rPr>
              <a:t>课件下载：</a:t>
            </a:r>
            <a:r>
              <a:rPr lang="en-US" altLang="zh-CN" sz="100" b="0">
                <a:solidFill>
                  <a:srgbClr val="FFFFFF"/>
                </a:solidFill>
              </a:rPr>
              <a:t>www.1ppt.com/kejian/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范文下载：</a:t>
            </a:r>
            <a:r>
              <a:rPr lang="en-US" altLang="zh-CN" sz="100" b="0">
                <a:solidFill>
                  <a:srgbClr val="FFFFFF"/>
                </a:solidFill>
              </a:rPr>
              <a:t>www.1ppt.com/fanwen/             </a:t>
            </a:r>
            <a:r>
              <a:rPr lang="zh-CN" altLang="en-US" sz="100" b="0">
                <a:solidFill>
                  <a:srgbClr val="FFFFFF"/>
                </a:solidFill>
              </a:rPr>
              <a:t>试卷下载：</a:t>
            </a:r>
            <a:r>
              <a:rPr lang="en-US" altLang="zh-CN" sz="100" b="0">
                <a:solidFill>
                  <a:srgbClr val="FFFFFF"/>
                </a:solidFill>
              </a:rPr>
              <a:t>www.1ppt.com/shiti/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教案下载：</a:t>
            </a:r>
            <a:r>
              <a:rPr lang="en-US" altLang="zh-CN" sz="100" b="0">
                <a:solidFill>
                  <a:srgbClr val="FFFFFF"/>
                </a:solidFill>
              </a:rPr>
              <a:t>www.1ppt.com/jiaoan/        </a:t>
            </a:r>
          </a:p>
          <a:p>
            <a:pPr eaLnBrk="1" hangingPunct="1"/>
            <a:r>
              <a:rPr lang="zh-CN" altLang="en-US" sz="100" b="0">
                <a:solidFill>
                  <a:srgbClr val="FFFFFF"/>
                </a:solidFill>
              </a:rPr>
              <a:t>字体下载：</a:t>
            </a:r>
            <a:r>
              <a:rPr lang="en-US" altLang="zh-CN" sz="100" b="0">
                <a:solidFill>
                  <a:srgbClr val="FFFFFF"/>
                </a:solidFill>
              </a:rPr>
              <a:t>www.1ppt.com/ziti/</a:t>
            </a:r>
          </a:p>
          <a:p>
            <a:pPr eaLnBrk="1" hangingPunct="1"/>
            <a:r>
              <a:rPr lang="en-US" altLang="zh-CN" sz="100" b="0">
                <a:solidFill>
                  <a:srgbClr val="FFFFFF"/>
                </a:solidFill>
              </a:rPr>
              <a:t> </a:t>
            </a:r>
            <a:endParaRPr lang="zh-CN" altLang="en-US" sz="100" b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F30D966-3C1E-4663-A8A3-3C4397A85F3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6044DD5-A0A4-40BB-8E7D-7DFA37708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983823"/>
      </p:ext>
    </p:extLst>
  </p:cSld>
  <p:clrMapOvr>
    <a:masterClrMapping/>
  </p:clrMapOvr>
  <p:transition spd="slow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0017EA8-47F3-4445-A478-C8CB2061FD24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665B016-84C9-4789-B312-07FFC4DD8A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618427"/>
      </p:ext>
    </p:extLst>
  </p:cSld>
  <p:clrMapOvr>
    <a:masterClrMapping/>
  </p:clrMapOvr>
  <p:transition spd="slow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4D0CD2F-4605-45C2-819E-28123E6E42E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609BD3-DCD0-4D5D-831D-356F2CA9C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11079"/>
      </p:ext>
    </p:extLst>
  </p:cSld>
  <p:clrMapOvr>
    <a:masterClrMapping/>
  </p:clrMapOvr>
  <p:transition spd="slow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66D6374-F831-41D7-B00E-FEAB43B8F8A9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EDB758F-B3CB-42F5-A771-1457CDE3EE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600954"/>
      </p:ext>
    </p:extLst>
  </p:cSld>
  <p:clrMapOvr>
    <a:masterClrMapping/>
  </p:clrMapOvr>
  <p:transition spd="slow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C613017-436B-4E44-9A92-1C708A4A76C3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3B92320-3324-4F99-8436-DBEF2653B3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49224"/>
      </p:ext>
    </p:extLst>
  </p:cSld>
  <p:clrMapOvr>
    <a:masterClrMapping/>
  </p:clrMapOvr>
  <p:transition spd="slow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C49D7-A03F-4ADA-85C6-576FCF52F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855991"/>
      </p:ext>
    </p:extLst>
  </p:cSld>
  <p:clrMapOvr>
    <a:masterClrMapping/>
  </p:clrMapOvr>
  <p:transition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43668777-C31D-4792-B007-3F3200DFB492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87B53F-F3AC-4A84-A477-62F8F857C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08532"/>
      </p:ext>
    </p:extLst>
  </p:cSld>
  <p:clrMapOvr>
    <a:masterClrMapping/>
  </p:clrMapOvr>
  <p:transition spd="slow" advTm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E0599E7-8546-4283-AF1F-EEB8481917B0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24DC581-2433-4786-90B4-52913AB27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96839"/>
      </p:ext>
    </p:extLst>
  </p:cSld>
  <p:clrMapOvr>
    <a:masterClrMapping/>
  </p:clrMapOvr>
  <p:transition spd="slow" advTm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3447D53-EBE9-4CB9-9882-D169E7916ECA}" type="datetimeFigureOut">
              <a:rPr lang="zh-CN" altLang="en-US"/>
              <a:pPr>
                <a:defRPr/>
              </a:pPr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CF9DA5-18FF-4F01-83C4-65532EF023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19794"/>
      </p:ext>
    </p:extLst>
  </p:cSld>
  <p:clrMapOvr>
    <a:masterClrMapping/>
  </p:clrMapOvr>
  <p:transition spd="slow" advTm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363075"/>
      </p:ext>
    </p:extLst>
  </p:cSld>
  <p:clrMapOvr>
    <a:masterClrMapping/>
  </p:clrMapOvr>
  <p:transition spd="slow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F0E-BAE8-4141-A6B9-2668B342B2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143989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DD80-61E6-49D6-BC91-ACB53CFD02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0995032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C159-9AA5-4720-975C-2C40015155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469411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4EB6A-F391-4224-AD18-C29A4B456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9485223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38289-78A1-4747-8317-958A6A77B3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8160081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A5A7-3B28-450B-A20E-BE142F752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4235872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17BF-BCFB-4E28-AB61-D7375C0900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9506892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3953BD-A0C7-4590-ADB9-C7F956024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11" descr="a_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1127760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4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884238"/>
            <a:ext cx="12190412" cy="1444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588" y="884238"/>
            <a:ext cx="1866900" cy="1444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43" r:id="rId12"/>
  </p:sldLayoutIdLst>
  <p:transition spd="slow" advTm="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138" y="2173288"/>
            <a:ext cx="7497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1500" y="3249613"/>
            <a:ext cx="8316913" cy="131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zh-CN" altLang="en-US" sz="4265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●任务一 三相异步电动机</a:t>
            </a:r>
            <a:endParaRPr lang="en-US" altLang="zh-CN" sz="4265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defRPr/>
            </a:pPr>
            <a:r>
              <a:rPr lang="zh-CN" altLang="en-US" sz="4265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点动控制安装调试</a:t>
            </a:r>
          </a:p>
        </p:txBody>
      </p:sp>
      <p:sp>
        <p:nvSpPr>
          <p:cNvPr id="25" name="平行四边形 24"/>
          <p:cNvSpPr/>
          <p:nvPr/>
        </p:nvSpPr>
        <p:spPr>
          <a:xfrm flipH="1">
            <a:off x="6807200" y="0"/>
            <a:ext cx="8443913" cy="5924550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213" y="1360488"/>
            <a:ext cx="4567237" cy="2371725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3638" y="0"/>
            <a:ext cx="1668462" cy="1162050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225" y="2900363"/>
            <a:ext cx="3630613" cy="2949575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2738" y="909638"/>
            <a:ext cx="2949575" cy="1920875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88" y="3706813"/>
            <a:ext cx="4502151" cy="315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625" y="4432300"/>
            <a:ext cx="2435225" cy="1265238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188" y="3706813"/>
            <a:ext cx="889001" cy="6191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538" y="5253038"/>
            <a:ext cx="1935162" cy="15732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3488" y="4191000"/>
            <a:ext cx="1571626" cy="1025525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4"/>
          <p:cNvSpPr>
            <a:spLocks noChangeArrowheads="1"/>
          </p:cNvSpPr>
          <p:nvPr/>
        </p:nvSpPr>
        <p:spPr bwMode="auto">
          <a:xfrm>
            <a:off x="933450" y="1500188"/>
            <a:ext cx="100139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．自检。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）按电路原理图或电气接线图从电源端开始，逐段核对接线及接线端子处连接是否正确，有无漏接、错接之处。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检查导线接点是否符合要求，压接是否牢固。接触应良好，以免接负载运行时产生闪弧现象。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检查主电路时，可以手动来代替受电线圈励磁吸合时的情况进行检查。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）用万用表检查控制线路的通断情况：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用万用表表笔分别搭在接线图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U1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V1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线端上（也可搭在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两点处），这时万用表读数应在无穷大；按下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时表读数应为接触器线圈的直流电阻阻值。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）用兆欧表检查线路的绝缘电阻不得小于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0.5M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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7891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7892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4"/>
          <p:cNvSpPr>
            <a:spLocks noChangeArrowheads="1"/>
          </p:cNvSpPr>
          <p:nvPr/>
        </p:nvSpPr>
        <p:spPr bwMode="auto">
          <a:xfrm>
            <a:off x="966788" y="1800225"/>
            <a:ext cx="1001395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通电试车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）学生合上电源开关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QF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后，允许用万用表或测电笔检查主、控电路的熔体是否完好，但不得对线路接线是否正确进行带电检查。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）第一次按下按钮时，应短时点动，以观察线路和电动机有无异常现象。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）试车成功率以通电后第一次按下按钮时计算。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）出现故障后，学生应独立进行检修，若需要带电检查时，必须有教师在现场监护。检修完毕再次试车，也应有教师监护，并做好实习时间记录。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）实习课题应在规定时间内完成。</a:t>
            </a:r>
          </a:p>
        </p:txBody>
      </p:sp>
      <p:sp>
        <p:nvSpPr>
          <p:cNvPr id="3891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8916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7" name="组合 6"/>
          <p:cNvGrpSpPr>
            <a:grpSpLocks/>
          </p:cNvGrpSpPr>
          <p:nvPr/>
        </p:nvGrpSpPr>
        <p:grpSpPr bwMode="auto">
          <a:xfrm>
            <a:off x="7415213" y="977900"/>
            <a:ext cx="3182937" cy="1644650"/>
            <a:chOff x="6550428" y="528266"/>
            <a:chExt cx="3183775" cy="1645920"/>
          </a:xfrm>
        </p:grpSpPr>
        <p:sp>
          <p:nvSpPr>
            <p:cNvPr id="3" name="爆炸形 2 2"/>
            <p:cNvSpPr/>
            <p:nvPr/>
          </p:nvSpPr>
          <p:spPr>
            <a:xfrm>
              <a:off x="6550428" y="528266"/>
              <a:ext cx="3183775" cy="1645920"/>
            </a:xfrm>
            <a:prstGeom prst="irregularSeal2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lvl="1" indent="266700" algn="just" eaLnBrk="1" hangingPunct="1">
                <a:spcAft>
                  <a:spcPts val="0"/>
                </a:spcAft>
                <a:defRPr/>
              </a:pPr>
              <a:endParaRPr lang="zh-CN" altLang="zh-CN" sz="1200" kern="1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919" name="矩形 3"/>
            <p:cNvSpPr>
              <a:spLocks noChangeArrowheads="1"/>
            </p:cNvSpPr>
            <p:nvPr/>
          </p:nvSpPr>
          <p:spPr bwMode="auto">
            <a:xfrm>
              <a:off x="7014271" y="1051082"/>
              <a:ext cx="210646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/>
                <a:t>接电前必须征得教师同意，并由教师接通电源和现场监护</a:t>
              </a:r>
            </a:p>
          </p:txBody>
        </p:sp>
      </p:grpSp>
    </p:spTree>
  </p:cSld>
  <p:clrMapOvr>
    <a:masterClrMapping/>
  </p:clrMapOvr>
  <p:transition spd="slow" advTm="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4"/>
          <p:cNvSpPr>
            <a:spLocks noChangeArrowheads="1"/>
          </p:cNvSpPr>
          <p:nvPr/>
        </p:nvSpPr>
        <p:spPr bwMode="auto">
          <a:xfrm>
            <a:off x="900113" y="1516063"/>
            <a:ext cx="106045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注意事项</a:t>
            </a:r>
            <a:endParaRPr lang="zh-CN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）不触摸带电部件，严格遵守“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先接线后通电，先接电路部分后接电源部分；先接主电路，后接控制电路，再接其他电路；先断电源后拆线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”的操作程序。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）接线时，必须先接负载端，后接电源端；先接接地端，后接三相电源相线。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）发现异常现象（如发响、发热、焦臭），应立即切断电源，保持现场，报告指导老师。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）电动机必须安放平稳，电动机及按钮金属外壳必须可靠接地。接至电动机的导线必须穿在导线通道内加以保护，或采取坚韧的四芯橡皮护套线进行临时通电校验。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）电源进线应接在螺旋式熔断器底座中心端上，出线应接在螺纹外壳上。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）按钮内接线时，用力不能过猛，以防止螺钉打滑。</a:t>
            </a:r>
          </a:p>
        </p:txBody>
      </p:sp>
      <p:sp>
        <p:nvSpPr>
          <p:cNvPr id="39939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9940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三、工作质量评价</a:t>
            </a:r>
          </a:p>
        </p:txBody>
      </p:sp>
      <p:pic>
        <p:nvPicPr>
          <p:cNvPr id="40963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09" descr="IMG_20170309_154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/>
          <a:stretch>
            <a:fillRect/>
          </a:stretch>
        </p:blipFill>
        <p:spPr bwMode="auto">
          <a:xfrm>
            <a:off x="611524" y="1645247"/>
            <a:ext cx="2778743" cy="3566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304925" y="549882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接线工艺示例</a:t>
            </a:r>
            <a:endParaRPr lang="en-US" altLang="zh-CN" sz="1600" b="1" dirty="0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4836" y="5338779"/>
            <a:ext cx="626771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200" b="0" kern="100" dirty="0">
                <a:latin typeface="华文行楷" panose="02010800040101010101" pitchFamily="2" charset="-122"/>
                <a:ea typeface="华文行楷" panose="02010800040101010101" pitchFamily="2" charset="-122"/>
              </a:rPr>
              <a:t>用低压断路器代替隔离开关，省去了熔断器。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003" y="1645247"/>
            <a:ext cx="2555875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220" y="1629228"/>
            <a:ext cx="2449281" cy="356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三、工作质量评价</a:t>
            </a:r>
          </a:p>
        </p:txBody>
      </p:sp>
      <p:pic>
        <p:nvPicPr>
          <p:cNvPr id="4198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26063" y="149225"/>
          <a:ext cx="6865937" cy="6638925"/>
        </p:xfrm>
        <a:graphic>
          <a:graphicData uri="http://schemas.openxmlformats.org/drawingml/2006/table">
            <a:tbl>
              <a:tblPr/>
              <a:tblGrid>
                <a:gridCol w="1016000">
                  <a:extLst>
                    <a:ext uri="{9D8B030D-6E8A-4147-A177-3AD203B41FA5}">
                      <a16:colId xmlns:a16="http://schemas.microsoft.com/office/drawing/2014/main" val="1625434557"/>
                    </a:ext>
                  </a:extLst>
                </a:gridCol>
                <a:gridCol w="579437">
                  <a:extLst>
                    <a:ext uri="{9D8B030D-6E8A-4147-A177-3AD203B41FA5}">
                      <a16:colId xmlns:a16="http://schemas.microsoft.com/office/drawing/2014/main" val="47397323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1300066236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7311418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782518999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247812652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867871807"/>
                    </a:ext>
                  </a:extLst>
                </a:gridCol>
                <a:gridCol w="725488">
                  <a:extLst>
                    <a:ext uri="{9D8B030D-6E8A-4147-A177-3AD203B41FA5}">
                      <a16:colId xmlns:a16="http://schemas.microsoft.com/office/drawing/2014/main" val="2956070509"/>
                    </a:ext>
                  </a:extLst>
                </a:gridCol>
                <a:gridCol w="241300">
                  <a:extLst>
                    <a:ext uri="{9D8B030D-6E8A-4147-A177-3AD203B41FA5}">
                      <a16:colId xmlns:a16="http://schemas.microsoft.com/office/drawing/2014/main" val="847905233"/>
                    </a:ext>
                  </a:extLst>
                </a:gridCol>
                <a:gridCol w="725487">
                  <a:extLst>
                    <a:ext uri="{9D8B030D-6E8A-4147-A177-3AD203B41FA5}">
                      <a16:colId xmlns:a16="http://schemas.microsoft.com/office/drawing/2014/main" val="2027243329"/>
                    </a:ext>
                  </a:extLst>
                </a:gridCol>
              </a:tblGrid>
              <a:tr h="3175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项目内容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配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评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得分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72482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器材准备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不清楚元器件的功能及作用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72764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不能正确选用元器件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490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工具、仪表的使用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不会正确使用工具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965907"/>
                  </a:ext>
                </a:extLst>
              </a:tr>
              <a:tr h="257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不能正确使用仪表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42877"/>
                  </a:ext>
                </a:extLst>
              </a:tr>
              <a:tr h="215900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装前检查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2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电动机质量检查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每漏一处扣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05041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 marL="114300" indent="-1714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114300" marR="0" lvl="0" indent="-17145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电器元件漏检或错检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979011"/>
                  </a:ext>
                </a:extLst>
              </a:tr>
              <a:tr h="215900"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rowSpan="5">
                  <a:txBody>
                    <a:bodyPr/>
                    <a:lstStyle>
                      <a:lvl1pPr indent="1143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11430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不按布置图安装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22846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元件安装不紧固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94487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安装元件时漏装木螺钉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14509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元件安装不整齐、不匀称、不合理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每只扣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61576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损坏元件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796957"/>
                  </a:ext>
                </a:extLst>
              </a:tr>
              <a:tr h="215900"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不按电路图接线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25175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布线不符合要求：主电路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控制电路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9218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接点松动、露铜过长、压绝缘层、反圈等，每个接点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1473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损伤导线绝缘或线芯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每根扣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61436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(5)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漏套或错套编码套管（教师要求）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每处扣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17558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漏接接地线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294949"/>
                  </a:ext>
                </a:extLst>
              </a:tr>
              <a:tr h="215900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通电试车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热继电器未整定或整定错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653625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熔体规格配错，主、控电路各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56724"/>
                  </a:ext>
                </a:extLst>
              </a:tr>
              <a:tr h="730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第一次试车不成功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第二次试车不成功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第三次试车不成功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549342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安全文明生产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违反安全文明生产规程、小组团队协作精神不强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                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76519"/>
                  </a:ext>
                </a:extLst>
              </a:tr>
              <a:tr h="2270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定额时间</a:t>
                      </a: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4h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8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每超时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5min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以内以扣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分计算</a:t>
                      </a: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527215"/>
                  </a:ext>
                </a:extLst>
              </a:tr>
              <a:tr h="21590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备注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gridSpan="9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除定额时间外，各项目的最高扣分不应超过配分数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552792"/>
                  </a:ext>
                </a:extLst>
              </a:tr>
              <a:tr h="2889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结束时间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实际时间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总成绩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077549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09613" y="1474788"/>
            <a:ext cx="3760787" cy="51514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kern="100" dirty="0">
                <a:latin typeface="楷体" panose="02010609060101010101" pitchFamily="49" charset="-122"/>
                <a:ea typeface="楷体" panose="02010609060101010101" pitchFamily="49" charset="-122"/>
              </a:rPr>
              <a:t>特别提示</a:t>
            </a:r>
            <a:r>
              <a:rPr lang="zh-CN" altLang="en-US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607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．安装控制板上的走线槽及电器元件时，必须根据电器元件位置图画线后进行安装，并做到安装牢固、排列整齐、均称、合理、便于走线及更换元件。</a:t>
            </a:r>
          </a:p>
          <a:p>
            <a:pPr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2</a:t>
            </a:r>
            <a:r>
              <a:rPr lang="zh-CN" altLang="zh-CN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．紧固各元件时，要受力均匀，紧固程度适当，以防止损坏元件。</a:t>
            </a:r>
          </a:p>
          <a:p>
            <a:pPr indent="26670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．各电器元件与走线槽之间的外露导线，要尽可能做到横平竖直、走线合理、美观整齐，变换走向要垂直。</a:t>
            </a:r>
          </a:p>
        </p:txBody>
      </p:sp>
    </p:spTree>
  </p:cSld>
  <p:clrMapOvr>
    <a:masterClrMapping/>
  </p:clrMapOvr>
  <p:transition spd="slow" advTm="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639175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6938963" y="2100263"/>
            <a:ext cx="30829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）隔离开关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QS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1557338"/>
            <a:ext cx="3260725" cy="400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2386013" y="5792788"/>
            <a:ext cx="4346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三相异步电动机点动控制电气原理图</a:t>
            </a:r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1557338"/>
            <a:ext cx="9779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8" descr="交流接触器CJX2-1210 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4024313"/>
            <a:ext cx="125730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63" y="4546600"/>
            <a:ext cx="1341437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2219325"/>
            <a:ext cx="604838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6919913" y="2655888"/>
            <a:ext cx="32321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）熔断器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FU</a:t>
            </a:r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6910388" y="3230563"/>
            <a:ext cx="311308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）控制按钮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</a:t>
            </a: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6910388" y="3795713"/>
            <a:ext cx="2362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4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）接触器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KM</a:t>
            </a: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6732588" y="4667250"/>
            <a:ext cx="3094037" cy="931863"/>
          </a:xfrm>
          <a:prstGeom prst="rect">
            <a:avLst/>
          </a:prstGeom>
          <a:solidFill>
            <a:srgbClr val="66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14000"/>
              </a:lnSpc>
            </a:pPr>
            <a:r>
              <a:rPr lang="zh-CN" altLang="en-US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控制对象：</a:t>
            </a:r>
          </a:p>
          <a:p>
            <a:pPr marL="0" lvl="1" eaLnBrk="1" hangingPunct="1">
              <a:lnSpc>
                <a:spcPct val="114000"/>
              </a:lnSpc>
            </a:pPr>
            <a:r>
              <a:rPr lang="zh-CN" altLang="en-US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三相笼型异步电动机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328863" y="158750"/>
            <a:ext cx="49736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260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点动控制电路中的低压电器</a:t>
            </a:r>
          </a:p>
        </p:txBody>
      </p:sp>
      <p:sp>
        <p:nvSpPr>
          <p:cNvPr id="19" name="矩形 18"/>
          <p:cNvSpPr/>
          <p:nvPr/>
        </p:nvSpPr>
        <p:spPr>
          <a:xfrm>
            <a:off x="1158875" y="242888"/>
            <a:ext cx="800100" cy="46196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复习</a:t>
            </a:r>
            <a:endParaRPr lang="zh-CN" altLang="en-US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2892425"/>
            <a:ext cx="7429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5" grpId="0"/>
      <p:bldP spid="16" grpId="0"/>
      <p:bldP spid="17" grpId="0" bldLvl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5211763" y="1968500"/>
            <a:ext cx="5586412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合上隔离开关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QS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，按下点动按钮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SB，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接触器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KM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线圈得电，衔铁吸合，带动主触点闭合，定子三相绕组接入三相交流电，电动机起动运转。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5211763" y="4078288"/>
            <a:ext cx="5586412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松开点动按钮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SB， KM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线圈失电，衔铁释放，带动主触点断开，定子绕组脱离电源，电动机停转。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092325" y="174625"/>
            <a:ext cx="57054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60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点动控制电路的工作过程</a:t>
            </a:r>
          </a:p>
        </p:txBody>
      </p:sp>
      <p:sp>
        <p:nvSpPr>
          <p:cNvPr id="9" name="云形标注 8"/>
          <p:cNvSpPr>
            <a:spLocks noChangeArrowheads="1"/>
          </p:cNvSpPr>
          <p:nvPr/>
        </p:nvSpPr>
        <p:spPr bwMode="auto">
          <a:xfrm>
            <a:off x="7427913" y="34925"/>
            <a:ext cx="2705100" cy="695325"/>
          </a:xfrm>
          <a:prstGeom prst="cloudCallout">
            <a:avLst>
              <a:gd name="adj1" fmla="val -79130"/>
              <a:gd name="adj2" fmla="val 27167"/>
            </a:avLst>
          </a:prstGeom>
          <a:solidFill>
            <a:srgbClr val="66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请学生叙述</a:t>
            </a:r>
          </a:p>
        </p:txBody>
      </p:sp>
      <p:pic>
        <p:nvPicPr>
          <p:cNvPr id="30726" name="图片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13" y="1822450"/>
            <a:ext cx="3411537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158875" y="242888"/>
            <a:ext cx="800100" cy="46196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复习</a:t>
            </a:r>
            <a:endParaRPr lang="zh-CN" altLang="en-US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11" grpId="0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一、主要使用工具、仪表及器材</a:t>
            </a:r>
          </a:p>
        </p:txBody>
      </p:sp>
      <p:pic>
        <p:nvPicPr>
          <p:cNvPr id="31747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476375" y="2374900"/>
          <a:ext cx="8782050" cy="30368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849472">
                  <a:extLst>
                    <a:ext uri="{9D8B030D-6E8A-4147-A177-3AD203B41FA5}">
                      <a16:colId xmlns:a16="http://schemas.microsoft.com/office/drawing/2014/main" val="2208000872"/>
                    </a:ext>
                  </a:extLst>
                </a:gridCol>
                <a:gridCol w="1773899">
                  <a:extLst>
                    <a:ext uri="{9D8B030D-6E8A-4147-A177-3AD203B41FA5}">
                      <a16:colId xmlns:a16="http://schemas.microsoft.com/office/drawing/2014/main" val="3445970987"/>
                    </a:ext>
                  </a:extLst>
                </a:gridCol>
                <a:gridCol w="1249225">
                  <a:extLst>
                    <a:ext uri="{9D8B030D-6E8A-4147-A177-3AD203B41FA5}">
                      <a16:colId xmlns:a16="http://schemas.microsoft.com/office/drawing/2014/main" val="1332454959"/>
                    </a:ext>
                  </a:extLst>
                </a:gridCol>
                <a:gridCol w="4195313">
                  <a:extLst>
                    <a:ext uri="{9D8B030D-6E8A-4147-A177-3AD203B41FA5}">
                      <a16:colId xmlns:a16="http://schemas.microsoft.com/office/drawing/2014/main" val="1788360681"/>
                    </a:ext>
                  </a:extLst>
                </a:gridCol>
                <a:gridCol w="714141">
                  <a:extLst>
                    <a:ext uri="{9D8B030D-6E8A-4147-A177-3AD203B41FA5}">
                      <a16:colId xmlns:a16="http://schemas.microsoft.com/office/drawing/2014/main" val="3080885232"/>
                    </a:ext>
                  </a:extLst>
                </a:gridCol>
              </a:tblGrid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代号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名称</a:t>
                      </a:r>
                      <a:endParaRPr lang="zh-CN" sz="16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推荐型号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推荐规格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数量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2315689230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</a:rPr>
                        <a:t>三相异步电动机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Y112M-4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</a:rPr>
                        <a:t>4kW</a:t>
                      </a:r>
                      <a:r>
                        <a:rPr lang="zh-CN" sz="1600" b="1" kern="100">
                          <a:effectLst/>
                        </a:rPr>
                        <a:t>、</a:t>
                      </a:r>
                      <a:r>
                        <a:rPr lang="en-US" sz="1600" b="1" kern="100">
                          <a:effectLst/>
                        </a:rPr>
                        <a:t>380V</a:t>
                      </a:r>
                      <a:r>
                        <a:rPr lang="zh-CN" sz="1600" b="1" kern="100">
                          <a:effectLst/>
                        </a:rPr>
                        <a:t>、Δ接法、</a:t>
                      </a:r>
                      <a:r>
                        <a:rPr lang="en-US" sz="1600" b="1" kern="100">
                          <a:effectLst/>
                        </a:rPr>
                        <a:t>8.8A</a:t>
                      </a:r>
                      <a:r>
                        <a:rPr lang="zh-CN" sz="1600" b="1" kern="100">
                          <a:effectLst/>
                        </a:rPr>
                        <a:t>、</a:t>
                      </a:r>
                      <a:r>
                        <a:rPr lang="en-US" sz="1600" b="1" kern="100">
                          <a:effectLst/>
                        </a:rPr>
                        <a:t>1440r/min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237849724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QF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</a:rPr>
                        <a:t>低压断路器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DZ10-100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</a:rPr>
                        <a:t>三相、额定电流</a:t>
                      </a:r>
                      <a:r>
                        <a:rPr lang="en-US" sz="1600" b="1" kern="100">
                          <a:effectLst/>
                        </a:rPr>
                        <a:t>15A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575147782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FU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</a:rPr>
                        <a:t>螺旋式熔断器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RL1-15/2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380V</a:t>
                      </a:r>
                      <a:r>
                        <a:rPr lang="zh-CN" sz="1600" b="1" kern="100" dirty="0">
                          <a:effectLst/>
                        </a:rPr>
                        <a:t>、</a:t>
                      </a:r>
                      <a:r>
                        <a:rPr lang="en-US" sz="1600" b="1" kern="100" dirty="0">
                          <a:effectLst/>
                        </a:rPr>
                        <a:t>15A</a:t>
                      </a:r>
                      <a:r>
                        <a:rPr lang="zh-CN" sz="1600" b="1" kern="100" dirty="0">
                          <a:effectLst/>
                        </a:rPr>
                        <a:t>、配熔体额定电流</a:t>
                      </a:r>
                      <a:r>
                        <a:rPr lang="en-US" sz="1600" b="1" kern="100" dirty="0">
                          <a:effectLst/>
                        </a:rPr>
                        <a:t>2A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1654923383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KM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</a:rPr>
                        <a:t>交流接触器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</a:rPr>
                        <a:t>CJ10-20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20A</a:t>
                      </a:r>
                      <a:r>
                        <a:rPr lang="zh-CN" sz="1600" b="1" kern="100" dirty="0">
                          <a:effectLst/>
                        </a:rPr>
                        <a:t>、线圈电压</a:t>
                      </a:r>
                      <a:r>
                        <a:rPr lang="en-US" sz="1600" b="1" kern="100" dirty="0">
                          <a:effectLst/>
                        </a:rPr>
                        <a:t>380V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3370462139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SB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effectLst/>
                        </a:rPr>
                        <a:t>按钮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LA10-3H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</a:rPr>
                        <a:t>保护式、按钮数</a:t>
                      </a:r>
                      <a:r>
                        <a:rPr lang="en-US" sz="1600" b="1" kern="100" dirty="0">
                          <a:effectLst/>
                        </a:rPr>
                        <a:t>3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3207673914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XT1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effectLst/>
                        </a:rPr>
                        <a:t>端子排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effectLst/>
                        </a:rPr>
                        <a:t>JX2-1010</a:t>
                      </a:r>
                      <a:endParaRPr lang="zh-CN" sz="1600" b="1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10A</a:t>
                      </a:r>
                      <a:r>
                        <a:rPr lang="zh-CN" sz="1600" b="1" kern="100" dirty="0">
                          <a:effectLst/>
                        </a:rPr>
                        <a:t>、</a:t>
                      </a:r>
                      <a:r>
                        <a:rPr lang="en-US" sz="1600" b="1" kern="100" dirty="0">
                          <a:effectLst/>
                        </a:rPr>
                        <a:t>10</a:t>
                      </a:r>
                      <a:r>
                        <a:rPr lang="zh-CN" sz="1600" b="1" kern="100" dirty="0">
                          <a:effectLst/>
                        </a:rPr>
                        <a:t>节、</a:t>
                      </a:r>
                      <a:r>
                        <a:rPr lang="en-US" sz="1600" b="1" kern="100" dirty="0">
                          <a:effectLst/>
                        </a:rPr>
                        <a:t>380V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53517871"/>
                  </a:ext>
                </a:extLst>
              </a:tr>
              <a:tr h="379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XT2</a:t>
                      </a:r>
                      <a:endParaRPr lang="zh-CN" sz="16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端子排</a:t>
                      </a:r>
                      <a:endParaRPr lang="zh-CN" sz="16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JX2-1004</a:t>
                      </a:r>
                      <a:endParaRPr lang="zh-CN" sz="16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10A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4</a:t>
                      </a:r>
                      <a:r>
                        <a:rPr lang="zh-CN" sz="1600" kern="100" dirty="0">
                          <a:effectLst/>
                        </a:rPr>
                        <a:t>节、</a:t>
                      </a:r>
                      <a:r>
                        <a:rPr lang="en-US" sz="1600" kern="100" dirty="0">
                          <a:effectLst/>
                        </a:rPr>
                        <a:t>380V</a:t>
                      </a:r>
                      <a:endParaRPr lang="zh-CN" sz="16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</a:t>
                      </a:r>
                      <a:endParaRPr lang="zh-CN" sz="16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 anchor="ctr"/>
                </a:tc>
                <a:extLst>
                  <a:ext uri="{0D108BD9-81ED-4DB2-BD59-A6C34878D82A}">
                    <a16:rowId xmlns:a16="http://schemas.microsoft.com/office/drawing/2014/main" val="3924161888"/>
                  </a:ext>
                </a:extLst>
              </a:tr>
            </a:tbl>
          </a:graphicData>
        </a:graphic>
      </p:graphicFrame>
      <p:sp>
        <p:nvSpPr>
          <p:cNvPr id="31804" name="Rectangle 27"/>
          <p:cNvSpPr>
            <a:spLocks noChangeArrowheads="1"/>
          </p:cNvSpPr>
          <p:nvPr/>
        </p:nvSpPr>
        <p:spPr bwMode="auto">
          <a:xfrm>
            <a:off x="889000" y="1466850"/>
            <a:ext cx="172243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．电器元件</a:t>
            </a:r>
            <a:endParaRPr lang="zh-CN" altLang="en-US" sz="4800"/>
          </a:p>
        </p:txBody>
      </p:sp>
    </p:spTree>
  </p:cSld>
  <p:clrMapOvr>
    <a:masterClrMapping/>
  </p:clrMapOvr>
  <p:transition spd="slow" advTm="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一、主要使用工具、仪表及器材</a:t>
            </a:r>
          </a:p>
        </p:txBody>
      </p:sp>
      <p:pic>
        <p:nvPicPr>
          <p:cNvPr id="3277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1017588" y="1411288"/>
            <a:ext cx="10329862" cy="507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1800" dirty="0">
                <a:latin typeface="+mn-ea"/>
                <a:ea typeface="+mn-ea"/>
              </a:rPr>
              <a:t>2</a:t>
            </a:r>
            <a:r>
              <a:rPr lang="zh-CN" altLang="zh-CN" sz="1800" dirty="0">
                <a:latin typeface="+mn-ea"/>
                <a:ea typeface="+mn-ea"/>
              </a:rPr>
              <a:t>．工具：</a:t>
            </a:r>
            <a:endParaRPr lang="en-US" altLang="zh-CN" sz="18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测电笔、螺丝刀、尖嘴钳、斜口钳、剥线钳、电工刀等。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800" dirty="0">
                <a:latin typeface="+mn-ea"/>
                <a:ea typeface="+mn-ea"/>
              </a:rPr>
              <a:t>3</a:t>
            </a:r>
            <a:r>
              <a:rPr lang="zh-CN" altLang="zh-CN" sz="1800" dirty="0">
                <a:latin typeface="+mn-ea"/>
                <a:ea typeface="+mn-ea"/>
              </a:rPr>
              <a:t>．仪表：</a:t>
            </a:r>
            <a:endParaRPr lang="en-US" altLang="zh-CN" sz="18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ZC7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500V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）型兆欧表、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DT-9700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型钳形电流表，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MF500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型万用表（或数字式万用表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DT980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800" dirty="0">
                <a:latin typeface="+mn-ea"/>
                <a:ea typeface="+mn-ea"/>
              </a:rPr>
              <a:t>4</a:t>
            </a:r>
            <a:r>
              <a:rPr lang="zh-CN" altLang="zh-CN" sz="1800" dirty="0">
                <a:latin typeface="+mn-ea"/>
                <a:ea typeface="+mn-ea"/>
              </a:rPr>
              <a:t>．器材：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）控制板一块（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600mm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 mm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 mm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）导线规格：主电路采用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BV1.5 mm2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（红色、绿色、黄色）；控制电路采用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BVlmm2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（黑色）；按钮线采用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BVR0.75 mm2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（红色）；接地线采用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BVRl.5 mm2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（黄绿双色）。</a:t>
            </a:r>
            <a:endParaRPr lang="en-US" altLang="zh-CN" sz="1800" b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导线数量由教师根据实际情况确定。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8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）紧固体和编码套管按实际需要发给，简单线路可不用编码套管。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800" dirty="0">
                <a:latin typeface="+mn-ea"/>
                <a:ea typeface="+mn-ea"/>
              </a:rPr>
              <a:t>5</a:t>
            </a:r>
            <a:r>
              <a:rPr lang="zh-CN" altLang="zh-CN" sz="1800" dirty="0">
                <a:latin typeface="+mn-ea"/>
                <a:ea typeface="+mn-ea"/>
              </a:rPr>
              <a:t>．场地要求：</a:t>
            </a:r>
            <a:endParaRPr lang="en-US" altLang="zh-CN" sz="18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电工实训室，电工工作台。</a:t>
            </a:r>
          </a:p>
        </p:txBody>
      </p:sp>
    </p:spTree>
  </p:cSld>
  <p:clrMapOvr>
    <a:masterClrMapping/>
  </p:clrMapOvr>
  <p:transition spd="slow" advTm="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12775" y="1843088"/>
            <a:ext cx="43418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>
                <a:latin typeface="华文中宋" panose="02010600040101010101" pitchFamily="2" charset="-122"/>
                <a:ea typeface="华文中宋" panose="02010600040101010101" pitchFamily="2" charset="-122"/>
              </a:rPr>
              <a:t> 读懂点动正转控制线路电路图，明确线路所用元件及作用。</a:t>
            </a:r>
            <a:endParaRPr lang="en-US" altLang="zh-CN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3796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5991225" y="1909763"/>
            <a:ext cx="5688013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zh-CN">
                <a:latin typeface="华文中宋" panose="02010600040101010101" pitchFamily="2" charset="-122"/>
                <a:ea typeface="华文中宋" panose="02010600040101010101" pitchFamily="2" charset="-122"/>
              </a:rPr>
              <a:t>按配置所用电器元件并检验型号及性能。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）电器元件的技术数据符合要求，外观无损伤。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）电器元件的电磁机构动作要灵活。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zh-CN" b="0">
                <a:latin typeface="华文中宋" panose="02010600040101010101" pitchFamily="2" charset="-122"/>
                <a:ea typeface="华文中宋" panose="02010600040101010101" pitchFamily="2" charset="-122"/>
              </a:rPr>
              <a:t>）对电动机进行常规检查。</a:t>
            </a:r>
          </a:p>
        </p:txBody>
      </p:sp>
      <p:pic>
        <p:nvPicPr>
          <p:cNvPr id="3379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2974975"/>
            <a:ext cx="3154363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7"/>
          <p:cNvSpPr>
            <a:spLocks noChangeShapeType="1"/>
          </p:cNvSpPr>
          <p:nvPr/>
        </p:nvSpPr>
        <p:spPr bwMode="auto">
          <a:xfrm>
            <a:off x="1989138" y="1052513"/>
            <a:ext cx="8207375" cy="0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14400" y="1485900"/>
            <a:ext cx="9467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>
                <a:latin typeface="华文中宋" panose="02010600040101010101" pitchFamily="2" charset="-122"/>
                <a:ea typeface="华文中宋" panose="02010600040101010101" pitchFamily="2" charset="-122"/>
              </a:rPr>
              <a:t>在控制板上按布置图安装电器元件，并标注上醒目的文字符号。</a:t>
            </a:r>
            <a:endParaRPr lang="en-US" altLang="zh-CN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820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4821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3355975"/>
            <a:ext cx="5275262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28663" y="2870200"/>
            <a:ext cx="7267575" cy="3265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）低压断路器、熔断器的受电端子应安装在控制板的外侧。</a:t>
            </a:r>
          </a:p>
          <a:p>
            <a:pPr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）各元件的安装位置应整齐、匀称，间距合理，便于元件的更换。</a:t>
            </a:r>
          </a:p>
          <a:p>
            <a:pPr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）紧固各元件时要用力均匀，紧固程度适当。在紧固熔断器、接触器等易碎裂元件时，应用手按住元件一边轻轻摇动，一边用螺丝刀轮换旋紧对角线上的螺钉，直到手摇不动后再适当旋紧些即可。</a:t>
            </a:r>
          </a:p>
        </p:txBody>
      </p:sp>
      <p:sp>
        <p:nvSpPr>
          <p:cNvPr id="34824" name="矩形 3"/>
          <p:cNvSpPr>
            <a:spLocks noChangeArrowheads="1"/>
          </p:cNvSpPr>
          <p:nvPr/>
        </p:nvSpPr>
        <p:spPr bwMode="auto">
          <a:xfrm>
            <a:off x="990600" y="2381250"/>
            <a:ext cx="1979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0">
                <a:latin typeface="华文中宋" panose="02010600040101010101" pitchFamily="2" charset="-122"/>
                <a:ea typeface="华文中宋" panose="02010600040101010101" pitchFamily="2" charset="-122"/>
              </a:rPr>
              <a:t>工艺要求如下：</a:t>
            </a:r>
          </a:p>
        </p:txBody>
      </p:sp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30275" y="1312863"/>
            <a:ext cx="9469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zh-CN" altLang="en-US">
                <a:latin typeface="华文中宋" panose="02010600040101010101" pitchFamily="2" charset="-122"/>
                <a:ea typeface="华文中宋" panose="02010600040101010101" pitchFamily="2" charset="-122"/>
              </a:rPr>
              <a:t>接线图进行板前明线布线和套编码套管，并标注上醒目的文字符号。</a:t>
            </a:r>
            <a:endParaRPr lang="en-US" altLang="zh-CN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3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584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矩形 2"/>
          <p:cNvSpPr>
            <a:spLocks noChangeArrowheads="1"/>
          </p:cNvSpPr>
          <p:nvPr/>
        </p:nvSpPr>
        <p:spPr bwMode="auto">
          <a:xfrm>
            <a:off x="804863" y="2232025"/>
            <a:ext cx="1057592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1</a:t>
            </a:r>
            <a:r>
              <a:rPr lang="zh-CN" altLang="zh-CN" sz="1800"/>
              <a:t>）布线通道尽可能少，同路并行导线按主、控电路分类集中，单层密排，紧贴安装面布线。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2</a:t>
            </a:r>
            <a:r>
              <a:rPr lang="zh-CN" altLang="zh-CN" sz="1800"/>
              <a:t>）同一平面的导线应高低一致。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3</a:t>
            </a:r>
            <a:r>
              <a:rPr lang="zh-CN" altLang="zh-CN" sz="1800"/>
              <a:t>）布线应横平竖直，导线与接线螺栓连接连接时，应打羊眼圈，并按顺时针旋转，不允许反圈。对瓦片式接点，导线连接时，直线插入接点固定即可。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4</a:t>
            </a:r>
            <a:r>
              <a:rPr lang="zh-CN" altLang="zh-CN" sz="1800"/>
              <a:t>）布线时不得损伤线芯和导线绝缘。所有从一个接线端子到另一个接线端子的导线必须连续，中间无接头。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5</a:t>
            </a:r>
            <a:r>
              <a:rPr lang="zh-CN" altLang="zh-CN" sz="1800"/>
              <a:t>）导线与接线端子或接线桩连接时，不得压绝缘层及露铜过长。在每根剥去绝缘层导线的两端套上编码套管。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6</a:t>
            </a:r>
            <a:r>
              <a:rPr lang="zh-CN" altLang="zh-CN" sz="1800"/>
              <a:t>）一个电器元件接线端子上的连接导线不得多于两根，每节接线端子板上的连接导线一般只允许连接一根。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1800"/>
              <a:t>（</a:t>
            </a:r>
            <a:r>
              <a:rPr lang="en-US" altLang="zh-CN" sz="1800"/>
              <a:t>7</a:t>
            </a:r>
            <a:r>
              <a:rPr lang="zh-CN" altLang="zh-CN" sz="1800"/>
              <a:t>）同一元件、同一回路的不同接点的导线间距离应一致。</a:t>
            </a:r>
          </a:p>
        </p:txBody>
      </p:sp>
      <p:sp>
        <p:nvSpPr>
          <p:cNvPr id="35846" name="矩形 3"/>
          <p:cNvSpPr>
            <a:spLocks noChangeArrowheads="1"/>
          </p:cNvSpPr>
          <p:nvPr/>
        </p:nvSpPr>
        <p:spPr bwMode="auto">
          <a:xfrm>
            <a:off x="998538" y="1831975"/>
            <a:ext cx="1981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0">
                <a:latin typeface="华文中宋" panose="02010600040101010101" pitchFamily="2" charset="-122"/>
                <a:ea typeface="华文中宋" panose="02010600040101010101" pitchFamily="2" charset="-122"/>
              </a:rPr>
              <a:t>工艺要求如下：</a:t>
            </a:r>
          </a:p>
        </p:txBody>
      </p:sp>
    </p:spTree>
  </p:cSld>
  <p:clrMapOvr>
    <a:masterClrMapping/>
  </p:clrMapOvr>
  <p:transition spd="slow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79563"/>
            <a:ext cx="6924675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304088" y="1749425"/>
            <a:ext cx="4408487" cy="39004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latin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</a:rPr>
              <a:t>．根据电路图检查控制板布线的正确性。</a:t>
            </a:r>
          </a:p>
          <a:p>
            <a:pPr indent="26670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latin typeface="Times New Roman" panose="02020603050405020304" pitchFamily="18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</a:rPr>
              <a:t>．安装电动机。</a:t>
            </a:r>
          </a:p>
          <a:p>
            <a:pPr indent="26670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latin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</a:rPr>
              <a:t>．连接电动机和按钮金属外壳的保护接地线。</a:t>
            </a:r>
          </a:p>
          <a:p>
            <a:pPr indent="266700" algn="just" eaLnBrk="1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kern="100" dirty="0">
                <a:latin typeface="Times New Roman" panose="02020603050405020304" pitchFamily="18" charset="0"/>
              </a:rPr>
              <a:t>8</a:t>
            </a:r>
            <a:r>
              <a:rPr lang="zh-CN" altLang="zh-CN" kern="100" dirty="0">
                <a:latin typeface="Times New Roman" panose="02020603050405020304" pitchFamily="18" charset="0"/>
              </a:rPr>
              <a:t>．连接电源、电动机等控制板外部的导线。</a:t>
            </a:r>
          </a:p>
        </p:txBody>
      </p:sp>
      <p:sp>
        <p:nvSpPr>
          <p:cNvPr id="36868" name="Rectangle 2"/>
          <p:cNvSpPr txBox="1">
            <a:spLocks noChangeArrowheads="1"/>
          </p:cNvSpPr>
          <p:nvPr/>
        </p:nvSpPr>
        <p:spPr bwMode="auto">
          <a:xfrm>
            <a:off x="1304925" y="239713"/>
            <a:ext cx="69850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二、项目实施步骤及工艺要求</a:t>
            </a:r>
          </a:p>
        </p:txBody>
      </p:sp>
      <p:pic>
        <p:nvPicPr>
          <p:cNvPr id="36869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211138"/>
            <a:ext cx="6080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974e897-6c01-4b4b-96f0-0e26182fcdf1"/>
  <p:tag name="COMMONDATA" val="eyJoZGlkIjoiNzQ5MWYwNmZlNDkyYzhlZDdlMzE2ZTUyMWYwYmExMjYifQ=="/>
</p:tagLst>
</file>

<file path=ppt/theme/theme1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Pages>0</Pages>
  <Words>1905</Words>
  <Characters>0</Characters>
  <Application>Microsoft Office PowerPoint</Application>
  <DocSecurity>0</DocSecurity>
  <PresentationFormat>宽屏</PresentationFormat>
  <Lines>0</Lines>
  <Paragraphs>192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黑体</vt:lpstr>
      <vt:lpstr>华文新魏</vt:lpstr>
      <vt:lpstr>华文行楷</vt:lpstr>
      <vt:lpstr>华文中宋</vt:lpstr>
      <vt:lpstr>楷体</vt:lpstr>
      <vt:lpstr>印品黑体</vt:lpstr>
      <vt:lpstr>Arial</vt:lpstr>
      <vt:lpstr>Calibri</vt:lpstr>
      <vt:lpstr>Calibri Light</vt:lpstr>
      <vt:lpstr>Times New Roman</vt:lpstr>
      <vt:lpstr>微软雅黑</vt:lpstr>
      <vt:lpstr>2_默认设计模板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mengmeng</dc:creator>
  <cp:lastModifiedBy>Jane</cp:lastModifiedBy>
  <cp:revision>1523</cp:revision>
  <dcterms:created xsi:type="dcterms:W3CDTF">2013-03-03T03:44:35Z</dcterms:created>
  <dcterms:modified xsi:type="dcterms:W3CDTF">2025-01-11T06:42:48Z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5781E22D4A5D49DB915BD7E26AB7ACF4</vt:lpwstr>
  </property>
</Properties>
</file>