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394" r:id="rId3"/>
    <p:sldId id="404" r:id="rId4"/>
    <p:sldId id="310" r:id="rId5"/>
    <p:sldId id="434" r:id="rId6"/>
    <p:sldId id="436" r:id="rId7"/>
    <p:sldId id="437" r:id="rId8"/>
    <p:sldId id="438" r:id="rId9"/>
    <p:sldId id="415" r:id="rId10"/>
    <p:sldId id="439" r:id="rId11"/>
    <p:sldId id="440" r:id="rId12"/>
    <p:sldId id="441" r:id="rId13"/>
    <p:sldId id="442" r:id="rId14"/>
    <p:sldId id="443" r:id="rId15"/>
    <p:sldId id="444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3" d="100"/>
          <a:sy n="113" d="100"/>
        </p:scale>
        <p:origin x="-26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69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626808" y="3250106"/>
            <a:ext cx="8317242" cy="1313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组合逻辑电路的分析与测试</a:t>
            </a: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三、加法器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1303020"/>
            <a:ext cx="10629900" cy="2498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1. 半加器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半加器是只考虑两个加数本身，不考虑来自低位进位的逻辑电路。设计一位二进制半加器，输入变量有两个，分别为加数 A 和被加数 B；输出也有两个，分别为和数 S 和进位 C。</a:t>
            </a: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95" y="3228340"/>
            <a:ext cx="3498850" cy="1454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260" y="3624580"/>
            <a:ext cx="2350135" cy="10579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155" y="3107690"/>
            <a:ext cx="3741420" cy="1574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47240" y="5039360"/>
            <a:ext cx="1838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半加器真值表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65725" y="5039360"/>
            <a:ext cx="231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半加器逻辑表达式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27720" y="5039360"/>
            <a:ext cx="2988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半加器逻辑图和逻辑符号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三、加法器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1303020"/>
            <a:ext cx="10629900" cy="2498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2. 全加器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全加器是完成两个二进制数 A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和 B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及相邻低位的进位 C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i-1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相加的逻辑电路。设计一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个全加器，其中，A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和 B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分别是被加数和加数，C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i-1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为相邻低位的进位，S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为本位的和，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en-US" sz="2000" b="1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i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为本位的进位。</a:t>
            </a: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60170" y="6029325"/>
            <a:ext cx="1838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全加器真值表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30495" y="5473700"/>
            <a:ext cx="231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全加器逻辑表达式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17560" y="5473700"/>
            <a:ext cx="2988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全加器逻辑图和逻辑符号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75" y="3286125"/>
            <a:ext cx="4505325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980" y="3516630"/>
            <a:ext cx="2981960" cy="15227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0365" y="3134995"/>
            <a:ext cx="4010025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四、编码器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1303020"/>
            <a:ext cx="10629900" cy="14789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所谓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编码</a:t>
            </a: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就是将特定含义的输入信号（文字、数字、符号等）转换成二进制代码的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过程。实现编码操作的数字电路称为编码器。按照被编码信号的不同特点和要求，编码器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可分为二进制编码器、二 - 十进制编码器和优先编码器。</a:t>
            </a:r>
          </a:p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1. 二进制编码器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若输入信号的个数 N 与输出变量的位数 n 满足 N= 2</a:t>
            </a:r>
            <a:r>
              <a:rPr lang="zh-CN" altLang="en-US" sz="1800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n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，此电路称为二进制编码器。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1800" b="1">
                <a:latin typeface="Times New Roman" panose="02020603050405020304"/>
                <a:ea typeface="宋体" panose="02010600030101010101" pitchFamily="2" charset="-122"/>
              </a:rPr>
              <a:t>特点：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任何时刻只允许输入一个有效信号，不允许同时出现两个或两个以上的有效信号，即输入是一组有约束（互相排斥）的变量。</a:t>
            </a: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14550" y="6170295"/>
            <a:ext cx="2675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4-2 线编码器真值表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92925" y="6170295"/>
            <a:ext cx="4095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ym typeface="+mn-ea"/>
              </a:rPr>
              <a:t>4-2 线编码器</a:t>
            </a:r>
            <a:r>
              <a:rPr lang="zh-CN" altLang="en-US" b="1"/>
              <a:t>逻辑表达式及电路图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" y="4409440"/>
            <a:ext cx="5353050" cy="161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7720" y="4211320"/>
            <a:ext cx="2288540" cy="17100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03695" y="4695190"/>
            <a:ext cx="1656715" cy="82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Y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0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= 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+I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3   </a:t>
            </a:r>
          </a:p>
          <a:p>
            <a:pPr marL="0" indent="0" algn="just" defTabSz="266700">
              <a:spcAft>
                <a:spcPct val="0"/>
              </a:spcAft>
            </a:pP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         </a:t>
            </a:r>
          </a:p>
          <a:p>
            <a:pPr marL="0" indent="0" algn="just" defTabSz="266700"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Y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= 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+I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3  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四、编码器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1303020"/>
            <a:ext cx="10629900" cy="19424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2. 二 - 十进制编码器</a:t>
            </a:r>
          </a:p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en-US" b="1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b="1">
                <a:latin typeface="Times New Roman" panose="02020603050405020304"/>
                <a:ea typeface="宋体" panose="02010600030101010101" pitchFamily="2" charset="-122"/>
              </a:rPr>
              <a:t>二 - 十进制编码器是指用四位二进制代码表示一位十进制数的编码电路，也称 10 线４线编码器。最常见的是 8421BCD 编码器，如</a:t>
            </a:r>
            <a:r>
              <a:rPr lang="zh-CN" b="1">
                <a:latin typeface="Times New Roman" panose="02020603050405020304"/>
                <a:ea typeface="宋体" panose="02010600030101010101" pitchFamily="2" charset="-122"/>
              </a:rPr>
              <a:t>下</a:t>
            </a:r>
            <a:r>
              <a:rPr b="1">
                <a:latin typeface="Times New Roman" panose="02020603050405020304"/>
                <a:ea typeface="宋体" panose="02010600030101010101" pitchFamily="2" charset="-122"/>
              </a:rPr>
              <a:t>图  所示。其中，输入信号 I0 ～ I9 代表 0 ～ 9 共 10 个十进制信号，输出信号 Y0 ～ Y3 为相应二进制代码。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26490" y="6271260"/>
            <a:ext cx="2675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8421BCD</a:t>
            </a:r>
            <a:r>
              <a:rPr lang="zh-CN" altLang="en-US" b="1"/>
              <a:t>编码器真值表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13120" y="5998845"/>
            <a:ext cx="4953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ym typeface="+mn-ea"/>
              </a:rPr>
              <a:t>8421BCD</a:t>
            </a:r>
            <a:r>
              <a:rPr lang="zh-CN" altLang="en-US" b="1">
                <a:sym typeface="+mn-ea"/>
              </a:rPr>
              <a:t>编码器编码器</a:t>
            </a:r>
            <a:r>
              <a:rPr lang="zh-CN" altLang="en-US" b="1"/>
              <a:t>逻辑表达式及电路图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35" y="3171825"/>
            <a:ext cx="1882140" cy="296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7550" y="3245485"/>
            <a:ext cx="3435985" cy="2595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6225" y="3703320"/>
            <a:ext cx="4019550" cy="106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五、译码器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1303020"/>
            <a:ext cx="10629900" cy="19424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  </a:t>
            </a:r>
            <a:r>
              <a:rPr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1. 二进制译码器（变量译码器）</a:t>
            </a: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sz="2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sz="2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二进制译码器有 n 个输入端（即 n 位二进制码）， 2</a:t>
            </a:r>
            <a:r>
              <a:rPr sz="2000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n </a:t>
            </a:r>
            <a:r>
              <a:rPr sz="2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个输出线。常用的有：TTL 系列</a:t>
            </a:r>
          </a:p>
          <a:p>
            <a:pPr>
              <a:lnSpc>
                <a:spcPct val="150000"/>
              </a:lnSpc>
            </a:pPr>
            <a:r>
              <a:rPr sz="20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中的 54/74 HC138、54/74 LS138；CMOS 系列中的 54/74 HC138、54/74 HCT138 等。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125345" y="2930525"/>
            <a:ext cx="2675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74LS138</a:t>
            </a:r>
            <a:r>
              <a:rPr lang="zh-CN" altLang="en-US" b="1"/>
              <a:t>逻辑功能表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85" y="3298825"/>
            <a:ext cx="4803140" cy="3305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29680" y="3581400"/>
            <a:ext cx="5080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000">
                <a:latin typeface="Times New Roman" panose="02020603050405020304"/>
                <a:ea typeface="宋体" panose="02010600030101010101" pitchFamily="2" charset="-122"/>
              </a:rPr>
              <a:t>74LS138</a:t>
            </a:r>
            <a:r>
              <a:rPr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译码器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能译出三个输入变量的全部状态。设置了 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、E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2A 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和 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2B 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三个使能输入端，当 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 为 1 且 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2A 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和 E</a:t>
            </a:r>
            <a:r>
              <a:rPr sz="2000" baseline="-25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</a:rPr>
              <a:t>2B </a:t>
            </a:r>
            <a:r>
              <a:rPr sz="2000">
                <a:latin typeface="Times New Roman" panose="02020603050405020304"/>
                <a:ea typeface="宋体" panose="02010600030101010101" pitchFamily="2" charset="-122"/>
              </a:rPr>
              <a:t>均为 0 时，译码器处于工作状态，否则译码器不工作。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7240" y="653415"/>
            <a:ext cx="8707755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组合逻辑电路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的分析与测试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08070" y="3026410"/>
            <a:ext cx="537146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掌握组合逻辑电路的分析、设计方法</a:t>
            </a: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08070" y="1965325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l"/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掌握数制及其转换的基本知识</a:t>
            </a: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08070" y="4062095"/>
            <a:ext cx="630428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sz="2400" b="1" dirty="0">
                <a:latin typeface="Times New Roman" panose="02020603050405020304" pitchFamily="18" charset="0"/>
                <a:sym typeface="+mn-ea"/>
              </a:rPr>
              <a:t>理解加法器、编码器及译码器的工作原理</a:t>
            </a: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3131820" y="1955165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3131820" y="2964180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3159760" y="406527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一、数制及其转换的基本知识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34085" y="1204595"/>
            <a:ext cx="968502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（一）数制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基本数码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Courier New" panose="02070309020205020404"/>
                <a:ea typeface="宋体" panose="02010600030101010101" pitchFamily="2" charset="-122"/>
              </a:rPr>
              <a:t>…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9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，权为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10</a:t>
            </a:r>
            <a:r>
              <a:rPr lang="en-US" altLang="zh-CN" sz="2000" baseline="30000">
                <a:latin typeface="Times New Roman" panose="02020603050405020304"/>
                <a:ea typeface="宋体" panose="02010600030101010101" pitchFamily="2" charset="-122"/>
              </a:rPr>
              <a:t>i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，任意十进制数用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(R)</a:t>
            </a:r>
            <a:r>
              <a:rPr lang="en-US" altLang="zh-CN" sz="2000" baseline="-25000">
                <a:latin typeface="Times New Roman" panose="02020603050405020304"/>
                <a:ea typeface="宋体" panose="02010600030101010101" pitchFamily="2" charset="-122"/>
              </a:rPr>
              <a:t>10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或十进制数后加英文字母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表示。十进制的任意数可以按权展开为：</a:t>
            </a:r>
          </a:p>
        </p:txBody>
      </p:sp>
      <p:graphicFrame>
        <p:nvGraphicFramePr>
          <p:cNvPr id="4" name="对象 -2147482555"/>
          <p:cNvGraphicFramePr>
            <a:graphicFrameLocks noChangeAspect="1"/>
          </p:cNvGraphicFramePr>
          <p:nvPr/>
        </p:nvGraphicFramePr>
        <p:xfrm>
          <a:off x="1421765" y="3261360"/>
          <a:ext cx="864870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4" imgW="5204460" imgH="241300" progId="Equation.3">
                  <p:embed/>
                </p:oleObj>
              </mc:Choice>
              <mc:Fallback>
                <p:oleObj r:id="rId4" imgW="5204460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1765" y="3261360"/>
                        <a:ext cx="8648700" cy="396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34085" y="3261360"/>
            <a:ext cx="968502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2.二进制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基本数码0、1，权为2</a:t>
            </a:r>
            <a:r>
              <a:rPr lang="zh-CN" altLang="en-US" sz="2000" baseline="30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，任意二进制数用(R)2或二进制数后加英文字母B表示。二进制的任意数其按权展开式为：</a:t>
            </a:r>
          </a:p>
        </p:txBody>
      </p:sp>
      <p:graphicFrame>
        <p:nvGraphicFramePr>
          <p:cNvPr id="7" name="对象 -2147482554"/>
          <p:cNvGraphicFramePr>
            <a:graphicFrameLocks noChangeAspect="1"/>
          </p:cNvGraphicFramePr>
          <p:nvPr/>
        </p:nvGraphicFramePr>
        <p:xfrm>
          <a:off x="1421765" y="5318125"/>
          <a:ext cx="852805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6" imgW="4785995" imgH="241300" progId="Equation.3">
                  <p:embed/>
                </p:oleObj>
              </mc:Choice>
              <mc:Fallback>
                <p:oleObj r:id="rId6" imgW="4785995" imgH="2413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21765" y="5318125"/>
                        <a:ext cx="8528050" cy="429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一、数制及其转换的基本知识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120" y="1644650"/>
            <a:ext cx="6021705" cy="48755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72585" y="1210310"/>
            <a:ext cx="33839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常用进位计数制表示方法</a:t>
            </a:r>
          </a:p>
        </p:txBody>
      </p:sp>
      <p:sp>
        <p:nvSpPr>
          <p:cNvPr id="11" name="矩形 10"/>
          <p:cNvSpPr/>
          <p:nvPr/>
        </p:nvSpPr>
        <p:spPr>
          <a:xfrm>
            <a:off x="2787650" y="1665605"/>
            <a:ext cx="5852160" cy="487870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一、数制及其转换的基本知识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5970" y="1252220"/>
            <a:ext cx="33839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3.不同数制之间的相互转换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22375" y="1651000"/>
            <a:ext cx="967613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（1）二进制转换成十进制 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例 8-8　将二进制数 10011.101 转换成十进制数。 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解：将每一位二进制数乘以位权，然后相加，可得 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（10011.101）B=1×2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+0×2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+0×2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+1×2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+1×2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0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+1×2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-1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+0×2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-2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+1×2</a:t>
            </a:r>
            <a:r>
              <a:rPr lang="en-US" altLang="zh-CN" baseline="30000">
                <a:solidFill>
                  <a:schemeClr val="tx1"/>
                </a:solidFill>
                <a:uFillTx/>
                <a:latin typeface="Times New Roman" panose="02020603050405020304"/>
                <a:ea typeface="宋体" panose="02010600030101010101" pitchFamily="2" charset="-122"/>
                <a:sym typeface="+mn-ea"/>
              </a:rPr>
              <a:t>-3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=（19.625）D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4085" y="3439160"/>
            <a:ext cx="684657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）十进制转换成二进制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通常采用“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除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取余法，商为零止，余数倒排列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”。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例8-9 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将十进制数</a:t>
            </a:r>
            <a:r>
              <a:rPr lang="en-US" altLang="zh-CN">
                <a:latin typeface="Times New Roman" panose="02020603050405020304"/>
                <a:ea typeface="Times New Roman" panose="02020603050405020304"/>
              </a:rPr>
              <a:t>23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转换成二进制数。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解： 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根据“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除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取余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”法的原理，按如下步骤转换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: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</p:blipFill>
        <p:spPr>
          <a:xfrm>
            <a:off x="7122160" y="3493135"/>
            <a:ext cx="2689860" cy="20713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6415" y="5498465"/>
            <a:ext cx="11169650" cy="1583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十进制小数转换成二进制小数，采用“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乘以 2 顺向取整法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”，即把给定的十进制小数不断乘以 2，取乘积的整数部分作为二进制小数的最高位，然后把乘积小数部分再乘以2，取乘积的整数部分，得到二进制小数的第二位，如此不断重复，得到二进制小数的其他位。</a:t>
            </a:r>
          </a:p>
          <a:p>
            <a:pPr marL="0" indent="287020" algn="ctr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64945" y="5227003"/>
            <a:ext cx="5080000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（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23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）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r>
              <a:rPr lang="en-US" altLang="zh-CN" sz="1600" i="1">
                <a:solidFill>
                  <a:srgbClr val="231F20"/>
                </a:solidFill>
                <a:latin typeface="TimesNewRomanPS-ItalicMT"/>
                <a:ea typeface="TimesNewRomanPS-ItalicMT"/>
              </a:rPr>
              <a:t>=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（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10111</a:t>
            </a:r>
            <a:r>
              <a:rPr lang="zh-CN" altLang="en-US" sz="1600">
                <a:solidFill>
                  <a:srgbClr val="231F20"/>
                </a:solidFill>
                <a:latin typeface="方正书宋_GBK"/>
                <a:ea typeface="方正书宋_GBK"/>
              </a:rPr>
              <a:t>）</a:t>
            </a:r>
            <a:r>
              <a:rPr lang="en-US" altLang="zh-CN" sz="1600">
                <a:solidFill>
                  <a:srgbClr val="231F2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一、数制及其转换的基本知识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5970" y="1252220"/>
            <a:ext cx="33839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3.不同数制之间的相互转换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4985" y="1651000"/>
            <a:ext cx="11200765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（3）二进制转换成十六进制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将整数部分从低位向高位每四位用一个等值的十六进制数来替换，最后不足四位时在高位补 0 凑满四位；小数部分从高位向低位每四位用一个等值的十六进制数来替换，最后不足四位时在低位补 0 凑满四位。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例 8-10　将二进制数 1001101.100111 转换成十六进制数。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解：（1001101.100111）B=（01001101.10011100）B=（4 D.9 C）H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同理，若将二进制数转换为八进制数，可将二进制数分为 3 位一组，再将每组的 3 位二进制数转换成一位 8 进制即可。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6265" y="4650740"/>
            <a:ext cx="1071626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（4）十六进制转换成二进制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由于每位十六进制数对应于 4 位二进制数，因此，十六进制数转换成二进制数，只要将每一位数变成 4 位二进制数，按位的高低依次排列即可。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例 8-11　将十六进制数 6 E.3 A5 转换成二进制数。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解：（6 E.3 A5）H=（1101110.001110100101）B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一、数制及其转换的基本知识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5970" y="1252220"/>
            <a:ext cx="33839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3.不同数制之间的相互转换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4985" y="1651000"/>
            <a:ext cx="1120076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（5）十六进制转换成十进制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可由按权相加法将十六进制数转换为十进制数。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例 8-12　将十六进制数 7 A.58 转换成十进制数。</a:t>
            </a:r>
          </a:p>
          <a:p>
            <a:pPr lvl="0" indent="0" algn="just" defTabSz="266700" fontAlgn="auto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解：（7 A.58）H=7×161+10×160+5×16-1+8×16-2 =112+10+0.312 5+0.031 25=（122.343 75）D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6615" y="3517265"/>
            <a:ext cx="1014031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4. 几种常见的编码</a:t>
            </a:r>
            <a:r>
              <a:rPr lang="zh-CN" altLang="en-US" sz="1900">
                <a:solidFill>
                  <a:srgbClr val="00AEEF"/>
                </a:solidFill>
                <a:latin typeface="方正兰亭圆简体_准"/>
                <a:ea typeface="方正兰亭圆简体_准"/>
              </a:rPr>
              <a:t>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由于数字系统是以二值数字逻辑为基础的，因此数字系统中的信息（包括数值、文字、控制命令等）都是用一定位数的二进制码表示的，这个二进制码称为</a:t>
            </a:r>
            <a:r>
              <a:rPr lang="en-US" altLang="zh-CN" sz="18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编码</a:t>
            </a: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。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二进制编码方式有多种，二--十进制码，又称 BCD 码，是其中一种常用的码。 </a:t>
            </a:r>
          </a:p>
          <a:p>
            <a:pPr algn="just" defTabSz="26670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BCD 码用二进制代码来表示十进制的 0 ～ 9 十个数。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二、组合逻辑电路的分析、设计方法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4085" y="1303020"/>
            <a:ext cx="10004425" cy="4292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1. 组合逻辑电路分析方法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①组合逻辑电路的特点。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组合逻辑电路是数字电路中最简单的一类逻辑电路，特点是</a:t>
            </a:r>
            <a:r>
              <a:rPr lang="en-US" altLang="zh-CN" sz="18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功能上无记忆、结构上无反馈</a:t>
            </a: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即电路任一时刻的输出状态只决定于该时刻各输入状态的组合，而与电路的原状态无关。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②组合逻辑电路的分析方法。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对组合逻辑电路的分析，就是根据给定的电路，确定其逻辑功能。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对于比较简单的组合逻辑电路，通过列写逻辑函数式或真值表及化简等过程，即可确定其逻辑功能。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对于较复杂的电路，则要搭接实验电路，测试输出与输入变量之间的逻辑关系，方可分析出其逻辑功能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二、组合逻辑电路的分析、设计方法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4085" y="1303020"/>
            <a:ext cx="10004425" cy="2498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2. 组合逻辑电路设计方法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①根据设计要求建立该逻辑函数的真值表。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②由真值表写出逻辑表达式 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③化简逻辑式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最简 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④画出逻辑图。</a:t>
            </a: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320" y="3002915"/>
            <a:ext cx="4224655" cy="1868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98565" y="5191125"/>
            <a:ext cx="1591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三人表决电路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jUsImhkaWQiOiIzNTk5ZjlkMTc5YjlhN2I1MWU1ODAwYWFlMDNiNDdjNiIsInVzZXJDb3VudCI6MjJ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Microsoft Office PowerPoint</Application>
  <PresentationFormat>自定义</PresentationFormat>
  <Paragraphs>112</Paragraphs>
  <Slides>14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自定义设计方案</vt:lpstr>
      <vt:lpstr>第一PPT，www.1ppt.com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冯凯</cp:lastModifiedBy>
  <cp:revision>197</cp:revision>
  <dcterms:created xsi:type="dcterms:W3CDTF">2021-05-23T14:18:00Z</dcterms:created>
  <dcterms:modified xsi:type="dcterms:W3CDTF">2025-03-19T13:28:50Z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