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25"/>
  </p:handoutMasterIdLst>
  <p:sldIdLst>
    <p:sldId id="406" r:id="rId4"/>
    <p:sldId id="394" r:id="rId6"/>
    <p:sldId id="404" r:id="rId7"/>
    <p:sldId id="310" r:id="rId8"/>
    <p:sldId id="408" r:id="rId9"/>
    <p:sldId id="409" r:id="rId10"/>
    <p:sldId id="410" r:id="rId11"/>
    <p:sldId id="411" r:id="rId12"/>
    <p:sldId id="412" r:id="rId13"/>
    <p:sldId id="413" r:id="rId14"/>
    <p:sldId id="393" r:id="rId15"/>
    <p:sldId id="374" r:id="rId16"/>
    <p:sldId id="415" r:id="rId17"/>
    <p:sldId id="405" r:id="rId18"/>
    <p:sldId id="416" r:id="rId19"/>
    <p:sldId id="417" r:id="rId20"/>
    <p:sldId id="418" r:id="rId21"/>
    <p:sldId id="419" r:id="rId22"/>
    <p:sldId id="420" r:id="rId23"/>
    <p:sldId id="423" r:id="rId24"/>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7" autoAdjust="0"/>
    <p:restoredTop sz="96379" autoAdjust="0"/>
  </p:normalViewPr>
  <p:slideViewPr>
    <p:cSldViewPr snapToGrid="0">
      <p:cViewPr varScale="1">
        <p:scale>
          <a:sx n="115" d="100"/>
          <a:sy n="115" d="100"/>
        </p:scale>
        <p:origin x="144" y="102"/>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gs" Target="tags/tag40.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310772AB-790A-41D8-AA3A-6911A483F25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1.png"/><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18.xml"/><Relationship Id="rId3" Type="http://schemas.openxmlformats.org/officeDocument/2006/relationships/image" Target="../media/image7.emf"/><Relationship Id="rId2" Type="http://schemas.openxmlformats.org/officeDocument/2006/relationships/oleObject" Target="../embeddings/oleObject3.bin"/><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18.xml"/><Relationship Id="rId5" Type="http://schemas.openxmlformats.org/officeDocument/2006/relationships/image" Target="../media/image9.emf"/><Relationship Id="rId4" Type="http://schemas.openxmlformats.org/officeDocument/2006/relationships/oleObject" Target="../embeddings/oleObject5.bin"/><Relationship Id="rId3" Type="http://schemas.openxmlformats.org/officeDocument/2006/relationships/image" Target="../media/image8.emf"/><Relationship Id="rId2" Type="http://schemas.openxmlformats.org/officeDocument/2006/relationships/oleObject" Target="../embeddings/oleObject4.bin"/><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18.xml"/><Relationship Id="rId3" Type="http://schemas.openxmlformats.org/officeDocument/2006/relationships/image" Target="../media/image10.wmf"/><Relationship Id="rId2" Type="http://schemas.openxmlformats.org/officeDocument/2006/relationships/oleObject" Target="../embeddings/oleObject6.bin"/><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1.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2.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3.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image" Target="../media/image16.jpeg"/><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image" Target="../media/image15.png"/><Relationship Id="rId22" Type="http://schemas.openxmlformats.org/officeDocument/2006/relationships/slideLayout" Target="../slideLayouts/slideLayout18.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image" Target="../media/image14.jpeg"/><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image" Target="../media/image18.jpeg"/><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image" Target="../media/image17.jpeg"/><Relationship Id="rId10" Type="http://schemas.openxmlformats.org/officeDocument/2006/relationships/tags" Target="../tags/tag30.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4" Type="http://schemas.openxmlformats.org/officeDocument/2006/relationships/slideLayout" Target="../slideLayouts/slideLayout7.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emf"/><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8.xml"/><Relationship Id="rId4" Type="http://schemas.openxmlformats.org/officeDocument/2006/relationships/image" Target="../media/image5.png"/><Relationship Id="rId3"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18.xml"/><Relationship Id="rId3" Type="http://schemas.openxmlformats.org/officeDocument/2006/relationships/image" Target="../media/image6.emf"/><Relationship Id="rId2" Type="http://schemas.openxmlformats.org/officeDocument/2006/relationships/oleObject" Target="../embeddings/oleObject2.bin"/><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smtClean="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smtClean="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endPar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7"/>
          <p:cNvSpPr>
            <a:spLocks noChangeArrowheads="1"/>
          </p:cNvSpPr>
          <p:nvPr/>
        </p:nvSpPr>
        <p:spPr bwMode="auto">
          <a:xfrm>
            <a:off x="1840803" y="3250106"/>
            <a:ext cx="8317242" cy="1313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sz="4265" b="1" dirty="0" smtClean="0">
                <a:latin typeface="微软雅黑" panose="020B0503020204020204" pitchFamily="34" charset="-122"/>
                <a:ea typeface="微软雅黑" panose="020B0503020204020204" pitchFamily="34" charset="-122"/>
                <a:sym typeface="微软雅黑" panose="020B0503020204020204" pitchFamily="34" charset="-122"/>
              </a:rPr>
              <a:t>项目二</a:t>
            </a:r>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正弦交流电路安装与调试</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10000">
        <p14:vortex dir="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085" y="266700"/>
            <a:ext cx="6211570" cy="521970"/>
          </a:xfrm>
          <a:prstGeom prst="rect">
            <a:avLst/>
          </a:prstGeom>
        </p:spPr>
        <p:txBody>
          <a:bodyPr wrap="square">
            <a:spAutoFit/>
          </a:bodyPr>
          <a:lstStyle/>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五、三相电源的连接</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775970" y="1779905"/>
            <a:ext cx="10736580" cy="645160"/>
          </a:xfrm>
          <a:prstGeom prst="rect">
            <a:avLst/>
          </a:prstGeom>
        </p:spPr>
        <p:txBody>
          <a:bodyPr wrap="square">
            <a:spAutoFit/>
          </a:bodyPr>
          <a:p>
            <a:pPr indent="0" algn="just" defTabSz="266700" fontAlgn="auto">
              <a:lnSpc>
                <a:spcPct val="150000"/>
              </a:lnSpc>
              <a:spcBef>
                <a:spcPct val="0"/>
              </a:spcBef>
              <a:spcAft>
                <a:spcPct val="0"/>
              </a:spcAft>
            </a:pPr>
            <a:r>
              <a:rPr lang="zh-CN" altLang="en-US" sz="2400" dirty="0">
                <a:solidFill>
                  <a:srgbClr val="FF0000"/>
                </a:solidFill>
                <a:latin typeface="微软雅黑" panose="020B0503020204020204" pitchFamily="34" charset="-122"/>
                <a:ea typeface="微软雅黑" panose="020B0503020204020204" pitchFamily="34" charset="-122"/>
                <a:sym typeface="+mn-ea"/>
              </a:rPr>
              <a:t>星形连接</a:t>
            </a:r>
            <a:r>
              <a:rPr lang="zh-CN" altLang="en-US" sz="2400" dirty="0">
                <a:solidFill>
                  <a:srgbClr val="FF0000"/>
                </a:solidFill>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将三个末端接在一起，从始端引出三根导线</a:t>
            </a:r>
            <a:endParaRPr lang="zh-CN" altLang="en-US" sz="2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68680" y="2829560"/>
            <a:ext cx="9852025" cy="1198880"/>
          </a:xfrm>
          <a:prstGeom prst="rect">
            <a:avLst/>
          </a:prstGeom>
        </p:spPr>
        <p:txBody>
          <a:bodyPr wrap="square">
            <a:spAutoFit/>
          </a:bodyPr>
          <a:p>
            <a:pPr indent="0" algn="just" defTabSz="266700" fontAlgn="auto">
              <a:lnSpc>
                <a:spcPct val="150000"/>
              </a:lnSpc>
              <a:spcBef>
                <a:spcPct val="0"/>
              </a:spcBef>
              <a:spcAft>
                <a:spcPct val="0"/>
              </a:spcAft>
            </a:pPr>
            <a:r>
              <a:rPr lang="zh-CN" altLang="en-US" sz="2400" dirty="0">
                <a:solidFill>
                  <a:srgbClr val="FF0000"/>
                </a:solidFill>
                <a:latin typeface="微软雅黑" panose="020B0503020204020204" pitchFamily="34" charset="-122"/>
                <a:ea typeface="微软雅黑" panose="020B0503020204020204" pitchFamily="34" charset="-122"/>
              </a:rPr>
              <a:t>三角形连接：</a:t>
            </a:r>
            <a:r>
              <a:rPr lang="zh-CN" altLang="en-US" sz="2400" dirty="0">
                <a:latin typeface="微软雅黑" panose="020B0503020204020204" pitchFamily="34" charset="-122"/>
                <a:ea typeface="微软雅黑" panose="020B0503020204020204" pitchFamily="34" charset="-122"/>
              </a:rPr>
              <a:t>把三相电源的始端与末端顺次连成一个闭合回路，再从两两的连接点引出端线</a:t>
            </a:r>
            <a:endParaRPr lang="zh-CN" altLang="en-US" sz="2400" dirty="0">
              <a:latin typeface="微软雅黑" panose="020B0503020204020204" pitchFamily="34" charset="-122"/>
              <a:ea typeface="微软雅黑" panose="020B0503020204020204" pitchFamily="34" charset="-122"/>
            </a:endParaRPr>
          </a:p>
        </p:txBody>
      </p:sp>
      <p:graphicFrame>
        <p:nvGraphicFramePr>
          <p:cNvPr id="3" name="对象 -2147482414"/>
          <p:cNvGraphicFramePr>
            <a:graphicFrameLocks noChangeAspect="1"/>
          </p:cNvGraphicFramePr>
          <p:nvPr/>
        </p:nvGraphicFramePr>
        <p:xfrm>
          <a:off x="1420495" y="4339590"/>
          <a:ext cx="6874510" cy="2352675"/>
        </p:xfrm>
        <a:graphic>
          <a:graphicData uri="http://schemas.openxmlformats.org/presentationml/2006/ole">
            <mc:AlternateContent xmlns:mc="http://schemas.openxmlformats.org/markup-compatibility/2006">
              <mc:Choice xmlns:v="urn:schemas-microsoft-com:vml" Requires="v">
                <p:oleObj spid="_x0000_s3076" name="" r:id="rId2" imgW="4710430" imgH="2152015" progId="Visio.Drawing.11">
                  <p:embed/>
                </p:oleObj>
              </mc:Choice>
              <mc:Fallback>
                <p:oleObj name="" r:id="rId2" imgW="4710430" imgH="2152015" progId="Visio.Drawing.11">
                  <p:embed/>
                  <p:pic>
                    <p:nvPicPr>
                      <p:cNvPr id="0" name="图片 3075"/>
                      <p:cNvPicPr/>
                      <p:nvPr/>
                    </p:nvPicPr>
                    <p:blipFill>
                      <a:blip r:embed="rId3"/>
                      <a:stretch>
                        <a:fillRect/>
                      </a:stretch>
                    </p:blipFill>
                    <p:spPr>
                      <a:xfrm>
                        <a:off x="1420495" y="4339590"/>
                        <a:ext cx="6874510" cy="2352675"/>
                      </a:xfrm>
                      <a:prstGeom prst="rect">
                        <a:avLst/>
                      </a:prstGeom>
                      <a:noFill/>
                      <a:ln w="38100">
                        <a:noFill/>
                        <a:miter/>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3" name="矩形 12"/>
          <p:cNvSpPr/>
          <p:nvPr/>
        </p:nvSpPr>
        <p:spPr>
          <a:xfrm>
            <a:off x="934092" y="1134846"/>
            <a:ext cx="10382323" cy="2861310"/>
          </a:xfrm>
          <a:prstGeom prst="rect">
            <a:avLst/>
          </a:prstGeom>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三相电路的负载由三部分组成，其中每一部分称为一相负载。若三相负载具有相同的参数，即ZA=ZB=ZC=Z，则为对称三相负载。否则，为不对称三相负载。</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对称三相负载是不可分割的一个整体。无论三相负载对称与否，从电路的原理来看，它有星形（Y）和三角形（△）两种连接方法。</a:t>
            </a:r>
            <a:endParaRPr lang="zh-CN" altLang="en-US" sz="2400" dirty="0">
              <a:latin typeface="微软雅黑" panose="020B0503020204020204" pitchFamily="34" charset="-122"/>
              <a:ea typeface="微软雅黑" panose="020B0503020204020204" pitchFamily="34" charset="-122"/>
            </a:endParaRPr>
          </a:p>
        </p:txBody>
      </p:sp>
      <p:sp>
        <p:nvSpPr>
          <p:cNvPr id="12"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六、三相负载的连接</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graphicFrame>
        <p:nvGraphicFramePr>
          <p:cNvPr id="2" name="对象 -2147482405"/>
          <p:cNvGraphicFramePr>
            <a:graphicFrameLocks noChangeAspect="1"/>
          </p:cNvGraphicFramePr>
          <p:nvPr/>
        </p:nvGraphicFramePr>
        <p:xfrm>
          <a:off x="1254125" y="3524250"/>
          <a:ext cx="3636010" cy="3333750"/>
        </p:xfrm>
        <a:graphic>
          <a:graphicData uri="http://schemas.openxmlformats.org/presentationml/2006/ole">
            <mc:AlternateContent xmlns:mc="http://schemas.openxmlformats.org/markup-compatibility/2006">
              <mc:Choice xmlns:v="urn:schemas-microsoft-com:vml" Requires="v">
                <p:oleObj spid="_x0000_s3076" name="" r:id="rId2" imgW="5431155" imgH="2752725" progId="Visio.Drawing.11">
                  <p:embed/>
                </p:oleObj>
              </mc:Choice>
              <mc:Fallback>
                <p:oleObj name="" r:id="rId2" imgW="5431155" imgH="2752725" progId="Visio.Drawing.11">
                  <p:embed/>
                  <p:pic>
                    <p:nvPicPr>
                      <p:cNvPr id="0" name="图片 3075"/>
                      <p:cNvPicPr/>
                      <p:nvPr/>
                    </p:nvPicPr>
                    <p:blipFill>
                      <a:blip r:embed="rId3"/>
                      <a:srcRect r="52777" b="14132"/>
                      <a:stretch>
                        <a:fillRect/>
                      </a:stretch>
                    </p:blipFill>
                    <p:spPr>
                      <a:xfrm>
                        <a:off x="1254125" y="3524250"/>
                        <a:ext cx="3636010" cy="3333750"/>
                      </a:xfrm>
                      <a:prstGeom prst="rect">
                        <a:avLst/>
                      </a:prstGeom>
                      <a:noFill/>
                      <a:ln w="38100">
                        <a:noFill/>
                        <a:miter/>
                      </a:ln>
                    </p:spPr>
                  </p:pic>
                </p:oleObj>
              </mc:Fallback>
            </mc:AlternateContent>
          </a:graphicData>
        </a:graphic>
      </p:graphicFrame>
      <p:graphicFrame>
        <p:nvGraphicFramePr>
          <p:cNvPr id="3" name="对象 -2147482382"/>
          <p:cNvGraphicFramePr>
            <a:graphicFrameLocks noChangeAspect="1"/>
          </p:cNvGraphicFramePr>
          <p:nvPr/>
        </p:nvGraphicFramePr>
        <p:xfrm>
          <a:off x="5779770" y="3810000"/>
          <a:ext cx="3228340" cy="3246120"/>
        </p:xfrm>
        <a:graphic>
          <a:graphicData uri="http://schemas.openxmlformats.org/presentationml/2006/ole">
            <mc:AlternateContent xmlns:mc="http://schemas.openxmlformats.org/markup-compatibility/2006">
              <mc:Choice xmlns:v="urn:schemas-microsoft-com:vml" Requires="v">
                <p:oleObj spid="_x0000_s4" name="" r:id="rId4" imgW="5911215" imgH="2863215" progId="Visio.Drawing.11">
                  <p:embed/>
                </p:oleObj>
              </mc:Choice>
              <mc:Fallback>
                <p:oleObj name="" r:id="rId4" imgW="5911215" imgH="2863215" progId="Visio.Drawing.11">
                  <p:embed/>
                  <p:pic>
                    <p:nvPicPr>
                      <p:cNvPr id="0" name="图片 1"/>
                      <p:cNvPicPr/>
                      <p:nvPr/>
                    </p:nvPicPr>
                    <p:blipFill>
                      <a:blip r:embed="rId5"/>
                      <a:srcRect r="51847"/>
                      <a:stretch>
                        <a:fillRect/>
                      </a:stretch>
                    </p:blipFill>
                    <p:spPr>
                      <a:xfrm>
                        <a:off x="5779770" y="3810000"/>
                        <a:ext cx="3228340" cy="3246120"/>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ChangeArrowheads="1"/>
          </p:cNvSpPr>
          <p:nvPr/>
        </p:nvSpPr>
        <p:spPr bwMode="auto">
          <a:xfrm>
            <a:off x="1" y="1"/>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pPr defTabSz="1219200" fontAlgn="base">
              <a:spcBef>
                <a:spcPct val="0"/>
              </a:spcBef>
              <a:spcAft>
                <a:spcPct val="0"/>
              </a:spcAft>
            </a:pPr>
            <a:endParaRPr lang="zh-CN" altLang="en-US" sz="2400" dirty="0">
              <a:latin typeface="Arial" panose="020B0604020202020204" pitchFamily="34" charset="0"/>
              <a:ea typeface="宋体" panose="02010600030101010101" pitchFamily="2" charset="-122"/>
              <a:cs typeface="宋体" panose="02010600030101010101" pitchFamily="2" charset="-122"/>
            </a:endParaRPr>
          </a:p>
        </p:txBody>
      </p:sp>
      <p:sp>
        <p:nvSpPr>
          <p:cNvPr id="36868" name="Rectangle 4"/>
          <p:cNvSpPr>
            <a:spLocks noChangeArrowheads="1"/>
          </p:cNvSpPr>
          <p:nvPr/>
        </p:nvSpPr>
        <p:spPr bwMode="auto">
          <a:xfrm>
            <a:off x="0" y="147823"/>
            <a:ext cx="275075" cy="246221"/>
          </a:xfrm>
          <a:prstGeom prst="rect">
            <a:avLst/>
          </a:prstGeom>
          <a:noFill/>
          <a:ln w="9525">
            <a:noFill/>
            <a:miter lim="800000"/>
          </a:ln>
          <a:effectLst/>
        </p:spPr>
        <p:txBody>
          <a:bodyPr vert="horz" wrap="none" lIns="121920" tIns="60960" rIns="121920" bIns="60960" numCol="1" anchor="ctr" anchorCtr="0" compatLnSpc="1">
            <a:spAutoFit/>
          </a:bodyPr>
          <a:lstStyle/>
          <a:p>
            <a:pPr defTabSz="1219200" fontAlgn="base">
              <a:spcBef>
                <a:spcPct val="0"/>
              </a:spcBef>
              <a:spcAft>
                <a:spcPct val="0"/>
              </a:spcAft>
            </a:pPr>
            <a:r>
              <a:rPr lang="zh-CN" altLang="zh-CN" sz="800">
                <a:latin typeface="Arial" panose="020B0604020202020204" pitchFamily="34" charset="0"/>
                <a:ea typeface="宋体" panose="02010600030101010101" pitchFamily="2" charset="-122"/>
                <a:cs typeface="宋体" panose="02010600030101010101" pitchFamily="2" charset="-122"/>
              </a:rPr>
              <a:t> </a:t>
            </a:r>
            <a:endParaRPr lang="zh-CN" altLang="zh-CN" sz="2400">
              <a:latin typeface="Arial" panose="020B0604020202020204" pitchFamily="34" charset="0"/>
              <a:ea typeface="宋体" panose="02010600030101010101" pitchFamily="2" charset="-122"/>
              <a:cs typeface="宋体" panose="02010600030101010101" pitchFamily="2" charset="-122"/>
            </a:endParaRPr>
          </a:p>
        </p:txBody>
      </p:sp>
      <p:sp>
        <p:nvSpPr>
          <p:cNvPr id="36870" name="Rectangle 6"/>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36873" name="Rectangle 9"/>
          <p:cNvSpPr>
            <a:spLocks noChangeArrowheads="1"/>
          </p:cNvSpPr>
          <p:nvPr/>
        </p:nvSpPr>
        <p:spPr bwMode="auto">
          <a:xfrm>
            <a:off x="1" y="5858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5" name="矩形 14"/>
          <p:cNvSpPr/>
          <p:nvPr/>
        </p:nvSpPr>
        <p:spPr>
          <a:xfrm>
            <a:off x="880603" y="1443129"/>
            <a:ext cx="7472139" cy="645160"/>
          </a:xfrm>
          <a:prstGeom prst="rect">
            <a:avLst/>
          </a:prstGeom>
        </p:spPr>
        <p:txBody>
          <a:bodyPr wrap="square">
            <a:spAutoFit/>
          </a:bodyPr>
          <a:lstStyle/>
          <a:p>
            <a:pPr lvl="0">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三相电路的有功功率等于各相的有功功率之和</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31" name="Rectangle 7"/>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21"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七、三相电路的功率</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2" name="图片 21"/>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6"/>
          <p:cNvSpPr>
            <a:spLocks noChangeArrowheads="1"/>
          </p:cNvSpPr>
          <p:nvPr/>
        </p:nvSpPr>
        <p:spPr bwMode="auto">
          <a:xfrm>
            <a:off x="8913263" y="238019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073742872" name="Object 20"/>
          <p:cNvGraphicFramePr>
            <a:graphicFrameLocks noChangeAspect="1"/>
          </p:cNvGraphicFramePr>
          <p:nvPr/>
        </p:nvGraphicFramePr>
        <p:xfrm>
          <a:off x="1554480" y="2275840"/>
          <a:ext cx="3744595" cy="891540"/>
        </p:xfrm>
        <a:graphic>
          <a:graphicData uri="http://schemas.openxmlformats.org/presentationml/2006/ole">
            <mc:AlternateContent xmlns:mc="http://schemas.openxmlformats.org/markup-compatibility/2006">
              <mc:Choice xmlns:v="urn:schemas-microsoft-com:vml" Requires="v">
                <p:oleObj spid="_x0000_s3076" name="" r:id="rId2" imgW="1066165" imgH="254000" progId="Equation.3">
                  <p:embed/>
                </p:oleObj>
              </mc:Choice>
              <mc:Fallback>
                <p:oleObj name="" r:id="rId2" imgW="1066165" imgH="254000" progId="Equation.3">
                  <p:embed/>
                  <p:pic>
                    <p:nvPicPr>
                      <p:cNvPr id="0" name="图片 3075"/>
                      <p:cNvPicPr/>
                      <p:nvPr/>
                    </p:nvPicPr>
                    <p:blipFill>
                      <a:blip r:embed="rId3"/>
                      <a:stretch>
                        <a:fillRect/>
                      </a:stretch>
                    </p:blipFill>
                    <p:spPr>
                      <a:xfrm>
                        <a:off x="1554480" y="2275840"/>
                        <a:ext cx="3744595" cy="891540"/>
                      </a:xfrm>
                      <a:prstGeom prst="rect">
                        <a:avLst/>
                      </a:prstGeom>
                      <a:noFill/>
                      <a:ln w="38100">
                        <a:noFill/>
                        <a:miter/>
                      </a:ln>
                    </p:spPr>
                  </p:pic>
                </p:oleObj>
              </mc:Fallback>
            </mc:AlternateContent>
          </a:graphicData>
        </a:graphic>
      </p:graphicFrame>
      <p:sp>
        <p:nvSpPr>
          <p:cNvPr id="4" name="文本框 3"/>
          <p:cNvSpPr txBox="1"/>
          <p:nvPr/>
        </p:nvSpPr>
        <p:spPr>
          <a:xfrm>
            <a:off x="934085" y="3621405"/>
            <a:ext cx="7973060" cy="460375"/>
          </a:xfrm>
          <a:prstGeom prst="rect">
            <a:avLst/>
          </a:prstGeom>
        </p:spPr>
        <p:txBody>
          <a:bodyPr wrap="square">
            <a:spAutoFit/>
          </a:bodyPr>
          <a:p>
            <a:pPr marL="0" indent="0" algn="just" defTabSz="266700">
              <a:spcBef>
                <a:spcPct val="0"/>
              </a:spcBef>
              <a:spcAft>
                <a:spcPct val="0"/>
              </a:spcAft>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三相电路的无功功率等于各相负载无功功率之和</a:t>
            </a:r>
            <a:endParaRPr lang="zh-CN" altLang="en-US" sz="1600">
              <a:latin typeface="Calibri" panose="020F0502020204030204"/>
              <a:ea typeface="宋体" panose="02010600030101010101" pitchFamily="2" charset="-122"/>
            </a:endParaRPr>
          </a:p>
        </p:txBody>
      </p:sp>
      <p:sp>
        <p:nvSpPr>
          <p:cNvPr id="5" name="文本框 4"/>
          <p:cNvSpPr txBox="1"/>
          <p:nvPr/>
        </p:nvSpPr>
        <p:spPr>
          <a:xfrm>
            <a:off x="246380" y="4535805"/>
            <a:ext cx="11640820" cy="1822450"/>
          </a:xfrm>
          <a:prstGeom prst="rect">
            <a:avLst/>
          </a:prstGeom>
        </p:spPr>
        <p:txBody>
          <a:bodyPr wrap="square">
            <a:spAutoFit/>
          </a:bodyPr>
          <a:p>
            <a:pPr marL="0" indent="0" algn="just" defTabSz="266700">
              <a:lnSpc>
                <a:spcPct val="150000"/>
              </a:lnSpc>
              <a:spcBef>
                <a:spcPct val="0"/>
              </a:spcBef>
              <a:spcAft>
                <a:spcPct val="0"/>
              </a:spcAft>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负载作星形连接时：</a:t>
            </a:r>
            <a:r>
              <a:rPr lang="en-US" altLang="zh-CN" sz="2500">
                <a:latin typeface="Calibri" panose="020F0502020204030204"/>
                <a:ea typeface="宋体" panose="02010600030101010101" pitchFamily="2" charset="-122"/>
              </a:rPr>
              <a:t>     </a:t>
            </a:r>
            <a:r>
              <a:rPr lang="en-US" altLang="zh-CN" sz="2500" i="1">
                <a:latin typeface="Calibri" panose="020F0502020204030204"/>
                <a:ea typeface="宋体" panose="02010600030101010101" pitchFamily="2" charset="-122"/>
              </a:rPr>
              <a:t>Q</a:t>
            </a:r>
            <a:r>
              <a:rPr lang="en-US" altLang="zh-CN" sz="2500">
                <a:latin typeface="Calibri" panose="020F0502020204030204"/>
                <a:ea typeface="宋体" panose="02010600030101010101" pitchFamily="2" charset="-122"/>
              </a:rPr>
              <a:t>=</a:t>
            </a:r>
            <a:r>
              <a:rPr lang="en-US" altLang="zh-CN" sz="2500" i="1">
                <a:latin typeface="Calibri" panose="020F0502020204030204"/>
                <a:ea typeface="宋体" panose="02010600030101010101" pitchFamily="2" charset="-122"/>
              </a:rPr>
              <a:t>U</a:t>
            </a:r>
            <a:r>
              <a:rPr lang="en-US" altLang="zh-CN" sz="2500" i="1" baseline="-25000">
                <a:latin typeface="Calibri" panose="020F0502020204030204"/>
                <a:ea typeface="宋体" panose="02010600030101010101" pitchFamily="2" charset="-122"/>
              </a:rPr>
              <a:t>U</a:t>
            </a:r>
            <a:r>
              <a:rPr lang="en-US" altLang="zh-CN" sz="2500">
                <a:latin typeface="Calibri" panose="020F0502020204030204"/>
                <a:ea typeface="宋体" panose="02010600030101010101" pitchFamily="2" charset="-122"/>
              </a:rPr>
              <a:t> </a:t>
            </a:r>
            <a:r>
              <a:rPr lang="en-US" altLang="zh-CN" sz="2500" i="1">
                <a:latin typeface="Calibri" panose="020F0502020204030204"/>
                <a:ea typeface="宋体" panose="02010600030101010101" pitchFamily="2" charset="-122"/>
              </a:rPr>
              <a:t>I</a:t>
            </a:r>
            <a:r>
              <a:rPr lang="en-US" altLang="zh-CN" sz="2500" i="1" baseline="-25000">
                <a:latin typeface="Calibri" panose="020F0502020204030204"/>
                <a:ea typeface="宋体" panose="02010600030101010101" pitchFamily="2" charset="-122"/>
              </a:rPr>
              <a:t>U </a:t>
            </a:r>
            <a:r>
              <a:rPr lang="en-US" altLang="zh-CN" sz="2500">
                <a:latin typeface="Calibri" panose="020F0502020204030204"/>
                <a:ea typeface="宋体" panose="02010600030101010101" pitchFamily="2" charset="-122"/>
              </a:rPr>
              <a:t>sin</a:t>
            </a:r>
            <a:r>
              <a:rPr lang="en-US" altLang="zh-CN" sz="2500" i="1">
                <a:latin typeface="Calibri" panose="020F0502020204030204"/>
                <a:ea typeface="宋体" panose="02010600030101010101" pitchFamily="2" charset="-122"/>
              </a:rPr>
              <a:t>φ</a:t>
            </a:r>
            <a:r>
              <a:rPr lang="en-US" altLang="zh-CN" sz="2500" i="1" baseline="-25000">
                <a:latin typeface="Calibri" panose="020F0502020204030204"/>
                <a:ea typeface="宋体" panose="02010600030101010101" pitchFamily="2" charset="-122"/>
              </a:rPr>
              <a:t>U</a:t>
            </a:r>
            <a:r>
              <a:rPr lang="en-US" altLang="zh-CN" sz="2500">
                <a:latin typeface="Calibri" panose="020F0502020204030204"/>
                <a:ea typeface="宋体" panose="02010600030101010101" pitchFamily="2" charset="-122"/>
              </a:rPr>
              <a:t> +</a:t>
            </a:r>
            <a:r>
              <a:rPr lang="en-US" altLang="zh-CN" sz="2500" i="1">
                <a:latin typeface="Calibri" panose="020F0502020204030204"/>
                <a:ea typeface="宋体" panose="02010600030101010101" pitchFamily="2" charset="-122"/>
              </a:rPr>
              <a:t>U</a:t>
            </a:r>
            <a:r>
              <a:rPr lang="en-US" altLang="zh-CN" sz="2500" i="1" baseline="-25000">
                <a:latin typeface="Calibri" panose="020F0502020204030204"/>
                <a:ea typeface="宋体" panose="02010600030101010101" pitchFamily="2" charset="-122"/>
              </a:rPr>
              <a:t>V</a:t>
            </a:r>
            <a:r>
              <a:rPr lang="en-US" altLang="zh-CN" sz="2500">
                <a:latin typeface="Calibri" panose="020F0502020204030204"/>
                <a:ea typeface="宋体" panose="02010600030101010101" pitchFamily="2" charset="-122"/>
              </a:rPr>
              <a:t> </a:t>
            </a:r>
            <a:r>
              <a:rPr lang="en-US" altLang="zh-CN" sz="2500" i="1">
                <a:latin typeface="Calibri" panose="020F0502020204030204"/>
                <a:ea typeface="宋体" panose="02010600030101010101" pitchFamily="2" charset="-122"/>
              </a:rPr>
              <a:t>I</a:t>
            </a:r>
            <a:r>
              <a:rPr lang="en-US" altLang="zh-CN" sz="2500" i="1" baseline="-25000">
                <a:latin typeface="Calibri" panose="020F0502020204030204"/>
                <a:ea typeface="宋体" panose="02010600030101010101" pitchFamily="2" charset="-122"/>
              </a:rPr>
              <a:t>V</a:t>
            </a:r>
            <a:r>
              <a:rPr lang="en-US" altLang="zh-CN" sz="2500">
                <a:latin typeface="Calibri" panose="020F0502020204030204"/>
                <a:ea typeface="宋体" panose="02010600030101010101" pitchFamily="2" charset="-122"/>
              </a:rPr>
              <a:t> sin</a:t>
            </a:r>
            <a:r>
              <a:rPr lang="en-US" altLang="zh-CN" sz="2500" i="1">
                <a:latin typeface="Calibri" panose="020F0502020204030204"/>
                <a:ea typeface="宋体" panose="02010600030101010101" pitchFamily="2" charset="-122"/>
              </a:rPr>
              <a:t>φ</a:t>
            </a:r>
            <a:r>
              <a:rPr lang="en-US" altLang="zh-CN" sz="2500" i="1" baseline="-25000">
                <a:latin typeface="Calibri" panose="020F0502020204030204"/>
                <a:ea typeface="宋体" panose="02010600030101010101" pitchFamily="2" charset="-122"/>
              </a:rPr>
              <a:t>V</a:t>
            </a:r>
            <a:r>
              <a:rPr lang="en-US" altLang="zh-CN" sz="2500">
                <a:latin typeface="Calibri" panose="020F0502020204030204"/>
                <a:ea typeface="宋体" panose="02010600030101010101" pitchFamily="2" charset="-122"/>
              </a:rPr>
              <a:t> +</a:t>
            </a:r>
            <a:r>
              <a:rPr lang="en-US" altLang="zh-CN" sz="2500" i="1">
                <a:latin typeface="Calibri" panose="020F0502020204030204"/>
                <a:ea typeface="宋体" panose="02010600030101010101" pitchFamily="2" charset="-122"/>
              </a:rPr>
              <a:t>U</a:t>
            </a:r>
            <a:r>
              <a:rPr lang="en-US" altLang="zh-CN" sz="2500" i="1" baseline="-25000">
                <a:latin typeface="Calibri" panose="020F0502020204030204"/>
                <a:ea typeface="宋体" panose="02010600030101010101" pitchFamily="2" charset="-122"/>
              </a:rPr>
              <a:t>W</a:t>
            </a:r>
            <a:r>
              <a:rPr lang="en-US" altLang="zh-CN" sz="2500">
                <a:latin typeface="Calibri" panose="020F0502020204030204"/>
                <a:ea typeface="宋体" panose="02010600030101010101" pitchFamily="2" charset="-122"/>
              </a:rPr>
              <a:t> </a:t>
            </a:r>
            <a:r>
              <a:rPr lang="en-US" altLang="zh-CN" sz="2500" i="1">
                <a:latin typeface="Calibri" panose="020F0502020204030204"/>
                <a:ea typeface="宋体" panose="02010600030101010101" pitchFamily="2" charset="-122"/>
              </a:rPr>
              <a:t>I</a:t>
            </a:r>
            <a:r>
              <a:rPr lang="en-US" altLang="zh-CN" sz="2500" i="1" baseline="-25000">
                <a:latin typeface="Calibri" panose="020F0502020204030204"/>
                <a:ea typeface="宋体" panose="02010600030101010101" pitchFamily="2" charset="-122"/>
              </a:rPr>
              <a:t>W</a:t>
            </a:r>
            <a:r>
              <a:rPr lang="en-US" altLang="zh-CN" sz="2500">
                <a:latin typeface="Calibri" panose="020F0502020204030204"/>
                <a:ea typeface="宋体" panose="02010600030101010101" pitchFamily="2" charset="-122"/>
              </a:rPr>
              <a:t> sin</a:t>
            </a:r>
            <a:r>
              <a:rPr lang="en-US" altLang="zh-CN" sz="2500" i="1">
                <a:latin typeface="Calibri" panose="020F0502020204030204"/>
                <a:ea typeface="宋体" panose="02010600030101010101" pitchFamily="2" charset="-122"/>
              </a:rPr>
              <a:t>φ</a:t>
            </a:r>
            <a:r>
              <a:rPr lang="en-US" altLang="zh-CN" sz="2500" i="1" baseline="-25000">
                <a:latin typeface="Calibri" panose="020F0502020204030204"/>
                <a:ea typeface="宋体" panose="02010600030101010101" pitchFamily="2" charset="-122"/>
              </a:rPr>
              <a:t>W</a:t>
            </a:r>
            <a:r>
              <a:rPr lang="en-US" altLang="zh-CN" sz="2500">
                <a:latin typeface="Calibri" panose="020F0502020204030204"/>
                <a:ea typeface="宋体" panose="02010600030101010101" pitchFamily="2" charset="-122"/>
              </a:rPr>
              <a:t>                   </a:t>
            </a:r>
            <a:endParaRPr lang="en-US" altLang="zh-CN" sz="2500">
              <a:latin typeface="Calibri" panose="020F0502020204030204"/>
              <a:ea typeface="宋体" panose="02010600030101010101" pitchFamily="2" charset="-122"/>
            </a:endParaRPr>
          </a:p>
          <a:p>
            <a:pPr marL="0" indent="0" algn="just" defTabSz="266700">
              <a:lnSpc>
                <a:spcPct val="150000"/>
              </a:lnSpc>
              <a:spcBef>
                <a:spcPct val="0"/>
              </a:spcBef>
              <a:spcAft>
                <a:spcPct val="0"/>
              </a:spcAft>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负载作三角形连接时</a:t>
            </a:r>
            <a:r>
              <a:rPr lang="zh-CN" altLang="en-US" sz="2500">
                <a:latin typeface="Calibri" panose="020F0502020204030204"/>
                <a:ea typeface="宋体" panose="02010600030101010101" pitchFamily="2" charset="-122"/>
              </a:rPr>
              <a:t>：</a:t>
            </a:r>
            <a:r>
              <a:rPr lang="en-US" altLang="zh-CN" sz="2500" i="1">
                <a:latin typeface="Calibri" panose="020F0502020204030204"/>
                <a:ea typeface="宋体" panose="02010600030101010101" pitchFamily="2" charset="-122"/>
              </a:rPr>
              <a:t>Q</a:t>
            </a:r>
            <a:r>
              <a:rPr lang="en-US" altLang="zh-CN" sz="2500">
                <a:latin typeface="Calibri" panose="020F0502020204030204"/>
                <a:ea typeface="宋体" panose="02010600030101010101" pitchFamily="2" charset="-122"/>
              </a:rPr>
              <a:t>=</a:t>
            </a:r>
            <a:r>
              <a:rPr lang="en-US" altLang="zh-CN" sz="2500" i="1">
                <a:latin typeface="Calibri" panose="020F0502020204030204"/>
                <a:ea typeface="宋体" panose="02010600030101010101" pitchFamily="2" charset="-122"/>
              </a:rPr>
              <a:t>U</a:t>
            </a:r>
            <a:r>
              <a:rPr lang="en-US" altLang="zh-CN" sz="2500" i="1" baseline="-25000">
                <a:latin typeface="Calibri" panose="020F0502020204030204"/>
                <a:ea typeface="宋体" panose="02010600030101010101" pitchFamily="2" charset="-122"/>
              </a:rPr>
              <a:t>UV</a:t>
            </a:r>
            <a:r>
              <a:rPr lang="en-US" altLang="zh-CN" sz="2500" i="1">
                <a:latin typeface="Calibri" panose="020F0502020204030204"/>
                <a:ea typeface="宋体" panose="02010600030101010101" pitchFamily="2" charset="-122"/>
              </a:rPr>
              <a:t>I</a:t>
            </a:r>
            <a:r>
              <a:rPr lang="en-US" altLang="zh-CN" sz="2500" i="1" baseline="-25000">
                <a:latin typeface="Calibri" panose="020F0502020204030204"/>
                <a:ea typeface="宋体" panose="02010600030101010101" pitchFamily="2" charset="-122"/>
              </a:rPr>
              <a:t>uv</a:t>
            </a:r>
            <a:r>
              <a:rPr lang="en-US" altLang="zh-CN" sz="2500">
                <a:latin typeface="Calibri" panose="020F0502020204030204"/>
                <a:ea typeface="宋体" panose="02010600030101010101" pitchFamily="2" charset="-122"/>
              </a:rPr>
              <a:t> sin</a:t>
            </a:r>
            <a:r>
              <a:rPr lang="en-US" altLang="zh-CN" sz="2500" i="1">
                <a:latin typeface="Calibri" panose="020F0502020204030204"/>
                <a:ea typeface="宋体" panose="02010600030101010101" pitchFamily="2" charset="-122"/>
              </a:rPr>
              <a:t>φ</a:t>
            </a:r>
            <a:r>
              <a:rPr lang="en-US" altLang="zh-CN" sz="2500" i="1" baseline="-25000">
                <a:latin typeface="Calibri" panose="020F0502020204030204"/>
                <a:ea typeface="宋体" panose="02010600030101010101" pitchFamily="2" charset="-122"/>
              </a:rPr>
              <a:t>uv</a:t>
            </a:r>
            <a:r>
              <a:rPr lang="en-US" altLang="zh-CN" sz="2500">
                <a:latin typeface="Calibri" panose="020F0502020204030204"/>
                <a:ea typeface="宋体" panose="02010600030101010101" pitchFamily="2" charset="-122"/>
              </a:rPr>
              <a:t>+</a:t>
            </a:r>
            <a:r>
              <a:rPr lang="en-US" altLang="zh-CN" sz="2500" i="1">
                <a:latin typeface="Calibri" panose="020F0502020204030204"/>
                <a:ea typeface="宋体" panose="02010600030101010101" pitchFamily="2" charset="-122"/>
              </a:rPr>
              <a:t>U</a:t>
            </a:r>
            <a:r>
              <a:rPr lang="en-US" altLang="zh-CN" sz="2500" i="1" baseline="-25000">
                <a:latin typeface="Calibri" panose="020F0502020204030204"/>
                <a:ea typeface="宋体" panose="02010600030101010101" pitchFamily="2" charset="-122"/>
              </a:rPr>
              <a:t>VW</a:t>
            </a:r>
            <a:r>
              <a:rPr lang="en-US" altLang="zh-CN" sz="2500" i="1">
                <a:latin typeface="Calibri" panose="020F0502020204030204"/>
                <a:ea typeface="宋体" panose="02010600030101010101" pitchFamily="2" charset="-122"/>
              </a:rPr>
              <a:t>I</a:t>
            </a:r>
            <a:r>
              <a:rPr lang="en-US" altLang="zh-CN" sz="2500" i="1" baseline="-25000">
                <a:latin typeface="Calibri" panose="020F0502020204030204"/>
                <a:ea typeface="宋体" panose="02010600030101010101" pitchFamily="2" charset="-122"/>
              </a:rPr>
              <a:t>vw</a:t>
            </a:r>
            <a:r>
              <a:rPr lang="en-US" altLang="zh-CN" sz="2500">
                <a:latin typeface="Calibri" panose="020F0502020204030204"/>
                <a:ea typeface="宋体" panose="02010600030101010101" pitchFamily="2" charset="-122"/>
              </a:rPr>
              <a:t> sin</a:t>
            </a:r>
            <a:r>
              <a:rPr lang="en-US" altLang="zh-CN" sz="2500" i="1">
                <a:latin typeface="Calibri" panose="020F0502020204030204"/>
                <a:ea typeface="宋体" panose="02010600030101010101" pitchFamily="2" charset="-122"/>
              </a:rPr>
              <a:t>φ</a:t>
            </a:r>
            <a:r>
              <a:rPr lang="en-US" altLang="zh-CN" sz="2500" i="1" baseline="-25000">
                <a:latin typeface="Calibri" panose="020F0502020204030204"/>
                <a:ea typeface="宋体" panose="02010600030101010101" pitchFamily="2" charset="-122"/>
              </a:rPr>
              <a:t>vw</a:t>
            </a:r>
            <a:r>
              <a:rPr lang="en-US" altLang="zh-CN" sz="2500">
                <a:latin typeface="Calibri" panose="020F0502020204030204"/>
                <a:ea typeface="宋体" panose="02010600030101010101" pitchFamily="2" charset="-122"/>
              </a:rPr>
              <a:t> +</a:t>
            </a:r>
            <a:r>
              <a:rPr lang="en-US" altLang="zh-CN" sz="2500" i="1">
                <a:latin typeface="Calibri" panose="020F0502020204030204"/>
                <a:ea typeface="宋体" panose="02010600030101010101" pitchFamily="2" charset="-122"/>
              </a:rPr>
              <a:t>U</a:t>
            </a:r>
            <a:r>
              <a:rPr lang="en-US" altLang="zh-CN" sz="2500" i="1" baseline="-25000">
                <a:latin typeface="Calibri" panose="020F0502020204030204"/>
                <a:ea typeface="宋体" panose="02010600030101010101" pitchFamily="2" charset="-122"/>
              </a:rPr>
              <a:t>WU</a:t>
            </a:r>
            <a:r>
              <a:rPr lang="en-US" altLang="zh-CN" sz="1600">
                <a:latin typeface="Calibri" panose="020F0502020204030204"/>
                <a:ea typeface="宋体" panose="02010600030101010101" pitchFamily="2" charset="-122"/>
              </a:rPr>
              <a:t> </a:t>
            </a:r>
            <a:r>
              <a:rPr lang="en-US" altLang="zh-CN" sz="2500" i="1">
                <a:latin typeface="Calibri" panose="020F0502020204030204"/>
                <a:ea typeface="宋体" panose="02010600030101010101" pitchFamily="2" charset="-122"/>
              </a:rPr>
              <a:t>I</a:t>
            </a:r>
            <a:r>
              <a:rPr lang="en-US" altLang="zh-CN" sz="2500" i="1" baseline="-25000">
                <a:latin typeface="Calibri" panose="020F0502020204030204"/>
                <a:ea typeface="宋体" panose="02010600030101010101" pitchFamily="2" charset="-122"/>
              </a:rPr>
              <a:t>wu </a:t>
            </a:r>
            <a:r>
              <a:rPr lang="en-US" altLang="zh-CN" sz="2500">
                <a:latin typeface="Calibri" panose="020F0502020204030204"/>
                <a:ea typeface="宋体" panose="02010600030101010101" pitchFamily="2" charset="-122"/>
              </a:rPr>
              <a:t>sin</a:t>
            </a:r>
            <a:r>
              <a:rPr lang="en-US" altLang="zh-CN" sz="2500" i="1">
                <a:latin typeface="Calibri" panose="020F0502020204030204"/>
                <a:ea typeface="宋体" panose="02010600030101010101" pitchFamily="2" charset="-122"/>
              </a:rPr>
              <a:t>φ</a:t>
            </a:r>
            <a:r>
              <a:rPr lang="en-US" altLang="zh-CN" sz="2500" i="1" baseline="-25000">
                <a:latin typeface="Calibri" panose="020F0502020204030204"/>
                <a:ea typeface="宋体" panose="02010600030101010101" pitchFamily="2" charset="-122"/>
              </a:rPr>
              <a:t>wu </a:t>
            </a:r>
            <a:r>
              <a:rPr lang="en-US" altLang="zh-CN" sz="2500">
                <a:latin typeface="Calibri" panose="020F0502020204030204"/>
                <a:ea typeface="宋体" panose="02010600030101010101" pitchFamily="2" charset="-122"/>
              </a:rPr>
              <a:t>             </a:t>
            </a:r>
            <a:endParaRPr lang="en-US" altLang="zh-CN" sz="2500">
              <a:latin typeface="Calibri" panose="020F0502020204030204"/>
              <a:ea typeface="宋体" panose="02010600030101010101" pitchFamily="2" charset="-122"/>
            </a:endParaRPr>
          </a:p>
          <a:p>
            <a:pPr marL="0" indent="0" algn="just" defTabSz="266700">
              <a:lnSpc>
                <a:spcPct val="150000"/>
              </a:lnSpc>
              <a:spcBef>
                <a:spcPct val="0"/>
              </a:spcBef>
              <a:spcAft>
                <a:spcPct val="0"/>
              </a:spcAft>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在对称电路中：</a:t>
            </a:r>
            <a:r>
              <a:rPr lang="zh-CN" altLang="en-US" sz="2500">
                <a:latin typeface="宋体" panose="02010600030101010101" pitchFamily="2" charset="-122"/>
                <a:ea typeface="宋体" panose="02010600030101010101" pitchFamily="2" charset="-122"/>
              </a:rPr>
              <a:t></a:t>
            </a:r>
            <a:r>
              <a:rPr lang="en-US" altLang="zh-CN" sz="2500">
                <a:latin typeface="Calibri" panose="020F0502020204030204"/>
                <a:ea typeface="宋体" panose="02010600030101010101" pitchFamily="2" charset="-122"/>
              </a:rPr>
              <a:t>          </a:t>
            </a:r>
            <a:r>
              <a:rPr lang="en-US" altLang="zh-CN" sz="2500" i="1">
                <a:latin typeface="Calibri" panose="020F0502020204030204"/>
                <a:ea typeface="宋体" panose="02010600030101010101" pitchFamily="2" charset="-122"/>
              </a:rPr>
              <a:t>Q</a:t>
            </a:r>
            <a:r>
              <a:rPr lang="en-US" altLang="zh-CN" sz="2500">
                <a:latin typeface="Calibri" panose="020F0502020204030204"/>
                <a:ea typeface="宋体" panose="02010600030101010101" pitchFamily="2" charset="-122"/>
              </a:rPr>
              <a:t>= </a:t>
            </a:r>
            <a:r>
              <a:rPr lang="en-US" altLang="zh-CN" sz="2500" i="1">
                <a:latin typeface="Calibri" panose="020F0502020204030204"/>
                <a:ea typeface="宋体" panose="02010600030101010101" pitchFamily="2" charset="-122"/>
              </a:rPr>
              <a:t>U</a:t>
            </a:r>
            <a:r>
              <a:rPr lang="en-US" altLang="zh-CN" sz="2500" i="1" baseline="-25000">
                <a:latin typeface="Calibri" panose="020F0502020204030204"/>
                <a:ea typeface="Calibri" panose="020F0502020204030204"/>
              </a:rPr>
              <a:t>L</a:t>
            </a:r>
            <a:r>
              <a:rPr lang="en-US" altLang="zh-CN" sz="2500" i="1">
                <a:latin typeface="Calibri" panose="020F0502020204030204"/>
                <a:ea typeface="宋体" panose="02010600030101010101" pitchFamily="2" charset="-122"/>
              </a:rPr>
              <a:t>I</a:t>
            </a:r>
            <a:r>
              <a:rPr lang="en-US" altLang="zh-CN" sz="2500">
                <a:latin typeface="Calibri" panose="020F0502020204030204"/>
                <a:ea typeface="宋体" panose="02010600030101010101" pitchFamily="2" charset="-122"/>
              </a:rPr>
              <a:t> </a:t>
            </a:r>
            <a:r>
              <a:rPr lang="en-US" altLang="zh-CN" sz="2500" i="1" baseline="-25000">
                <a:latin typeface="Calibri" panose="020F0502020204030204"/>
                <a:ea typeface="宋体" panose="02010600030101010101" pitchFamily="2" charset="-122"/>
              </a:rPr>
              <a:t>p</a:t>
            </a:r>
            <a:r>
              <a:rPr lang="en-US" altLang="zh-CN" sz="2500">
                <a:latin typeface="Calibri" panose="020F0502020204030204"/>
                <a:ea typeface="宋体" panose="02010600030101010101" pitchFamily="2" charset="-122"/>
              </a:rPr>
              <a:t> sin</a:t>
            </a:r>
            <a:r>
              <a:rPr lang="en-US" altLang="zh-CN" sz="2500" i="1">
                <a:latin typeface="Calibri" panose="020F0502020204030204"/>
                <a:ea typeface="宋体" panose="02010600030101010101" pitchFamily="2" charset="-122"/>
              </a:rPr>
              <a:t>φ</a:t>
            </a:r>
            <a:r>
              <a:rPr lang="en-US" altLang="zh-CN" sz="2500">
                <a:latin typeface="Calibri" panose="020F0502020204030204"/>
                <a:ea typeface="宋体" panose="02010600030101010101" pitchFamily="2" charset="-122"/>
              </a:rPr>
              <a:t>  </a:t>
            </a:r>
            <a:endParaRPr lang="en-US" altLang="zh-CN" sz="2500">
              <a:latin typeface="Calibri" panose="020F0502020204030204"/>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关于我们"/>
          <p:cNvSpPr/>
          <p:nvPr/>
        </p:nvSpPr>
        <p:spPr>
          <a:xfrm>
            <a:off x="165791" y="266657"/>
            <a:ext cx="5239561" cy="521970"/>
          </a:xfrm>
          <a:prstGeom prst="rect">
            <a:avLst/>
          </a:prstGeom>
        </p:spPr>
        <p:txBody>
          <a:bodyPr wrap="square">
            <a:spAutoFit/>
          </a:bodyPr>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任务实施</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3048000" y="3091180"/>
            <a:ext cx="4208780" cy="675640"/>
          </a:xfrm>
          <a:prstGeom prst="rect">
            <a:avLst/>
          </a:prstGeom>
          <a:noFill/>
        </p:spPr>
        <p:txBody>
          <a:bodyPr wrap="square" rtlCol="0" anchor="t">
            <a:spAutoFit/>
          </a:bodyPr>
          <a:p>
            <a:r>
              <a:rPr lang="zh-CN" altLang="en-US" sz="3800" b="1" dirty="0">
                <a:latin typeface="Arial" panose="020B0604020202020204" pitchFamily="34" charset="0"/>
                <a:ea typeface="微软雅黑" panose="020B0503020204020204" pitchFamily="34" charset="-122"/>
                <a:sym typeface="Arial" panose="020B0604020202020204" pitchFamily="34" charset="0"/>
              </a:rPr>
              <a:t>三相负载星形连接</a:t>
            </a:r>
            <a:endParaRPr lang="zh-CN" altLang="en-US" sz="3800" b="1"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9648" name="组合 239647"/>
          <p:cNvGrpSpPr/>
          <p:nvPr/>
        </p:nvGrpSpPr>
        <p:grpSpPr>
          <a:xfrm rot="-557555">
            <a:off x="-154940" y="1394143"/>
            <a:ext cx="2630488" cy="1323975"/>
            <a:chOff x="201" y="220"/>
            <a:chExt cx="1511" cy="892"/>
          </a:xfrm>
        </p:grpSpPr>
        <p:sp>
          <p:nvSpPr>
            <p:cNvPr id="239649" name="爆炸形 1 239648"/>
            <p:cNvSpPr/>
            <p:nvPr/>
          </p:nvSpPr>
          <p:spPr>
            <a:xfrm rot="-1281854">
              <a:off x="201" y="220"/>
              <a:ext cx="1511" cy="892"/>
            </a:xfrm>
            <a:prstGeom prst="irregularSeal1">
              <a:avLst/>
            </a:prstGeom>
            <a:solidFill>
              <a:srgbClr val="00FF00"/>
            </a:solidFill>
            <a:ln w="9525" cap="flat" cmpd="sng">
              <a:solidFill>
                <a:srgbClr val="000000"/>
              </a:solidFill>
              <a:prstDash val="solid"/>
              <a:miter/>
              <a:headEnd type="none" w="med" len="med"/>
              <a:tailEnd type="none" w="med" len="med"/>
            </a:ln>
          </p:spPr>
          <p:txBody>
            <a:bodyPr/>
            <a:p>
              <a:endParaRPr lang="zh-CN" altLang="en-US"/>
            </a:p>
          </p:txBody>
        </p:sp>
        <p:sp>
          <p:nvSpPr>
            <p:cNvPr id="239650" name="文本框 239649"/>
            <p:cNvSpPr txBox="1"/>
            <p:nvPr/>
          </p:nvSpPr>
          <p:spPr>
            <a:xfrm rot="-1470610">
              <a:off x="598" y="393"/>
              <a:ext cx="713" cy="473"/>
            </a:xfrm>
            <a:prstGeom prst="rect">
              <a:avLst/>
            </a:prstGeom>
            <a:noFill/>
            <a:ln w="9525">
              <a:noFill/>
            </a:ln>
          </p:spPr>
          <p:txBody>
            <a:bodyPr anchor="ctr" anchorCtr="0">
              <a:spAutoFit/>
            </a:bodyPr>
            <a:p>
              <a:pPr eaLnBrk="0" hangingPunct="0"/>
              <a:r>
                <a:rPr lang="zh-CN" altLang="en-US" sz="4000" b="1" dirty="0">
                  <a:solidFill>
                    <a:srgbClr val="FF3300"/>
                  </a:solidFill>
                  <a:latin typeface="Times New Roman" panose="02020603050405020304" pitchFamily="18" charset="0"/>
                  <a:ea typeface="楷体_GB2312" pitchFamily="49" charset="-122"/>
                </a:rPr>
                <a:t>思考</a:t>
              </a:r>
              <a:endParaRPr lang="zh-CN" altLang="en-US" sz="4000" b="1">
                <a:solidFill>
                  <a:srgbClr val="FF0000"/>
                </a:solidFill>
                <a:latin typeface="Times New Roman" panose="02020603050405020304" pitchFamily="18" charset="0"/>
                <a:ea typeface="楷体_GB2312" pitchFamily="49" charset="-122"/>
              </a:endParaRPr>
            </a:p>
          </p:txBody>
        </p:sp>
      </p:grpSp>
      <p:sp>
        <p:nvSpPr>
          <p:cNvPr id="239651" name="文本框 239650"/>
          <p:cNvSpPr txBox="1"/>
          <p:nvPr/>
        </p:nvSpPr>
        <p:spPr>
          <a:xfrm>
            <a:off x="2014220" y="2473643"/>
            <a:ext cx="9144000" cy="521970"/>
          </a:xfrm>
          <a:prstGeom prst="rect">
            <a:avLst/>
          </a:prstGeom>
          <a:noFill/>
          <a:ln w="12700">
            <a:noFill/>
          </a:ln>
        </p:spPr>
        <p:txBody>
          <a:bodyPr>
            <a:spAutoFit/>
          </a:bodyPr>
          <a:p>
            <a:pPr algn="l" eaLnBrk="0" hangingPunct="0">
              <a:spcBef>
                <a:spcPct val="10000"/>
              </a:spcBef>
            </a:pPr>
            <a:r>
              <a:rPr lang="zh-CN" altLang="en-US" sz="2800" b="1" dirty="0">
                <a:solidFill>
                  <a:srgbClr val="000000"/>
                </a:solidFill>
                <a:latin typeface="Bookman Old Style" panose="02050604050505020204" pitchFamily="18" charset="0"/>
                <a:sym typeface="Symbol" panose="05050102010706020507" pitchFamily="18" charset="2"/>
              </a:rPr>
              <a:t>总结三相四线制供电系统中中性线的作用</a:t>
            </a:r>
            <a:endParaRPr lang="zh-CN" altLang="en-US" sz="2800" b="1" dirty="0">
              <a:solidFill>
                <a:srgbClr val="000000"/>
              </a:solidFill>
              <a:latin typeface="Bookman Old Style" panose="02050604050505020204" pitchFamily="18" charset="0"/>
              <a:sym typeface="Symbol" panose="050501020107060205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1000"/>
                                  </p:stCondLst>
                                  <p:childTnLst>
                                    <p:set>
                                      <p:cBhvr>
                                        <p:cTn id="6" dur="1" fill="hold">
                                          <p:stCondLst>
                                            <p:cond delay="0"/>
                                          </p:stCondLst>
                                        </p:cTn>
                                        <p:tgtEl>
                                          <p:spTgt spid="239648"/>
                                        </p:tgtEl>
                                        <p:attrNameLst>
                                          <p:attrName>style.visibility</p:attrName>
                                        </p:attrNameLst>
                                      </p:cBhvr>
                                      <p:to>
                                        <p:strVal val="visible"/>
                                      </p:to>
                                    </p:set>
                                    <p:anim calcmode="lin" valueType="num">
                                      <p:cBhvr>
                                        <p:cTn id="7" dur="5000" fill="hold"/>
                                        <p:tgtEl>
                                          <p:spTgt spid="239648"/>
                                        </p:tgtEl>
                                        <p:attrNameLst>
                                          <p:attrName>ppt_w</p:attrName>
                                        </p:attrNameLst>
                                      </p:cBhvr>
                                      <p:tavLst>
                                        <p:tav tm="0" fmla="#ppt_w*sin(2.5*pi*$)">
                                          <p:val>
                                            <p:fltVal val="0.000000"/>
                                          </p:val>
                                        </p:tav>
                                        <p:tav tm="100000">
                                          <p:val>
                                            <p:fltVal val="1.000000"/>
                                          </p:val>
                                        </p:tav>
                                      </p:tavLst>
                                    </p:anim>
                                    <p:anim calcmode="lin" valueType="num">
                                      <p:cBhvr>
                                        <p:cTn id="8" dur="5000" fill="hold"/>
                                        <p:tgtEl>
                                          <p:spTgt spid="23964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39651">
                                            <p:txEl>
                                              <p:charRg st="0" end="50"/>
                                            </p:txEl>
                                          </p:spTgt>
                                        </p:tgtEl>
                                        <p:attrNameLst>
                                          <p:attrName>style.visibility</p:attrName>
                                        </p:attrNameLst>
                                      </p:cBhvr>
                                      <p:to>
                                        <p:strVal val="visible"/>
                                      </p:to>
                                    </p:set>
                                    <p:animEffect transition="in" filter="wipe(left)">
                                      <p:cBhvr>
                                        <p:cTn id="13" dur="500"/>
                                        <p:tgtEl>
                                          <p:spTgt spid="239651">
                                            <p:txEl>
                                              <p:charRg st="0" end="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5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7"/>
          <p:cNvSpPr>
            <a:spLocks noChangeArrowheads="1"/>
          </p:cNvSpPr>
          <p:nvPr/>
        </p:nvSpPr>
        <p:spPr bwMode="auto">
          <a:xfrm>
            <a:off x="1840803" y="3250106"/>
            <a:ext cx="8317242" cy="1313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2.2</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照明电路装接</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10000">
        <p14:vortex dir="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ChangeArrowheads="1"/>
          </p:cNvSpPr>
          <p:nvPr/>
        </p:nvSpPr>
        <p:spPr bwMode="auto">
          <a:xfrm>
            <a:off x="1" y="1"/>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pPr defTabSz="1219200" fontAlgn="base">
              <a:spcBef>
                <a:spcPct val="0"/>
              </a:spcBef>
              <a:spcAft>
                <a:spcPct val="0"/>
              </a:spcAft>
            </a:pPr>
            <a:endParaRPr lang="zh-CN" altLang="en-US" sz="2400" dirty="0">
              <a:latin typeface="Arial" panose="020B0604020202020204" pitchFamily="34" charset="0"/>
              <a:ea typeface="宋体" panose="02010600030101010101" pitchFamily="2" charset="-122"/>
              <a:cs typeface="宋体" panose="02010600030101010101" pitchFamily="2" charset="-122"/>
            </a:endParaRPr>
          </a:p>
        </p:txBody>
      </p:sp>
      <p:sp>
        <p:nvSpPr>
          <p:cNvPr id="36868" name="Rectangle 4"/>
          <p:cNvSpPr>
            <a:spLocks noChangeArrowheads="1"/>
          </p:cNvSpPr>
          <p:nvPr/>
        </p:nvSpPr>
        <p:spPr bwMode="auto">
          <a:xfrm>
            <a:off x="0" y="147823"/>
            <a:ext cx="275075" cy="246221"/>
          </a:xfrm>
          <a:prstGeom prst="rect">
            <a:avLst/>
          </a:prstGeom>
          <a:noFill/>
          <a:ln w="9525">
            <a:noFill/>
            <a:miter lim="800000"/>
          </a:ln>
          <a:effectLst/>
        </p:spPr>
        <p:txBody>
          <a:bodyPr vert="horz" wrap="none" lIns="121920" tIns="60960" rIns="121920" bIns="60960" numCol="1" anchor="ctr" anchorCtr="0" compatLnSpc="1">
            <a:spAutoFit/>
          </a:bodyPr>
          <a:lstStyle/>
          <a:p>
            <a:pPr defTabSz="1219200" fontAlgn="base">
              <a:spcBef>
                <a:spcPct val="0"/>
              </a:spcBef>
              <a:spcAft>
                <a:spcPct val="0"/>
              </a:spcAft>
            </a:pPr>
            <a:r>
              <a:rPr lang="zh-CN" altLang="zh-CN" sz="800">
                <a:latin typeface="Arial" panose="020B0604020202020204" pitchFamily="34" charset="0"/>
                <a:ea typeface="宋体" panose="02010600030101010101" pitchFamily="2" charset="-122"/>
                <a:cs typeface="宋体" panose="02010600030101010101" pitchFamily="2" charset="-122"/>
              </a:rPr>
              <a:t> </a:t>
            </a:r>
            <a:endParaRPr lang="zh-CN" altLang="zh-CN" sz="2400">
              <a:latin typeface="Arial" panose="020B0604020202020204" pitchFamily="34" charset="0"/>
              <a:ea typeface="宋体" panose="02010600030101010101" pitchFamily="2" charset="-122"/>
              <a:cs typeface="宋体" panose="02010600030101010101" pitchFamily="2" charset="-122"/>
            </a:endParaRPr>
          </a:p>
        </p:txBody>
      </p:sp>
      <p:sp>
        <p:nvSpPr>
          <p:cNvPr id="36870" name="Rectangle 6"/>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36873" name="Rectangle 9"/>
          <p:cNvSpPr>
            <a:spLocks noChangeArrowheads="1"/>
          </p:cNvSpPr>
          <p:nvPr/>
        </p:nvSpPr>
        <p:spPr bwMode="auto">
          <a:xfrm>
            <a:off x="1" y="5858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5" name="矩形 14"/>
          <p:cNvSpPr/>
          <p:nvPr/>
        </p:nvSpPr>
        <p:spPr>
          <a:xfrm>
            <a:off x="880603" y="1443129"/>
            <a:ext cx="7472139" cy="645160"/>
          </a:xfrm>
          <a:prstGeom prst="rect">
            <a:avLst/>
          </a:prstGeom>
        </p:spPr>
        <p:txBody>
          <a:bodyPr wrap="square">
            <a:spAutoFit/>
          </a:bodyPr>
          <a:lstStyle/>
          <a:p>
            <a:pPr lvl="0">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照明电路的符号</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31" name="Rectangle 7"/>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21" name="关于我们"/>
          <p:cNvSpPr/>
          <p:nvPr/>
        </p:nvSpPr>
        <p:spPr>
          <a:xfrm>
            <a:off x="934085" y="266700"/>
            <a:ext cx="7313930" cy="521970"/>
          </a:xfrm>
          <a:prstGeom prst="rect">
            <a:avLst/>
          </a:prstGeom>
        </p:spPr>
        <p:txBody>
          <a:bodyPr wrap="square">
            <a:spAutoFit/>
          </a:bodyPr>
          <a:lstStyle/>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一、照明电路的符号、原理图和接线图</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2" name="图片 21"/>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6"/>
          <p:cNvSpPr>
            <a:spLocks noChangeArrowheads="1"/>
          </p:cNvSpPr>
          <p:nvPr/>
        </p:nvSpPr>
        <p:spPr bwMode="auto">
          <a:xfrm>
            <a:off x="8913263" y="238019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6" name="图片 5"/>
          <p:cNvPicPr>
            <a:picLocks noChangeAspect="1"/>
          </p:cNvPicPr>
          <p:nvPr/>
        </p:nvPicPr>
        <p:blipFill>
          <a:blip r:embed="rId2"/>
          <a:stretch>
            <a:fillRect/>
          </a:stretch>
        </p:blipFill>
        <p:spPr>
          <a:xfrm>
            <a:off x="934085" y="2508885"/>
            <a:ext cx="9106535" cy="2418715"/>
          </a:xfrm>
          <a:prstGeom prst="rect">
            <a:avLst/>
          </a:prstGeom>
        </p:spPr>
      </p:pic>
      <p:sp>
        <p:nvSpPr>
          <p:cNvPr id="7" name="文本框 6"/>
          <p:cNvSpPr txBox="1"/>
          <p:nvPr/>
        </p:nvSpPr>
        <p:spPr>
          <a:xfrm>
            <a:off x="2715260" y="5347653"/>
            <a:ext cx="5080000" cy="337185"/>
          </a:xfrm>
          <a:prstGeom prst="rect">
            <a:avLst/>
          </a:prstGeom>
        </p:spPr>
        <p:txBody>
          <a:bodyPr>
            <a:spAutoFit/>
          </a:bodyPr>
          <a:p>
            <a:pPr marL="0" indent="0" algn="ctr" defTabSz="266700">
              <a:spcBef>
                <a:spcPct val="0"/>
              </a:spcBef>
              <a:spcAft>
                <a:spcPct val="0"/>
              </a:spcAft>
            </a:pPr>
            <a:r>
              <a:rPr lang="en-US" altLang="zh-CN" sz="1600">
                <a:latin typeface="Calibri" panose="020F0502020204030204"/>
                <a:ea typeface="Calibri" panose="020F0502020204030204"/>
              </a:rPr>
              <a:t>(a)</a:t>
            </a:r>
            <a:r>
              <a:rPr lang="en-US" altLang="zh-CN" sz="1600">
                <a:latin typeface="Calibri" panose="020F0502020204030204"/>
                <a:ea typeface="宋体" panose="02010600030101010101" pitchFamily="2" charset="-122"/>
              </a:rPr>
              <a:t> </a:t>
            </a:r>
            <a:r>
              <a:rPr lang="zh-CN" altLang="en-US" sz="1600">
                <a:latin typeface="Calibri" panose="020F0502020204030204"/>
                <a:ea typeface="宋体" panose="02010600030101010101" pitchFamily="2" charset="-122"/>
              </a:rPr>
              <a:t>空气开关；</a:t>
            </a:r>
            <a:r>
              <a:rPr lang="en-US" altLang="zh-CN" sz="1600">
                <a:latin typeface="Calibri" panose="020F0502020204030204"/>
                <a:ea typeface="Calibri" panose="020F0502020204030204"/>
              </a:rPr>
              <a:t>(b) </a:t>
            </a:r>
            <a:r>
              <a:rPr lang="zh-CN" altLang="en-US" sz="1600">
                <a:latin typeface="Calibri" panose="020F0502020204030204"/>
                <a:ea typeface="宋体" panose="02010600030101010101" pitchFamily="2" charset="-122"/>
              </a:rPr>
              <a:t>开关 ；</a:t>
            </a:r>
            <a:r>
              <a:rPr lang="en-US" altLang="zh-CN" sz="1600">
                <a:latin typeface="Calibri" panose="020F0502020204030204"/>
                <a:ea typeface="Calibri" panose="020F0502020204030204"/>
              </a:rPr>
              <a:t>(C) </a:t>
            </a:r>
            <a:r>
              <a:rPr lang="zh-CN" altLang="en-US" sz="1600">
                <a:latin typeface="Calibri" panose="020F0502020204030204"/>
                <a:ea typeface="宋体" panose="02010600030101010101" pitchFamily="2" charset="-122"/>
              </a:rPr>
              <a:t>照明灯；</a:t>
            </a:r>
            <a:r>
              <a:rPr lang="en-US" altLang="zh-CN" sz="1600">
                <a:latin typeface="Calibri" panose="020F0502020204030204"/>
                <a:ea typeface="Calibri" panose="020F0502020204030204"/>
              </a:rPr>
              <a:t>(d) </a:t>
            </a:r>
            <a:r>
              <a:rPr lang="zh-CN" altLang="en-US" sz="1600">
                <a:latin typeface="Calibri" panose="020F0502020204030204"/>
                <a:ea typeface="宋体" panose="02010600030101010101" pitchFamily="2" charset="-122"/>
              </a:rPr>
              <a:t>插座</a:t>
            </a:r>
            <a:endParaRPr lang="zh-CN" altLang="en-US" sz="1600">
              <a:latin typeface="Calibri" panose="020F0502020204030204"/>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关于我们"/>
          <p:cNvSpPr/>
          <p:nvPr/>
        </p:nvSpPr>
        <p:spPr>
          <a:xfrm>
            <a:off x="934085" y="266700"/>
            <a:ext cx="7313930" cy="521970"/>
          </a:xfrm>
          <a:prstGeom prst="rect">
            <a:avLst/>
          </a:prstGeom>
        </p:spPr>
        <p:txBody>
          <a:bodyPr wrap="square">
            <a:spAutoFit/>
          </a:bodyPr>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一、照明电路的符号、原理图和接线图</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2" name="图片 21"/>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15" name="矩形 14"/>
          <p:cNvSpPr/>
          <p:nvPr/>
        </p:nvSpPr>
        <p:spPr>
          <a:xfrm>
            <a:off x="880603" y="1443129"/>
            <a:ext cx="7472139" cy="645160"/>
          </a:xfrm>
          <a:prstGeom prst="rect">
            <a:avLst/>
          </a:prstGeom>
        </p:spPr>
        <p:txBody>
          <a:bodyPr wrap="square">
            <a:spAutoFit/>
          </a:bodyPr>
          <a:p>
            <a:pPr lvl="0">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照明电路的原理图</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7" name="图片 38"/>
          <p:cNvPicPr>
            <a:picLocks noChangeAspect="1"/>
          </p:cNvPicPr>
          <p:nvPr/>
        </p:nvPicPr>
        <p:blipFill>
          <a:blip r:embed="rId2"/>
          <a:stretch>
            <a:fillRect/>
          </a:stretch>
        </p:blipFill>
        <p:spPr>
          <a:xfrm>
            <a:off x="2443480" y="2426335"/>
            <a:ext cx="6887210" cy="227838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关于我们"/>
          <p:cNvSpPr/>
          <p:nvPr/>
        </p:nvSpPr>
        <p:spPr>
          <a:xfrm>
            <a:off x="934085" y="266700"/>
            <a:ext cx="7313930" cy="521970"/>
          </a:xfrm>
          <a:prstGeom prst="rect">
            <a:avLst/>
          </a:prstGeom>
        </p:spPr>
        <p:txBody>
          <a:bodyPr wrap="square">
            <a:spAutoFit/>
          </a:bodyPr>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一、照明电路的符号、原理图和接线图</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2" name="图片 21"/>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15" name="矩形 14"/>
          <p:cNvSpPr/>
          <p:nvPr/>
        </p:nvSpPr>
        <p:spPr>
          <a:xfrm>
            <a:off x="880603" y="1443129"/>
            <a:ext cx="7472139" cy="645160"/>
          </a:xfrm>
          <a:prstGeom prst="rect">
            <a:avLst/>
          </a:prstGeom>
        </p:spPr>
        <p:txBody>
          <a:bodyPr wrap="square">
            <a:spAutoFit/>
          </a:bodyPr>
          <a:p>
            <a:pPr lvl="0">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照明电路的接线图</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8" name="图片 39"/>
          <p:cNvPicPr>
            <a:picLocks noChangeAspect="1"/>
          </p:cNvPicPr>
          <p:nvPr/>
        </p:nvPicPr>
        <p:blipFill>
          <a:blip r:embed="rId2"/>
          <a:stretch>
            <a:fillRect/>
          </a:stretch>
        </p:blipFill>
        <p:spPr>
          <a:xfrm>
            <a:off x="2095500" y="2602865"/>
            <a:ext cx="6955155" cy="357822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关于我们"/>
          <p:cNvSpPr/>
          <p:nvPr/>
        </p:nvSpPr>
        <p:spPr>
          <a:xfrm>
            <a:off x="165791" y="266657"/>
            <a:ext cx="5239561" cy="521970"/>
          </a:xfrm>
          <a:prstGeom prst="rect">
            <a:avLst/>
          </a:prstGeom>
        </p:spPr>
        <p:txBody>
          <a:bodyPr wrap="square">
            <a:spAutoFit/>
          </a:bodyPr>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任务实施</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3048000" y="3091180"/>
            <a:ext cx="7511415" cy="675640"/>
          </a:xfrm>
          <a:prstGeom prst="rect">
            <a:avLst/>
          </a:prstGeom>
          <a:noFill/>
        </p:spPr>
        <p:txBody>
          <a:bodyPr wrap="square" rtlCol="0" anchor="t">
            <a:spAutoFit/>
          </a:bodyPr>
          <a:p>
            <a:r>
              <a:rPr lang="zh-CN" altLang="en-US" sz="3800" b="1" dirty="0">
                <a:latin typeface="Arial" panose="020B0604020202020204" pitchFamily="34" charset="0"/>
                <a:ea typeface="微软雅黑" panose="020B0503020204020204" pitchFamily="34" charset="-122"/>
                <a:sym typeface="Arial" panose="020B0604020202020204" pitchFamily="34" charset="0"/>
              </a:rPr>
              <a:t>常用照明电路的安装与调整</a:t>
            </a:r>
            <a:endParaRPr lang="zh-CN" altLang="en-US" sz="3800" b="1"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7"/>
          <p:cNvSpPr>
            <a:spLocks noChangeArrowheads="1"/>
          </p:cNvSpPr>
          <p:nvPr/>
        </p:nvSpPr>
        <p:spPr bwMode="auto">
          <a:xfrm>
            <a:off x="1840803" y="3250106"/>
            <a:ext cx="8317242" cy="1313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2.1</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白炽灯、日光灯的安装与调试</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10000">
        <p14:vortex dir="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3120" y="229235"/>
            <a:ext cx="6096000" cy="521970"/>
          </a:xfrm>
          <a:prstGeom prst="rect">
            <a:avLst/>
          </a:prstGeom>
          <a:noFill/>
        </p:spPr>
        <p:txBody>
          <a:bodyPr wrap="square" rtlCol="0" anchor="t">
            <a:spAutoFit/>
          </a:bodyPr>
          <a:p>
            <a:r>
              <a:rPr lang="zh-CN" altLang="en-US" sz="2800" b="1" dirty="0">
                <a:latin typeface="Arial" panose="020B0604020202020204" pitchFamily="34" charset="0"/>
                <a:ea typeface="微软雅黑" panose="020B0503020204020204" pitchFamily="34" charset="-122"/>
                <a:cs typeface="+mn-ea"/>
                <a:sym typeface="+mn-ea"/>
              </a:rPr>
              <a:t>总结与拓展</a:t>
            </a:r>
            <a:endParaRPr lang="zh-CN" altLang="en-US" sz="2800" b="1" dirty="0">
              <a:latin typeface="Arial" panose="020B0604020202020204" pitchFamily="34" charset="0"/>
              <a:ea typeface="微软雅黑" panose="020B0503020204020204" pitchFamily="34" charset="-122"/>
              <a:cs typeface="+mn-ea"/>
              <a:sym typeface="+mn-ea"/>
            </a:endParaRPr>
          </a:p>
        </p:txBody>
      </p:sp>
      <p:grpSp>
        <p:nvGrpSpPr>
          <p:cNvPr id="28" name="组合 27"/>
          <p:cNvGrpSpPr/>
          <p:nvPr/>
        </p:nvGrpSpPr>
        <p:grpSpPr>
          <a:xfrm>
            <a:off x="609600" y="1828800"/>
            <a:ext cx="10972802" cy="4418965"/>
            <a:chOff x="960" y="2880"/>
            <a:chExt cx="17280" cy="6959"/>
          </a:xfrm>
        </p:grpSpPr>
        <p:pic>
          <p:nvPicPr>
            <p:cNvPr id="4" name="图片 3" descr="C:/Users/50520/AppData/Roaming/Kingsoft/office6/wppai/generateppt/720b8a346e456820dd6c099726325209.jpg720b8a346e456820dd6c099726325209"/>
            <p:cNvPicPr preferRelativeResize="0">
              <a:picLocks noChangeAspect="1"/>
            </p:cNvPicPr>
            <p:nvPr>
              <p:custDataLst>
                <p:tags r:id="rId1"/>
              </p:custDataLst>
            </p:nvPr>
          </p:nvPicPr>
          <p:blipFill>
            <a:blip r:embed="rId2"/>
            <a:srcRect l="10317" r="10317"/>
            <a:stretch>
              <a:fillRect/>
            </a:stretch>
          </p:blipFill>
          <p:spPr>
            <a:xfrm>
              <a:off x="960" y="2880"/>
              <a:ext cx="4000" cy="3359"/>
            </a:xfrm>
            <a:custGeom>
              <a:avLst/>
              <a:gdLst>
                <a:gd name="connisteX0" fmla="*/ 0 w 2540002"/>
                <a:gd name="connsiteY0" fmla="*/ 304796 h 2133596"/>
                <a:gd name="connisteX1" fmla="*/ 304796 w 2540002"/>
                <a:gd name="connsiteY1" fmla="*/ 0 h 2133596"/>
                <a:gd name="connisteX2" fmla="*/ 2540002 w 2540002"/>
                <a:gd name="connsiteY2" fmla="*/ 0 h 2133596"/>
                <a:gd name="connisteX3" fmla="*/ 2540002 w 2540002"/>
                <a:gd name="connsiteY3" fmla="*/ 2133596 h 2133596"/>
                <a:gd name="connisteX4" fmla="*/ 304796 w 2540002"/>
                <a:gd name="connsiteY4" fmla="*/ 2133596 h 2133596"/>
                <a:gd name="connisteX5" fmla="*/ 0 w 2540002"/>
                <a:gd name="connsiteY5" fmla="*/ 1828800 h 2133596"/>
                <a:gd name="connisteX6" fmla="*/ 0 w 2540002"/>
                <a:gd name="connsiteY6" fmla="*/ 304796 h 213359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2" h="2133597">
                  <a:moveTo>
                    <a:pt x="0" y="304797"/>
                  </a:moveTo>
                  <a:cubicBezTo>
                    <a:pt x="0" y="136465"/>
                    <a:pt x="136465" y="0"/>
                    <a:pt x="304797" y="0"/>
                  </a:cubicBezTo>
                  <a:lnTo>
                    <a:pt x="2540002" y="0"/>
                  </a:lnTo>
                  <a:lnTo>
                    <a:pt x="2540002" y="2133597"/>
                  </a:lnTo>
                  <a:lnTo>
                    <a:pt x="304797" y="2133597"/>
                  </a:lnTo>
                  <a:cubicBezTo>
                    <a:pt x="136465" y="2133597"/>
                    <a:pt x="0" y="1997141"/>
                    <a:pt x="0" y="1828800"/>
                  </a:cubicBezTo>
                  <a:lnTo>
                    <a:pt x="0" y="304797"/>
                  </a:lnTo>
                  <a:close/>
                </a:path>
              </a:pathLst>
            </a:custGeom>
            <a:blipFill rotWithShape="1">
              <a:blip r:embed="rId3"/>
              <a:stretch>
                <a:fillRect/>
              </a:stretch>
            </a:blipFill>
            <a:ln w="0">
              <a:noFill/>
            </a:ln>
            <a:extLst>
              <a:ext uri="{91240B29-F687-4F45-9708-019B960494DF}">
                <a14:hiddenLine xmlns:a14="http://schemas.microsoft.com/office/drawing/2010/main" w="0">
                  <a:pattFill prst="pct5">
                    <a:fgClr>
                      <a:prstClr val="black"/>
                    </a:fgClr>
                  </a:pattFill>
                </a14:hiddenLine>
              </a:ext>
            </a:extLst>
          </p:spPr>
        </p:pic>
        <p:sp>
          <p:nvSpPr>
            <p:cNvPr id="7" name="任意多边形 6"/>
            <p:cNvSpPr/>
            <p:nvPr>
              <p:custDataLst>
                <p:tags r:id="rId4"/>
              </p:custDataLst>
            </p:nvPr>
          </p:nvSpPr>
          <p:spPr>
            <a:xfrm>
              <a:off x="4960" y="2880"/>
              <a:ext cx="4520" cy="3359"/>
            </a:xfrm>
            <a:custGeom>
              <a:avLst/>
              <a:gdLst>
                <a:gd name="connisteX0" fmla="*/ 0 w 2870201"/>
                <a:gd name="connsiteY0" fmla="*/ 0 h 2133596"/>
                <a:gd name="connisteX1" fmla="*/ 2565404 w 2870201"/>
                <a:gd name="connsiteY1" fmla="*/ 0 h 2133596"/>
                <a:gd name="connisteX2" fmla="*/ 2870201 w 2870201"/>
                <a:gd name="connsiteY2" fmla="*/ 304796 h 2133596"/>
                <a:gd name="connisteX3" fmla="*/ 2870201 w 2870201"/>
                <a:gd name="connsiteY3" fmla="*/ 1828800 h 2133596"/>
                <a:gd name="connisteX4" fmla="*/ 2565404 w 2870201"/>
                <a:gd name="connsiteY4" fmla="*/ 2133596 h 2133596"/>
                <a:gd name="connisteX5" fmla="*/ 0 w 2870201"/>
                <a:gd name="connsiteY5" fmla="*/ 2133596 h 2133596"/>
                <a:gd name="connisteX6" fmla="*/ 0 w 2870201"/>
                <a:gd name="connsiteY6" fmla="*/ 0 h 213359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70201" h="2133597">
                  <a:moveTo>
                    <a:pt x="0" y="0"/>
                  </a:moveTo>
                  <a:lnTo>
                    <a:pt x="2565404" y="0"/>
                  </a:lnTo>
                  <a:cubicBezTo>
                    <a:pt x="2733736" y="0"/>
                    <a:pt x="2870201" y="136465"/>
                    <a:pt x="2870201" y="304797"/>
                  </a:cubicBezTo>
                  <a:lnTo>
                    <a:pt x="2870201" y="1828800"/>
                  </a:lnTo>
                  <a:cubicBezTo>
                    <a:pt x="2870201" y="1997141"/>
                    <a:pt x="2733736" y="2133597"/>
                    <a:pt x="2565404" y="2133597"/>
                  </a:cubicBezTo>
                  <a:lnTo>
                    <a:pt x="0" y="2133597"/>
                  </a:lnTo>
                  <a:lnTo>
                    <a:pt x="0" y="0"/>
                  </a:lnTo>
                  <a:close/>
                </a:path>
              </a:pathLst>
            </a:custGeom>
            <a:solidFill>
              <a:schemeClr val="bg2"/>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0" name="图片 9" descr="C:/Users/50520/AppData/Roaming/Kingsoft/office6/wppai/generateppt/2b1e358ca83471bc13ddd89fc9f90f99.jpg2b1e358ca83471bc13ddd89fc9f90f99"/>
            <p:cNvPicPr preferRelativeResize="0">
              <a:picLocks noChangeAspect="1"/>
            </p:cNvPicPr>
            <p:nvPr>
              <p:custDataLst>
                <p:tags r:id="rId5"/>
              </p:custDataLst>
            </p:nvPr>
          </p:nvPicPr>
          <p:blipFill>
            <a:blip r:embed="rId6"/>
            <a:srcRect t="6277" b="9748"/>
            <a:stretch>
              <a:fillRect/>
            </a:stretch>
          </p:blipFill>
          <p:spPr>
            <a:xfrm>
              <a:off x="960" y="6480"/>
              <a:ext cx="4000" cy="3359"/>
            </a:xfrm>
            <a:custGeom>
              <a:avLst/>
              <a:gdLst>
                <a:gd name="connisteX0" fmla="*/ 0 w 2540002"/>
                <a:gd name="connsiteY0" fmla="*/ 304796 h 2133596"/>
                <a:gd name="connisteX1" fmla="*/ 304796 w 2540002"/>
                <a:gd name="connsiteY1" fmla="*/ 0 h 2133596"/>
                <a:gd name="connisteX2" fmla="*/ 2540002 w 2540002"/>
                <a:gd name="connsiteY2" fmla="*/ 0 h 2133596"/>
                <a:gd name="connisteX3" fmla="*/ 2540002 w 2540002"/>
                <a:gd name="connsiteY3" fmla="*/ 2133596 h 2133596"/>
                <a:gd name="connisteX4" fmla="*/ 304796 w 2540002"/>
                <a:gd name="connsiteY4" fmla="*/ 2133596 h 2133596"/>
                <a:gd name="connisteX5" fmla="*/ 0 w 2540002"/>
                <a:gd name="connsiteY5" fmla="*/ 1828800 h 2133596"/>
                <a:gd name="connisteX6" fmla="*/ 0 w 2540002"/>
                <a:gd name="connsiteY6" fmla="*/ 304796 h 213359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2" h="2133597">
                  <a:moveTo>
                    <a:pt x="0" y="304797"/>
                  </a:moveTo>
                  <a:cubicBezTo>
                    <a:pt x="0" y="136465"/>
                    <a:pt x="136465" y="0"/>
                    <a:pt x="304797" y="0"/>
                  </a:cubicBezTo>
                  <a:lnTo>
                    <a:pt x="2540002" y="0"/>
                  </a:lnTo>
                  <a:lnTo>
                    <a:pt x="2540002" y="2133597"/>
                  </a:lnTo>
                  <a:lnTo>
                    <a:pt x="304797" y="2133597"/>
                  </a:lnTo>
                  <a:cubicBezTo>
                    <a:pt x="136465" y="2133597"/>
                    <a:pt x="0" y="1997141"/>
                    <a:pt x="0" y="1828800"/>
                  </a:cubicBezTo>
                  <a:lnTo>
                    <a:pt x="0" y="304797"/>
                  </a:lnTo>
                  <a:close/>
                </a:path>
              </a:pathLst>
            </a:custGeom>
            <a:blipFill rotWithShape="1">
              <a:blip r:embed="rId3"/>
              <a:stretch>
                <a:fillRect/>
              </a:stretch>
            </a:blipFill>
            <a:ln w="0">
              <a:noFill/>
            </a:ln>
            <a:extLst>
              <a:ext uri="{91240B29-F687-4F45-9708-019B960494DF}">
                <a14:hiddenLine xmlns:a14="http://schemas.microsoft.com/office/drawing/2010/main" w="0">
                  <a:pattFill prst="pct5">
                    <a:fgClr>
                      <a:prstClr val="black"/>
                    </a:fgClr>
                  </a:pattFill>
                </a14:hiddenLine>
              </a:ext>
            </a:extLst>
          </p:spPr>
        </p:pic>
        <p:sp>
          <p:nvSpPr>
            <p:cNvPr id="13" name="任意多边形 12"/>
            <p:cNvSpPr/>
            <p:nvPr>
              <p:custDataLst>
                <p:tags r:id="rId7"/>
              </p:custDataLst>
            </p:nvPr>
          </p:nvSpPr>
          <p:spPr>
            <a:xfrm>
              <a:off x="4960" y="6480"/>
              <a:ext cx="4520" cy="3359"/>
            </a:xfrm>
            <a:custGeom>
              <a:avLst/>
              <a:gdLst>
                <a:gd name="connisteX0" fmla="*/ 0 w 2870201"/>
                <a:gd name="connsiteY0" fmla="*/ 0 h 2133596"/>
                <a:gd name="connisteX1" fmla="*/ 2565404 w 2870201"/>
                <a:gd name="connsiteY1" fmla="*/ 0 h 2133596"/>
                <a:gd name="connisteX2" fmla="*/ 2870201 w 2870201"/>
                <a:gd name="connsiteY2" fmla="*/ 304796 h 2133596"/>
                <a:gd name="connisteX3" fmla="*/ 2870201 w 2870201"/>
                <a:gd name="connsiteY3" fmla="*/ 1828800 h 2133596"/>
                <a:gd name="connisteX4" fmla="*/ 2565404 w 2870201"/>
                <a:gd name="connsiteY4" fmla="*/ 2133596 h 2133596"/>
                <a:gd name="connisteX5" fmla="*/ 0 w 2870201"/>
                <a:gd name="connsiteY5" fmla="*/ 2133596 h 2133596"/>
                <a:gd name="connisteX6" fmla="*/ 0 w 2870201"/>
                <a:gd name="connsiteY6" fmla="*/ 0 h 213359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70201" h="2133597">
                  <a:moveTo>
                    <a:pt x="0" y="0"/>
                  </a:moveTo>
                  <a:lnTo>
                    <a:pt x="2565404" y="0"/>
                  </a:lnTo>
                  <a:cubicBezTo>
                    <a:pt x="2733736" y="0"/>
                    <a:pt x="2870201" y="136465"/>
                    <a:pt x="2870201" y="304797"/>
                  </a:cubicBezTo>
                  <a:lnTo>
                    <a:pt x="2870201" y="1828800"/>
                  </a:lnTo>
                  <a:cubicBezTo>
                    <a:pt x="2870201" y="1997141"/>
                    <a:pt x="2733736" y="2133597"/>
                    <a:pt x="2565404" y="2133597"/>
                  </a:cubicBezTo>
                  <a:lnTo>
                    <a:pt x="0" y="2133597"/>
                  </a:lnTo>
                  <a:lnTo>
                    <a:pt x="0" y="0"/>
                  </a:lnTo>
                  <a:close/>
                </a:path>
              </a:pathLst>
            </a:custGeom>
            <a:solidFill>
              <a:schemeClr val="bg2"/>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custDataLst>
                <p:tags r:id="rId8"/>
              </p:custDataLst>
            </p:nvPr>
          </p:nvSpPr>
          <p:spPr>
            <a:xfrm>
              <a:off x="5440" y="3240"/>
              <a:ext cx="3680" cy="640"/>
            </a:xfrm>
            <a:prstGeom prst="rect">
              <a:avLst/>
            </a:prstGeom>
            <a:noFill/>
          </p:spPr>
          <p:txBody>
            <a:bodyPr wrap="square" lIns="0" tIns="0" rIns="0" bIns="0" rtlCol="0" anchor="t">
              <a:noAutofit/>
            </a:bodyPr>
            <a:p>
              <a:pPr algn="l">
                <a:lnSpc>
                  <a:spcPct val="111000"/>
                </a:lnSpc>
              </a:pPr>
              <a:r>
                <a:rPr lang="zh-CN" altLang="en-US" sz="2400">
                  <a:solidFill>
                    <a:schemeClr val="tx1"/>
                  </a:solidFill>
                  <a:latin typeface="Microsoft YaHei UI" panose="020B0503020204020204" charset="-122"/>
                  <a:ea typeface="Microsoft YaHei UI" panose="020B0503020204020204" charset="-122"/>
                </a:rPr>
                <a:t>电路知识总结</a:t>
              </a:r>
              <a:endParaRPr lang="zh-CN" altLang="en-US" sz="2400">
                <a:solidFill>
                  <a:schemeClr val="tx1"/>
                </a:solidFill>
                <a:latin typeface="Microsoft YaHei UI" panose="020B0503020204020204" charset="-122"/>
                <a:ea typeface="Microsoft YaHei UI" panose="020B0503020204020204" charset="-122"/>
              </a:endParaRPr>
            </a:p>
          </p:txBody>
        </p:sp>
        <p:sp>
          <p:nvSpPr>
            <p:cNvPr id="9" name="文本框 8"/>
            <p:cNvSpPr txBox="1"/>
            <p:nvPr>
              <p:custDataLst>
                <p:tags r:id="rId9"/>
              </p:custDataLst>
            </p:nvPr>
          </p:nvSpPr>
          <p:spPr>
            <a:xfrm>
              <a:off x="5440" y="3960"/>
              <a:ext cx="3640" cy="1920"/>
            </a:xfrm>
            <a:prstGeom prst="rect">
              <a:avLst/>
            </a:prstGeom>
            <a:noFill/>
          </p:spPr>
          <p:txBody>
            <a:bodyPr wrap="square" lIns="0" tIns="0" rIns="0" bIns="0" rtlCol="0" anchor="t">
              <a:noAutofit/>
            </a:bodyPr>
            <a:p>
              <a:pPr algn="l">
                <a:lnSpc>
                  <a:spcPct val="125000"/>
                </a:lnSpc>
              </a:pPr>
              <a:r>
                <a:rPr lang="zh-CN" altLang="en-US" sz="1600">
                  <a:solidFill>
                    <a:schemeClr val="tx1"/>
                  </a:solidFill>
                  <a:latin typeface="Microsoft YaHei UI" panose="020B0503020204020204" charset="-122"/>
                  <a:ea typeface="Microsoft YaHei UI" panose="020B0503020204020204" charset="-122"/>
                </a:rPr>
                <a:t>正弦电路关键点解析，三相电路连接方法详解，理解并掌握基本概念。</a:t>
              </a:r>
              <a:endParaRPr lang="zh-CN" altLang="en-US" sz="1600">
                <a:solidFill>
                  <a:schemeClr val="tx1"/>
                </a:solidFill>
                <a:latin typeface="Microsoft YaHei UI" panose="020B0503020204020204" charset="-122"/>
                <a:ea typeface="Microsoft YaHei UI" panose="020B0503020204020204" charset="-122"/>
              </a:endParaRPr>
            </a:p>
          </p:txBody>
        </p:sp>
        <p:pic>
          <p:nvPicPr>
            <p:cNvPr id="16" name="图片 15" descr="C:/Users/50520/AppData/Roaming/Kingsoft/office6/wppai/generateppt/2350b8f2a9a0a9652bf81e388d69b5b2.jpg2350b8f2a9a0a9652bf81e388d69b5b2"/>
            <p:cNvPicPr preferRelativeResize="0">
              <a:picLocks noChangeAspect="1"/>
            </p:cNvPicPr>
            <p:nvPr>
              <p:custDataLst>
                <p:tags r:id="rId10"/>
              </p:custDataLst>
            </p:nvPr>
          </p:nvPicPr>
          <p:blipFill>
            <a:blip r:embed="rId11"/>
            <a:srcRect t="28727" b="11256"/>
            <a:stretch>
              <a:fillRect/>
            </a:stretch>
          </p:blipFill>
          <p:spPr>
            <a:xfrm>
              <a:off x="9720" y="2880"/>
              <a:ext cx="4000" cy="3359"/>
            </a:xfrm>
            <a:custGeom>
              <a:avLst/>
              <a:gdLst>
                <a:gd name="connisteX0" fmla="*/ 0 w 2540002"/>
                <a:gd name="connsiteY0" fmla="*/ 304796 h 2133596"/>
                <a:gd name="connisteX1" fmla="*/ 304796 w 2540002"/>
                <a:gd name="connsiteY1" fmla="*/ 0 h 2133596"/>
                <a:gd name="connisteX2" fmla="*/ 2540002 w 2540002"/>
                <a:gd name="connsiteY2" fmla="*/ 0 h 2133596"/>
                <a:gd name="connisteX3" fmla="*/ 2540002 w 2540002"/>
                <a:gd name="connsiteY3" fmla="*/ 2133596 h 2133596"/>
                <a:gd name="connisteX4" fmla="*/ 304796 w 2540002"/>
                <a:gd name="connsiteY4" fmla="*/ 2133596 h 2133596"/>
                <a:gd name="connisteX5" fmla="*/ 0 w 2540002"/>
                <a:gd name="connsiteY5" fmla="*/ 1828800 h 2133596"/>
                <a:gd name="connisteX6" fmla="*/ 0 w 2540002"/>
                <a:gd name="connsiteY6" fmla="*/ 304796 h 213359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2" h="2133597">
                  <a:moveTo>
                    <a:pt x="0" y="304797"/>
                  </a:moveTo>
                  <a:cubicBezTo>
                    <a:pt x="0" y="136465"/>
                    <a:pt x="136465" y="0"/>
                    <a:pt x="304797" y="0"/>
                  </a:cubicBezTo>
                  <a:lnTo>
                    <a:pt x="2540002" y="0"/>
                  </a:lnTo>
                  <a:lnTo>
                    <a:pt x="2540002" y="2133597"/>
                  </a:lnTo>
                  <a:lnTo>
                    <a:pt x="304797" y="2133597"/>
                  </a:lnTo>
                  <a:cubicBezTo>
                    <a:pt x="136465" y="2133597"/>
                    <a:pt x="0" y="1997141"/>
                    <a:pt x="0" y="1828800"/>
                  </a:cubicBezTo>
                  <a:lnTo>
                    <a:pt x="0" y="304797"/>
                  </a:lnTo>
                  <a:close/>
                </a:path>
              </a:pathLst>
            </a:custGeom>
            <a:blipFill rotWithShape="1">
              <a:blip r:embed="rId3"/>
              <a:stretch>
                <a:fillRect/>
              </a:stretch>
            </a:blipFill>
            <a:ln w="0">
              <a:noFill/>
            </a:ln>
            <a:extLst>
              <a:ext uri="{91240B29-F687-4F45-9708-019B960494DF}">
                <a14:hiddenLine xmlns:a14="http://schemas.microsoft.com/office/drawing/2010/main" w="0">
                  <a:pattFill prst="pct5">
                    <a:fgClr>
                      <a:prstClr val="black"/>
                    </a:fgClr>
                  </a:pattFill>
                </a14:hiddenLine>
              </a:ext>
            </a:extLst>
          </p:spPr>
        </p:pic>
        <p:sp>
          <p:nvSpPr>
            <p:cNvPr id="19" name="任意多边形 18"/>
            <p:cNvSpPr/>
            <p:nvPr>
              <p:custDataLst>
                <p:tags r:id="rId12"/>
              </p:custDataLst>
            </p:nvPr>
          </p:nvSpPr>
          <p:spPr>
            <a:xfrm>
              <a:off x="13720" y="2880"/>
              <a:ext cx="4520" cy="3359"/>
            </a:xfrm>
            <a:custGeom>
              <a:avLst/>
              <a:gdLst>
                <a:gd name="connisteX0" fmla="*/ 0 w 2870201"/>
                <a:gd name="connsiteY0" fmla="*/ 0 h 2133596"/>
                <a:gd name="connisteX1" fmla="*/ 2565404 w 2870201"/>
                <a:gd name="connsiteY1" fmla="*/ 0 h 2133596"/>
                <a:gd name="connisteX2" fmla="*/ 2870201 w 2870201"/>
                <a:gd name="connsiteY2" fmla="*/ 304796 h 2133596"/>
                <a:gd name="connisteX3" fmla="*/ 2870201 w 2870201"/>
                <a:gd name="connsiteY3" fmla="*/ 1828800 h 2133596"/>
                <a:gd name="connisteX4" fmla="*/ 2565404 w 2870201"/>
                <a:gd name="connsiteY4" fmla="*/ 2133596 h 2133596"/>
                <a:gd name="connisteX5" fmla="*/ 0 w 2870201"/>
                <a:gd name="connsiteY5" fmla="*/ 2133596 h 2133596"/>
                <a:gd name="connisteX6" fmla="*/ 0 w 2870201"/>
                <a:gd name="connsiteY6" fmla="*/ 0 h 213359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70201" h="2133597">
                  <a:moveTo>
                    <a:pt x="0" y="0"/>
                  </a:moveTo>
                  <a:lnTo>
                    <a:pt x="2565404" y="0"/>
                  </a:lnTo>
                  <a:cubicBezTo>
                    <a:pt x="2733736" y="0"/>
                    <a:pt x="2870201" y="136465"/>
                    <a:pt x="2870201" y="304797"/>
                  </a:cubicBezTo>
                  <a:lnTo>
                    <a:pt x="2870201" y="1828800"/>
                  </a:lnTo>
                  <a:cubicBezTo>
                    <a:pt x="2870201" y="1997141"/>
                    <a:pt x="2733736" y="2133597"/>
                    <a:pt x="2565404" y="2133597"/>
                  </a:cubicBezTo>
                  <a:lnTo>
                    <a:pt x="0" y="2133597"/>
                  </a:lnTo>
                  <a:lnTo>
                    <a:pt x="0" y="0"/>
                  </a:lnTo>
                  <a:close/>
                </a:path>
              </a:pathLst>
            </a:custGeom>
            <a:solidFill>
              <a:schemeClr val="bg2"/>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2" name="图片 21" descr="C:/Users/50520/AppData/Roaming/Kingsoft/office6/wppai/generateppt/0fa9350a487b0d45cd0f5f520ef1e98a.jpg0fa9350a487b0d45cd0f5f520ef1e98a"/>
            <p:cNvPicPr preferRelativeResize="0">
              <a:picLocks noChangeAspect="1"/>
            </p:cNvPicPr>
            <p:nvPr>
              <p:custDataLst>
                <p:tags r:id="rId13"/>
              </p:custDataLst>
            </p:nvPr>
          </p:nvPicPr>
          <p:blipFill>
            <a:blip r:embed="rId14"/>
            <a:srcRect l="10317" r="10317"/>
            <a:stretch>
              <a:fillRect/>
            </a:stretch>
          </p:blipFill>
          <p:spPr>
            <a:xfrm>
              <a:off x="9720" y="6480"/>
              <a:ext cx="4000" cy="3359"/>
            </a:xfrm>
            <a:custGeom>
              <a:avLst/>
              <a:gdLst>
                <a:gd name="connisteX0" fmla="*/ 0 w 2540002"/>
                <a:gd name="connsiteY0" fmla="*/ 304796 h 2133596"/>
                <a:gd name="connisteX1" fmla="*/ 304796 w 2540002"/>
                <a:gd name="connsiteY1" fmla="*/ 0 h 2133596"/>
                <a:gd name="connisteX2" fmla="*/ 2540002 w 2540002"/>
                <a:gd name="connsiteY2" fmla="*/ 0 h 2133596"/>
                <a:gd name="connisteX3" fmla="*/ 2540002 w 2540002"/>
                <a:gd name="connsiteY3" fmla="*/ 2133596 h 2133596"/>
                <a:gd name="connisteX4" fmla="*/ 304796 w 2540002"/>
                <a:gd name="connsiteY4" fmla="*/ 2133596 h 2133596"/>
                <a:gd name="connisteX5" fmla="*/ 0 w 2540002"/>
                <a:gd name="connsiteY5" fmla="*/ 1828800 h 2133596"/>
                <a:gd name="connisteX6" fmla="*/ 0 w 2540002"/>
                <a:gd name="connsiteY6" fmla="*/ 304796 h 213359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2" h="2133597">
                  <a:moveTo>
                    <a:pt x="0" y="304797"/>
                  </a:moveTo>
                  <a:cubicBezTo>
                    <a:pt x="0" y="136465"/>
                    <a:pt x="136465" y="0"/>
                    <a:pt x="304797" y="0"/>
                  </a:cubicBezTo>
                  <a:lnTo>
                    <a:pt x="2540002" y="0"/>
                  </a:lnTo>
                  <a:lnTo>
                    <a:pt x="2540002" y="2133597"/>
                  </a:lnTo>
                  <a:lnTo>
                    <a:pt x="304797" y="2133597"/>
                  </a:lnTo>
                  <a:cubicBezTo>
                    <a:pt x="136465" y="2133597"/>
                    <a:pt x="0" y="1997141"/>
                    <a:pt x="0" y="1828800"/>
                  </a:cubicBezTo>
                  <a:lnTo>
                    <a:pt x="0" y="304797"/>
                  </a:lnTo>
                  <a:close/>
                </a:path>
              </a:pathLst>
            </a:custGeom>
            <a:blipFill rotWithShape="1">
              <a:blip r:embed="rId3"/>
              <a:stretch>
                <a:fillRect/>
              </a:stretch>
            </a:blipFill>
            <a:ln w="0">
              <a:noFill/>
            </a:ln>
            <a:extLst>
              <a:ext uri="{91240B29-F687-4F45-9708-019B960494DF}">
                <a14:hiddenLine xmlns:a14="http://schemas.microsoft.com/office/drawing/2010/main" w="0">
                  <a:pattFill prst="pct5">
                    <a:fgClr>
                      <a:prstClr val="black"/>
                    </a:fgClr>
                  </a:pattFill>
                </a14:hiddenLine>
              </a:ext>
            </a:extLst>
          </p:spPr>
        </p:pic>
        <p:sp>
          <p:nvSpPr>
            <p:cNvPr id="25" name="任意多边形 24"/>
            <p:cNvSpPr/>
            <p:nvPr>
              <p:custDataLst>
                <p:tags r:id="rId15"/>
              </p:custDataLst>
            </p:nvPr>
          </p:nvSpPr>
          <p:spPr>
            <a:xfrm>
              <a:off x="13720" y="6480"/>
              <a:ext cx="4520" cy="3359"/>
            </a:xfrm>
            <a:custGeom>
              <a:avLst/>
              <a:gdLst>
                <a:gd name="connisteX0" fmla="*/ 0 w 2870201"/>
                <a:gd name="connsiteY0" fmla="*/ 0 h 2133596"/>
                <a:gd name="connisteX1" fmla="*/ 2565404 w 2870201"/>
                <a:gd name="connsiteY1" fmla="*/ 0 h 2133596"/>
                <a:gd name="connisteX2" fmla="*/ 2870201 w 2870201"/>
                <a:gd name="connsiteY2" fmla="*/ 304796 h 2133596"/>
                <a:gd name="connisteX3" fmla="*/ 2870201 w 2870201"/>
                <a:gd name="connsiteY3" fmla="*/ 1828800 h 2133596"/>
                <a:gd name="connisteX4" fmla="*/ 2565404 w 2870201"/>
                <a:gd name="connsiteY4" fmla="*/ 2133596 h 2133596"/>
                <a:gd name="connisteX5" fmla="*/ 0 w 2870201"/>
                <a:gd name="connsiteY5" fmla="*/ 2133596 h 2133596"/>
                <a:gd name="connisteX6" fmla="*/ 0 w 2870201"/>
                <a:gd name="connsiteY6" fmla="*/ 0 h 213359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70201" h="2133597">
                  <a:moveTo>
                    <a:pt x="0" y="0"/>
                  </a:moveTo>
                  <a:lnTo>
                    <a:pt x="2565404" y="0"/>
                  </a:lnTo>
                  <a:cubicBezTo>
                    <a:pt x="2733736" y="0"/>
                    <a:pt x="2870201" y="136465"/>
                    <a:pt x="2870201" y="304797"/>
                  </a:cubicBezTo>
                  <a:lnTo>
                    <a:pt x="2870201" y="1828800"/>
                  </a:lnTo>
                  <a:cubicBezTo>
                    <a:pt x="2870201" y="1997141"/>
                    <a:pt x="2733736" y="2133597"/>
                    <a:pt x="2565404" y="2133597"/>
                  </a:cubicBezTo>
                  <a:lnTo>
                    <a:pt x="0" y="2133597"/>
                  </a:lnTo>
                  <a:lnTo>
                    <a:pt x="0" y="0"/>
                  </a:lnTo>
                  <a:close/>
                </a:path>
              </a:pathLst>
            </a:custGeom>
            <a:solidFill>
              <a:schemeClr val="bg2"/>
            </a:solidFill>
            <a:ln w="0">
              <a:noFill/>
            </a:ln>
            <a:extLst>
              <a:ext uri="{91240B29-F687-4F45-9708-019B960494DF}">
                <a14:hiddenLine xmlns:a14="http://schemas.microsoft.com/office/drawing/2010/main" w="0">
                  <a:pattFill prst="pct5">
                    <a:fgClr>
                      <a:schemeClr val="accent1">
                        <a:lumMod val="75000"/>
                      </a:schemeClr>
                    </a:fgClr>
                  </a:pattFill>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custDataLst>
                <p:tags r:id="rId16"/>
              </p:custDataLst>
            </p:nvPr>
          </p:nvSpPr>
          <p:spPr>
            <a:xfrm>
              <a:off x="5440" y="7080"/>
              <a:ext cx="3680" cy="640"/>
            </a:xfrm>
            <a:prstGeom prst="rect">
              <a:avLst/>
            </a:prstGeom>
            <a:noFill/>
          </p:spPr>
          <p:txBody>
            <a:bodyPr wrap="square" lIns="0" tIns="0" rIns="0" bIns="0" rtlCol="0" anchor="t">
              <a:noAutofit/>
            </a:bodyPr>
            <a:p>
              <a:pPr algn="l">
                <a:lnSpc>
                  <a:spcPct val="111000"/>
                </a:lnSpc>
              </a:pPr>
              <a:r>
                <a:rPr lang="zh-CN" altLang="en-US" sz="2400">
                  <a:solidFill>
                    <a:schemeClr val="tx1"/>
                  </a:solidFill>
                  <a:latin typeface="Microsoft YaHei UI" panose="020B0503020204020204" charset="-122"/>
                  <a:ea typeface="Microsoft YaHei UI" panose="020B0503020204020204" charset="-122"/>
                </a:rPr>
                <a:t>宿舍用电安全</a:t>
              </a:r>
              <a:endParaRPr lang="zh-CN" altLang="en-US" sz="2400">
                <a:solidFill>
                  <a:schemeClr val="tx1"/>
                </a:solidFill>
                <a:latin typeface="Microsoft YaHei UI" panose="020B0503020204020204" charset="-122"/>
                <a:ea typeface="Microsoft YaHei UI" panose="020B0503020204020204" charset="-122"/>
              </a:endParaRPr>
            </a:p>
          </p:txBody>
        </p:sp>
        <p:sp>
          <p:nvSpPr>
            <p:cNvPr id="15" name="文本框 14"/>
            <p:cNvSpPr txBox="1"/>
            <p:nvPr>
              <p:custDataLst>
                <p:tags r:id="rId17"/>
              </p:custDataLst>
            </p:nvPr>
          </p:nvSpPr>
          <p:spPr>
            <a:xfrm>
              <a:off x="5440" y="7800"/>
              <a:ext cx="3640" cy="1440"/>
            </a:xfrm>
            <a:prstGeom prst="rect">
              <a:avLst/>
            </a:prstGeom>
            <a:noFill/>
          </p:spPr>
          <p:txBody>
            <a:bodyPr wrap="square" lIns="0" tIns="0" rIns="0" bIns="0" rtlCol="0" anchor="t">
              <a:noAutofit/>
            </a:bodyPr>
            <a:p>
              <a:pPr algn="l">
                <a:lnSpc>
                  <a:spcPct val="125000"/>
                </a:lnSpc>
              </a:pPr>
              <a:r>
                <a:rPr lang="zh-CN" altLang="en-US" sz="1600">
                  <a:solidFill>
                    <a:schemeClr val="tx1"/>
                  </a:solidFill>
                  <a:latin typeface="Microsoft YaHei UI" panose="020B0503020204020204" charset="-122"/>
                  <a:ea typeface="Microsoft YaHei UI" panose="020B0503020204020204" charset="-122"/>
                </a:rPr>
                <a:t>生活用电安全常识普及，结合实例讲解，提高日常用电安全意识。</a:t>
              </a:r>
              <a:endParaRPr lang="zh-CN" altLang="en-US" sz="1600">
                <a:solidFill>
                  <a:schemeClr val="tx1"/>
                </a:solidFill>
                <a:latin typeface="Microsoft YaHei UI" panose="020B0503020204020204" charset="-122"/>
                <a:ea typeface="Microsoft YaHei UI" panose="020B0503020204020204" charset="-122"/>
              </a:endParaRPr>
            </a:p>
          </p:txBody>
        </p:sp>
        <p:sp>
          <p:nvSpPr>
            <p:cNvPr id="20" name="文本框 19"/>
            <p:cNvSpPr txBox="1"/>
            <p:nvPr>
              <p:custDataLst>
                <p:tags r:id="rId18"/>
              </p:custDataLst>
            </p:nvPr>
          </p:nvSpPr>
          <p:spPr>
            <a:xfrm>
              <a:off x="14200" y="3480"/>
              <a:ext cx="3680" cy="640"/>
            </a:xfrm>
            <a:prstGeom prst="rect">
              <a:avLst/>
            </a:prstGeom>
            <a:noFill/>
          </p:spPr>
          <p:txBody>
            <a:bodyPr wrap="square" lIns="0" tIns="0" rIns="0" bIns="0" rtlCol="0" anchor="t">
              <a:noAutofit/>
            </a:bodyPr>
            <a:p>
              <a:pPr algn="l">
                <a:lnSpc>
                  <a:spcPct val="111000"/>
                </a:lnSpc>
              </a:pPr>
              <a:r>
                <a:rPr lang="zh-CN" altLang="en-US" sz="2400">
                  <a:solidFill>
                    <a:schemeClr val="tx1"/>
                  </a:solidFill>
                  <a:latin typeface="Microsoft YaHei UI" panose="020B0503020204020204" charset="-122"/>
                  <a:ea typeface="Microsoft YaHei UI" panose="020B0503020204020204" charset="-122"/>
                </a:rPr>
                <a:t>电力工业发展</a:t>
              </a:r>
              <a:endParaRPr lang="zh-CN" altLang="en-US" sz="2400">
                <a:solidFill>
                  <a:schemeClr val="tx1"/>
                </a:solidFill>
                <a:latin typeface="Microsoft YaHei UI" panose="020B0503020204020204" charset="-122"/>
                <a:ea typeface="Microsoft YaHei UI" panose="020B0503020204020204" charset="-122"/>
              </a:endParaRPr>
            </a:p>
          </p:txBody>
        </p:sp>
        <p:sp>
          <p:nvSpPr>
            <p:cNvPr id="21" name="文本框 20"/>
            <p:cNvSpPr txBox="1"/>
            <p:nvPr>
              <p:custDataLst>
                <p:tags r:id="rId19"/>
              </p:custDataLst>
            </p:nvPr>
          </p:nvSpPr>
          <p:spPr>
            <a:xfrm>
              <a:off x="14200" y="4200"/>
              <a:ext cx="3640" cy="1440"/>
            </a:xfrm>
            <a:prstGeom prst="rect">
              <a:avLst/>
            </a:prstGeom>
            <a:noFill/>
          </p:spPr>
          <p:txBody>
            <a:bodyPr wrap="square" lIns="0" tIns="0" rIns="0" bIns="0" rtlCol="0" anchor="t">
              <a:noAutofit/>
            </a:bodyPr>
            <a:p>
              <a:pPr algn="l">
                <a:lnSpc>
                  <a:spcPct val="125000"/>
                </a:lnSpc>
              </a:pPr>
              <a:r>
                <a:rPr lang="zh-CN" altLang="en-US" sz="1600">
                  <a:solidFill>
                    <a:schemeClr val="tx1"/>
                  </a:solidFill>
                  <a:latin typeface="Microsoft YaHei UI" panose="020B0503020204020204" charset="-122"/>
                  <a:ea typeface="Microsoft YaHei UI" panose="020B0503020204020204" charset="-122"/>
                </a:rPr>
                <a:t>中国电力工业的辉煌成就，大国重器解析，电力在现代社会中的重要地位。</a:t>
              </a:r>
              <a:endParaRPr lang="zh-CN" altLang="en-US" sz="1600">
                <a:solidFill>
                  <a:schemeClr val="tx1"/>
                </a:solidFill>
                <a:latin typeface="Microsoft YaHei UI" panose="020B0503020204020204" charset="-122"/>
                <a:ea typeface="Microsoft YaHei UI" panose="020B0503020204020204" charset="-122"/>
              </a:endParaRPr>
            </a:p>
          </p:txBody>
        </p:sp>
        <p:sp>
          <p:nvSpPr>
            <p:cNvPr id="26" name="文本框 25"/>
            <p:cNvSpPr txBox="1"/>
            <p:nvPr>
              <p:custDataLst>
                <p:tags r:id="rId20"/>
              </p:custDataLst>
            </p:nvPr>
          </p:nvSpPr>
          <p:spPr>
            <a:xfrm>
              <a:off x="14200" y="7080"/>
              <a:ext cx="3680" cy="640"/>
            </a:xfrm>
            <a:prstGeom prst="rect">
              <a:avLst/>
            </a:prstGeom>
            <a:noFill/>
          </p:spPr>
          <p:txBody>
            <a:bodyPr wrap="square" lIns="0" tIns="0" rIns="0" bIns="0" rtlCol="0" anchor="t">
              <a:noAutofit/>
            </a:bodyPr>
            <a:p>
              <a:pPr algn="l">
                <a:lnSpc>
                  <a:spcPct val="111000"/>
                </a:lnSpc>
              </a:pPr>
              <a:r>
                <a:rPr lang="zh-CN" altLang="en-US" sz="2400">
                  <a:solidFill>
                    <a:schemeClr val="tx1"/>
                  </a:solidFill>
                  <a:latin typeface="Microsoft YaHei UI" panose="020B0503020204020204" charset="-122"/>
                  <a:ea typeface="Microsoft YaHei UI" panose="020B0503020204020204" charset="-122"/>
                </a:rPr>
                <a:t>课后学习任务</a:t>
              </a:r>
              <a:endParaRPr lang="zh-CN" altLang="en-US" sz="2400">
                <a:solidFill>
                  <a:schemeClr val="tx1"/>
                </a:solidFill>
                <a:latin typeface="Microsoft YaHei UI" panose="020B0503020204020204" charset="-122"/>
                <a:ea typeface="Microsoft YaHei UI" panose="020B0503020204020204" charset="-122"/>
              </a:endParaRPr>
            </a:p>
          </p:txBody>
        </p:sp>
        <p:sp>
          <p:nvSpPr>
            <p:cNvPr id="27" name="文本框 26"/>
            <p:cNvSpPr txBox="1"/>
            <p:nvPr>
              <p:custDataLst>
                <p:tags r:id="rId21"/>
              </p:custDataLst>
            </p:nvPr>
          </p:nvSpPr>
          <p:spPr>
            <a:xfrm>
              <a:off x="14200" y="7800"/>
              <a:ext cx="3640" cy="1440"/>
            </a:xfrm>
            <a:prstGeom prst="rect">
              <a:avLst/>
            </a:prstGeom>
            <a:noFill/>
          </p:spPr>
          <p:txBody>
            <a:bodyPr wrap="square" lIns="0" tIns="0" rIns="0" bIns="0" rtlCol="0" anchor="t">
              <a:noAutofit/>
            </a:bodyPr>
            <a:p>
              <a:pPr algn="l">
                <a:lnSpc>
                  <a:spcPct val="125000"/>
                </a:lnSpc>
              </a:pPr>
              <a:r>
                <a:rPr lang="zh-CN" altLang="en-US" sz="1600">
                  <a:solidFill>
                    <a:schemeClr val="tx1"/>
                  </a:solidFill>
                  <a:latin typeface="Microsoft YaHei UI" panose="020B0503020204020204" charset="-122"/>
                  <a:ea typeface="Microsoft YaHei UI" panose="020B0503020204020204" charset="-122"/>
                </a:rPr>
                <a:t>完成相关习题巩固知识，预习新内容</a:t>
              </a:r>
              <a:endParaRPr lang="zh-CN" altLang="en-US" sz="1600">
                <a:solidFill>
                  <a:schemeClr val="tx1"/>
                </a:solidFill>
                <a:latin typeface="Microsoft YaHei UI" panose="020B0503020204020204" charset="-122"/>
                <a:ea typeface="Microsoft YaHei UI"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4365" y="653415"/>
            <a:ext cx="9018905" cy="748030"/>
          </a:xfrm>
          <a:prstGeom prst="rect">
            <a:avLst/>
          </a:prstGeom>
          <a:noFill/>
        </p:spPr>
        <p:txBody>
          <a:bodyPr wrap="square" rtlCol="0" anchor="t">
            <a:spAutoFit/>
          </a:bodyPr>
          <a:p>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2.1</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白炽灯、日光灯的安装与调试</a:t>
            </a:r>
            <a:endPar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Box 46"/>
          <p:cNvSpPr txBox="1"/>
          <p:nvPr/>
        </p:nvSpPr>
        <p:spPr>
          <a:xfrm>
            <a:off x="777093" y="1874319"/>
            <a:ext cx="2113280" cy="675640"/>
          </a:xfrm>
          <a:prstGeom prst="rect">
            <a:avLst/>
          </a:prstGeom>
          <a:noFill/>
        </p:spPr>
        <p:txBody>
          <a:bodyPr wrap="none" rtlCol="0">
            <a:spAutoFit/>
          </a:bodyPr>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endPar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6"/>
          <p:cNvSpPr txBox="1">
            <a:spLocks noChangeArrowheads="1"/>
          </p:cNvSpPr>
          <p:nvPr>
            <p:custDataLst>
              <p:tags r:id="rId1"/>
            </p:custDataLst>
          </p:nvPr>
        </p:nvSpPr>
        <p:spPr bwMode="auto">
          <a:xfrm>
            <a:off x="6056630" y="2836545"/>
            <a:ext cx="5872480"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掌握电容、电感等常用元件的交流特性</a:t>
            </a:r>
            <a:r>
              <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p:cNvSpPr txBox="1">
            <a:spLocks noChangeArrowheads="1"/>
          </p:cNvSpPr>
          <p:nvPr>
            <p:custDataLst>
              <p:tags r:id="rId2"/>
            </p:custDataLst>
          </p:nvPr>
        </p:nvSpPr>
        <p:spPr bwMode="auto">
          <a:xfrm>
            <a:off x="5981700" y="1726565"/>
            <a:ext cx="520573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掌握正弦交流电的表示方法</a:t>
            </a:r>
            <a:r>
              <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熟悉有关电气符号</a:t>
            </a:r>
            <a:r>
              <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a:t>
            </a:r>
            <a:endPar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6"/>
          <p:cNvSpPr txBox="1">
            <a:spLocks noChangeArrowheads="1"/>
          </p:cNvSpPr>
          <p:nvPr>
            <p:custDataLst>
              <p:tags r:id="rId3"/>
            </p:custDataLst>
          </p:nvPr>
        </p:nvSpPr>
        <p:spPr bwMode="auto">
          <a:xfrm>
            <a:off x="6056630" y="4047490"/>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掌握单相交流电路的分析方法</a:t>
            </a:r>
            <a:r>
              <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a:t>
            </a:r>
            <a:endPar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custDataLst>
              <p:tags r:id="rId4"/>
            </p:custDataLst>
          </p:nvPr>
        </p:nvGrpSpPr>
        <p:grpSpPr>
          <a:xfrm flipV="1">
            <a:off x="5505450" y="1814830"/>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5"/>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6"/>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8"/>
            </p:custDataLst>
          </p:nvPr>
        </p:nvGrpSpPr>
        <p:grpSpPr>
          <a:xfrm flipV="1">
            <a:off x="5505450" y="2823845"/>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9"/>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0"/>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1"/>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12"/>
            </p:custDataLst>
          </p:nvPr>
        </p:nvGrpSpPr>
        <p:grpSpPr>
          <a:xfrm flipV="1">
            <a:off x="5466715" y="4047490"/>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13"/>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14"/>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15"/>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 name="文本框 3"/>
          <p:cNvSpPr txBox="1"/>
          <p:nvPr/>
        </p:nvSpPr>
        <p:spPr>
          <a:xfrm>
            <a:off x="6176010" y="5250180"/>
            <a:ext cx="6096000" cy="460375"/>
          </a:xfrm>
          <a:prstGeom prst="rect">
            <a:avLst/>
          </a:prstGeom>
          <a:noFill/>
        </p:spPr>
        <p:txBody>
          <a:bodyPr wrap="square" rtlCol="0" anchor="t">
            <a:spAutoFit/>
          </a:bodyPr>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掌握三相正弦交流电的分析方法</a:t>
            </a:r>
            <a:r>
              <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a:t>
            </a:r>
            <a:endPar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p:cNvGrpSpPr/>
          <p:nvPr>
            <p:custDataLst>
              <p:tags r:id="rId16"/>
            </p:custDataLst>
          </p:nvPr>
        </p:nvGrpSpPr>
        <p:grpSpPr>
          <a:xfrm flipV="1">
            <a:off x="5514975" y="5281295"/>
            <a:ext cx="441325" cy="1097915"/>
            <a:chOff x="581025" y="-431160"/>
            <a:chExt cx="1619642" cy="3889866"/>
          </a:xfrm>
        </p:grpSpPr>
        <p:grpSp>
          <p:nvGrpSpPr>
            <p:cNvPr id="7" name="组合 6"/>
            <p:cNvGrpSpPr/>
            <p:nvPr/>
          </p:nvGrpSpPr>
          <p:grpSpPr>
            <a:xfrm>
              <a:off x="581025" y="-431160"/>
              <a:ext cx="1619642" cy="3889866"/>
              <a:chOff x="6651335" y="-335489"/>
              <a:chExt cx="1360493" cy="3190953"/>
            </a:xfrm>
            <a:effectLst/>
          </p:grpSpPr>
          <p:grpSp>
            <p:nvGrpSpPr>
              <p:cNvPr id="8" name="组合 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 name="同心圆 8"/>
                <p:cNvSpPr/>
                <p:nvPr>
                  <p:custDataLst>
                    <p:tags r:id="rId17"/>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custDataLst>
                    <p:tags r:id="rId18"/>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36"/>
              <p:cNvSpPr txBox="1"/>
              <p:nvPr/>
            </p:nvSpPr>
            <p:spPr>
              <a:xfrm>
                <a:off x="6854606" y="-335489"/>
                <a:ext cx="751672" cy="2568336"/>
              </a:xfrm>
              <a:prstGeom prst="rect">
                <a:avLst/>
              </a:prstGeom>
              <a:noFill/>
            </p:spPr>
            <p:txBody>
              <a:bodyPr wrap="square" rtlCol="0">
                <a:spAutoFit/>
              </a:bodyPr>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椭圆 11"/>
            <p:cNvSpPr/>
            <p:nvPr>
              <p:custDataLst>
                <p:tags r:id="rId19"/>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custDataLst>
              <p:tags r:id="rId20"/>
            </p:custDataLst>
          </p:nvPr>
        </p:nvGrpSpPr>
        <p:grpSpPr>
          <a:xfrm flipV="1">
            <a:off x="5495925" y="6115050"/>
            <a:ext cx="441325" cy="1097915"/>
            <a:chOff x="581025" y="-431160"/>
            <a:chExt cx="1619642" cy="3889866"/>
          </a:xfrm>
        </p:grpSpPr>
        <p:grpSp>
          <p:nvGrpSpPr>
            <p:cNvPr id="16" name="组合 15"/>
            <p:cNvGrpSpPr/>
            <p:nvPr/>
          </p:nvGrpSpPr>
          <p:grpSpPr>
            <a:xfrm>
              <a:off x="581025" y="-431160"/>
              <a:ext cx="1619642" cy="3889866"/>
              <a:chOff x="6651335" y="-335489"/>
              <a:chExt cx="1360493" cy="3190953"/>
            </a:xfrm>
            <a:effectLst/>
          </p:grpSpPr>
          <p:grpSp>
            <p:nvGrpSpPr>
              <p:cNvPr id="17" name="组合 1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8" name="同心圆 17"/>
                <p:cNvSpPr/>
                <p:nvPr>
                  <p:custDataLst>
                    <p:tags r:id="rId2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p:cNvSpPr/>
                <p:nvPr>
                  <p:custDataLst>
                    <p:tags r:id="rId2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extBox 36"/>
              <p:cNvSpPr txBox="1"/>
              <p:nvPr/>
            </p:nvSpPr>
            <p:spPr>
              <a:xfrm>
                <a:off x="6854606" y="-335489"/>
                <a:ext cx="751672" cy="2568336"/>
              </a:xfrm>
              <a:prstGeom prst="rect">
                <a:avLst/>
              </a:prstGeom>
              <a:noFill/>
            </p:spPr>
            <p:txBody>
              <a:bodyPr wrap="square" rtlCol="0">
                <a:spAutoFit/>
              </a:bodyPr>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椭圆 20"/>
            <p:cNvSpPr/>
            <p:nvPr>
              <p:custDataLst>
                <p:tags r:id="rId2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文本框 21"/>
          <p:cNvSpPr txBox="1"/>
          <p:nvPr/>
        </p:nvSpPr>
        <p:spPr>
          <a:xfrm>
            <a:off x="6176010" y="6188710"/>
            <a:ext cx="6096000" cy="460375"/>
          </a:xfrm>
          <a:prstGeom prst="rect">
            <a:avLst/>
          </a:prstGeom>
          <a:noFill/>
        </p:spPr>
        <p:txBody>
          <a:bodyPr wrap="square" rtlCol="0" anchor="t">
            <a:spAutoFit/>
          </a:bodyPr>
          <a:p>
            <a:r>
              <a:rPr 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完成任务实施</a:t>
            </a:r>
            <a:endParaRPr 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1500"/>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085" y="266700"/>
            <a:ext cx="6211570"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a:t>
            </a: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正弦交流电的特征及其表示方法</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文本框 19"/>
          <p:cNvSpPr txBox="1"/>
          <p:nvPr/>
        </p:nvSpPr>
        <p:spPr>
          <a:xfrm>
            <a:off x="775970" y="1779905"/>
            <a:ext cx="10909300" cy="2306955"/>
          </a:xfrm>
          <a:prstGeom prst="rect">
            <a:avLst/>
          </a:prstGeom>
        </p:spPr>
        <p:txBody>
          <a:bodyPr wrap="square">
            <a:spAutoFit/>
          </a:bodyPr>
          <a:p>
            <a:pPr indent="0" algn="just" defTabSz="266700" fontAlgn="auto">
              <a:lnSpc>
                <a:spcPct val="150000"/>
              </a:lnSpc>
              <a:spcBef>
                <a:spcPct val="0"/>
              </a:spcBef>
              <a:spcAft>
                <a:spcPct val="0"/>
              </a:spcAft>
            </a:pPr>
            <a:r>
              <a:rPr lang="zh-CN" altLang="en-US" sz="2400" dirty="0">
                <a:solidFill>
                  <a:srgbClr val="FF0000"/>
                </a:solidFill>
                <a:latin typeface="微软雅黑" panose="020B0503020204020204" pitchFamily="34" charset="-122"/>
                <a:ea typeface="微软雅黑" panose="020B0503020204020204" pitchFamily="34" charset="-122"/>
                <a:sym typeface="+mn-ea"/>
              </a:rPr>
              <a:t>交流电定义：</a:t>
            </a:r>
            <a:r>
              <a:rPr lang="zh-CN" altLang="en-US" sz="2400" dirty="0">
                <a:latin typeface="微软雅黑" panose="020B0503020204020204" pitchFamily="34" charset="-122"/>
                <a:ea typeface="微软雅黑" panose="020B0503020204020204" pitchFamily="34" charset="-122"/>
              </a:rPr>
              <a:t>大小随时间按一定规律作周期性变化且在一个周期内平均值为零的电流（电压、电动势）称为交流电。</a:t>
            </a:r>
            <a:endParaRPr lang="zh-CN" altLang="en-US" sz="2400" dirty="0">
              <a:latin typeface="微软雅黑" panose="020B0503020204020204" pitchFamily="34" charset="-122"/>
              <a:ea typeface="微软雅黑" panose="020B0503020204020204" pitchFamily="34" charset="-122"/>
            </a:endParaRPr>
          </a:p>
          <a:p>
            <a:pPr indent="0" algn="just" defTabSz="266700" fontAlgn="auto">
              <a:lnSpc>
                <a:spcPct val="150000"/>
              </a:lnSpc>
              <a:spcBef>
                <a:spcPct val="0"/>
              </a:spcBef>
              <a:spcAft>
                <a:spcPct val="0"/>
              </a:spcAft>
            </a:pPr>
            <a:r>
              <a:rPr lang="zh-CN" altLang="en-US" sz="2400" dirty="0">
                <a:latin typeface="微软雅黑" panose="020B0503020204020204" pitchFamily="34" charset="-122"/>
                <a:ea typeface="微软雅黑" panose="020B0503020204020204" pitchFamily="34" charset="-122"/>
              </a:rPr>
              <a:t>随时间按正弦规律变化的电流（电压、电动势）称为正弦电量，或称为</a:t>
            </a:r>
            <a:r>
              <a:rPr lang="zh-CN" altLang="en-US" sz="2400" dirty="0">
                <a:solidFill>
                  <a:srgbClr val="FF0000"/>
                </a:solidFill>
                <a:latin typeface="微软雅黑" panose="020B0503020204020204" pitchFamily="34" charset="-122"/>
                <a:ea typeface="微软雅黑" panose="020B0503020204020204" pitchFamily="34" charset="-122"/>
              </a:rPr>
              <a:t>正弦交流电（简称交流电）。</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21" name="图片 1"/>
          <p:cNvPicPr>
            <a:picLocks noChangeAspect="1"/>
          </p:cNvPicPr>
          <p:nvPr/>
        </p:nvPicPr>
        <p:blipFill>
          <a:blip r:embed="rId2"/>
          <a:stretch>
            <a:fillRect/>
          </a:stretch>
        </p:blipFill>
        <p:spPr>
          <a:xfrm>
            <a:off x="3880485" y="3703955"/>
            <a:ext cx="3679825" cy="2952115"/>
          </a:xfrm>
          <a:prstGeom prst="rect">
            <a:avLst/>
          </a:prstGeom>
          <a:noFill/>
          <a:ln>
            <a:noFill/>
          </a:ln>
        </p:spPr>
      </p:pic>
      <p:sp>
        <p:nvSpPr>
          <p:cNvPr id="24" name="文本框 23"/>
          <p:cNvSpPr txBox="1"/>
          <p:nvPr/>
        </p:nvSpPr>
        <p:spPr>
          <a:xfrm>
            <a:off x="775970" y="4308793"/>
            <a:ext cx="5080000" cy="460375"/>
          </a:xfrm>
          <a:prstGeom prst="rect">
            <a:avLst/>
          </a:prstGeom>
        </p:spPr>
        <p:txBody>
          <a:bodyPr>
            <a:spAutoFit/>
          </a:bodyPr>
          <a:p>
            <a:pPr marL="0" indent="0" algn="just" defTabSz="266700">
              <a:spcBef>
                <a:spcPct val="0"/>
              </a:spcBef>
              <a:spcAft>
                <a:spcPct val="0"/>
              </a:spcAft>
            </a:pPr>
            <a:r>
              <a:rPr lang="zh-CN" altLang="en-US" sz="2400" dirty="0">
                <a:latin typeface="微软雅黑" panose="020B0503020204020204" pitchFamily="34" charset="-122"/>
                <a:ea typeface="微软雅黑" panose="020B0503020204020204" pitchFamily="34" charset="-122"/>
              </a:rPr>
              <a:t> i =Im sin(ωt+φ)  </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085" y="266700"/>
            <a:ext cx="6211570"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a:t>
            </a: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正弦交流电的特征及其表示方法</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文本框 19"/>
          <p:cNvSpPr txBox="1"/>
          <p:nvPr/>
        </p:nvSpPr>
        <p:spPr>
          <a:xfrm>
            <a:off x="775970" y="1779905"/>
            <a:ext cx="10909300" cy="645160"/>
          </a:xfrm>
          <a:prstGeom prst="rect">
            <a:avLst/>
          </a:prstGeom>
        </p:spPr>
        <p:txBody>
          <a:bodyPr wrap="square">
            <a:spAutoFit/>
          </a:bodyPr>
          <a:p>
            <a:pPr indent="0" algn="just" defTabSz="266700" fontAlgn="auto">
              <a:lnSpc>
                <a:spcPct val="150000"/>
              </a:lnSpc>
              <a:spcBef>
                <a:spcPct val="0"/>
              </a:spcBef>
              <a:spcAft>
                <a:spcPct val="0"/>
              </a:spcAft>
            </a:pPr>
            <a:r>
              <a:rPr lang="zh-CN" altLang="en-US" sz="2400" dirty="0">
                <a:solidFill>
                  <a:srgbClr val="FF0000"/>
                </a:solidFill>
                <a:latin typeface="微软雅黑" panose="020B0503020204020204" pitchFamily="34" charset="-122"/>
                <a:ea typeface="微软雅黑" panose="020B0503020204020204" pitchFamily="34" charset="-122"/>
                <a:sym typeface="+mn-ea"/>
              </a:rPr>
              <a:t>交流电的三要素：</a:t>
            </a:r>
            <a:r>
              <a:rPr lang="zh-CN" altLang="en-US" sz="2400" dirty="0">
                <a:solidFill>
                  <a:schemeClr val="tx1"/>
                </a:solidFill>
                <a:latin typeface="微软雅黑" panose="020B0503020204020204" pitchFamily="34" charset="-122"/>
                <a:ea typeface="微软雅黑" panose="020B0503020204020204" pitchFamily="34" charset="-122"/>
                <a:sym typeface="+mn-ea"/>
              </a:rPr>
              <a:t>最大值、周期、初相位</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75970" y="2773045"/>
            <a:ext cx="9368155" cy="1198880"/>
          </a:xfrm>
          <a:prstGeom prst="rect">
            <a:avLst/>
          </a:prstGeom>
        </p:spPr>
        <p:txBody>
          <a:bodyPr wrap="square" anchor="t" anchorCtr="0">
            <a:spAutoFit/>
          </a:bodyPr>
          <a:p>
            <a:pPr indent="0" algn="just" defTabSz="266700" fontAlgn="auto">
              <a:lnSpc>
                <a:spcPct val="150000"/>
              </a:lnSpc>
              <a:spcBef>
                <a:spcPct val="0"/>
              </a:spcBef>
              <a:spcAft>
                <a:spcPct val="0"/>
              </a:spcAft>
            </a:pPr>
            <a:r>
              <a:rPr lang="zh-CN" altLang="en-US" sz="2400" dirty="0">
                <a:latin typeface="微软雅黑" panose="020B0503020204020204" pitchFamily="34" charset="-122"/>
                <a:ea typeface="微软雅黑" panose="020B0503020204020204" pitchFamily="34" charset="-122"/>
              </a:rPr>
              <a:t>(1) 最大值：正弦交流电在周期性变化过程中，出现的最大的瞬时值称为交流电的最大值。</a:t>
            </a:r>
            <a:endParaRPr lang="zh-CN" altLang="en-US" sz="24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775970" y="4109085"/>
            <a:ext cx="9479915" cy="1198880"/>
          </a:xfrm>
          <a:prstGeom prst="rect">
            <a:avLst/>
          </a:prstGeom>
        </p:spPr>
        <p:txBody>
          <a:bodyPr wrap="square" anchor="t" anchorCtr="0">
            <a:spAutoFit/>
          </a:bodyPr>
          <a:p>
            <a:pPr indent="0" algn="just" defTabSz="266700" fontAlgn="auto">
              <a:lnSpc>
                <a:spcPct val="150000"/>
              </a:lnSpc>
              <a:spcBef>
                <a:spcPct val="0"/>
              </a:spcBef>
              <a:spcAft>
                <a:spcPct val="0"/>
              </a:spcAft>
            </a:pPr>
            <a:r>
              <a:rPr lang="zh-CN" altLang="en-US" sz="2400" dirty="0">
                <a:latin typeface="微软雅黑" panose="020B0503020204020204" pitchFamily="34" charset="-122"/>
                <a:ea typeface="微软雅黑" panose="020B0503020204020204" pitchFamily="34" charset="-122"/>
              </a:rPr>
              <a:t>(2) 周期</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所谓周期，就是交流电完成一个循环所需要的时间，用字母Ｔ表示，单位为秒。</a:t>
            </a:r>
            <a:endParaRPr lang="zh-CN" altLang="en-US" sz="24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775970" y="5281295"/>
            <a:ext cx="9368790" cy="1198880"/>
          </a:xfrm>
          <a:prstGeom prst="rect">
            <a:avLst/>
          </a:prstGeom>
        </p:spPr>
        <p:txBody>
          <a:bodyPr wrap="square" anchor="t" anchorCtr="0">
            <a:spAutoFit/>
          </a:bodyPr>
          <a:p>
            <a:pPr indent="0" algn="just" defTabSz="266700" fontAlgn="auto">
              <a:lnSpc>
                <a:spcPct val="150000"/>
              </a:lnSpc>
              <a:buClrTx/>
              <a:buSzTx/>
              <a:buFontTx/>
            </a:pPr>
            <a:r>
              <a:rPr lang="zh-CN" altLang="en-US" sz="2400" dirty="0">
                <a:latin typeface="微软雅黑" panose="020B0503020204020204" pitchFamily="34" charset="-122"/>
                <a:ea typeface="微软雅黑" panose="020B0503020204020204" pitchFamily="34" charset="-122"/>
              </a:rPr>
              <a:t>（3）初相位</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t =0时正弦量的相位，叫做正弦量的初相位，简称初相，用ψ表示。</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085" y="266700"/>
            <a:ext cx="6211570" cy="52197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a:t>
            </a: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正弦交流电的特征及其表示方法</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文本框 19"/>
          <p:cNvSpPr txBox="1"/>
          <p:nvPr/>
        </p:nvSpPr>
        <p:spPr>
          <a:xfrm>
            <a:off x="775970" y="1412875"/>
            <a:ext cx="10909300" cy="1753235"/>
          </a:xfrm>
          <a:prstGeom prst="rect">
            <a:avLst/>
          </a:prstGeom>
        </p:spPr>
        <p:txBody>
          <a:bodyPr wrap="square">
            <a:spAutoFit/>
          </a:bodyPr>
          <a:p>
            <a:pPr indent="0" algn="just" defTabSz="266700" fontAlgn="auto">
              <a:lnSpc>
                <a:spcPct val="150000"/>
              </a:lnSpc>
              <a:spcBef>
                <a:spcPct val="0"/>
              </a:spcBef>
              <a:spcAft>
                <a:spcPct val="0"/>
              </a:spcAft>
            </a:pPr>
            <a:r>
              <a:rPr lang="zh-CN" altLang="en-US" sz="2400" dirty="0">
                <a:solidFill>
                  <a:srgbClr val="FF0000"/>
                </a:solidFill>
                <a:latin typeface="微软雅黑" panose="020B0503020204020204" pitchFamily="34" charset="-122"/>
                <a:ea typeface="微软雅黑" panose="020B0503020204020204" pitchFamily="34" charset="-122"/>
                <a:sym typeface="+mn-ea"/>
              </a:rPr>
              <a:t>相位差：</a:t>
            </a:r>
            <a:r>
              <a:rPr lang="zh-CN" altLang="en-US" sz="2400" dirty="0">
                <a:solidFill>
                  <a:schemeClr val="tx1"/>
                </a:solidFill>
                <a:latin typeface="微软雅黑" panose="020B0503020204020204" pitchFamily="34" charset="-122"/>
                <a:ea typeface="微软雅黑" panose="020B0503020204020204" pitchFamily="34" charset="-122"/>
                <a:sym typeface="+mn-ea"/>
              </a:rPr>
              <a:t>两个同频率正弦量相位分别为</a:t>
            </a:r>
            <a:r>
              <a:rPr lang="en-US" altLang="zh-CN" sz="2400" dirty="0">
                <a:solidFill>
                  <a:schemeClr val="tx1"/>
                </a:solidFill>
                <a:latin typeface="微软雅黑" panose="020B0503020204020204" pitchFamily="34" charset="-122"/>
                <a:ea typeface="微软雅黑" panose="020B0503020204020204" pitchFamily="34" charset="-122"/>
                <a:sym typeface="+mn-ea"/>
              </a:rPr>
              <a:t>ωt+ψu</a:t>
            </a:r>
            <a:r>
              <a:rPr lang="zh-CN" altLang="en-US" sz="2400" dirty="0">
                <a:solidFill>
                  <a:schemeClr val="tx1"/>
                </a:solidFill>
                <a:latin typeface="微软雅黑" panose="020B0503020204020204" pitchFamily="34" charset="-122"/>
                <a:ea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sym typeface="+mn-ea"/>
              </a:rPr>
              <a:t>ωt+ψi</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indent="0" algn="just" defTabSz="266700" fontAlgn="auto">
              <a:lnSpc>
                <a:spcPct val="150000"/>
              </a:lnSpc>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sym typeface="+mn-ea"/>
              </a:rPr>
              <a:t>相位差</a:t>
            </a:r>
            <a:r>
              <a:rPr lang="en-US" altLang="zh-CN" sz="2400" dirty="0">
                <a:solidFill>
                  <a:schemeClr val="tx1"/>
                </a:solidFill>
                <a:latin typeface="微软雅黑" panose="020B0503020204020204" pitchFamily="34" charset="-122"/>
                <a:ea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sym typeface="+mn-ea"/>
              </a:rPr>
              <a:t>ωt+ψu </a:t>
            </a:r>
            <a:r>
              <a:rPr lang="zh-CN" altLang="en-US" sz="2400" dirty="0">
                <a:solidFill>
                  <a:schemeClr val="tx1"/>
                </a:solidFill>
                <a:latin typeface="微软雅黑" panose="020B0503020204020204" pitchFamily="34" charset="-122"/>
                <a:ea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sym typeface="+mn-ea"/>
              </a:rPr>
              <a:t>ωt+ψi</a:t>
            </a:r>
            <a:r>
              <a:rPr lang="zh-CN" altLang="en-US" sz="2400" dirty="0">
                <a:solidFill>
                  <a:schemeClr val="tx1"/>
                </a:solidFill>
                <a:latin typeface="微软雅黑" panose="020B0503020204020204" pitchFamily="34" charset="-122"/>
                <a:ea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sym typeface="+mn-ea"/>
              </a:rPr>
              <a:t>= ψu -ψi</a:t>
            </a:r>
            <a:r>
              <a:rPr lang="zh-CN" altLang="en-US" sz="2400" dirty="0">
                <a:solidFill>
                  <a:schemeClr val="tx1"/>
                </a:solidFill>
                <a:latin typeface="微软雅黑" panose="020B0503020204020204" pitchFamily="34" charset="-122"/>
                <a:ea typeface="微软雅黑" panose="020B0503020204020204" pitchFamily="34" charset="-122"/>
                <a:sym typeface="+mn-ea"/>
              </a:rPr>
              <a:t>，即它们的初相位之差。</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indent="0" algn="just" defTabSz="266700" fontAlgn="auto">
              <a:lnSpc>
                <a:spcPct val="150000"/>
              </a:lnSpc>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sym typeface="+mn-ea"/>
              </a:rPr>
              <a:t>注意：只有两个同频率的正弦量才能比较相位差。</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775970" y="3640455"/>
            <a:ext cx="10080625" cy="1753235"/>
          </a:xfrm>
          <a:prstGeom prst="rect">
            <a:avLst/>
          </a:prstGeom>
        </p:spPr>
        <p:txBody>
          <a:bodyPr wrap="square">
            <a:spAutoFit/>
          </a:bodyPr>
          <a:p>
            <a:pPr indent="0" algn="just" defTabSz="266700" fontAlgn="auto">
              <a:lnSpc>
                <a:spcPct val="150000"/>
              </a:lnSpc>
              <a:spcBef>
                <a:spcPct val="0"/>
              </a:spcBef>
              <a:spcAft>
                <a:spcPct val="0"/>
              </a:spcAft>
            </a:pPr>
            <a:r>
              <a:rPr lang="zh-CN" altLang="en-US" sz="2400" dirty="0">
                <a:latin typeface="微软雅黑" panose="020B0503020204020204" pitchFamily="34" charset="-122"/>
                <a:ea typeface="微软雅黑" panose="020B0503020204020204" pitchFamily="34" charset="-122"/>
              </a:rPr>
              <a:t>初相相等的两个正弦量,它们的相位差为零，称这样的两个正弦量叫做</a:t>
            </a:r>
            <a:r>
              <a:rPr lang="zh-CN" altLang="en-US" sz="2400" dirty="0">
                <a:solidFill>
                  <a:srgbClr val="FF0000"/>
                </a:solidFill>
                <a:latin typeface="微软雅黑" panose="020B0503020204020204" pitchFamily="34" charset="-122"/>
                <a:ea typeface="微软雅黑" panose="020B0503020204020204" pitchFamily="34" charset="-122"/>
              </a:rPr>
              <a:t>同相</a:t>
            </a:r>
            <a:r>
              <a:rPr lang="zh-CN" altLang="en-US" sz="2400" dirty="0">
                <a:latin typeface="微软雅黑" panose="020B0503020204020204" pitchFamily="34" charset="-122"/>
                <a:ea typeface="微软雅黑" panose="020B0503020204020204" pitchFamily="34" charset="-122"/>
              </a:rPr>
              <a:t>。同相的两个正弦量同时达到零值，同时达到最大值。</a:t>
            </a:r>
            <a:endParaRPr lang="zh-CN" altLang="en-US" sz="2400" dirty="0">
              <a:latin typeface="微软雅黑" panose="020B0503020204020204" pitchFamily="34" charset="-122"/>
              <a:ea typeface="微软雅黑" panose="020B0503020204020204" pitchFamily="34" charset="-122"/>
            </a:endParaRPr>
          </a:p>
          <a:p>
            <a:pPr indent="0" algn="just" defTabSz="266700" fontAlgn="auto">
              <a:lnSpc>
                <a:spcPct val="150000"/>
              </a:lnSpc>
              <a:spcBef>
                <a:spcPct val="0"/>
              </a:spcBef>
              <a:spcAft>
                <a:spcPct val="0"/>
              </a:spcAft>
            </a:pPr>
            <a:r>
              <a:rPr lang="zh-CN" altLang="en-US" sz="2400" dirty="0">
                <a:latin typeface="微软雅黑" panose="020B0503020204020204" pitchFamily="34" charset="-122"/>
                <a:ea typeface="微软雅黑" panose="020B0503020204020204" pitchFamily="34" charset="-122"/>
              </a:rPr>
              <a:t>相位差为π的两个正弦量叫</a:t>
            </a:r>
            <a:r>
              <a:rPr lang="zh-CN" altLang="en-US" sz="2400" dirty="0">
                <a:solidFill>
                  <a:srgbClr val="FF0000"/>
                </a:solidFill>
                <a:latin typeface="微软雅黑" panose="020B0503020204020204" pitchFamily="34" charset="-122"/>
                <a:ea typeface="微软雅黑" panose="020B0503020204020204" pitchFamily="34" charset="-122"/>
              </a:rPr>
              <a:t>反相</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775970" y="5659120"/>
            <a:ext cx="10909300" cy="1198880"/>
          </a:xfrm>
          <a:prstGeom prst="rect">
            <a:avLst/>
          </a:prstGeom>
        </p:spPr>
        <p:txBody>
          <a:bodyPr wrap="square">
            <a:spAutoFit/>
          </a:bodyPr>
          <a:p>
            <a:pPr indent="0" algn="just" defTabSz="266700" fontAlgn="auto">
              <a:lnSpc>
                <a:spcPct val="150000"/>
              </a:lnSpc>
              <a:spcBef>
                <a:spcPct val="0"/>
              </a:spcBef>
              <a:spcAft>
                <a:spcPct val="0"/>
              </a:spcAft>
            </a:pPr>
            <a:r>
              <a:rPr lang="zh-CN" altLang="en-US" sz="2400" dirty="0">
                <a:solidFill>
                  <a:srgbClr val="FF0000"/>
                </a:solidFill>
                <a:latin typeface="微软雅黑" panose="020B0503020204020204" pitchFamily="34" charset="-122"/>
                <a:ea typeface="微软雅黑" panose="020B0503020204020204" pitchFamily="34" charset="-122"/>
                <a:sym typeface="+mn-ea"/>
              </a:rPr>
              <a:t>有效值：</a:t>
            </a:r>
            <a:r>
              <a:rPr lang="zh-CN" altLang="en-US" sz="2400" dirty="0">
                <a:solidFill>
                  <a:schemeClr val="tx1"/>
                </a:solidFill>
                <a:latin typeface="微软雅黑" panose="020B0503020204020204" pitchFamily="34" charset="-122"/>
                <a:ea typeface="微软雅黑" panose="020B0503020204020204" pitchFamily="34" charset="-122"/>
                <a:sym typeface="+mn-ea"/>
              </a:rPr>
              <a:t>电气设备上的额定值都指的是交流电的有效值。交流电的有效值是根据它的热效应而定义的。</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085" y="266700"/>
            <a:ext cx="6211570" cy="521970"/>
          </a:xfrm>
          <a:prstGeom prst="rect">
            <a:avLst/>
          </a:prstGeom>
        </p:spPr>
        <p:txBody>
          <a:bodyPr wrap="square">
            <a:spAutoFit/>
          </a:bodyPr>
          <a:lstStyle/>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二、单一参数正弦交流电路</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710565" y="1657350"/>
            <a:ext cx="5080000" cy="245110"/>
          </a:xfrm>
          <a:prstGeom prst="rect">
            <a:avLst/>
          </a:prstGeom>
        </p:spPr>
        <p:txBody>
          <a:bodyPr>
            <a:spAutoFit/>
          </a:bodyPr>
          <a:p>
            <a:pPr marL="0" indent="0" algn="just" defTabSz="266700">
              <a:lnSpc>
                <a:spcPts val="1200"/>
              </a:lnSpc>
              <a:spcBef>
                <a:spcPct val="0"/>
              </a:spcBef>
              <a:spcAft>
                <a:spcPct val="0"/>
              </a:spcAft>
            </a:pPr>
            <a:r>
              <a:rPr lang="en-US" altLang="zh-CN" sz="1600" b="1">
                <a:latin typeface="Calibri" panose="020F0502020204030204"/>
                <a:ea typeface="宋体" panose="02010600030101010101" pitchFamily="2" charset="-122"/>
              </a:rPr>
              <a:t> </a:t>
            </a:r>
            <a:r>
              <a:rPr lang="zh-CN" altLang="en-US" sz="2400" dirty="0">
                <a:latin typeface="微软雅黑" panose="020B0503020204020204" pitchFamily="34" charset="-122"/>
                <a:ea typeface="微软雅黑" panose="020B0503020204020204" pitchFamily="34" charset="-122"/>
              </a:rPr>
              <a:t>1. 纯电阻电路</a:t>
            </a:r>
            <a:endParaRPr lang="zh-CN" altLang="en-US" sz="24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775970" y="2159635"/>
            <a:ext cx="10026650" cy="1753235"/>
          </a:xfrm>
          <a:prstGeom prst="rect">
            <a:avLst/>
          </a:prstGeom>
        </p:spPr>
        <p:txBody>
          <a:bodyPr wrap="square">
            <a:spAutoFit/>
          </a:bodyPr>
          <a:p>
            <a:pPr indent="0" algn="just" defTabSz="266700" fontAlgn="auto">
              <a:lnSpc>
                <a:spcPct val="1500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2400" dirty="0">
                <a:latin typeface="微软雅黑" panose="020B0503020204020204" pitchFamily="34" charset="-122"/>
                <a:ea typeface="微软雅黑" panose="020B0503020204020204" pitchFamily="34" charset="-122"/>
              </a:rPr>
              <a:t>在交流电路中，凡是电阻起主要作用的负载如白炽灯、电烙铁、电炉、电阻器等，其电感很小可忽略不计，则可看成电阻组件，仅由电阻组件构成的交流电路称为纯电阻电路。</a:t>
            </a:r>
            <a:endParaRPr lang="zh-CN" altLang="en-US" sz="2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22935" y="4519295"/>
            <a:ext cx="5080000" cy="245110"/>
          </a:xfrm>
          <a:prstGeom prst="rect">
            <a:avLst/>
          </a:prstGeom>
        </p:spPr>
        <p:txBody>
          <a:bodyPr>
            <a:spAutoFit/>
          </a:bodyPr>
          <a:p>
            <a:pPr marL="0" indent="0" algn="just" defTabSz="266700">
              <a:lnSpc>
                <a:spcPts val="1200"/>
              </a:lnSpc>
              <a:spcBef>
                <a:spcPct val="0"/>
              </a:spcBef>
              <a:spcAft>
                <a:spcPct val="0"/>
              </a:spcAft>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 纯电感电路</a:t>
            </a:r>
            <a:endParaRPr lang="zh-CN" altLang="en-US" sz="24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642620" y="5008880"/>
            <a:ext cx="7187565" cy="460375"/>
          </a:xfrm>
          <a:prstGeom prst="rect">
            <a:avLst/>
          </a:prstGeom>
        </p:spPr>
        <p:txBody>
          <a:bodyPr wrap="square">
            <a:spAutoFit/>
          </a:bodyPr>
          <a:p>
            <a:pPr marL="0" indent="0" algn="just" defTabSz="266700">
              <a:spcBef>
                <a:spcPct val="0"/>
              </a:spcBef>
              <a:spcAft>
                <a:spcPct val="0"/>
              </a:spcAft>
            </a:pPr>
            <a:r>
              <a:rPr lang="zh-CN" altLang="en-US" sz="2400" dirty="0">
                <a:latin typeface="微软雅黑" panose="020B0503020204020204" pitchFamily="34" charset="-122"/>
                <a:ea typeface="微软雅黑" panose="020B0503020204020204" pitchFamily="34" charset="-122"/>
              </a:rPr>
              <a:t>电感组件在交流电路中具有通低频阻高频的特性</a:t>
            </a:r>
            <a:endParaRPr lang="zh-CN" altLang="en-US" sz="24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578485" y="5810885"/>
            <a:ext cx="5080000" cy="245110"/>
          </a:xfrm>
          <a:prstGeom prst="rect">
            <a:avLst/>
          </a:prstGeom>
        </p:spPr>
        <p:txBody>
          <a:bodyPr>
            <a:spAutoFit/>
          </a:bodyPr>
          <a:p>
            <a:pPr marL="0" indent="0" algn="just" defTabSz="266700">
              <a:lnSpc>
                <a:spcPts val="1200"/>
              </a:lnSpc>
              <a:spcBef>
                <a:spcPct val="0"/>
              </a:spcBef>
              <a:spcAft>
                <a:spcPct val="0"/>
              </a:spcAft>
            </a:pPr>
            <a:r>
              <a:rPr lang="en-US" altLang="zh-CN" sz="1600" b="1">
                <a:latin typeface="Calibri" panose="020F0502020204030204"/>
                <a:ea typeface="宋体" panose="02010600030101010101" pitchFamily="2" charset="-122"/>
              </a:rPr>
              <a:t> </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 纯电容电路</a:t>
            </a:r>
            <a:endParaRPr lang="zh-CN" altLang="en-US" sz="24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516890" y="6186170"/>
            <a:ext cx="10026650" cy="645160"/>
          </a:xfrm>
          <a:prstGeom prst="rect">
            <a:avLst/>
          </a:prstGeom>
        </p:spPr>
        <p:txBody>
          <a:bodyPr wrap="square">
            <a:spAutoFit/>
          </a:bodyPr>
          <a:p>
            <a:pPr indent="0" algn="just" defTabSz="266700" fontAlgn="auto">
              <a:lnSpc>
                <a:spcPct val="150000"/>
              </a:lnSpc>
              <a:spcBef>
                <a:spcPct val="0"/>
              </a:spcBef>
              <a:spcAft>
                <a:spcPct val="0"/>
              </a:spcAft>
            </a:pPr>
            <a:r>
              <a:rPr lang="en-US" altLang="zh-CN" sz="1600">
                <a:latin typeface="Times New Roman" panose="02020603050405020304"/>
                <a:ea typeface="宋体" panose="02010600030101010101" pitchFamily="2" charset="-122"/>
              </a:rPr>
              <a:t> </a:t>
            </a:r>
            <a:r>
              <a:rPr lang="zh-CN" altLang="en-US" sz="2400" dirty="0">
                <a:latin typeface="微软雅黑" panose="020B0503020204020204" pitchFamily="34" charset="-122"/>
                <a:ea typeface="微软雅黑" panose="020B0503020204020204" pitchFamily="34" charset="-122"/>
              </a:rPr>
              <a:t>电容组件在交流电路中具有隔直通交和通高频阻低频的特性</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085" y="266700"/>
            <a:ext cx="6211570" cy="521970"/>
          </a:xfrm>
          <a:prstGeom prst="rect">
            <a:avLst/>
          </a:prstGeom>
        </p:spPr>
        <p:txBody>
          <a:bodyPr wrap="square">
            <a:spAutoFit/>
          </a:bodyPr>
          <a:lstStyle/>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三、</a:t>
            </a:r>
            <a:r>
              <a:rPr lang="en-US" altLang="zh-CN" sz="2800" b="1" dirty="0">
                <a:latin typeface="Arial" panose="020B0604020202020204" pitchFamily="34" charset="0"/>
                <a:ea typeface="微软雅黑" panose="020B0503020204020204" pitchFamily="34" charset="-122"/>
                <a:cs typeface="+mn-ea"/>
                <a:sym typeface="Arial" panose="020B0604020202020204" pitchFamily="34" charset="0"/>
              </a:rPr>
              <a:t>RLC</a:t>
            </a: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串联电路</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3" name="对象 -2147482361"/>
          <p:cNvGraphicFramePr>
            <a:graphicFrameLocks noChangeAspect="1"/>
          </p:cNvGraphicFramePr>
          <p:nvPr/>
        </p:nvGraphicFramePr>
        <p:xfrm>
          <a:off x="1249680" y="1626870"/>
          <a:ext cx="7019290" cy="2480945"/>
        </p:xfrm>
        <a:graphic>
          <a:graphicData uri="http://schemas.openxmlformats.org/presentationml/2006/ole">
            <mc:AlternateContent xmlns:mc="http://schemas.openxmlformats.org/markup-compatibility/2006">
              <mc:Choice xmlns:v="urn:schemas-microsoft-com:vml" Requires="v">
                <p:oleObj spid="_x0000_s3076" name="" r:id="rId2" imgW="4830445" imgH="1699260" progId="Visio.Drawing.11">
                  <p:embed/>
                </p:oleObj>
              </mc:Choice>
              <mc:Fallback>
                <p:oleObj name="" r:id="rId2" imgW="4830445" imgH="1699260" progId="Visio.Drawing.11">
                  <p:embed/>
                  <p:pic>
                    <p:nvPicPr>
                      <p:cNvPr id="0" name="图片 3075"/>
                      <p:cNvPicPr/>
                      <p:nvPr/>
                    </p:nvPicPr>
                    <p:blipFill>
                      <a:blip r:embed="rId3"/>
                      <a:stretch>
                        <a:fillRect/>
                      </a:stretch>
                    </p:blipFill>
                    <p:spPr>
                      <a:xfrm>
                        <a:off x="1249680" y="1626870"/>
                        <a:ext cx="7019290" cy="2480945"/>
                      </a:xfrm>
                      <a:prstGeom prst="rect">
                        <a:avLst/>
                      </a:prstGeom>
                      <a:noFill/>
                      <a:ln w="38100">
                        <a:noFill/>
                        <a:miter/>
                      </a:ln>
                    </p:spPr>
                  </p:pic>
                </p:oleObj>
              </mc:Fallback>
            </mc:AlternateContent>
          </a:graphicData>
        </a:graphic>
      </p:graphicFrame>
      <p:sp>
        <p:nvSpPr>
          <p:cNvPr id="4" name="文本框 3"/>
          <p:cNvSpPr txBox="1"/>
          <p:nvPr/>
        </p:nvSpPr>
        <p:spPr>
          <a:xfrm>
            <a:off x="1109980" y="4261485"/>
            <a:ext cx="9566910" cy="829945"/>
          </a:xfrm>
          <a:prstGeom prst="rect">
            <a:avLst/>
          </a:prstGeom>
        </p:spPr>
        <p:txBody>
          <a:bodyPr wrap="square">
            <a:spAutoFit/>
          </a:bodyPr>
          <a:p>
            <a:pPr marL="0" indent="266700" algn="l" defTabSz="266700">
              <a:spcBef>
                <a:spcPct val="0"/>
              </a:spcBef>
              <a:spcAft>
                <a:spcPct val="0"/>
              </a:spcAft>
            </a:pPr>
            <a:r>
              <a:rPr lang="zh-CN" altLang="en-US" sz="2400" dirty="0">
                <a:latin typeface="微软雅黑" panose="020B0503020204020204" pitchFamily="34" charset="-122"/>
                <a:ea typeface="微软雅黑" panose="020B0503020204020204" pitchFamily="34" charset="-122"/>
              </a:rPr>
              <a:t>对于RLC串联电路，流过电阻、电感、电容三组件的电流相同，因此可以绘制出电压、阻抗和功率三角形</a:t>
            </a:r>
            <a:endParaRPr lang="zh-CN" altLang="en-US" sz="2400" dirty="0">
              <a:latin typeface="微软雅黑" panose="020B0503020204020204" pitchFamily="34" charset="-122"/>
              <a:ea typeface="微软雅黑" panose="020B0503020204020204" pitchFamily="34" charset="-122"/>
            </a:endParaRPr>
          </a:p>
        </p:txBody>
      </p:sp>
      <p:pic>
        <p:nvPicPr>
          <p:cNvPr id="9" name="图片 8"/>
          <p:cNvPicPr/>
          <p:nvPr/>
        </p:nvPicPr>
        <p:blipFill>
          <a:blip r:embed="rId4"/>
          <a:stretch>
            <a:fillRect/>
          </a:stretch>
        </p:blipFill>
        <p:spPr>
          <a:xfrm>
            <a:off x="1109980" y="5091430"/>
            <a:ext cx="7158355" cy="1974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085" y="266700"/>
            <a:ext cx="6211570" cy="521970"/>
          </a:xfrm>
          <a:prstGeom prst="rect">
            <a:avLst/>
          </a:prstGeom>
        </p:spPr>
        <p:txBody>
          <a:bodyPr wrap="square">
            <a:spAutoFit/>
          </a:bodyPr>
          <a:lstStyle/>
          <a:p>
            <a:pPr>
              <a:defRPr/>
            </a:pPr>
            <a:r>
              <a:rPr lang="zh-CN" altLang="en-US" sz="2800" b="1" dirty="0">
                <a:latin typeface="Arial" panose="020B0604020202020204" pitchFamily="34" charset="0"/>
                <a:ea typeface="微软雅黑" panose="020B0503020204020204" pitchFamily="34" charset="-122"/>
                <a:cs typeface="+mn-ea"/>
                <a:sym typeface="Arial" panose="020B0604020202020204" pitchFamily="34" charset="0"/>
              </a:rPr>
              <a:t>四、提高功率因数的意义和方法</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1">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775970" y="1779905"/>
            <a:ext cx="10736580" cy="1198880"/>
          </a:xfrm>
          <a:prstGeom prst="rect">
            <a:avLst/>
          </a:prstGeom>
        </p:spPr>
        <p:txBody>
          <a:bodyPr wrap="square">
            <a:spAutoFit/>
          </a:bodyPr>
          <a:p>
            <a:pPr indent="0" algn="just" defTabSz="266700" fontAlgn="auto">
              <a:lnSpc>
                <a:spcPct val="150000"/>
              </a:lnSpc>
              <a:spcBef>
                <a:spcPct val="0"/>
              </a:spcBef>
              <a:spcAft>
                <a:spcPct val="0"/>
              </a:spcAft>
            </a:pPr>
            <a:r>
              <a:rPr lang="zh-CN" altLang="en-US" sz="2400" dirty="0">
                <a:solidFill>
                  <a:srgbClr val="FF0000"/>
                </a:solidFill>
                <a:latin typeface="微软雅黑" panose="020B0503020204020204" pitchFamily="34" charset="-122"/>
                <a:ea typeface="微软雅黑" panose="020B0503020204020204" pitchFamily="34" charset="-122"/>
              </a:rPr>
              <a:t>意义：</a:t>
            </a:r>
            <a:r>
              <a:rPr lang="zh-CN" altLang="en-US" sz="2400" dirty="0">
                <a:latin typeface="微软雅黑" panose="020B0503020204020204" pitchFamily="34" charset="-122"/>
                <a:ea typeface="微软雅黑" panose="020B0503020204020204" pitchFamily="34" charset="-122"/>
              </a:rPr>
              <a:t>提高功率因数，也就是如何才能减少电源与负载之间能量的交换，又要使电感性负载能取得所需的无功功率。</a:t>
            </a:r>
            <a:endParaRPr lang="zh-CN" altLang="en-US" sz="2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68680" y="3784600"/>
            <a:ext cx="9852025" cy="460375"/>
          </a:xfrm>
          <a:prstGeom prst="rect">
            <a:avLst/>
          </a:prstGeom>
        </p:spPr>
        <p:txBody>
          <a:bodyPr wrap="square">
            <a:spAutoFit/>
          </a:bodyPr>
          <a:p>
            <a:pPr indent="0" algn="just" defTabSz="266700">
              <a:spcBef>
                <a:spcPct val="0"/>
              </a:spcBef>
              <a:spcAft>
                <a:spcPct val="0"/>
              </a:spcAft>
            </a:pPr>
            <a:r>
              <a:rPr lang="zh-CN" altLang="en-US" sz="2400" dirty="0">
                <a:solidFill>
                  <a:srgbClr val="FF0000"/>
                </a:solidFill>
                <a:latin typeface="微软雅黑" panose="020B0503020204020204" pitchFamily="34" charset="-122"/>
                <a:ea typeface="微软雅黑" panose="020B0503020204020204" pitchFamily="34" charset="-122"/>
              </a:rPr>
              <a:t>方法：</a:t>
            </a:r>
            <a:r>
              <a:rPr lang="zh-CN" altLang="en-US" sz="2400" dirty="0">
                <a:latin typeface="微软雅黑" panose="020B0503020204020204" pitchFamily="34" charset="-122"/>
                <a:ea typeface="微软雅黑" panose="020B0503020204020204" pitchFamily="34" charset="-122"/>
              </a:rPr>
              <a:t>提高功率因数，常用的方法是与感性负载并联电容器</a:t>
            </a:r>
            <a:endParaRPr lang="zh-CN" altLang="en-US" sz="2400" dirty="0">
              <a:latin typeface="微软雅黑" panose="020B0503020204020204" pitchFamily="34" charset="-122"/>
              <a:ea typeface="微软雅黑" panose="020B0503020204020204" pitchFamily="34" charset="-122"/>
            </a:endParaRPr>
          </a:p>
        </p:txBody>
      </p:sp>
      <p:graphicFrame>
        <p:nvGraphicFramePr>
          <p:cNvPr id="3" name="对象 -2147482360"/>
          <p:cNvGraphicFramePr>
            <a:graphicFrameLocks noChangeAspect="1"/>
          </p:cNvGraphicFramePr>
          <p:nvPr/>
        </p:nvGraphicFramePr>
        <p:xfrm>
          <a:off x="2554605" y="4641215"/>
          <a:ext cx="5280660" cy="2413000"/>
        </p:xfrm>
        <a:graphic>
          <a:graphicData uri="http://schemas.openxmlformats.org/presentationml/2006/ole">
            <mc:AlternateContent xmlns:mc="http://schemas.openxmlformats.org/markup-compatibility/2006">
              <mc:Choice xmlns:v="urn:schemas-microsoft-com:vml" Requires="v">
                <p:oleObj spid="_x0000_s8" name="" r:id="rId2" imgW="4756785" imgH="2179955" progId="Visio.Drawing.11">
                  <p:embed/>
                </p:oleObj>
              </mc:Choice>
              <mc:Fallback>
                <p:oleObj name="" r:id="rId2" imgW="4756785" imgH="2179955" progId="Visio.Drawing.11">
                  <p:embed/>
                  <p:pic>
                    <p:nvPicPr>
                      <p:cNvPr id="0" name="图片 7"/>
                      <p:cNvPicPr/>
                      <p:nvPr/>
                    </p:nvPicPr>
                    <p:blipFill>
                      <a:blip r:embed="rId3"/>
                      <a:stretch>
                        <a:fillRect/>
                      </a:stretch>
                    </p:blipFill>
                    <p:spPr>
                      <a:xfrm>
                        <a:off x="2554605" y="4641215"/>
                        <a:ext cx="5280660" cy="2413000"/>
                      </a:xfrm>
                      <a:prstGeom prst="rect">
                        <a:avLst/>
                      </a:prstGeom>
                      <a:noFill/>
                      <a:ln w="38100">
                        <a:noFill/>
                        <a:miter/>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331,&quot;left&quot;:241,&quot;top&quot;:86,&quot;width&quot;:612.2}"/>
</p:tagLst>
</file>

<file path=ppt/tags/tag10.xml><?xml version="1.0" encoding="utf-8"?>
<p:tagLst xmlns:p="http://schemas.openxmlformats.org/presentationml/2006/main">
  <p:tag name="KSO_WM_DIAGRAM_VIRTUALLY_FRAME" val="{&quot;height&quot;:331,&quot;left&quot;:241,&quot;top&quot;:86,&quot;width&quot;:612.2}"/>
</p:tagLst>
</file>

<file path=ppt/tags/tag11.xml><?xml version="1.0" encoding="utf-8"?>
<p:tagLst xmlns:p="http://schemas.openxmlformats.org/presentationml/2006/main">
  <p:tag name="KSO_WM_DIAGRAM_VIRTUALLY_FRAME" val="{&quot;height&quot;:331,&quot;left&quot;:241,&quot;top&quot;:86,&quot;width&quot;:612.2}"/>
</p:tagLst>
</file>

<file path=ppt/tags/tag12.xml><?xml version="1.0" encoding="utf-8"?>
<p:tagLst xmlns:p="http://schemas.openxmlformats.org/presentationml/2006/main">
  <p:tag name="KSO_WM_DIAGRAM_VIRTUALLY_FRAME" val="{&quot;height&quot;:331,&quot;left&quot;:241,&quot;top&quot;:86,&quot;width&quot;:612.2}"/>
</p:tagLst>
</file>

<file path=ppt/tags/tag13.xml><?xml version="1.0" encoding="utf-8"?>
<p:tagLst xmlns:p="http://schemas.openxmlformats.org/presentationml/2006/main">
  <p:tag name="KSO_WM_DIAGRAM_VIRTUALLY_FRAME" val="{&quot;height&quot;:331,&quot;left&quot;:241,&quot;top&quot;:86,&quot;width&quot;:612.2}"/>
</p:tagLst>
</file>

<file path=ppt/tags/tag14.xml><?xml version="1.0" encoding="utf-8"?>
<p:tagLst xmlns:p="http://schemas.openxmlformats.org/presentationml/2006/main">
  <p:tag name="KSO_WM_DIAGRAM_VIRTUALLY_FRAME" val="{&quot;height&quot;:331,&quot;left&quot;:241,&quot;top&quot;:86,&quot;width&quot;:612.2}"/>
</p:tagLst>
</file>

<file path=ppt/tags/tag15.xml><?xml version="1.0" encoding="utf-8"?>
<p:tagLst xmlns:p="http://schemas.openxmlformats.org/presentationml/2006/main">
  <p:tag name="KSO_WM_DIAGRAM_VIRTUALLY_FRAME" val="{&quot;height&quot;:331,&quot;left&quot;:241,&quot;top&quot;:86,&quot;width&quot;:612.2}"/>
</p:tagLst>
</file>

<file path=ppt/tags/tag16.xml><?xml version="1.0" encoding="utf-8"?>
<p:tagLst xmlns:p="http://schemas.openxmlformats.org/presentationml/2006/main">
  <p:tag name="KSO_WM_DIAGRAM_VIRTUALLY_FRAME" val="{&quot;height&quot;:331,&quot;left&quot;:241,&quot;top&quot;:86,&quot;width&quot;:612.2}"/>
</p:tagLst>
</file>

<file path=ppt/tags/tag17.xml><?xml version="1.0" encoding="utf-8"?>
<p:tagLst xmlns:p="http://schemas.openxmlformats.org/presentationml/2006/main">
  <p:tag name="KSO_WM_DIAGRAM_VIRTUALLY_FRAME" val="{&quot;height&quot;:331,&quot;left&quot;:241,&quot;top&quot;:86,&quot;width&quot;:612.2}"/>
</p:tagLst>
</file>

<file path=ppt/tags/tag18.xml><?xml version="1.0" encoding="utf-8"?>
<p:tagLst xmlns:p="http://schemas.openxmlformats.org/presentationml/2006/main">
  <p:tag name="KSO_WM_DIAGRAM_VIRTUALLY_FRAME" val="{&quot;height&quot;:331,&quot;left&quot;:241,&quot;top&quot;:86,&quot;width&quot;:612.2}"/>
</p:tagLst>
</file>

<file path=ppt/tags/tag19.xml><?xml version="1.0" encoding="utf-8"?>
<p:tagLst xmlns:p="http://schemas.openxmlformats.org/presentationml/2006/main">
  <p:tag name="KSO_WM_DIAGRAM_VIRTUALLY_FRAME" val="{&quot;height&quot;:331,&quot;left&quot;:241,&quot;top&quot;:86,&quot;width&quot;:612.2}"/>
</p:tagLst>
</file>

<file path=ppt/tags/tag2.xml><?xml version="1.0" encoding="utf-8"?>
<p:tagLst xmlns:p="http://schemas.openxmlformats.org/presentationml/2006/main">
  <p:tag name="KSO_WM_DIAGRAM_VIRTUALLY_FRAME" val="{&quot;height&quot;:331,&quot;left&quot;:241,&quot;top&quot;:86,&quot;width&quot;:612.2}"/>
</p:tagLst>
</file>

<file path=ppt/tags/tag20.xml><?xml version="1.0" encoding="utf-8"?>
<p:tagLst xmlns:p="http://schemas.openxmlformats.org/presentationml/2006/main">
  <p:tag name="KSO_WM_DIAGRAM_VIRTUALLY_FRAME" val="{&quot;height&quot;:331,&quot;left&quot;:241,&quot;top&quot;:86,&quot;width&quot;:612.2}"/>
</p:tagLst>
</file>

<file path=ppt/tags/tag21.xml><?xml version="1.0" encoding="utf-8"?>
<p:tagLst xmlns:p="http://schemas.openxmlformats.org/presentationml/2006/main">
  <p:tag name="KSO_WM_DIAGRAM_VIRTUALLY_FRAME" val="{&quot;height&quot;:331,&quot;left&quot;:241,&quot;top&quot;:86,&quot;width&quot;:612.2}"/>
</p:tagLst>
</file>

<file path=ppt/tags/tag22.xml><?xml version="1.0" encoding="utf-8"?>
<p:tagLst xmlns:p="http://schemas.openxmlformats.org/presentationml/2006/main">
  <p:tag name="KSO_WM_DIAGRAM_VIRTUALLY_FRAME" val="{&quot;height&quot;:331,&quot;left&quot;:241,&quot;top&quot;:86,&quot;width&quot;:612.2}"/>
</p:tagLst>
</file>

<file path=ppt/tags/tag23.xml><?xml version="1.0" encoding="utf-8"?>
<p:tagLst xmlns:p="http://schemas.openxmlformats.org/presentationml/2006/main">
  <p:tag name="KSO_WM_DIAGRAM_VIRTUALLY_FRAME" val="{&quot;height&quot;:331,&quot;left&quot;:241,&quot;top&quot;:86,&quot;width&quot;:612.2}"/>
</p:tagLst>
</file>

<file path=ppt/tags/tag24.xml><?xml version="1.0" encoding="utf-8"?>
<p:tagLst xmlns:p="http://schemas.openxmlformats.org/presentationml/2006/main">
  <p:tag name="KSO_WM_BEAUTIFY_FLAG" val="#fgm#"/>
  <p:tag name="KSO_WM_DIAGRAM_GROUP_CODE" val="1"/>
  <p:tag name="KSO_WM_UNIT_INDEX" val="1_1_1"/>
  <p:tag name="KSO_WM_UNIT_TYPE" val="l_h_d"/>
  <p:tag name="MH_PIC_SOURCE_TYPE" val="generate_slide_ai*{&quot;ai_type&quot;:&quot;generate_ppt&quot;,&quot;id&quot;:&quot;VCG41N1352226445&quot;}*galley_galley_ai_*1742188826754_110.60_51428e367172-slide-11"/>
</p:tagLst>
</file>

<file path=ppt/tags/tag25.xml><?xml version="1.0" encoding="utf-8"?>
<p:tagLst xmlns:p="http://schemas.openxmlformats.org/presentationml/2006/main">
  <p:tag name="KSO_WM_BEAUTIFY_FLAG" val="#fgm#"/>
  <p:tag name="KSO_WM_DIAGRAM_GROUP_CODE" val="1"/>
  <p:tag name="KSO_WM_UNIT_INDEX" val="1_1_1"/>
  <p:tag name="KSO_WM_UNIT_TYPE" val="l_h_i"/>
</p:tagLst>
</file>

<file path=ppt/tags/tag26.xml><?xml version="1.0" encoding="utf-8"?>
<p:tagLst xmlns:p="http://schemas.openxmlformats.org/presentationml/2006/main">
  <p:tag name="KSO_WM_BEAUTIFY_FLAG" val="#fgm#"/>
  <p:tag name="KSO_WM_DIAGRAM_GROUP_CODE" val="1"/>
  <p:tag name="KSO_WM_UNIT_INDEX" val="1_3_1"/>
  <p:tag name="KSO_WM_UNIT_TYPE" val="l_h_d"/>
  <p:tag name="MH_PIC_SOURCE_TYPE" val="generate_slide_ai*{&quot;ai_type&quot;:&quot;generate_ppt&quot;,&quot;id&quot;:&quot;VCG211356162082&quot;}*galley_galley_ai_*1742188826754_110.60_51428e367172-slide-11"/>
</p:tagLst>
</file>

<file path=ppt/tags/tag27.xml><?xml version="1.0" encoding="utf-8"?>
<p:tagLst xmlns:p="http://schemas.openxmlformats.org/presentationml/2006/main">
  <p:tag name="KSO_WM_BEAUTIFY_FLAG" val="#fgm#"/>
  <p:tag name="KSO_WM_DIAGRAM_GROUP_CODE" val="1"/>
  <p:tag name="KSO_WM_UNIT_INDEX" val="1_3_1"/>
  <p:tag name="KSO_WM_UNIT_TYPE" val="l_h_i"/>
</p:tagLst>
</file>

<file path=ppt/tags/tag28.xml><?xml version="1.0" encoding="utf-8"?>
<p:tagLst xmlns:p="http://schemas.openxmlformats.org/presentationml/2006/main">
  <p:tag name="KSO_WM_BEAUTIFY_FLAG" val="#fgm#"/>
  <p:tag name="KSO_WM_DIAGRAM_GROUP_CODE" val="1"/>
  <p:tag name="KSO_WM_UNIT_INDEX" val="1_1_1"/>
  <p:tag name="KSO_WM_UNIT_PRESET_TEXT" val="添加项标题"/>
  <p:tag name="KSO_WM_UNIT_TEXT_TYPE" val="1"/>
  <p:tag name="KSO_WM_UNIT_TYPE" val="l_h_a"/>
</p:tagLst>
</file>

<file path=ppt/tags/tag29.xml><?xml version="1.0" encoding="utf-8"?>
<p:tagLst xmlns:p="http://schemas.openxmlformats.org/presentationml/2006/main">
  <p:tag name="KSO_WM_BEAUTIFY_FLAG" val="#fgm#"/>
  <p:tag name="KSO_WM_DIAGRAM_GROUP_CODE" val="1"/>
  <p:tag name="KSO_WM_UNIT_INDEX" val="1_1_1"/>
  <p:tag name="KSO_WM_UNIT_PRESET_TEXT" val="单击此处输入项正文，文字是您思想的提炼，请尽量言简意赅的阐述观点。"/>
  <p:tag name="KSO_WM_UNIT_TEXT_TYPE" val="1"/>
  <p:tag name="KSO_WM_UNIT_TYPE" val="l_h_f"/>
</p:tagLst>
</file>

<file path=ppt/tags/tag3.xml><?xml version="1.0" encoding="utf-8"?>
<p:tagLst xmlns:p="http://schemas.openxmlformats.org/presentationml/2006/main">
  <p:tag name="KSO_WM_DIAGRAM_VIRTUALLY_FRAME" val="{&quot;height&quot;:331,&quot;left&quot;:241,&quot;top&quot;:86,&quot;width&quot;:612.2}"/>
</p:tagLst>
</file>

<file path=ppt/tags/tag30.xml><?xml version="1.0" encoding="utf-8"?>
<p:tagLst xmlns:p="http://schemas.openxmlformats.org/presentationml/2006/main">
  <p:tag name="KSO_WM_BEAUTIFY_FLAG" val="#fgm#"/>
  <p:tag name="KSO_WM_DIAGRAM_GROUP_CODE" val="1"/>
  <p:tag name="KSO_WM_UNIT_INDEX" val="1_2_1"/>
  <p:tag name="KSO_WM_UNIT_TYPE" val="l_h_d"/>
  <p:tag name="MH_PIC_SOURCE_TYPE" val="generate_slide_ai*{&quot;ai_type&quot;:&quot;generate_ppt&quot;,&quot;id&quot;:&quot;VCG41N834756554&quot;}*galley_galley_ai_*1742188826754_110.60_51428e367172-slide-11"/>
</p:tagLst>
</file>

<file path=ppt/tags/tag31.xml><?xml version="1.0" encoding="utf-8"?>
<p:tagLst xmlns:p="http://schemas.openxmlformats.org/presentationml/2006/main">
  <p:tag name="KSO_WM_BEAUTIFY_FLAG" val="#fgm#"/>
  <p:tag name="KSO_WM_DIAGRAM_GROUP_CODE" val="1"/>
  <p:tag name="KSO_WM_UNIT_INDEX" val="1_2_1"/>
  <p:tag name="KSO_WM_UNIT_TYPE" val="l_h_i"/>
</p:tagLst>
</file>

<file path=ppt/tags/tag32.xml><?xml version="1.0" encoding="utf-8"?>
<p:tagLst xmlns:p="http://schemas.openxmlformats.org/presentationml/2006/main">
  <p:tag name="KSO_WM_BEAUTIFY_FLAG" val="#fgm#"/>
  <p:tag name="KSO_WM_DIAGRAM_GROUP_CODE" val="1"/>
  <p:tag name="KSO_WM_UNIT_INDEX" val="1_4_1"/>
  <p:tag name="KSO_WM_UNIT_TYPE" val="l_h_d"/>
  <p:tag name="MH_PIC_SOURCE_TYPE" val="generate_slide_ai*{&quot;ai_type&quot;:&quot;generate_ppt&quot;,&quot;id&quot;:&quot;VCG41N1444022421&quot;}*galley_galley_ai_*1742188826754_110.60_51428e367172-slide-11"/>
</p:tagLst>
</file>

<file path=ppt/tags/tag33.xml><?xml version="1.0" encoding="utf-8"?>
<p:tagLst xmlns:p="http://schemas.openxmlformats.org/presentationml/2006/main">
  <p:tag name="KSO_WM_BEAUTIFY_FLAG" val="#fgm#"/>
  <p:tag name="KSO_WM_DIAGRAM_GROUP_CODE" val="1"/>
  <p:tag name="KSO_WM_UNIT_INDEX" val="1_4_1"/>
  <p:tag name="KSO_WM_UNIT_TYPE" val="l_h_i"/>
</p:tagLst>
</file>

<file path=ppt/tags/tag34.xml><?xml version="1.0" encoding="utf-8"?>
<p:tagLst xmlns:p="http://schemas.openxmlformats.org/presentationml/2006/main">
  <p:tag name="KSO_WM_BEAUTIFY_FLAG" val="#fgm#"/>
  <p:tag name="KSO_WM_DIAGRAM_GROUP_CODE" val="1"/>
  <p:tag name="KSO_WM_UNIT_INDEX" val="1_3_1"/>
  <p:tag name="KSO_WM_UNIT_PRESET_TEXT" val="添加项标题"/>
  <p:tag name="KSO_WM_UNIT_TEXT_TYPE" val="1"/>
  <p:tag name="KSO_WM_UNIT_TYPE" val="l_h_a"/>
</p:tagLst>
</file>

<file path=ppt/tags/tag35.xml><?xml version="1.0" encoding="utf-8"?>
<p:tagLst xmlns:p="http://schemas.openxmlformats.org/presentationml/2006/main">
  <p:tag name="KSO_WM_BEAUTIFY_FLAG" val="#fgm#"/>
  <p:tag name="KSO_WM_DIAGRAM_GROUP_CODE" val="1"/>
  <p:tag name="KSO_WM_UNIT_INDEX" val="1_3_1"/>
  <p:tag name="KSO_WM_UNIT_PRESET_TEXT" val="单击此处输入项正文，文字是您思想的提炼，请尽量言简意赅的阐述观点。"/>
  <p:tag name="KSO_WM_UNIT_TEXT_TYPE" val="1"/>
  <p:tag name="KSO_WM_UNIT_TYPE" val="l_h_f"/>
</p:tagLst>
</file>

<file path=ppt/tags/tag36.xml><?xml version="1.0" encoding="utf-8"?>
<p:tagLst xmlns:p="http://schemas.openxmlformats.org/presentationml/2006/main">
  <p:tag name="KSO_WM_BEAUTIFY_FLAG" val="#fgm#"/>
  <p:tag name="KSO_WM_DIAGRAM_GROUP_CODE" val="1"/>
  <p:tag name="KSO_WM_UNIT_INDEX" val="1_2_1"/>
  <p:tag name="KSO_WM_UNIT_PRESET_TEXT" val="添加项标题"/>
  <p:tag name="KSO_WM_UNIT_TEXT_TYPE" val="1"/>
  <p:tag name="KSO_WM_UNIT_TYPE" val="l_h_a"/>
</p:tagLst>
</file>

<file path=ppt/tags/tag37.xml><?xml version="1.0" encoding="utf-8"?>
<p:tagLst xmlns:p="http://schemas.openxmlformats.org/presentationml/2006/main">
  <p:tag name="KSO_WM_BEAUTIFY_FLAG" val="#fgm#"/>
  <p:tag name="KSO_WM_DIAGRAM_GROUP_CODE" val="1"/>
  <p:tag name="KSO_WM_UNIT_INDEX" val="1_2_1"/>
  <p:tag name="KSO_WM_UNIT_PRESET_TEXT" val="单击此处输入项正文，文字是您思想的提炼，请尽量言简意赅的阐述观点。"/>
  <p:tag name="KSO_WM_UNIT_TEXT_TYPE" val="1"/>
  <p:tag name="KSO_WM_UNIT_TYPE" val="l_h_f"/>
</p:tagLst>
</file>

<file path=ppt/tags/tag38.xml><?xml version="1.0" encoding="utf-8"?>
<p:tagLst xmlns:p="http://schemas.openxmlformats.org/presentationml/2006/main">
  <p:tag name="KSO_WM_BEAUTIFY_FLAG" val="#fgm#"/>
  <p:tag name="KSO_WM_DIAGRAM_GROUP_CODE" val="1"/>
  <p:tag name="KSO_WM_UNIT_INDEX" val="1_4_1"/>
  <p:tag name="KSO_WM_UNIT_PRESET_TEXT" val="添加项标题"/>
  <p:tag name="KSO_WM_UNIT_TEXT_TYPE" val="1"/>
  <p:tag name="KSO_WM_UNIT_TYPE" val="l_h_a"/>
</p:tagLst>
</file>

<file path=ppt/tags/tag39.xml><?xml version="1.0" encoding="utf-8"?>
<p:tagLst xmlns:p="http://schemas.openxmlformats.org/presentationml/2006/main">
  <p:tag name="KSO_WM_BEAUTIFY_FLAG" val="#fgm#"/>
  <p:tag name="KSO_WM_DIAGRAM_GROUP_CODE" val="1"/>
  <p:tag name="KSO_WM_UNIT_INDEX" val="1_4_1"/>
  <p:tag name="KSO_WM_UNIT_PRESET_TEXT" val="单击此处输入项正文，文字是您思想的提炼，请尽量言简意赅的阐述观点。"/>
  <p:tag name="KSO_WM_UNIT_TEXT_TYPE" val="1"/>
  <p:tag name="KSO_WM_UNIT_TYPE" val="l_h_f"/>
</p:tagLst>
</file>

<file path=ppt/tags/tag4.xml><?xml version="1.0" encoding="utf-8"?>
<p:tagLst xmlns:p="http://schemas.openxmlformats.org/presentationml/2006/main">
  <p:tag name="KSO_WM_DIAGRAM_VIRTUALLY_FRAME" val="{&quot;height&quot;:331,&quot;left&quot;:241,&quot;top&quot;:86,&quot;width&quot;:612.2}"/>
</p:tagLst>
</file>

<file path=ppt/tags/tag40.xml><?xml version="1.0" encoding="utf-8"?>
<p:tagLst xmlns:p="http://schemas.openxmlformats.org/presentationml/2006/main">
  <p:tag name="commondata" val="eyJjb3VudCI6MywiaGRpZCI6IjIwMTY1MWYwMzJjZWZkY2IwZmQ0YjY2YTZkMGMxZjU5IiwidXNlckNvdW50IjozfQ=="/>
</p:tagLst>
</file>

<file path=ppt/tags/tag5.xml><?xml version="1.0" encoding="utf-8"?>
<p:tagLst xmlns:p="http://schemas.openxmlformats.org/presentationml/2006/main">
  <p:tag name="KSO_WM_DIAGRAM_VIRTUALLY_FRAME" val="{&quot;height&quot;:331,&quot;left&quot;:241,&quot;top&quot;:86,&quot;width&quot;:612.2}"/>
</p:tagLst>
</file>

<file path=ppt/tags/tag6.xml><?xml version="1.0" encoding="utf-8"?>
<p:tagLst xmlns:p="http://schemas.openxmlformats.org/presentationml/2006/main">
  <p:tag name="KSO_WM_DIAGRAM_VIRTUALLY_FRAME" val="{&quot;height&quot;:331,&quot;left&quot;:241,&quot;top&quot;:86,&quot;width&quot;:612.2}"/>
</p:tagLst>
</file>

<file path=ppt/tags/tag7.xml><?xml version="1.0" encoding="utf-8"?>
<p:tagLst xmlns:p="http://schemas.openxmlformats.org/presentationml/2006/main">
  <p:tag name="KSO_WM_DIAGRAM_VIRTUALLY_FRAME" val="{&quot;height&quot;:331,&quot;left&quot;:241,&quot;top&quot;:86,&quot;width&quot;:612.2}"/>
</p:tagLst>
</file>

<file path=ppt/tags/tag8.xml><?xml version="1.0" encoding="utf-8"?>
<p:tagLst xmlns:p="http://schemas.openxmlformats.org/presentationml/2006/main">
  <p:tag name="KSO_WM_DIAGRAM_VIRTUALLY_FRAME" val="{&quot;height&quot;:331,&quot;left&quot;:241,&quot;top&quot;:86,&quot;width&quot;:612.2}"/>
</p:tagLst>
</file>

<file path=ppt/tags/tag9.xml><?xml version="1.0" encoding="utf-8"?>
<p:tagLst xmlns:p="http://schemas.openxmlformats.org/presentationml/2006/main">
  <p:tag name="KSO_WM_DIAGRAM_VIRTUALLY_FRAME" val="{&quot;height&quot;:331,&quot;left&quot;:241,&quot;top&quot;:86,&quot;width&quot;:612.2}"/>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1706</Words>
  <Application>WPS 演示</Application>
  <PresentationFormat>宽屏</PresentationFormat>
  <Paragraphs>147</Paragraphs>
  <Slides>20</Slides>
  <Notes>1</Notes>
  <HiddenSlides>0</HiddenSlides>
  <MMClips>0</MMClips>
  <ScaleCrop>false</ScaleCrop>
  <HeadingPairs>
    <vt:vector size="8" baseType="variant">
      <vt:variant>
        <vt:lpstr>已用的字体</vt:lpstr>
      </vt:variant>
      <vt:variant>
        <vt:i4>18</vt:i4>
      </vt:variant>
      <vt:variant>
        <vt:lpstr>主题</vt:lpstr>
      </vt:variant>
      <vt:variant>
        <vt:i4>2</vt:i4>
      </vt:variant>
      <vt:variant>
        <vt:lpstr>嵌入 OLE 服务器</vt:lpstr>
      </vt:variant>
      <vt:variant>
        <vt:i4>6</vt:i4>
      </vt:variant>
      <vt:variant>
        <vt:lpstr>幻灯片标题</vt:lpstr>
      </vt:variant>
      <vt:variant>
        <vt:i4>20</vt:i4>
      </vt:variant>
    </vt:vector>
  </HeadingPairs>
  <TitlesOfParts>
    <vt:vector size="46" baseType="lpstr">
      <vt:lpstr>Arial</vt:lpstr>
      <vt:lpstr>宋体</vt:lpstr>
      <vt:lpstr>Wingdings</vt:lpstr>
      <vt:lpstr>微软雅黑</vt:lpstr>
      <vt:lpstr>印品黑体</vt:lpstr>
      <vt:lpstr>Calibri</vt:lpstr>
      <vt:lpstr>Times New Roman</vt:lpstr>
      <vt:lpstr>黑体</vt:lpstr>
      <vt:lpstr>Arial Unicode MS</vt:lpstr>
      <vt:lpstr>等线 Light</vt:lpstr>
      <vt:lpstr>等线</vt:lpstr>
      <vt:lpstr>Times New Roman</vt:lpstr>
      <vt:lpstr>楷体_GB2312</vt:lpstr>
      <vt:lpstr>新宋体</vt:lpstr>
      <vt:lpstr>Bookman Old Style</vt:lpstr>
      <vt:lpstr>Symbol</vt:lpstr>
      <vt:lpstr>Calibri Light</vt:lpstr>
      <vt:lpstr>Microsoft YaHei UI</vt:lpstr>
      <vt:lpstr>自定义设计方案</vt:lpstr>
      <vt:lpstr>第一PPT，www.1ppt.com</vt:lpstr>
      <vt:lpstr>Visio.Drawing.11</vt:lpstr>
      <vt:lpstr>Visio.Drawing.11</vt:lpstr>
      <vt:lpstr>Visio.Drawing.11</vt:lpstr>
      <vt:lpstr>Visio.Drawing.11</vt:lpstr>
      <vt:lpstr>Visio.Drawing.11</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Young</cp:lastModifiedBy>
  <cp:revision>178</cp:revision>
  <dcterms:created xsi:type="dcterms:W3CDTF">2021-05-23T14:18:00Z</dcterms:created>
  <dcterms:modified xsi:type="dcterms:W3CDTF">2025-03-17T07:13:25Z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v1.0_mb_M0/nvwOn0rQ5OhPd4iVQiQ==</vt:lpwstr>
  </property>
  <property fmtid="{D5CDD505-2E9C-101B-9397-08002B2CF9AE}" pid="4" name="ICV">
    <vt:lpwstr>595389F511DC4ABD87222477642CEAAB_12</vt:lpwstr>
  </property>
</Properties>
</file>