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394" r:id="rId3"/>
    <p:sldId id="404" r:id="rId4"/>
    <p:sldId id="411" r:id="rId5"/>
    <p:sldId id="416" r:id="rId6"/>
    <p:sldId id="409" r:id="rId7"/>
    <p:sldId id="412" r:id="rId8"/>
    <p:sldId id="413" r:id="rId9"/>
    <p:sldId id="414" r:id="rId10"/>
    <p:sldId id="310" r:id="rId11"/>
    <p:sldId id="405" r:id="rId12"/>
    <p:sldId id="410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6379" autoAdjust="0"/>
  </p:normalViewPr>
  <p:slideViewPr>
    <p:cSldViewPr snapToGrid="0">
      <p:cViewPr varScale="1">
        <p:scale>
          <a:sx n="83" d="100"/>
          <a:sy n="83" d="100"/>
        </p:scale>
        <p:origin x="14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AF9A9-D3EA-4B40-833F-15E81D8D6A6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66643FCF-204C-400E-9D7D-431CCE90836B}">
      <dgm:prSet phldrT="[文本]"/>
      <dgm:spPr/>
      <dgm:t>
        <a:bodyPr/>
        <a:lstStyle/>
        <a:p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电动机运行状态</a:t>
          </a:r>
          <a:endParaRPr lang="zh-CN" altLang="en-US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84EBE16-8C3B-48A6-8118-1D5670037674}" type="parTrans" cxnId="{0BAC3C41-83AF-4E1C-9B18-01BB3239AD2E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619AF96-7961-41B4-A0C5-968F9B0CD152}" type="sibTrans" cxnId="{0BAC3C41-83AF-4E1C-9B18-01BB3239AD2E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952C9B-70F7-41C2-BB89-7AD1332730EB}">
      <dgm:prSet phldrT="[文本]" custT="1"/>
      <dgm:spPr/>
      <dgm:t>
        <a:bodyPr/>
        <a:lstStyle/>
        <a:p>
          <a:r>
            <a:rPr lang="zh-CN" altLang="en-US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当定子绕组接至电源，转子就会在电磁转矩的驱动下旋转，电磁转矩即为驱动转矩，其转向与旋转磁场方向相同</a:t>
          </a:r>
          <a:endParaRPr lang="zh-CN" altLang="en-US" sz="1600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0F24B91C-0096-4370-A39B-D7D47B873B28}" type="parTrans" cxnId="{4A39ACDC-3975-4AD1-BDE4-58B3B02BFC26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33C119C-C372-418A-B97B-2025743473C5}" type="sibTrans" cxnId="{4A39ACDC-3975-4AD1-BDE4-58B3B02BFC26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248738C-E728-4B62-91FA-8B59A1E15D7A}">
      <dgm:prSet phldrT="[文本]" custT="1"/>
      <dgm:spPr/>
      <dgm:t>
        <a:bodyPr/>
        <a:lstStyle/>
        <a:p>
          <a:r>
            <a:rPr lang="zh-CN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电机从电网取得电功率转变成机械功率，由转轴传输给负载。电动机的转速范围为</a:t>
          </a:r>
          <a:r>
            <a:rPr lang="en-US" altLang="zh-CN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n1</a:t>
          </a:r>
          <a:r>
            <a:rPr lang="en-US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</a:t>
          </a:r>
          <a:r>
            <a:rPr lang="en-US" altLang="zh-CN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en-US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&gt;0</a:t>
          </a:r>
          <a:r>
            <a:rPr lang="zh-CN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，其转差率范围为</a:t>
          </a:r>
          <a:r>
            <a:rPr lang="en-US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0&lt;s</a:t>
          </a:r>
          <a:r>
            <a:rPr lang="zh-CN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≤</a:t>
          </a:r>
          <a:r>
            <a:rPr lang="en-US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1</a:t>
          </a:r>
          <a:r>
            <a:rPr lang="zh-CN" sz="1600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sz="1600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64EC6AD5-03F0-48CE-B763-D46523D62BE0}" type="parTrans" cxnId="{E4C92757-382F-4044-A3EA-BF311926AC53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297208E-62A6-4A5C-87B2-7698103628A5}" type="sibTrans" cxnId="{E4C92757-382F-4044-A3EA-BF311926AC53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768E064-8830-4817-81FE-B4079924B498}">
      <dgm:prSet phldrT="[文本]"/>
      <dgm:spPr/>
      <dgm:t>
        <a:bodyPr/>
        <a:lstStyle/>
        <a:p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发电机运行状态</a:t>
          </a:r>
          <a:endParaRPr lang="zh-CN" altLang="en-US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A67E3CA-C284-496F-BDF4-ABCFF1ECC8A1}" type="parTrans" cxnId="{E4165415-C1A7-42DC-88C5-13F83C5EBEDF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5BB8ED6-435F-46B1-886A-86F3CE29BBB6}" type="sibTrans" cxnId="{E4165415-C1A7-42DC-88C5-13F83C5EBEDF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2637D56-5682-46F8-9246-8B201C0F3E5C}">
      <dgm:prSet phldrT="[文本]"/>
      <dgm:spPr/>
      <dgm:t>
        <a:bodyPr/>
        <a:lstStyle/>
        <a:p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定子绕组接至电源，该电机的转轴不再接机械负载，而用一台原动机拖动异步电机的转子以大于同步转速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(</a:t>
          </a:r>
          <a:r>
            <a:rPr lang="en-US" alt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</a:t>
          </a:r>
          <a:r>
            <a:rPr lang="en-US" alt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n1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)</a:t>
          </a:r>
          <a:r>
            <a:rPr lang="zh-CN" alt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</a:t>
          </a:r>
          <a:r>
            <a:rPr lang="zh-CN" alt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转差率</a:t>
          </a:r>
          <a:r>
            <a:rPr lang="en-US" alt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s&lt;0</a:t>
          </a:r>
          <a:r>
            <a:rPr lang="zh-CN" alt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</a:t>
          </a:r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顺旋转磁场方向旋转</a:t>
          </a:r>
          <a:endParaRPr lang="zh-CN" altLang="en-US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0AC15C6B-179E-4FA3-B15A-DBA82616C814}" type="parTrans" cxnId="{1C93EB65-4731-49B2-B142-C51A7301179A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BCB3968-B043-4F74-B8D0-36C7CCBFB40C}" type="sibTrans" cxnId="{1C93EB65-4731-49B2-B142-C51A7301179A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127F015-B17E-433D-A543-D67D13BB1C64}">
      <dgm:prSet phldrT="[文本]"/>
      <dgm:spPr/>
      <dgm:t>
        <a:bodyPr/>
        <a:lstStyle/>
        <a:p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电磁转矩方向与转子转向相反，起着制动作用，为制动转矩。为克服电磁转矩的制动作用而使转子继续旋转，并保持</a:t>
          </a:r>
          <a:r>
            <a:rPr lang="en-US" alt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</a:t>
          </a:r>
          <a:r>
            <a:rPr lang="en-US" alt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n1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 </a:t>
          </a:r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，电机必须不断从原动机吸收机械功率，把机械功率转变为输出的电功率，因此成为发电机运行状态。</a:t>
          </a:r>
          <a:endParaRPr lang="zh-CN" altLang="en-US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A20A6E69-9378-4AE5-B616-C9BB93986D8D}" type="parTrans" cxnId="{ABBBAC8D-3D68-4A4A-B62C-FAB8E67675FC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7BF6E31-9037-4DBF-8E47-004B2C80B923}" type="sibTrans" cxnId="{ABBBAC8D-3D68-4A4A-B62C-FAB8E67675FC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1B49A90-1577-4D76-A685-6738036A62D2}">
      <dgm:prSet phldrT="[文本]"/>
      <dgm:spPr/>
      <dgm:t>
        <a:bodyPr/>
        <a:lstStyle/>
        <a:p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电磁制动状态</a:t>
          </a:r>
          <a:endParaRPr lang="zh-CN" altLang="en-US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89C420C-559F-4D24-AEFB-7B780DD40E40}" type="parTrans" cxnId="{CA1626B5-5246-41F5-B833-434311A2ED00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ED9C1A1-39D1-47F1-9B8A-33DDC13EA7E8}" type="sibTrans" cxnId="{CA1626B5-5246-41F5-B833-434311A2ED00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204B80C-21F4-49D0-B2AF-97FE8F99D3EE}">
      <dgm:prSet phldrT="[文本]"/>
      <dgm:spPr/>
      <dgm:t>
        <a:bodyPr/>
        <a:lstStyle/>
        <a:p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定子绕组接至电源，如果用外力拖着电机逆着旋转磁场的旋转方向转动</a:t>
          </a:r>
          <a:r>
            <a:rPr lang="zh-CN" alt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</a:t>
          </a:r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此时电磁转矩与电机旋转方向相反，起制动作用。</a:t>
          </a:r>
          <a:endParaRPr lang="zh-CN" altLang="en-US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E64196F7-8674-493A-A25A-602161E4A24D}" type="parTrans" cxnId="{D21204FA-623B-4EE0-931D-FC68937ED72B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3374BE1-7399-4CEF-973C-2DF76CD7CC6B}" type="sibTrans" cxnId="{D21204FA-623B-4EE0-931D-FC68937ED72B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26D6DD9-8E27-43D6-A3CB-F1DA9897245D}">
      <dgm:prSet phldrT="[文本]"/>
      <dgm:spPr/>
      <dgm:t>
        <a:bodyPr/>
        <a:lstStyle/>
        <a:p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电机定子从电网吸收电功率，同时转子从外力吸收机械功率，这两部分功率都在电机内部以损耗的方式转化成热能消耗掉。这种运行状态称为电磁制动运行状态。</a:t>
          </a:r>
          <a:endParaRPr lang="zh-CN" altLang="en-US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3C4E842E-39E4-45B2-952C-609C05C842BF}" type="parTrans" cxnId="{CBD036CF-9FA1-4E7D-85D3-08F9E9BDCEC0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35798AF-3803-40F4-A51A-7C553BC79851}" type="sibTrans" cxnId="{CBD036CF-9FA1-4E7D-85D3-08F9E9BDCEC0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32DEE94-5B7C-4423-8744-7EF1CB53BF71}">
      <dgm:prSet phldrT="[文本]"/>
      <dgm:spPr/>
      <dgm:t>
        <a:bodyPr/>
        <a:lstStyle/>
        <a:p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为负值，即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 n&lt;0</a:t>
          </a:r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，则转差率</a:t>
          </a:r>
          <a:r>
            <a:rPr lang="en-US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s&gt;1</a:t>
          </a:r>
          <a:r>
            <a:rPr lang="zh-CN" b="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b="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gm:t>
    </dgm:pt>
    <dgm:pt modelId="{D3BFE1E2-FAB3-43A6-8523-B62C3E9C680E}" type="parTrans" cxnId="{0C0113A6-8377-4EB1-88AB-FD86A0DC3A1C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53FF084-4F79-40AD-B12F-DD211E6389D0}" type="sibTrans" cxnId="{0C0113A6-8377-4EB1-88AB-FD86A0DC3A1C}">
      <dgm:prSet/>
      <dgm:spPr/>
      <dgm:t>
        <a:bodyPr/>
        <a:lstStyle/>
        <a:p>
          <a:endParaRPr lang="zh-CN" altLang="en-US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B3E2A65-91DA-4723-9A17-2B11E2F50BB8}" type="pres">
      <dgm:prSet presAssocID="{885AF9A9-D3EA-4B40-833F-15E81D8D6A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94E2887-9114-4AC1-80DE-B449A4A92073}" type="pres">
      <dgm:prSet presAssocID="{66643FCF-204C-400E-9D7D-431CCE90836B}" presName="composite" presStyleCnt="0"/>
      <dgm:spPr/>
    </dgm:pt>
    <dgm:pt modelId="{5F7C65D9-5294-4799-9159-FDC78294583B}" type="pres">
      <dgm:prSet presAssocID="{66643FCF-204C-400E-9D7D-431CCE90836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E11107-2D17-4719-8730-F76FD04C9C5D}" type="pres">
      <dgm:prSet presAssocID="{66643FCF-204C-400E-9D7D-431CCE90836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84CA9-72B1-401A-A806-470B39170BDD}" type="pres">
      <dgm:prSet presAssocID="{5619AF96-7961-41B4-A0C5-968F9B0CD152}" presName="space" presStyleCnt="0"/>
      <dgm:spPr/>
    </dgm:pt>
    <dgm:pt modelId="{2A25DEE8-26A9-4058-AC11-067640ACFB5D}" type="pres">
      <dgm:prSet presAssocID="{2768E064-8830-4817-81FE-B4079924B498}" presName="composite" presStyleCnt="0"/>
      <dgm:spPr/>
    </dgm:pt>
    <dgm:pt modelId="{B064F0E0-F733-47CE-BAAA-7379A744C5E9}" type="pres">
      <dgm:prSet presAssocID="{2768E064-8830-4817-81FE-B4079924B49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611468-1792-4BFA-9285-E678AEECDF76}" type="pres">
      <dgm:prSet presAssocID="{2768E064-8830-4817-81FE-B4079924B49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ACECBD-6369-4E24-9FBD-237BEC58D030}" type="pres">
      <dgm:prSet presAssocID="{B5BB8ED6-435F-46B1-886A-86F3CE29BBB6}" presName="space" presStyleCnt="0"/>
      <dgm:spPr/>
    </dgm:pt>
    <dgm:pt modelId="{D364D6AA-BE77-4684-A4E7-642689126904}" type="pres">
      <dgm:prSet presAssocID="{61B49A90-1577-4D76-A685-6738036A62D2}" presName="composite" presStyleCnt="0"/>
      <dgm:spPr/>
    </dgm:pt>
    <dgm:pt modelId="{A68A9355-3E1B-4119-A9DE-47BD340DB76E}" type="pres">
      <dgm:prSet presAssocID="{61B49A90-1577-4D76-A685-6738036A62D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D68CB1-C7A4-4A95-8B5D-DD0DA2EEA972}" type="pres">
      <dgm:prSet presAssocID="{61B49A90-1577-4D76-A685-6738036A62D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7727957-3A04-4894-B22D-A3E67A76D249}" type="presOf" srcId="{A2952C9B-70F7-41C2-BB89-7AD1332730EB}" destId="{A3E11107-2D17-4719-8730-F76FD04C9C5D}" srcOrd="0" destOrd="0" presId="urn:microsoft.com/office/officeart/2005/8/layout/hList1"/>
    <dgm:cxn modelId="{18DE4E18-A563-4D31-86A9-5CC3332FAE8F}" type="presOf" srcId="{72637D56-5682-46F8-9246-8B201C0F3E5C}" destId="{AB611468-1792-4BFA-9285-E678AEECDF76}" srcOrd="0" destOrd="0" presId="urn:microsoft.com/office/officeart/2005/8/layout/hList1"/>
    <dgm:cxn modelId="{02853979-0EE6-4DD8-B400-EFF126734C9E}" type="presOf" srcId="{B248738C-E728-4B62-91FA-8B59A1E15D7A}" destId="{A3E11107-2D17-4719-8730-F76FD04C9C5D}" srcOrd="0" destOrd="1" presId="urn:microsoft.com/office/officeart/2005/8/layout/hList1"/>
    <dgm:cxn modelId="{E4165415-C1A7-42DC-88C5-13F83C5EBEDF}" srcId="{885AF9A9-D3EA-4B40-833F-15E81D8D6A64}" destId="{2768E064-8830-4817-81FE-B4079924B498}" srcOrd="1" destOrd="0" parTransId="{7A67E3CA-C284-496F-BDF4-ABCFF1ECC8A1}" sibTransId="{B5BB8ED6-435F-46B1-886A-86F3CE29BBB6}"/>
    <dgm:cxn modelId="{BC1D7DB9-FB12-4052-BA95-0ACB911222A9}" type="presOf" srcId="{885AF9A9-D3EA-4B40-833F-15E81D8D6A64}" destId="{1B3E2A65-91DA-4723-9A17-2B11E2F50BB8}" srcOrd="0" destOrd="0" presId="urn:microsoft.com/office/officeart/2005/8/layout/hList1"/>
    <dgm:cxn modelId="{D21204FA-623B-4EE0-931D-FC68937ED72B}" srcId="{61B49A90-1577-4D76-A685-6738036A62D2}" destId="{2204B80C-21F4-49D0-B2AF-97FE8F99D3EE}" srcOrd="0" destOrd="0" parTransId="{E64196F7-8674-493A-A25A-602161E4A24D}" sibTransId="{83374BE1-7399-4CEF-973C-2DF76CD7CC6B}"/>
    <dgm:cxn modelId="{F790AF5D-9A44-4C38-BB38-65E94D6DEAF8}" type="presOf" srcId="{61B49A90-1577-4D76-A685-6738036A62D2}" destId="{A68A9355-3E1B-4119-A9DE-47BD340DB76E}" srcOrd="0" destOrd="0" presId="urn:microsoft.com/office/officeart/2005/8/layout/hList1"/>
    <dgm:cxn modelId="{E4C92757-382F-4044-A3EA-BF311926AC53}" srcId="{66643FCF-204C-400E-9D7D-431CCE90836B}" destId="{B248738C-E728-4B62-91FA-8B59A1E15D7A}" srcOrd="1" destOrd="0" parTransId="{64EC6AD5-03F0-48CE-B763-D46523D62BE0}" sibTransId="{9297208E-62A6-4A5C-87B2-7698103628A5}"/>
    <dgm:cxn modelId="{9B285C2D-86E8-4A53-B150-70D60315D898}" type="presOf" srcId="{2768E064-8830-4817-81FE-B4079924B498}" destId="{B064F0E0-F733-47CE-BAAA-7379A744C5E9}" srcOrd="0" destOrd="0" presId="urn:microsoft.com/office/officeart/2005/8/layout/hList1"/>
    <dgm:cxn modelId="{2C7D418B-151F-4FE6-AD31-A4F298AE4DBF}" type="presOf" srcId="{4127F015-B17E-433D-A543-D67D13BB1C64}" destId="{AB611468-1792-4BFA-9285-E678AEECDF76}" srcOrd="0" destOrd="1" presId="urn:microsoft.com/office/officeart/2005/8/layout/hList1"/>
    <dgm:cxn modelId="{4A39ACDC-3975-4AD1-BDE4-58B3B02BFC26}" srcId="{66643FCF-204C-400E-9D7D-431CCE90836B}" destId="{A2952C9B-70F7-41C2-BB89-7AD1332730EB}" srcOrd="0" destOrd="0" parTransId="{0F24B91C-0096-4370-A39B-D7D47B873B28}" sibTransId="{033C119C-C372-418A-B97B-2025743473C5}"/>
    <dgm:cxn modelId="{0BAC3C41-83AF-4E1C-9B18-01BB3239AD2E}" srcId="{885AF9A9-D3EA-4B40-833F-15E81D8D6A64}" destId="{66643FCF-204C-400E-9D7D-431CCE90836B}" srcOrd="0" destOrd="0" parTransId="{084EBE16-8C3B-48A6-8118-1D5670037674}" sibTransId="{5619AF96-7961-41B4-A0C5-968F9B0CD152}"/>
    <dgm:cxn modelId="{6D4EC2D1-9213-413B-8070-2480343AFFBD}" type="presOf" srcId="{026D6DD9-8E27-43D6-A3CB-F1DA9897245D}" destId="{6AD68CB1-C7A4-4A95-8B5D-DD0DA2EEA972}" srcOrd="0" destOrd="1" presId="urn:microsoft.com/office/officeart/2005/8/layout/hList1"/>
    <dgm:cxn modelId="{D8C76966-2C80-4027-BCE1-110BC7982D70}" type="presOf" srcId="{66643FCF-204C-400E-9D7D-431CCE90836B}" destId="{5F7C65D9-5294-4799-9159-FDC78294583B}" srcOrd="0" destOrd="0" presId="urn:microsoft.com/office/officeart/2005/8/layout/hList1"/>
    <dgm:cxn modelId="{0C0113A6-8377-4EB1-88AB-FD86A0DC3A1C}" srcId="{61B49A90-1577-4D76-A685-6738036A62D2}" destId="{F32DEE94-5B7C-4423-8744-7EF1CB53BF71}" srcOrd="2" destOrd="0" parTransId="{D3BFE1E2-FAB3-43A6-8523-B62C3E9C680E}" sibTransId="{053FF084-4F79-40AD-B12F-DD211E6389D0}"/>
    <dgm:cxn modelId="{ABBBAC8D-3D68-4A4A-B62C-FAB8E67675FC}" srcId="{2768E064-8830-4817-81FE-B4079924B498}" destId="{4127F015-B17E-433D-A543-D67D13BB1C64}" srcOrd="1" destOrd="0" parTransId="{A20A6E69-9378-4AE5-B616-C9BB93986D8D}" sibTransId="{67BF6E31-9037-4DBF-8E47-004B2C80B923}"/>
    <dgm:cxn modelId="{1C93EB65-4731-49B2-B142-C51A7301179A}" srcId="{2768E064-8830-4817-81FE-B4079924B498}" destId="{72637D56-5682-46F8-9246-8B201C0F3E5C}" srcOrd="0" destOrd="0" parTransId="{0AC15C6B-179E-4FA3-B15A-DBA82616C814}" sibTransId="{BBCB3968-B043-4F74-B8D0-36C7CCBFB40C}"/>
    <dgm:cxn modelId="{1C1D1108-7B45-47F3-8990-8332AAEFAD2D}" type="presOf" srcId="{2204B80C-21F4-49D0-B2AF-97FE8F99D3EE}" destId="{6AD68CB1-C7A4-4A95-8B5D-DD0DA2EEA972}" srcOrd="0" destOrd="0" presId="urn:microsoft.com/office/officeart/2005/8/layout/hList1"/>
    <dgm:cxn modelId="{36B9E337-273B-4541-B4AF-7676B26547CB}" type="presOf" srcId="{F32DEE94-5B7C-4423-8744-7EF1CB53BF71}" destId="{6AD68CB1-C7A4-4A95-8B5D-DD0DA2EEA972}" srcOrd="0" destOrd="2" presId="urn:microsoft.com/office/officeart/2005/8/layout/hList1"/>
    <dgm:cxn modelId="{CBD036CF-9FA1-4E7D-85D3-08F9E9BDCEC0}" srcId="{61B49A90-1577-4D76-A685-6738036A62D2}" destId="{026D6DD9-8E27-43D6-A3CB-F1DA9897245D}" srcOrd="1" destOrd="0" parTransId="{3C4E842E-39E4-45B2-952C-609C05C842BF}" sibTransId="{435798AF-3803-40F4-A51A-7C553BC79851}"/>
    <dgm:cxn modelId="{CA1626B5-5246-41F5-B833-434311A2ED00}" srcId="{885AF9A9-D3EA-4B40-833F-15E81D8D6A64}" destId="{61B49A90-1577-4D76-A685-6738036A62D2}" srcOrd="2" destOrd="0" parTransId="{C89C420C-559F-4D24-AEFB-7B780DD40E40}" sibTransId="{8ED9C1A1-39D1-47F1-9B8A-33DDC13EA7E8}"/>
    <dgm:cxn modelId="{B89C99AD-CC9B-4FE4-A17F-CF43E936854D}" type="presParOf" srcId="{1B3E2A65-91DA-4723-9A17-2B11E2F50BB8}" destId="{994E2887-9114-4AC1-80DE-B449A4A92073}" srcOrd="0" destOrd="0" presId="urn:microsoft.com/office/officeart/2005/8/layout/hList1"/>
    <dgm:cxn modelId="{A0C1064A-A1F7-4014-9271-41DBB900B954}" type="presParOf" srcId="{994E2887-9114-4AC1-80DE-B449A4A92073}" destId="{5F7C65D9-5294-4799-9159-FDC78294583B}" srcOrd="0" destOrd="0" presId="urn:microsoft.com/office/officeart/2005/8/layout/hList1"/>
    <dgm:cxn modelId="{FD2E93B9-8D71-4A3F-9222-075996C2CEFD}" type="presParOf" srcId="{994E2887-9114-4AC1-80DE-B449A4A92073}" destId="{A3E11107-2D17-4719-8730-F76FD04C9C5D}" srcOrd="1" destOrd="0" presId="urn:microsoft.com/office/officeart/2005/8/layout/hList1"/>
    <dgm:cxn modelId="{D83D6918-A43C-4A40-A7CC-0CA2727563FB}" type="presParOf" srcId="{1B3E2A65-91DA-4723-9A17-2B11E2F50BB8}" destId="{8FB84CA9-72B1-401A-A806-470B39170BDD}" srcOrd="1" destOrd="0" presId="urn:microsoft.com/office/officeart/2005/8/layout/hList1"/>
    <dgm:cxn modelId="{806CDD2F-6737-4DC7-97F7-A3DE56F32C69}" type="presParOf" srcId="{1B3E2A65-91DA-4723-9A17-2B11E2F50BB8}" destId="{2A25DEE8-26A9-4058-AC11-067640ACFB5D}" srcOrd="2" destOrd="0" presId="urn:microsoft.com/office/officeart/2005/8/layout/hList1"/>
    <dgm:cxn modelId="{6E75A607-9ECC-4A9A-AEDE-37F069D74B7F}" type="presParOf" srcId="{2A25DEE8-26A9-4058-AC11-067640ACFB5D}" destId="{B064F0E0-F733-47CE-BAAA-7379A744C5E9}" srcOrd="0" destOrd="0" presId="urn:microsoft.com/office/officeart/2005/8/layout/hList1"/>
    <dgm:cxn modelId="{4C7E0E71-0A11-44E0-A56D-0BB2297CFC35}" type="presParOf" srcId="{2A25DEE8-26A9-4058-AC11-067640ACFB5D}" destId="{AB611468-1792-4BFA-9285-E678AEECDF76}" srcOrd="1" destOrd="0" presId="urn:microsoft.com/office/officeart/2005/8/layout/hList1"/>
    <dgm:cxn modelId="{4D760DA0-C821-4C5D-A02A-C73F311BCD8A}" type="presParOf" srcId="{1B3E2A65-91DA-4723-9A17-2B11E2F50BB8}" destId="{0AACECBD-6369-4E24-9FBD-237BEC58D030}" srcOrd="3" destOrd="0" presId="urn:microsoft.com/office/officeart/2005/8/layout/hList1"/>
    <dgm:cxn modelId="{E620F662-EF69-46FC-B8C0-62EF9729F070}" type="presParOf" srcId="{1B3E2A65-91DA-4723-9A17-2B11E2F50BB8}" destId="{D364D6AA-BE77-4684-A4E7-642689126904}" srcOrd="4" destOrd="0" presId="urn:microsoft.com/office/officeart/2005/8/layout/hList1"/>
    <dgm:cxn modelId="{1D985B01-1C9F-414D-847A-9CB1777A84BD}" type="presParOf" srcId="{D364D6AA-BE77-4684-A4E7-642689126904}" destId="{A68A9355-3E1B-4119-A9DE-47BD340DB76E}" srcOrd="0" destOrd="0" presId="urn:microsoft.com/office/officeart/2005/8/layout/hList1"/>
    <dgm:cxn modelId="{26E6F2D3-E55D-435F-8C38-C8DCC29EB215}" type="presParOf" srcId="{D364D6AA-BE77-4684-A4E7-642689126904}" destId="{6AD68CB1-C7A4-4A95-8B5D-DD0DA2EEA97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C65D9-5294-4799-9159-FDC78294583B}">
      <dsp:nvSpPr>
        <dsp:cNvPr id="0" name=""/>
        <dsp:cNvSpPr/>
      </dsp:nvSpPr>
      <dsp:spPr>
        <a:xfrm>
          <a:off x="2540" y="135378"/>
          <a:ext cx="2476500" cy="432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b="1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电动机运行状态</a:t>
          </a:r>
          <a:endParaRPr lang="zh-CN" altLang="en-US" sz="1500" b="1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540" y="135378"/>
        <a:ext cx="2476500" cy="432000"/>
      </dsp:txXfrm>
    </dsp:sp>
    <dsp:sp modelId="{A3E11107-2D17-4719-8730-F76FD04C9C5D}">
      <dsp:nvSpPr>
        <dsp:cNvPr id="0" name=""/>
        <dsp:cNvSpPr/>
      </dsp:nvSpPr>
      <dsp:spPr>
        <a:xfrm>
          <a:off x="2540" y="567378"/>
          <a:ext cx="2476500" cy="362340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当定子绕组接至电源，转子就会在电磁转矩的驱动下旋转，电磁转矩即为驱动转矩，其转向与旋转磁场方向相同</a:t>
          </a:r>
          <a:endParaRPr lang="zh-CN" altLang="en-US" sz="16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电机从电网取得电功率转变成机械功率，由转轴传输给负载。电动机的转速范围为</a:t>
          </a:r>
          <a:r>
            <a:rPr lang="en-US" altLang="zh-CN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n1</a:t>
          </a:r>
          <a:r>
            <a:rPr lang="en-US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</a:t>
          </a:r>
          <a:r>
            <a:rPr lang="en-US" altLang="zh-CN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en-US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&gt;0</a:t>
          </a:r>
          <a:r>
            <a:rPr lang="zh-CN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，其转差率范围为</a:t>
          </a:r>
          <a:r>
            <a:rPr lang="en-US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0&lt;s</a:t>
          </a:r>
          <a:r>
            <a:rPr lang="zh-CN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≤</a:t>
          </a:r>
          <a:r>
            <a:rPr lang="en-US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1</a:t>
          </a:r>
          <a:r>
            <a:rPr lang="zh-CN" sz="16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sz="16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sp:txBody>
      <dsp:txXfrm>
        <a:off x="2540" y="567378"/>
        <a:ext cx="2476500" cy="3623400"/>
      </dsp:txXfrm>
    </dsp:sp>
    <dsp:sp modelId="{B064F0E0-F733-47CE-BAAA-7379A744C5E9}">
      <dsp:nvSpPr>
        <dsp:cNvPr id="0" name=""/>
        <dsp:cNvSpPr/>
      </dsp:nvSpPr>
      <dsp:spPr>
        <a:xfrm>
          <a:off x="2825750" y="135378"/>
          <a:ext cx="2476500" cy="432000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b="1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发电机运行状态</a:t>
          </a:r>
          <a:endParaRPr lang="zh-CN" altLang="en-US" sz="1500" b="1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825750" y="135378"/>
        <a:ext cx="2476500" cy="432000"/>
      </dsp:txXfrm>
    </dsp:sp>
    <dsp:sp modelId="{AB611468-1792-4BFA-9285-E678AEECDF76}">
      <dsp:nvSpPr>
        <dsp:cNvPr id="0" name=""/>
        <dsp:cNvSpPr/>
      </dsp:nvSpPr>
      <dsp:spPr>
        <a:xfrm>
          <a:off x="2825750" y="567378"/>
          <a:ext cx="2476500" cy="3623400"/>
        </a:xfrm>
        <a:prstGeom prst="rect">
          <a:avLst/>
        </a:prstGeom>
        <a:solidFill>
          <a:schemeClr val="accent2">
            <a:tint val="40000"/>
            <a:alpha val="90000"/>
            <a:hueOff val="-424613"/>
            <a:satOff val="-37673"/>
            <a:lumOff val="-385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424613"/>
              <a:satOff val="-37673"/>
              <a:lumOff val="-3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定子绕组接至电源，该电机的转轴不再接机械负载，而用一台原动机拖动异步电机的转子以大于同步转速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(</a:t>
          </a:r>
          <a:r>
            <a:rPr lang="en-US" alt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</a:t>
          </a:r>
          <a:r>
            <a:rPr lang="en-US" alt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n1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)</a:t>
          </a:r>
          <a:r>
            <a:rPr lang="zh-CN" alt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</a:t>
          </a:r>
          <a:r>
            <a:rPr lang="zh-CN" alt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转差率</a:t>
          </a:r>
          <a:r>
            <a:rPr lang="en-US" alt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s&lt;0</a:t>
          </a:r>
          <a:r>
            <a:rPr lang="zh-CN" alt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</a:t>
          </a: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顺旋转磁场方向旋转</a:t>
          </a:r>
          <a:endParaRPr lang="zh-CN" altLang="en-US" sz="15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电磁转矩方向与转子转向相反，起着制动作用，为制动转矩。为克服电磁转矩的制动作用而使转子继续旋转，并保持</a:t>
          </a:r>
          <a:r>
            <a:rPr lang="en-US" alt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&gt;</a:t>
          </a:r>
          <a:r>
            <a:rPr lang="en-US" alt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n1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 </a:t>
          </a: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，电机必须不断从原动机吸收机械功率，把机械功率转变为输出的电功率，因此成为发电机运行状态。</a:t>
          </a:r>
          <a:endParaRPr lang="zh-CN" altLang="en-US" sz="15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sp:txBody>
      <dsp:txXfrm>
        <a:off x="2825750" y="567378"/>
        <a:ext cx="2476500" cy="3623400"/>
      </dsp:txXfrm>
    </dsp:sp>
    <dsp:sp modelId="{A68A9355-3E1B-4119-A9DE-47BD340DB76E}">
      <dsp:nvSpPr>
        <dsp:cNvPr id="0" name=""/>
        <dsp:cNvSpPr/>
      </dsp:nvSpPr>
      <dsp:spPr>
        <a:xfrm>
          <a:off x="5648960" y="135378"/>
          <a:ext cx="2476500" cy="432000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b="1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电磁制动状态</a:t>
          </a:r>
          <a:endParaRPr lang="zh-CN" altLang="en-US" sz="1500" b="1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648960" y="135378"/>
        <a:ext cx="2476500" cy="432000"/>
      </dsp:txXfrm>
    </dsp:sp>
    <dsp:sp modelId="{6AD68CB1-C7A4-4A95-8B5D-DD0DA2EEA972}">
      <dsp:nvSpPr>
        <dsp:cNvPr id="0" name=""/>
        <dsp:cNvSpPr/>
      </dsp:nvSpPr>
      <dsp:spPr>
        <a:xfrm>
          <a:off x="5648960" y="567378"/>
          <a:ext cx="2476500" cy="3623400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定子绕组接至电源，如果用外力拖着电机逆着旋转磁场的旋转方向转动</a:t>
          </a:r>
          <a:r>
            <a:rPr lang="zh-CN" alt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</a:t>
          </a: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此时电磁转矩与电机旋转方向相反，起制动作用。</a:t>
          </a:r>
          <a:endParaRPr lang="zh-CN" altLang="en-US" sz="15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电机定子从电网吸收电功率，同时转子从外力吸收机械功率，这两部分功率都在电机内部以损耗的方式转化成热能消耗掉。这种运行状态称为电磁制动运行状态。</a:t>
          </a:r>
          <a:endParaRPr lang="zh-CN" altLang="en-US" sz="15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n</a:t>
          </a: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为负值，即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 n&lt;0</a:t>
          </a: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，则转差率</a:t>
          </a:r>
          <a:r>
            <a:rPr lang="en-US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s&gt;1</a:t>
          </a:r>
          <a:r>
            <a:rPr lang="zh-CN" sz="1500" b="0" kern="12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sz="1500" b="0" kern="1200" dirty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endParaRPr>
        </a:p>
      </dsp:txBody>
      <dsp:txXfrm>
        <a:off x="5648960" y="567378"/>
        <a:ext cx="2476500" cy="3623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4.6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三相异步电动机的工作原理</a:t>
            </a: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473" y="1410782"/>
            <a:ext cx="3609321" cy="268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</a:pPr>
            <a:r>
              <a:rPr lang="en-US" altLang="zh-CN" spc="45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000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．异步电机的三种运行状态</a:t>
            </a:r>
            <a:endParaRPr lang="zh-CN" altLang="en-US" sz="2000" kern="0" spc="45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02713" y="1953717"/>
            <a:ext cx="60221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  <a:spcAft>
                <a:spcPts val="0"/>
              </a:spcAft>
            </a:pPr>
            <a:r>
              <a:rPr lang="zh-CN" altLang="zh-CN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根据</a:t>
            </a:r>
            <a:r>
              <a:rPr lang="zh-CN" altLang="zh-CN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转差率</a:t>
            </a:r>
            <a:r>
              <a:rPr lang="en-US" altLang="zh-CN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</a:t>
            </a:r>
            <a:r>
              <a:rPr lang="zh-CN" altLang="zh-CN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r>
              <a:rPr lang="zh-CN" altLang="zh-CN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大小和正负，异步电机有三种运行状态。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" name="图示 29"/>
          <p:cNvGraphicFramePr/>
          <p:nvPr>
            <p:extLst>
              <p:ext uri="{D42A27DB-BD31-4B8C-83A1-F6EECF244321}">
                <p14:modId xmlns:p14="http://schemas.microsoft.com/office/powerpoint/2010/main" val="1935140906"/>
              </p:ext>
            </p:extLst>
          </p:nvPr>
        </p:nvGraphicFramePr>
        <p:xfrm>
          <a:off x="1533236" y="2300479"/>
          <a:ext cx="8128000" cy="4326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2345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473" y="1410782"/>
            <a:ext cx="3609321" cy="268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</a:pPr>
            <a:r>
              <a:rPr lang="en-US" altLang="zh-CN" spc="45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zh-CN" sz="2000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．异步电机的三种运行状态</a:t>
            </a:r>
            <a:endParaRPr lang="zh-CN" altLang="en-US" sz="2000" kern="0" spc="45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/>
          <a:srcRect b="12743"/>
          <a:stretch/>
        </p:blipFill>
        <p:spPr>
          <a:xfrm>
            <a:off x="2554315" y="2478431"/>
            <a:ext cx="6981190" cy="319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29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4" y="653415"/>
            <a:ext cx="8474911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4.6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三相异步电动机的工作原理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6700" y="3060499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理解转差率的概念及其与电机转速的关系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14951" y="1874319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理解三相异步电动机的工作原理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89881" y="4195244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会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进行三相异步电动机运行状态的分析</a:t>
            </a:r>
            <a:endParaRPr lang="zh-CN" altLang="en-US" sz="2400" b="1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38701" y="1962584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38701" y="2971599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99966" y="4195244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141" y="1399718"/>
            <a:ext cx="2701381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endParaRPr lang="en-US" altLang="zh-CN" sz="2000" kern="0" spc="45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）旋转磁场的产生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/>
          <a:srcRect l="972" r="972" b="15407"/>
          <a:stretch/>
        </p:blipFill>
        <p:spPr>
          <a:xfrm>
            <a:off x="4260422" y="2087637"/>
            <a:ext cx="6858051" cy="23205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00" h="4320">
                <a:moveTo>
                  <a:pt x="0" y="0"/>
                </a:moveTo>
                <a:lnTo>
                  <a:pt x="10800" y="0"/>
                </a:lnTo>
                <a:lnTo>
                  <a:pt x="10800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effectLst>
            <a:outerShdw blurRad="457200" dist="508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2" name="Title 6"/>
          <p:cNvSpPr txBox="1"/>
          <p:nvPr>
            <p:custDataLst>
              <p:tags r:id="rId2"/>
            </p:custDataLst>
          </p:nvPr>
        </p:nvSpPr>
        <p:spPr>
          <a:xfrm>
            <a:off x="934141" y="4475331"/>
            <a:ext cx="10552298" cy="184030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1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当转动马蹄形磁铁时，笼型短路线圈就会跟着一起旋转。这是因为当磁场旋转时，其磁感线(磁通)将切割笼型转子的导体，在导体中就会有</a:t>
            </a:r>
            <a:r>
              <a:rPr lang="zh-CN" altLang="en-US" b="1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感应电动势</a:t>
            </a:r>
            <a:r>
              <a:rPr lang="zh-CN" altLang="en-US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产生，由于导体是连通的，因此该电动势就产生电流在导体中</a:t>
            </a:r>
            <a:r>
              <a:rPr lang="zh-CN" altLang="en-US" spc="4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流通，</a:t>
            </a:r>
            <a:r>
              <a:rPr lang="zh-CN" altLang="en-US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该电流在磁场中将受</a:t>
            </a:r>
            <a:r>
              <a:rPr lang="zh-CN" altLang="en-US" b="1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电磁力</a:t>
            </a:r>
            <a:r>
              <a:rPr lang="zh-CN" altLang="en-US" spc="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的作用，产生转矩，驱动笼型转子随磁场的旋转方向而转动，这就是异步电动机的旋转原理。</a:t>
            </a:r>
          </a:p>
        </p:txBody>
      </p:sp>
      <p:sp>
        <p:nvSpPr>
          <p:cNvPr id="4" name="矩形 3"/>
          <p:cNvSpPr/>
          <p:nvPr/>
        </p:nvSpPr>
        <p:spPr>
          <a:xfrm>
            <a:off x="775994" y="2905950"/>
            <a:ext cx="348442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00" lvl="1">
              <a:lnSpc>
                <a:spcPct val="120000"/>
              </a:lnSpc>
              <a:spcAft>
                <a:spcPts val="800"/>
              </a:spcAft>
              <a:buSzPct val="100000"/>
            </a:pPr>
            <a:r>
              <a:rPr lang="zh-CN" altLang="en-US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在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一个可旋转的马蹄形磁铁中间，放置一只可以自由转动的笼型短路线圈。</a:t>
            </a:r>
          </a:p>
        </p:txBody>
      </p:sp>
    </p:spTree>
    <p:extLst>
      <p:ext uri="{BB962C8B-B14F-4D97-AF65-F5344CB8AC3E}">
        <p14:creationId xmlns:p14="http://schemas.microsoft.com/office/powerpoint/2010/main" val="96131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0139" y="2524057"/>
            <a:ext cx="439189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交流电机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的定子上嵌放着对称的三相绕组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U1-U2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V1-V2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W1-W2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假定电流从绕组首端流入为正，末端流出为负。电流的流入端用符号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表示，流出端用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⊙</a:t>
            </a:r>
            <a:r>
              <a:rPr lang="zh-CN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对称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三相交流电流通人对称三相绕组时，便产生一个旋转磁场。</a:t>
            </a:r>
            <a:endParaRPr lang="zh-CN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4141" y="1399718"/>
            <a:ext cx="2701381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endParaRPr lang="en-US" altLang="zh-CN" sz="2000" kern="0" spc="45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）旋转磁场的产生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/>
          <a:srcRect b="9579"/>
          <a:stretch/>
        </p:blipFill>
        <p:spPr>
          <a:xfrm>
            <a:off x="5220769" y="2273534"/>
            <a:ext cx="6381115" cy="350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1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892" y="1507756"/>
            <a:ext cx="2701381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endParaRPr lang="en-US" altLang="zh-CN" sz="2000" kern="0" spc="45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）旋转磁场的产生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2901" y="4923892"/>
            <a:ext cx="10071910" cy="1286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kern="0" spc="45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ωt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=0°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时，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相电流达到正最大值，电流从首端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U1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流人，用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表示，从末端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U2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流出，用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⊙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表示；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相和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相电流均为负，因此电流均从绕组的末端流人，首端流出，故末端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V2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W2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应填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</a:t>
            </a:r>
            <a:r>
              <a:rPr lang="en-US" altLang="zh-CN" dirty="0"/>
              <a:t>×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首端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V1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kern="0" spc="45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Wl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应填上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⊙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合成磁场的轴线正好位于</a:t>
            </a:r>
            <a:r>
              <a:rPr lang="en-US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zh-CN" kern="0" spc="45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相绕组的轴线上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94" y="2833316"/>
            <a:ext cx="2779784" cy="16760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009784" y="2647565"/>
            <a:ext cx="7277745" cy="1861797"/>
            <a:chOff x="2197610" y="2575205"/>
            <a:chExt cx="7277745" cy="1861797"/>
          </a:xfrm>
        </p:grpSpPr>
        <p:pic>
          <p:nvPicPr>
            <p:cNvPr id="4099" name="Picture 3" descr="磁势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56" t="10292" r="57500" b="77542"/>
            <a:stretch>
              <a:fillRect/>
            </a:stretch>
          </p:blipFill>
          <p:spPr bwMode="auto">
            <a:xfrm>
              <a:off x="2197610" y="2575205"/>
              <a:ext cx="1485718" cy="1485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9" name="Picture 13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25" t="12556" r="44449" b="77591"/>
            <a:stretch/>
          </p:blipFill>
          <p:spPr bwMode="auto">
            <a:xfrm>
              <a:off x="4057682" y="2758290"/>
              <a:ext cx="1333028" cy="1217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14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93" t="12231" r="32092" b="77591"/>
            <a:stretch/>
          </p:blipFill>
          <p:spPr bwMode="auto">
            <a:xfrm>
              <a:off x="5749996" y="2758291"/>
              <a:ext cx="1267262" cy="119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15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65" t="12269" r="18935" b="77591"/>
            <a:stretch/>
          </p:blipFill>
          <p:spPr bwMode="auto">
            <a:xfrm>
              <a:off x="7669098" y="2765731"/>
              <a:ext cx="12641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246202" y="4067670"/>
              <a:ext cx="14720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>
                  <a:latin typeface="宋体" panose="02010600030101010101" pitchFamily="2" charset="-122"/>
                  <a:cs typeface="宋体" panose="02010600030101010101" pitchFamily="2" charset="-122"/>
                </a:rPr>
                <a:t>(a)</a:t>
              </a:r>
              <a:r>
                <a:rPr lang="en-US" altLang="zh-CN" spc="80" dirty="0" err="1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>
                  <a:latin typeface="宋体" panose="02010600030101010101" pitchFamily="2" charset="-122"/>
                  <a:cs typeface="宋体" panose="02010600030101010101" pitchFamily="2" charset="-122"/>
                </a:rPr>
                <a:t>=0</a:t>
              </a:r>
              <a:r>
                <a:rPr lang="en-US" altLang="zh-CN" spc="80" baseline="30000" dirty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081467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(b)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=120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5916732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(c)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=240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7751998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(d)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=360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7848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892" y="1507756"/>
            <a:ext cx="2701381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endParaRPr lang="en-US" altLang="zh-CN" sz="2000" kern="0" spc="45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）旋转磁场的产生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1213" y="4687226"/>
            <a:ext cx="100719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kern="0" spc="45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ωt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=120</a:t>
            </a:r>
            <a:r>
              <a:rPr lang="en-US" altLang="zh-CN" kern="0" spc="45" baseline="30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时，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相电流为正的最大值，因此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相电流从首端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V1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流入，用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表示，从末端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V2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流出，用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⊙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表示。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相和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相电流均为负，则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U1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kern="0" spc="45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Wl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端为流出电流，用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⊙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表示，而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U2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W2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为流人电流，用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表示，此时合成磁场的轴线正好位于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相绕组的轴线上，磁场方向已从</a:t>
            </a:r>
            <a:r>
              <a:rPr lang="en-US" altLang="zh-CN" kern="0" spc="8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ωt</a:t>
            </a:r>
            <a:r>
              <a:rPr lang="en-US" altLang="zh-CN" kern="0" spc="8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=0</a:t>
            </a:r>
            <a:r>
              <a:rPr lang="zh-CN" altLang="zh-CN" kern="0" spc="8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时的位置，沿逆时针方向旋转了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120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°。</a:t>
            </a:r>
            <a:endParaRPr lang="zh-CN" altLang="zh-CN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823" y="2859125"/>
            <a:ext cx="2779784" cy="16760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736618" y="2686809"/>
            <a:ext cx="7277745" cy="1861797"/>
            <a:chOff x="2197610" y="2575205"/>
            <a:chExt cx="7277745" cy="1861797"/>
          </a:xfrm>
        </p:grpSpPr>
        <p:pic>
          <p:nvPicPr>
            <p:cNvPr id="4099" name="Picture 3" descr="磁势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56" t="10292" r="57500" b="77542"/>
            <a:stretch>
              <a:fillRect/>
            </a:stretch>
          </p:blipFill>
          <p:spPr bwMode="auto">
            <a:xfrm>
              <a:off x="2197610" y="2575205"/>
              <a:ext cx="1485718" cy="1485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9" name="Picture 13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25" t="12556" r="44449" b="77591"/>
            <a:stretch/>
          </p:blipFill>
          <p:spPr bwMode="auto">
            <a:xfrm>
              <a:off x="4057682" y="2758290"/>
              <a:ext cx="1333028" cy="1217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14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93" t="12231" r="32092" b="77591"/>
            <a:stretch/>
          </p:blipFill>
          <p:spPr bwMode="auto">
            <a:xfrm>
              <a:off x="5749996" y="2758291"/>
              <a:ext cx="1267262" cy="119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15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65" t="12269" r="18935" b="77591"/>
            <a:stretch/>
          </p:blipFill>
          <p:spPr bwMode="auto">
            <a:xfrm>
              <a:off x="7669098" y="2765731"/>
              <a:ext cx="12641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246202" y="4067670"/>
              <a:ext cx="14720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>
                  <a:latin typeface="宋体" panose="02010600030101010101" pitchFamily="2" charset="-122"/>
                  <a:cs typeface="宋体" panose="02010600030101010101" pitchFamily="2" charset="-122"/>
                </a:rPr>
                <a:t>(a)</a:t>
              </a:r>
              <a:r>
                <a:rPr lang="en-US" altLang="zh-CN" spc="80" dirty="0" err="1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>
                  <a:latin typeface="宋体" panose="02010600030101010101" pitchFamily="2" charset="-122"/>
                  <a:cs typeface="宋体" panose="02010600030101010101" pitchFamily="2" charset="-122"/>
                </a:rPr>
                <a:t>=0</a:t>
              </a:r>
              <a:r>
                <a:rPr lang="en-US" altLang="zh-CN" spc="80" baseline="30000" dirty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081467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(b)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=120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5916732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(c)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=240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7751998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(d)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=360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8780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892" y="1507756"/>
            <a:ext cx="2701381" cy="961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endParaRPr lang="en-US" altLang="zh-CN" sz="2000" kern="0" spc="45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）旋转磁场的产生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892" y="4537648"/>
            <a:ext cx="1007191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</a:t>
            </a:r>
            <a:r>
              <a:rPr lang="en-US" altLang="zh-CN" kern="0" spc="8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ωt</a:t>
            </a:r>
            <a:r>
              <a:rPr lang="en-US" altLang="zh-CN" kern="0" spc="8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240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°和</a:t>
            </a:r>
            <a:r>
              <a:rPr lang="en-US" altLang="zh-CN" kern="0" spc="8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ωt</a:t>
            </a:r>
            <a:r>
              <a:rPr lang="en-US" altLang="zh-CN" kern="0" spc="8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360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°时，合成磁场的位置如图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(c)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(d)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图所示。对于</a:t>
            </a:r>
            <a:r>
              <a:rPr lang="en-US" altLang="zh-CN" kern="0" spc="8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ωt</a:t>
            </a:r>
            <a:r>
              <a:rPr lang="en-US" altLang="zh-CN" kern="0" spc="8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360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°时，合成磁场的轴线正好位于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相绕组的轴线上，磁场方向从起始位置逆时针方向旋转了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360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°。即电流变化一个周期，合成磁场旋转一周。</a:t>
            </a:r>
            <a:endParaRPr lang="zh-CN" altLang="zh-CN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由此可见，对称三相交流电流通入对称三相绕组所形成的磁场是一个旋转磁场。旋转的方向 从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→</a:t>
            </a:r>
            <a:r>
              <a:rPr lang="en-US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zh-CN" kern="0" spc="45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，正好和电流出现正的最大值的顺序相同，即由电流超前相转向电流滞后相。</a:t>
            </a:r>
            <a:endParaRPr lang="zh-CN" altLang="zh-CN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781" y="2878757"/>
            <a:ext cx="2779784" cy="16760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358919" y="2642790"/>
            <a:ext cx="7277745" cy="1861797"/>
            <a:chOff x="2197610" y="2575205"/>
            <a:chExt cx="7277745" cy="1861797"/>
          </a:xfrm>
        </p:grpSpPr>
        <p:pic>
          <p:nvPicPr>
            <p:cNvPr id="4099" name="Picture 3" descr="磁势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56" t="10292" r="57500" b="77542"/>
            <a:stretch>
              <a:fillRect/>
            </a:stretch>
          </p:blipFill>
          <p:spPr bwMode="auto">
            <a:xfrm>
              <a:off x="2197610" y="2575205"/>
              <a:ext cx="1485718" cy="1485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9" name="Picture 13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25" t="12556" r="44449" b="77591"/>
            <a:stretch/>
          </p:blipFill>
          <p:spPr bwMode="auto">
            <a:xfrm>
              <a:off x="4057682" y="2758290"/>
              <a:ext cx="1333028" cy="1217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14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93" t="12231" r="32092" b="77591"/>
            <a:stretch/>
          </p:blipFill>
          <p:spPr bwMode="auto">
            <a:xfrm>
              <a:off x="5749996" y="2758291"/>
              <a:ext cx="1267262" cy="119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15" descr="磁势5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865" t="12269" r="18935" b="77591"/>
            <a:stretch/>
          </p:blipFill>
          <p:spPr bwMode="auto">
            <a:xfrm>
              <a:off x="7669098" y="2765731"/>
              <a:ext cx="12641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246202" y="4067670"/>
              <a:ext cx="14720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>
                  <a:latin typeface="宋体" panose="02010600030101010101" pitchFamily="2" charset="-122"/>
                  <a:cs typeface="宋体" panose="02010600030101010101" pitchFamily="2" charset="-122"/>
                </a:rPr>
                <a:t>(a)</a:t>
              </a:r>
              <a:r>
                <a:rPr lang="en-US" altLang="zh-CN" spc="80" dirty="0" err="1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>
                  <a:latin typeface="宋体" panose="02010600030101010101" pitchFamily="2" charset="-122"/>
                  <a:cs typeface="宋体" panose="02010600030101010101" pitchFamily="2" charset="-122"/>
                </a:rPr>
                <a:t>=0</a:t>
              </a:r>
              <a:r>
                <a:rPr lang="en-US" altLang="zh-CN" spc="80" baseline="30000" dirty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081467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(b)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=120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5916732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(c)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=240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7751998" y="4067670"/>
              <a:ext cx="17233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45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(d)</a:t>
              </a:r>
              <a:r>
                <a:rPr lang="en-US" altLang="zh-CN" spc="80" dirty="0" err="1" smtClean="0">
                  <a:latin typeface="Times New Roman" panose="02020603050405020304" pitchFamily="18" charset="0"/>
                </a:rPr>
                <a:t>ω</a:t>
              </a:r>
              <a:r>
                <a:rPr lang="en-US" altLang="zh-CN" spc="80" dirty="0" err="1" smtClean="0">
                  <a:latin typeface="宋体" panose="02010600030101010101" pitchFamily="2" charset="-122"/>
                  <a:cs typeface="宋体" panose="02010600030101010101" pitchFamily="2" charset="-122"/>
                </a:rPr>
                <a:t>t</a:t>
              </a:r>
              <a:r>
                <a:rPr lang="en-US" altLang="zh-CN" spc="8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=360</a:t>
              </a:r>
              <a:r>
                <a:rPr lang="en-US" altLang="zh-CN" spc="80" baseline="30000" dirty="0" smtClean="0">
                  <a:latin typeface="宋体" panose="02010600030101010101" pitchFamily="2" charset="-122"/>
                  <a:cs typeface="宋体" panose="02010600030101010101" pitchFamily="2" charset="-122"/>
                </a:rPr>
                <a:t>0</a:t>
              </a:r>
              <a:r>
                <a:rPr lang="zh-CN" altLang="zh-CN" spc="65" dirty="0">
                  <a:cs typeface="宋体" panose="02010600030101010101" pitchFamily="2" charset="-122"/>
                </a:rPr>
                <a:t>时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11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1994" y="1075644"/>
            <a:ext cx="1458413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000" kern="0" spc="45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工作原理</a:t>
            </a:r>
            <a:endParaRPr lang="en-US" altLang="zh-CN" sz="2000" kern="0" spc="45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7" name="Text Box 57"/>
          <p:cNvSpPr txBox="1"/>
          <p:nvPr/>
        </p:nvSpPr>
        <p:spPr>
          <a:xfrm>
            <a:off x="934141" y="1773228"/>
            <a:ext cx="10119591" cy="86421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-457200">
              <a:lnSpc>
                <a:spcPct val="114000"/>
              </a:lnSpc>
              <a:spcBef>
                <a:spcPct val="50000"/>
              </a:spcBef>
              <a:buAutoNum type="arabicParenBoth"/>
            </a:pP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三相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对称绕组中通入三相对称电流</a:t>
            </a:r>
            <a:r>
              <a:rPr lang="zh-CN" altLang="en-US" sz="2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产生圆形旋转磁场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，其转速为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同步转速</a:t>
            </a:r>
            <a:r>
              <a: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旋转磁场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方向取决于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异步电动机的三相电流</a:t>
            </a:r>
            <a:r>
              <a:rPr lang="zh-CN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相序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58"/>
          <p:cNvSpPr txBox="1"/>
          <p:nvPr/>
        </p:nvSpPr>
        <p:spPr>
          <a:xfrm>
            <a:off x="934141" y="3479355"/>
            <a:ext cx="69469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14000"/>
              </a:lnSpc>
              <a:spcBef>
                <a:spcPct val="50000"/>
              </a:spcBef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转子导体切割磁力线产生感应电动势和感应电流</a:t>
            </a:r>
          </a:p>
        </p:txBody>
      </p:sp>
      <p:sp>
        <p:nvSpPr>
          <p:cNvPr id="19" name="Text Box 59"/>
          <p:cNvSpPr txBox="1"/>
          <p:nvPr/>
        </p:nvSpPr>
        <p:spPr>
          <a:xfrm>
            <a:off x="934141" y="4285924"/>
            <a:ext cx="10496925" cy="93871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转子导体在磁场中受电磁力的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作用，从而形成电磁转矩，驱使电动机转子转动，      </a:t>
            </a:r>
            <a:endParaRPr lang="en-US" altLang="zh-CN" sz="2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转速</a:t>
            </a:r>
            <a:r>
              <a: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n&lt;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同步转速</a:t>
            </a:r>
            <a:r>
              <a: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59"/>
          <p:cNvSpPr txBox="1"/>
          <p:nvPr/>
        </p:nvSpPr>
        <p:spPr>
          <a:xfrm>
            <a:off x="968805" y="5394413"/>
            <a:ext cx="1020598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(4</a:t>
            </a:r>
            <a:r>
              <a:rPr lang="en-US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异步电动机的旋转方向始终与旋转磁场的旋转方向</a:t>
            </a:r>
            <a:r>
              <a:rPr lang="zh-CN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一致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只要</a:t>
            </a:r>
            <a:r>
              <a:rPr lang="zh-CN" altLang="zh-CN" sz="2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改变电流的相序即可，即任意对调电动机的两根电源线，便可使电动机反转。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81454" y="8866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56887"/>
              </p:ext>
            </p:extLst>
          </p:nvPr>
        </p:nvGraphicFramePr>
        <p:xfrm>
          <a:off x="2513150" y="2615144"/>
          <a:ext cx="1100339" cy="744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r:id="rId4" imgW="622030" imgH="418918" progId="Equation.3">
                  <p:embed/>
                </p:oleObj>
              </mc:Choice>
              <mc:Fallback>
                <p:oleObj r:id="rId4" imgW="622030" imgH="418918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3150" y="2615144"/>
                        <a:ext cx="1100339" cy="7448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238681" y="2770942"/>
            <a:ext cx="51774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 </a:t>
            </a:r>
            <a:r>
              <a:rPr kumimoji="0" lang="zh-CN" alt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电源频率，单位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Hz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为电机极对数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612586"/>
              </p:ext>
            </p:extLst>
          </p:nvPr>
        </p:nvGraphicFramePr>
        <p:xfrm>
          <a:off x="4162481" y="2911919"/>
          <a:ext cx="152400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r:id="rId6" imgW="152268" imgH="164957" progId="Equation.3">
                  <p:embed/>
                </p:oleObj>
              </mc:Choice>
              <mc:Fallback>
                <p:oleObj r:id="rId6" imgW="152268" imgH="164957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2481" y="2911919"/>
                        <a:ext cx="152400" cy="457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0" y="238840"/>
            <a:ext cx="2279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)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33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三相异步电动机的工作原理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4141" y="1625865"/>
            <a:ext cx="1471237" cy="268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200"/>
              </a:lnSpc>
              <a:spcAft>
                <a:spcPts val="0"/>
              </a:spcAft>
            </a:pPr>
            <a:r>
              <a:rPr lang="en-US" altLang="zh-CN" sz="2000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2</a:t>
            </a:r>
            <a:r>
              <a:rPr lang="zh-CN" altLang="zh-CN" sz="2000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．转差率</a:t>
            </a:r>
            <a:endParaRPr lang="zh-CN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68225" y="2111442"/>
            <a:ext cx="1051987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同步转速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0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与电动机转速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之差（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0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）与同步转速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0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的比值称为转差率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转差率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是异步电动机的重要参数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01621" y="2715780"/>
            <a:ext cx="1831975" cy="5318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lnSpc>
                <a:spcPct val="110000"/>
              </a:lnSpc>
              <a:spcBef>
                <a:spcPts val="6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s</a:t>
            </a:r>
            <a:r>
              <a:rPr lang="en-US" altLang="zh-CN" sz="2800" dirty="0">
                <a:latin typeface="Times New Roman" panose="02020603050405020304" pitchFamily="18" charset="0"/>
                <a:ea typeface="华文行楷" panose="02010800040101010101" pitchFamily="2" charset="-122"/>
              </a:rPr>
              <a:t>=(</a:t>
            </a: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华文行楷" panose="0201080004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华文行楷" panose="02010800040101010101" pitchFamily="2" charset="-122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华文行楷" panose="02010800040101010101" pitchFamily="2" charset="-122"/>
              </a:rPr>
              <a:t>)/</a:t>
            </a:r>
            <a:r>
              <a:rPr lang="en-US" altLang="zh-CN" sz="2800" i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n</a:t>
            </a:r>
            <a:r>
              <a:rPr lang="en-US" altLang="zh-CN" sz="2800" baseline="-25000" dirty="0">
                <a:latin typeface="Times New Roman" panose="02020603050405020304" pitchFamily="18" charset="0"/>
                <a:ea typeface="华文行楷" panose="02010800040101010101" pitchFamily="2" charset="-122"/>
              </a:rPr>
              <a:t>1</a:t>
            </a:r>
            <a:endParaRPr lang="zh-CN" altLang="en-US" sz="2800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8420" y="3499561"/>
            <a:ext cx="1091297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电动机启动瞬间（转子尚未转动）时，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，此时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当电动机空载运行时，转速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很高，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0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，此时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。异步电动机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转速在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0~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n</a:t>
            </a:r>
            <a:r>
              <a:rPr lang="en-US" altLang="zh-CN" sz="20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范围内变化时，其转差率</a:t>
            </a:r>
            <a:r>
              <a:rPr lang="en-US" altLang="zh-CN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0~1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范围内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变化。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异步电动机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负载越大，转速就越慢，其转差率就越大；反之电动机负载越小，转速就越高，其转差率就越小。故转差率直接反应转速的高低或电动机负载的大小，电动机在额定工作状态下运行时，转差率的值很小，在</a:t>
            </a:r>
            <a:r>
              <a:rPr lang="en-US" altLang="zh-CN" sz="20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0.01~0.06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之间，即异步电动机的额定转速很接近同步转速。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61*19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774_1*d*1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ff5dc884ef54c5fb0572b2d718038a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bbd8fc07e3dd4202944fcf285513c16d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9e4054ed1e2fb80d7b"/>
  <p:tag name="KSO_WM_TEMPLATE_ASSEMBLE_GROUPID" val="60656f9e4054ed1e2fb80d7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4774_1*f*2"/>
  <p:tag name="KSO_WM_TEMPLATE_CATEGORY" val="diagram"/>
  <p:tag name="KSO_WM_TEMPLATE_INDEX" val="202147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4"/>
  <p:tag name="KSO_WM_UNIT_SHOW_EDIT_AREA_INDICATION" val="1"/>
  <p:tag name="KSO_WM_CHIP_GROUPID" val="5e6b05596848fb12bee65ac8"/>
  <p:tag name="KSO_WM_CHIP_XID" val="5e6b05596848fb12bee65aca"/>
  <p:tag name="KSO_WM_UNIT_DEC_AREA_ID" val="49c6328a931446e5b2988eedf5c442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f8bfc10cbbd9419394f76e68c7531341"/>
  <p:tag name="KSO_WM_UNIT_TEXT_FILL_FORE_SCHEMECOLOR_INDEX_BRIGHTNESS" val="0.25"/>
  <p:tag name="KSO_WM_UNIT_TEXT_FILL_FORE_SCHEMECOLOR_INDEX" val="13"/>
  <p:tag name="KSO_WM_UNIT_TEXT_FILL_TYPE" val="1"/>
  <p:tag name="KSO_WM_TEMPLATE_ASSEMBLE_XID" val="60656f9e4054ed1e2fb80d7b"/>
  <p:tag name="KSO_WM_TEMPLATE_ASSEMBLE_GROUPID" val="60656f9e4054ed1e2fb80d7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3092</TotalTime>
  <Words>1230</Words>
  <Application>Microsoft Office PowerPoint</Application>
  <PresentationFormat>宽屏</PresentationFormat>
  <Paragraphs>73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Wingdings</vt:lpstr>
      <vt:lpstr>自定义设计方案</vt:lpstr>
      <vt:lpstr>第一PPT，www.1ppt.com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198</cp:revision>
  <dcterms:created xsi:type="dcterms:W3CDTF">2021-05-23T14:18:00Z</dcterms:created>
  <dcterms:modified xsi:type="dcterms:W3CDTF">2025-01-07T12:27:32Z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