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17"/>
  </p:handoutMasterIdLst>
  <p:sldIdLst>
    <p:sldId id="394" r:id="rId4"/>
    <p:sldId id="404" r:id="rId6"/>
    <p:sldId id="310" r:id="rId7"/>
    <p:sldId id="393" r:id="rId8"/>
    <p:sldId id="374" r:id="rId9"/>
    <p:sldId id="375" r:id="rId10"/>
    <p:sldId id="378" r:id="rId11"/>
    <p:sldId id="379" r:id="rId12"/>
    <p:sldId id="382" r:id="rId13"/>
    <p:sldId id="384" r:id="rId14"/>
    <p:sldId id="385" r:id="rId15"/>
    <p:sldId id="40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115" d="100"/>
          <a:sy n="115" d="100"/>
        </p:scale>
        <p:origin x="1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6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e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.e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7.png"/><Relationship Id="rId4" Type="http://schemas.openxmlformats.org/officeDocument/2006/relationships/image" Target="../media/image2.png"/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2.png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e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5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1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wmf"/><Relationship Id="rId13" Type="http://schemas.openxmlformats.org/officeDocument/2006/relationships/vmlDrawing" Target="../drawings/vmlDrawing3.vml"/><Relationship Id="rId12" Type="http://schemas.openxmlformats.org/officeDocument/2006/relationships/slideLayout" Target="../slideLayouts/slideLayout18.xml"/><Relationship Id="rId11" Type="http://schemas.openxmlformats.org/officeDocument/2006/relationships/image" Target="../media/image12.emf"/><Relationship Id="rId10" Type="http://schemas.openxmlformats.org/officeDocument/2006/relationships/oleObject" Target="../embeddings/oleObject10.bin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" Type="http://schemas.openxmlformats.org/officeDocument/2006/relationships/image" Target="../media/image13.emf"/><Relationship Id="rId1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12.e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1313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1.2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电路基本物理量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0000">
        <p14:vortex dir="r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42" name="矩形 41"/>
          <p:cNvSpPr/>
          <p:nvPr/>
        </p:nvSpPr>
        <p:spPr>
          <a:xfrm>
            <a:off x="857213" y="1555704"/>
            <a:ext cx="104775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电能的另一个常用单位是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千瓦时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i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kW·h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），即通常所说的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度电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，它和焦耳（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）的换算关系为                      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4028018" y="2654300"/>
          <a:ext cx="4514849" cy="484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公式" r:id="rId1" imgW="2005965" imgH="215900" progId="Equation.3">
                  <p:embed/>
                </p:oleObj>
              </mc:Choice>
              <mc:Fallback>
                <p:oleObj name="公式" r:id="rId1" imgW="2005965" imgH="215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8018" y="2654300"/>
                        <a:ext cx="4514849" cy="4847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Picture 4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7445" y="3524251"/>
            <a:ext cx="2165547" cy="2694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五、电能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pic>
        <p:nvPicPr>
          <p:cNvPr id="11270" name="Picture 6" descr="1-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1"/>
          <a:stretch>
            <a:fillRect/>
          </a:stretch>
        </p:blipFill>
        <p:spPr bwMode="auto">
          <a:xfrm>
            <a:off x="6688967" y="3636183"/>
            <a:ext cx="2224296" cy="258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52465" y="1619756"/>
            <a:ext cx="103823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电功率是指电路各部分在单位时间内产生或消耗的能量，简称为功率，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用大写字母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国际单位制中，功率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的单位是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），简称瓦</a:t>
            </a:r>
            <a:r>
              <a:rPr lang="zh-CN" altLang="en-US" sz="21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2465" y="3984316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在直流电路中，元件的功率为</a:t>
            </a:r>
            <a:endParaRPr lang="zh-CN" altLang="en-US" sz="2400" dirty="0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5524497" y="3714753"/>
          <a:ext cx="2012951" cy="1007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公式" r:id="rId1" imgW="774065" imgH="393700" progId="Equation.3">
                  <p:embed/>
                </p:oleObj>
              </mc:Choice>
              <mc:Fallback>
                <p:oleObj name="公式" r:id="rId1" imgW="774065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497" y="3714753"/>
                        <a:ext cx="2012951" cy="10074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952465" y="512732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对于纯电阻电路，上式可写为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5520288" y="4762500"/>
          <a:ext cx="3433233" cy="1185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公式" r:id="rId3" imgW="1231265" imgH="431800" progId="Equation.3">
                  <p:embed/>
                </p:oleObj>
              </mc:Choice>
              <mc:Fallback>
                <p:oleObj name="公式" r:id="rId3" imgW="1231265" imgH="431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0288" y="4762500"/>
                        <a:ext cx="3433233" cy="11853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六、电功率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9648" name="组合 239647"/>
          <p:cNvGrpSpPr/>
          <p:nvPr/>
        </p:nvGrpSpPr>
        <p:grpSpPr>
          <a:xfrm rot="-557555">
            <a:off x="-154940" y="1394143"/>
            <a:ext cx="2630488" cy="1323975"/>
            <a:chOff x="201" y="220"/>
            <a:chExt cx="1511" cy="892"/>
          </a:xfrm>
        </p:grpSpPr>
        <p:sp>
          <p:nvSpPr>
            <p:cNvPr id="239649" name="爆炸形 1 239648"/>
            <p:cNvSpPr/>
            <p:nvPr/>
          </p:nvSpPr>
          <p:spPr>
            <a:xfrm rot="-1281854">
              <a:off x="201" y="220"/>
              <a:ext cx="1511" cy="892"/>
            </a:xfrm>
            <a:prstGeom prst="irregularSeal1">
              <a:avLst/>
            </a:prstGeom>
            <a:solidFill>
              <a:srgbClr val="00FF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9650" name="文本框 239649"/>
            <p:cNvSpPr txBox="1"/>
            <p:nvPr/>
          </p:nvSpPr>
          <p:spPr>
            <a:xfrm rot="-1470610">
              <a:off x="598" y="393"/>
              <a:ext cx="713" cy="4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eaLnBrk="0" hangingPunct="0"/>
              <a:r>
                <a:rPr lang="zh-CN" altLang="en-US" sz="4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思考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239651" name="文本框 239650"/>
          <p:cNvSpPr txBox="1"/>
          <p:nvPr/>
        </p:nvSpPr>
        <p:spPr>
          <a:xfrm>
            <a:off x="2014220" y="2473643"/>
            <a:ext cx="9144000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 eaLnBrk="0" hangingPunct="0">
              <a:spcBef>
                <a:spcPct val="10000"/>
              </a:spcBef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额定值分别为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110V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40W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110V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60W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的两只白炽灯能否串联接入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220V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电源上，为什么？</a:t>
            </a:r>
            <a:endParaRPr lang="zh-CN" altLang="en-US" sz="2800" b="1" dirty="0">
              <a:solidFill>
                <a:srgbClr val="000000"/>
              </a:solidFill>
              <a:latin typeface="Bookman Old Style" pitchFamily="18" charset="0"/>
              <a:sym typeface="Symbol" panose="05050102010706020507" pitchFamily="18" charset="2"/>
            </a:endParaRPr>
          </a:p>
        </p:txBody>
      </p:sp>
      <p:sp>
        <p:nvSpPr>
          <p:cNvPr id="239652" name="文本框 239651"/>
          <p:cNvSpPr txBox="1"/>
          <p:nvPr/>
        </p:nvSpPr>
        <p:spPr>
          <a:xfrm>
            <a:off x="2014220" y="4207510"/>
            <a:ext cx="9144000" cy="95313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 algn="l" eaLnBrk="0" hangingPunct="0">
              <a:spcBef>
                <a:spcPct val="1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2.一个生产车间有100W、220V的电烙铁50把，每天使用8小时，问一个月耗电多少度？按30天计算。</a:t>
            </a:r>
            <a:endParaRPr lang="zh-CN" altLang="en-US" b="1" dirty="0">
              <a:solidFill>
                <a:srgbClr val="000000"/>
              </a:solidFill>
              <a:latin typeface="Bookman Old Style" pitchFamily="18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51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9651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52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9652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51" grpId="0" build="p"/>
      <p:bldP spid="23965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34365" y="653415"/>
            <a:ext cx="6096000" cy="748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1.2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电路基本物理量</a:t>
            </a:r>
            <a:endParaRPr lang="zh-CN" altLang="en-US" sz="4265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  <a:endParaRPr lang="zh-CN" altLang="en-US" sz="38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81700" y="2719070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能够运用电路基本物理量对电路进行分析和计算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81700" y="1726565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理解电路基本物理量概念</a:t>
            </a:r>
            <a:endParaRPr lang="en-US" altLang="zh-CN" sz="2400" dirty="0" smtClean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56630" y="4047490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掌握电路基本物理量的在电路中的应用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05450" y="1814830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8"/>
            </p:custDataLst>
          </p:nvPr>
        </p:nvGrpSpPr>
        <p:grpSpPr>
          <a:xfrm flipV="1">
            <a:off x="5505450" y="2823845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1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12"/>
            </p:custDataLst>
          </p:nvPr>
        </p:nvGrpSpPr>
        <p:grpSpPr>
          <a:xfrm flipV="1">
            <a:off x="5466715" y="4047490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15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一、电流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2464" y="1579393"/>
            <a:ext cx="717738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电荷的定向运动形成电流。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单位时间内通过导体任意横截面的电荷量。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2464" y="4113762"/>
            <a:ext cx="1047757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在国际单位制中，电流的单位是安培（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），简称安，实用中还有千安（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、微安（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）和毫安（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µA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Object 1"/>
          <p:cNvGraphicFramePr>
            <a:graphicFrameLocks noChangeAspect="1"/>
          </p:cNvGraphicFramePr>
          <p:nvPr/>
        </p:nvGraphicFramePr>
        <p:xfrm>
          <a:off x="5690303" y="2869634"/>
          <a:ext cx="1167703" cy="1033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公式" r:id="rId2" imgW="381000" imgH="355600" progId="Equation.3">
                  <p:embed/>
                </p:oleObj>
              </mc:Choice>
              <mc:Fallback>
                <p:oleObj name="公式" r:id="rId2" imgW="381000" imgH="355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0303" y="2869634"/>
                        <a:ext cx="1167703" cy="10337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3428982" y="5524515"/>
          <a:ext cx="1905013" cy="508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公式" r:id="rId4" imgW="673100" imgH="190500" progId="Equation.3">
                  <p:embed/>
                </p:oleObj>
              </mc:Choice>
              <mc:Fallback>
                <p:oleObj name="公式" r:id="rId4" imgW="673100" imgH="190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982" y="5524515"/>
                        <a:ext cx="1905013" cy="5080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"/>
          <p:cNvGraphicFramePr>
            <a:graphicFrameLocks noChangeAspect="1"/>
          </p:cNvGraphicFramePr>
          <p:nvPr/>
        </p:nvGraphicFramePr>
        <p:xfrm>
          <a:off x="6667505" y="5524516"/>
          <a:ext cx="3048023" cy="55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公式" r:id="rId6" imgW="1180465" imgH="215900" progId="Equation.3">
                  <p:embed/>
                </p:oleObj>
              </mc:Choice>
              <mc:Fallback>
                <p:oleObj name="公式" r:id="rId6" imgW="1180465" imgH="215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7505" y="5524516"/>
                        <a:ext cx="3048023" cy="557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42690" y="1512828"/>
          <a:ext cx="3666369" cy="2111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" r:id="rId8" imgW="2167255" imgH="1252855" progId="Visio.Drawing.11">
                  <p:embed/>
                </p:oleObj>
              </mc:Choice>
              <mc:Fallback>
                <p:oleObj name="" r:id="rId8" imgW="2167255" imgH="125285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2690" y="1512828"/>
                        <a:ext cx="3666369" cy="21115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13" name="矩形 12"/>
          <p:cNvSpPr/>
          <p:nvPr/>
        </p:nvSpPr>
        <p:spPr>
          <a:xfrm>
            <a:off x="952507" y="1440281"/>
            <a:ext cx="1038232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实际方向：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正电荷的运动方向。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参考方向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计算分析前，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任意选定某一方向。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2507" y="2949157"/>
            <a:ext cx="10477531" cy="113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若电流的实际方向与参考方向一致，电流为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正值（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若两者相反，电流为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负值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Object 1"/>
          <p:cNvGraphicFramePr>
            <a:graphicFrameLocks noChangeAspect="1"/>
          </p:cNvGraphicFramePr>
          <p:nvPr/>
        </p:nvGraphicFramePr>
        <p:xfrm>
          <a:off x="2312680" y="4381507"/>
          <a:ext cx="8069600" cy="1377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Visio" r:id="rId1" imgW="3459480" imgH="594995" progId="Visio.Drawing.11">
                  <p:embed/>
                </p:oleObj>
              </mc:Choice>
              <mc:Fallback>
                <p:oleObj name="Visio" r:id="rId1" imgW="3459480" imgH="59499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2680" y="4381507"/>
                        <a:ext cx="8069600" cy="13771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一、电流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" y="1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147823"/>
            <a:ext cx="275075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8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1" y="5858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15" name="矩形 14"/>
          <p:cNvSpPr/>
          <p:nvPr/>
        </p:nvSpPr>
        <p:spPr>
          <a:xfrm>
            <a:off x="880603" y="1443129"/>
            <a:ext cx="7472139" cy="113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在电路中，电场力将单位正电荷从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点移动到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点所做的功，定义为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两点之间的电压。记作       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3846017" y="2834257"/>
          <a:ext cx="1619261" cy="106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0" name="公式" r:id="rId1" imgW="584200" imgH="381000" progId="Equation.3">
                  <p:embed/>
                </p:oleObj>
              </mc:Choice>
              <mc:Fallback>
                <p:oleObj name="公式" r:id="rId1" imgW="584200" imgH="381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6017" y="2834257"/>
                        <a:ext cx="1619261" cy="106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1000089" y="4246755"/>
            <a:ext cx="10191821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伏特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）、千伏（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）、毫伏（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）、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微伏（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µV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3276063" y="5546696"/>
          <a:ext cx="1893185" cy="504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1" name="公式" r:id="rId3" imgW="673100" imgH="190500" progId="Equation.3">
                  <p:embed/>
                </p:oleObj>
              </mc:Choice>
              <mc:Fallback>
                <p:oleObj name="公式" r:id="rId3" imgW="673100" imgH="1905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063" y="5546696"/>
                        <a:ext cx="1893185" cy="5048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6" name="Object 12"/>
          <p:cNvGraphicFramePr>
            <a:graphicFrameLocks noChangeAspect="1"/>
          </p:cNvGraphicFramePr>
          <p:nvPr/>
        </p:nvGraphicFramePr>
        <p:xfrm>
          <a:off x="7370965" y="2035078"/>
          <a:ext cx="571500" cy="554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2" name="公式" r:id="rId5" imgW="215900" imgH="203200" progId="Equation.3">
                  <p:embed/>
                </p:oleObj>
              </mc:Choice>
              <mc:Fallback>
                <p:oleObj name="公式" r:id="rId5" imgW="215900" imgH="203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0965" y="2035078"/>
                        <a:ext cx="571500" cy="5545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5698069" y="5546696"/>
          <a:ext cx="3064951" cy="54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3" name="公式" r:id="rId7" imgW="1358265" imgH="241300" progId="Equation.3">
                  <p:embed/>
                </p:oleObj>
              </mc:Choice>
              <mc:Fallback>
                <p:oleObj name="公式" r:id="rId7" imgW="1358265" imgH="2413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8069" y="5546696"/>
                        <a:ext cx="3064951" cy="5443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二、电压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8913263" y="238019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630015" y="1784671"/>
          <a:ext cx="2834379" cy="1781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4" name="" r:id="rId10" imgW="2178685" imgH="1309370" progId="Visio.Drawing.11">
                  <p:embed/>
                </p:oleObj>
              </mc:Choice>
              <mc:Fallback>
                <p:oleObj name="" r:id="rId10" imgW="2178685" imgH="130937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0015" y="1784671"/>
                        <a:ext cx="2834379" cy="17814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13" name="矩形 12"/>
          <p:cNvSpPr/>
          <p:nvPr/>
        </p:nvSpPr>
        <p:spPr>
          <a:xfrm>
            <a:off x="934141" y="1493440"/>
            <a:ext cx="1038232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实际方向：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电场力移动正电荷的方向，即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高电位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指向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低电位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参考方向：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任意假设电位降低的方向。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6720" y="3044224"/>
            <a:ext cx="10477531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电压的方向用箭头、“＋”“－”极性或者双下标表示。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1428718" y="4191006"/>
          <a:ext cx="9473316" cy="1619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Visio" r:id="rId1" imgW="4098290" imgH="699770" progId="Visio.Drawing.11">
                  <p:embed/>
                </p:oleObj>
              </mc:Choice>
              <mc:Fallback>
                <p:oleObj name="Visio" r:id="rId1" imgW="4098290" imgH="69977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18" y="4191006"/>
                        <a:ext cx="9473316" cy="16192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二、电压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04837" y="1535170"/>
            <a:ext cx="10382323" cy="2370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电场力将单位正电荷从给定点移动到参考点（又称零电位点或接地点）所做的功。即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中任一点相对于参考点的电压。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示，若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 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，则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665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665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66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665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665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66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,   </a:t>
            </a:r>
            <a:r>
              <a:rPr lang="en-US" altLang="zh-CN" sz="2665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665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66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CN" sz="2665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665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endParaRPr lang="en-US" altLang="zh-CN" sz="2665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伏特（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2464" y="5413076"/>
            <a:ext cx="101918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电路中某两点的电压就是该两点电位之差，即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08000" y="5372038"/>
            <a:ext cx="2476517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665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en-US" altLang="zh-CN" sz="2665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AB</a:t>
            </a:r>
            <a:r>
              <a:rPr lang="en-US" altLang="zh-CN" sz="266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= </a:t>
            </a:r>
            <a:r>
              <a:rPr lang="en-US" altLang="zh-CN" sz="2665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en-US" altLang="zh-CN" sz="2665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66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－</a:t>
            </a:r>
            <a:r>
              <a:rPr lang="en-US" altLang="zh-CN" sz="2665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en-US" altLang="zh-CN" sz="2665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266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三、电位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650965" y="3857147"/>
            <a:ext cx="4794818" cy="880432"/>
            <a:chOff x="3623417" y="3579581"/>
            <a:chExt cx="4794818" cy="880432"/>
          </a:xfrm>
        </p:grpSpPr>
        <p:grpSp>
          <p:nvGrpSpPr>
            <p:cNvPr id="25" name="组合 24"/>
            <p:cNvGrpSpPr/>
            <p:nvPr/>
          </p:nvGrpSpPr>
          <p:grpSpPr>
            <a:xfrm>
              <a:off x="4075044" y="3767803"/>
              <a:ext cx="4041911" cy="692210"/>
              <a:chOff x="4132016" y="3691783"/>
              <a:chExt cx="4041911" cy="692210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4221622" y="3943884"/>
                <a:ext cx="3862699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" name="矩形 1"/>
              <p:cNvSpPr/>
              <p:nvPr/>
            </p:nvSpPr>
            <p:spPr>
              <a:xfrm>
                <a:off x="4708733" y="3691783"/>
                <a:ext cx="709301" cy="50420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852303" y="3691783"/>
                <a:ext cx="709301" cy="50420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132016" y="3889884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8065927" y="3875641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6096000" y="3943884"/>
                <a:ext cx="0" cy="44010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878794" y="4369666"/>
                <a:ext cx="42800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/>
              <p:cNvSpPr/>
              <p:nvPr/>
            </p:nvSpPr>
            <p:spPr>
              <a:xfrm>
                <a:off x="6044971" y="3889821"/>
                <a:ext cx="108000" cy="108000"/>
              </a:xfrm>
              <a:prstGeom prst="ellips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623417" y="4005661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5385" y="3579581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079681" y="3924450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2133" y="1272806"/>
            <a:ext cx="83214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在电源外部，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电场力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把正电荷由高电位移动到低电位做了功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电源内部，也必有一种力把正电荷由低电位移动到高电位，我们把这种力叫做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电压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是衡量电场力做功能力大小的物理量，而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电动势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是衡量电源力做功能力大小的物理量。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四、电动势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9005253" y="1516262"/>
          <a:ext cx="2420474" cy="152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" r:id="rId2" imgW="2178685" imgH="1309370" progId="Visio.Drawing.11">
                  <p:embed/>
                </p:oleObj>
              </mc:Choice>
              <mc:Fallback>
                <p:oleObj name="" r:id="rId2" imgW="2178685" imgH="1309370" progId="Visio.Drawing.11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5253" y="1516262"/>
                        <a:ext cx="2420474" cy="1521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934141" y="4365908"/>
            <a:ext cx="10668073" cy="58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电源力把单位正电荷从电源负极移到正报所做的功，用符号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5279628" y="5131923"/>
          <a:ext cx="894074" cy="796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4" imgW="469900" imgH="419100" progId="">
                  <p:embed/>
                </p:oleObj>
              </mc:Choice>
              <mc:Fallback>
                <p:oleObj name="Equation" r:id="rId4" imgW="469900" imgH="41910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9628" y="5131923"/>
                        <a:ext cx="894074" cy="7967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934141" y="5530282"/>
            <a:ext cx="10668073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伏特（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从电源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指向电源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，或者由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低电位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指向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高电位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52464" y="1375317"/>
            <a:ext cx="10191821" cy="219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导体两端电压为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，通过导体横截面积的电荷量为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时间里电场力将正电荷从</a:t>
            </a:r>
            <a:r>
              <a:rPr lang="en-US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移动到</a:t>
            </a:r>
            <a:r>
              <a:rPr lang="en-US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所作的功，用字母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国际单位制中，电能的单位是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焦耳（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简称焦。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>
            <a:off x="952464" y="5006247"/>
            <a:ext cx="6300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式中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zh-CN" altLang="en-US" sz="2400" i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的单位分别用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关于我们"/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五、电能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18069" y="3970621"/>
            <a:ext cx="2398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55905" algn="ctr">
              <a:spcAft>
                <a:spcPts val="0"/>
              </a:spcAft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 = QU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 I t</a:t>
            </a:r>
            <a:endParaRPr lang="zh-CN" altLang="zh-CN" sz="3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10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p="http://schemas.openxmlformats.org/presentationml/2006/main">
  <p:tag name="commondata" val="eyJjb3VudCI6MywiaGRpZCI6IjIwMTY1MWYwMzJjZWZkY2IwZmQ0YjY2YTZkMGMxZjU5IiwidXNlckNvdW50IjozfQ=="/>
</p:tagLst>
</file>

<file path=ppt/tags/tag2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1175</Words>
  <Application>WPS 演示</Application>
  <PresentationFormat>宽屏</PresentationFormat>
  <Paragraphs>99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12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印品黑体</vt:lpstr>
      <vt:lpstr>Times New Roman</vt:lpstr>
      <vt:lpstr>Times New Roman</vt:lpstr>
      <vt:lpstr>黑体</vt:lpstr>
      <vt:lpstr>Arial Unicode MS</vt:lpstr>
      <vt:lpstr>等线 Light</vt:lpstr>
      <vt:lpstr>等线</vt:lpstr>
      <vt:lpstr>Calibri</vt:lpstr>
      <vt:lpstr>Calibri Light</vt:lpstr>
      <vt:lpstr>楷体_GB2312</vt:lpstr>
      <vt:lpstr>新宋体</vt:lpstr>
      <vt:lpstr>Bookman Old Style</vt:lpstr>
      <vt:lpstr>Segoe Print</vt:lpstr>
      <vt:lpstr>Symbol</vt:lpstr>
      <vt:lpstr>自定义设计方案</vt:lpstr>
      <vt:lpstr>第一PPT，www.1ppt.com</vt:lpstr>
      <vt:lpstr>Equation.3</vt:lpstr>
      <vt:lpstr>Visio.Drawing.11</vt:lpstr>
      <vt:lpstr>Visio.Drawing.11</vt:lpstr>
      <vt:lpstr>Visio.Drawing.11</vt:lpstr>
      <vt:lpstr>Equation.3</vt:lpstr>
      <vt:lpstr>Equation.3</vt:lpstr>
      <vt:lpstr>Equation.3</vt:lpstr>
      <vt:lpstr>Equation.3</vt:lpstr>
      <vt:lpstr>Equation.3</vt:lpstr>
      <vt:lpstr>Visio.Drawing.11</vt:lpstr>
      <vt:lpstr>Visio.Drawing.11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李锁牢</cp:lastModifiedBy>
  <cp:revision>173</cp:revision>
  <dcterms:created xsi:type="dcterms:W3CDTF">2021-05-23T14:18:00Z</dcterms:created>
  <dcterms:modified xsi:type="dcterms:W3CDTF">2024-12-24T03:27:04Z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