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440" r:id="rId3"/>
    <p:sldId id="441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4" r:id="rId12"/>
    <p:sldId id="413" r:id="rId13"/>
    <p:sldId id="415" r:id="rId14"/>
    <p:sldId id="416" r:id="rId15"/>
    <p:sldId id="417" r:id="rId16"/>
    <p:sldId id="418" r:id="rId17"/>
    <p:sldId id="419" r:id="rId18"/>
    <p:sldId id="420" r:id="rId19"/>
    <p:sldId id="421" r:id="rId20"/>
    <p:sldId id="422" r:id="rId21"/>
    <p:sldId id="423" r:id="rId22"/>
    <p:sldId id="425" r:id="rId23"/>
    <p:sldId id="424" r:id="rId24"/>
    <p:sldId id="426" r:id="rId25"/>
    <p:sldId id="427" r:id="rId26"/>
    <p:sldId id="405" r:id="rId27"/>
    <p:sldId id="394" r:id="rId28"/>
    <p:sldId id="404" r:id="rId29"/>
    <p:sldId id="310" r:id="rId30"/>
    <p:sldId id="429" r:id="rId31"/>
    <p:sldId id="430" r:id="rId32"/>
    <p:sldId id="432" r:id="rId33"/>
    <p:sldId id="431" r:id="rId34"/>
    <p:sldId id="433" r:id="rId35"/>
    <p:sldId id="434" r:id="rId36"/>
    <p:sldId id="436" r:id="rId37"/>
    <p:sldId id="437" r:id="rId38"/>
    <p:sldId id="438" r:id="rId39"/>
    <p:sldId id="439" r:id="rId40"/>
    <p:sldId id="428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86" d="100"/>
          <a:sy n="86" d="100"/>
        </p:scale>
        <p:origin x="69" y="4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6306F-7165-8750-6508-4D8681CCB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3BCA20E-0079-8648-E659-A56D2E8418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D11A2F4-4787-4EDA-0727-906F65B7F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4C3A8B-BBB1-5858-48B8-734B4502FC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330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 userDrawn="1"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wmf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w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0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0881D-2E91-B7F5-7B84-55170D782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>
            <a:extLst>
              <a:ext uri="{FF2B5EF4-FFF2-40B4-BE49-F238E27FC236}">
                <a16:creationId xmlns:a16="http://schemas.microsoft.com/office/drawing/2014/main" id="{801595F1-4100-FF89-4EFE-205BD68B4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25DFF7B0-4C2F-777A-784E-0F3F5092A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0803" y="3250106"/>
            <a:ext cx="8317242" cy="196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元器件的识别检测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3883A8C5-A538-BFDF-98CE-BB882A639BDB}"/>
              </a:ext>
            </a:extLst>
          </p:cNvPr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76152FEE-547A-D3D2-14C1-42DB96489E3B}"/>
              </a:ext>
            </a:extLst>
          </p:cNvPr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EB2E67D7-6E0C-ADC9-791A-7E95ACED7F1B}"/>
              </a:ext>
            </a:extLst>
          </p:cNvPr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60C0EAE5-EBC7-378E-991B-645A0E872A61}"/>
              </a:ext>
            </a:extLst>
          </p:cNvPr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99AA911B-D8A7-939C-9884-50B0E28C67B9}"/>
              </a:ext>
            </a:extLst>
          </p:cNvPr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C9DEDFC5-87F3-7AF2-6EDF-84C2C2A5CC1E}"/>
              </a:ext>
            </a:extLst>
          </p:cNvPr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319CD2D-7B08-D898-C8C8-62CAB0C7AA83}"/>
              </a:ext>
            </a:extLst>
          </p:cNvPr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CD08B4A7-2DD7-22D8-93E4-74C5FA2CCB03}"/>
              </a:ext>
            </a:extLst>
          </p:cNvPr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9F3F24A9-0B91-37CB-9C42-CEC431181C2A}"/>
              </a:ext>
            </a:extLst>
          </p:cNvPr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043B52CA-8A8B-1873-76C5-55E95E4B7247}"/>
              </a:ext>
            </a:extLst>
          </p:cNvPr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77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00">
        <p14:vortex dir="r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9CCDC-68AE-FB33-8957-0B28B4696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F2807B2A-43FB-2073-8AA2-0D344921971A}"/>
              </a:ext>
            </a:extLst>
          </p:cNvPr>
          <p:cNvSpPr/>
          <p:nvPr/>
        </p:nvSpPr>
        <p:spPr>
          <a:xfrm>
            <a:off x="934141" y="266657"/>
            <a:ext cx="5948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半导体二极管的结构和主要参数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96AAC2E-CEC1-7D66-1C5E-37D5B4154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E0777A5C-7251-D48C-3AD3-1E50798CD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750B604-D76E-E1D9-0316-814BE2C7B21F}"/>
              </a:ext>
            </a:extLst>
          </p:cNvPr>
          <p:cNvSpPr>
            <a:spLocks noGrp="1" noChangeArrowheads="1"/>
          </p:cNvSpPr>
          <p:nvPr/>
        </p:nvSpPr>
        <p:spPr>
          <a:xfrm>
            <a:off x="1355495" y="1246823"/>
            <a:ext cx="7559675" cy="3873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一、二极管的组成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华文行楷" panose="02010800040101010101" pitchFamily="2" charset="-122"/>
              <a:cs typeface="+mj-cs"/>
            </a:endParaRPr>
          </a:p>
        </p:txBody>
      </p:sp>
      <p:pic>
        <p:nvPicPr>
          <p:cNvPr id="5" name="Object 5">
            <a:extLst>
              <a:ext uri="{FF2B5EF4-FFF2-40B4-BE49-F238E27FC236}">
                <a16:creationId xmlns:a16="http://schemas.microsoft.com/office/drawing/2014/main" id="{F03CF910-8046-34A2-304D-CF4A9364F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49" y="2237943"/>
            <a:ext cx="8001000" cy="1789113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1AD802AE-1965-C2CE-DC60-ED80BB70198D}"/>
              </a:ext>
            </a:extLst>
          </p:cNvPr>
          <p:cNvSpPr txBox="1"/>
          <p:nvPr/>
        </p:nvSpPr>
        <p:spPr>
          <a:xfrm>
            <a:off x="791961" y="4101668"/>
            <a:ext cx="2667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点接触型：结面积小，结电容小，故结允许的电流小，最高工作频率高。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20E10902-1F70-525E-7169-72528F7FBDA2}"/>
              </a:ext>
            </a:extLst>
          </p:cNvPr>
          <p:cNvSpPr txBox="1"/>
          <p:nvPr/>
        </p:nvSpPr>
        <p:spPr>
          <a:xfrm>
            <a:off x="3535161" y="4101668"/>
            <a:ext cx="25908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面接触型：结面积大，结电容大，故结允许的电流大，最高工作频率低。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B1DF82AF-2AD2-1F03-5B5E-84C0A7AC3C59}"/>
              </a:ext>
            </a:extLst>
          </p:cNvPr>
          <p:cNvSpPr txBox="1"/>
          <p:nvPr/>
        </p:nvSpPr>
        <p:spPr>
          <a:xfrm>
            <a:off x="6202161" y="4101668"/>
            <a:ext cx="2667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平面型：结面积可小、可大，小的工作频率高，大的结允许的电流大。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AC560613-3E13-595F-E3C4-4FA24ABFF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487" y="2237943"/>
            <a:ext cx="2340579" cy="150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7">
            <a:extLst>
              <a:ext uri="{FF2B5EF4-FFF2-40B4-BE49-F238E27FC236}">
                <a16:creationId xmlns:a16="http://schemas.microsoft.com/office/drawing/2014/main" id="{F5E101A1-E137-5D8C-5126-C436D4E5D0B3}"/>
              </a:ext>
            </a:extLst>
          </p:cNvPr>
          <p:cNvSpPr txBox="1"/>
          <p:nvPr/>
        </p:nvSpPr>
        <p:spPr>
          <a:xfrm>
            <a:off x="9404569" y="4380464"/>
            <a:ext cx="2667000" cy="40325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二极管电路符号</a:t>
            </a:r>
          </a:p>
        </p:txBody>
      </p:sp>
    </p:spTree>
    <p:extLst>
      <p:ext uri="{BB962C8B-B14F-4D97-AF65-F5344CB8AC3E}">
        <p14:creationId xmlns:p14="http://schemas.microsoft.com/office/powerpoint/2010/main" val="3878380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63BCB-8FFE-DE84-DD49-7360B8380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E4487837-8DE7-9C8A-C409-AB9AC58666D9}"/>
              </a:ext>
            </a:extLst>
          </p:cNvPr>
          <p:cNvSpPr/>
          <p:nvPr/>
        </p:nvSpPr>
        <p:spPr>
          <a:xfrm>
            <a:off x="934141" y="266657"/>
            <a:ext cx="5948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半导体二极管的结构和主要参数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CA824E5-1081-D488-2202-84E6203EE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5B33C35-DA7D-FB60-8EAA-15843A8BE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2947" y="2195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BDE5E6-54B1-45BF-BA8D-2FB2533D8A69}"/>
              </a:ext>
            </a:extLst>
          </p:cNvPr>
          <p:cNvSpPr>
            <a:spLocks noGrp="1" noChangeArrowheads="1"/>
          </p:cNvSpPr>
          <p:nvPr/>
        </p:nvSpPr>
        <p:spPr>
          <a:xfrm>
            <a:off x="1375684" y="1099950"/>
            <a:ext cx="7708900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二、二极管的伏安特性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华文行楷" panose="02010800040101010101" pitchFamily="2" charset="-122"/>
              <a:cs typeface="+mj-cs"/>
            </a:endParaRPr>
          </a:p>
        </p:txBody>
      </p:sp>
      <p:pic>
        <p:nvPicPr>
          <p:cNvPr id="4" name="table">
            <a:extLst>
              <a:ext uri="{FF2B5EF4-FFF2-40B4-BE49-F238E27FC236}">
                <a16:creationId xmlns:a16="http://schemas.microsoft.com/office/drawing/2014/main" id="{28BF4EAA-AE86-516A-A5C4-E9803A29E83D}"/>
              </a:ext>
            </a:extLst>
          </p:cNvPr>
          <p:cNvPicPr>
            <a:picLocks noGr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200" y="5341980"/>
            <a:ext cx="6248400" cy="12493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</p:pic>
      <p:pic>
        <p:nvPicPr>
          <p:cNvPr id="7" name="Object 26">
            <a:extLst>
              <a:ext uri="{FF2B5EF4-FFF2-40B4-BE49-F238E27FC236}">
                <a16:creationId xmlns:a16="http://schemas.microsoft.com/office/drawing/2014/main" id="{F3754A29-55C9-E733-B372-2DA1D42C0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025" y="2070086"/>
            <a:ext cx="3352800" cy="2216150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9" name="AutoShape 28">
            <a:extLst>
              <a:ext uri="{FF2B5EF4-FFF2-40B4-BE49-F238E27FC236}">
                <a16:creationId xmlns:a16="http://schemas.microsoft.com/office/drawing/2014/main" id="{B5CB7B3D-4680-28B2-8119-56809537D85C}"/>
              </a:ext>
            </a:extLst>
          </p:cNvPr>
          <p:cNvSpPr/>
          <p:nvPr/>
        </p:nvSpPr>
        <p:spPr>
          <a:xfrm>
            <a:off x="6957825" y="4127486"/>
            <a:ext cx="838200" cy="838200"/>
          </a:xfrm>
          <a:prstGeom prst="borderCallout1">
            <a:avLst>
              <a:gd name="adj1" fmla="val 13634"/>
              <a:gd name="adj2" fmla="val -9093"/>
              <a:gd name="adj3" fmla="val -54546"/>
              <a:gd name="adj4" fmla="val -44884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开启电压</a:t>
            </a:r>
          </a:p>
        </p:txBody>
      </p:sp>
      <p:sp>
        <p:nvSpPr>
          <p:cNvPr id="10" name="AutoShape 29">
            <a:extLst>
              <a:ext uri="{FF2B5EF4-FFF2-40B4-BE49-F238E27FC236}">
                <a16:creationId xmlns:a16="http://schemas.microsoft.com/office/drawing/2014/main" id="{DB170A0E-B652-AC19-A0BE-D80A915E703F}"/>
              </a:ext>
            </a:extLst>
          </p:cNvPr>
          <p:cNvSpPr/>
          <p:nvPr/>
        </p:nvSpPr>
        <p:spPr>
          <a:xfrm>
            <a:off x="5586225" y="4203686"/>
            <a:ext cx="1209675" cy="814388"/>
          </a:xfrm>
          <a:prstGeom prst="borderCallout1">
            <a:avLst>
              <a:gd name="adj1" fmla="val 14037"/>
              <a:gd name="adj2" fmla="val -6301"/>
              <a:gd name="adj3" fmla="val -55556"/>
              <a:gd name="adj4" fmla="val -13912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反向饱和电流</a:t>
            </a:r>
          </a:p>
        </p:txBody>
      </p:sp>
      <p:sp>
        <p:nvSpPr>
          <p:cNvPr id="11" name="AutoShape 30">
            <a:extLst>
              <a:ext uri="{FF2B5EF4-FFF2-40B4-BE49-F238E27FC236}">
                <a16:creationId xmlns:a16="http://schemas.microsoft.com/office/drawing/2014/main" id="{22F89FBD-3F9B-E3B9-7B7F-BF3817D2DCD5}"/>
              </a:ext>
            </a:extLst>
          </p:cNvPr>
          <p:cNvSpPr/>
          <p:nvPr/>
        </p:nvSpPr>
        <p:spPr>
          <a:xfrm>
            <a:off x="4367025" y="4194161"/>
            <a:ext cx="914400" cy="847725"/>
          </a:xfrm>
          <a:prstGeom prst="borderCallout1">
            <a:avLst>
              <a:gd name="adj1" fmla="val 13481"/>
              <a:gd name="adj2" fmla="val -8333"/>
              <a:gd name="adj3" fmla="val -67417"/>
              <a:gd name="adj4" fmla="val -33333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击穿电压</a:t>
            </a:r>
          </a:p>
        </p:txBody>
      </p:sp>
      <p:sp>
        <p:nvSpPr>
          <p:cNvPr id="14" name="Text Box 37">
            <a:extLst>
              <a:ext uri="{FF2B5EF4-FFF2-40B4-BE49-F238E27FC236}">
                <a16:creationId xmlns:a16="http://schemas.microsoft.com/office/drawing/2014/main" id="{F09C6E7F-17A8-A9B3-0E02-9502E085663A}"/>
              </a:ext>
            </a:extLst>
          </p:cNvPr>
          <p:cNvSpPr txBox="1"/>
          <p:nvPr/>
        </p:nvSpPr>
        <p:spPr>
          <a:xfrm>
            <a:off x="1736047" y="1603188"/>
            <a:ext cx="741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二极管的电流与其端电压的关系称为伏安特性。</a:t>
            </a:r>
          </a:p>
        </p:txBody>
      </p:sp>
    </p:spTree>
    <p:extLst>
      <p:ext uri="{BB962C8B-B14F-4D97-AF65-F5344CB8AC3E}">
        <p14:creationId xmlns:p14="http://schemas.microsoft.com/office/powerpoint/2010/main" val="386347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6EE43-5AD8-A9E5-C3A5-A1212DF5A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A39B16B9-AEDE-38B8-CC3F-160D626A30B9}"/>
              </a:ext>
            </a:extLst>
          </p:cNvPr>
          <p:cNvSpPr/>
          <p:nvPr/>
        </p:nvSpPr>
        <p:spPr>
          <a:xfrm>
            <a:off x="934141" y="266657"/>
            <a:ext cx="5948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半导体二极管的结构和主要参数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269BFD5-DD32-BD57-8381-858FEFFF1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0C546179-7B15-B68E-0B6F-AA9EC9DE6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4EF3FD-AB73-295B-05DE-EA6667DD2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0067" y="1114640"/>
            <a:ext cx="4563769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华文行楷" panose="02010800040101010101" pitchFamily="2" charset="-122"/>
                <a:cs typeface="+mn-cs"/>
              </a:rPr>
              <a:t>三、二极管的主要参数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AD3C87A7-F8F9-DC50-8427-888C8B40A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968" y="1598827"/>
            <a:ext cx="4472232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最大整流电流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2400" b="1" kern="1200" cap="none" spc="0" normalizeH="0" baseline="-25000" noProof="0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F</a:t>
            </a:r>
            <a:endParaRPr kumimoji="0" lang="en-US" altLang="zh-CN" sz="2400" kern="1200" cap="none" spc="0" normalizeH="0" baseline="-25000" noProof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099120A9-9BF2-3AF3-F003-4E78AA926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367" y="2006815"/>
            <a:ext cx="8709083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lvl1pPr indent="5715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二极管长期使用时，允许流过二极管的最大正向平均电流。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4DED1B5-36E7-2823-D1C2-C29DDEA55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968" y="2477332"/>
            <a:ext cx="5649135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最高反向工作电压</a:t>
            </a:r>
            <a:r>
              <a:rPr kumimoji="0" lang="en-US" altLang="zh-CN" sz="2400" i="1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U</a:t>
            </a:r>
            <a:r>
              <a:rPr kumimoji="0" lang="en-US" altLang="zh-CN" sz="2400" kern="1200" cap="none" spc="0" normalizeH="0" baseline="-2500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RM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F3007350-4CD4-8F41-4290-B5533D4AC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568" y="2953582"/>
            <a:ext cx="8709083" cy="12025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lvl1pPr indent="5715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是保证二极管不被击穿而给出的反向峰值电压，一般是二极管反向击穿电压</a:t>
            </a:r>
            <a:r>
              <a:rPr kumimoji="1" lang="en-US" altLang="zh-CN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BR</a:t>
            </a:r>
            <a:r>
              <a:rPr kumimoji="1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的一半或三分之二。二极管击穿后单向导电性被破坏，甚至过热而烧坏。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BCB3D75A-7DEF-0433-67D5-D041162FF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968" y="4149286"/>
            <a:ext cx="4393772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反向峰值电流</a:t>
            </a:r>
            <a:r>
              <a:rPr kumimoji="0" lang="en-US" altLang="zh-CN" sz="2400" i="1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I</a:t>
            </a:r>
            <a:r>
              <a:rPr kumimoji="0" lang="en-US" altLang="zh-CN" sz="2400" kern="1200" cap="none" spc="0" normalizeH="0" baseline="-2500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R</a:t>
            </a:r>
            <a:r>
              <a:rPr kumimoji="0" lang="zh-CN" altLang="en-US" sz="2400" kern="1200" cap="none" spc="0" normalizeH="0" baseline="-2500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，</a:t>
            </a:r>
            <a:r>
              <a:rPr kumimoji="0" lang="zh-CN" altLang="en-US" sz="2400" b="1" kern="1200" cap="none" spc="0" normalizeH="0" baseline="0" noProof="0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即</a:t>
            </a:r>
            <a:r>
              <a:rPr kumimoji="0" lang="en-US" altLang="zh-CN" sz="2400" b="1" i="1" kern="1200" cap="none" spc="0" normalizeH="0" baseline="0" noProof="0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2400" b="1" kern="1200" cap="none" spc="0" normalizeH="0" baseline="-25000" noProof="0" dirty="0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S</a:t>
            </a:r>
            <a:endParaRPr kumimoji="0" lang="en-US" altLang="zh-CN" sz="2400" kern="1200" cap="none" spc="0" normalizeH="0" baseline="-25000" noProof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356C3AD1-82FB-421A-033B-C0199C07D5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267" y="4641411"/>
            <a:ext cx="8709083" cy="8331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>
            <a:lvl1pPr indent="5715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指二极管加反向工作峰值电压时的反向电流值。反向电流大，说明管子的单向导电性差。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C63ACAF7-19D2-E6C0-21A8-261217E19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968" y="5441543"/>
            <a:ext cx="8302625" cy="1756508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最高工作频率</a:t>
            </a:r>
            <a:r>
              <a:rPr kumimoji="0" lang="en-US" altLang="zh-CN" sz="2400" b="1" i="1" kern="1200" cap="none" spc="0" normalizeH="0" baseline="0" noProof="0" dirty="0" err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lang="en-US" altLang="zh-CN" sz="2400" b="1" kern="1200" cap="none" spc="0" normalizeH="0" baseline="-25000" noProof="0" dirty="0" err="1">
                <a:solidFill>
                  <a:srgbClr val="C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M</a:t>
            </a:r>
            <a:endParaRPr kumimoji="0" lang="en-US" altLang="zh-CN" sz="2400" b="1" kern="1200" cap="none" spc="0" normalizeH="0" baseline="0" noProof="0" dirty="0">
              <a:solidFill>
                <a:srgbClr val="C00000"/>
              </a:solidFill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因</a:t>
            </a:r>
            <a:r>
              <a:rPr kumimoji="1" lang="en-US" altLang="zh-CN" sz="24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PN</a:t>
            </a:r>
            <a:r>
              <a:rPr kumimoji="1" lang="zh-CN" altLang="en-US" sz="24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结有电容效应，结电容越大，二极管的高频单向导电性越差</a:t>
            </a: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-2500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楷体_GB2312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07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A7FFF5-F129-980D-4359-300CBADC8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5C25256C-1253-60AF-315C-158D1FA90DCE}"/>
              </a:ext>
            </a:extLst>
          </p:cNvPr>
          <p:cNvSpPr/>
          <p:nvPr/>
        </p:nvSpPr>
        <p:spPr>
          <a:xfrm>
            <a:off x="934141" y="266657"/>
            <a:ext cx="5948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半导体二极管的结构和主要参数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7D4F3BC-263F-AB06-0E3F-E9E405C6BD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139E156-0106-0F5B-A4F6-4C934504C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25A8A6-E296-1AC2-9972-848EA5327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120" y="1900353"/>
            <a:ext cx="8382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1. 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二极管加正向电压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正向偏置，阳极接正、阴极接负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时，二极管处于正向导通状态，二极管正向电阻较小，正向电流较大。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CF924F-3E03-9CB4-ECE2-14B1B7B3A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120" y="3271953"/>
            <a:ext cx="8382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2. 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二极管加反向电压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反向偏置，阳极接负、阴极接正 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 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二极管处于反向截止状态，二极管反向电阻较大，反向电流很小。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EF85977-9427-79CE-FBD9-156C1ABB7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120" y="4869967"/>
            <a:ext cx="8229600" cy="83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u="none" strike="noStrike" kern="1200" cap="none" spc="0" normalizeH="0" baseline="0" noProof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3. </a:t>
            </a:r>
            <a:r>
              <a:rPr kumimoji="1" lang="zh-CN" altLang="en-US" b="0" i="0" u="none" strike="noStrike" kern="1200" cap="none" spc="0" normalizeH="0" baseline="0" noProof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外加电压大于反向击穿电压二极管被击穿，失去单向导电性。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8A4EED5-213E-7D0E-2535-1B4EDF452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120" y="5784367"/>
            <a:ext cx="8229600" cy="83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0" i="0" u="none" strike="noStrike" kern="1200" cap="none" spc="0" normalizeH="0" baseline="0" noProof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4. </a:t>
            </a:r>
            <a:r>
              <a:rPr kumimoji="1" lang="zh-CN" altLang="en-US" b="0" i="0" u="none" strike="noStrike" kern="1200" cap="none" spc="0" normalizeH="0" baseline="0" noProof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二极管的反向电流受温度的影响，温度愈高反向电流愈大。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355ECE22-0399-BA75-635C-7906E34E8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434" y="1290753"/>
            <a:ext cx="4563769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华文行楷" panose="02010800040101010101" pitchFamily="2" charset="-122"/>
                <a:cs typeface="+mn-cs"/>
              </a:rPr>
              <a:t>四、</a:t>
            </a:r>
            <a:r>
              <a:rPr kumimoji="0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行楷" panose="02010800040101010101" pitchFamily="2" charset="-122"/>
              </a:rPr>
              <a:t>二极管的单向导电性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88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72AEA-6FF5-E4F0-37D5-8844E74E6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9CBDA5FF-83F6-3A9E-B14C-8DCE4DDE1C5C}"/>
              </a:ext>
            </a:extLst>
          </p:cNvPr>
          <p:cNvSpPr/>
          <p:nvPr/>
        </p:nvSpPr>
        <p:spPr>
          <a:xfrm>
            <a:off x="934141" y="266657"/>
            <a:ext cx="5948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半导体二极管的结构和主要参数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9DC4ACE-7FBC-9AB3-CC78-A41697645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CC1978A-D7B0-56F9-8382-3A2DF8B12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Picture 45" descr="图片22">
            <a:extLst>
              <a:ext uri="{FF2B5EF4-FFF2-40B4-BE49-F238E27FC236}">
                <a16:creationId xmlns:a16="http://schemas.microsoft.com/office/drawing/2014/main" id="{1A4D4CAE-8AA9-4EAE-E99E-1577568D1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853" y="1733550"/>
            <a:ext cx="4545013" cy="4389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7FDBEBE-CD9B-F30F-C14B-A69F5099E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997" y="1139469"/>
            <a:ext cx="4751388" cy="647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行楷" panose="02010800040101010101" pitchFamily="2" charset="-122"/>
                <a:cs typeface="+mn-cs"/>
              </a:rPr>
              <a:t>五、稳压二极管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D52209D-1CCE-887C-C4AE-10964D5DE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5828" y="1673225"/>
            <a:ext cx="2952750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algn="ctr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 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符号和外形图                              </a:t>
            </a:r>
          </a:p>
        </p:txBody>
      </p:sp>
      <p:sp>
        <p:nvSpPr>
          <p:cNvPr id="7" name="Line 4">
            <a:extLst>
              <a:ext uri="{FF2B5EF4-FFF2-40B4-BE49-F238E27FC236}">
                <a16:creationId xmlns:a16="http://schemas.microsoft.com/office/drawing/2014/main" id="{C7B5BB15-3E64-DC00-09E8-6A47F848CACD}"/>
              </a:ext>
            </a:extLst>
          </p:cNvPr>
          <p:cNvSpPr/>
          <p:nvPr/>
        </p:nvSpPr>
        <p:spPr>
          <a:xfrm>
            <a:off x="6270003" y="4125912"/>
            <a:ext cx="0" cy="198120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sm" len="sm"/>
            <a:tailEnd type="none" w="med" len="lg"/>
          </a:ln>
        </p:spPr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06BD9A35-4EA4-BD8C-88AB-896D5FD473E2}"/>
              </a:ext>
            </a:extLst>
          </p:cNvPr>
          <p:cNvSpPr txBox="1"/>
          <p:nvPr/>
        </p:nvSpPr>
        <p:spPr>
          <a:xfrm>
            <a:off x="5996953" y="3554412"/>
            <a:ext cx="685800" cy="463846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</a:rPr>
              <a:t>Z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190137D8-4817-957F-88A1-13A6247665A0}"/>
              </a:ext>
            </a:extLst>
          </p:cNvPr>
          <p:cNvSpPr txBox="1"/>
          <p:nvPr/>
        </p:nvSpPr>
        <p:spPr>
          <a:xfrm>
            <a:off x="7895603" y="4506912"/>
            <a:ext cx="781050" cy="463846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</a:rPr>
              <a:t>Z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719980B5-CD65-E03B-841C-F66922CE0D49}"/>
              </a:ext>
            </a:extLst>
          </p:cNvPr>
          <p:cNvSpPr txBox="1"/>
          <p:nvPr/>
        </p:nvSpPr>
        <p:spPr>
          <a:xfrm>
            <a:off x="7901953" y="5611812"/>
            <a:ext cx="1009650" cy="463846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</a:rPr>
              <a:t>ZM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ABEF12B5-6AC2-E907-E66D-B1FB54908EB6}"/>
              </a:ext>
            </a:extLst>
          </p:cNvPr>
          <p:cNvGrpSpPr/>
          <p:nvPr/>
        </p:nvGrpSpPr>
        <p:grpSpPr>
          <a:xfrm>
            <a:off x="5622303" y="5954712"/>
            <a:ext cx="1257300" cy="0"/>
            <a:chOff x="2640" y="3552"/>
            <a:chExt cx="792" cy="0"/>
          </a:xfrm>
          <a:noFill/>
        </p:grpSpPr>
        <p:sp>
          <p:nvSpPr>
            <p:cNvPr id="39" name="Line 9">
              <a:extLst>
                <a:ext uri="{FF2B5EF4-FFF2-40B4-BE49-F238E27FC236}">
                  <a16:creationId xmlns:a16="http://schemas.microsoft.com/office/drawing/2014/main" id="{A42EB592-E567-699B-6F8A-4BACB35DB195}"/>
                </a:ext>
              </a:extLst>
            </p:cNvPr>
            <p:cNvSpPr/>
            <p:nvPr/>
          </p:nvSpPr>
          <p:spPr>
            <a:xfrm>
              <a:off x="2640" y="3552"/>
              <a:ext cx="372" cy="0"/>
            </a:xfrm>
            <a:prstGeom prst="line">
              <a:avLst/>
            </a:prstGeom>
            <a:grpFill/>
            <a:ln w="25400" cap="flat" cmpd="sng">
              <a:solidFill>
                <a:schemeClr val="tx1"/>
              </a:solidFill>
              <a:prstDash val="solid"/>
              <a:headEnd type="none" w="sm" len="sm"/>
              <a:tailEnd type="triangle" w="med" len="med"/>
            </a:ln>
          </p:spPr>
        </p:sp>
        <p:sp>
          <p:nvSpPr>
            <p:cNvPr id="40" name="Line 10">
              <a:extLst>
                <a:ext uri="{FF2B5EF4-FFF2-40B4-BE49-F238E27FC236}">
                  <a16:creationId xmlns:a16="http://schemas.microsoft.com/office/drawing/2014/main" id="{4EF5CAE1-1CAD-8DC2-4713-000FC3E0FB9A}"/>
                </a:ext>
              </a:extLst>
            </p:cNvPr>
            <p:cNvSpPr/>
            <p:nvPr/>
          </p:nvSpPr>
          <p:spPr>
            <a:xfrm>
              <a:off x="3072" y="3552"/>
              <a:ext cx="360" cy="0"/>
            </a:xfrm>
            <a:prstGeom prst="line">
              <a:avLst/>
            </a:prstGeom>
            <a:grpFill/>
            <a:ln w="25400" cap="flat" cmpd="sng">
              <a:solidFill>
                <a:schemeClr val="tx1"/>
              </a:solidFill>
              <a:prstDash val="solid"/>
              <a:headEnd type="triangle" w="med" len="med"/>
              <a:tailEnd type="none" w="med" len="lg"/>
            </a:ln>
          </p:spPr>
        </p:sp>
      </p:grpSp>
      <p:sp>
        <p:nvSpPr>
          <p:cNvPr id="12" name="Text Box 11">
            <a:extLst>
              <a:ext uri="{FF2B5EF4-FFF2-40B4-BE49-F238E27FC236}">
                <a16:creationId xmlns:a16="http://schemas.microsoft.com/office/drawing/2014/main" id="{47D692D3-1894-E8DB-AF54-8493A68B4D73}"/>
              </a:ext>
            </a:extLst>
          </p:cNvPr>
          <p:cNvSpPr txBox="1"/>
          <p:nvPr/>
        </p:nvSpPr>
        <p:spPr>
          <a:xfrm>
            <a:off x="5482603" y="5427662"/>
            <a:ext cx="857250" cy="463846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</a:t>
            </a: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Z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Line 12">
            <a:extLst>
              <a:ext uri="{FF2B5EF4-FFF2-40B4-BE49-F238E27FC236}">
                <a16:creationId xmlns:a16="http://schemas.microsoft.com/office/drawing/2014/main" id="{A56FBE50-3BB8-BF1C-2891-CBBB3CE1E4E8}"/>
              </a:ext>
            </a:extLst>
          </p:cNvPr>
          <p:cNvSpPr/>
          <p:nvPr/>
        </p:nvSpPr>
        <p:spPr>
          <a:xfrm flipH="1">
            <a:off x="7400303" y="4811712"/>
            <a:ext cx="0" cy="1143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stealth" w="med" len="lg"/>
            <a:tailEnd type="stealth" w="med" len="lg"/>
          </a:ln>
        </p:spPr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0707FCD4-2A7C-2CE0-579E-FB05F7227451}"/>
              </a:ext>
            </a:extLst>
          </p:cNvPr>
          <p:cNvSpPr txBox="1"/>
          <p:nvPr/>
        </p:nvSpPr>
        <p:spPr>
          <a:xfrm>
            <a:off x="6816103" y="5103812"/>
            <a:ext cx="685800" cy="463846"/>
          </a:xfrm>
          <a:prstGeom prst="rect">
            <a:avLst/>
          </a:prstGeom>
          <a:noFill/>
          <a:ln w="25400">
            <a:noFill/>
          </a:ln>
        </p:spPr>
        <p:txBody>
          <a:bodyPr lIns="90000" tIns="46800" rIns="90000" bIns="4680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</a:t>
            </a: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I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Z</a:t>
            </a:r>
            <a:endParaRPr lang="en-US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72426752-EEA1-1A70-C93E-9FB166073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3878" y="1673225"/>
            <a:ext cx="180690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 </a:t>
            </a:r>
            <a:r>
              <a:rPr kumimoji="1" lang="zh-CN" altLang="en-US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伏安特性</a:t>
            </a:r>
          </a:p>
        </p:txBody>
      </p:sp>
      <p:sp>
        <p:nvSpPr>
          <p:cNvPr id="17" name="Rectangle 24" descr="40%">
            <a:extLst>
              <a:ext uri="{FF2B5EF4-FFF2-40B4-BE49-F238E27FC236}">
                <a16:creationId xmlns:a16="http://schemas.microsoft.com/office/drawing/2014/main" id="{05A480C5-889D-FFD7-1439-BE7FE9BCC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966" y="6303317"/>
            <a:ext cx="2969083" cy="46166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使用时要加限流电阻</a:t>
            </a:r>
          </a:p>
        </p:txBody>
      </p:sp>
      <p:sp>
        <p:nvSpPr>
          <p:cNvPr id="18" name="Line 25">
            <a:extLst>
              <a:ext uri="{FF2B5EF4-FFF2-40B4-BE49-F238E27FC236}">
                <a16:creationId xmlns:a16="http://schemas.microsoft.com/office/drawing/2014/main" id="{D48E875E-862A-EF05-2EED-18A78EA3D713}"/>
              </a:ext>
            </a:extLst>
          </p:cNvPr>
          <p:cNvSpPr/>
          <p:nvPr/>
        </p:nvSpPr>
        <p:spPr>
          <a:xfrm>
            <a:off x="6270003" y="4811712"/>
            <a:ext cx="1676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sm" len="sm"/>
            <a:tailEnd type="none" w="sm" len="sm"/>
          </a:ln>
        </p:spPr>
      </p:sp>
      <p:sp>
        <p:nvSpPr>
          <p:cNvPr id="19" name="Line 26">
            <a:extLst>
              <a:ext uri="{FF2B5EF4-FFF2-40B4-BE49-F238E27FC236}">
                <a16:creationId xmlns:a16="http://schemas.microsoft.com/office/drawing/2014/main" id="{B80E8F9D-2CF1-A3FE-861C-5A61E8767857}"/>
              </a:ext>
            </a:extLst>
          </p:cNvPr>
          <p:cNvSpPr/>
          <p:nvPr/>
        </p:nvSpPr>
        <p:spPr>
          <a:xfrm>
            <a:off x="6270003" y="5954712"/>
            <a:ext cx="1752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sm" len="sm"/>
            <a:tailEnd type="none" w="sm" len="sm"/>
          </a:ln>
        </p:spPr>
      </p:sp>
      <p:sp>
        <p:nvSpPr>
          <p:cNvPr id="20" name="Text Box 27">
            <a:extLst>
              <a:ext uri="{FF2B5EF4-FFF2-40B4-BE49-F238E27FC236}">
                <a16:creationId xmlns:a16="http://schemas.microsoft.com/office/drawing/2014/main" id="{FEB4BC36-4950-C530-027C-1877E513746B}"/>
              </a:ext>
            </a:extLst>
          </p:cNvPr>
          <p:cNvSpPr txBox="1"/>
          <p:nvPr/>
        </p:nvSpPr>
        <p:spPr>
          <a:xfrm>
            <a:off x="7870203" y="3970337"/>
            <a:ext cx="4074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22" name="AutoShape 39" descr="40%">
            <a:extLst>
              <a:ext uri="{FF2B5EF4-FFF2-40B4-BE49-F238E27FC236}">
                <a16:creationId xmlns:a16="http://schemas.microsoft.com/office/drawing/2014/main" id="{F90970EA-12F7-289E-1D78-1D4F110E2E6D}"/>
              </a:ext>
            </a:extLst>
          </p:cNvPr>
          <p:cNvSpPr/>
          <p:nvPr/>
        </p:nvSpPr>
        <p:spPr>
          <a:xfrm>
            <a:off x="6247778" y="2868612"/>
            <a:ext cx="2020888" cy="533400"/>
          </a:xfrm>
          <a:prstGeom prst="wedgeRoundRectCallout">
            <a:avLst>
              <a:gd name="adj1" fmla="val -40417"/>
              <a:gd name="adj2" fmla="val 156847"/>
              <a:gd name="adj3" fmla="val 16667"/>
            </a:avLst>
          </a:prstGeom>
          <a:noFill/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稳定电压</a:t>
            </a:r>
            <a:r>
              <a:rPr lang="en-US" altLang="zh-CN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  <a:ea typeface="楷体_GB2312" pitchFamily="49" charset="-122"/>
              </a:rPr>
              <a:t>Z</a:t>
            </a:r>
          </a:p>
        </p:txBody>
      </p:sp>
      <p:sp>
        <p:nvSpPr>
          <p:cNvPr id="24" name="AutoShape 40" descr="40%">
            <a:extLst>
              <a:ext uri="{FF2B5EF4-FFF2-40B4-BE49-F238E27FC236}">
                <a16:creationId xmlns:a16="http://schemas.microsoft.com/office/drawing/2014/main" id="{34FF5193-B731-1924-D980-B17E5930A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578" y="5137150"/>
            <a:ext cx="1538288" cy="474663"/>
          </a:xfrm>
          <a:prstGeom prst="wedgeRoundRectCallout">
            <a:avLst>
              <a:gd name="adj1" fmla="val -75282"/>
              <a:gd name="adj2" fmla="val 112542"/>
              <a:gd name="adj3" fmla="val 16667"/>
            </a:avLst>
          </a:prstGeom>
          <a:noFill/>
          <a:ln w="28575">
            <a:solidFill>
              <a:srgbClr val="006600"/>
            </a:solidFill>
            <a:miter lim="800000"/>
          </a:ln>
          <a:effectLst/>
        </p:spPr>
        <p:txBody>
          <a:bodyPr wrap="none" anchor="ctr"/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最大电流</a:t>
            </a:r>
          </a:p>
        </p:txBody>
      </p:sp>
      <p:sp>
        <p:nvSpPr>
          <p:cNvPr id="25" name="AutoShape 41" descr="40%">
            <a:extLst>
              <a:ext uri="{FF2B5EF4-FFF2-40B4-BE49-F238E27FC236}">
                <a16:creationId xmlns:a16="http://schemas.microsoft.com/office/drawing/2014/main" id="{23666BA4-FF35-BB28-E76D-BC9D5607A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378" y="4070350"/>
            <a:ext cx="1471613" cy="474663"/>
          </a:xfrm>
          <a:prstGeom prst="wedgeRoundRectCallout">
            <a:avLst>
              <a:gd name="adj1" fmla="val -70495"/>
              <a:gd name="adj2" fmla="val 96153"/>
              <a:gd name="adj3" fmla="val 16667"/>
            </a:avLst>
          </a:prstGeom>
          <a:noFill/>
          <a:ln w="28575">
            <a:solidFill>
              <a:srgbClr val="006600"/>
            </a:solidFill>
            <a:miter lim="800000"/>
          </a:ln>
          <a:effectLst/>
        </p:spPr>
        <p:txBody>
          <a:bodyPr wrap="none" anchor="ctr"/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工作电流</a:t>
            </a:r>
          </a:p>
        </p:txBody>
      </p:sp>
      <p:sp>
        <p:nvSpPr>
          <p:cNvPr id="27" name="Text Box 43" descr="40%">
            <a:extLst>
              <a:ext uri="{FF2B5EF4-FFF2-40B4-BE49-F238E27FC236}">
                <a16:creationId xmlns:a16="http://schemas.microsoft.com/office/drawing/2014/main" id="{E2F34849-5C70-B1A8-3814-0893B297A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4391" y="3016676"/>
            <a:ext cx="3311525" cy="83099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</a:ln>
          <a:effectLst/>
        </p:spPr>
        <p:txBody>
          <a:bodyPr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稳压二极管正常工作时加反向电压。</a:t>
            </a:r>
          </a:p>
        </p:txBody>
      </p:sp>
      <p:sp>
        <p:nvSpPr>
          <p:cNvPr id="28" name="Rectangle 44" descr="40%">
            <a:extLst>
              <a:ext uri="{FF2B5EF4-FFF2-40B4-BE49-F238E27FC236}">
                <a16:creationId xmlns:a16="http://schemas.microsoft.com/office/drawing/2014/main" id="{A70E235F-3E0B-4D9D-D402-FFB1D1D5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978" y="4466103"/>
            <a:ext cx="3276600" cy="193899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</a:ln>
          <a:effectLst/>
        </p:spPr>
        <p:txBody>
          <a:bodyPr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稳压二极管反向击穿后，电流变化很大，但其两端电压变化很小，利用此特性，稳压管在电路中可起稳压作用。</a:t>
            </a:r>
          </a:p>
        </p:txBody>
      </p:sp>
      <p:grpSp>
        <p:nvGrpSpPr>
          <p:cNvPr id="53" name="Group 14">
            <a:extLst>
              <a:ext uri="{FF2B5EF4-FFF2-40B4-BE49-F238E27FC236}">
                <a16:creationId xmlns:a16="http://schemas.microsoft.com/office/drawing/2014/main" id="{FB9DC2AC-AFA2-4C35-BB2E-9CDDA2094A9E}"/>
              </a:ext>
            </a:extLst>
          </p:cNvPr>
          <p:cNvGrpSpPr/>
          <p:nvPr/>
        </p:nvGrpSpPr>
        <p:grpSpPr>
          <a:xfrm flipV="1">
            <a:off x="2895873" y="2308162"/>
            <a:ext cx="828229" cy="425716"/>
            <a:chOff x="709" y="1191"/>
            <a:chExt cx="816" cy="450"/>
          </a:xfrm>
        </p:grpSpPr>
        <p:sp>
          <p:nvSpPr>
            <p:cNvPr id="54" name="Line 15">
              <a:extLst>
                <a:ext uri="{FF2B5EF4-FFF2-40B4-BE49-F238E27FC236}">
                  <a16:creationId xmlns:a16="http://schemas.microsoft.com/office/drawing/2014/main" id="{39C8FAD1-CE8D-1104-806B-84CC5C1258EB}"/>
                </a:ext>
              </a:extLst>
            </p:cNvPr>
            <p:cNvSpPr/>
            <p:nvPr/>
          </p:nvSpPr>
          <p:spPr>
            <a:xfrm rot="5400000">
              <a:off x="1278" y="1641"/>
              <a:ext cx="0" cy="0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headEnd type="none" w="sm" len="sm"/>
              <a:tailEnd type="none" w="med" len="lg"/>
            </a:ln>
          </p:spPr>
        </p:sp>
        <p:sp>
          <p:nvSpPr>
            <p:cNvPr id="55" name="Line 16">
              <a:extLst>
                <a:ext uri="{FF2B5EF4-FFF2-40B4-BE49-F238E27FC236}">
                  <a16:creationId xmlns:a16="http://schemas.microsoft.com/office/drawing/2014/main" id="{1E1F4BAF-C2F1-95A8-786C-C1585DBA22A9}"/>
                </a:ext>
              </a:extLst>
            </p:cNvPr>
            <p:cNvSpPr/>
            <p:nvPr/>
          </p:nvSpPr>
          <p:spPr>
            <a:xfrm rot="5400000">
              <a:off x="1278" y="1641"/>
              <a:ext cx="0" cy="0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headEnd type="none" w="sm" len="sm"/>
              <a:tailEnd type="none" w="med" len="lg"/>
            </a:ln>
          </p:spPr>
        </p:sp>
        <p:sp>
          <p:nvSpPr>
            <p:cNvPr id="56" name="Line 17">
              <a:extLst>
                <a:ext uri="{FF2B5EF4-FFF2-40B4-BE49-F238E27FC236}">
                  <a16:creationId xmlns:a16="http://schemas.microsoft.com/office/drawing/2014/main" id="{83C5A8BB-382D-5D02-CE12-D551B40B0CC5}"/>
                </a:ext>
              </a:extLst>
            </p:cNvPr>
            <p:cNvSpPr/>
            <p:nvPr/>
          </p:nvSpPr>
          <p:spPr>
            <a:xfrm rot="5400000">
              <a:off x="1239" y="1584"/>
              <a:ext cx="0" cy="9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sm" len="sm"/>
              <a:tailEnd type="none" w="med" len="lg"/>
            </a:ln>
          </p:spPr>
        </p:sp>
        <p:grpSp>
          <p:nvGrpSpPr>
            <p:cNvPr id="57" name="Group 18">
              <a:extLst>
                <a:ext uri="{FF2B5EF4-FFF2-40B4-BE49-F238E27FC236}">
                  <a16:creationId xmlns:a16="http://schemas.microsoft.com/office/drawing/2014/main" id="{0E34ED6C-E70A-6210-49F1-7BCB639C9DBC}"/>
                </a:ext>
              </a:extLst>
            </p:cNvPr>
            <p:cNvGrpSpPr/>
            <p:nvPr/>
          </p:nvGrpSpPr>
          <p:grpSpPr>
            <a:xfrm>
              <a:off x="709" y="1191"/>
              <a:ext cx="816" cy="450"/>
              <a:chOff x="709" y="1191"/>
              <a:chExt cx="816" cy="450"/>
            </a:xfrm>
          </p:grpSpPr>
          <p:sp>
            <p:nvSpPr>
              <p:cNvPr id="58" name="Line 19">
                <a:extLst>
                  <a:ext uri="{FF2B5EF4-FFF2-40B4-BE49-F238E27FC236}">
                    <a16:creationId xmlns:a16="http://schemas.microsoft.com/office/drawing/2014/main" id="{25671499-4518-7302-C8A3-8DB1D621C516}"/>
                  </a:ext>
                </a:extLst>
              </p:cNvPr>
              <p:cNvSpPr/>
              <p:nvPr/>
            </p:nvSpPr>
            <p:spPr>
              <a:xfrm rot="5400000">
                <a:off x="1059" y="1422"/>
                <a:ext cx="438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sm" len="sm"/>
                <a:tailEnd type="none" w="med" len="lg"/>
              </a:ln>
            </p:spPr>
          </p:sp>
          <p:grpSp>
            <p:nvGrpSpPr>
              <p:cNvPr id="59" name="Group 20">
                <a:extLst>
                  <a:ext uri="{FF2B5EF4-FFF2-40B4-BE49-F238E27FC236}">
                    <a16:creationId xmlns:a16="http://schemas.microsoft.com/office/drawing/2014/main" id="{59BF64F3-49A1-355B-FDD2-8C188D766ED2}"/>
                  </a:ext>
                </a:extLst>
              </p:cNvPr>
              <p:cNvGrpSpPr/>
              <p:nvPr/>
            </p:nvGrpSpPr>
            <p:grpSpPr>
              <a:xfrm>
                <a:off x="709" y="1191"/>
                <a:ext cx="816" cy="450"/>
                <a:chOff x="709" y="1191"/>
                <a:chExt cx="816" cy="450"/>
              </a:xfrm>
            </p:grpSpPr>
            <p:sp>
              <p:nvSpPr>
                <p:cNvPr id="60" name="AutoShape 21">
                  <a:extLst>
                    <a:ext uri="{FF2B5EF4-FFF2-40B4-BE49-F238E27FC236}">
                      <a16:creationId xmlns:a16="http://schemas.microsoft.com/office/drawing/2014/main" id="{08B11BCA-85C5-E93C-7784-09504351E625}"/>
                    </a:ext>
                  </a:extLst>
                </p:cNvPr>
                <p:cNvSpPr/>
                <p:nvPr/>
              </p:nvSpPr>
              <p:spPr>
                <a:xfrm rot="5400000">
                  <a:off x="915" y="1278"/>
                  <a:ext cx="450" cy="276"/>
                </a:xfrm>
                <a:prstGeom prst="triangle">
                  <a:avLst>
                    <a:gd name="adj" fmla="val 50000"/>
                  </a:avLst>
                </a:prstGeom>
                <a:noFill/>
                <a:ln w="38100" cap="flat" cmpd="sng">
                  <a:solidFill>
                    <a:schemeClr val="tx2"/>
                  </a:solidFill>
                  <a:prstDash val="solid"/>
                  <a:miter/>
                  <a:headEnd type="none" w="sm" len="sm"/>
                  <a:tailEnd type="none" w="med" len="lg"/>
                </a:ln>
              </p:spPr>
              <p:txBody>
                <a:bodyPr wrap="none" lIns="90000" tIns="46800" rIns="90000" bIns="46800" anchor="ctr" anchorCtr="0">
                  <a:spAutoFit/>
                </a:bodyPr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1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eaLnBrk="1" hangingPunct="1"/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1" name="Line 22">
                  <a:extLst>
                    <a:ext uri="{FF2B5EF4-FFF2-40B4-BE49-F238E27FC236}">
                      <a16:creationId xmlns:a16="http://schemas.microsoft.com/office/drawing/2014/main" id="{3C83A618-CA36-1CAD-A912-1DCB9EA5B4B5}"/>
                    </a:ext>
                  </a:extLst>
                </p:cNvPr>
                <p:cNvSpPr/>
                <p:nvPr/>
              </p:nvSpPr>
              <p:spPr>
                <a:xfrm rot="5400000">
                  <a:off x="1117" y="1023"/>
                  <a:ext cx="0" cy="816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sm" len="sm"/>
                  <a:tailEnd type="none" w="med" len="lg"/>
                </a:ln>
              </p:spPr>
            </p:sp>
          </p:grpSp>
        </p:grpSp>
      </p:grpSp>
      <p:grpSp>
        <p:nvGrpSpPr>
          <p:cNvPr id="19456" name="Group 36">
            <a:extLst>
              <a:ext uri="{FF2B5EF4-FFF2-40B4-BE49-F238E27FC236}">
                <a16:creationId xmlns:a16="http://schemas.microsoft.com/office/drawing/2014/main" id="{6FB79C5B-9DF6-CEC2-26A2-0D1C93CE9331}"/>
              </a:ext>
            </a:extLst>
          </p:cNvPr>
          <p:cNvGrpSpPr/>
          <p:nvPr/>
        </p:nvGrpSpPr>
        <p:grpSpPr>
          <a:xfrm>
            <a:off x="2854020" y="2352639"/>
            <a:ext cx="1044575" cy="739775"/>
            <a:chOff x="729" y="942"/>
            <a:chExt cx="680" cy="480"/>
          </a:xfrm>
        </p:grpSpPr>
        <p:sp>
          <p:nvSpPr>
            <p:cNvPr id="19457" name="Text Box 37">
              <a:extLst>
                <a:ext uri="{FF2B5EF4-FFF2-40B4-BE49-F238E27FC236}">
                  <a16:creationId xmlns:a16="http://schemas.microsoft.com/office/drawing/2014/main" id="{004C8047-31CE-8D25-FEFC-24A383FDA357}"/>
                </a:ext>
              </a:extLst>
            </p:cNvPr>
            <p:cNvSpPr txBox="1"/>
            <p:nvPr/>
          </p:nvSpPr>
          <p:spPr>
            <a:xfrm rot="5400000" flipH="1">
              <a:off x="829" y="842"/>
              <a:ext cx="480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spcBef>
                  <a:spcPct val="40000"/>
                </a:spcBef>
              </a:pPr>
              <a:r>
                <a:rPr lang="en-US" altLang="zh-CN" sz="2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+</a:t>
              </a:r>
            </a:p>
            <a:p>
              <a:pPr algn="ctr" eaLnBrk="1" hangingPunct="1">
                <a:spcBef>
                  <a:spcPct val="40000"/>
                </a:spcBef>
              </a:pPr>
              <a:r>
                <a:rPr lang="en-US" altLang="zh-CN" sz="2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</a:p>
          </p:txBody>
        </p:sp>
        <p:sp>
          <p:nvSpPr>
            <p:cNvPr id="19459" name="Rectangle 38">
              <a:extLst>
                <a:ext uri="{FF2B5EF4-FFF2-40B4-BE49-F238E27FC236}">
                  <a16:creationId xmlns:a16="http://schemas.microsoft.com/office/drawing/2014/main" id="{EC918550-D4EB-2F64-D841-C8D19B51AE33}"/>
                </a:ext>
              </a:extLst>
            </p:cNvPr>
            <p:cNvSpPr/>
            <p:nvPr/>
          </p:nvSpPr>
          <p:spPr>
            <a:xfrm>
              <a:off x="732" y="1032"/>
              <a:ext cx="227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40000"/>
                </a:spcBef>
              </a:pPr>
              <a:r>
                <a:rPr lang="en-US" altLang="zh-CN" sz="26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36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C83DE-3169-8B1B-C772-03814FAF3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BABC628F-F6EB-FC69-1546-B5B3327D694A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084B363-62A0-7981-76E0-0B537AAFB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C5DF259-4046-4212-A595-F7E3C8336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DA7E6DC5-A4FD-00E5-D4B6-D2E1512E04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0029" b="6508"/>
          <a:stretch>
            <a:fillRect/>
          </a:stretch>
        </p:blipFill>
        <p:spPr>
          <a:xfrm>
            <a:off x="3015931" y="2095890"/>
            <a:ext cx="6019800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4">
            <a:extLst>
              <a:ext uri="{FF2B5EF4-FFF2-40B4-BE49-F238E27FC236}">
                <a16:creationId xmlns:a16="http://schemas.microsoft.com/office/drawing/2014/main" id="{CF0883AA-F4B0-CEBE-3ED2-D72F6F74BE9C}"/>
              </a:ext>
            </a:extLst>
          </p:cNvPr>
          <p:cNvSpPr/>
          <p:nvPr/>
        </p:nvSpPr>
        <p:spPr>
          <a:xfrm>
            <a:off x="1876106" y="3684977"/>
            <a:ext cx="1600200" cy="423863"/>
          </a:xfrm>
          <a:prstGeom prst="borderCallout2">
            <a:avLst>
              <a:gd name="adj1" fmla="val 26968"/>
              <a:gd name="adj2" fmla="val 104764"/>
              <a:gd name="adj3" fmla="val 26968"/>
              <a:gd name="adj4" fmla="val 118847"/>
              <a:gd name="adj5" fmla="val -108991"/>
              <a:gd name="adj6" fmla="val 133630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多子浓度高</a:t>
            </a:r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DAA2C393-C94E-7B43-57E6-D7CB0F5C19C8}"/>
              </a:ext>
            </a:extLst>
          </p:cNvPr>
          <p:cNvSpPr/>
          <p:nvPr/>
        </p:nvSpPr>
        <p:spPr>
          <a:xfrm>
            <a:off x="1979293" y="4580327"/>
            <a:ext cx="1676400" cy="762000"/>
          </a:xfrm>
          <a:prstGeom prst="borderCallout2">
            <a:avLst>
              <a:gd name="adj1" fmla="val 15000"/>
              <a:gd name="adj2" fmla="val 104546"/>
              <a:gd name="adj3" fmla="val 15000"/>
              <a:gd name="adj4" fmla="val 139301"/>
              <a:gd name="adj5" fmla="val -155625"/>
              <a:gd name="adj6" fmla="val 174148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多子浓度很低，且很薄</a:t>
            </a:r>
          </a:p>
        </p:txBody>
      </p:sp>
      <p:sp>
        <p:nvSpPr>
          <p:cNvPr id="29" name="AutoShape 6">
            <a:extLst>
              <a:ext uri="{FF2B5EF4-FFF2-40B4-BE49-F238E27FC236}">
                <a16:creationId xmlns:a16="http://schemas.microsoft.com/office/drawing/2014/main" id="{D71E407E-9F63-A1EA-F92A-BA0B4B98CB64}"/>
              </a:ext>
            </a:extLst>
          </p:cNvPr>
          <p:cNvSpPr/>
          <p:nvPr/>
        </p:nvSpPr>
        <p:spPr>
          <a:xfrm>
            <a:off x="6749731" y="4381890"/>
            <a:ext cx="1066800" cy="381000"/>
          </a:xfrm>
          <a:prstGeom prst="borderCallout2">
            <a:avLst>
              <a:gd name="adj1" fmla="val 30000"/>
              <a:gd name="adj2" fmla="val -7144"/>
              <a:gd name="adj3" fmla="val 30000"/>
              <a:gd name="adj4" fmla="val -64287"/>
              <a:gd name="adj5" fmla="val -308750"/>
              <a:gd name="adj6" fmla="val -125444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面积大</a:t>
            </a:r>
          </a:p>
        </p:txBody>
      </p:sp>
      <p:sp>
        <p:nvSpPr>
          <p:cNvPr id="36" name="Rectangle 2">
            <a:extLst>
              <a:ext uri="{FF2B5EF4-FFF2-40B4-BE49-F238E27FC236}">
                <a16:creationId xmlns:a16="http://schemas.microsoft.com/office/drawing/2014/main" id="{96180848-6F33-52C5-B7A7-383B04471F81}"/>
              </a:ext>
            </a:extLst>
          </p:cNvPr>
          <p:cNvSpPr>
            <a:spLocks noGrp="1" noChangeArrowheads="1"/>
          </p:cNvSpPr>
          <p:nvPr/>
        </p:nvSpPr>
        <p:spPr>
          <a:xfrm>
            <a:off x="-74814" y="1316376"/>
            <a:ext cx="8229600" cy="5095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+mn-lt"/>
                <a:ea typeface="华文行楷" panose="02010800040101010101" pitchFamily="2" charset="-122"/>
                <a:cs typeface="+mn-cs"/>
              </a:rPr>
              <a:t>一、晶体管的结构和符号</a:t>
            </a:r>
          </a:p>
        </p:txBody>
      </p:sp>
      <p:sp>
        <p:nvSpPr>
          <p:cNvPr id="38" name="Text Box 7">
            <a:extLst>
              <a:ext uri="{FF2B5EF4-FFF2-40B4-BE49-F238E27FC236}">
                <a16:creationId xmlns:a16="http://schemas.microsoft.com/office/drawing/2014/main" id="{6DA140BD-11D4-2BB7-F657-6E1B22C1BAD8}"/>
              </a:ext>
            </a:extLst>
          </p:cNvPr>
          <p:cNvSpPr txBox="1"/>
          <p:nvPr/>
        </p:nvSpPr>
        <p:spPr>
          <a:xfrm>
            <a:off x="4107902" y="5411585"/>
            <a:ext cx="6226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晶体管有三个极、三个区、两个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PN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结。</a:t>
            </a:r>
          </a:p>
        </p:txBody>
      </p:sp>
    </p:spTree>
    <p:extLst>
      <p:ext uri="{BB962C8B-B14F-4D97-AF65-F5344CB8AC3E}">
        <p14:creationId xmlns:p14="http://schemas.microsoft.com/office/powerpoint/2010/main" val="33597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8946C-06C2-66EC-24C6-9D91C657B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EAC0C0DF-D5DA-760D-D059-EE036C10343C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7726DA4-81CE-D2D8-F32F-F45BCA0B8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D033909-D08D-90BD-E0E4-E8656281F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CE1226-83E2-7114-9B93-ACF6E43A792C}"/>
              </a:ext>
            </a:extLst>
          </p:cNvPr>
          <p:cNvSpPr>
            <a:spLocks noGrp="1" noChangeArrowheads="1"/>
          </p:cNvSpPr>
          <p:nvPr/>
        </p:nvSpPr>
        <p:spPr>
          <a:xfrm>
            <a:off x="1655228" y="1138764"/>
            <a:ext cx="495300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华文行楷" panose="02010800040101010101" pitchFamily="2" charset="-122"/>
                <a:cs typeface="+mn-cs"/>
              </a:rPr>
              <a:t>二、晶体管的放大原理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2D1805-543C-A146-634F-AE27CF60AA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750" r="-2272" b="-1718"/>
          <a:stretch>
            <a:fillRect/>
          </a:stretch>
        </p:blipFill>
        <p:spPr>
          <a:xfrm>
            <a:off x="2107666" y="2938989"/>
            <a:ext cx="3657600" cy="3089275"/>
          </a:xfrm>
          <a:prstGeom prst="rect">
            <a:avLst/>
          </a:prstGeom>
          <a:solidFill>
            <a:srgbClr val="FFFFFF"/>
          </a:solidFill>
          <a:ln w="19050"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33F3D57-35F4-FDB1-3D39-359F8F637CE5}"/>
              </a:ext>
            </a:extLst>
          </p:cNvPr>
          <p:cNvGrpSpPr/>
          <p:nvPr/>
        </p:nvGrpSpPr>
        <p:grpSpPr>
          <a:xfrm>
            <a:off x="1728253" y="1067326"/>
            <a:ext cx="8367713" cy="1870075"/>
            <a:chOff x="249" y="334"/>
            <a:chExt cx="5271" cy="1178"/>
          </a:xfrm>
        </p:grpSpPr>
        <p:pic>
          <p:nvPicPr>
            <p:cNvPr id="11" name="Picture 5">
              <a:extLst>
                <a:ext uri="{FF2B5EF4-FFF2-40B4-BE49-F238E27FC236}">
                  <a16:creationId xmlns:a16="http://schemas.microsoft.com/office/drawing/2014/main" id="{051B43AA-65EA-FA0E-B448-953EA417B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2942" t="-3979" r="-2942" b="-3482"/>
            <a:stretch>
              <a:fillRect/>
            </a:stretch>
          </p:blipFill>
          <p:spPr>
            <a:xfrm>
              <a:off x="3950" y="334"/>
              <a:ext cx="1570" cy="117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F5C5907E-6ED9-5BA8-9CC5-82785ACD7013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49" y="845"/>
              <a:ext cx="3408" cy="5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7" name="Text Box 7">
            <a:extLst>
              <a:ext uri="{FF2B5EF4-FFF2-40B4-BE49-F238E27FC236}">
                <a16:creationId xmlns:a16="http://schemas.microsoft.com/office/drawing/2014/main" id="{9464CEB3-A0BC-CE28-29C7-533409E22BF3}"/>
              </a:ext>
            </a:extLst>
          </p:cNvPr>
          <p:cNvSpPr txBox="1"/>
          <p:nvPr/>
        </p:nvSpPr>
        <p:spPr>
          <a:xfrm>
            <a:off x="2807753" y="6063189"/>
            <a:ext cx="7377113" cy="83099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10000"/>
              </a:spcBef>
              <a:buClrTx/>
              <a:buSzTx/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扩散运动形成发射极电流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，复合运动形成基极电流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，漂移运动形成集电极电流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2905DEC1-19DF-8425-DAA0-550A9A29DB74}"/>
              </a:ext>
            </a:extLst>
          </p:cNvPr>
          <p:cNvSpPr/>
          <p:nvPr/>
        </p:nvSpPr>
        <p:spPr>
          <a:xfrm>
            <a:off x="5993866" y="4996389"/>
            <a:ext cx="3937072" cy="788987"/>
          </a:xfrm>
          <a:prstGeom prst="borderCallout1">
            <a:avLst>
              <a:gd name="adj1" fmla="val 14486"/>
              <a:gd name="adj2" fmla="val -2324"/>
              <a:gd name="adj3" fmla="val -13079"/>
              <a:gd name="adj4" fmla="val -54991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</a:rPr>
              <a:t>因发射区多子浓度高使大量电子从发射区扩散到基区</a:t>
            </a: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5AE77F9E-375F-14D4-2004-31FA40ED452E}"/>
              </a:ext>
            </a:extLst>
          </p:cNvPr>
          <p:cNvSpPr/>
          <p:nvPr/>
        </p:nvSpPr>
        <p:spPr>
          <a:xfrm>
            <a:off x="5993866" y="4081989"/>
            <a:ext cx="4724010" cy="762000"/>
          </a:xfrm>
          <a:prstGeom prst="borderCallout1">
            <a:avLst>
              <a:gd name="adj1" fmla="val 15000"/>
              <a:gd name="adj2" fmla="val -1963"/>
              <a:gd name="adj3" fmla="val 42083"/>
              <a:gd name="adj4" fmla="val -57310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</a:rPr>
              <a:t>因基区薄且多子浓度低，使极少数扩散到基区的电子与空穴复合</a:t>
            </a:r>
          </a:p>
        </p:txBody>
      </p:sp>
      <p:sp>
        <p:nvSpPr>
          <p:cNvPr id="10" name="AutoShape 11">
            <a:extLst>
              <a:ext uri="{FF2B5EF4-FFF2-40B4-BE49-F238E27FC236}">
                <a16:creationId xmlns:a16="http://schemas.microsoft.com/office/drawing/2014/main" id="{E70A6235-DF33-05B7-8092-446BF120F898}"/>
              </a:ext>
            </a:extLst>
          </p:cNvPr>
          <p:cNvSpPr/>
          <p:nvPr/>
        </p:nvSpPr>
        <p:spPr>
          <a:xfrm>
            <a:off x="5993866" y="3167589"/>
            <a:ext cx="5272650" cy="788987"/>
          </a:xfrm>
          <a:prstGeom prst="borderCallout1">
            <a:avLst>
              <a:gd name="adj1" fmla="val 14486"/>
              <a:gd name="adj2" fmla="val -1755"/>
              <a:gd name="adj3" fmla="val 70824"/>
              <a:gd name="adj4" fmla="val -42398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</a:rPr>
              <a:t>因集电区面积大，在外电场作用下大部分扩散到基区的电子漂移到集电区</a:t>
            </a:r>
          </a:p>
        </p:txBody>
      </p:sp>
    </p:spTree>
    <p:extLst>
      <p:ext uri="{BB962C8B-B14F-4D97-AF65-F5344CB8AC3E}">
        <p14:creationId xmlns:p14="http://schemas.microsoft.com/office/powerpoint/2010/main" val="294670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20C8E-CBC3-9816-F8FC-5E7ACBC9F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7F1BA07F-A40E-E1D0-79AF-94C483618415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1CB9DC7-6406-CDB4-1C49-E7CCA1FE0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D815963-5100-8D53-C577-957CC7F40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Object 3">
            <a:extLst>
              <a:ext uri="{FF2B5EF4-FFF2-40B4-BE49-F238E27FC236}">
                <a16:creationId xmlns:a16="http://schemas.microsoft.com/office/drawing/2014/main" id="{9AA2068A-F57F-6D00-26A6-1295A8265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997" y="3401485"/>
            <a:ext cx="3269171" cy="151865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0CD96B47-2C4C-2E84-D650-577A5A6DF65D}"/>
              </a:ext>
            </a:extLst>
          </p:cNvPr>
          <p:cNvSpPr/>
          <p:nvPr/>
        </p:nvSpPr>
        <p:spPr>
          <a:xfrm>
            <a:off x="520931" y="5214410"/>
            <a:ext cx="1506764" cy="609599"/>
          </a:xfrm>
          <a:prstGeom prst="borderCallout2">
            <a:avLst>
              <a:gd name="adj1" fmla="val 23528"/>
              <a:gd name="adj2" fmla="val 105000"/>
              <a:gd name="adj3" fmla="val 23528"/>
              <a:gd name="adj4" fmla="val 117398"/>
              <a:gd name="adj5" fmla="val -58824"/>
              <a:gd name="adj6" fmla="val 130315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穿透电流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514BB487-FF2B-38E6-DCAD-DC4C408AE79C}"/>
              </a:ext>
            </a:extLst>
          </p:cNvPr>
          <p:cNvSpPr/>
          <p:nvPr/>
        </p:nvSpPr>
        <p:spPr>
          <a:xfrm>
            <a:off x="1931959" y="5824010"/>
            <a:ext cx="2204082" cy="503324"/>
          </a:xfrm>
          <a:prstGeom prst="borderCallout2">
            <a:avLst>
              <a:gd name="adj1" fmla="val 25000"/>
              <a:gd name="adj2" fmla="val 103157"/>
              <a:gd name="adj3" fmla="val 25000"/>
              <a:gd name="adj4" fmla="val 108681"/>
              <a:gd name="adj5" fmla="val -186111"/>
              <a:gd name="adj6" fmla="val 114398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集电结反向电流</a:t>
            </a:r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89BBDB09-D836-8E32-9774-330BA973058F}"/>
              </a:ext>
            </a:extLst>
          </p:cNvPr>
          <p:cNvSpPr/>
          <p:nvPr/>
        </p:nvSpPr>
        <p:spPr>
          <a:xfrm>
            <a:off x="127462" y="3271310"/>
            <a:ext cx="1792609" cy="855922"/>
          </a:xfrm>
          <a:prstGeom prst="borderCallout2">
            <a:avLst>
              <a:gd name="adj1" fmla="val 13634"/>
              <a:gd name="adj2" fmla="val 104727"/>
              <a:gd name="adj3" fmla="val 13634"/>
              <a:gd name="adj4" fmla="val 120986"/>
              <a:gd name="adj5" fmla="val 38634"/>
              <a:gd name="adj6" fmla="val 137833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直流电流放大系数</a:t>
            </a:r>
          </a:p>
        </p:txBody>
      </p:sp>
      <p:sp>
        <p:nvSpPr>
          <p:cNvPr id="8" name="AutoShape 7">
            <a:extLst>
              <a:ext uri="{FF2B5EF4-FFF2-40B4-BE49-F238E27FC236}">
                <a16:creationId xmlns:a16="http://schemas.microsoft.com/office/drawing/2014/main" id="{776FB50C-5485-4FB3-01B3-D082ECF76B54}"/>
              </a:ext>
            </a:extLst>
          </p:cNvPr>
          <p:cNvSpPr/>
          <p:nvPr/>
        </p:nvSpPr>
        <p:spPr>
          <a:xfrm>
            <a:off x="6275360" y="3233209"/>
            <a:ext cx="1544145" cy="881093"/>
          </a:xfrm>
          <a:prstGeom prst="borderCallout2">
            <a:avLst>
              <a:gd name="adj1" fmla="val 20630"/>
              <a:gd name="adj2" fmla="val -2866"/>
              <a:gd name="adj3" fmla="val 20630"/>
              <a:gd name="adj4" fmla="val -25671"/>
              <a:gd name="adj5" fmla="val 75644"/>
              <a:gd name="adj6" fmla="val -49315"/>
            </a:avLst>
          </a:prstGeom>
          <a:solidFill>
            <a:schemeClr val="accent2">
              <a:lumMod val="7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交流电流放大系数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2CF5A9-AE46-0D12-95F3-6FB9578B6B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3468" r="-2563" b="-4047"/>
          <a:stretch>
            <a:fillRect/>
          </a:stretch>
        </p:blipFill>
        <p:spPr>
          <a:xfrm>
            <a:off x="8190160" y="1191118"/>
            <a:ext cx="2705055" cy="209641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0" name="Line 9">
            <a:extLst>
              <a:ext uri="{FF2B5EF4-FFF2-40B4-BE49-F238E27FC236}">
                <a16:creationId xmlns:a16="http://schemas.microsoft.com/office/drawing/2014/main" id="{FC318EC6-DE65-9DE2-A6E4-4F265A93D101}"/>
              </a:ext>
            </a:extLst>
          </p:cNvPr>
          <p:cNvSpPr/>
          <p:nvPr/>
        </p:nvSpPr>
        <p:spPr>
          <a:xfrm>
            <a:off x="9595889" y="2058322"/>
            <a:ext cx="0" cy="181005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Line 10">
            <a:extLst>
              <a:ext uri="{FF2B5EF4-FFF2-40B4-BE49-F238E27FC236}">
                <a16:creationId xmlns:a16="http://schemas.microsoft.com/office/drawing/2014/main" id="{923DF66A-9F4A-96B7-DA88-A0A7D1A3AA10}"/>
              </a:ext>
            </a:extLst>
          </p:cNvPr>
          <p:cNvSpPr/>
          <p:nvPr/>
        </p:nvSpPr>
        <p:spPr>
          <a:xfrm>
            <a:off x="9595889" y="1143922"/>
            <a:ext cx="0" cy="181005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" name="Line 11">
            <a:extLst>
              <a:ext uri="{FF2B5EF4-FFF2-40B4-BE49-F238E27FC236}">
                <a16:creationId xmlns:a16="http://schemas.microsoft.com/office/drawing/2014/main" id="{70EE8F7C-2847-EBB8-7AF9-B50A33C3DB9E}"/>
              </a:ext>
            </a:extLst>
          </p:cNvPr>
          <p:cNvSpPr/>
          <p:nvPr/>
        </p:nvSpPr>
        <p:spPr>
          <a:xfrm>
            <a:off x="8529089" y="1601122"/>
            <a:ext cx="347784" cy="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5CB4ABB-DA8B-9644-CC95-951E61DE6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1357" y="6154940"/>
            <a:ext cx="4812462" cy="573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Object 121">
            <a:extLst>
              <a:ext uri="{FF2B5EF4-FFF2-40B4-BE49-F238E27FC236}">
                <a16:creationId xmlns:a16="http://schemas.microsoft.com/office/drawing/2014/main" id="{E7062D4F-6295-E8C2-1C32-B22D30685C2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3B76"/>
              </a:clrTo>
            </a:clrChange>
          </a:blip>
          <a:stretch>
            <a:fillRect/>
          </a:stretch>
        </p:blipFill>
        <p:spPr>
          <a:xfrm>
            <a:off x="7926525" y="5062025"/>
            <a:ext cx="3338727" cy="1037556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27" name="Rectangle 2">
            <a:extLst>
              <a:ext uri="{FF2B5EF4-FFF2-40B4-BE49-F238E27FC236}">
                <a16:creationId xmlns:a16="http://schemas.microsoft.com/office/drawing/2014/main" id="{20B48465-4D71-E23E-B09C-7B18C1C12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69" y="1095553"/>
            <a:ext cx="5393631" cy="183358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0000"/>
              <a:buNone/>
              <a:defRPr/>
            </a:pPr>
            <a:r>
              <a:rPr lang="zh-CN" altLang="en-US" sz="2800" dirty="0">
                <a:ea typeface="华文行楷" panose="02010800040101010101" pitchFamily="2" charset="-122"/>
              </a:rPr>
              <a:t>电流分配：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＝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＋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C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0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－扩散运动形成的电流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 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－复合运动形成的电流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0000"/>
              <a:buFontTx/>
              <a:buNone/>
              <a:defRPr/>
            </a:pPr>
            <a:r>
              <a: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    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I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－漂移运动形成的电流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新宋体" panose="02010609030101010101" charset="-122"/>
              <a:ea typeface="新宋体" panose="02010609030101010101" charset="-122"/>
              <a:cs typeface="+mn-cs"/>
            </a:endParaRPr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FC4BC045-921C-7851-85D8-459AB64E9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5410" y="3697540"/>
            <a:ext cx="3836093" cy="5869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C 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= 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CE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+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</a:rPr>
              <a:t>CBO 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  <a:sym typeface="Symbol" panose="05050102010706020507" pitchFamily="18" charset="2"/>
              </a:rPr>
              <a:t> 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  <a:sym typeface="Symbol" panose="05050102010706020507" pitchFamily="18" charset="2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楷体_GB2312" pitchFamily="49" charset="-122"/>
                <a:cs typeface="+mn-cs"/>
                <a:sym typeface="Symbol" panose="05050102010706020507" pitchFamily="18" charset="2"/>
              </a:rPr>
              <a:t>CE</a:t>
            </a:r>
            <a:endParaRPr kumimoji="0" lang="en-US" altLang="zh-CN" sz="32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29" name="Text Box 119">
            <a:extLst>
              <a:ext uri="{FF2B5EF4-FFF2-40B4-BE49-F238E27FC236}">
                <a16:creationId xmlns:a16="http://schemas.microsoft.com/office/drawing/2014/main" id="{6CF87433-DF03-A977-90A4-B268F607C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0793" y="4419710"/>
            <a:ext cx="3942965" cy="5869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B 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= 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BE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Times New Roman" panose="02020603050405020304" pitchFamily="18" charset="0"/>
              </a:rPr>
              <a:t>−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 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</a:rPr>
              <a:t>CBO </a:t>
            </a:r>
            <a:r>
              <a:rPr kumimoji="0" lang="en-US" altLang="zh-CN" sz="32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  <a:sym typeface="Symbol" panose="05050102010706020507" pitchFamily="18" charset="2"/>
              </a:rPr>
              <a:t> </a:t>
            </a:r>
            <a:r>
              <a:rPr kumimoji="0" lang="en-US" altLang="zh-CN" sz="3200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  <a:sym typeface="Symbol" panose="05050102010706020507" pitchFamily="18" charset="2"/>
              </a:rPr>
              <a:t>I</a:t>
            </a:r>
            <a:r>
              <a:rPr kumimoji="0" lang="en-US" altLang="zh-CN" sz="3200" kern="1200" cap="none" spc="0" normalizeH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长城楷体" pitchFamily="49" charset="-122"/>
                <a:cs typeface="+mn-cs"/>
                <a:sym typeface="Symbol" panose="05050102010706020507" pitchFamily="18" charset="2"/>
              </a:rPr>
              <a:t>BE</a:t>
            </a:r>
            <a:endParaRPr kumimoji="0" lang="en-US" altLang="zh-CN" sz="32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长城楷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7004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8833-185C-7E63-1539-BAD14335E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2F84327D-A609-A022-64F2-67DB707ADB0D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B6F0AE2-0924-97FC-5FB9-3BC3575A4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D884450B-9688-EC02-79C3-60B682B7B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64CD52-A5B2-4F2D-0ED0-C99423E7867B}"/>
              </a:ext>
            </a:extLst>
          </p:cNvPr>
          <p:cNvSpPr>
            <a:spLocks noGrp="1" noChangeArrowheads="1"/>
          </p:cNvSpPr>
          <p:nvPr/>
        </p:nvSpPr>
        <p:spPr>
          <a:xfrm>
            <a:off x="314960" y="1088808"/>
            <a:ext cx="7416800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华文行楷" panose="02010800040101010101" pitchFamily="2" charset="-122"/>
                <a:cs typeface="+mn-cs"/>
              </a:rPr>
              <a:t>三、晶体管的共射输入特性和输出特性</a:t>
            </a:r>
          </a:p>
        </p:txBody>
      </p:sp>
      <p:pic>
        <p:nvPicPr>
          <p:cNvPr id="4" name="Picture 104" descr="图片1">
            <a:extLst>
              <a:ext uri="{FF2B5EF4-FFF2-40B4-BE49-F238E27FC236}">
                <a16:creationId xmlns:a16="http://schemas.microsoft.com/office/drawing/2014/main" id="{3FD7DB11-7A33-34F5-29D3-5F42179F5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061" y="2678503"/>
            <a:ext cx="3153597" cy="3203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8ADDCD90-A561-E668-9E6F-9D0059EC6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521" y="1624402"/>
            <a:ext cx="24384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+mj-ea"/>
                <a:cs typeface="+mj-cs"/>
              </a:rPr>
              <a:t>1.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 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输入特性</a:t>
            </a:r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42EE546A-CDF0-2A49-7FCE-18CF7F0DBEB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99"/>
              </a:clrTo>
            </a:clrChange>
          </a:blip>
          <a:stretch>
            <a:fillRect/>
          </a:stretch>
        </p:blipFill>
        <p:spPr>
          <a:xfrm>
            <a:off x="3639835" y="1587891"/>
            <a:ext cx="3110096" cy="670628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8" name="Text Box 78">
            <a:extLst>
              <a:ext uri="{FF2B5EF4-FFF2-40B4-BE49-F238E27FC236}">
                <a16:creationId xmlns:a16="http://schemas.microsoft.com/office/drawing/2014/main" id="{C0556E22-091A-2667-32C8-AEBAC738B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6871" y="2153040"/>
            <a:ext cx="2590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特点</a:t>
            </a:r>
            <a:r>
              <a:rPr kumimoji="1" lang="en-US" altLang="zh-CN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r>
              <a:rPr kumimoji="1" lang="zh-CN" altLang="en-US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非线性</a:t>
            </a:r>
          </a:p>
        </p:txBody>
      </p:sp>
      <p:sp>
        <p:nvSpPr>
          <p:cNvPr id="9" name="AutoShape 79">
            <a:extLst>
              <a:ext uri="{FF2B5EF4-FFF2-40B4-BE49-F238E27FC236}">
                <a16:creationId xmlns:a16="http://schemas.microsoft.com/office/drawing/2014/main" id="{C6AA7AC1-2334-8336-C11F-D4BA7B161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834" y="3024207"/>
            <a:ext cx="4267200" cy="2315316"/>
          </a:xfrm>
          <a:prstGeom prst="wedgeRoundRectCallout">
            <a:avLst>
              <a:gd name="adj1" fmla="val -37278"/>
              <a:gd name="adj2" fmla="val -35449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33CC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正常工作时发射结电压：  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NPN</a:t>
            </a:r>
            <a:r>
              <a:rPr kumimoji="1" lang="zh-CN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型硅管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b="1" i="0" u="none" strike="noStrike" kern="1200" cap="none" spc="0" normalizeH="0" baseline="-250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BE </a:t>
            </a: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 (0.6 ~ 0.7) V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PNP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型锗管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  </a:t>
            </a: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b="1" i="0" u="none" strike="noStrike" kern="1200" cap="none" spc="0" normalizeH="0" baseline="-250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BE </a:t>
            </a: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(0.2 ~  0.3)V</a:t>
            </a:r>
          </a:p>
        </p:txBody>
      </p:sp>
      <p:sp>
        <p:nvSpPr>
          <p:cNvPr id="11" name="AutoShape 102" descr="20%">
            <a:extLst>
              <a:ext uri="{FF2B5EF4-FFF2-40B4-BE49-F238E27FC236}">
                <a16:creationId xmlns:a16="http://schemas.microsoft.com/office/drawing/2014/main" id="{3E30B680-FD72-6559-3A62-44B36D8FE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581" y="5644496"/>
            <a:ext cx="2016125" cy="1207850"/>
          </a:xfrm>
          <a:prstGeom prst="wedgeRoundRectCallout">
            <a:avLst>
              <a:gd name="adj1" fmla="val -88269"/>
              <a:gd name="adj2" fmla="val -73458"/>
              <a:gd name="adj3" fmla="val 16667"/>
            </a:avLst>
          </a:prstGeom>
          <a:pattFill prst="pct20">
            <a:fgClr>
              <a:srgbClr val="00FFCC"/>
            </a:fgClr>
            <a:bgClr>
              <a:srgbClr val="FFFFFF"/>
            </a:bgClr>
          </a:pattFill>
          <a:ln w="38100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死区电压：硅管</a:t>
            </a: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0.5V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锗管</a:t>
            </a:r>
            <a:r>
              <a:rPr kumimoji="1" lang="en-US" altLang="zh-CN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宋体" panose="02010600030101010101" pitchFamily="2" charset="-122"/>
                <a:cs typeface="+mn-cs"/>
              </a:rPr>
              <a:t>0.1V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68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FB4B4-C1A6-3E8B-60BD-55EA8CD00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1778B03C-9E9E-D5B4-9182-B52B4FB3995A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1239D1-FB48-A338-0972-8720A4469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CA83A07-0A60-C36A-10C2-B121958E7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B9F5C5-87BD-EC74-DB4F-2B9BC190E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8048" y="1170514"/>
            <a:ext cx="26670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+mj-ea"/>
                <a:cs typeface="+mj-cs"/>
              </a:rPr>
              <a:t>2.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输出特性</a:t>
            </a:r>
          </a:p>
        </p:txBody>
      </p:sp>
      <p:pic>
        <p:nvPicPr>
          <p:cNvPr id="4" name="Object 3">
            <a:extLst>
              <a:ext uri="{FF2B5EF4-FFF2-40B4-BE49-F238E27FC236}">
                <a16:creationId xmlns:a16="http://schemas.microsoft.com/office/drawing/2014/main" id="{704B202E-2096-3F7F-4891-350D1219A3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99"/>
              </a:clrTo>
            </a:clrChange>
          </a:blip>
          <a:stretch>
            <a:fillRect/>
          </a:stretch>
        </p:blipFill>
        <p:spPr>
          <a:xfrm>
            <a:off x="3917662" y="1145114"/>
            <a:ext cx="2754688" cy="617029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7" name="Text Box 77">
            <a:extLst>
              <a:ext uri="{FF2B5EF4-FFF2-40B4-BE49-F238E27FC236}">
                <a16:creationId xmlns:a16="http://schemas.microsoft.com/office/drawing/2014/main" id="{EB4CE852-1A37-B258-65F5-CABBF19E65F5}"/>
              </a:ext>
            </a:extLst>
          </p:cNvPr>
          <p:cNvSpPr txBox="1"/>
          <p:nvPr/>
        </p:nvSpPr>
        <p:spPr>
          <a:xfrm>
            <a:off x="1822161" y="1748364"/>
            <a:ext cx="8097694" cy="8717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dirty="0"/>
              <a:t>     </a:t>
            </a:r>
            <a:r>
              <a:rPr lang="zh-CN" altLang="en-US" dirty="0"/>
              <a:t>在不同的 </a:t>
            </a:r>
            <a:r>
              <a:rPr lang="en-US" altLang="zh-CN" i="1" dirty="0"/>
              <a:t>I</a:t>
            </a:r>
            <a:r>
              <a:rPr lang="en-US" altLang="zh-CN" baseline="-25000" dirty="0"/>
              <a:t>B</a:t>
            </a:r>
            <a:r>
              <a:rPr lang="zh-CN" altLang="en-US" dirty="0"/>
              <a:t>下，可得出不同的曲线，所以晶体管的</a:t>
            </a:r>
            <a:r>
              <a:rPr lang="zh-CN" altLang="en-US" dirty="0">
                <a:latin typeface="宋体" panose="02010600030101010101" pitchFamily="2" charset="-122"/>
              </a:rPr>
              <a:t>输出特性曲线</a:t>
            </a:r>
            <a:r>
              <a:rPr lang="zh-CN" altLang="en-US" dirty="0"/>
              <a:t>是一组曲线。</a:t>
            </a:r>
          </a:p>
        </p:txBody>
      </p:sp>
      <p:pic>
        <p:nvPicPr>
          <p:cNvPr id="8" name="Picture 149" descr="图片21">
            <a:extLst>
              <a:ext uri="{FF2B5EF4-FFF2-40B4-BE49-F238E27FC236}">
                <a16:creationId xmlns:a16="http://schemas.microsoft.com/office/drawing/2014/main" id="{0D24AC89-3255-3440-1ED7-0D3B14D62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4363" y="2620077"/>
            <a:ext cx="5345113" cy="42068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002975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57C97-A4A8-C0A2-7E39-96B4AB0C3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7A43AE-FE36-96BB-C669-8EA26219D0B6}"/>
              </a:ext>
            </a:extLst>
          </p:cNvPr>
          <p:cNvSpPr txBox="1"/>
          <p:nvPr/>
        </p:nvSpPr>
        <p:spPr>
          <a:xfrm>
            <a:off x="617739" y="653415"/>
            <a:ext cx="6096000" cy="1405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元器件的识别检测</a:t>
            </a:r>
          </a:p>
          <a:p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4CD460-FD87-ECE8-73F4-59957A5D3AD5}"/>
              </a:ext>
            </a:extLst>
          </p:cNvPr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FC1074EC-38F9-D700-CDD6-3354238150C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719070"/>
            <a:ext cx="5118562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熟悉半导体二极管的结构和主要参数</a:t>
            </a:r>
            <a:endParaRPr lang="en-US" altLang="zh-CN" sz="2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2" name="TextBox 6">
            <a:extLst>
              <a:ext uri="{FF2B5EF4-FFF2-40B4-BE49-F238E27FC236}">
                <a16:creationId xmlns:a16="http://schemas.microsoft.com/office/drawing/2014/main" id="{F760832F-8234-FABA-AEDA-BBBA4B913C54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700" y="1726565"/>
            <a:ext cx="5185064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了解半导体的基础知识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>
            <a:extLst>
              <a:ext uri="{FF2B5EF4-FFF2-40B4-BE49-F238E27FC236}">
                <a16:creationId xmlns:a16="http://schemas.microsoft.com/office/drawing/2014/main" id="{C0E5EF7E-CF8A-0A32-62B7-7B9B032E9C04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掌握晶体三级管的结构、放大原理和主要参数</a:t>
            </a:r>
            <a:endParaRPr lang="en-US" altLang="zh-CN" sz="2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00B0E5B-C9AA-37FC-AF7A-BA79FDBB879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A37832CC-6BEE-A160-7ECF-C048A3D33345}"/>
                </a:ext>
              </a:extLst>
            </p:cNvPr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B8AD2F0B-C19B-B4FE-39AB-79FB487CAD49}"/>
                  </a:ext>
                </a:extLst>
              </p:cNvPr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>
                  <a:extLst>
                    <a:ext uri="{FF2B5EF4-FFF2-40B4-BE49-F238E27FC236}">
                      <a16:creationId xmlns:a16="http://schemas.microsoft.com/office/drawing/2014/main" id="{7AAA0169-CC24-83F7-927B-61CA391CCC99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DD2B46FB-5101-5C7A-C9A1-D48F29791BA5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>
                <a:extLst>
                  <a:ext uri="{FF2B5EF4-FFF2-40B4-BE49-F238E27FC236}">
                    <a16:creationId xmlns:a16="http://schemas.microsoft.com/office/drawing/2014/main" id="{7AA6F497-2718-C3AD-434E-489796A2DCA9}"/>
                  </a:ext>
                </a:extLst>
              </p:cNvPr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8CFB01F5-A438-042B-E73A-3707783D1113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A5C3D34-A5D7-448D-D096-925C1AAE9A5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3902F812-22A2-B176-438B-55C62E338523}"/>
                </a:ext>
              </a:extLst>
            </p:cNvPr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A9D46D6F-4ABC-C634-3209-B9A46103F665}"/>
                  </a:ext>
                </a:extLst>
              </p:cNvPr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>
                  <a:extLst>
                    <a:ext uri="{FF2B5EF4-FFF2-40B4-BE49-F238E27FC236}">
                      <a16:creationId xmlns:a16="http://schemas.microsoft.com/office/drawing/2014/main" id="{871BC57C-D8CE-D682-52D3-F9F80D96B282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3A2DCA99-A43A-C3A1-B348-6DFDCD90A589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>
                <a:extLst>
                  <a:ext uri="{FF2B5EF4-FFF2-40B4-BE49-F238E27FC236}">
                    <a16:creationId xmlns:a16="http://schemas.microsoft.com/office/drawing/2014/main" id="{21001B7F-5FB8-EF04-863B-3AE3EDABC17C}"/>
                  </a:ext>
                </a:extLst>
              </p:cNvPr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747538C-5B78-23EE-2382-20597893EA8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D05AB92-4181-9018-F934-746B7B1B26A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F7AD5185-9F66-2B5F-4D66-730A9B905CFE}"/>
                </a:ext>
              </a:extLst>
            </p:cNvPr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AC20AA60-1FEE-1941-C778-10D23B66F7EE}"/>
                  </a:ext>
                </a:extLst>
              </p:cNvPr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>
                  <a:extLst>
                    <a:ext uri="{FF2B5EF4-FFF2-40B4-BE49-F238E27FC236}">
                      <a16:creationId xmlns:a16="http://schemas.microsoft.com/office/drawing/2014/main" id="{C9ADC811-F4AA-33CF-8BE7-C29C5C261A7A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9FD47226-F382-677E-56E8-7C68429DD4A7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>
                <a:extLst>
                  <a:ext uri="{FF2B5EF4-FFF2-40B4-BE49-F238E27FC236}">
                    <a16:creationId xmlns:a16="http://schemas.microsoft.com/office/drawing/2014/main" id="{390E06F3-E04A-3B51-6300-709647D60D28}"/>
                  </a:ext>
                </a:extLst>
              </p:cNvPr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470B9500-6091-25F1-89C8-AF3A238177E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49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EC45A-17C1-93B5-D210-77AD56780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5362D276-E896-E496-FB73-DB69AF072AD8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C3CDB57-E5F2-77FF-B73D-8C9F94EA0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7ED2959-8972-3128-423D-AE4963BD8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id="{C49BCB01-3A48-B56D-DC23-10C744D48CB8}"/>
              </a:ext>
            </a:extLst>
          </p:cNvPr>
          <p:cNvSpPr txBox="1"/>
          <p:nvPr/>
        </p:nvSpPr>
        <p:spPr>
          <a:xfrm>
            <a:off x="1777494" y="1416007"/>
            <a:ext cx="8077200" cy="1001556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800" dirty="0">
                <a:solidFill>
                  <a:srgbClr val="333300"/>
                </a:solidFill>
              </a:rPr>
              <a:t>        </a:t>
            </a:r>
            <a:r>
              <a:rPr lang="zh-CN" altLang="en-US" sz="2800" dirty="0">
                <a:solidFill>
                  <a:srgbClr val="333300"/>
                </a:solidFill>
              </a:rPr>
              <a:t>晶体管有三种工作状态，因而</a:t>
            </a:r>
            <a:r>
              <a:rPr lang="zh-CN" altLang="en-US" sz="2800" dirty="0">
                <a:solidFill>
                  <a:srgbClr val="333300"/>
                </a:solidFill>
                <a:latin typeface="宋体" panose="02010600030101010101" pitchFamily="2" charset="-122"/>
              </a:rPr>
              <a:t>输出特性曲线</a:t>
            </a:r>
            <a:r>
              <a:rPr lang="zh-CN" altLang="en-US" sz="2800" dirty="0">
                <a:solidFill>
                  <a:srgbClr val="333300"/>
                </a:solidFill>
              </a:rPr>
              <a:t>分为三个工作区。</a:t>
            </a:r>
          </a:p>
        </p:txBody>
      </p:sp>
      <p:sp>
        <p:nvSpPr>
          <p:cNvPr id="27" name="Text Box 45">
            <a:extLst>
              <a:ext uri="{FF2B5EF4-FFF2-40B4-BE49-F238E27FC236}">
                <a16:creationId xmlns:a16="http://schemas.microsoft.com/office/drawing/2014/main" id="{239C37C2-A0B0-649F-B284-C99DE50E7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5794" y="1960551"/>
            <a:ext cx="19240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algn="ctr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(1) </a:t>
            </a:r>
            <a:r>
              <a:rPr kumimoji="1" lang="zh-CN" altLang="en-US" sz="28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放大区</a:t>
            </a:r>
          </a:p>
        </p:txBody>
      </p:sp>
      <p:sp>
        <p:nvSpPr>
          <p:cNvPr id="28" name="Text Box 46">
            <a:extLst>
              <a:ext uri="{FF2B5EF4-FFF2-40B4-BE49-F238E27FC236}">
                <a16:creationId xmlns:a16="http://schemas.microsoft.com/office/drawing/2014/main" id="{CF6FBDD3-E357-778B-2D73-EC0606446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7869" y="2449229"/>
            <a:ext cx="4264025" cy="20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发射结处于正向偏置，集电结处于反向偏置，</a:t>
            </a:r>
          </a:p>
          <a:p>
            <a:pPr marR="0" defTabSz="914400" eaLnBrk="1" hangingPunct="1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晶体管工作于放大状态。</a:t>
            </a:r>
          </a:p>
          <a:p>
            <a:pPr marR="0" defTabSz="914400" eaLnBrk="1" hangingPunct="1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zh-CN" altLang="en-US" sz="2800" i="1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i="1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</a:rPr>
              <a:t>I</a:t>
            </a:r>
            <a:r>
              <a:rPr kumimoji="1" lang="en-US" altLang="zh-CN" sz="2800" kern="1200" cap="none" spc="0" normalizeH="0" baseline="-2500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</a:rPr>
              <a:t>C </a:t>
            </a:r>
            <a:r>
              <a:rPr kumimoji="1" lang="en-US" altLang="zh-CN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2800" i="1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 I</a:t>
            </a:r>
            <a:r>
              <a:rPr kumimoji="1" lang="en-US" altLang="zh-CN" sz="2800" kern="1200" cap="none" spc="0" normalizeH="0" baseline="-2500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B</a:t>
            </a:r>
            <a:r>
              <a:rPr kumimoji="1" lang="en-US" altLang="zh-CN" sz="2800" kern="1200" cap="none" spc="0" normalizeH="0" baseline="-2500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1" lang="en-US" altLang="zh-CN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+mn-cs"/>
              </a:rPr>
              <a:t>,</a:t>
            </a:r>
            <a:r>
              <a:rPr kumimoji="1" lang="zh-CN" altLang="en-US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具有恒流特性。</a:t>
            </a:r>
          </a:p>
        </p:txBody>
      </p:sp>
      <p:sp>
        <p:nvSpPr>
          <p:cNvPr id="29" name="Rectangle 47">
            <a:extLst>
              <a:ext uri="{FF2B5EF4-FFF2-40B4-BE49-F238E27FC236}">
                <a16:creationId xmlns:a16="http://schemas.microsoft.com/office/drawing/2014/main" id="{95F83A80-8DA8-20D9-B380-8926BF42C3F5}"/>
              </a:ext>
            </a:extLst>
          </p:cNvPr>
          <p:cNvSpPr/>
          <p:nvPr/>
        </p:nvSpPr>
        <p:spPr>
          <a:xfrm>
            <a:off x="6085969" y="4530682"/>
            <a:ext cx="3281363" cy="14755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对 </a:t>
            </a:r>
            <a:r>
              <a:rPr lang="en-US" altLang="zh-CN" sz="2800" dirty="0">
                <a:solidFill>
                  <a:srgbClr val="006600"/>
                </a:solidFill>
                <a:latin typeface="Times New Roman" panose="02020603050405020304" pitchFamily="18" charset="0"/>
              </a:rPr>
              <a:t>NPN </a:t>
            </a: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</a:rPr>
              <a:t>型管：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约为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0.7V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，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CE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&gt;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BE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48" name="Line 65">
            <a:extLst>
              <a:ext uri="{FF2B5EF4-FFF2-40B4-BE49-F238E27FC236}">
                <a16:creationId xmlns:a16="http://schemas.microsoft.com/office/drawing/2014/main" id="{C4DAF51A-C3CB-F0CF-85E8-FBD606CF5807}"/>
              </a:ext>
            </a:extLst>
          </p:cNvPr>
          <p:cNvSpPr/>
          <p:nvPr/>
        </p:nvSpPr>
        <p:spPr>
          <a:xfrm>
            <a:off x="3268158" y="4276858"/>
            <a:ext cx="0" cy="1714500"/>
          </a:xfrm>
          <a:prstGeom prst="line">
            <a:avLst/>
          </a:prstGeom>
          <a:ln w="28575" cap="flat" cmpd="sng">
            <a:solidFill>
              <a:srgbClr val="0066CC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9" name="Group 66">
            <a:extLst>
              <a:ext uri="{FF2B5EF4-FFF2-40B4-BE49-F238E27FC236}">
                <a16:creationId xmlns:a16="http://schemas.microsoft.com/office/drawing/2014/main" id="{CD05384A-D6F5-2F80-4F99-9270686CC860}"/>
              </a:ext>
            </a:extLst>
          </p:cNvPr>
          <p:cNvGrpSpPr/>
          <p:nvPr/>
        </p:nvGrpSpPr>
        <p:grpSpPr>
          <a:xfrm>
            <a:off x="3230056" y="3781558"/>
            <a:ext cx="590549" cy="1073150"/>
            <a:chOff x="1592" y="2184"/>
            <a:chExt cx="372" cy="676"/>
          </a:xfrm>
        </p:grpSpPr>
        <p:grpSp>
          <p:nvGrpSpPr>
            <p:cNvPr id="55" name="Group 67">
              <a:extLst>
                <a:ext uri="{FF2B5EF4-FFF2-40B4-BE49-F238E27FC236}">
                  <a16:creationId xmlns:a16="http://schemas.microsoft.com/office/drawing/2014/main" id="{6AD710F0-3C56-D739-B16F-7E78D99D45F0}"/>
                </a:ext>
              </a:extLst>
            </p:cNvPr>
            <p:cNvGrpSpPr/>
            <p:nvPr/>
          </p:nvGrpSpPr>
          <p:grpSpPr>
            <a:xfrm>
              <a:off x="1592" y="2184"/>
              <a:ext cx="364" cy="332"/>
              <a:chOff x="1592" y="2184"/>
              <a:chExt cx="364" cy="332"/>
            </a:xfrm>
          </p:grpSpPr>
          <p:sp>
            <p:nvSpPr>
              <p:cNvPr id="59" name="Text Box 68">
                <a:extLst>
                  <a:ext uri="{FF2B5EF4-FFF2-40B4-BE49-F238E27FC236}">
                    <a16:creationId xmlns:a16="http://schemas.microsoft.com/office/drawing/2014/main" id="{D138C2F7-A4D5-ADF1-8CAA-053903B3FA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0" y="2184"/>
                <a:ext cx="35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R="0" defTabSz="914400" eaLnBrk="1" hangingPunct="1">
                  <a:buClrTx/>
                  <a:buSzTx/>
                  <a:buFontTx/>
                  <a:buNone/>
                  <a:defRPr/>
                </a:pPr>
                <a:r>
                  <a:rPr kumimoji="1" lang="en-US" altLang="zh-CN" sz="2800" i="1" kern="1200" cap="none" spc="0" normalizeH="0" baseline="0" noProof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1" lang="en-US" altLang="zh-CN" sz="2800" kern="1200" cap="none" spc="0" normalizeH="0" baseline="-25000" noProof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2</a:t>
                </a:r>
              </a:p>
            </p:txBody>
          </p:sp>
          <p:sp>
            <p:nvSpPr>
              <p:cNvPr id="60" name="Oval 69">
                <a:extLst>
                  <a:ext uri="{FF2B5EF4-FFF2-40B4-BE49-F238E27FC236}">
                    <a16:creationId xmlns:a16="http://schemas.microsoft.com/office/drawing/2014/main" id="{D6962CAD-BE55-CE26-F723-CD6088F8C55C}"/>
                  </a:ext>
                </a:extLst>
              </p:cNvPr>
              <p:cNvSpPr/>
              <p:nvPr/>
            </p:nvSpPr>
            <p:spPr>
              <a:xfrm>
                <a:off x="1592" y="2464"/>
                <a:ext cx="48" cy="52"/>
              </a:xfrm>
              <a:prstGeom prst="ellipse">
                <a:avLst/>
              </a:prstGeom>
              <a:solidFill>
                <a:srgbClr val="FF0000"/>
              </a:solidFill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endParaRPr lang="zh-CN" altLang="en-US" sz="2800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Group 70">
              <a:extLst>
                <a:ext uri="{FF2B5EF4-FFF2-40B4-BE49-F238E27FC236}">
                  <a16:creationId xmlns:a16="http://schemas.microsoft.com/office/drawing/2014/main" id="{366A191F-895F-20C2-9DF0-D3F9CD981698}"/>
                </a:ext>
              </a:extLst>
            </p:cNvPr>
            <p:cNvGrpSpPr/>
            <p:nvPr/>
          </p:nvGrpSpPr>
          <p:grpSpPr>
            <a:xfrm>
              <a:off x="1600" y="2528"/>
              <a:ext cx="364" cy="332"/>
              <a:chOff x="1592" y="2184"/>
              <a:chExt cx="364" cy="332"/>
            </a:xfrm>
          </p:grpSpPr>
          <p:sp>
            <p:nvSpPr>
              <p:cNvPr id="57" name="Text Box 71">
                <a:extLst>
                  <a:ext uri="{FF2B5EF4-FFF2-40B4-BE49-F238E27FC236}">
                    <a16:creationId xmlns:a16="http://schemas.microsoft.com/office/drawing/2014/main" id="{8806A2A3-94F4-A517-5634-DBD58B76A4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0" y="2184"/>
                <a:ext cx="35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R="0" defTabSz="914400" eaLnBrk="1" hangingPunct="1">
                  <a:buClrTx/>
                  <a:buSzTx/>
                  <a:buFontTx/>
                  <a:buNone/>
                  <a:defRPr/>
                </a:pPr>
                <a:r>
                  <a:rPr kumimoji="1" lang="en-US" altLang="zh-CN" sz="2800" i="1" kern="1200" cap="none" spc="0" normalizeH="0" baseline="0" noProof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1" lang="en-US" altLang="zh-CN" sz="2800" kern="1200" cap="none" spc="0" normalizeH="0" baseline="-25000" noProof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1</a:t>
                </a:r>
              </a:p>
            </p:txBody>
          </p:sp>
          <p:sp>
            <p:nvSpPr>
              <p:cNvPr id="58" name="Oval 72">
                <a:extLst>
                  <a:ext uri="{FF2B5EF4-FFF2-40B4-BE49-F238E27FC236}">
                    <a16:creationId xmlns:a16="http://schemas.microsoft.com/office/drawing/2014/main" id="{6225A84A-AA60-968E-E947-2B6646DF030C}"/>
                  </a:ext>
                </a:extLst>
              </p:cNvPr>
              <p:cNvSpPr/>
              <p:nvPr/>
            </p:nvSpPr>
            <p:spPr>
              <a:xfrm>
                <a:off x="1592" y="2464"/>
                <a:ext cx="48" cy="52"/>
              </a:xfrm>
              <a:prstGeom prst="ellipse">
                <a:avLst/>
              </a:prstGeom>
              <a:solidFill>
                <a:srgbClr val="FF0000"/>
              </a:solidFill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endParaRPr lang="zh-CN" altLang="en-US" sz="2800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0" name="Group 73">
            <a:extLst>
              <a:ext uri="{FF2B5EF4-FFF2-40B4-BE49-F238E27FC236}">
                <a16:creationId xmlns:a16="http://schemas.microsoft.com/office/drawing/2014/main" id="{72FA5E4B-9D8C-1ED3-8F65-9AB3AB0A614E}"/>
              </a:ext>
            </a:extLst>
          </p:cNvPr>
          <p:cNvGrpSpPr/>
          <p:nvPr/>
        </p:nvGrpSpPr>
        <p:grpSpPr>
          <a:xfrm>
            <a:off x="2531558" y="3667254"/>
            <a:ext cx="1303337" cy="1738310"/>
            <a:chOff x="1152" y="2112"/>
            <a:chExt cx="821" cy="1095"/>
          </a:xfrm>
        </p:grpSpPr>
        <p:sp>
          <p:nvSpPr>
            <p:cNvPr id="52" name="Rectangle 74">
              <a:extLst>
                <a:ext uri="{FF2B5EF4-FFF2-40B4-BE49-F238E27FC236}">
                  <a16:creationId xmlns:a16="http://schemas.microsoft.com/office/drawing/2014/main" id="{07DA425D-3D4C-E890-22EE-35C19C125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544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大</a:t>
              </a:r>
            </a:p>
          </p:txBody>
        </p:sp>
        <p:sp>
          <p:nvSpPr>
            <p:cNvPr id="53" name="Rectangle 75">
              <a:extLst>
                <a:ext uri="{FF2B5EF4-FFF2-40B4-BE49-F238E27FC236}">
                  <a16:creationId xmlns:a16="http://schemas.microsoft.com/office/drawing/2014/main" id="{B3D6C583-9A88-0802-8B1D-B94BFCAAE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112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放</a:t>
              </a:r>
            </a:p>
          </p:txBody>
        </p:sp>
        <p:sp>
          <p:nvSpPr>
            <p:cNvPr id="54" name="Rectangle 76">
              <a:extLst>
                <a:ext uri="{FF2B5EF4-FFF2-40B4-BE49-F238E27FC236}">
                  <a16:creationId xmlns:a16="http://schemas.microsoft.com/office/drawing/2014/main" id="{EDAAA71C-946B-D20E-F2AB-60830E983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3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区</a:t>
              </a:r>
            </a:p>
          </p:txBody>
        </p:sp>
      </p:grpSp>
      <p:pic>
        <p:nvPicPr>
          <p:cNvPr id="51" name="Picture 78" descr="图片21">
            <a:extLst>
              <a:ext uri="{FF2B5EF4-FFF2-40B4-BE49-F238E27FC236}">
                <a16:creationId xmlns:a16="http://schemas.microsoft.com/office/drawing/2014/main" id="{0071440C-0966-4484-6825-1E098C920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58" y="2287720"/>
            <a:ext cx="5345112" cy="42068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4146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5952E-9AF2-09D9-9283-81B1C9E70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9F4815DA-4014-E9B8-AEBF-9E7187DC2319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2C44127-F92F-C75F-5E8A-CC493930E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DAC98D68-DE3D-61B7-BAC3-7779DA4F8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2CA73A-4340-EBE3-E117-11AE67673993}"/>
              </a:ext>
            </a:extLst>
          </p:cNvPr>
          <p:cNvGrpSpPr/>
          <p:nvPr/>
        </p:nvGrpSpPr>
        <p:grpSpPr>
          <a:xfrm>
            <a:off x="2598123" y="5941536"/>
            <a:ext cx="2944823" cy="152400"/>
            <a:chOff x="1662" y="2976"/>
            <a:chExt cx="1890" cy="102"/>
          </a:xfrm>
        </p:grpSpPr>
        <p:sp>
          <p:nvSpPr>
            <p:cNvPr id="11" name="Line 3">
              <a:extLst>
                <a:ext uri="{FF2B5EF4-FFF2-40B4-BE49-F238E27FC236}">
                  <a16:creationId xmlns:a16="http://schemas.microsoft.com/office/drawing/2014/main" id="{693CA3A0-50BE-66BB-03CF-5AB9E1E88BD5}"/>
                </a:ext>
              </a:extLst>
            </p:cNvPr>
            <p:cNvSpPr/>
            <p:nvPr/>
          </p:nvSpPr>
          <p:spPr>
            <a:xfrm flipH="1">
              <a:off x="3456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2" name="Line 4">
              <a:extLst>
                <a:ext uri="{FF2B5EF4-FFF2-40B4-BE49-F238E27FC236}">
                  <a16:creationId xmlns:a16="http://schemas.microsoft.com/office/drawing/2014/main" id="{86891579-258F-D37C-B93A-129C675D046A}"/>
                </a:ext>
              </a:extLst>
            </p:cNvPr>
            <p:cNvSpPr/>
            <p:nvPr/>
          </p:nvSpPr>
          <p:spPr>
            <a:xfrm flipH="1">
              <a:off x="3384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3" name="Line 5">
              <a:extLst>
                <a:ext uri="{FF2B5EF4-FFF2-40B4-BE49-F238E27FC236}">
                  <a16:creationId xmlns:a16="http://schemas.microsoft.com/office/drawing/2014/main" id="{58B7EA72-847C-FCA2-C01A-6F7F61F9B38B}"/>
                </a:ext>
              </a:extLst>
            </p:cNvPr>
            <p:cNvSpPr/>
            <p:nvPr/>
          </p:nvSpPr>
          <p:spPr>
            <a:xfrm flipH="1">
              <a:off x="3318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4" name="Line 6">
              <a:extLst>
                <a:ext uri="{FF2B5EF4-FFF2-40B4-BE49-F238E27FC236}">
                  <a16:creationId xmlns:a16="http://schemas.microsoft.com/office/drawing/2014/main" id="{76E216BA-14BB-545A-A12B-ED49C746C8C6}"/>
                </a:ext>
              </a:extLst>
            </p:cNvPr>
            <p:cNvSpPr/>
            <p:nvPr/>
          </p:nvSpPr>
          <p:spPr>
            <a:xfrm flipH="1">
              <a:off x="3252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5" name="Line 7">
              <a:extLst>
                <a:ext uri="{FF2B5EF4-FFF2-40B4-BE49-F238E27FC236}">
                  <a16:creationId xmlns:a16="http://schemas.microsoft.com/office/drawing/2014/main" id="{5CA07511-B44E-D10F-174B-93F355ED32FA}"/>
                </a:ext>
              </a:extLst>
            </p:cNvPr>
            <p:cNvSpPr/>
            <p:nvPr/>
          </p:nvSpPr>
          <p:spPr>
            <a:xfrm flipH="1">
              <a:off x="3180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6" name="Line 8">
              <a:extLst>
                <a:ext uri="{FF2B5EF4-FFF2-40B4-BE49-F238E27FC236}">
                  <a16:creationId xmlns:a16="http://schemas.microsoft.com/office/drawing/2014/main" id="{8FEF05FC-9DAD-D5B8-5DF3-31D0DC4D679A}"/>
                </a:ext>
              </a:extLst>
            </p:cNvPr>
            <p:cNvSpPr/>
            <p:nvPr/>
          </p:nvSpPr>
          <p:spPr>
            <a:xfrm flipH="1">
              <a:off x="3114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7" name="Line 9">
              <a:extLst>
                <a:ext uri="{FF2B5EF4-FFF2-40B4-BE49-F238E27FC236}">
                  <a16:creationId xmlns:a16="http://schemas.microsoft.com/office/drawing/2014/main" id="{D4147644-518C-3803-A64C-929534A84D82}"/>
                </a:ext>
              </a:extLst>
            </p:cNvPr>
            <p:cNvSpPr/>
            <p:nvPr/>
          </p:nvSpPr>
          <p:spPr>
            <a:xfrm flipH="1">
              <a:off x="3048" y="2976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8" name="Line 10">
              <a:extLst>
                <a:ext uri="{FF2B5EF4-FFF2-40B4-BE49-F238E27FC236}">
                  <a16:creationId xmlns:a16="http://schemas.microsoft.com/office/drawing/2014/main" id="{FD749EB1-47DF-1C0C-2CEF-716058C6ECD9}"/>
                </a:ext>
              </a:extLst>
            </p:cNvPr>
            <p:cNvSpPr/>
            <p:nvPr/>
          </p:nvSpPr>
          <p:spPr>
            <a:xfrm flipH="1">
              <a:off x="2976" y="2982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9" name="Line 11">
              <a:extLst>
                <a:ext uri="{FF2B5EF4-FFF2-40B4-BE49-F238E27FC236}">
                  <a16:creationId xmlns:a16="http://schemas.microsoft.com/office/drawing/2014/main" id="{F6635048-8EC1-21D4-9E35-F72459CC04EC}"/>
                </a:ext>
              </a:extLst>
            </p:cNvPr>
            <p:cNvSpPr/>
            <p:nvPr/>
          </p:nvSpPr>
          <p:spPr>
            <a:xfrm flipH="1">
              <a:off x="2910" y="2982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0" name="Line 12">
              <a:extLst>
                <a:ext uri="{FF2B5EF4-FFF2-40B4-BE49-F238E27FC236}">
                  <a16:creationId xmlns:a16="http://schemas.microsoft.com/office/drawing/2014/main" id="{476B454E-9D0D-898B-5489-F5CD1F2CA91F}"/>
                </a:ext>
              </a:extLst>
            </p:cNvPr>
            <p:cNvSpPr/>
            <p:nvPr/>
          </p:nvSpPr>
          <p:spPr>
            <a:xfrm flipH="1">
              <a:off x="2850" y="2982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1" name="Line 13">
              <a:extLst>
                <a:ext uri="{FF2B5EF4-FFF2-40B4-BE49-F238E27FC236}">
                  <a16:creationId xmlns:a16="http://schemas.microsoft.com/office/drawing/2014/main" id="{8C86EE5E-E940-D74A-B577-1539BCA67B4D}"/>
                </a:ext>
              </a:extLst>
            </p:cNvPr>
            <p:cNvSpPr/>
            <p:nvPr/>
          </p:nvSpPr>
          <p:spPr>
            <a:xfrm flipH="1">
              <a:off x="2778" y="2982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2" name="Line 14">
              <a:extLst>
                <a:ext uri="{FF2B5EF4-FFF2-40B4-BE49-F238E27FC236}">
                  <a16:creationId xmlns:a16="http://schemas.microsoft.com/office/drawing/2014/main" id="{0B7D165E-1B7D-88FB-ED58-C0037AC6D306}"/>
                </a:ext>
              </a:extLst>
            </p:cNvPr>
            <p:cNvSpPr/>
            <p:nvPr/>
          </p:nvSpPr>
          <p:spPr>
            <a:xfrm flipH="1">
              <a:off x="2286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4" name="Line 15">
              <a:extLst>
                <a:ext uri="{FF2B5EF4-FFF2-40B4-BE49-F238E27FC236}">
                  <a16:creationId xmlns:a16="http://schemas.microsoft.com/office/drawing/2014/main" id="{14DC7990-EAE3-9280-E508-930D53B83B5F}"/>
                </a:ext>
              </a:extLst>
            </p:cNvPr>
            <p:cNvSpPr/>
            <p:nvPr/>
          </p:nvSpPr>
          <p:spPr>
            <a:xfrm flipH="1">
              <a:off x="2340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5" name="Line 16">
              <a:extLst>
                <a:ext uri="{FF2B5EF4-FFF2-40B4-BE49-F238E27FC236}">
                  <a16:creationId xmlns:a16="http://schemas.microsoft.com/office/drawing/2014/main" id="{4968CBBE-31F9-089F-0AD2-2E9A433D6B5E}"/>
                </a:ext>
              </a:extLst>
            </p:cNvPr>
            <p:cNvSpPr/>
            <p:nvPr/>
          </p:nvSpPr>
          <p:spPr>
            <a:xfrm flipH="1">
              <a:off x="2226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6" name="Line 17">
              <a:extLst>
                <a:ext uri="{FF2B5EF4-FFF2-40B4-BE49-F238E27FC236}">
                  <a16:creationId xmlns:a16="http://schemas.microsoft.com/office/drawing/2014/main" id="{FD4436D7-3B45-9F39-9046-654A449BE5BD}"/>
                </a:ext>
              </a:extLst>
            </p:cNvPr>
            <p:cNvSpPr/>
            <p:nvPr/>
          </p:nvSpPr>
          <p:spPr>
            <a:xfrm flipH="1">
              <a:off x="2718" y="2982"/>
              <a:ext cx="96" cy="96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7" name="Line 18">
              <a:extLst>
                <a:ext uri="{FF2B5EF4-FFF2-40B4-BE49-F238E27FC236}">
                  <a16:creationId xmlns:a16="http://schemas.microsoft.com/office/drawing/2014/main" id="{B523C42F-5876-7767-D30A-42743B4907F3}"/>
                </a:ext>
              </a:extLst>
            </p:cNvPr>
            <p:cNvSpPr/>
            <p:nvPr/>
          </p:nvSpPr>
          <p:spPr>
            <a:xfrm flipH="1">
              <a:off x="2118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8" name="Line 19">
              <a:extLst>
                <a:ext uri="{FF2B5EF4-FFF2-40B4-BE49-F238E27FC236}">
                  <a16:creationId xmlns:a16="http://schemas.microsoft.com/office/drawing/2014/main" id="{6AAD7FED-80B6-7672-D24B-34068E7B6F7F}"/>
                </a:ext>
              </a:extLst>
            </p:cNvPr>
            <p:cNvSpPr/>
            <p:nvPr/>
          </p:nvSpPr>
          <p:spPr>
            <a:xfrm flipH="1">
              <a:off x="2172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29" name="Line 20">
              <a:extLst>
                <a:ext uri="{FF2B5EF4-FFF2-40B4-BE49-F238E27FC236}">
                  <a16:creationId xmlns:a16="http://schemas.microsoft.com/office/drawing/2014/main" id="{FE96BC67-D617-A902-167D-889E7CE5FAB6}"/>
                </a:ext>
              </a:extLst>
            </p:cNvPr>
            <p:cNvSpPr/>
            <p:nvPr/>
          </p:nvSpPr>
          <p:spPr>
            <a:xfrm flipH="1">
              <a:off x="2058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0" name="Line 21">
              <a:extLst>
                <a:ext uri="{FF2B5EF4-FFF2-40B4-BE49-F238E27FC236}">
                  <a16:creationId xmlns:a16="http://schemas.microsoft.com/office/drawing/2014/main" id="{DD8C7D8C-ADF9-5ADD-4713-4242F101F6CF}"/>
                </a:ext>
              </a:extLst>
            </p:cNvPr>
            <p:cNvSpPr/>
            <p:nvPr/>
          </p:nvSpPr>
          <p:spPr>
            <a:xfrm flipH="1">
              <a:off x="2616" y="3012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1" name="Line 22">
              <a:extLst>
                <a:ext uri="{FF2B5EF4-FFF2-40B4-BE49-F238E27FC236}">
                  <a16:creationId xmlns:a16="http://schemas.microsoft.com/office/drawing/2014/main" id="{CA05E243-708A-5B39-2F50-025B0EF3493E}"/>
                </a:ext>
              </a:extLst>
            </p:cNvPr>
            <p:cNvSpPr/>
            <p:nvPr/>
          </p:nvSpPr>
          <p:spPr>
            <a:xfrm flipH="1">
              <a:off x="2670" y="3012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2" name="Line 23">
              <a:extLst>
                <a:ext uri="{FF2B5EF4-FFF2-40B4-BE49-F238E27FC236}">
                  <a16:creationId xmlns:a16="http://schemas.microsoft.com/office/drawing/2014/main" id="{FDCB4BCA-5BA5-BD25-9878-0729C1C316A0}"/>
                </a:ext>
              </a:extLst>
            </p:cNvPr>
            <p:cNvSpPr/>
            <p:nvPr/>
          </p:nvSpPr>
          <p:spPr>
            <a:xfrm flipH="1">
              <a:off x="2556" y="3012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3" name="Line 24">
              <a:extLst>
                <a:ext uri="{FF2B5EF4-FFF2-40B4-BE49-F238E27FC236}">
                  <a16:creationId xmlns:a16="http://schemas.microsoft.com/office/drawing/2014/main" id="{ADF86F6A-B365-9484-27B2-A548D78F9E71}"/>
                </a:ext>
              </a:extLst>
            </p:cNvPr>
            <p:cNvSpPr/>
            <p:nvPr/>
          </p:nvSpPr>
          <p:spPr>
            <a:xfrm flipH="1">
              <a:off x="2448" y="3012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4" name="Line 25">
              <a:extLst>
                <a:ext uri="{FF2B5EF4-FFF2-40B4-BE49-F238E27FC236}">
                  <a16:creationId xmlns:a16="http://schemas.microsoft.com/office/drawing/2014/main" id="{1D7487E1-60A0-53DE-D2D2-1802122BD748}"/>
                </a:ext>
              </a:extLst>
            </p:cNvPr>
            <p:cNvSpPr/>
            <p:nvPr/>
          </p:nvSpPr>
          <p:spPr>
            <a:xfrm flipH="1">
              <a:off x="2502" y="3012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5" name="Line 26">
              <a:extLst>
                <a:ext uri="{FF2B5EF4-FFF2-40B4-BE49-F238E27FC236}">
                  <a16:creationId xmlns:a16="http://schemas.microsoft.com/office/drawing/2014/main" id="{E3D7C746-E47F-AC34-2AB9-894B9E6C4BC7}"/>
                </a:ext>
              </a:extLst>
            </p:cNvPr>
            <p:cNvSpPr/>
            <p:nvPr/>
          </p:nvSpPr>
          <p:spPr>
            <a:xfrm flipH="1">
              <a:off x="2388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6" name="Line 27">
              <a:extLst>
                <a:ext uri="{FF2B5EF4-FFF2-40B4-BE49-F238E27FC236}">
                  <a16:creationId xmlns:a16="http://schemas.microsoft.com/office/drawing/2014/main" id="{3367D16B-30F4-2067-3505-5E07DC1AF343}"/>
                </a:ext>
              </a:extLst>
            </p:cNvPr>
            <p:cNvSpPr/>
            <p:nvPr/>
          </p:nvSpPr>
          <p:spPr>
            <a:xfrm flipH="1">
              <a:off x="2004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7" name="Line 28">
              <a:extLst>
                <a:ext uri="{FF2B5EF4-FFF2-40B4-BE49-F238E27FC236}">
                  <a16:creationId xmlns:a16="http://schemas.microsoft.com/office/drawing/2014/main" id="{D938ADD3-84A4-5A7A-52F5-C8F2A1DDB640}"/>
                </a:ext>
              </a:extLst>
            </p:cNvPr>
            <p:cNvSpPr/>
            <p:nvPr/>
          </p:nvSpPr>
          <p:spPr>
            <a:xfrm flipH="1">
              <a:off x="1896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8" name="Line 29">
              <a:extLst>
                <a:ext uri="{FF2B5EF4-FFF2-40B4-BE49-F238E27FC236}">
                  <a16:creationId xmlns:a16="http://schemas.microsoft.com/office/drawing/2014/main" id="{0B2F1BBE-61AC-0829-9A05-752DB63D41F9}"/>
                </a:ext>
              </a:extLst>
            </p:cNvPr>
            <p:cNvSpPr/>
            <p:nvPr/>
          </p:nvSpPr>
          <p:spPr>
            <a:xfrm flipH="1">
              <a:off x="1950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39" name="Line 30">
              <a:extLst>
                <a:ext uri="{FF2B5EF4-FFF2-40B4-BE49-F238E27FC236}">
                  <a16:creationId xmlns:a16="http://schemas.microsoft.com/office/drawing/2014/main" id="{10890ED0-47D9-D0A7-49F2-35ECA2D4C044}"/>
                </a:ext>
              </a:extLst>
            </p:cNvPr>
            <p:cNvSpPr/>
            <p:nvPr/>
          </p:nvSpPr>
          <p:spPr>
            <a:xfrm flipH="1">
              <a:off x="1836" y="3018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40" name="Line 31">
              <a:extLst>
                <a:ext uri="{FF2B5EF4-FFF2-40B4-BE49-F238E27FC236}">
                  <a16:creationId xmlns:a16="http://schemas.microsoft.com/office/drawing/2014/main" id="{E6D36BC7-F26C-F19A-4548-27BF2BAB0F8B}"/>
                </a:ext>
              </a:extLst>
            </p:cNvPr>
            <p:cNvSpPr/>
            <p:nvPr/>
          </p:nvSpPr>
          <p:spPr>
            <a:xfrm flipH="1">
              <a:off x="1830" y="3024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41" name="Line 32">
              <a:extLst>
                <a:ext uri="{FF2B5EF4-FFF2-40B4-BE49-F238E27FC236}">
                  <a16:creationId xmlns:a16="http://schemas.microsoft.com/office/drawing/2014/main" id="{0AB56341-A836-81EC-5C50-F180584327B7}"/>
                </a:ext>
              </a:extLst>
            </p:cNvPr>
            <p:cNvSpPr/>
            <p:nvPr/>
          </p:nvSpPr>
          <p:spPr>
            <a:xfrm flipH="1">
              <a:off x="1722" y="3024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42" name="Line 33">
              <a:extLst>
                <a:ext uri="{FF2B5EF4-FFF2-40B4-BE49-F238E27FC236}">
                  <a16:creationId xmlns:a16="http://schemas.microsoft.com/office/drawing/2014/main" id="{FFFD70AA-DB3C-3088-D78D-AD38687AD6F2}"/>
                </a:ext>
              </a:extLst>
            </p:cNvPr>
            <p:cNvSpPr/>
            <p:nvPr/>
          </p:nvSpPr>
          <p:spPr>
            <a:xfrm flipH="1">
              <a:off x="1776" y="3024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43" name="Line 34">
              <a:extLst>
                <a:ext uri="{FF2B5EF4-FFF2-40B4-BE49-F238E27FC236}">
                  <a16:creationId xmlns:a16="http://schemas.microsoft.com/office/drawing/2014/main" id="{B90D1C4A-DB16-B590-078F-21B84935991E}"/>
                </a:ext>
              </a:extLst>
            </p:cNvPr>
            <p:cNvSpPr/>
            <p:nvPr/>
          </p:nvSpPr>
          <p:spPr>
            <a:xfrm flipH="1">
              <a:off x="1662" y="3024"/>
              <a:ext cx="48" cy="48"/>
            </a:xfrm>
            <a:prstGeom prst="line">
              <a:avLst/>
            </a:prstGeom>
            <a:ln w="19050" cap="flat" cmpd="sng">
              <a:solidFill>
                <a:srgbClr val="CC0099"/>
              </a:solidFill>
              <a:prstDash val="solid"/>
              <a:headEnd type="none" w="med" len="med"/>
              <a:tailEnd type="none" w="sm" len="lg"/>
            </a:ln>
          </p:spPr>
        </p:sp>
      </p:grpSp>
      <p:sp>
        <p:nvSpPr>
          <p:cNvPr id="4" name="Text Box 68">
            <a:extLst>
              <a:ext uri="{FF2B5EF4-FFF2-40B4-BE49-F238E27FC236}">
                <a16:creationId xmlns:a16="http://schemas.microsoft.com/office/drawing/2014/main" id="{D1D248DE-9755-A0F8-AD53-457B3EB47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5803" y="1026636"/>
            <a:ext cx="596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algn="ctr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(2)</a:t>
            </a:r>
          </a:p>
        </p:txBody>
      </p:sp>
      <p:sp>
        <p:nvSpPr>
          <p:cNvPr id="5" name="Rectangle 69">
            <a:extLst>
              <a:ext uri="{FF2B5EF4-FFF2-40B4-BE49-F238E27FC236}">
                <a16:creationId xmlns:a16="http://schemas.microsoft.com/office/drawing/2014/main" id="{7EB63177-6C05-3601-DFAE-FEBEB998ADF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409203" y="1026636"/>
            <a:ext cx="2286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截止区</a:t>
            </a:r>
          </a:p>
        </p:txBody>
      </p:sp>
      <p:sp>
        <p:nvSpPr>
          <p:cNvPr id="7" name="Rectangle 70">
            <a:extLst>
              <a:ext uri="{FF2B5EF4-FFF2-40B4-BE49-F238E27FC236}">
                <a16:creationId xmlns:a16="http://schemas.microsoft.com/office/drawing/2014/main" id="{520FF684-ECD6-DFFE-897F-1D430864F1F1}"/>
              </a:ext>
            </a:extLst>
          </p:cNvPr>
          <p:cNvSpPr/>
          <p:nvPr/>
        </p:nvSpPr>
        <p:spPr>
          <a:xfrm>
            <a:off x="2474290" y="1585436"/>
            <a:ext cx="61309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i="1" dirty="0">
                <a:solidFill>
                  <a:srgbClr val="000099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solidFill>
                  <a:srgbClr val="000099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 = 0 </a:t>
            </a: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</a:rPr>
              <a:t>的曲线以下的区域称为截止区。</a:t>
            </a:r>
          </a:p>
        </p:txBody>
      </p:sp>
      <p:sp>
        <p:nvSpPr>
          <p:cNvPr id="8" name="Text Box 73">
            <a:extLst>
              <a:ext uri="{FF2B5EF4-FFF2-40B4-BE49-F238E27FC236}">
                <a16:creationId xmlns:a16="http://schemas.microsoft.com/office/drawing/2014/main" id="{DA78B225-E712-DBFD-6E6C-E3A1D4832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0665" y="2072122"/>
            <a:ext cx="395605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发射结和集电结均处于反向偏置</a:t>
            </a:r>
            <a:r>
              <a:rPr kumimoji="1" lang="zh-CN" altLang="en-US" sz="2800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</a:p>
        </p:txBody>
      </p:sp>
      <p:sp>
        <p:nvSpPr>
          <p:cNvPr id="9" name="Rectangle 74">
            <a:extLst>
              <a:ext uri="{FF2B5EF4-FFF2-40B4-BE49-F238E27FC236}">
                <a16:creationId xmlns:a16="http://schemas.microsoft.com/office/drawing/2014/main" id="{7CF49C47-0786-A969-9641-BDF514AE9F18}"/>
              </a:ext>
            </a:extLst>
          </p:cNvPr>
          <p:cNvSpPr/>
          <p:nvPr/>
        </p:nvSpPr>
        <p:spPr>
          <a:xfrm>
            <a:off x="6339853" y="5252561"/>
            <a:ext cx="3733800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若忽略</a:t>
            </a:r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CEO</a:t>
            </a:r>
            <a:r>
              <a:rPr lang="zh-CN" altLang="en-US" sz="2800" baseline="-25000" dirty="0">
                <a:latin typeface="Times New Roman" panose="02020603050405020304" pitchFamily="18" charset="0"/>
              </a:rPr>
              <a:t>：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C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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 0,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CE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 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CC</a:t>
            </a:r>
          </a:p>
        </p:txBody>
      </p:sp>
      <p:sp>
        <p:nvSpPr>
          <p:cNvPr id="10" name="AutoShape 72" descr="小棋盘">
            <a:extLst>
              <a:ext uri="{FF2B5EF4-FFF2-40B4-BE49-F238E27FC236}">
                <a16:creationId xmlns:a16="http://schemas.microsoft.com/office/drawing/2014/main" id="{2291D2AF-1324-3C0C-69CA-11D94E8A2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8928" y="6351111"/>
            <a:ext cx="1295400" cy="455613"/>
          </a:xfrm>
          <a:prstGeom prst="wedgeRoundRectCallout">
            <a:avLst>
              <a:gd name="adj1" fmla="val -41421"/>
              <a:gd name="adj2" fmla="val -123519"/>
              <a:gd name="adj3" fmla="val 16667"/>
            </a:avLst>
          </a:prstGeom>
          <a:pattFill prst="smCheck">
            <a:fgClr>
              <a:srgbClr val="FFFF00"/>
            </a:fgClr>
            <a:bgClr>
              <a:schemeClr val="bg1"/>
            </a:bgClr>
          </a:pattFill>
          <a:ln w="28575">
            <a:solidFill>
              <a:srgbClr val="006600"/>
            </a:solidFill>
            <a:miter lim="800000"/>
            <a:headEnd type="none" w="sm" len="sm"/>
            <a:tailEnd type="none" w="med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截止区</a:t>
            </a:r>
          </a:p>
        </p:txBody>
      </p:sp>
      <p:pic>
        <p:nvPicPr>
          <p:cNvPr id="44" name="Picture 78" descr="图片21">
            <a:extLst>
              <a:ext uri="{FF2B5EF4-FFF2-40B4-BE49-F238E27FC236}">
                <a16:creationId xmlns:a16="http://schemas.microsoft.com/office/drawing/2014/main" id="{33241B9E-1C93-FC90-C654-C23D1DACC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32" y="2388618"/>
            <a:ext cx="5345113" cy="420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Rectangle 71">
            <a:extLst>
              <a:ext uri="{FF2B5EF4-FFF2-40B4-BE49-F238E27FC236}">
                <a16:creationId xmlns:a16="http://schemas.microsoft.com/office/drawing/2014/main" id="{723ECB40-424A-CCF3-56FC-08E0BB26743D}"/>
              </a:ext>
            </a:extLst>
          </p:cNvPr>
          <p:cNvSpPr/>
          <p:nvPr/>
        </p:nvSpPr>
        <p:spPr>
          <a:xfrm>
            <a:off x="6490665" y="3109962"/>
            <a:ext cx="4092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</a:rPr>
              <a:t> = 0 </a:t>
            </a:r>
            <a:r>
              <a:rPr lang="zh-CN" altLang="en-US" sz="2800" dirty="0">
                <a:latin typeface="Times New Roman" panose="02020603050405020304" pitchFamily="18" charset="0"/>
              </a:rPr>
              <a:t>时</a:t>
            </a:r>
            <a:r>
              <a:rPr lang="en-US" altLang="zh-CN" sz="2800" dirty="0">
                <a:latin typeface="Times New Roman" panose="02020603050405020304" pitchFamily="18" charset="0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</a:rPr>
              <a:t> = </a:t>
            </a:r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CEO</a:t>
            </a:r>
            <a:r>
              <a:rPr lang="en-US" altLang="zh-CN" sz="2800" dirty="0">
                <a:latin typeface="宋体" panose="02010600030101010101" pitchFamily="2" charset="-12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</a:rPr>
              <a:t>很小</a:t>
            </a:r>
            <a:r>
              <a:rPr lang="en-US" altLang="zh-CN" sz="2800" dirty="0">
                <a:latin typeface="宋体" panose="02010600030101010101" pitchFamily="2" charset="-122"/>
              </a:rPr>
              <a:t>)</a:t>
            </a:r>
            <a:r>
              <a:rPr lang="en-US" altLang="zh-CN" sz="2800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   </a:t>
            </a:r>
            <a:endParaRPr lang="en-US" altLang="zh-CN" sz="2800" baseline="-25000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" name="Rectangle 75">
            <a:extLst>
              <a:ext uri="{FF2B5EF4-FFF2-40B4-BE49-F238E27FC236}">
                <a16:creationId xmlns:a16="http://schemas.microsoft.com/office/drawing/2014/main" id="{6580DBD2-9951-1C6E-502D-A2F09046DB7C}"/>
              </a:ext>
            </a:extLst>
          </p:cNvPr>
          <p:cNvSpPr/>
          <p:nvPr/>
        </p:nvSpPr>
        <p:spPr>
          <a:xfrm>
            <a:off x="6433248" y="3792412"/>
            <a:ext cx="4092575" cy="150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对于硅管</a:t>
            </a:r>
            <a:r>
              <a:rPr lang="en-US" altLang="zh-CN" sz="2800" dirty="0">
                <a:latin typeface="Times New Roman" panose="02020603050405020304" pitchFamily="18" charset="0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CEO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&lt; 1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A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对于锗管</a:t>
            </a:r>
            <a:r>
              <a:rPr lang="en-US" altLang="zh-CN" sz="2800" dirty="0">
                <a:latin typeface="Times New Roman" panose="02020603050405020304" pitchFamily="18" charset="0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</a:rPr>
              <a:t>CEO 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约为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</a:rPr>
              <a:t>几十</a:t>
            </a: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至几百微安。</a:t>
            </a:r>
          </a:p>
        </p:txBody>
      </p:sp>
    </p:spTree>
    <p:extLst>
      <p:ext uri="{BB962C8B-B14F-4D97-AF65-F5344CB8AC3E}">
        <p14:creationId xmlns:p14="http://schemas.microsoft.com/office/powerpoint/2010/main" val="194145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DF18C-BF3B-499C-DE00-F2F0B5332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2FFADB81-44AA-6F90-AEC4-E7253BF6A63A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BE9143C-2278-2AEF-858C-0DF9C450DD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7AD34942-483F-C405-DF07-4BCB448CF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072C00-FC22-151E-295E-33488EFA6C8A}"/>
              </a:ext>
            </a:extLst>
          </p:cNvPr>
          <p:cNvGrpSpPr/>
          <p:nvPr/>
        </p:nvGrpSpPr>
        <p:grpSpPr>
          <a:xfrm>
            <a:off x="1838829" y="2998096"/>
            <a:ext cx="614362" cy="3106737"/>
            <a:chOff x="609" y="1803"/>
            <a:chExt cx="387" cy="1957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6E2CFC2E-CFBF-8D2D-EF22-A89206EA41D7}"/>
                </a:ext>
              </a:extLst>
            </p:cNvPr>
            <p:cNvGrpSpPr/>
            <p:nvPr/>
          </p:nvGrpSpPr>
          <p:grpSpPr>
            <a:xfrm>
              <a:off x="619" y="1803"/>
              <a:ext cx="377" cy="1957"/>
              <a:chOff x="803" y="1803"/>
              <a:chExt cx="377" cy="1957"/>
            </a:xfrm>
          </p:grpSpPr>
          <p:sp>
            <p:nvSpPr>
              <p:cNvPr id="12" name="Freeform 4">
                <a:extLst>
                  <a:ext uri="{FF2B5EF4-FFF2-40B4-BE49-F238E27FC236}">
                    <a16:creationId xmlns:a16="http://schemas.microsoft.com/office/drawing/2014/main" id="{1612EA93-2021-3776-D7C9-B5197828C600}"/>
                  </a:ext>
                </a:extLst>
              </p:cNvPr>
              <p:cNvSpPr/>
              <p:nvPr/>
            </p:nvSpPr>
            <p:spPr>
              <a:xfrm>
                <a:off x="803" y="1803"/>
                <a:ext cx="377" cy="1957"/>
              </a:xfrm>
              <a:custGeom>
                <a:avLst/>
                <a:gdLst/>
                <a:ahLst/>
                <a:cxnLst>
                  <a:cxn ang="0">
                    <a:pos x="0" y="1957"/>
                  </a:cxn>
                  <a:cxn ang="0">
                    <a:pos x="189" y="1047"/>
                  </a:cxn>
                  <a:cxn ang="0">
                    <a:pos x="377" y="0"/>
                  </a:cxn>
                </a:cxnLst>
                <a:rect l="0" t="0" r="0" b="0"/>
                <a:pathLst>
                  <a:path w="384" h="2064">
                    <a:moveTo>
                      <a:pt x="0" y="2064"/>
                    </a:moveTo>
                    <a:cubicBezTo>
                      <a:pt x="64" y="1756"/>
                      <a:pt x="128" y="1448"/>
                      <a:pt x="192" y="1104"/>
                    </a:cubicBezTo>
                    <a:cubicBezTo>
                      <a:pt x="256" y="760"/>
                      <a:pt x="352" y="176"/>
                      <a:pt x="384" y="0"/>
                    </a:cubicBezTo>
                  </a:path>
                </a:pathLst>
              </a:custGeom>
              <a:noFill/>
              <a:ln w="25400" cap="flat" cmpd="sng">
                <a:solidFill>
                  <a:srgbClr val="CC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sm" len="lg"/>
              </a:ln>
            </p:spPr>
            <p:txBody>
              <a:bodyPr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1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Line 5">
                <a:extLst>
                  <a:ext uri="{FF2B5EF4-FFF2-40B4-BE49-F238E27FC236}">
                    <a16:creationId xmlns:a16="http://schemas.microsoft.com/office/drawing/2014/main" id="{9F411177-B718-E58C-7085-4A1FE9AD6468}"/>
                  </a:ext>
                </a:extLst>
              </p:cNvPr>
              <p:cNvSpPr/>
              <p:nvPr/>
            </p:nvSpPr>
            <p:spPr>
              <a:xfrm>
                <a:off x="1038" y="1985"/>
                <a:ext cx="95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4" name="Line 6">
                <a:extLst>
                  <a:ext uri="{FF2B5EF4-FFF2-40B4-BE49-F238E27FC236}">
                    <a16:creationId xmlns:a16="http://schemas.microsoft.com/office/drawing/2014/main" id="{B7FD5ECD-39C2-7F7A-7C93-5AC69F4DA8C3}"/>
                  </a:ext>
                </a:extLst>
              </p:cNvPr>
              <p:cNvSpPr/>
              <p:nvPr/>
            </p:nvSpPr>
            <p:spPr>
              <a:xfrm>
                <a:off x="891" y="2793"/>
                <a:ext cx="9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5" name="Line 7">
                <a:extLst>
                  <a:ext uri="{FF2B5EF4-FFF2-40B4-BE49-F238E27FC236}">
                    <a16:creationId xmlns:a16="http://schemas.microsoft.com/office/drawing/2014/main" id="{02286B15-1FFD-5A7F-E6D1-B6B8F647D7F3}"/>
                  </a:ext>
                </a:extLst>
              </p:cNvPr>
              <p:cNvSpPr/>
              <p:nvPr/>
            </p:nvSpPr>
            <p:spPr>
              <a:xfrm>
                <a:off x="885" y="2873"/>
                <a:ext cx="95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6" name="Line 8">
                <a:extLst>
                  <a:ext uri="{FF2B5EF4-FFF2-40B4-BE49-F238E27FC236}">
                    <a16:creationId xmlns:a16="http://schemas.microsoft.com/office/drawing/2014/main" id="{F584BDAB-4889-A69D-56F2-310ADFBA3CD2}"/>
                  </a:ext>
                </a:extLst>
              </p:cNvPr>
              <p:cNvSpPr/>
              <p:nvPr/>
            </p:nvSpPr>
            <p:spPr>
              <a:xfrm>
                <a:off x="909" y="2719"/>
                <a:ext cx="94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7" name="Line 9">
                <a:extLst>
                  <a:ext uri="{FF2B5EF4-FFF2-40B4-BE49-F238E27FC236}">
                    <a16:creationId xmlns:a16="http://schemas.microsoft.com/office/drawing/2014/main" id="{0A9B39CE-22C6-9CFA-985E-133858834150}"/>
                  </a:ext>
                </a:extLst>
              </p:cNvPr>
              <p:cNvSpPr/>
              <p:nvPr/>
            </p:nvSpPr>
            <p:spPr>
              <a:xfrm rot="-94736">
                <a:off x="991" y="2031"/>
                <a:ext cx="142" cy="91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8" name="Line 10">
                <a:extLst>
                  <a:ext uri="{FF2B5EF4-FFF2-40B4-BE49-F238E27FC236}">
                    <a16:creationId xmlns:a16="http://schemas.microsoft.com/office/drawing/2014/main" id="{D1BED0A5-41D5-EC96-21B6-7BEA06AAD857}"/>
                  </a:ext>
                </a:extLst>
              </p:cNvPr>
              <p:cNvSpPr/>
              <p:nvPr/>
            </p:nvSpPr>
            <p:spPr>
              <a:xfrm rot="-94736">
                <a:off x="982" y="2122"/>
                <a:ext cx="142" cy="91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19" name="Line 11">
                <a:extLst>
                  <a:ext uri="{FF2B5EF4-FFF2-40B4-BE49-F238E27FC236}">
                    <a16:creationId xmlns:a16="http://schemas.microsoft.com/office/drawing/2014/main" id="{72B822E9-4F79-2959-3A70-2A4665899346}"/>
                  </a:ext>
                </a:extLst>
              </p:cNvPr>
              <p:cNvSpPr/>
              <p:nvPr/>
            </p:nvSpPr>
            <p:spPr>
              <a:xfrm rot="-94736">
                <a:off x="944" y="2187"/>
                <a:ext cx="142" cy="91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0" name="Line 12">
                <a:extLst>
                  <a:ext uri="{FF2B5EF4-FFF2-40B4-BE49-F238E27FC236}">
                    <a16:creationId xmlns:a16="http://schemas.microsoft.com/office/drawing/2014/main" id="{A7EB2452-7BCE-5A5F-8B23-3A079BD943A0}"/>
                  </a:ext>
                </a:extLst>
              </p:cNvPr>
              <p:cNvSpPr/>
              <p:nvPr/>
            </p:nvSpPr>
            <p:spPr>
              <a:xfrm rot="-94736">
                <a:off x="944" y="2275"/>
                <a:ext cx="142" cy="91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1" name="Line 13">
                <a:extLst>
                  <a:ext uri="{FF2B5EF4-FFF2-40B4-BE49-F238E27FC236}">
                    <a16:creationId xmlns:a16="http://schemas.microsoft.com/office/drawing/2014/main" id="{8E30A04C-D114-D5BA-A601-3BF4AFC2B9FB}"/>
                  </a:ext>
                </a:extLst>
              </p:cNvPr>
              <p:cNvSpPr/>
              <p:nvPr/>
            </p:nvSpPr>
            <p:spPr>
              <a:xfrm rot="-94736">
                <a:off x="917" y="2654"/>
                <a:ext cx="9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2" name="Line 14">
                <a:extLst>
                  <a:ext uri="{FF2B5EF4-FFF2-40B4-BE49-F238E27FC236}">
                    <a16:creationId xmlns:a16="http://schemas.microsoft.com/office/drawing/2014/main" id="{925AD8CC-EFBF-A084-C51B-426B1BF131DC}"/>
                  </a:ext>
                </a:extLst>
              </p:cNvPr>
              <p:cNvSpPr/>
              <p:nvPr/>
            </p:nvSpPr>
            <p:spPr>
              <a:xfrm>
                <a:off x="862" y="2941"/>
                <a:ext cx="100" cy="57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4" name="Line 15">
                <a:extLst>
                  <a:ext uri="{FF2B5EF4-FFF2-40B4-BE49-F238E27FC236}">
                    <a16:creationId xmlns:a16="http://schemas.microsoft.com/office/drawing/2014/main" id="{706D961C-E9BA-629B-3963-EDE7B6A68983}"/>
                  </a:ext>
                </a:extLst>
              </p:cNvPr>
              <p:cNvSpPr/>
              <p:nvPr/>
            </p:nvSpPr>
            <p:spPr>
              <a:xfrm>
                <a:off x="850" y="3020"/>
                <a:ext cx="94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5" name="Line 16">
                <a:extLst>
                  <a:ext uri="{FF2B5EF4-FFF2-40B4-BE49-F238E27FC236}">
                    <a16:creationId xmlns:a16="http://schemas.microsoft.com/office/drawing/2014/main" id="{9844134E-F81F-D814-AF21-C3CC71C7FDA9}"/>
                  </a:ext>
                </a:extLst>
              </p:cNvPr>
              <p:cNvSpPr/>
              <p:nvPr/>
            </p:nvSpPr>
            <p:spPr>
              <a:xfrm>
                <a:off x="927" y="2583"/>
                <a:ext cx="9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6" name="Line 17">
                <a:extLst>
                  <a:ext uri="{FF2B5EF4-FFF2-40B4-BE49-F238E27FC236}">
                    <a16:creationId xmlns:a16="http://schemas.microsoft.com/office/drawing/2014/main" id="{D012E464-14C5-9A58-5D90-5DBF1F422C9F}"/>
                  </a:ext>
                </a:extLst>
              </p:cNvPr>
              <p:cNvSpPr/>
              <p:nvPr/>
            </p:nvSpPr>
            <p:spPr>
              <a:xfrm rot="-94736">
                <a:off x="934" y="2517"/>
                <a:ext cx="95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7" name="Line 18">
                <a:extLst>
                  <a:ext uri="{FF2B5EF4-FFF2-40B4-BE49-F238E27FC236}">
                    <a16:creationId xmlns:a16="http://schemas.microsoft.com/office/drawing/2014/main" id="{CD8357A6-EBEB-18E5-174B-A651BDCA9D7D}"/>
                  </a:ext>
                </a:extLst>
              </p:cNvPr>
              <p:cNvSpPr/>
              <p:nvPr/>
            </p:nvSpPr>
            <p:spPr>
              <a:xfrm rot="-94736">
                <a:off x="942" y="2351"/>
                <a:ext cx="129" cy="88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8" name="Line 19">
                <a:extLst>
                  <a:ext uri="{FF2B5EF4-FFF2-40B4-BE49-F238E27FC236}">
                    <a16:creationId xmlns:a16="http://schemas.microsoft.com/office/drawing/2014/main" id="{9A165B3F-70F1-4A1B-AB84-81DD9DFC9CED}"/>
                  </a:ext>
                </a:extLst>
              </p:cNvPr>
              <p:cNvSpPr/>
              <p:nvPr/>
            </p:nvSpPr>
            <p:spPr>
              <a:xfrm rot="-94736">
                <a:off x="941" y="2438"/>
                <a:ext cx="104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29" name="Line 20">
                <a:extLst>
                  <a:ext uri="{FF2B5EF4-FFF2-40B4-BE49-F238E27FC236}">
                    <a16:creationId xmlns:a16="http://schemas.microsoft.com/office/drawing/2014/main" id="{0DC1D95C-D9D9-B460-A611-97D897FC5271}"/>
                  </a:ext>
                </a:extLst>
              </p:cNvPr>
              <p:cNvSpPr/>
              <p:nvPr/>
            </p:nvSpPr>
            <p:spPr>
              <a:xfrm>
                <a:off x="856" y="3094"/>
                <a:ext cx="94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0" name="Line 21">
                <a:extLst>
                  <a:ext uri="{FF2B5EF4-FFF2-40B4-BE49-F238E27FC236}">
                    <a16:creationId xmlns:a16="http://schemas.microsoft.com/office/drawing/2014/main" id="{007785F6-CB2A-DE33-7426-60DC1F814615}"/>
                  </a:ext>
                </a:extLst>
              </p:cNvPr>
              <p:cNvSpPr/>
              <p:nvPr/>
            </p:nvSpPr>
            <p:spPr>
              <a:xfrm>
                <a:off x="844" y="3163"/>
                <a:ext cx="9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1" name="Line 22">
                <a:extLst>
                  <a:ext uri="{FF2B5EF4-FFF2-40B4-BE49-F238E27FC236}">
                    <a16:creationId xmlns:a16="http://schemas.microsoft.com/office/drawing/2014/main" id="{BBA509C4-3E59-69DC-18D1-ADD05C597E76}"/>
                  </a:ext>
                </a:extLst>
              </p:cNvPr>
              <p:cNvSpPr/>
              <p:nvPr/>
            </p:nvSpPr>
            <p:spPr>
              <a:xfrm rot="-752290">
                <a:off x="856" y="3231"/>
                <a:ext cx="4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2" name="Line 23">
                <a:extLst>
                  <a:ext uri="{FF2B5EF4-FFF2-40B4-BE49-F238E27FC236}">
                    <a16:creationId xmlns:a16="http://schemas.microsoft.com/office/drawing/2014/main" id="{A4389E70-58D6-97BB-0DA5-06B7E5243DB7}"/>
                  </a:ext>
                </a:extLst>
              </p:cNvPr>
              <p:cNvSpPr/>
              <p:nvPr/>
            </p:nvSpPr>
            <p:spPr>
              <a:xfrm rot="-752290">
                <a:off x="844" y="3299"/>
                <a:ext cx="44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3" name="Line 24">
                <a:extLst>
                  <a:ext uri="{FF2B5EF4-FFF2-40B4-BE49-F238E27FC236}">
                    <a16:creationId xmlns:a16="http://schemas.microsoft.com/office/drawing/2014/main" id="{02F3C9ED-B04F-3911-DCF9-04171CE659F2}"/>
                  </a:ext>
                </a:extLst>
              </p:cNvPr>
              <p:cNvSpPr/>
              <p:nvPr/>
            </p:nvSpPr>
            <p:spPr>
              <a:xfrm rot="-752290">
                <a:off x="844" y="3362"/>
                <a:ext cx="44" cy="45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4" name="Line 25">
                <a:extLst>
                  <a:ext uri="{FF2B5EF4-FFF2-40B4-BE49-F238E27FC236}">
                    <a16:creationId xmlns:a16="http://schemas.microsoft.com/office/drawing/2014/main" id="{C4DDCC75-411B-8AB4-F5FE-8941062155D1}"/>
                  </a:ext>
                </a:extLst>
              </p:cNvPr>
              <p:cNvSpPr/>
              <p:nvPr/>
            </p:nvSpPr>
            <p:spPr>
              <a:xfrm rot="-752290">
                <a:off x="832" y="3441"/>
                <a:ext cx="45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35" name="Line 26">
                <a:extLst>
                  <a:ext uri="{FF2B5EF4-FFF2-40B4-BE49-F238E27FC236}">
                    <a16:creationId xmlns:a16="http://schemas.microsoft.com/office/drawing/2014/main" id="{BA9358D7-25EE-5C81-D765-855ABEBDA958}"/>
                  </a:ext>
                </a:extLst>
              </p:cNvPr>
              <p:cNvSpPr/>
              <p:nvPr/>
            </p:nvSpPr>
            <p:spPr>
              <a:xfrm>
                <a:off x="809" y="3532"/>
                <a:ext cx="47" cy="46"/>
              </a:xfrm>
              <a:prstGeom prst="line">
                <a:avLst/>
              </a:prstGeom>
              <a:ln w="19050" cap="flat" cmpd="sng">
                <a:solidFill>
                  <a:srgbClr val="CC0000"/>
                </a:solidFill>
                <a:prstDash val="solid"/>
                <a:headEnd type="none" w="med" len="med"/>
                <a:tailEnd type="none" w="sm" len="lg"/>
              </a:ln>
            </p:spPr>
          </p:sp>
        </p:grpSp>
        <p:sp>
          <p:nvSpPr>
            <p:cNvPr id="11" name="Line 27">
              <a:extLst>
                <a:ext uri="{FF2B5EF4-FFF2-40B4-BE49-F238E27FC236}">
                  <a16:creationId xmlns:a16="http://schemas.microsoft.com/office/drawing/2014/main" id="{6C46A664-9479-90D6-5048-A0C3B5E41E5A}"/>
                </a:ext>
              </a:extLst>
            </p:cNvPr>
            <p:cNvSpPr/>
            <p:nvPr/>
          </p:nvSpPr>
          <p:spPr>
            <a:xfrm>
              <a:off x="609" y="3631"/>
              <a:ext cx="47" cy="46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sm" len="lg"/>
            </a:ln>
          </p:spPr>
        </p:sp>
      </p:grpSp>
      <p:sp>
        <p:nvSpPr>
          <p:cNvPr id="4" name="Rectangle 62">
            <a:extLst>
              <a:ext uri="{FF2B5EF4-FFF2-40B4-BE49-F238E27FC236}">
                <a16:creationId xmlns:a16="http://schemas.microsoft.com/office/drawing/2014/main" id="{FCF03306-202C-17EF-71BE-CF713792075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617373" y="1025525"/>
            <a:ext cx="18288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(3)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饱和区</a:t>
            </a:r>
          </a:p>
        </p:txBody>
      </p:sp>
      <p:sp>
        <p:nvSpPr>
          <p:cNvPr id="5" name="Text Box 63">
            <a:extLst>
              <a:ext uri="{FF2B5EF4-FFF2-40B4-BE49-F238E27FC236}">
                <a16:creationId xmlns:a16="http://schemas.microsoft.com/office/drawing/2014/main" id="{51CF0901-1DD2-F56C-915B-D18636E55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8736" y="2028825"/>
            <a:ext cx="38639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在饱和区，</a:t>
            </a:r>
            <a:r>
              <a:rPr kumimoji="1" lang="zh-CN" altLang="en-US" sz="28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</a:t>
            </a:r>
            <a:r>
              <a:rPr kumimoji="1" lang="en-US" altLang="zh-CN" sz="28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I</a:t>
            </a:r>
            <a:r>
              <a:rPr kumimoji="1" lang="en-US" altLang="zh-CN" sz="28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B </a:t>
            </a:r>
            <a:r>
              <a:rPr kumimoji="1" lang="en-US" altLang="zh-CN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</a:t>
            </a:r>
            <a:r>
              <a:rPr kumimoji="1" lang="en-US" altLang="zh-CN" sz="28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I</a:t>
            </a:r>
            <a:r>
              <a:rPr kumimoji="1" lang="en-US" altLang="zh-CN" sz="28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C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，</a:t>
            </a:r>
            <a:endParaRPr kumimoji="1" lang="zh-CN" altLang="en-US" sz="2800" kern="1200" cap="none" spc="0" normalizeH="0" baseline="0" noProof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  <a:sym typeface="Symbol" panose="05050102010706020507" pitchFamily="18" charset="2"/>
            </a:endParaRP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深度饱和时，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  硅管</a:t>
            </a:r>
            <a:r>
              <a:rPr kumimoji="1" lang="en-US" altLang="zh-CN" sz="28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U</a:t>
            </a:r>
            <a:r>
              <a:rPr kumimoji="1" lang="en-US" altLang="zh-CN" sz="28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CES </a:t>
            </a:r>
            <a:r>
              <a:rPr kumimoji="1" lang="en-US" altLang="zh-CN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 0.3V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，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       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锗管</a:t>
            </a:r>
            <a:r>
              <a:rPr kumimoji="1" lang="en-US" altLang="zh-CN" sz="28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U</a:t>
            </a:r>
            <a:r>
              <a:rPr kumimoji="1" lang="en-US" altLang="zh-CN" sz="28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CES </a:t>
            </a:r>
            <a:r>
              <a:rPr kumimoji="1" lang="en-US" altLang="zh-CN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 0.1V</a:t>
            </a:r>
            <a:r>
              <a:rPr kumimoji="1" lang="zh-CN" altLang="en-US" sz="28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</a:p>
          <a:p>
            <a:pPr marR="0" algn="just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i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1" lang="en-US" altLang="zh-CN" sz="2800" i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1" lang="en-US" altLang="zh-CN" sz="2800" kern="1200" cap="none" spc="0" normalizeH="0" baseline="-2500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en-US" altLang="zh-CN" sz="280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kern="1200" cap="none" spc="0" normalizeH="0" baseline="0" noProof="0">
                <a:latin typeface="Symbol" panose="05050102010706020507" pitchFamily="18" charset="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</a:t>
            </a:r>
            <a:r>
              <a:rPr kumimoji="1" lang="en-US" altLang="zh-CN" sz="280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i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sz="2800" kern="1200" cap="none" spc="0" normalizeH="0" baseline="-2500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CC</a:t>
            </a:r>
            <a:r>
              <a:rPr kumimoji="1" lang="en-US" altLang="zh-CN" sz="280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kumimoji="1" lang="en-US" altLang="zh-CN" sz="2800" i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2800" kern="1200" cap="none" spc="0" normalizeH="0" baseline="-2500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 </a:t>
            </a:r>
            <a:r>
              <a:rPr kumimoji="1" lang="zh-CN" altLang="en-US" sz="280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2800" kern="1200" cap="none" spc="0" normalizeH="0" baseline="0" noProof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Symbol" panose="05050102010706020507" pitchFamily="18" charset="2"/>
            </a:endParaRPr>
          </a:p>
        </p:txBody>
      </p:sp>
      <p:sp>
        <p:nvSpPr>
          <p:cNvPr id="7" name="Text Box 64">
            <a:extLst>
              <a:ext uri="{FF2B5EF4-FFF2-40B4-BE49-F238E27FC236}">
                <a16:creationId xmlns:a16="http://schemas.microsoft.com/office/drawing/2014/main" id="{E07771B5-8423-27F2-739C-F13BBB820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486" y="1500188"/>
            <a:ext cx="8320088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800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发射结和</a:t>
            </a:r>
            <a:r>
              <a:rPr kumimoji="1" lang="zh-CN" altLang="en-US" sz="2800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集电结均</a:t>
            </a:r>
            <a:r>
              <a:rPr kumimoji="1" lang="zh-CN" altLang="en-US" sz="2800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处于正向偏置，</a:t>
            </a:r>
            <a:r>
              <a:rPr kumimoji="1" lang="zh-CN" altLang="en-US" sz="2800" kern="1200" cap="none" spc="0" normalizeH="0" baseline="0" noProof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晶体管工作于饱和状态。</a:t>
            </a:r>
          </a:p>
        </p:txBody>
      </p:sp>
      <p:sp>
        <p:nvSpPr>
          <p:cNvPr id="8" name="Text Box 67">
            <a:extLst>
              <a:ext uri="{FF2B5EF4-FFF2-40B4-BE49-F238E27FC236}">
                <a16:creationId xmlns:a16="http://schemas.microsoft.com/office/drawing/2014/main" id="{D3E8A064-DFF5-625A-CF1E-284BE856F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9098" y="4416425"/>
            <a:ext cx="3810000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在模拟放大电路中，</a:t>
            </a:r>
            <a:endParaRPr kumimoji="1" lang="zh-CN" altLang="en-US" sz="28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  <a:sym typeface="Symbol" panose="05050102010706020507" pitchFamily="18" charset="2"/>
            </a:endParaRP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晶体管工作在放大状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态。在数字电路中，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晶体管工作在截止或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饱和状态。</a:t>
            </a:r>
          </a:p>
        </p:txBody>
      </p:sp>
      <p:sp>
        <p:nvSpPr>
          <p:cNvPr id="9" name="AutoShape 65" descr="小棋盘">
            <a:extLst>
              <a:ext uri="{FF2B5EF4-FFF2-40B4-BE49-F238E27FC236}">
                <a16:creationId xmlns:a16="http://schemas.microsoft.com/office/drawing/2014/main" id="{D5AE0DEC-D062-0BE1-FC4E-E0420A0DD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041" y="2944121"/>
            <a:ext cx="609600" cy="1127125"/>
          </a:xfrm>
          <a:prstGeom prst="wedgeRoundRectCallout">
            <a:avLst>
              <a:gd name="adj1" fmla="val 149218"/>
              <a:gd name="adj2" fmla="val 53880"/>
              <a:gd name="adj3" fmla="val 16667"/>
            </a:avLst>
          </a:prstGeom>
          <a:pattFill prst="smCheck">
            <a:fgClr>
              <a:srgbClr val="FFFF00"/>
            </a:fgClr>
            <a:bgClr>
              <a:schemeClr val="bg1"/>
            </a:bgClr>
          </a:pattFill>
          <a:ln w="28575">
            <a:solidFill>
              <a:srgbClr val="339933"/>
            </a:solidFill>
            <a:miter lim="800000"/>
            <a:headEnd type="none" w="sm" len="sm"/>
            <a:tailEnd type="none" w="med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饱和区</a:t>
            </a:r>
          </a:p>
        </p:txBody>
      </p:sp>
      <p:pic>
        <p:nvPicPr>
          <p:cNvPr id="36" name="Picture 86" descr="图片21">
            <a:extLst>
              <a:ext uri="{FF2B5EF4-FFF2-40B4-BE49-F238E27FC236}">
                <a16:creationId xmlns:a16="http://schemas.microsoft.com/office/drawing/2014/main" id="{C0D42BB1-16D7-DF23-0F62-5309B7942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23" y="2459338"/>
            <a:ext cx="5345113" cy="42068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79832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ECD72-920D-A644-DCFB-8506DFACE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203818B8-C095-3A07-9DF8-4810360814B4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759BD31-71D9-4660-6502-C91EB64AB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7512E82-0926-1E98-8B92-E09F2960A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35E2EB7-F3B9-7613-F311-83CB21A9F892}"/>
              </a:ext>
            </a:extLst>
          </p:cNvPr>
          <p:cNvGrpSpPr/>
          <p:nvPr/>
        </p:nvGrpSpPr>
        <p:grpSpPr>
          <a:xfrm>
            <a:off x="2696477" y="2344411"/>
            <a:ext cx="4572000" cy="533400"/>
            <a:chOff x="373" y="811"/>
            <a:chExt cx="2880" cy="336"/>
          </a:xfrm>
        </p:grpSpPr>
        <p:sp>
          <p:nvSpPr>
            <p:cNvPr id="17" name="Rectangle 4">
              <a:extLst>
                <a:ext uri="{FF2B5EF4-FFF2-40B4-BE49-F238E27FC236}">
                  <a16:creationId xmlns:a16="http://schemas.microsoft.com/office/drawing/2014/main" id="{5C27A12E-1D0D-CB65-DE0D-3291D01B1665}"/>
                </a:ext>
              </a:extLst>
            </p:cNvPr>
            <p:cNvSpPr/>
            <p:nvPr/>
          </p:nvSpPr>
          <p:spPr>
            <a:xfrm>
              <a:off x="373" y="811"/>
              <a:ext cx="288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1. </a:t>
              </a:r>
              <a:r>
                <a:rPr lang="zh-CN" altLang="en-US" sz="2400" b="1" dirty="0">
                  <a:solidFill>
                    <a:srgbClr val="CC0000"/>
                  </a:solidFill>
                  <a:latin typeface="宋体" panose="02010600030101010101" pitchFamily="2" charset="-122"/>
                </a:rPr>
                <a:t>电流放大系数</a:t>
              </a:r>
              <a:r>
                <a:rPr lang="zh-CN" altLang="en-US" sz="2400" b="1" dirty="0">
                  <a:solidFill>
                    <a:srgbClr val="CC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，</a:t>
              </a:r>
              <a:r>
                <a:rPr lang="zh-CN" altLang="en-US" sz="2400" b="1" i="1" dirty="0">
                  <a:solidFill>
                    <a:srgbClr val="CC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</a:t>
              </a:r>
              <a:endParaRPr lang="zh-CN" altLang="en-US" sz="2400" i="1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07D7C7F-4687-00DA-5A78-B75F86008D4E}"/>
                </a:ext>
              </a:extLst>
            </p:cNvPr>
            <p:cNvPicPr/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CC0000"/>
                </a:clrTo>
              </a:clrChange>
            </a:blip>
            <a:stretch>
              <a:fillRect/>
            </a:stretch>
          </p:blipFill>
          <p:spPr>
            <a:xfrm>
              <a:off x="1813" y="814"/>
              <a:ext cx="193" cy="272"/>
            </a:xfrm>
            <a:prstGeom prst="rect">
              <a:avLst/>
            </a:prstGeom>
            <a:noFill/>
            <a:ln w="38100">
              <a:noFill/>
              <a:miter/>
            </a:ln>
          </p:spPr>
        </p:pic>
      </p:grpSp>
      <p:sp>
        <p:nvSpPr>
          <p:cNvPr id="4" name="Text Box 6">
            <a:extLst>
              <a:ext uri="{FF2B5EF4-FFF2-40B4-BE49-F238E27FC236}">
                <a16:creationId xmlns:a16="http://schemas.microsoft.com/office/drawing/2014/main" id="{787E8BE3-F944-63D6-771F-DCA301F2B465}"/>
              </a:ext>
            </a:extLst>
          </p:cNvPr>
          <p:cNvSpPr txBox="1"/>
          <p:nvPr/>
        </p:nvSpPr>
        <p:spPr>
          <a:xfrm>
            <a:off x="2883939" y="3241122"/>
            <a:ext cx="3581400" cy="463846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</a:rPr>
              <a:t>直流电流放大系数</a:t>
            </a:r>
          </a:p>
        </p:txBody>
      </p:sp>
      <p:pic>
        <p:nvPicPr>
          <p:cNvPr id="5" name="Object 7">
            <a:extLst>
              <a:ext uri="{FF2B5EF4-FFF2-40B4-BE49-F238E27FC236}">
                <a16:creationId xmlns:a16="http://schemas.microsoft.com/office/drawing/2014/main" id="{746A665B-23EF-AB3E-0293-47658AE06F7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3B76"/>
              </a:clrTo>
            </a:clrChange>
          </a:blip>
          <a:stretch>
            <a:fillRect/>
          </a:stretch>
        </p:blipFill>
        <p:spPr>
          <a:xfrm>
            <a:off x="4115839" y="3642114"/>
            <a:ext cx="1119188" cy="939800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7" name="Object 8">
            <a:extLst>
              <a:ext uri="{FF2B5EF4-FFF2-40B4-BE49-F238E27FC236}">
                <a16:creationId xmlns:a16="http://schemas.microsoft.com/office/drawing/2014/main" id="{B14C6CD8-1296-535E-408E-426F7A37551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66CC"/>
              </a:clrTo>
            </a:clrChange>
          </a:blip>
          <a:stretch>
            <a:fillRect/>
          </a:stretch>
        </p:blipFill>
        <p:spPr>
          <a:xfrm>
            <a:off x="7468639" y="3708789"/>
            <a:ext cx="1255713" cy="836612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8" name="Rectangle 9">
            <a:extLst>
              <a:ext uri="{FF2B5EF4-FFF2-40B4-BE49-F238E27FC236}">
                <a16:creationId xmlns:a16="http://schemas.microsoft.com/office/drawing/2014/main" id="{C5F17B9F-C340-C42E-090C-4497126E7DFA}"/>
              </a:ext>
            </a:extLst>
          </p:cNvPr>
          <p:cNvSpPr/>
          <p:nvPr/>
        </p:nvSpPr>
        <p:spPr>
          <a:xfrm>
            <a:off x="6687589" y="3213489"/>
            <a:ext cx="2659702" cy="46166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交流电流放大系数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2BAA95FC-2598-C65C-0B65-65CFAC3DE24A}"/>
              </a:ext>
            </a:extLst>
          </p:cNvPr>
          <p:cNvSpPr/>
          <p:nvPr/>
        </p:nvSpPr>
        <p:spPr>
          <a:xfrm>
            <a:off x="2879177" y="2684851"/>
            <a:ext cx="4206601" cy="5043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当晶体管接成发射极电路时，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7FB4A159-6C81-500B-3C90-7DFCE8952DC6}"/>
              </a:ext>
            </a:extLst>
          </p:cNvPr>
          <p:cNvSpPr/>
          <p:nvPr/>
        </p:nvSpPr>
        <p:spPr>
          <a:xfrm>
            <a:off x="2912514" y="4023114"/>
            <a:ext cx="1112805" cy="5043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注意：</a:t>
            </a:r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id="{65487064-F7C3-CC09-E937-AB7C85830767}"/>
              </a:ext>
            </a:extLst>
          </p:cNvPr>
          <p:cNvGrpSpPr/>
          <p:nvPr/>
        </p:nvGrpSpPr>
        <p:grpSpPr>
          <a:xfrm>
            <a:off x="2433089" y="4651767"/>
            <a:ext cx="8001000" cy="833438"/>
            <a:chOff x="336" y="2963"/>
            <a:chExt cx="5040" cy="525"/>
          </a:xfrm>
        </p:grpSpPr>
        <p:sp>
          <p:nvSpPr>
            <p:cNvPr id="15" name="Text Box 13">
              <a:extLst>
                <a:ext uri="{FF2B5EF4-FFF2-40B4-BE49-F238E27FC236}">
                  <a16:creationId xmlns:a16="http://schemas.microsoft.com/office/drawing/2014/main" id="{CD431F6F-BEC0-9FE6-93F1-E80F3A2609F0}"/>
                </a:ext>
              </a:extLst>
            </p:cNvPr>
            <p:cNvSpPr txBox="1"/>
            <p:nvPr/>
          </p:nvSpPr>
          <p:spPr>
            <a:xfrm>
              <a:off x="336" y="2963"/>
              <a:ext cx="5040" cy="525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90000" tIns="46800" rIns="90000" bIns="46800"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        </a:t>
              </a:r>
              <a:r>
                <a:rPr lang="zh-CN" altLang="en-US" sz="24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和</a:t>
              </a:r>
              <a:r>
                <a:rPr lang="zh-CN" altLang="en-US" sz="24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</a:t>
              </a:r>
              <a:r>
                <a:rPr lang="zh-CN" altLang="en-US" sz="24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</a:rPr>
                <a:t>的含义不同，但在特性曲线近于平行等距并且</a:t>
              </a:r>
              <a:r>
                <a:rPr lang="en-US" altLang="zh-CN" sz="2400" b="1" i="1" dirty="0">
                  <a:solidFill>
                    <a:srgbClr val="000099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400" b="1" baseline="-25000" dirty="0">
                  <a:solidFill>
                    <a:srgbClr val="000099"/>
                  </a:solidFill>
                  <a:latin typeface="Times New Roman" panose="02020603050405020304" pitchFamily="18" charset="0"/>
                </a:rPr>
                <a:t>CEO </a:t>
              </a:r>
              <a:r>
                <a:rPr lang="zh-CN" altLang="en-US" sz="2400" b="1" dirty="0">
                  <a:latin typeface="Times New Roman" panose="02020603050405020304" pitchFamily="18" charset="0"/>
                </a:rPr>
                <a:t>较小的情况下，两者数值接近。</a:t>
              </a: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E9440B8F-2578-6BC7-CF56-048E6D323BEF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787" y="2978"/>
              <a:ext cx="174" cy="284"/>
            </a:xfrm>
            <a:prstGeom prst="rect">
              <a:avLst/>
            </a:prstGeom>
            <a:noFill/>
            <a:ln w="38100">
              <a:noFill/>
              <a:miter/>
            </a:ln>
          </p:spPr>
        </p:pic>
      </p:grpSp>
      <p:sp>
        <p:nvSpPr>
          <p:cNvPr id="13" name="Text Box 16">
            <a:extLst>
              <a:ext uri="{FF2B5EF4-FFF2-40B4-BE49-F238E27FC236}">
                <a16:creationId xmlns:a16="http://schemas.microsoft.com/office/drawing/2014/main" id="{73FCC767-6620-DDFF-0F58-F0B24697F23B}"/>
              </a:ext>
            </a:extLst>
          </p:cNvPr>
          <p:cNvSpPr txBox="1"/>
          <p:nvPr/>
        </p:nvSpPr>
        <p:spPr>
          <a:xfrm>
            <a:off x="2420389" y="5556639"/>
            <a:ext cx="8215313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由于晶体管的输出特性曲线是非线性的，只有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在特性曲线的近于水平部分，</a:t>
            </a:r>
            <a:r>
              <a:rPr lang="en-US" altLang="zh-CN" sz="2400" b="1" i="1" dirty="0">
                <a:solidFill>
                  <a:srgbClr val="000099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solidFill>
                  <a:srgbClr val="000099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随</a:t>
            </a:r>
            <a:r>
              <a:rPr lang="en-US" altLang="zh-CN" sz="2400" b="1" i="1" dirty="0">
                <a:solidFill>
                  <a:srgbClr val="000099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solidFill>
                  <a:srgbClr val="000099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成正比变化</a:t>
            </a: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24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 </a:t>
            </a:r>
            <a:r>
              <a:rPr lang="zh-CN" altLang="en-US" sz="2400" b="1" dirty="0">
                <a:latin typeface="Times New Roman" panose="02020603050405020304" pitchFamily="18" charset="0"/>
                <a:sym typeface="Symbol" panose="05050102010706020507" pitchFamily="18" charset="2"/>
              </a:rPr>
              <a:t>值才可认为是基本恒定的。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E0AE2A49-81BD-064F-A7F3-D48C0BDDD2C3}"/>
              </a:ext>
            </a:extLst>
          </p:cNvPr>
          <p:cNvSpPr/>
          <p:nvPr/>
        </p:nvSpPr>
        <p:spPr>
          <a:xfrm>
            <a:off x="2242589" y="1505546"/>
            <a:ext cx="83820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表示晶体管特性的数据称为晶体管的参数。晶体管的参数是设计电路、选用晶体管的依据。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05ABE0CE-FD0A-178A-C35F-F78EBF4F912E}"/>
              </a:ext>
            </a:extLst>
          </p:cNvPr>
          <p:cNvSpPr>
            <a:spLocks noGrp="1" noChangeArrowheads="1"/>
          </p:cNvSpPr>
          <p:nvPr/>
        </p:nvSpPr>
        <p:spPr>
          <a:xfrm>
            <a:off x="-239484" y="1015331"/>
            <a:ext cx="7416800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华文行楷" panose="02010800040101010101" pitchFamily="2" charset="-122"/>
                <a:cs typeface="+mn-cs"/>
              </a:rPr>
              <a:t>三、晶体管的主要参数</a:t>
            </a:r>
          </a:p>
        </p:txBody>
      </p:sp>
    </p:spTree>
    <p:extLst>
      <p:ext uri="{BB962C8B-B14F-4D97-AF65-F5344CB8AC3E}">
        <p14:creationId xmlns:p14="http://schemas.microsoft.com/office/powerpoint/2010/main" val="388479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C8277-8CF0-959D-839D-9CB6BB0DA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F59D746A-2292-1FD2-75D8-71FF1CD3F0DA}"/>
              </a:ext>
            </a:extLst>
          </p:cNvPr>
          <p:cNvSpPr/>
          <p:nvPr/>
        </p:nvSpPr>
        <p:spPr>
          <a:xfrm>
            <a:off x="934141" y="266657"/>
            <a:ext cx="7345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晶体三级管的结构、放大原理和主要参数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7227353-6610-D366-5D08-EA3CBBF61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096B549-1EF8-2FCA-E2F7-D5AC0EE9B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F87E352C-3A64-FEAF-6108-0FCC28CC1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8428" y="1249841"/>
            <a:ext cx="6400800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CC0000"/>
                </a:solidFill>
              </a:rPr>
              <a:t>2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.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集电极最大允许电流 </a:t>
            </a:r>
            <a:r>
              <a:rPr kumimoji="0" lang="en-US" altLang="zh-CN" sz="2400" i="1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2400" kern="1200" cap="none" spc="0" normalizeH="0" baseline="-2500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CM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60316260-9E9C-383F-4D84-434C39A0C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728" y="2885380"/>
            <a:ext cx="5470525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CC0000"/>
                </a:solidFill>
              </a:rPr>
              <a:t>3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集</a:t>
            </a:r>
            <a:r>
              <a:rPr kumimoji="0" lang="en-US" altLang="zh-CN" sz="2400" kern="1200" cap="none" spc="0" normalizeH="0" baseline="0" noProof="0" dirty="0">
                <a:solidFill>
                  <a:srgbClr val="E6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-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射极反向击穿电压</a:t>
            </a:r>
            <a:r>
              <a:rPr kumimoji="0" lang="en-US" altLang="zh-CN" sz="2400" i="1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U</a:t>
            </a:r>
            <a:r>
              <a:rPr kumimoji="0" lang="en-US" altLang="zh-CN" sz="2400" kern="1200" cap="none" spc="0" normalizeH="0" baseline="-2500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(BR)CEO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73ADF6AC-44A8-B327-1286-818118F16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8128" y="1717508"/>
            <a:ext cx="8139113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集电极电流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上升会导致晶体管的</a:t>
            </a:r>
            <a:r>
              <a: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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值的下降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,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当</a:t>
            </a:r>
            <a:r>
              <a: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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值下降到正常值的三分之二时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,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集电极电流即为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I</a:t>
            </a:r>
            <a:r>
              <a:rPr kumimoji="0" lang="en-US" altLang="zh-CN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CM</a:t>
            </a:r>
            <a:r>
              <a: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595C67CF-4928-89BB-D1EF-DF855CC46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9228" y="3338760"/>
            <a:ext cx="8359775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当集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−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射极电压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U</a:t>
            </a:r>
            <a:r>
              <a:rPr kumimoji="0" lang="en-US" altLang="zh-CN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CE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超过一定的数值时，晶体管就会被击穿。手册上给出的数值是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25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C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,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基极开路时的击穿电压为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U</a:t>
            </a:r>
            <a:r>
              <a:rPr kumimoji="0" lang="en-US" altLang="zh-CN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(BR)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CEO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AFA30CA1-AD57-653B-7535-3EFB866D6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728" y="4862991"/>
            <a:ext cx="6400800" cy="463846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rgbClr val="CC0000"/>
                </a:solidFill>
              </a:rPr>
              <a:t>4</a:t>
            </a:r>
            <a:r>
              <a:rPr kumimoji="0" lang="en-US" altLang="zh-CN" sz="2400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. </a:t>
            </a:r>
            <a:r>
              <a:rPr kumimoji="0" lang="zh-CN" altLang="en-US" sz="2400" kern="1200" cap="none" spc="0" normalizeH="0" baseline="0" noProof="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集电极最大允许耗散功率</a:t>
            </a:r>
            <a:r>
              <a:rPr kumimoji="0" lang="en-US" altLang="zh-CN" sz="2400" i="1" kern="1200" cap="none" spc="0" normalizeH="0" baseline="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altLang="zh-CN" sz="2400" kern="1200" cap="none" spc="0" normalizeH="0" baseline="-25000" noProof="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CM</a:t>
            </a:r>
            <a:endParaRPr kumimoji="0" lang="en-US" altLang="zh-CN" sz="2400" i="1" kern="1200" cap="none" spc="0" normalizeH="0" baseline="0" noProof="0" dirty="0">
              <a:solidFill>
                <a:srgbClr val="CC0000"/>
              </a:solidFill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 Box 13">
            <a:extLst>
              <a:ext uri="{FF2B5EF4-FFF2-40B4-BE49-F238E27FC236}">
                <a16:creationId xmlns:a16="http://schemas.microsoft.com/office/drawing/2014/main" id="{1AC627E5-AAED-8CAA-FBC4-EB3DD649D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1928" y="5322335"/>
            <a:ext cx="8286750" cy="120251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 anchor="ctr">
            <a:spAutoFit/>
          </a:bodyPr>
          <a:lstStyle>
            <a:defPPr>
              <a:defRPr lang="en-US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  P</a:t>
            </a:r>
            <a:r>
              <a:rPr kumimoji="0" lang="en-US" altLang="zh-CN" sz="2400" kern="1200" cap="none" spc="0" normalizeH="0" baseline="-25000" noProof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CM</a:t>
            </a:r>
            <a:r>
              <a:rPr kumimoji="0" lang="zh-CN" altLang="en-US" sz="24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取决于晶体管允许的温升，消耗功率过大</a:t>
            </a:r>
            <a:r>
              <a:rPr kumimoji="0" lang="en-US" altLang="zh-CN" sz="24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4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温升过高会烧坏晶体管。</a:t>
            </a: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en-US" altLang="zh-CN" sz="24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altLang="zh-CN" sz="24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≤</a:t>
            </a:r>
            <a:r>
              <a:rPr kumimoji="0" lang="en-US" altLang="zh-CN" sz="24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 </a:t>
            </a:r>
            <a:r>
              <a:rPr kumimoji="0" lang="en-US" altLang="zh-CN" sz="24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P</a:t>
            </a:r>
            <a:r>
              <a:rPr kumimoji="0" lang="en-US" altLang="zh-CN" sz="24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CM </a:t>
            </a:r>
            <a:r>
              <a:rPr kumimoji="0" lang="en-US" altLang="zh-CN" sz="2400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= </a:t>
            </a:r>
            <a:r>
              <a:rPr kumimoji="0" lang="en-US" altLang="zh-CN" sz="24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24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 </a:t>
            </a:r>
            <a:r>
              <a:rPr kumimoji="0" lang="en-US" altLang="zh-CN" sz="2400" i="1" kern="1200" cap="none" spc="0" normalizeH="0" baseline="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U</a:t>
            </a:r>
            <a:r>
              <a:rPr kumimoji="0" lang="en-US" altLang="zh-CN" sz="2400" kern="1200" cap="none" spc="0" normalizeH="0" baseline="-25000" noProof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CE</a:t>
            </a:r>
            <a:endParaRPr kumimoji="0" lang="en-US" altLang="zh-CN" sz="2400" kern="1200" cap="none" spc="0" normalizeH="0" baseline="-25000" noProof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22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48" name="组合 239647"/>
          <p:cNvGrpSpPr/>
          <p:nvPr/>
        </p:nvGrpSpPr>
        <p:grpSpPr>
          <a:xfrm rot="-557555">
            <a:off x="-154940" y="1394143"/>
            <a:ext cx="2630488" cy="1323975"/>
            <a:chOff x="201" y="220"/>
            <a:chExt cx="1511" cy="892"/>
          </a:xfrm>
        </p:grpSpPr>
        <p:sp>
          <p:nvSpPr>
            <p:cNvPr id="239649" name="爆炸形 1 239648"/>
            <p:cNvSpPr/>
            <p:nvPr/>
          </p:nvSpPr>
          <p:spPr>
            <a:xfrm rot="-1281854">
              <a:off x="201" y="220"/>
              <a:ext cx="1511" cy="892"/>
            </a:xfrm>
            <a:prstGeom prst="irregularSeal1">
              <a:avLst/>
            </a:prstGeom>
            <a:solidFill>
              <a:srgbClr val="00FF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50" name="文本框 239649"/>
            <p:cNvSpPr txBox="1"/>
            <p:nvPr/>
          </p:nvSpPr>
          <p:spPr>
            <a:xfrm rot="-1470610">
              <a:off x="598" y="393"/>
              <a:ext cx="713" cy="4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eaLnBrk="0" hangingPunct="0"/>
              <a:r>
                <a:rPr lang="zh-CN" altLang="en-US" sz="4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思考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3C8EFF-D80A-BC19-FD66-D691791BC0FC}"/>
              </a:ext>
            </a:extLst>
          </p:cNvPr>
          <p:cNvSpPr txBox="1"/>
          <p:nvPr/>
        </p:nvSpPr>
        <p:spPr>
          <a:xfrm>
            <a:off x="2466109" y="2231613"/>
            <a:ext cx="78693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KaiTi_GB231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KaiTi_GB2312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KaiTi_GB2312"/>
              </a:rPr>
              <a:t>P N 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KaiTi_GB2312"/>
              </a:rPr>
              <a:t>结为什么具有单向导电 性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KaiTi_GB2312"/>
              </a:rPr>
              <a:t>? 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KaiTi_GB2312"/>
              </a:rPr>
              <a:t>在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KaiTi_GB2312"/>
              </a:rPr>
              <a:t>P N 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KaiTi_GB2312"/>
              </a:rPr>
              <a:t>结加反向电压时真的没有电流吗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KaiTi_GB2312"/>
              </a:rPr>
              <a:t>?</a:t>
            </a:r>
            <a:endParaRPr lang="zh-CN" altLang="en-US" sz="28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F5FFF5-03BF-6815-2474-696269C36E18}"/>
              </a:ext>
            </a:extLst>
          </p:cNvPr>
          <p:cNvSpPr txBox="1"/>
          <p:nvPr/>
        </p:nvSpPr>
        <p:spPr>
          <a:xfrm>
            <a:off x="2546464" y="3522810"/>
            <a:ext cx="7356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</a:rPr>
              <a:t>、晶体三级管为什么可以起到放大作用？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840803" y="3250106"/>
            <a:ext cx="8317242" cy="196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</a:t>
            </a:r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直流稳压电源</a:t>
            </a: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7739" y="653415"/>
            <a:ext cx="6096000" cy="1405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直流稳压电源</a:t>
            </a:r>
          </a:p>
          <a:p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81700" y="2719070"/>
            <a:ext cx="5118562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熟悉并联、串联稳压电路的结构和工作原理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1700" y="1726565"/>
            <a:ext cx="5185064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了解直流稳压电源的组成和工作原理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56630" y="4047490"/>
            <a:ext cx="477901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latin typeface="Times New Roman" panose="02020603050405020304" pitchFamily="18" charset="0"/>
                <a:sym typeface="+mn-ea"/>
              </a:rPr>
              <a:t>掌握几种滤波电路的结构和工作原理</a:t>
            </a:r>
            <a:endParaRPr lang="en-US" altLang="zh-CN" sz="24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5505450" y="1814830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5505450" y="2823845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5466715" y="404749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982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直流稳压电源的组成和工作原理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5" name="对象 21506">
            <a:extLst>
              <a:ext uri="{FF2B5EF4-FFF2-40B4-BE49-F238E27FC236}">
                <a16:creationId xmlns:a16="http://schemas.microsoft.com/office/drawing/2014/main" id="{A0AADC70-FAC3-03BE-3992-49CA36B3818C}"/>
              </a:ext>
            </a:extLst>
          </p:cNvPr>
          <p:cNvPicPr/>
          <p:nvPr/>
        </p:nvPicPr>
        <p:blipFill>
          <a:blip r:embed="rId3"/>
          <a:srcRect l="5000" t="50000" r="86250"/>
          <a:stretch>
            <a:fillRect/>
          </a:stretch>
        </p:blipFill>
        <p:spPr>
          <a:xfrm>
            <a:off x="2553364" y="3334312"/>
            <a:ext cx="533400" cy="555625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26" name="对象 21507">
            <a:extLst>
              <a:ext uri="{FF2B5EF4-FFF2-40B4-BE49-F238E27FC236}">
                <a16:creationId xmlns:a16="http://schemas.microsoft.com/office/drawing/2014/main" id="{01680202-4C43-E99C-7F5F-D1BCEE9235D1}"/>
              </a:ext>
            </a:extLst>
          </p:cNvPr>
          <p:cNvPicPr/>
          <p:nvPr/>
        </p:nvPicPr>
        <p:blipFill>
          <a:blip r:embed="rId3"/>
          <a:srcRect l="5000" t="50000" r="86250"/>
          <a:stretch>
            <a:fillRect/>
          </a:stretch>
        </p:blipFill>
        <p:spPr>
          <a:xfrm>
            <a:off x="4077364" y="3334312"/>
            <a:ext cx="533400" cy="555625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27" name="对象 21508">
            <a:extLst>
              <a:ext uri="{FF2B5EF4-FFF2-40B4-BE49-F238E27FC236}">
                <a16:creationId xmlns:a16="http://schemas.microsoft.com/office/drawing/2014/main" id="{1799BA07-0AD5-F905-B38F-BCFE5A93CE3D}"/>
              </a:ext>
            </a:extLst>
          </p:cNvPr>
          <p:cNvPicPr/>
          <p:nvPr/>
        </p:nvPicPr>
        <p:blipFill>
          <a:blip r:embed="rId3"/>
          <a:srcRect l="91251" t="48000" b="17714"/>
          <a:stretch>
            <a:fillRect/>
          </a:stretch>
        </p:blipFill>
        <p:spPr>
          <a:xfrm>
            <a:off x="9106564" y="3334312"/>
            <a:ext cx="609600" cy="434975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28" name="对象 21509">
            <a:extLst>
              <a:ext uri="{FF2B5EF4-FFF2-40B4-BE49-F238E27FC236}">
                <a16:creationId xmlns:a16="http://schemas.microsoft.com/office/drawing/2014/main" id="{DF3958B7-DAE5-07DF-7C97-4ABF351D2528}"/>
              </a:ext>
            </a:extLst>
          </p:cNvPr>
          <p:cNvPicPr/>
          <p:nvPr/>
        </p:nvPicPr>
        <p:blipFill>
          <a:blip r:embed="rId3"/>
          <a:srcRect l="66666" t="52222" r="23016" b="21667"/>
          <a:stretch>
            <a:fillRect/>
          </a:stretch>
        </p:blipFill>
        <p:spPr>
          <a:xfrm>
            <a:off x="7277764" y="3410512"/>
            <a:ext cx="762000" cy="352425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29" name="对象 21510">
            <a:extLst>
              <a:ext uri="{FF2B5EF4-FFF2-40B4-BE49-F238E27FC236}">
                <a16:creationId xmlns:a16="http://schemas.microsoft.com/office/drawing/2014/main" id="{2B068ABA-5FA9-42B3-4226-DBD7EF57D96D}"/>
              </a:ext>
            </a:extLst>
          </p:cNvPr>
          <p:cNvPicPr/>
          <p:nvPr/>
        </p:nvPicPr>
        <p:blipFill>
          <a:blip r:embed="rId3"/>
          <a:srcRect l="45859" t="52402" r="42676" b="-7205"/>
          <a:stretch>
            <a:fillRect/>
          </a:stretch>
        </p:blipFill>
        <p:spPr>
          <a:xfrm>
            <a:off x="5753764" y="3334312"/>
            <a:ext cx="685800" cy="598488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30" name="文本框 21511">
            <a:extLst>
              <a:ext uri="{FF2B5EF4-FFF2-40B4-BE49-F238E27FC236}">
                <a16:creationId xmlns:a16="http://schemas.microsoft.com/office/drawing/2014/main" id="{8A29649A-2A2C-2353-4368-8E6047083732}"/>
              </a:ext>
            </a:extLst>
          </p:cNvPr>
          <p:cNvSpPr txBox="1"/>
          <p:nvPr/>
        </p:nvSpPr>
        <p:spPr>
          <a:xfrm>
            <a:off x="2705764" y="3943912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改变电压值通常为降压</a:t>
            </a:r>
            <a:endParaRPr lang="zh-CN" altLang="en-US" sz="2400" b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文本框 21512">
            <a:extLst>
              <a:ext uri="{FF2B5EF4-FFF2-40B4-BE49-F238E27FC236}">
                <a16:creationId xmlns:a16="http://schemas.microsoft.com/office/drawing/2014/main" id="{25702516-EE80-EAE0-2A83-9EE5B15B396B}"/>
              </a:ext>
            </a:extLst>
          </p:cNvPr>
          <p:cNvSpPr txBox="1"/>
          <p:nvPr/>
        </p:nvSpPr>
        <p:spPr>
          <a:xfrm>
            <a:off x="4534564" y="3943912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交流变脉动的直流</a:t>
            </a:r>
            <a:endParaRPr lang="zh-CN" altLang="en-US" sz="2400" b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文本框 21513">
            <a:extLst>
              <a:ext uri="{FF2B5EF4-FFF2-40B4-BE49-F238E27FC236}">
                <a16:creationId xmlns:a16="http://schemas.microsoft.com/office/drawing/2014/main" id="{E11C47CE-3C29-114C-10B9-11CD8FA7DC45}"/>
              </a:ext>
            </a:extLst>
          </p:cNvPr>
          <p:cNvSpPr txBox="1"/>
          <p:nvPr/>
        </p:nvSpPr>
        <p:spPr>
          <a:xfrm>
            <a:off x="6210964" y="4096312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减小脉动</a:t>
            </a:r>
            <a:endParaRPr lang="zh-CN" altLang="en-US" sz="2400" b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文本框 21514">
            <a:extLst>
              <a:ext uri="{FF2B5EF4-FFF2-40B4-BE49-F238E27FC236}">
                <a16:creationId xmlns:a16="http://schemas.microsoft.com/office/drawing/2014/main" id="{D62774E2-63B6-2DC2-3ECF-657D8D41D1BD}"/>
              </a:ext>
            </a:extLst>
          </p:cNvPr>
          <p:cNvSpPr txBox="1"/>
          <p:nvPr/>
        </p:nvSpPr>
        <p:spPr>
          <a:xfrm>
            <a:off x="7506364" y="3867712"/>
            <a:ext cx="2590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b="1">
                <a:solidFill>
                  <a:srgbClr val="A50021"/>
                </a:solidFill>
                <a:latin typeface="Times New Roman" panose="02020603050405020304" pitchFamily="18" charset="0"/>
              </a:rPr>
              <a:t>1) </a:t>
            </a: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负载变化输出电压基本不变；</a:t>
            </a:r>
          </a:p>
          <a:p>
            <a:r>
              <a:rPr lang="en-US" altLang="zh-CN" sz="2000" b="1">
                <a:solidFill>
                  <a:srgbClr val="A50021"/>
                </a:solidFill>
                <a:latin typeface="Times New Roman" panose="02020603050405020304" pitchFamily="18" charset="0"/>
              </a:rPr>
              <a:t>2) </a:t>
            </a:r>
            <a:r>
              <a:rPr lang="zh-CN" altLang="en-US" sz="20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电网电压变化输出电压基本不变。</a:t>
            </a:r>
          </a:p>
        </p:txBody>
      </p:sp>
      <p:sp>
        <p:nvSpPr>
          <p:cNvPr id="34" name="文本框 21515">
            <a:extLst>
              <a:ext uri="{FF2B5EF4-FFF2-40B4-BE49-F238E27FC236}">
                <a16:creationId xmlns:a16="http://schemas.microsoft.com/office/drawing/2014/main" id="{8F9D8308-0B22-BA05-3FB0-1A892CBF4CC3}"/>
              </a:ext>
            </a:extLst>
          </p:cNvPr>
          <p:cNvSpPr txBox="1"/>
          <p:nvPr/>
        </p:nvSpPr>
        <p:spPr>
          <a:xfrm>
            <a:off x="1867564" y="1581712"/>
            <a:ext cx="7772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直流电源是能量转换电路，将</a:t>
            </a:r>
            <a:r>
              <a:rPr lang="en-US" altLang="zh-CN" sz="2400" b="1" dirty="0">
                <a:latin typeface="Times New Roman" panose="02020603050405020304" pitchFamily="18" charset="0"/>
              </a:rPr>
              <a:t>220V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zh-CN" altLang="zh-CN" sz="2400" b="1" dirty="0">
                <a:latin typeface="Times New Roman" panose="02020603050405020304" pitchFamily="18" charset="0"/>
              </a:rPr>
              <a:t>或380</a:t>
            </a:r>
            <a:r>
              <a:rPr lang="en-US" altLang="zh-CN" sz="2400" b="1" dirty="0">
                <a:latin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</a:rPr>
              <a:t>50Hz</a:t>
            </a:r>
            <a:r>
              <a:rPr lang="zh-CN" altLang="zh-CN" sz="2400" b="1" dirty="0">
                <a:latin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</a:rPr>
              <a:t>交流电转换为直流电。</a:t>
            </a:r>
          </a:p>
        </p:txBody>
      </p:sp>
      <p:sp>
        <p:nvSpPr>
          <p:cNvPr id="35" name="线形标注 1 21516">
            <a:extLst>
              <a:ext uri="{FF2B5EF4-FFF2-40B4-BE49-F238E27FC236}">
                <a16:creationId xmlns:a16="http://schemas.microsoft.com/office/drawing/2014/main" id="{8CD794CC-1652-84B2-A092-57DC0F8BA674}"/>
              </a:ext>
            </a:extLst>
          </p:cNvPr>
          <p:cNvSpPr/>
          <p:nvPr/>
        </p:nvSpPr>
        <p:spPr>
          <a:xfrm>
            <a:off x="2705764" y="4785287"/>
            <a:ext cx="1433513" cy="415925"/>
          </a:xfrm>
          <a:prstGeom prst="borderCallout1">
            <a:avLst>
              <a:gd name="adj1" fmla="val 27481"/>
              <a:gd name="adj2" fmla="val 105315"/>
              <a:gd name="adj3" fmla="val -315269"/>
              <a:gd name="adj4" fmla="val 210190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半波整流</a:t>
            </a:r>
          </a:p>
        </p:txBody>
      </p:sp>
      <p:sp>
        <p:nvSpPr>
          <p:cNvPr id="36" name="线形标注 1 21517">
            <a:extLst>
              <a:ext uri="{FF2B5EF4-FFF2-40B4-BE49-F238E27FC236}">
                <a16:creationId xmlns:a16="http://schemas.microsoft.com/office/drawing/2014/main" id="{239E2812-6DB9-15DD-9C82-A30618AA32E7}"/>
              </a:ext>
            </a:extLst>
          </p:cNvPr>
          <p:cNvSpPr/>
          <p:nvPr/>
        </p:nvSpPr>
        <p:spPr>
          <a:xfrm>
            <a:off x="4534564" y="4785287"/>
            <a:ext cx="1285875" cy="415925"/>
          </a:xfrm>
          <a:prstGeom prst="borderCallout1">
            <a:avLst>
              <a:gd name="adj1" fmla="val 27481"/>
              <a:gd name="adj2" fmla="val 105926"/>
              <a:gd name="adj3" fmla="val -227481"/>
              <a:gd name="adj4" fmla="val 126296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全波整流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" name="对象 21519">
            <a:extLst>
              <a:ext uri="{FF2B5EF4-FFF2-40B4-BE49-F238E27FC236}">
                <a16:creationId xmlns:a16="http://schemas.microsoft.com/office/drawing/2014/main" id="{B0775BC2-A539-3BAD-5A8B-EA4A519D27F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38964" y="2496112"/>
            <a:ext cx="8229600" cy="823913"/>
          </a:xfrm>
          <a:prstGeom prst="rect">
            <a:avLst/>
          </a:prstGeom>
          <a:noFill/>
          <a:ln w="38100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96E3C-0666-9510-7D3B-1ED772A03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6F83C1D2-277B-279E-F7BC-A79A77D9BDF4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D4D4038-E729-CA25-696B-AD5D642E0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B9350ED-E5D7-70B5-F109-34417D094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CAC94D-630D-69F2-2122-F5E075BEFCEA}"/>
              </a:ext>
            </a:extLst>
          </p:cNvPr>
          <p:cNvSpPr txBox="1"/>
          <p:nvPr/>
        </p:nvSpPr>
        <p:spPr>
          <a:xfrm>
            <a:off x="775994" y="1220978"/>
            <a:ext cx="10557024" cy="479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 dirty="0">
                <a:solidFill>
                  <a:srgbClr val="2211A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稳压电路（稳压器）是为电路或负载提供稳定的输出电压的一种电子设备。</a:t>
            </a:r>
          </a:p>
        </p:txBody>
      </p:sp>
      <p:sp>
        <p:nvSpPr>
          <p:cNvPr id="7" name="文本框 39938">
            <a:extLst>
              <a:ext uri="{FF2B5EF4-FFF2-40B4-BE49-F238E27FC236}">
                <a16:creationId xmlns:a16="http://schemas.microsoft.com/office/drawing/2014/main" id="{0C98FBE4-CB0A-E13F-C2A9-CE84EE77F13F}"/>
              </a:ext>
            </a:extLst>
          </p:cNvPr>
          <p:cNvSpPr txBox="1"/>
          <p:nvPr/>
        </p:nvSpPr>
        <p:spPr>
          <a:xfrm>
            <a:off x="1965788" y="2539053"/>
            <a:ext cx="8001000" cy="2341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1.  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输出电压</a:t>
            </a:r>
          </a:p>
          <a:p>
            <a:pPr>
              <a:lnSpc>
                <a:spcPct val="115000"/>
              </a:lnSpc>
            </a:pP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2.  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输出电流</a:t>
            </a:r>
          </a:p>
          <a:p>
            <a:pPr>
              <a:lnSpc>
                <a:spcPct val="115000"/>
              </a:lnSpc>
            </a:pP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3.  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稳压系数</a:t>
            </a:r>
            <a:r>
              <a:rPr lang="zh-CN" altLang="en-US" sz="2400" b="1" dirty="0">
                <a:latin typeface="Times New Roman" panose="02020603050405020304" pitchFamily="18" charset="0"/>
              </a:rPr>
              <a:t>     表明电网电压波动时电路的稳压性能。</a:t>
            </a:r>
          </a:p>
          <a:p>
            <a:pPr>
              <a:lnSpc>
                <a:spcPct val="11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在负载电流不变时，输出电压相对变化量与输入电压变化量之比。</a:t>
            </a:r>
          </a:p>
        </p:txBody>
      </p:sp>
      <p:sp>
        <p:nvSpPr>
          <p:cNvPr id="9" name="文本框 39940">
            <a:extLst>
              <a:ext uri="{FF2B5EF4-FFF2-40B4-BE49-F238E27FC236}">
                <a16:creationId xmlns:a16="http://schemas.microsoft.com/office/drawing/2014/main" id="{4988AE7C-0585-4C7A-251E-14D71B65FE2D}"/>
              </a:ext>
            </a:extLst>
          </p:cNvPr>
          <p:cNvSpPr txBox="1"/>
          <p:nvPr/>
        </p:nvSpPr>
        <p:spPr>
          <a:xfrm>
            <a:off x="1922925" y="4800776"/>
            <a:ext cx="8077200" cy="1423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4.  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输出电阻</a:t>
            </a:r>
            <a:r>
              <a:rPr lang="zh-CN" altLang="en-US" sz="2400" b="1" dirty="0">
                <a:latin typeface="Times New Roman" panose="02020603050405020304" pitchFamily="18" charset="0"/>
              </a:rPr>
              <a:t>    表明负载电流变化时电路的稳压性能。</a:t>
            </a:r>
          </a:p>
          <a:p>
            <a:pPr>
              <a:lnSpc>
                <a:spcPct val="11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在电网电压不变时，负载变化引起的输出电压的变化量与输出电流的变化量之比。</a:t>
            </a:r>
          </a:p>
        </p:txBody>
      </p:sp>
      <p:sp>
        <p:nvSpPr>
          <p:cNvPr id="11" name="文本框 39942">
            <a:extLst>
              <a:ext uri="{FF2B5EF4-FFF2-40B4-BE49-F238E27FC236}">
                <a16:creationId xmlns:a16="http://schemas.microsoft.com/office/drawing/2014/main" id="{74B97CC8-5122-29D4-05E5-51421C4DD491}"/>
              </a:ext>
            </a:extLst>
          </p:cNvPr>
          <p:cNvSpPr txBox="1"/>
          <p:nvPr/>
        </p:nvSpPr>
        <p:spPr>
          <a:xfrm>
            <a:off x="1922925" y="6144924"/>
            <a:ext cx="6400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5.  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纹波电压</a:t>
            </a:r>
            <a:r>
              <a:rPr lang="zh-CN" altLang="en-US" sz="2400" b="1" dirty="0">
                <a:latin typeface="Times New Roman" panose="02020603050405020304" pitchFamily="18" charset="0"/>
              </a:rPr>
              <a:t>   测试出输出电压的交流分量。</a:t>
            </a:r>
          </a:p>
        </p:txBody>
      </p:sp>
      <p:sp>
        <p:nvSpPr>
          <p:cNvPr id="12" name="标题 39937">
            <a:extLst>
              <a:ext uri="{FF2B5EF4-FFF2-40B4-BE49-F238E27FC236}">
                <a16:creationId xmlns:a16="http://schemas.microsoft.com/office/drawing/2014/main" id="{F3CA9D3A-6D16-F93B-2E23-35F110929D7F}"/>
              </a:ext>
            </a:extLst>
          </p:cNvPr>
          <p:cNvSpPr>
            <a:spLocks noGrp="1"/>
          </p:cNvSpPr>
          <p:nvPr/>
        </p:nvSpPr>
        <p:spPr>
          <a:xfrm>
            <a:off x="1608844" y="1852257"/>
            <a:ext cx="4773612" cy="600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1"/>
                </a:solidFill>
                <a:ea typeface="华文行楷" panose="02010800040101010101" pitchFamily="2" charset="-122"/>
              </a:rPr>
              <a:t>稳压电路的性能指标</a:t>
            </a:r>
            <a:endParaRPr lang="zh-CN" altLang="en-US" sz="3600" dirty="0">
              <a:solidFill>
                <a:srgbClr val="FFFFFF"/>
              </a:solidFill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271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EE15A-4F90-1473-3EF9-9A873AB5F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5FA3CFDE-3BB4-4657-F21A-C08D5FE44B64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8056D4F-397F-8151-24DB-9E5DD2780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C7EDE5F-B98C-3E79-6F85-A4249BA7A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37319E-A30E-0AC9-04F7-FD731604CE27}"/>
              </a:ext>
            </a:extLst>
          </p:cNvPr>
          <p:cNvSpPr>
            <a:spLocks noGrp="1" noChangeArrowheads="1"/>
          </p:cNvSpPr>
          <p:nvPr/>
        </p:nvSpPr>
        <p:spPr>
          <a:xfrm>
            <a:off x="1662891" y="1190048"/>
            <a:ext cx="7696200" cy="30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、本征半导体的结构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14FA4E-D7A9-1CE6-19F5-562FFF14F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591" y="1766311"/>
            <a:ext cx="3200400" cy="319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6758B274-345F-C2B8-AFCE-2E3D17A88D62}"/>
              </a:ext>
            </a:extLst>
          </p:cNvPr>
          <p:cNvSpPr/>
          <p:nvPr/>
        </p:nvSpPr>
        <p:spPr>
          <a:xfrm>
            <a:off x="5891991" y="2299711"/>
            <a:ext cx="4038600" cy="1204912"/>
          </a:xfrm>
          <a:prstGeom prst="borderCallout1">
            <a:avLst>
              <a:gd name="adj1" fmla="val 9486"/>
              <a:gd name="adj2" fmla="val -1889"/>
              <a:gd name="adj3" fmla="val 66667"/>
              <a:gd name="adj4" fmla="val -40370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由于热运动，具有足够能量的价电子挣脱共价键的束缚而成为自由电子</a:t>
            </a: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22AAD56C-4044-C2C7-3838-B063637D176D}"/>
              </a:ext>
            </a:extLst>
          </p:cNvPr>
          <p:cNvSpPr/>
          <p:nvPr/>
        </p:nvSpPr>
        <p:spPr>
          <a:xfrm>
            <a:off x="5891991" y="3671311"/>
            <a:ext cx="4014787" cy="919162"/>
          </a:xfrm>
          <a:prstGeom prst="borderCallout1">
            <a:avLst>
              <a:gd name="adj1" fmla="val 12435"/>
              <a:gd name="adj2" fmla="val -1898"/>
              <a:gd name="adj3" fmla="val -70639"/>
              <a:gd name="adj4" fmla="val -48556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自由电子的产生使共价键中留有一个空位置，称为空穴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D76B13F8-013D-1BFA-5E19-87B713B527E7}"/>
              </a:ext>
            </a:extLst>
          </p:cNvPr>
          <p:cNvSpPr txBox="1"/>
          <p:nvPr/>
        </p:nvSpPr>
        <p:spPr>
          <a:xfrm>
            <a:off x="2005791" y="4966711"/>
            <a:ext cx="7696200" cy="493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自由电子与空穴相碰同时消失，称为复合。</a:t>
            </a:r>
          </a:p>
        </p:txBody>
      </p:sp>
      <p:sp>
        <p:nvSpPr>
          <p:cNvPr id="9" name="AutoShape 7">
            <a:extLst>
              <a:ext uri="{FF2B5EF4-FFF2-40B4-BE49-F238E27FC236}">
                <a16:creationId xmlns:a16="http://schemas.microsoft.com/office/drawing/2014/main" id="{48106021-62D5-ADA1-AABF-75458EE9D2FA}"/>
              </a:ext>
            </a:extLst>
          </p:cNvPr>
          <p:cNvSpPr/>
          <p:nvPr/>
        </p:nvSpPr>
        <p:spPr>
          <a:xfrm>
            <a:off x="5891991" y="1690111"/>
            <a:ext cx="1295400" cy="457200"/>
          </a:xfrm>
          <a:prstGeom prst="borderCallout1">
            <a:avLst>
              <a:gd name="adj1" fmla="val 25000"/>
              <a:gd name="adj2" fmla="val -5884"/>
              <a:gd name="adj3" fmla="val 205208"/>
              <a:gd name="adj4" fmla="val -63972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共价键</a:t>
            </a:r>
          </a:p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DF6DF794-9F56-7F7C-5CBE-095DBE05F4E9}"/>
              </a:ext>
            </a:extLst>
          </p:cNvPr>
          <p:cNvSpPr/>
          <p:nvPr/>
        </p:nvSpPr>
        <p:spPr>
          <a:xfrm>
            <a:off x="2081991" y="5423911"/>
            <a:ext cx="7848600" cy="1296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一定温度下，自由电子与空穴对的浓度一定；温度升高，热运动加剧，挣脱共价键的电子增多，自由电子与空穴对的浓度加大。</a:t>
            </a:r>
          </a:p>
        </p:txBody>
      </p:sp>
      <p:grpSp>
        <p:nvGrpSpPr>
          <p:cNvPr id="11" name="Group 9">
            <a:extLst>
              <a:ext uri="{FF2B5EF4-FFF2-40B4-BE49-F238E27FC236}">
                <a16:creationId xmlns:a16="http://schemas.microsoft.com/office/drawing/2014/main" id="{FC7230AE-75D7-9A1B-51B3-C9B6ABC79A1D}"/>
              </a:ext>
            </a:extLst>
          </p:cNvPr>
          <p:cNvGrpSpPr/>
          <p:nvPr/>
        </p:nvGrpSpPr>
        <p:grpSpPr>
          <a:xfrm>
            <a:off x="7108019" y="4907973"/>
            <a:ext cx="2735263" cy="936625"/>
            <a:chOff x="3742" y="2795"/>
            <a:chExt cx="1723" cy="590"/>
          </a:xfrm>
        </p:grpSpPr>
        <p:sp>
          <p:nvSpPr>
            <p:cNvPr id="12" name="AutoShape 10">
              <a:extLst>
                <a:ext uri="{FF2B5EF4-FFF2-40B4-BE49-F238E27FC236}">
                  <a16:creationId xmlns:a16="http://schemas.microsoft.com/office/drawing/2014/main" id="{3B3DC846-E65B-54EB-B02D-C4866B40D6E0}"/>
                </a:ext>
              </a:extLst>
            </p:cNvPr>
            <p:cNvSpPr/>
            <p:nvPr/>
          </p:nvSpPr>
          <p:spPr>
            <a:xfrm>
              <a:off x="4561" y="2795"/>
              <a:ext cx="904" cy="312"/>
            </a:xfrm>
            <a:prstGeom prst="borderCallout1">
              <a:avLst>
                <a:gd name="adj1" fmla="val 23079"/>
                <a:gd name="adj2" fmla="val -5310"/>
                <a:gd name="adj3" fmla="val 127245"/>
                <a:gd name="adj4" fmla="val -33519"/>
              </a:avLst>
            </a:prstGeom>
            <a:solidFill>
              <a:schemeClr val="bg1">
                <a:lumMod val="85000"/>
              </a:schemeClr>
            </a:solidFill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</a:rPr>
                <a:t>动态平衡</a:t>
              </a:r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418A8BF8-B769-EDE6-6C33-C879A6D71924}"/>
                </a:ext>
              </a:extLst>
            </p:cNvPr>
            <p:cNvSpPr/>
            <p:nvPr/>
          </p:nvSpPr>
          <p:spPr>
            <a:xfrm>
              <a:off x="3742" y="3385"/>
              <a:ext cx="680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932412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8DD65-57CD-58FC-6D54-27EBA73D1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ADFBDC30-E4F9-DC84-DDA3-C522D740B7CE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1B940E8-FF80-63E8-167C-78C39653F2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A715488-B728-4F38-0A5E-7026297DA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标题 46081">
            <a:extLst>
              <a:ext uri="{FF2B5EF4-FFF2-40B4-BE49-F238E27FC236}">
                <a16:creationId xmlns:a16="http://schemas.microsoft.com/office/drawing/2014/main" id="{9EFFD0C0-5C16-A48F-34BB-DC8005EB5864}"/>
              </a:ext>
            </a:extLst>
          </p:cNvPr>
          <p:cNvSpPr>
            <a:spLocks noGrp="1"/>
          </p:cNvSpPr>
          <p:nvPr/>
        </p:nvSpPr>
        <p:spPr>
          <a:xfrm>
            <a:off x="934140" y="1177637"/>
            <a:ext cx="6096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稳压管并联稳压电路的工作原理</a:t>
            </a:r>
          </a:p>
        </p:txBody>
      </p:sp>
      <p:pic>
        <p:nvPicPr>
          <p:cNvPr id="24" name="Picture 323" descr="图片17">
            <a:extLst>
              <a:ext uri="{FF2B5EF4-FFF2-40B4-BE49-F238E27FC236}">
                <a16:creationId xmlns:a16="http://schemas.microsoft.com/office/drawing/2014/main" id="{71A14D9C-1DD8-90DC-F477-C93C71A1B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786" y="1699938"/>
            <a:ext cx="5594350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Rectangle 276">
            <a:extLst>
              <a:ext uri="{FF2B5EF4-FFF2-40B4-BE49-F238E27FC236}">
                <a16:creationId xmlns:a16="http://schemas.microsoft.com/office/drawing/2014/main" id="{8C09056B-E8A8-5D96-E1AF-DE22782CD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4337" y="3899302"/>
            <a:ext cx="2819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工作原理</a:t>
            </a:r>
          </a:p>
        </p:txBody>
      </p:sp>
      <p:sp>
        <p:nvSpPr>
          <p:cNvPr id="26" name="Rectangle 277" descr="40%">
            <a:extLst>
              <a:ext uri="{FF2B5EF4-FFF2-40B4-BE49-F238E27FC236}">
                <a16:creationId xmlns:a16="http://schemas.microsoft.com/office/drawing/2014/main" id="{A63818B6-EE70-C5A1-A48A-E410E5B08BF9}"/>
              </a:ext>
            </a:extLst>
          </p:cNvPr>
          <p:cNvSpPr/>
          <p:nvPr/>
        </p:nvSpPr>
        <p:spPr>
          <a:xfrm>
            <a:off x="2692949" y="4329155"/>
            <a:ext cx="3886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= U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Z </a:t>
            </a:r>
            <a:r>
              <a:rPr lang="en-US" altLang="zh-CN" sz="2800" b="1" i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i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= I</a:t>
            </a:r>
            <a:r>
              <a:rPr lang="en-US" altLang="zh-CN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+ I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Z</a:t>
            </a:r>
            <a:endParaRPr lang="en-US" altLang="zh-CN" sz="2800" b="1" i="1" baseline="-25000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Text Box 291">
            <a:extLst>
              <a:ext uri="{FF2B5EF4-FFF2-40B4-BE49-F238E27FC236}">
                <a16:creationId xmlns:a16="http://schemas.microsoft.com/office/drawing/2014/main" id="{5CE431B4-8197-3163-DF14-7AF1AE998216}"/>
              </a:ext>
            </a:extLst>
          </p:cNvPr>
          <p:cNvSpPr txBox="1"/>
          <p:nvPr/>
        </p:nvSpPr>
        <p:spPr>
          <a:xfrm>
            <a:off x="2310361" y="5500730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L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(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) 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800" b="1" i="1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R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 </a:t>
            </a:r>
          </a:p>
        </p:txBody>
      </p:sp>
      <p:sp>
        <p:nvSpPr>
          <p:cNvPr id="30" name="Text Box 292">
            <a:extLst>
              <a:ext uri="{FF2B5EF4-FFF2-40B4-BE49-F238E27FC236}">
                <a16:creationId xmlns:a16="http://schemas.microsoft.com/office/drawing/2014/main" id="{6A4712BB-E255-C8CB-BF96-2773DDE50BB0}"/>
              </a:ext>
            </a:extLst>
          </p:cNvPr>
          <p:cNvSpPr txBox="1"/>
          <p:nvPr/>
        </p:nvSpPr>
        <p:spPr>
          <a:xfrm>
            <a:off x="2634211" y="4862555"/>
            <a:ext cx="4325938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5C00"/>
                </a:solidFill>
                <a:latin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solidFill>
                  <a:srgbClr val="005C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005C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solidFill>
                  <a:srgbClr val="005C00"/>
                </a:solidFill>
                <a:latin typeface="Times New Roman" panose="02020603050405020304" pitchFamily="18" charset="0"/>
              </a:rPr>
              <a:t>一定，负载</a:t>
            </a:r>
            <a:r>
              <a:rPr lang="en-US" altLang="zh-CN" sz="2800" b="1" i="1" dirty="0">
                <a:solidFill>
                  <a:srgbClr val="005C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solidFill>
                  <a:srgbClr val="005C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dirty="0">
                <a:solidFill>
                  <a:srgbClr val="005C00"/>
                </a:solidFill>
                <a:latin typeface="Times New Roman" panose="02020603050405020304" pitchFamily="18" charset="0"/>
              </a:rPr>
              <a:t>变化</a:t>
            </a:r>
          </a:p>
        </p:txBody>
      </p:sp>
      <p:grpSp>
        <p:nvGrpSpPr>
          <p:cNvPr id="31" name="Group 293">
            <a:extLst>
              <a:ext uri="{FF2B5EF4-FFF2-40B4-BE49-F238E27FC236}">
                <a16:creationId xmlns:a16="http://schemas.microsoft.com/office/drawing/2014/main" id="{D7C620C2-91C8-CD34-8CFF-888BA95CA551}"/>
              </a:ext>
            </a:extLst>
          </p:cNvPr>
          <p:cNvGrpSpPr/>
          <p:nvPr/>
        </p:nvGrpSpPr>
        <p:grpSpPr>
          <a:xfrm>
            <a:off x="1769641" y="5691230"/>
            <a:ext cx="3158741" cy="950913"/>
            <a:chOff x="3792" y="3456"/>
            <a:chExt cx="3158741" cy="599"/>
          </a:xfrm>
        </p:grpSpPr>
        <p:sp>
          <p:nvSpPr>
            <p:cNvPr id="58" name="Line 294">
              <a:extLst>
                <a:ext uri="{FF2B5EF4-FFF2-40B4-BE49-F238E27FC236}">
                  <a16:creationId xmlns:a16="http://schemas.microsoft.com/office/drawing/2014/main" id="{3A73094D-7FFA-4A46-9DAE-59D0E37996EC}"/>
                </a:ext>
              </a:extLst>
            </p:cNvPr>
            <p:cNvSpPr/>
            <p:nvPr/>
          </p:nvSpPr>
          <p:spPr>
            <a:xfrm>
              <a:off x="3792" y="3456"/>
              <a:ext cx="0" cy="43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59" name="Rectangle 295">
              <a:extLst>
                <a:ext uri="{FF2B5EF4-FFF2-40B4-BE49-F238E27FC236}">
                  <a16:creationId xmlns:a16="http://schemas.microsoft.com/office/drawing/2014/main" id="{6D6562F7-6392-4FD5-8D02-97CA59A458DC}"/>
                </a:ext>
              </a:extLst>
            </p:cNvPr>
            <p:cNvSpPr/>
            <p:nvPr/>
          </p:nvSpPr>
          <p:spPr>
            <a:xfrm>
              <a:off x="3159215" y="3728"/>
              <a:ext cx="3318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U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O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</a:rPr>
                <a:t>  </a:t>
              </a:r>
              <a:r>
                <a:rPr lang="zh-CN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基本不变</a:t>
              </a:r>
              <a:r>
                <a:rPr lang="zh-CN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 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en-US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(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r>
                <a:rPr lang="en-US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) </a:t>
              </a:r>
              <a:r>
                <a:rPr lang="zh-CN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基本不变</a:t>
              </a:r>
              <a:endPara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32" name="Rectangle 296">
            <a:extLst>
              <a:ext uri="{FF2B5EF4-FFF2-40B4-BE49-F238E27FC236}">
                <a16:creationId xmlns:a16="http://schemas.microsoft.com/office/drawing/2014/main" id="{405528C6-42A8-708A-29AA-2AD0D4829437}"/>
              </a:ext>
            </a:extLst>
          </p:cNvPr>
          <p:cNvSpPr/>
          <p:nvPr/>
        </p:nvSpPr>
        <p:spPr>
          <a:xfrm>
            <a:off x="4620174" y="5476918"/>
            <a:ext cx="214788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Z</a:t>
            </a:r>
            <a:r>
              <a:rPr lang="en-US" altLang="zh-CN" sz="2800" b="1" i="1" baseline="-25000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) </a:t>
            </a:r>
          </a:p>
        </p:txBody>
      </p:sp>
      <p:sp>
        <p:nvSpPr>
          <p:cNvPr id="33" name="Rectangle 297">
            <a:extLst>
              <a:ext uri="{FF2B5EF4-FFF2-40B4-BE49-F238E27FC236}">
                <a16:creationId xmlns:a16="http://schemas.microsoft.com/office/drawing/2014/main" id="{92422AE6-17EE-00D9-9015-AFAC17415347}"/>
              </a:ext>
            </a:extLst>
          </p:cNvPr>
          <p:cNvSpPr/>
          <p:nvPr/>
        </p:nvSpPr>
        <p:spPr>
          <a:xfrm>
            <a:off x="6647411" y="5462630"/>
            <a:ext cx="11366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Z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</a:t>
            </a:r>
          </a:p>
        </p:txBody>
      </p:sp>
      <p:sp>
        <p:nvSpPr>
          <p:cNvPr id="35" name="Rectangle 302">
            <a:extLst>
              <a:ext uri="{FF2B5EF4-FFF2-40B4-BE49-F238E27FC236}">
                <a16:creationId xmlns:a16="http://schemas.microsoft.com/office/drawing/2014/main" id="{CF5FD8BF-A6C0-2929-1297-2012050DF595}"/>
              </a:ext>
            </a:extLst>
          </p:cNvPr>
          <p:cNvSpPr/>
          <p:nvPr/>
        </p:nvSpPr>
        <p:spPr>
          <a:xfrm>
            <a:off x="6374361" y="1776455"/>
            <a:ext cx="1401763" cy="1968500"/>
          </a:xfrm>
          <a:prstGeom prst="rect">
            <a:avLst/>
          </a:prstGeom>
          <a:noFill/>
          <a:ln w="28575" cap="flat" cmpd="sng">
            <a:solidFill>
              <a:srgbClr val="003399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6" name="Group 303">
            <a:extLst>
              <a:ext uri="{FF2B5EF4-FFF2-40B4-BE49-F238E27FC236}">
                <a16:creationId xmlns:a16="http://schemas.microsoft.com/office/drawing/2014/main" id="{AC72E589-34BD-EC92-0890-D3399C362D40}"/>
              </a:ext>
            </a:extLst>
          </p:cNvPr>
          <p:cNvGrpSpPr/>
          <p:nvPr/>
        </p:nvGrpSpPr>
        <p:grpSpPr>
          <a:xfrm>
            <a:off x="5788574" y="1585957"/>
            <a:ext cx="579437" cy="533401"/>
            <a:chOff x="2031" y="720"/>
            <a:chExt cx="365" cy="336"/>
          </a:xfrm>
        </p:grpSpPr>
        <p:sp>
          <p:nvSpPr>
            <p:cNvPr id="53" name="Rectangle 304">
              <a:extLst>
                <a:ext uri="{FF2B5EF4-FFF2-40B4-BE49-F238E27FC236}">
                  <a16:creationId xmlns:a16="http://schemas.microsoft.com/office/drawing/2014/main" id="{12506A05-7EB5-2D50-7E5D-F1A9FE8F559E}"/>
                </a:ext>
              </a:extLst>
            </p:cNvPr>
            <p:cNvSpPr/>
            <p:nvPr/>
          </p:nvSpPr>
          <p:spPr>
            <a:xfrm>
              <a:off x="2031" y="720"/>
              <a:ext cx="34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</a:rPr>
                <a:t>R</a:t>
              </a:r>
              <a:endParaRPr lang="en-US" altLang="zh-CN" sz="28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54" name="Line 305">
              <a:extLst>
                <a:ext uri="{FF2B5EF4-FFF2-40B4-BE49-F238E27FC236}">
                  <a16:creationId xmlns:a16="http://schemas.microsoft.com/office/drawing/2014/main" id="{B1E94D1F-8A65-E185-34F1-DC8BAC204E9E}"/>
                </a:ext>
              </a:extLst>
            </p:cNvPr>
            <p:cNvSpPr/>
            <p:nvPr/>
          </p:nvSpPr>
          <p:spPr>
            <a:xfrm>
              <a:off x="2127" y="1056"/>
              <a:ext cx="26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stealth" w="med" len="lg"/>
            </a:ln>
          </p:spPr>
        </p:sp>
      </p:grpSp>
      <p:sp>
        <p:nvSpPr>
          <p:cNvPr id="37" name="Rectangle 306">
            <a:extLst>
              <a:ext uri="{FF2B5EF4-FFF2-40B4-BE49-F238E27FC236}">
                <a16:creationId xmlns:a16="http://schemas.microsoft.com/office/drawing/2014/main" id="{0C139A91-5586-03F2-032E-0467AA177C70}"/>
              </a:ext>
            </a:extLst>
          </p:cNvPr>
          <p:cNvSpPr/>
          <p:nvPr/>
        </p:nvSpPr>
        <p:spPr>
          <a:xfrm>
            <a:off x="7336386" y="2301918"/>
            <a:ext cx="184150" cy="381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800" b="1" i="1" baseline="-25000" dirty="0">
              <a:latin typeface="Times New Roman" panose="02020603050405020304" pitchFamily="18" charset="0"/>
            </a:endParaRPr>
          </a:p>
        </p:txBody>
      </p:sp>
      <p:grpSp>
        <p:nvGrpSpPr>
          <p:cNvPr id="38" name="Group 307">
            <a:extLst>
              <a:ext uri="{FF2B5EF4-FFF2-40B4-BE49-F238E27FC236}">
                <a16:creationId xmlns:a16="http://schemas.microsoft.com/office/drawing/2014/main" id="{32AD8CCD-A736-7B1B-982D-9BEA544C31E9}"/>
              </a:ext>
            </a:extLst>
          </p:cNvPr>
          <p:cNvGrpSpPr/>
          <p:nvPr/>
        </p:nvGrpSpPr>
        <p:grpSpPr>
          <a:xfrm>
            <a:off x="7425358" y="2388077"/>
            <a:ext cx="568502" cy="519113"/>
            <a:chOff x="3001" y="1104"/>
            <a:chExt cx="568502" cy="327"/>
          </a:xfrm>
        </p:grpSpPr>
        <p:sp>
          <p:nvSpPr>
            <p:cNvPr id="51" name="Line 308">
              <a:extLst>
                <a:ext uri="{FF2B5EF4-FFF2-40B4-BE49-F238E27FC236}">
                  <a16:creationId xmlns:a16="http://schemas.microsoft.com/office/drawing/2014/main" id="{BDDE8340-AB14-CB6E-ABCC-4DA084AFAF49}"/>
                </a:ext>
              </a:extLst>
            </p:cNvPr>
            <p:cNvSpPr/>
            <p:nvPr/>
          </p:nvSpPr>
          <p:spPr>
            <a:xfrm rot="5400000">
              <a:off x="2866" y="1288"/>
              <a:ext cx="26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2" name="Rectangle 309">
              <a:extLst>
                <a:ext uri="{FF2B5EF4-FFF2-40B4-BE49-F238E27FC236}">
                  <a16:creationId xmlns:a16="http://schemas.microsoft.com/office/drawing/2014/main" id="{4DBEB15E-D2EB-0A5A-72D7-A5F9C57E0F62}"/>
                </a:ext>
              </a:extLst>
            </p:cNvPr>
            <p:cNvSpPr/>
            <p:nvPr/>
          </p:nvSpPr>
          <p:spPr>
            <a:xfrm flipH="1">
              <a:off x="3326" y="1104"/>
              <a:ext cx="5681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 dirty="0">
                  <a:latin typeface="Times New Roman" panose="02020603050405020304" pitchFamily="18" charset="0"/>
                </a:rPr>
                <a:t>Z</a:t>
              </a:r>
              <a:endParaRPr lang="en-US" altLang="zh-CN" sz="2800" b="1" i="1" baseline="-25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0" name="Group 312">
            <a:extLst>
              <a:ext uri="{FF2B5EF4-FFF2-40B4-BE49-F238E27FC236}">
                <a16:creationId xmlns:a16="http://schemas.microsoft.com/office/drawing/2014/main" id="{CDE8C420-8D54-349C-FDDA-65369B068E2E}"/>
              </a:ext>
            </a:extLst>
          </p:cNvPr>
          <p:cNvGrpSpPr/>
          <p:nvPr/>
        </p:nvGrpSpPr>
        <p:grpSpPr>
          <a:xfrm>
            <a:off x="6233077" y="1839638"/>
            <a:ext cx="1133476" cy="1900238"/>
            <a:chOff x="2311" y="803"/>
            <a:chExt cx="714" cy="1197"/>
          </a:xfrm>
        </p:grpSpPr>
        <p:sp>
          <p:nvSpPr>
            <p:cNvPr id="42" name="Rectangle 313">
              <a:extLst>
                <a:ext uri="{FF2B5EF4-FFF2-40B4-BE49-F238E27FC236}">
                  <a16:creationId xmlns:a16="http://schemas.microsoft.com/office/drawing/2014/main" id="{06EF0387-8030-BB55-8ADB-CB675A8DC3E4}"/>
                </a:ext>
              </a:extLst>
            </p:cNvPr>
            <p:cNvSpPr/>
            <p:nvPr/>
          </p:nvSpPr>
          <p:spPr>
            <a:xfrm>
              <a:off x="2311" y="803"/>
              <a:ext cx="49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R</a:t>
              </a:r>
              <a:endParaRPr lang="en-US" altLang="zh-CN" b="1" i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43" name="Rectangle 314">
              <a:extLst>
                <a:ext uri="{FF2B5EF4-FFF2-40B4-BE49-F238E27FC236}">
                  <a16:creationId xmlns:a16="http://schemas.microsoft.com/office/drawing/2014/main" id="{2D3B0A76-202D-B847-4C04-1EEAA42F9722}"/>
                </a:ext>
              </a:extLst>
            </p:cNvPr>
            <p:cNvSpPr/>
            <p:nvPr/>
          </p:nvSpPr>
          <p:spPr>
            <a:xfrm>
              <a:off x="2543" y="1368"/>
              <a:ext cx="38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b="1" i="1" dirty="0">
                  <a:latin typeface="Times New Roman" panose="02020603050405020304" pitchFamily="18" charset="0"/>
                </a:rPr>
                <a:t>D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Z</a:t>
              </a:r>
              <a:endParaRPr lang="en-US" altLang="zh-CN" b="1" i="1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44" name="Group 315">
              <a:extLst>
                <a:ext uri="{FF2B5EF4-FFF2-40B4-BE49-F238E27FC236}">
                  <a16:creationId xmlns:a16="http://schemas.microsoft.com/office/drawing/2014/main" id="{CF0ED241-657F-9FDA-6C0D-443E283485B5}"/>
                </a:ext>
              </a:extLst>
            </p:cNvPr>
            <p:cNvGrpSpPr/>
            <p:nvPr/>
          </p:nvGrpSpPr>
          <p:grpSpPr>
            <a:xfrm>
              <a:off x="2443" y="1077"/>
              <a:ext cx="582" cy="923"/>
              <a:chOff x="2443" y="1077"/>
              <a:chExt cx="582" cy="923"/>
            </a:xfrm>
          </p:grpSpPr>
          <p:sp>
            <p:nvSpPr>
              <p:cNvPr id="45" name="Line 316">
                <a:extLst>
                  <a:ext uri="{FF2B5EF4-FFF2-40B4-BE49-F238E27FC236}">
                    <a16:creationId xmlns:a16="http://schemas.microsoft.com/office/drawing/2014/main" id="{B185A30C-BC7C-347A-370A-BFA582B66900}"/>
                  </a:ext>
                </a:extLst>
              </p:cNvPr>
              <p:cNvSpPr/>
              <p:nvPr/>
            </p:nvSpPr>
            <p:spPr>
              <a:xfrm>
                <a:off x="2942" y="1116"/>
                <a:ext cx="0" cy="884"/>
              </a:xfrm>
              <a:prstGeom prst="line">
                <a:avLst/>
              </a:prstGeom>
              <a:ln w="28575" cap="flat" cmpd="sng">
                <a:solidFill>
                  <a:srgbClr val="003399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46" name="Group 317">
                <a:extLst>
                  <a:ext uri="{FF2B5EF4-FFF2-40B4-BE49-F238E27FC236}">
                    <a16:creationId xmlns:a16="http://schemas.microsoft.com/office/drawing/2014/main" id="{74096965-2732-B700-BA2B-B4603AFD596D}"/>
                  </a:ext>
                </a:extLst>
              </p:cNvPr>
              <p:cNvGrpSpPr/>
              <p:nvPr/>
            </p:nvGrpSpPr>
            <p:grpSpPr>
              <a:xfrm>
                <a:off x="2857" y="1324"/>
                <a:ext cx="168" cy="115"/>
                <a:chOff x="2850" y="1318"/>
                <a:chExt cx="153" cy="115"/>
              </a:xfrm>
            </p:grpSpPr>
            <p:sp>
              <p:nvSpPr>
                <p:cNvPr id="48" name="Line 318">
                  <a:extLst>
                    <a:ext uri="{FF2B5EF4-FFF2-40B4-BE49-F238E27FC236}">
                      <a16:creationId xmlns:a16="http://schemas.microsoft.com/office/drawing/2014/main" id="{9F44EAB8-BA68-F5DA-9367-05B10DD4B6B3}"/>
                    </a:ext>
                  </a:extLst>
                </p:cNvPr>
                <p:cNvSpPr/>
                <p:nvPr/>
              </p:nvSpPr>
              <p:spPr>
                <a:xfrm rot="-5400000">
                  <a:off x="2926" y="1242"/>
                  <a:ext cx="0" cy="152"/>
                </a:xfrm>
                <a:prstGeom prst="line">
                  <a:avLst/>
                </a:prstGeom>
                <a:ln w="28575" cap="flat" cmpd="sng">
                  <a:solidFill>
                    <a:srgbClr val="00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9" name="AutoShape 319">
                  <a:extLst>
                    <a:ext uri="{FF2B5EF4-FFF2-40B4-BE49-F238E27FC236}">
                      <a16:creationId xmlns:a16="http://schemas.microsoft.com/office/drawing/2014/main" id="{F83FC5A8-FF20-3EC2-C6C8-28131ABD92CE}"/>
                    </a:ext>
                  </a:extLst>
                </p:cNvPr>
                <p:cNvSpPr/>
                <p:nvPr/>
              </p:nvSpPr>
              <p:spPr>
                <a:xfrm>
                  <a:off x="2851" y="1322"/>
                  <a:ext cx="152" cy="111"/>
                </a:xfrm>
                <a:prstGeom prst="triangle">
                  <a:avLst>
                    <a:gd name="adj" fmla="val 50000"/>
                  </a:avLst>
                </a:prstGeom>
                <a:noFill/>
                <a:ln w="28575" cap="flat" cmpd="sng">
                  <a:solidFill>
                    <a:srgbClr val="00339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1pPr>
                  <a:lvl2pPr marL="457200" lvl="1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2pPr>
                  <a:lvl3pPr marL="914400" lvl="2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lvl="3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lvl="4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lvl="5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lvl="6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lvl="7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lvl="8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sz="2400" b="0" i="0" u="non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eaLnBrk="1" hangingPunct="1"/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0" name="Line 320">
                  <a:extLst>
                    <a:ext uri="{FF2B5EF4-FFF2-40B4-BE49-F238E27FC236}">
                      <a16:creationId xmlns:a16="http://schemas.microsoft.com/office/drawing/2014/main" id="{A193B76F-22CE-29DA-EDD4-92C8A6F57D26}"/>
                    </a:ext>
                  </a:extLst>
                </p:cNvPr>
                <p:cNvSpPr/>
                <p:nvPr/>
              </p:nvSpPr>
              <p:spPr>
                <a:xfrm rot="-5400000" flipH="1">
                  <a:off x="2977" y="1342"/>
                  <a:ext cx="48" cy="0"/>
                </a:xfrm>
                <a:prstGeom prst="line">
                  <a:avLst/>
                </a:prstGeom>
                <a:ln w="28575" cap="flat" cmpd="sng">
                  <a:solidFill>
                    <a:srgbClr val="00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7" name="Rectangle 321">
                <a:extLst>
                  <a:ext uri="{FF2B5EF4-FFF2-40B4-BE49-F238E27FC236}">
                    <a16:creationId xmlns:a16="http://schemas.microsoft.com/office/drawing/2014/main" id="{96D29D85-409F-E4D4-81E2-73851D5B3E9F}"/>
                  </a:ext>
                </a:extLst>
              </p:cNvPr>
              <p:cNvSpPr/>
              <p:nvPr/>
            </p:nvSpPr>
            <p:spPr>
              <a:xfrm flipV="1">
                <a:off x="2443" y="1077"/>
                <a:ext cx="230" cy="77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00339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2400" b="0" i="0" u="non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6" name="Group 281">
            <a:extLst>
              <a:ext uri="{FF2B5EF4-FFF2-40B4-BE49-F238E27FC236}">
                <a16:creationId xmlns:a16="http://schemas.microsoft.com/office/drawing/2014/main" id="{E7897670-ED99-1DF6-736E-F1C691E3D5D6}"/>
              </a:ext>
            </a:extLst>
          </p:cNvPr>
          <p:cNvGrpSpPr/>
          <p:nvPr/>
        </p:nvGrpSpPr>
        <p:grpSpPr>
          <a:xfrm>
            <a:off x="7709771" y="5760286"/>
            <a:ext cx="534988" cy="890586"/>
            <a:chOff x="3503" y="3504"/>
            <a:chExt cx="337" cy="519"/>
          </a:xfrm>
        </p:grpSpPr>
        <p:sp>
          <p:nvSpPr>
            <p:cNvPr id="117" name="Line 282">
              <a:extLst>
                <a:ext uri="{FF2B5EF4-FFF2-40B4-BE49-F238E27FC236}">
                  <a16:creationId xmlns:a16="http://schemas.microsoft.com/office/drawing/2014/main" id="{425A1365-EF3F-576C-9A68-4C830F1FC7BF}"/>
                </a:ext>
              </a:extLst>
            </p:cNvPr>
            <p:cNvSpPr/>
            <p:nvPr/>
          </p:nvSpPr>
          <p:spPr>
            <a:xfrm>
              <a:off x="3600" y="3504"/>
              <a:ext cx="19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8" name="Line 283">
              <a:extLst>
                <a:ext uri="{FF2B5EF4-FFF2-40B4-BE49-F238E27FC236}">
                  <a16:creationId xmlns:a16="http://schemas.microsoft.com/office/drawing/2014/main" id="{FF90D711-806D-C66C-8DAE-6D31689CE108}"/>
                </a:ext>
              </a:extLst>
            </p:cNvPr>
            <p:cNvSpPr/>
            <p:nvPr/>
          </p:nvSpPr>
          <p:spPr>
            <a:xfrm>
              <a:off x="3792" y="3504"/>
              <a:ext cx="0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9" name="Rectangle 284">
              <a:extLst>
                <a:ext uri="{FF2B5EF4-FFF2-40B4-BE49-F238E27FC236}">
                  <a16:creationId xmlns:a16="http://schemas.microsoft.com/office/drawing/2014/main" id="{66F9C0C7-7BBF-DB20-5855-F2D4849AC196}"/>
                </a:ext>
              </a:extLst>
            </p:cNvPr>
            <p:cNvSpPr/>
            <p:nvPr/>
          </p:nvSpPr>
          <p:spPr>
            <a:xfrm>
              <a:off x="3503" y="3696"/>
              <a:ext cx="33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</a:t>
              </a:r>
              <a:endPara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7472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E2F63-9BED-0F05-F6D1-69F304D9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88A87434-7381-37F9-0339-D6968CAA1182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B52106C-41C6-A744-C805-152BA9954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D1DA5C6-C55A-81F0-0549-EF52F260A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4" name="Picture 270" descr="图片19">
            <a:extLst>
              <a:ext uri="{FF2B5EF4-FFF2-40B4-BE49-F238E27FC236}">
                <a16:creationId xmlns:a16="http://schemas.microsoft.com/office/drawing/2014/main" id="{8FCA878F-4E75-D03E-188F-8B067CAC7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991" y="941546"/>
            <a:ext cx="5605463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272">
            <a:extLst>
              <a:ext uri="{FF2B5EF4-FFF2-40B4-BE49-F238E27FC236}">
                <a16:creationId xmlns:a16="http://schemas.microsoft.com/office/drawing/2014/main" id="{8CCDF7FE-EE36-FF40-58C5-F06143B12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553" y="3326822"/>
            <a:ext cx="2819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工作原理</a:t>
            </a:r>
          </a:p>
        </p:txBody>
      </p:sp>
      <p:sp>
        <p:nvSpPr>
          <p:cNvPr id="7" name="Rectangle 273" descr="40%">
            <a:extLst>
              <a:ext uri="{FF2B5EF4-FFF2-40B4-BE49-F238E27FC236}">
                <a16:creationId xmlns:a16="http://schemas.microsoft.com/office/drawing/2014/main" id="{23932A57-314E-301F-5A17-1246A46F534B}"/>
              </a:ext>
            </a:extLst>
          </p:cNvPr>
          <p:cNvSpPr/>
          <p:nvPr/>
        </p:nvSpPr>
        <p:spPr>
          <a:xfrm>
            <a:off x="3198553" y="3860222"/>
            <a:ext cx="3886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= U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Z </a:t>
            </a:r>
            <a:r>
              <a:rPr lang="en-US" altLang="zh-CN" sz="2800" b="1" i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800" b="1" i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= I</a:t>
            </a:r>
            <a:r>
              <a:rPr lang="en-US" altLang="zh-CN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+ I</a:t>
            </a:r>
            <a:r>
              <a:rPr lang="en-US" altLang="zh-CN" sz="2800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Z</a:t>
            </a:r>
          </a:p>
        </p:txBody>
      </p:sp>
      <p:sp>
        <p:nvSpPr>
          <p:cNvPr id="8" name="Text Box 274">
            <a:extLst>
              <a:ext uri="{FF2B5EF4-FFF2-40B4-BE49-F238E27FC236}">
                <a16:creationId xmlns:a16="http://schemas.microsoft.com/office/drawing/2014/main" id="{83A232E9-66EC-0EFC-D9C3-F60D5E5601EE}"/>
              </a:ext>
            </a:extLst>
          </p:cNvPr>
          <p:cNvSpPr txBox="1"/>
          <p:nvPr/>
        </p:nvSpPr>
        <p:spPr>
          <a:xfrm>
            <a:off x="3142991" y="5036560"/>
            <a:ext cx="2209800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 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Z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 </a:t>
            </a:r>
            <a:endParaRPr lang="en-US" altLang="zh-CN" sz="2800" b="1" i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9" name="Text Box 275">
            <a:extLst>
              <a:ext uri="{FF2B5EF4-FFF2-40B4-BE49-F238E27FC236}">
                <a16:creationId xmlns:a16="http://schemas.microsoft.com/office/drawing/2014/main" id="{FA0D14BA-0DDC-F8BC-C11B-C47797DC8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2353" y="4393622"/>
            <a:ext cx="4325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设负载</a:t>
            </a:r>
            <a:r>
              <a:rPr kumimoji="1" lang="en-US" altLang="zh-CN" sz="2800" b="1" i="1" kern="1200" cap="none" spc="0" normalizeH="0" baseline="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2800" b="1" kern="1200" cap="none" spc="0" normalizeH="0" baseline="-2500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1" lang="zh-CN" altLang="en-US" sz="2800" b="1" kern="1200" cap="none" spc="0" normalizeH="0" baseline="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一定， </a:t>
            </a:r>
            <a:r>
              <a:rPr kumimoji="1" lang="en-US" altLang="zh-CN" sz="2800" b="1" i="1" kern="1200" cap="none" spc="0" normalizeH="0" baseline="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U</a:t>
            </a:r>
            <a:r>
              <a:rPr kumimoji="1" lang="en-US" altLang="zh-CN" sz="2800" b="1" kern="1200" cap="none" spc="0" normalizeH="0" baseline="-2500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1" lang="en-US" altLang="zh-CN" sz="2800" b="1" i="1" kern="1200" cap="none" spc="0" normalizeH="0" baseline="-2500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2800" b="1" kern="1200" cap="none" spc="0" normalizeH="0" baseline="0" noProof="0">
                <a:solidFill>
                  <a:srgbClr val="004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变化</a:t>
            </a:r>
          </a:p>
        </p:txBody>
      </p:sp>
      <p:grpSp>
        <p:nvGrpSpPr>
          <p:cNvPr id="10" name="Group 276">
            <a:extLst>
              <a:ext uri="{FF2B5EF4-FFF2-40B4-BE49-F238E27FC236}">
                <a16:creationId xmlns:a16="http://schemas.microsoft.com/office/drawing/2014/main" id="{5CAB8889-DED3-2EEE-6321-97D21294C3A6}"/>
              </a:ext>
            </a:extLst>
          </p:cNvPr>
          <p:cNvGrpSpPr/>
          <p:nvPr/>
        </p:nvGrpSpPr>
        <p:grpSpPr>
          <a:xfrm>
            <a:off x="1870092" y="5208016"/>
            <a:ext cx="6326254" cy="900113"/>
            <a:chOff x="3452" y="3456"/>
            <a:chExt cx="6326254" cy="567"/>
          </a:xfrm>
        </p:grpSpPr>
        <p:sp>
          <p:nvSpPr>
            <p:cNvPr id="19" name="Line 277">
              <a:extLst>
                <a:ext uri="{FF2B5EF4-FFF2-40B4-BE49-F238E27FC236}">
                  <a16:creationId xmlns:a16="http://schemas.microsoft.com/office/drawing/2014/main" id="{4A140793-A217-6D59-347F-9872176AD219}"/>
                </a:ext>
              </a:extLst>
            </p:cNvPr>
            <p:cNvSpPr/>
            <p:nvPr/>
          </p:nvSpPr>
          <p:spPr>
            <a:xfrm>
              <a:off x="3792" y="3456"/>
              <a:ext cx="0" cy="43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" name="Rectangle 278">
              <a:extLst>
                <a:ext uri="{FF2B5EF4-FFF2-40B4-BE49-F238E27FC236}">
                  <a16:creationId xmlns:a16="http://schemas.microsoft.com/office/drawing/2014/main" id="{03B8CCE9-F670-BEAA-DDD7-C2C64B4C6D90}"/>
                </a:ext>
              </a:extLst>
            </p:cNvPr>
            <p:cNvSpPr/>
            <p:nvPr/>
          </p:nvSpPr>
          <p:spPr>
            <a:xfrm flipH="1">
              <a:off x="3452" y="3696"/>
              <a:ext cx="6326254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800" b="1" i="1" dirty="0">
                  <a:latin typeface="Times New Roman" panose="02020603050405020304" pitchFamily="18" charset="0"/>
                </a:rPr>
                <a:t>            U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O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</a:rPr>
                <a:t>  </a:t>
              </a:r>
              <a:r>
                <a:rPr lang="zh-CN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基本不变</a:t>
              </a:r>
              <a:r>
                <a:rPr lang="zh-CN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 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sz="2800" b="1" i="1" baseline="-250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r>
                <a:rPr lang="en-US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R </a:t>
              </a:r>
              <a:r>
                <a:rPr lang="en-US" altLang="zh-CN" sz="2800" b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</a:t>
              </a:r>
            </a:p>
          </p:txBody>
        </p:sp>
      </p:grpSp>
      <p:sp>
        <p:nvSpPr>
          <p:cNvPr id="11" name="Rectangle 279">
            <a:extLst>
              <a:ext uri="{FF2B5EF4-FFF2-40B4-BE49-F238E27FC236}">
                <a16:creationId xmlns:a16="http://schemas.microsoft.com/office/drawing/2014/main" id="{34C3F05D-A838-CAC0-ED3E-635BD1CDFAEC}"/>
              </a:ext>
            </a:extLst>
          </p:cNvPr>
          <p:cNvSpPr/>
          <p:nvPr/>
        </p:nvSpPr>
        <p:spPr>
          <a:xfrm>
            <a:off x="4971791" y="5003222"/>
            <a:ext cx="11969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Z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</a:t>
            </a:r>
          </a:p>
        </p:txBody>
      </p:sp>
      <p:sp>
        <p:nvSpPr>
          <p:cNvPr id="12" name="Rectangle 280">
            <a:extLst>
              <a:ext uri="{FF2B5EF4-FFF2-40B4-BE49-F238E27FC236}">
                <a16:creationId xmlns:a16="http://schemas.microsoft.com/office/drawing/2014/main" id="{6E5524F0-38F5-2FF9-A0C3-727DD5F41102}"/>
              </a:ext>
            </a:extLst>
          </p:cNvPr>
          <p:cNvSpPr/>
          <p:nvPr/>
        </p:nvSpPr>
        <p:spPr>
          <a:xfrm>
            <a:off x="6114791" y="4941310"/>
            <a:ext cx="1262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</a:t>
            </a:r>
          </a:p>
        </p:txBody>
      </p:sp>
      <p:grpSp>
        <p:nvGrpSpPr>
          <p:cNvPr id="13" name="Group 281">
            <a:extLst>
              <a:ext uri="{FF2B5EF4-FFF2-40B4-BE49-F238E27FC236}">
                <a16:creationId xmlns:a16="http://schemas.microsoft.com/office/drawing/2014/main" id="{D2E764AB-A9B7-6787-49F5-A6C36D2C6B3D}"/>
              </a:ext>
            </a:extLst>
          </p:cNvPr>
          <p:cNvGrpSpPr/>
          <p:nvPr/>
        </p:nvGrpSpPr>
        <p:grpSpPr>
          <a:xfrm>
            <a:off x="7311766" y="5208016"/>
            <a:ext cx="534988" cy="903626"/>
            <a:chOff x="3503" y="3504"/>
            <a:chExt cx="337" cy="519"/>
          </a:xfrm>
        </p:grpSpPr>
        <p:sp>
          <p:nvSpPr>
            <p:cNvPr id="16" name="Line 282">
              <a:extLst>
                <a:ext uri="{FF2B5EF4-FFF2-40B4-BE49-F238E27FC236}">
                  <a16:creationId xmlns:a16="http://schemas.microsoft.com/office/drawing/2014/main" id="{DAC6E5A7-9590-7AE2-D9FF-318AE283A82C}"/>
                </a:ext>
              </a:extLst>
            </p:cNvPr>
            <p:cNvSpPr/>
            <p:nvPr/>
          </p:nvSpPr>
          <p:spPr>
            <a:xfrm>
              <a:off x="3600" y="3504"/>
              <a:ext cx="192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" name="Line 283">
              <a:extLst>
                <a:ext uri="{FF2B5EF4-FFF2-40B4-BE49-F238E27FC236}">
                  <a16:creationId xmlns:a16="http://schemas.microsoft.com/office/drawing/2014/main" id="{50C0871E-B2D9-4D44-7180-3AA48E3C9F3C}"/>
                </a:ext>
              </a:extLst>
            </p:cNvPr>
            <p:cNvSpPr/>
            <p:nvPr/>
          </p:nvSpPr>
          <p:spPr>
            <a:xfrm>
              <a:off x="3792" y="3504"/>
              <a:ext cx="0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" name="Rectangle 284">
              <a:extLst>
                <a:ext uri="{FF2B5EF4-FFF2-40B4-BE49-F238E27FC236}">
                  <a16:creationId xmlns:a16="http://schemas.microsoft.com/office/drawing/2014/main" id="{32285347-EF63-2649-5AE7-77025A28D4D9}"/>
                </a:ext>
              </a:extLst>
            </p:cNvPr>
            <p:cNvSpPr/>
            <p:nvPr/>
          </p:nvSpPr>
          <p:spPr>
            <a:xfrm>
              <a:off x="3503" y="3696"/>
              <a:ext cx="33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400" b="0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b="1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</a:t>
              </a:r>
              <a:endPara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421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C7999-D53E-FE39-927E-7BF69747F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A5D27C4B-1185-1DEB-92D0-366986512CAA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CAF6FAC-3C93-3C50-D6BE-16748FF5C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8AE7BF0-304E-0257-59E5-BE476A058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" name="标题 48129">
            <a:extLst>
              <a:ext uri="{FF2B5EF4-FFF2-40B4-BE49-F238E27FC236}">
                <a16:creationId xmlns:a16="http://schemas.microsoft.com/office/drawing/2014/main" id="{D36CF849-764D-9559-C760-2E96F40D7DD0}"/>
              </a:ext>
            </a:extLst>
          </p:cNvPr>
          <p:cNvSpPr>
            <a:spLocks noGrp="1"/>
          </p:cNvSpPr>
          <p:nvPr/>
        </p:nvSpPr>
        <p:spPr>
          <a:xfrm>
            <a:off x="1992312" y="1165715"/>
            <a:ext cx="4103688" cy="5032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2. 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稳压管稳压电路的设计</a:t>
            </a:r>
          </a:p>
        </p:txBody>
      </p:sp>
      <p:pic>
        <p:nvPicPr>
          <p:cNvPr id="22" name="对象 48132">
            <a:extLst>
              <a:ext uri="{FF2B5EF4-FFF2-40B4-BE49-F238E27FC236}">
                <a16:creationId xmlns:a16="http://schemas.microsoft.com/office/drawing/2014/main" id="{0776E83E-B94B-3C83-75C0-D64045AF7B6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008437" y="3253277"/>
            <a:ext cx="3733800" cy="51117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4" name="对象 48133">
            <a:extLst>
              <a:ext uri="{FF2B5EF4-FFF2-40B4-BE49-F238E27FC236}">
                <a16:creationId xmlns:a16="http://schemas.microsoft.com/office/drawing/2014/main" id="{5B65437A-21F4-E3E1-C2BD-527FA3EF079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789237" y="4320077"/>
            <a:ext cx="3733800" cy="768350"/>
          </a:xfrm>
          <a:prstGeom prst="rect">
            <a:avLst/>
          </a:prstGeom>
          <a:solidFill>
            <a:srgbClr val="FFFFFF"/>
          </a:solidFill>
          <a:ln w="38100">
            <a:noFill/>
            <a:miter/>
          </a:ln>
        </p:spPr>
      </p:pic>
      <p:sp>
        <p:nvSpPr>
          <p:cNvPr id="25" name="文本框 48134">
            <a:extLst>
              <a:ext uri="{FF2B5EF4-FFF2-40B4-BE49-F238E27FC236}">
                <a16:creationId xmlns:a16="http://schemas.microsoft.com/office/drawing/2014/main" id="{18C1D86A-B2E5-3963-3A09-9266A95F3BF4}"/>
              </a:ext>
            </a:extLst>
          </p:cNvPr>
          <p:cNvSpPr txBox="1"/>
          <p:nvPr/>
        </p:nvSpPr>
        <p:spPr>
          <a:xfrm>
            <a:off x="2103437" y="3786677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电网电压最低且负载电流最大时，稳压管的电流最小。</a:t>
            </a:r>
          </a:p>
        </p:txBody>
      </p:sp>
      <p:pic>
        <p:nvPicPr>
          <p:cNvPr id="26" name="对象 48135">
            <a:extLst>
              <a:ext uri="{FF2B5EF4-FFF2-40B4-BE49-F238E27FC236}">
                <a16:creationId xmlns:a16="http://schemas.microsoft.com/office/drawing/2014/main" id="{61B8A489-9ED3-4990-28B0-B5B18AEA945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27837" y="4320077"/>
            <a:ext cx="1841500" cy="8429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" name="文本框 48136">
            <a:extLst>
              <a:ext uri="{FF2B5EF4-FFF2-40B4-BE49-F238E27FC236}">
                <a16:creationId xmlns:a16="http://schemas.microsoft.com/office/drawing/2014/main" id="{FF279E88-4477-089F-574A-6778983317EA}"/>
              </a:ext>
            </a:extLst>
          </p:cNvPr>
          <p:cNvSpPr txBox="1"/>
          <p:nvPr/>
        </p:nvSpPr>
        <p:spPr>
          <a:xfrm>
            <a:off x="2103437" y="5158277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电网电压最高且负载电流最小时，稳压管的电流最大。</a:t>
            </a:r>
          </a:p>
        </p:txBody>
      </p:sp>
      <p:pic>
        <p:nvPicPr>
          <p:cNvPr id="28" name="对象 48137">
            <a:extLst>
              <a:ext uri="{FF2B5EF4-FFF2-40B4-BE49-F238E27FC236}">
                <a16:creationId xmlns:a16="http://schemas.microsoft.com/office/drawing/2014/main" id="{AFEA4CF1-E562-280A-DB1B-15125C12DA9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713037" y="5691677"/>
            <a:ext cx="3908425" cy="768350"/>
          </a:xfrm>
          <a:prstGeom prst="rect">
            <a:avLst/>
          </a:prstGeom>
          <a:solidFill>
            <a:srgbClr val="FFFFFF"/>
          </a:solidFill>
          <a:ln w="38100">
            <a:noFill/>
            <a:miter/>
          </a:ln>
        </p:spPr>
      </p:pic>
      <p:pic>
        <p:nvPicPr>
          <p:cNvPr id="29" name="对象 48138">
            <a:extLst>
              <a:ext uri="{FF2B5EF4-FFF2-40B4-BE49-F238E27FC236}">
                <a16:creationId xmlns:a16="http://schemas.microsoft.com/office/drawing/2014/main" id="{55A67752-C990-EF34-DEA2-D4BB5287CBC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904037" y="5691677"/>
            <a:ext cx="1892300" cy="8429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8" name="文本框 48130">
            <a:extLst>
              <a:ext uri="{FF2B5EF4-FFF2-40B4-BE49-F238E27FC236}">
                <a16:creationId xmlns:a16="http://schemas.microsoft.com/office/drawing/2014/main" id="{20017A99-BDC7-8E93-17C9-5E6985C216D8}"/>
              </a:ext>
            </a:extLst>
          </p:cNvPr>
          <p:cNvSpPr txBox="1"/>
          <p:nvPr/>
        </p:nvSpPr>
        <p:spPr>
          <a:xfrm>
            <a:off x="1752600" y="1738802"/>
            <a:ext cx="8686800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I</a:t>
            </a:r>
            <a:r>
              <a:rPr lang="zh-CN" altLang="zh-CN" sz="2400" b="1">
                <a:latin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</a:rPr>
              <a:t>选择  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I</a:t>
            </a:r>
            <a:r>
              <a:rPr lang="zh-CN" altLang="en-US" sz="2400" b="1">
                <a:latin typeface="Times New Roman" panose="02020603050405020304" pitchFamily="18" charset="0"/>
              </a:rPr>
              <a:t>＝（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～</a:t>
            </a:r>
            <a:r>
              <a:rPr lang="en-US" altLang="zh-CN" sz="2400" b="1"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Z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r>
              <a:rPr lang="zh-CN" altLang="zh-CN" sz="2400" b="1" dirty="0">
                <a:latin typeface="Times New Roman" panose="02020603050405020304" pitchFamily="18" charset="0"/>
              </a:rPr>
              <a:t>稳压管的选择   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Z</a:t>
            </a:r>
            <a:r>
              <a:rPr lang="zh-CN" altLang="en-US" sz="2400" b="1">
                <a:latin typeface="Times New Roman" panose="02020603050405020304" pitchFamily="18" charset="0"/>
              </a:rPr>
              <a:t>＝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O     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</a:rPr>
              <a:t> 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ZM</a:t>
            </a:r>
            <a:r>
              <a:rPr lang="zh-CN" altLang="en-US" sz="2400" b="1">
                <a:latin typeface="Times New Roman" panose="02020603050405020304" pitchFamily="18" charset="0"/>
              </a:rPr>
              <a:t>－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Z</a:t>
            </a:r>
            <a:r>
              <a:rPr lang="en-US" altLang="zh-CN" sz="2400" b="1">
                <a:latin typeface="Times New Roman" panose="02020603050405020304" pitchFamily="18" charset="0"/>
              </a:rPr>
              <a:t> &gt; </a:t>
            </a:r>
            <a:r>
              <a:rPr lang="en-US" altLang="zh-CN" sz="2400" b="1" i="1" dirty="0" err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 err="1">
                <a:latin typeface="Times New Roman" panose="02020603050405020304" pitchFamily="18" charset="0"/>
              </a:rPr>
              <a:t>Lmax</a:t>
            </a:r>
            <a:r>
              <a:rPr lang="zh-CN" altLang="en-US" sz="2400" b="1">
                <a:latin typeface="Times New Roman" panose="02020603050405020304" pitchFamily="18" charset="0"/>
              </a:rPr>
              <a:t>－ </a:t>
            </a:r>
            <a:r>
              <a:rPr lang="en-US" altLang="zh-CN" sz="2400" b="1" i="1" dirty="0" err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 err="1">
                <a:latin typeface="Times New Roman" panose="02020603050405020304" pitchFamily="18" charset="0"/>
              </a:rPr>
              <a:t>Lmin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r>
              <a:rPr lang="zh-CN" altLang="zh-CN" sz="2400" b="1" dirty="0">
                <a:latin typeface="Times New Roman" panose="02020603050405020304" pitchFamily="18" charset="0"/>
              </a:rPr>
              <a:t>限流电阻的选择     保证稳压管既稳压又不损坏。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5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AC0D4-35BB-6F70-FFB1-599B39E3A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D2233AC7-6F11-C695-82B6-5EF87F57A6B7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A0295DB-D465-C47E-B5E1-7275CF949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00F4EC61-E41D-6A2E-1675-8239ECAD1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9D66F1-B3C9-719B-24F6-FCC7AD147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178" y="1276876"/>
            <a:ext cx="4989513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、串联型稳压电路</a:t>
            </a:r>
          </a:p>
        </p:txBody>
      </p:sp>
      <p:sp>
        <p:nvSpPr>
          <p:cNvPr id="5" name="Rectangle 32">
            <a:extLst>
              <a:ext uri="{FF2B5EF4-FFF2-40B4-BE49-F238E27FC236}">
                <a16:creationId xmlns:a16="http://schemas.microsoft.com/office/drawing/2014/main" id="{6045BB25-0193-82D3-6FE9-6BF8C61E3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886" y="5022359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串联型稳压电路的组成框图</a:t>
            </a:r>
          </a:p>
        </p:txBody>
      </p:sp>
      <p:pic>
        <p:nvPicPr>
          <p:cNvPr id="8" name="Picture 34" descr="图片2">
            <a:extLst>
              <a:ext uri="{FF2B5EF4-FFF2-40B4-BE49-F238E27FC236}">
                <a16:creationId xmlns:a16="http://schemas.microsoft.com/office/drawing/2014/main" id="{BE6874F4-5D1D-4B1D-BB26-7EE87FB51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09" y="2127379"/>
            <a:ext cx="4564062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2">
            <a:extLst>
              <a:ext uri="{FF2B5EF4-FFF2-40B4-BE49-F238E27FC236}">
                <a16:creationId xmlns:a16="http://schemas.microsoft.com/office/drawing/2014/main" id="{BB6A85E0-D09C-1AFD-294F-7BD93512B160}"/>
              </a:ext>
            </a:extLst>
          </p:cNvPr>
          <p:cNvSpPr txBox="1"/>
          <p:nvPr/>
        </p:nvSpPr>
        <p:spPr>
          <a:xfrm>
            <a:off x="7198548" y="1704758"/>
            <a:ext cx="879475" cy="3810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zh-CN" sz="2800" b="1" baseline="-25000" dirty="0">
              <a:latin typeface="Times New Roman" panose="02020603050405020304" pitchFamily="18" charset="0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00379D35-AFD4-9F54-CA1F-EBF34E086A31}"/>
              </a:ext>
            </a:extLst>
          </p:cNvPr>
          <p:cNvSpPr/>
          <p:nvPr/>
        </p:nvSpPr>
        <p:spPr>
          <a:xfrm>
            <a:off x="7008048" y="5198845"/>
            <a:ext cx="1066800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600" b="1" dirty="0">
                <a:latin typeface="宋体" panose="02010600030101010101" pitchFamily="2" charset="-122"/>
              </a:rPr>
              <a:t>调整元件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28C3561-C409-C0E8-4093-06EF57D177E0}"/>
              </a:ext>
            </a:extLst>
          </p:cNvPr>
          <p:cNvSpPr/>
          <p:nvPr/>
        </p:nvSpPr>
        <p:spPr>
          <a:xfrm>
            <a:off x="7935148" y="5198845"/>
            <a:ext cx="962025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600" b="1" dirty="0">
                <a:latin typeface="宋体" panose="02010600030101010101" pitchFamily="2" charset="-122"/>
              </a:rPr>
              <a:t>比较放大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EDAB214F-7AB9-8C0E-70C2-6F4BDC38C06F}"/>
              </a:ext>
            </a:extLst>
          </p:cNvPr>
          <p:cNvSpPr/>
          <p:nvPr/>
        </p:nvSpPr>
        <p:spPr>
          <a:xfrm>
            <a:off x="8744773" y="5208370"/>
            <a:ext cx="914400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600" b="1" dirty="0">
                <a:latin typeface="宋体" panose="02010600030101010101" pitchFamily="2" charset="-122"/>
              </a:rPr>
              <a:t>基准电压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53DB931F-1B9E-BADC-60F5-630D4C0D1A11}"/>
              </a:ext>
            </a:extLst>
          </p:cNvPr>
          <p:cNvSpPr/>
          <p:nvPr/>
        </p:nvSpPr>
        <p:spPr>
          <a:xfrm>
            <a:off x="10003660" y="5208370"/>
            <a:ext cx="914400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600" b="1" dirty="0">
                <a:latin typeface="宋体" panose="02010600030101010101" pitchFamily="2" charset="-122"/>
              </a:rPr>
              <a:t>取样电路</a:t>
            </a:r>
          </a:p>
        </p:txBody>
      </p:sp>
      <p:sp>
        <p:nvSpPr>
          <p:cNvPr id="15" name="Rectangle 88">
            <a:extLst>
              <a:ext uri="{FF2B5EF4-FFF2-40B4-BE49-F238E27FC236}">
                <a16:creationId xmlns:a16="http://schemas.microsoft.com/office/drawing/2014/main" id="{901BF555-6F57-2710-B98C-D7E778D8079F}"/>
              </a:ext>
            </a:extLst>
          </p:cNvPr>
          <p:cNvSpPr/>
          <p:nvPr/>
        </p:nvSpPr>
        <p:spPr>
          <a:xfrm>
            <a:off x="2532827" y="6166326"/>
            <a:ext cx="948044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稳压的实质：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CE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的自动调节使输出电压恒定。</a:t>
            </a:r>
          </a:p>
        </p:txBody>
      </p:sp>
      <p:pic>
        <p:nvPicPr>
          <p:cNvPr id="16" name="Picture 90" descr="图片20">
            <a:extLst>
              <a:ext uri="{FF2B5EF4-FFF2-40B4-BE49-F238E27FC236}">
                <a16:creationId xmlns:a16="http://schemas.microsoft.com/office/drawing/2014/main" id="{E3BA43A9-8849-B14B-721C-6896BC604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458" y="1780114"/>
            <a:ext cx="6061075" cy="35702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5209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4D367-4123-2BBC-4DEE-0F79B5DE1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BC1E2082-E1E6-FD9C-8EB8-463A75E288A6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并联、串联稳压电路的结构和工作原理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EE8CB91-D9BD-DDAC-CD38-AA4A5FB50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C1489939-026B-20E8-043C-F1CF142D6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7658C4-96C4-EF27-5DED-A4DDADA900A0}"/>
              </a:ext>
            </a:extLst>
          </p:cNvPr>
          <p:cNvSpPr/>
          <p:nvPr/>
        </p:nvSpPr>
        <p:spPr>
          <a:xfrm>
            <a:off x="1964258" y="5086574"/>
            <a:ext cx="5557837" cy="579438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若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latin typeface="Times New Roman" panose="02020603050405020304" pitchFamily="18" charset="0"/>
              </a:rPr>
              <a:t>增大时，</a:t>
            </a:r>
            <a:r>
              <a:rPr lang="zh-CN" altLang="en-US" b="1" dirty="0">
                <a:latin typeface="Times New Roman" panose="02020603050405020304" pitchFamily="18" charset="0"/>
              </a:rPr>
              <a:t>自动</a:t>
            </a:r>
            <a:r>
              <a:rPr lang="zh-CN" altLang="en-US" sz="2800" b="1" dirty="0">
                <a:latin typeface="Times New Roman" panose="02020603050405020304" pitchFamily="18" charset="0"/>
              </a:rPr>
              <a:t>调整过程如下：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B4B026-9961-FED3-8E7B-BCDF4602FA5D}"/>
              </a:ext>
            </a:extLst>
          </p:cNvPr>
          <p:cNvSpPr/>
          <p:nvPr/>
        </p:nvSpPr>
        <p:spPr>
          <a:xfrm>
            <a:off x="1984895" y="5489435"/>
            <a:ext cx="8122736" cy="705578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V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B2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 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BE2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B2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C2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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CE2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</a:t>
            </a:r>
            <a:r>
              <a:rPr lang="en-US" altLang="zh-CN" sz="1200" b="1" i="1" dirty="0">
                <a:latin typeface="Times New Roman" panose="02020603050405020304" pitchFamily="18" charset="0"/>
              </a:rPr>
              <a:t> </a:t>
            </a:r>
            <a:endParaRPr lang="en-US" altLang="zh-CN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9D20FD-ECA8-73CD-F805-A1C6A04B9681}"/>
              </a:ext>
            </a:extLst>
          </p:cNvPr>
          <p:cNvSpPr/>
          <p:nvPr/>
        </p:nvSpPr>
        <p:spPr>
          <a:xfrm>
            <a:off x="2708795" y="6234337"/>
            <a:ext cx="65992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 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CE1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</a:t>
            </a:r>
            <a:r>
              <a:rPr lang="en-US" altLang="zh-CN" sz="1600" b="1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 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C1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  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B1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 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BE1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 </a:t>
            </a:r>
            <a:r>
              <a:rPr lang="en-US" altLang="zh-CN" sz="1200" b="1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sym typeface="Symbol" panose="05050102010706020507" pitchFamily="18" charset="2"/>
              </a:rPr>
              <a:t>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3187E30-7EE8-08EA-B1B5-E13FE2DD9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789" y="1344952"/>
            <a:ext cx="17319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稳压原理</a:t>
            </a:r>
            <a:r>
              <a:rPr kumimoji="1"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:</a:t>
            </a:r>
          </a:p>
        </p:txBody>
      </p:sp>
      <p:pic>
        <p:nvPicPr>
          <p:cNvPr id="8" name="Picture 87" descr="图片20">
            <a:extLst>
              <a:ext uri="{FF2B5EF4-FFF2-40B4-BE49-F238E27FC236}">
                <a16:creationId xmlns:a16="http://schemas.microsoft.com/office/drawing/2014/main" id="{74A41283-F07A-C2B5-0D67-F22FBDAAC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389" y="1314856"/>
            <a:ext cx="6061075" cy="3570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88" descr="小棋盘">
            <a:extLst>
              <a:ext uri="{FF2B5EF4-FFF2-40B4-BE49-F238E27FC236}">
                <a16:creationId xmlns:a16="http://schemas.microsoft.com/office/drawing/2014/main" id="{2961AFE1-87BF-CD77-F34E-2E4568C1CC75}"/>
              </a:ext>
            </a:extLst>
          </p:cNvPr>
          <p:cNvSpPr txBox="1"/>
          <p:nvPr/>
        </p:nvSpPr>
        <p:spPr>
          <a:xfrm>
            <a:off x="848038" y="1929331"/>
            <a:ext cx="3439594" cy="270914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</a:rPr>
              <a:t>具有放大环节的串联型稳压电路输出电压的大小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决定于电路的分压比和基准电压，调节电位器</a:t>
            </a:r>
            <a:r>
              <a:rPr lang="en-US" altLang="zh-CN" b="1" i="1" dirty="0"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P</a:t>
            </a:r>
            <a:r>
              <a:rPr lang="zh-CN" altLang="en-US" b="1" dirty="0">
                <a:latin typeface="Times New Roman" panose="02020603050405020304" pitchFamily="18" charset="0"/>
              </a:rPr>
              <a:t>的滑动端即可改变输出电压。</a:t>
            </a:r>
          </a:p>
        </p:txBody>
      </p:sp>
    </p:spTree>
    <p:extLst>
      <p:ext uri="{BB962C8B-B14F-4D97-AF65-F5344CB8AC3E}">
        <p14:creationId xmlns:p14="http://schemas.microsoft.com/office/powerpoint/2010/main" val="260155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DC160-C7A0-C56C-4F43-F7C655EBD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25A18998-317A-6F11-4948-6B655683B8D2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滤波电路的结构和工作原理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5F97CA5-793D-C948-C7BB-A262E77EA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E7F74804-6A73-DA99-15EE-2F3572D84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FF19DE-85C8-4E6E-CD3F-85ED05E00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178" y="1276876"/>
            <a:ext cx="4989513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电容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滤波电路</a:t>
            </a:r>
          </a:p>
        </p:txBody>
      </p:sp>
      <p:pic>
        <p:nvPicPr>
          <p:cNvPr id="5" name="对象 30722">
            <a:extLst>
              <a:ext uri="{FF2B5EF4-FFF2-40B4-BE49-F238E27FC236}">
                <a16:creationId xmlns:a16="http://schemas.microsoft.com/office/drawing/2014/main" id="{179146F9-38DF-9596-ED39-C33B66C7AB4F}"/>
              </a:ext>
            </a:extLst>
          </p:cNvPr>
          <p:cNvPicPr/>
          <p:nvPr/>
        </p:nvPicPr>
        <p:blipFill>
          <a:blip r:embed="rId3"/>
          <a:srcRect b="73750"/>
          <a:stretch>
            <a:fillRect/>
          </a:stretch>
        </p:blipFill>
        <p:spPr>
          <a:xfrm>
            <a:off x="1137890" y="2167361"/>
            <a:ext cx="4341741" cy="1549763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7" name="对象 30723">
            <a:extLst>
              <a:ext uri="{FF2B5EF4-FFF2-40B4-BE49-F238E27FC236}">
                <a16:creationId xmlns:a16="http://schemas.microsoft.com/office/drawing/2014/main" id="{ADB7620A-2B0C-D3F2-821C-A00F9F835318}"/>
              </a:ext>
            </a:extLst>
          </p:cNvPr>
          <p:cNvPicPr/>
          <p:nvPr/>
        </p:nvPicPr>
        <p:blipFill>
          <a:blip r:embed="rId3"/>
          <a:srcRect t="31874" b="38126"/>
          <a:stretch>
            <a:fillRect/>
          </a:stretch>
        </p:blipFill>
        <p:spPr>
          <a:xfrm>
            <a:off x="6079706" y="2667526"/>
            <a:ext cx="4038600" cy="1517650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8" name="文本框 30724">
            <a:extLst>
              <a:ext uri="{FF2B5EF4-FFF2-40B4-BE49-F238E27FC236}">
                <a16:creationId xmlns:a16="http://schemas.microsoft.com/office/drawing/2014/main" id="{FE7F3928-9E82-ADFA-9CEB-FC4AF918EBFC}"/>
              </a:ext>
            </a:extLst>
          </p:cNvPr>
          <p:cNvSpPr txBox="1"/>
          <p:nvPr/>
        </p:nvSpPr>
        <p:spPr>
          <a:xfrm>
            <a:off x="1211724" y="4202445"/>
            <a:ext cx="6840537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工作原理</a:t>
            </a:r>
          </a:p>
        </p:txBody>
      </p:sp>
      <p:pic>
        <p:nvPicPr>
          <p:cNvPr id="9" name="对象 30725">
            <a:extLst>
              <a:ext uri="{FF2B5EF4-FFF2-40B4-BE49-F238E27FC236}">
                <a16:creationId xmlns:a16="http://schemas.microsoft.com/office/drawing/2014/main" id="{65587DF1-B7CC-B87E-2487-F1BC76E888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7812" y="4862845"/>
            <a:ext cx="8050213" cy="492125"/>
          </a:xfrm>
          <a:prstGeom prst="rect">
            <a:avLst/>
          </a:prstGeom>
          <a:noFill/>
          <a:ln w="38100">
            <a:noFill/>
            <a:miter/>
          </a:ln>
        </p:spPr>
      </p:pic>
      <p:pic>
        <p:nvPicPr>
          <p:cNvPr id="10" name="对象 30726">
            <a:extLst>
              <a:ext uri="{FF2B5EF4-FFF2-40B4-BE49-F238E27FC236}">
                <a16:creationId xmlns:a16="http://schemas.microsoft.com/office/drawing/2014/main" id="{95FB991C-DBCD-C89A-E7F2-719A17C8784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7812" y="5366083"/>
            <a:ext cx="8480425" cy="487362"/>
          </a:xfrm>
          <a:prstGeom prst="rect">
            <a:avLst/>
          </a:prstGeom>
          <a:noFill/>
          <a:ln w="38100">
            <a:noFill/>
            <a:miter/>
          </a:ln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C5DA607-BD92-EC1F-021E-09C87461B81E}"/>
              </a:ext>
            </a:extLst>
          </p:cNvPr>
          <p:cNvGrpSpPr/>
          <p:nvPr/>
        </p:nvGrpSpPr>
        <p:grpSpPr>
          <a:xfrm>
            <a:off x="5546306" y="2038876"/>
            <a:ext cx="1676400" cy="914400"/>
            <a:chOff x="2640" y="912"/>
            <a:chExt cx="1056" cy="576"/>
          </a:xfrm>
          <a:solidFill>
            <a:schemeClr val="bg1">
              <a:lumMod val="85000"/>
            </a:schemeClr>
          </a:solidFill>
        </p:grpSpPr>
        <p:sp>
          <p:nvSpPr>
            <p:cNvPr id="20" name="线形标注 1 30729">
              <a:extLst>
                <a:ext uri="{FF2B5EF4-FFF2-40B4-BE49-F238E27FC236}">
                  <a16:creationId xmlns:a16="http://schemas.microsoft.com/office/drawing/2014/main" id="{B7F6C674-CE67-95B0-5499-AF8261FBDFAB}"/>
                </a:ext>
              </a:extLst>
            </p:cNvPr>
            <p:cNvSpPr/>
            <p:nvPr/>
          </p:nvSpPr>
          <p:spPr>
            <a:xfrm>
              <a:off x="2640" y="912"/>
              <a:ext cx="444" cy="256"/>
            </a:xfrm>
            <a:prstGeom prst="borderCallout1">
              <a:avLst>
                <a:gd name="adj1" fmla="val 28125"/>
                <a:gd name="adj2" fmla="val 110810"/>
                <a:gd name="adj3" fmla="val 279690"/>
                <a:gd name="adj4" fmla="val 196847"/>
              </a:avLst>
            </a:prstGeom>
            <a:grp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充电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直接连接符 20">
              <a:extLst>
                <a:ext uri="{FF2B5EF4-FFF2-40B4-BE49-F238E27FC236}">
                  <a16:creationId xmlns:a16="http://schemas.microsoft.com/office/drawing/2014/main" id="{CE0A5159-A19A-B497-BC78-A4F7A01C67DC}"/>
                </a:ext>
              </a:extLst>
            </p:cNvPr>
            <p:cNvSpPr/>
            <p:nvPr/>
          </p:nvSpPr>
          <p:spPr>
            <a:xfrm flipH="1" flipV="1">
              <a:off x="3168" y="960"/>
              <a:ext cx="528" cy="528"/>
            </a:xfrm>
            <a:prstGeom prst="line">
              <a:avLst/>
            </a:prstGeom>
            <a:grp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320D790-0F25-63BC-2010-C3A9D80C22C6}"/>
              </a:ext>
            </a:extLst>
          </p:cNvPr>
          <p:cNvGrpSpPr/>
          <p:nvPr/>
        </p:nvGrpSpPr>
        <p:grpSpPr>
          <a:xfrm>
            <a:off x="7451306" y="1276876"/>
            <a:ext cx="2371725" cy="1828800"/>
            <a:chOff x="3888" y="0"/>
            <a:chExt cx="1494" cy="1152"/>
          </a:xfrm>
        </p:grpSpPr>
        <p:sp>
          <p:nvSpPr>
            <p:cNvPr id="18" name="直接连接符 17">
              <a:extLst>
                <a:ext uri="{FF2B5EF4-FFF2-40B4-BE49-F238E27FC236}">
                  <a16:creationId xmlns:a16="http://schemas.microsoft.com/office/drawing/2014/main" id="{D69D5E80-33C7-0D5A-7811-6EA89D369CCD}"/>
                </a:ext>
              </a:extLst>
            </p:cNvPr>
            <p:cNvSpPr/>
            <p:nvPr/>
          </p:nvSpPr>
          <p:spPr>
            <a:xfrm flipV="1">
              <a:off x="3888" y="192"/>
              <a:ext cx="150" cy="96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" name="线形标注 1 30733">
              <a:extLst>
                <a:ext uri="{FF2B5EF4-FFF2-40B4-BE49-F238E27FC236}">
                  <a16:creationId xmlns:a16="http://schemas.microsoft.com/office/drawing/2014/main" id="{D2CDE3BE-60D3-3DFD-41D1-15E479C00AC3}"/>
                </a:ext>
              </a:extLst>
            </p:cNvPr>
            <p:cNvSpPr/>
            <p:nvPr/>
          </p:nvSpPr>
          <p:spPr>
            <a:xfrm>
              <a:off x="4080" y="0"/>
              <a:ext cx="1302" cy="448"/>
            </a:xfrm>
            <a:prstGeom prst="borderCallout1">
              <a:avLst>
                <a:gd name="adj1" fmla="val 16069"/>
                <a:gd name="adj2" fmla="val -3685"/>
                <a:gd name="adj3" fmla="val 239731"/>
                <a:gd name="adj4" fmla="val -25421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放电速度与正弦</a:t>
              </a:r>
            </a:p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波下降速度相似</a:t>
              </a:r>
            </a:p>
          </p:txBody>
        </p:sp>
      </p:grpSp>
      <p:sp>
        <p:nvSpPr>
          <p:cNvPr id="13" name="线形标注 1 30734">
            <a:extLst>
              <a:ext uri="{FF2B5EF4-FFF2-40B4-BE49-F238E27FC236}">
                <a16:creationId xmlns:a16="http://schemas.microsoft.com/office/drawing/2014/main" id="{43C5A0D6-44B3-D997-F0B2-D9683AA3E7C2}"/>
              </a:ext>
            </a:extLst>
          </p:cNvPr>
          <p:cNvSpPr/>
          <p:nvPr/>
        </p:nvSpPr>
        <p:spPr>
          <a:xfrm>
            <a:off x="8213306" y="2115076"/>
            <a:ext cx="2070100" cy="406400"/>
          </a:xfrm>
          <a:prstGeom prst="borderCallout1">
            <a:avLst>
              <a:gd name="adj1" fmla="val 28125"/>
              <a:gd name="adj2" fmla="val -3681"/>
              <a:gd name="adj3" fmla="val 276954"/>
              <a:gd name="adj4" fmla="val -13958"/>
            </a:avLst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按指数规律下降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30735">
            <a:extLst>
              <a:ext uri="{FF2B5EF4-FFF2-40B4-BE49-F238E27FC236}">
                <a16:creationId xmlns:a16="http://schemas.microsoft.com/office/drawing/2014/main" id="{4A0FC738-14E0-005C-D578-9D32421D6E1E}"/>
              </a:ext>
            </a:extLst>
          </p:cNvPr>
          <p:cNvSpPr txBox="1"/>
          <p:nvPr/>
        </p:nvSpPr>
        <p:spPr>
          <a:xfrm>
            <a:off x="2141306" y="6102851"/>
            <a:ext cx="6481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latin typeface="Times New Roman" panose="02020603050405020304" pitchFamily="18" charset="0"/>
              </a:rPr>
              <a:t>滤波后，输出电压平均值增大，脉动变小。</a:t>
            </a:r>
          </a:p>
        </p:txBody>
      </p:sp>
      <p:sp>
        <p:nvSpPr>
          <p:cNvPr id="16" name="文本框 30741">
            <a:extLst>
              <a:ext uri="{FF2B5EF4-FFF2-40B4-BE49-F238E27FC236}">
                <a16:creationId xmlns:a16="http://schemas.microsoft.com/office/drawing/2014/main" id="{1A6EF5D8-C7D0-4FF3-F0E3-F8F2C48A7DC9}"/>
              </a:ext>
            </a:extLst>
          </p:cNvPr>
          <p:cNvSpPr txBox="1"/>
          <p:nvPr/>
        </p:nvSpPr>
        <p:spPr>
          <a:xfrm>
            <a:off x="9193877" y="4477517"/>
            <a:ext cx="2715491" cy="175349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 b="1" i="1" dirty="0">
                <a:solidFill>
                  <a:srgbClr val="A5002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C </a:t>
            </a:r>
            <a:r>
              <a:rPr lang="zh-CN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越大， 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solidFill>
                  <a:schemeClr val="tx2"/>
                </a:solidFill>
                <a:latin typeface="Times New Roman" panose="02020603050405020304" pitchFamily="18" charset="0"/>
              </a:rPr>
              <a:t>L</a:t>
            </a:r>
            <a:r>
              <a:rPr lang="zh-CN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越大，</a:t>
            </a:r>
            <a:r>
              <a:rPr lang="en-US" altLang="zh-CN" sz="2400" b="1" i="1" dirty="0">
                <a:solidFill>
                  <a:schemeClr val="tx2"/>
                </a:solidFill>
                <a:latin typeface="Times New Roman" panose="02020603050405020304" pitchFamily="18" charset="0"/>
              </a:rPr>
              <a:t>τ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越大，</a:t>
            </a:r>
            <a:r>
              <a:rPr lang="zh-CN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放电越慢，曲线越平滑，脉动越小。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88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1A4BE0-B390-A99E-108F-231DB5E2C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FC3EAC91-A0CC-576D-953E-558FA5EA8D24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滤波电路的结构和工作原理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531651E-F349-14AA-270B-FCC19DACAD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18E6C8B3-A686-2F05-AF21-515E7DF56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对象 32769">
            <a:extLst>
              <a:ext uri="{FF2B5EF4-FFF2-40B4-BE49-F238E27FC236}">
                <a16:creationId xmlns:a16="http://schemas.microsoft.com/office/drawing/2014/main" id="{A89AB373-C317-D05A-D7DB-EDF2A603CEC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474835" y="4368165"/>
            <a:ext cx="4724400" cy="78898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" name="对象 32770">
            <a:extLst>
              <a:ext uri="{FF2B5EF4-FFF2-40B4-BE49-F238E27FC236}">
                <a16:creationId xmlns:a16="http://schemas.microsoft.com/office/drawing/2014/main" id="{6DFCDCE4-E9F0-1511-F9CA-DB7C8C0C3A7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995766" y="5294312"/>
            <a:ext cx="3581400" cy="48577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" name="对象 32773">
            <a:extLst>
              <a:ext uri="{FF2B5EF4-FFF2-40B4-BE49-F238E27FC236}">
                <a16:creationId xmlns:a16="http://schemas.microsoft.com/office/drawing/2014/main" id="{50F6A4A1-F52C-4BFA-DED5-577952E8322A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746673" y="2313119"/>
            <a:ext cx="4392613" cy="1743075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12" name="标题 32772">
            <a:extLst>
              <a:ext uri="{FF2B5EF4-FFF2-40B4-BE49-F238E27FC236}">
                <a16:creationId xmlns:a16="http://schemas.microsoft.com/office/drawing/2014/main" id="{4AB83D06-3C46-9B37-775E-17546DAF01F5}"/>
              </a:ext>
            </a:extLst>
          </p:cNvPr>
          <p:cNvSpPr>
            <a:spLocks noGrp="1"/>
          </p:cNvSpPr>
          <p:nvPr/>
        </p:nvSpPr>
        <p:spPr>
          <a:xfrm>
            <a:off x="1336704" y="1482989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电容的选择及</a:t>
            </a:r>
            <a:r>
              <a:rPr lang="en-US" altLang="zh-CN" sz="2800" b="1" i="1" dirty="0">
                <a:solidFill>
                  <a:schemeClr val="tx1"/>
                </a:solidFill>
              </a:rPr>
              <a:t>U</a:t>
            </a:r>
            <a:r>
              <a:rPr lang="en-US" altLang="zh-CN" sz="2800" b="1" baseline="-25000" dirty="0">
                <a:solidFill>
                  <a:schemeClr val="tx1"/>
                </a:solidFill>
              </a:rPr>
              <a:t>O</a:t>
            </a:r>
            <a:r>
              <a:rPr lang="zh-CN" altLang="en-US" sz="2800" b="1" baseline="-25000" dirty="0">
                <a:solidFill>
                  <a:schemeClr val="tx1"/>
                </a:solidFill>
              </a:rPr>
              <a:t>（</a:t>
            </a:r>
            <a:r>
              <a:rPr lang="en-US" altLang="zh-CN" sz="2800" b="1" baseline="-25000" dirty="0">
                <a:solidFill>
                  <a:schemeClr val="tx1"/>
                </a:solidFill>
              </a:rPr>
              <a:t>AV</a:t>
            </a:r>
            <a:r>
              <a:rPr lang="zh-CN" altLang="en-US" sz="2800" b="1" baseline="-25000" dirty="0">
                <a:solidFill>
                  <a:schemeClr val="tx1"/>
                </a:solidFill>
              </a:rPr>
              <a:t>）</a:t>
            </a:r>
            <a:r>
              <a:rPr lang="zh-CN" altLang="zh-CN" sz="2800" dirty="0">
                <a:solidFill>
                  <a:schemeClr val="tx1"/>
                </a:solidFill>
                <a:ea typeface="华文行楷" panose="02010800040101010101" pitchFamily="2" charset="-122"/>
              </a:rPr>
              <a:t>的估算</a:t>
            </a:r>
            <a:endParaRPr lang="zh-CN" altLang="en-US" sz="2800" dirty="0">
              <a:solidFill>
                <a:schemeClr val="tx1"/>
              </a:solidFill>
              <a:ea typeface="华文行楷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D9FB53E-A88A-FA43-CA03-EC1DCE85FB6B}"/>
              </a:ext>
            </a:extLst>
          </p:cNvPr>
          <p:cNvSpPr txBox="1"/>
          <p:nvPr/>
        </p:nvSpPr>
        <p:spPr>
          <a:xfrm>
            <a:off x="4317076" y="6054359"/>
            <a:ext cx="6096000" cy="479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不适用于大电流负载。</a:t>
            </a:r>
          </a:p>
        </p:txBody>
      </p:sp>
    </p:spTree>
    <p:extLst>
      <p:ext uri="{BB962C8B-B14F-4D97-AF65-F5344CB8AC3E}">
        <p14:creationId xmlns:p14="http://schemas.microsoft.com/office/powerpoint/2010/main" val="33379114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491CA-9A7A-6E82-4CB3-7EC77523C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E1900589-915F-7D3E-BD24-2B5F39C9E2A1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滤波电路的结构和工作原理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DA655A5-E6C6-2390-D1C4-A7094C277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7A33A0D-B00E-DC4A-23F9-6E549F90A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标题 33793">
            <a:extLst>
              <a:ext uri="{FF2B5EF4-FFF2-40B4-BE49-F238E27FC236}">
                <a16:creationId xmlns:a16="http://schemas.microsoft.com/office/drawing/2014/main" id="{E8BCF782-32C9-2B5D-0855-74E2359BC027}"/>
              </a:ext>
            </a:extLst>
          </p:cNvPr>
          <p:cNvSpPr>
            <a:spLocks noGrp="1"/>
          </p:cNvSpPr>
          <p:nvPr/>
        </p:nvSpPr>
        <p:spPr>
          <a:xfrm>
            <a:off x="1571797" y="1704153"/>
            <a:ext cx="3960812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5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电感滤波电路</a:t>
            </a:r>
          </a:p>
        </p:txBody>
      </p:sp>
      <p:pic>
        <p:nvPicPr>
          <p:cNvPr id="4" name="对象 33794">
            <a:extLst>
              <a:ext uri="{FF2B5EF4-FFF2-40B4-BE49-F238E27FC236}">
                <a16:creationId xmlns:a16="http://schemas.microsoft.com/office/drawing/2014/main" id="{7971B496-AC71-8DE3-FA11-F1F26F75A86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076622" y="2293115"/>
            <a:ext cx="4800600" cy="1677988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5" name="文本框 33795">
            <a:extLst>
              <a:ext uri="{FF2B5EF4-FFF2-40B4-BE49-F238E27FC236}">
                <a16:creationId xmlns:a16="http://schemas.microsoft.com/office/drawing/2014/main" id="{6535A37A-DDA5-4177-D924-2DC22E5674E8}"/>
              </a:ext>
            </a:extLst>
          </p:cNvPr>
          <p:cNvSpPr txBox="1"/>
          <p:nvPr/>
        </p:nvSpPr>
        <p:spPr>
          <a:xfrm>
            <a:off x="1621009" y="4010790"/>
            <a:ext cx="8915400" cy="177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zh-CN" sz="2400" b="1" dirty="0">
                <a:latin typeface="Times New Roman" panose="02020603050405020304" pitchFamily="18" charset="0"/>
              </a:rPr>
              <a:t>当回路电流减小时，感生电动势的方向阻止电流的减小，从而增大二极管的导通角。</a:t>
            </a:r>
            <a:endParaRPr lang="zh-CN" altLang="en-US" sz="2400" b="1" i="1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    电感对直流分量的电抗为线圈电阻，对交流分量的感抗为</a:t>
            </a:r>
            <a:r>
              <a:rPr lang="en-US" altLang="zh-CN" sz="2400" b="1" i="1" dirty="0" err="1">
                <a:latin typeface="Times New Roman" panose="02020603050405020304" pitchFamily="18" charset="0"/>
              </a:rPr>
              <a:t>ωL</a:t>
            </a:r>
            <a:r>
              <a:rPr lang="zh-CN" altLang="en-US" sz="2400" b="1" dirty="0">
                <a:latin typeface="Times New Roman" panose="02020603050405020304" pitchFamily="18" charset="0"/>
              </a:rPr>
              <a:t>。 </a:t>
            </a:r>
          </a:p>
        </p:txBody>
      </p:sp>
      <p:pic>
        <p:nvPicPr>
          <p:cNvPr id="7" name="对象 33798">
            <a:extLst>
              <a:ext uri="{FF2B5EF4-FFF2-40B4-BE49-F238E27FC236}">
                <a16:creationId xmlns:a16="http://schemas.microsoft.com/office/drawing/2014/main" id="{81ECD45F-EDE6-0E79-F56F-4B5662D4725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53422" y="2521715"/>
            <a:ext cx="2971800" cy="11112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" name="线形标注 1 33799">
            <a:extLst>
              <a:ext uri="{FF2B5EF4-FFF2-40B4-BE49-F238E27FC236}">
                <a16:creationId xmlns:a16="http://schemas.microsoft.com/office/drawing/2014/main" id="{5AADA5B6-9219-7BF8-1C39-76475C8BBA9B}"/>
              </a:ext>
            </a:extLst>
          </p:cNvPr>
          <p:cNvSpPr/>
          <p:nvPr/>
        </p:nvSpPr>
        <p:spPr>
          <a:xfrm>
            <a:off x="5172247" y="1704153"/>
            <a:ext cx="2717800" cy="484187"/>
          </a:xfrm>
          <a:prstGeom prst="borderCallout1">
            <a:avLst>
              <a:gd name="adj1" fmla="val 23606"/>
              <a:gd name="adj2" fmla="val 102806"/>
              <a:gd name="adj3" fmla="val 158361"/>
              <a:gd name="adj4" fmla="val 120444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适于大电流负载！</a:t>
            </a:r>
          </a:p>
        </p:txBody>
      </p:sp>
    </p:spTree>
    <p:extLst>
      <p:ext uri="{BB962C8B-B14F-4D97-AF65-F5344CB8AC3E}">
        <p14:creationId xmlns:p14="http://schemas.microsoft.com/office/powerpoint/2010/main" val="2666521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96A4D-7194-6427-9298-86B048B3C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5CEBEABF-682F-1385-99BB-AEE38F5875A5}"/>
              </a:ext>
            </a:extLst>
          </p:cNvPr>
          <p:cNvSpPr/>
          <p:nvPr/>
        </p:nvSpPr>
        <p:spPr>
          <a:xfrm>
            <a:off x="934140" y="266657"/>
            <a:ext cx="7118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滤波电路的结构和工作原理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63D4EFD-AFC4-8D17-14D2-5F7810FAF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75B647D-9C21-5461-54E0-ECA4ED12C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8AB3E7B5-014C-9C08-36A7-6CC1C284F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7"/>
          <a:stretch/>
        </p:blipFill>
        <p:spPr bwMode="auto">
          <a:xfrm>
            <a:off x="1466502" y="1639744"/>
            <a:ext cx="8671419" cy="178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33793">
            <a:extLst>
              <a:ext uri="{FF2B5EF4-FFF2-40B4-BE49-F238E27FC236}">
                <a16:creationId xmlns:a16="http://schemas.microsoft.com/office/drawing/2014/main" id="{A60F429B-CB88-CC01-7150-9828CD63046B}"/>
              </a:ext>
            </a:extLst>
          </p:cNvPr>
          <p:cNvSpPr>
            <a:spLocks noGrp="1"/>
          </p:cNvSpPr>
          <p:nvPr/>
        </p:nvSpPr>
        <p:spPr>
          <a:xfrm>
            <a:off x="1466502" y="1275289"/>
            <a:ext cx="3960812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5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、其他形式</a:t>
            </a:r>
            <a:r>
              <a:rPr lang="zh-CN" altLang="zh-CN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滤波电路</a:t>
            </a:r>
          </a:p>
        </p:txBody>
      </p:sp>
      <p:sp>
        <p:nvSpPr>
          <p:cNvPr id="4" name="标题 33793">
            <a:extLst>
              <a:ext uri="{FF2B5EF4-FFF2-40B4-BE49-F238E27FC236}">
                <a16:creationId xmlns:a16="http://schemas.microsoft.com/office/drawing/2014/main" id="{2F279059-6706-845D-5FFE-B8B542EBCD39}"/>
              </a:ext>
            </a:extLst>
          </p:cNvPr>
          <p:cNvSpPr>
            <a:spLocks noGrp="1"/>
          </p:cNvSpPr>
          <p:nvPr/>
        </p:nvSpPr>
        <p:spPr>
          <a:xfrm>
            <a:off x="1856509" y="3610477"/>
            <a:ext cx="8445732" cy="50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zh-CN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LC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滤波电路                 </a:t>
            </a:r>
            <a:r>
              <a:rPr lang="el-GR" altLang="zh-CN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π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LC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滤波电路            </a:t>
            </a:r>
            <a:r>
              <a:rPr lang="el-GR" altLang="zh-CN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π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型</a:t>
            </a:r>
            <a:r>
              <a:rPr lang="en-US" altLang="zh-CN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RC</a:t>
            </a:r>
            <a:r>
              <a:rPr lang="zh-CN" altLang="en-US" sz="1800" b="1" kern="1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滤波电路</a:t>
            </a:r>
            <a:endParaRPr lang="zh-CN" altLang="en-US" sz="18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65" descr="40%">
            <a:extLst>
              <a:ext uri="{FF2B5EF4-FFF2-40B4-BE49-F238E27FC236}">
                <a16:creationId xmlns:a16="http://schemas.microsoft.com/office/drawing/2014/main" id="{470A9213-B064-0E3C-69FF-AF7ACBBEF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94" y="4324805"/>
            <a:ext cx="315869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pattFill prst="pct40">
                  <a:fgClr>
                    <a:srgbClr val="FFCCCC"/>
                  </a:fgClr>
                  <a:bgClr>
                    <a:srgbClr val="FFFFF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uLnTx/>
                <a:uFillTx/>
                <a:ea typeface="宋体" panose="02010600030101010101" pitchFamily="2" charset="-122"/>
                <a:cs typeface="+mn-cs"/>
              </a:rPr>
              <a:t>    LC 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滤波适合于电流较大、要求输出电压脉动较小的场合，用于高频时更为合适。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24081D82-FBF7-D07A-340A-4F7389C65064}"/>
              </a:ext>
            </a:extLst>
          </p:cNvPr>
          <p:cNvSpPr txBox="1"/>
          <p:nvPr/>
        </p:nvSpPr>
        <p:spPr>
          <a:xfrm>
            <a:off x="4411287" y="4565794"/>
            <a:ext cx="2997821" cy="12107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b="1" dirty="0">
                <a:latin typeface="Times New Roman" panose="02020603050405020304" pitchFamily="18" charset="0"/>
              </a:rPr>
              <a:t>滤波效果比</a:t>
            </a:r>
            <a:r>
              <a:rPr lang="en-US" altLang="zh-CN" b="1" i="1" dirty="0">
                <a:latin typeface="Times New Roman" panose="02020603050405020304" pitchFamily="18" charset="0"/>
              </a:rPr>
              <a:t>LC</a:t>
            </a:r>
            <a:r>
              <a:rPr lang="zh-CN" altLang="en-US" b="1" dirty="0">
                <a:latin typeface="Times New Roman" panose="02020603050405020304" pitchFamily="18" charset="0"/>
              </a:rPr>
              <a:t>滤波器更好，但二极管的冲击电流较大。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11" name="Rectangle 8" descr="40%">
            <a:extLst>
              <a:ext uri="{FF2B5EF4-FFF2-40B4-BE49-F238E27FC236}">
                <a16:creationId xmlns:a16="http://schemas.microsoft.com/office/drawing/2014/main" id="{AF2D4B23-9C60-D6B4-46C3-911A78FBC336}"/>
              </a:ext>
            </a:extLst>
          </p:cNvPr>
          <p:cNvSpPr/>
          <p:nvPr/>
        </p:nvSpPr>
        <p:spPr>
          <a:xfrm>
            <a:off x="7503319" y="4118798"/>
            <a:ext cx="3978332" cy="2308324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b="1" i="1" dirty="0">
                <a:latin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</a:rPr>
              <a:t>比</a:t>
            </a:r>
            <a:r>
              <a:rPr lang="zh-CN" altLang="en-US" b="1" dirty="0">
                <a:latin typeface="Times New Roman" panose="02020603050405020304" pitchFamily="18" charset="0"/>
                <a:sym typeface="Symbol" panose="05050102010706020507" pitchFamily="18" charset="2"/>
              </a:rPr>
              <a:t> 形 </a:t>
            </a:r>
            <a:r>
              <a:rPr lang="en-US" altLang="zh-CN" b="1" i="1" dirty="0">
                <a:latin typeface="Times New Roman" panose="02020603050405020304" pitchFamily="18" charset="0"/>
              </a:rPr>
              <a:t>LC </a:t>
            </a:r>
            <a:r>
              <a:rPr lang="zh-CN" altLang="en-US" b="1" dirty="0">
                <a:latin typeface="宋体" panose="02010600030101010101" pitchFamily="2" charset="-122"/>
              </a:rPr>
              <a:t>滤波器的体积小、成本低。</a:t>
            </a: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 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愈大，</a:t>
            </a: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en-US" altLang="zh-CN" b="1" i="0" u="none" strike="noStrike" kern="1200" cap="none" spc="0" normalizeH="0" baseline="-250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愈大，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滤波效果愈好。但</a:t>
            </a:r>
            <a:r>
              <a:rPr kumimoji="1" lang="en-US" altLang="zh-CN" b="1" i="1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 </a:t>
            </a: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大将使直流压降增加，主要适用于负载电流较小而又要求输出电压脉动很小的场合。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8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A5136-0420-166A-0401-BEC59413E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48" name="组合 239647">
            <a:extLst>
              <a:ext uri="{FF2B5EF4-FFF2-40B4-BE49-F238E27FC236}">
                <a16:creationId xmlns:a16="http://schemas.microsoft.com/office/drawing/2014/main" id="{06FD97A2-1A7F-05BB-AF10-F555D7B8E47F}"/>
              </a:ext>
            </a:extLst>
          </p:cNvPr>
          <p:cNvGrpSpPr/>
          <p:nvPr/>
        </p:nvGrpSpPr>
        <p:grpSpPr>
          <a:xfrm rot="-557555">
            <a:off x="-154940" y="1394143"/>
            <a:ext cx="2630488" cy="1323975"/>
            <a:chOff x="201" y="220"/>
            <a:chExt cx="1511" cy="892"/>
          </a:xfrm>
        </p:grpSpPr>
        <p:sp>
          <p:nvSpPr>
            <p:cNvPr id="239649" name="爆炸形 1 239648">
              <a:extLst>
                <a:ext uri="{FF2B5EF4-FFF2-40B4-BE49-F238E27FC236}">
                  <a16:creationId xmlns:a16="http://schemas.microsoft.com/office/drawing/2014/main" id="{60013971-FBBB-9E3E-1D05-158A9D64F6A9}"/>
                </a:ext>
              </a:extLst>
            </p:cNvPr>
            <p:cNvSpPr/>
            <p:nvPr/>
          </p:nvSpPr>
          <p:spPr>
            <a:xfrm rot="-1281854">
              <a:off x="201" y="220"/>
              <a:ext cx="1511" cy="892"/>
            </a:xfrm>
            <a:prstGeom prst="irregularSeal1">
              <a:avLst/>
            </a:prstGeom>
            <a:solidFill>
              <a:srgbClr val="00FF0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50" name="文本框 239649">
              <a:extLst>
                <a:ext uri="{FF2B5EF4-FFF2-40B4-BE49-F238E27FC236}">
                  <a16:creationId xmlns:a16="http://schemas.microsoft.com/office/drawing/2014/main" id="{440593A0-1153-EDE9-2B9F-F033E423BDEA}"/>
                </a:ext>
              </a:extLst>
            </p:cNvPr>
            <p:cNvSpPr txBox="1"/>
            <p:nvPr/>
          </p:nvSpPr>
          <p:spPr>
            <a:xfrm rot="-1470610">
              <a:off x="598" y="393"/>
              <a:ext cx="713" cy="4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pPr eaLnBrk="0" hangingPunct="0"/>
              <a:r>
                <a:rPr lang="zh-CN" altLang="en-US" sz="4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思考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3" name="对象 49154">
            <a:extLst>
              <a:ext uri="{FF2B5EF4-FFF2-40B4-BE49-F238E27FC236}">
                <a16:creationId xmlns:a16="http://schemas.microsoft.com/office/drawing/2014/main" id="{1C8785B9-F89F-F41F-FBDD-5FCE5CCD6E4A}"/>
              </a:ext>
            </a:extLst>
          </p:cNvPr>
          <p:cNvPicPr/>
          <p:nvPr/>
        </p:nvPicPr>
        <p:blipFill>
          <a:blip r:embed="rId2"/>
          <a:srcRect b="10620"/>
          <a:stretch>
            <a:fillRect/>
          </a:stretch>
        </p:blipFill>
        <p:spPr>
          <a:xfrm>
            <a:off x="2629269" y="1597761"/>
            <a:ext cx="7290585" cy="2395451"/>
          </a:xfrm>
          <a:prstGeom prst="rect">
            <a:avLst/>
          </a:prstGeom>
          <a:noFill/>
          <a:ln w="38100">
            <a:noFill/>
            <a:miter/>
          </a:ln>
        </p:spPr>
      </p:pic>
      <p:sp>
        <p:nvSpPr>
          <p:cNvPr id="4" name="文本框 49156">
            <a:extLst>
              <a:ext uri="{FF2B5EF4-FFF2-40B4-BE49-F238E27FC236}">
                <a16:creationId xmlns:a16="http://schemas.microsoft.com/office/drawing/2014/main" id="{0FB838E4-CA8C-022D-47CD-597F26772B26}"/>
              </a:ext>
            </a:extLst>
          </p:cNvPr>
          <p:cNvSpPr txBox="1"/>
          <p:nvPr/>
        </p:nvSpPr>
        <p:spPr>
          <a:xfrm>
            <a:off x="4588303" y="4483951"/>
            <a:ext cx="414560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已知输出电压为</a:t>
            </a:r>
            <a:r>
              <a:rPr lang="en-US" altLang="zh-CN" sz="2400" b="1" dirty="0">
                <a:latin typeface="Times New Roman" panose="02020603050405020304" pitchFamily="18" charset="0"/>
              </a:rPr>
              <a:t>6V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，负载电流为</a:t>
            </a:r>
            <a:r>
              <a:rPr lang="en-US" altLang="zh-CN" sz="2400" b="1" dirty="0"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</a:rPr>
              <a:t>～</a:t>
            </a:r>
            <a:r>
              <a:rPr lang="en-US" altLang="zh-CN" sz="2400" b="1" dirty="0">
                <a:latin typeface="Times New Roman" panose="02020603050405020304" pitchFamily="18" charset="0"/>
              </a:rPr>
              <a:t>30mA</a:t>
            </a:r>
            <a:r>
              <a:rPr lang="zh-CN" altLang="en-US" sz="2400" b="1" dirty="0">
                <a:latin typeface="Times New Roman" panose="02020603050405020304" pitchFamily="18" charset="0"/>
              </a:rPr>
              <a:t>。</a:t>
            </a:r>
            <a:r>
              <a:rPr lang="zh-CN" altLang="zh-CN" sz="2400" b="1" dirty="0">
                <a:latin typeface="Times New Roman" panose="02020603050405020304" pitchFamily="18" charset="0"/>
              </a:rPr>
              <a:t>试</a:t>
            </a:r>
            <a:r>
              <a:rPr lang="zh-CN" altLang="en-US" sz="2400" b="1" dirty="0">
                <a:latin typeface="Times New Roman" panose="02020603050405020304" pitchFamily="18" charset="0"/>
              </a:rPr>
              <a:t>求</a:t>
            </a:r>
            <a:r>
              <a:rPr lang="zh-CN" altLang="zh-CN" sz="2400" b="1" dirty="0">
                <a:latin typeface="Times New Roman" panose="02020603050405020304" pitchFamily="18" charset="0"/>
              </a:rPr>
              <a:t>图示电路的参数。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99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9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285B8-79EB-CD93-760C-DEDA51002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34AF5745-1FF2-1965-C193-D98DD57378E7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6B05CEB-2AC6-007F-8592-160AB4B5D6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A3FCFBA4-26A3-596D-4634-B29EBC8B0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751662-3263-67A9-BD78-71CDE3793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057" y="2250310"/>
            <a:ext cx="3276600" cy="3265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BD56C5B-92AA-95EF-8DE9-82CA2F25DDD0}"/>
              </a:ext>
            </a:extLst>
          </p:cNvPr>
          <p:cNvGrpSpPr/>
          <p:nvPr/>
        </p:nvGrpSpPr>
        <p:grpSpPr>
          <a:xfrm>
            <a:off x="4157257" y="3621910"/>
            <a:ext cx="3265488" cy="2438400"/>
            <a:chOff x="1776" y="1776"/>
            <a:chExt cx="2057" cy="1536"/>
          </a:xfrm>
        </p:grpSpPr>
        <p:sp>
          <p:nvSpPr>
            <p:cNvPr id="8" name="AutoShape 4">
              <a:extLst>
                <a:ext uri="{FF2B5EF4-FFF2-40B4-BE49-F238E27FC236}">
                  <a16:creationId xmlns:a16="http://schemas.microsoft.com/office/drawing/2014/main" id="{73F2A231-D2F8-C78D-A96C-DF55290CA5A3}"/>
                </a:ext>
              </a:extLst>
            </p:cNvPr>
            <p:cNvSpPr/>
            <p:nvPr/>
          </p:nvSpPr>
          <p:spPr>
            <a:xfrm>
              <a:off x="2592" y="2976"/>
              <a:ext cx="1241" cy="336"/>
            </a:xfrm>
            <a:prstGeom prst="borderCallout2">
              <a:avLst>
                <a:gd name="adj1" fmla="val 21431"/>
                <a:gd name="adj2" fmla="val -3866"/>
                <a:gd name="adj3" fmla="val 21431"/>
                <a:gd name="adj4" fmla="val -42065"/>
                <a:gd name="adj5" fmla="val -377681"/>
                <a:gd name="adj6" fmla="val -82190"/>
              </a:avLst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</a:rPr>
                <a:t>两种载流子</a:t>
              </a:r>
            </a:p>
          </p:txBody>
        </p:sp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A7F4CA79-CC54-C3E1-5219-9ABA9899DBB3}"/>
                </a:ext>
              </a:extLst>
            </p:cNvPr>
            <p:cNvSpPr/>
            <p:nvPr/>
          </p:nvSpPr>
          <p:spPr>
            <a:xfrm flipH="1" flipV="1">
              <a:off x="1776" y="1776"/>
              <a:ext cx="960" cy="120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" name="Rectangle 8">
            <a:extLst>
              <a:ext uri="{FF2B5EF4-FFF2-40B4-BE49-F238E27FC236}">
                <a16:creationId xmlns:a16="http://schemas.microsoft.com/office/drawing/2014/main" id="{5B0891BF-344C-BA6A-407F-98F066340AA1}"/>
              </a:ext>
            </a:extLst>
          </p:cNvPr>
          <p:cNvSpPr>
            <a:spLocks noGrp="1" noChangeArrowheads="1"/>
          </p:cNvSpPr>
          <p:nvPr/>
        </p:nvSpPr>
        <p:spPr>
          <a:xfrm>
            <a:off x="1806170" y="1385122"/>
            <a:ext cx="7772400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3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、本征半导体中的两种载流子</a:t>
            </a: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56F2DD0A-59C0-F318-C738-4E7AE987EA31}"/>
              </a:ext>
            </a:extLst>
          </p:cNvPr>
          <p:cNvSpPr txBox="1"/>
          <p:nvPr/>
        </p:nvSpPr>
        <p:spPr>
          <a:xfrm>
            <a:off x="5838420" y="4160072"/>
            <a:ext cx="424815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温度升高，热运动加剧，载流子浓度增大，导电性增强。</a:t>
            </a:r>
          </a:p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    热力学温度</a:t>
            </a:r>
            <a:r>
              <a:rPr lang="en-US" altLang="zh-CN" sz="2400" b="1" dirty="0">
                <a:latin typeface="Times New Roman" panose="02020603050405020304" pitchFamily="18" charset="0"/>
              </a:rPr>
              <a:t>0K</a:t>
            </a:r>
            <a:r>
              <a:rPr lang="zh-CN" altLang="en-US" sz="2400" b="1" dirty="0">
                <a:latin typeface="Times New Roman" panose="02020603050405020304" pitchFamily="18" charset="0"/>
              </a:rPr>
              <a:t>时不导电。</a:t>
            </a:r>
          </a:p>
        </p:txBody>
      </p:sp>
    </p:spTree>
    <p:extLst>
      <p:ext uri="{BB962C8B-B14F-4D97-AF65-F5344CB8AC3E}">
        <p14:creationId xmlns:p14="http://schemas.microsoft.com/office/powerpoint/2010/main" val="340408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DD3A5-C32D-4A3C-3B48-F4690CDD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6C125C07-6A02-52F7-5831-6DE8F70A4135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EBACCD4-E5A3-4DFD-9CBA-671684B53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4491364-5E0E-A897-43DE-E7D3479CD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3C5008-745B-BFCE-130B-A7B3CDEED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556" y="2917290"/>
            <a:ext cx="3124200" cy="311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F8E84C-A820-D93F-8A3D-EE876541D0CD}"/>
              </a:ext>
            </a:extLst>
          </p:cNvPr>
          <p:cNvSpPr>
            <a:spLocks noGrp="1" noChangeArrowheads="1"/>
          </p:cNvSpPr>
          <p:nvPr/>
        </p:nvSpPr>
        <p:spPr>
          <a:xfrm>
            <a:off x="1883756" y="1548865"/>
            <a:ext cx="6624638" cy="1008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二、杂质半导体</a:t>
            </a:r>
            <a:b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</a:b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1.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+mj-cs"/>
              </a:rPr>
              <a:t>N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型半导体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FD4BD00-E9A3-1308-E0F3-CA1D26787AB1}"/>
              </a:ext>
            </a:extLst>
          </p:cNvPr>
          <p:cNvGrpSpPr/>
          <p:nvPr/>
        </p:nvGrpSpPr>
        <p:grpSpPr>
          <a:xfrm>
            <a:off x="3687156" y="4288890"/>
            <a:ext cx="381000" cy="381000"/>
            <a:chOff x="1416" y="2064"/>
            <a:chExt cx="240" cy="240"/>
          </a:xfrm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976D26BC-55B9-1168-90D9-22ABED70CC2A}"/>
                </a:ext>
              </a:extLst>
            </p:cNvPr>
            <p:cNvSpPr/>
            <p:nvPr/>
          </p:nvSpPr>
          <p:spPr>
            <a:xfrm>
              <a:off x="1416" y="2064"/>
              <a:ext cx="240" cy="240"/>
            </a:xfrm>
            <a:prstGeom prst="ellipse">
              <a:avLst/>
            </a:prstGeom>
            <a:solidFill>
              <a:srgbClr val="66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800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9824B42-62DD-056F-C570-8A507633D37D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440" y="2112"/>
              <a:ext cx="192" cy="149"/>
            </a:xfrm>
            <a:prstGeom prst="rect">
              <a:avLst/>
            </a:prstGeom>
            <a:solidFill>
              <a:srgbClr val="66FFFF"/>
            </a:solidFill>
            <a:ln w="38100">
              <a:noFill/>
              <a:miter/>
            </a:ln>
          </p:spPr>
        </p:pic>
      </p:grpSp>
      <p:sp>
        <p:nvSpPr>
          <p:cNvPr id="7" name="AutoShape 7">
            <a:extLst>
              <a:ext uri="{FF2B5EF4-FFF2-40B4-BE49-F238E27FC236}">
                <a16:creationId xmlns:a16="http://schemas.microsoft.com/office/drawing/2014/main" id="{87D558A8-508A-59F4-C262-E522CC1EDFCC}"/>
              </a:ext>
            </a:extLst>
          </p:cNvPr>
          <p:cNvSpPr/>
          <p:nvPr/>
        </p:nvSpPr>
        <p:spPr>
          <a:xfrm>
            <a:off x="6203343" y="5868453"/>
            <a:ext cx="1371600" cy="460375"/>
          </a:xfrm>
          <a:prstGeom prst="borderCallout2">
            <a:avLst>
              <a:gd name="adj1" fmla="val 24829"/>
              <a:gd name="adj2" fmla="val -5556"/>
              <a:gd name="adj3" fmla="val 24829"/>
              <a:gd name="adj4" fmla="val -81366"/>
              <a:gd name="adj5" fmla="val -284481"/>
              <a:gd name="adj6" fmla="val -160764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/>
              <a:t>磷（</a:t>
            </a:r>
            <a:r>
              <a:rPr lang="en-US" altLang="zh-CN" sz="2400" b="1" dirty="0"/>
              <a:t>P</a:t>
            </a:r>
            <a:r>
              <a:rPr lang="zh-CN" altLang="en-US" sz="2400" b="1" dirty="0"/>
              <a:t>）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26FAC7D9-69E7-9902-7B40-261E0A4068E0}"/>
              </a:ext>
            </a:extLst>
          </p:cNvPr>
          <p:cNvSpPr txBox="1"/>
          <p:nvPr/>
        </p:nvSpPr>
        <p:spPr>
          <a:xfrm>
            <a:off x="5916006" y="4068228"/>
            <a:ext cx="4175125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杂质半导体主要靠多数载流子导电。掺入杂质越多，多子浓度越高，导电性越强，实现导电性可控。</a:t>
            </a: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1FEE1138-76A0-98CF-B9F7-D7F48049064A}"/>
              </a:ext>
            </a:extLst>
          </p:cNvPr>
          <p:cNvSpPr/>
          <p:nvPr/>
        </p:nvSpPr>
        <p:spPr>
          <a:xfrm>
            <a:off x="5987443" y="2196565"/>
            <a:ext cx="1833563" cy="471488"/>
          </a:xfrm>
          <a:prstGeom prst="borderCallout1">
            <a:avLst>
              <a:gd name="adj1" fmla="val 24241"/>
              <a:gd name="adj2" fmla="val -4157"/>
              <a:gd name="adj3" fmla="val 353199"/>
              <a:gd name="adj4" fmla="val -80171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多数载流子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67663886-2340-1B34-D8C0-708614712C83}"/>
              </a:ext>
            </a:extLst>
          </p:cNvPr>
          <p:cNvSpPr txBox="1"/>
          <p:nvPr/>
        </p:nvSpPr>
        <p:spPr>
          <a:xfrm>
            <a:off x="5916006" y="3060165"/>
            <a:ext cx="42481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空穴比未加杂质时的数目多了？少了？为什么？</a:t>
            </a:r>
          </a:p>
        </p:txBody>
      </p:sp>
    </p:spTree>
    <p:extLst>
      <p:ext uri="{BB962C8B-B14F-4D97-AF65-F5344CB8AC3E}">
        <p14:creationId xmlns:p14="http://schemas.microsoft.com/office/powerpoint/2010/main" val="1004624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C01FA-1079-43A9-DA05-DAD030CF8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EAEB4CF0-4996-7DD1-E166-8A27DCB24AB1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F0EC89F-00E3-C5EF-B1CA-A539557A4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C04D409-60F0-9AF8-2D5E-164676CA0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ECA5F1-9226-40ED-A4B5-395D3653BF91}"/>
              </a:ext>
            </a:extLst>
          </p:cNvPr>
          <p:cNvSpPr>
            <a:spLocks noGrp="1" noChangeArrowheads="1"/>
          </p:cNvSpPr>
          <p:nvPr/>
        </p:nvSpPr>
        <p:spPr>
          <a:xfrm>
            <a:off x="1719564" y="1437214"/>
            <a:ext cx="5029200" cy="685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2.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P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型半导体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E39472-D51C-4AD7-012E-DD21AE92A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476" y="2373839"/>
            <a:ext cx="3048000" cy="3040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2407FB7-61BD-6C1A-C009-A65BD9C8BAEC}"/>
              </a:ext>
            </a:extLst>
          </p:cNvPr>
          <p:cNvGrpSpPr/>
          <p:nvPr/>
        </p:nvGrpSpPr>
        <p:grpSpPr>
          <a:xfrm>
            <a:off x="3838876" y="3669239"/>
            <a:ext cx="457200" cy="457200"/>
            <a:chOff x="3912" y="2064"/>
            <a:chExt cx="240" cy="240"/>
          </a:xfrm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48CB3BB2-3FA9-E804-2D7E-3C53EAC16500}"/>
                </a:ext>
              </a:extLst>
            </p:cNvPr>
            <p:cNvSpPr/>
            <p:nvPr/>
          </p:nvSpPr>
          <p:spPr>
            <a:xfrm>
              <a:off x="3912" y="2064"/>
              <a:ext cx="240" cy="240"/>
            </a:xfrm>
            <a:prstGeom prst="ellipse">
              <a:avLst/>
            </a:prstGeom>
            <a:solidFill>
              <a:srgbClr val="66FFFF"/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800" dirty="0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3072175-B424-E874-D152-8ECC03780F23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936" y="2112"/>
              <a:ext cx="192" cy="149"/>
            </a:xfrm>
            <a:prstGeom prst="rect">
              <a:avLst/>
            </a:prstGeom>
            <a:solidFill>
              <a:srgbClr val="66FFFF"/>
            </a:solidFill>
            <a:ln w="38100">
              <a:noFill/>
              <a:miter/>
            </a:ln>
          </p:spPr>
        </p:pic>
      </p:grpSp>
      <p:sp>
        <p:nvSpPr>
          <p:cNvPr id="7" name="AutoShape 7">
            <a:extLst>
              <a:ext uri="{FF2B5EF4-FFF2-40B4-BE49-F238E27FC236}">
                <a16:creationId xmlns:a16="http://schemas.microsoft.com/office/drawing/2014/main" id="{EA89AE8C-9F03-C319-9258-3CDF985907B4}"/>
              </a:ext>
            </a:extLst>
          </p:cNvPr>
          <p:cNvSpPr/>
          <p:nvPr/>
        </p:nvSpPr>
        <p:spPr>
          <a:xfrm>
            <a:off x="2086276" y="5879039"/>
            <a:ext cx="1371600" cy="460375"/>
          </a:xfrm>
          <a:prstGeom prst="borderCallout2">
            <a:avLst>
              <a:gd name="adj1" fmla="val 24829"/>
              <a:gd name="adj2" fmla="val 105556"/>
              <a:gd name="adj3" fmla="val 24829"/>
              <a:gd name="adj4" fmla="val 124653"/>
              <a:gd name="adj5" fmla="val -388278"/>
              <a:gd name="adj6" fmla="val 144444"/>
            </a:avLst>
          </a:prstGeom>
          <a:solidFill>
            <a:schemeClr val="bg1">
              <a:lumMod val="85000"/>
            </a:schemeClr>
          </a:soli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/>
              <a:t>硼（</a:t>
            </a:r>
            <a:r>
              <a:rPr lang="en-US" altLang="zh-CN" sz="2400" b="1" dirty="0"/>
              <a:t>B</a:t>
            </a:r>
            <a:r>
              <a:rPr lang="zh-CN" altLang="en-US" sz="2400" b="1" dirty="0"/>
              <a:t>）</a:t>
            </a: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A7038570-C0CE-3499-ECB9-C3E5862CDE3C}"/>
              </a:ext>
            </a:extLst>
          </p:cNvPr>
          <p:cNvSpPr/>
          <p:nvPr/>
        </p:nvSpPr>
        <p:spPr>
          <a:xfrm>
            <a:off x="6256639" y="1797576"/>
            <a:ext cx="1914525" cy="471488"/>
          </a:xfrm>
          <a:prstGeom prst="borderCallout1">
            <a:avLst>
              <a:gd name="adj1" fmla="val 24241"/>
              <a:gd name="adj2" fmla="val -3981"/>
              <a:gd name="adj3" fmla="val 219866"/>
              <a:gd name="adj4" fmla="val -77778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多数载流子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2AA5E7E2-CE2E-74A9-B0E3-F6FFA60C5267}"/>
              </a:ext>
            </a:extLst>
          </p:cNvPr>
          <p:cNvSpPr txBox="1"/>
          <p:nvPr/>
        </p:nvSpPr>
        <p:spPr>
          <a:xfrm>
            <a:off x="5667676" y="3745439"/>
            <a:ext cx="4572000" cy="169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在杂质半导体中，温度变化时，载流子的数目变化吗？少子与多子变化的数目相同吗？少子与多子浓度的变化相同吗？</a:t>
            </a: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1F481618-2AB0-189C-3D9F-22CA57CB221D}"/>
              </a:ext>
            </a:extLst>
          </p:cNvPr>
          <p:cNvSpPr/>
          <p:nvPr/>
        </p:nvSpPr>
        <p:spPr>
          <a:xfrm>
            <a:off x="3448351" y="3308876"/>
            <a:ext cx="576263" cy="360363"/>
          </a:xfrm>
          <a:prstGeom prst="ellipse">
            <a:avLst/>
          </a:prstGeom>
          <a:solidFill>
            <a:srgbClr val="FF3300">
              <a:alpha val="10196"/>
            </a:srgbClr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800" dirty="0"/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9BEB814D-5504-C47A-BDEA-E118632978C3}"/>
              </a:ext>
            </a:extLst>
          </p:cNvPr>
          <p:cNvSpPr/>
          <p:nvPr/>
        </p:nvSpPr>
        <p:spPr>
          <a:xfrm>
            <a:off x="4456414" y="2445276"/>
            <a:ext cx="504825" cy="287338"/>
          </a:xfrm>
          <a:prstGeom prst="ellipse">
            <a:avLst/>
          </a:prstGeom>
          <a:gradFill rotWithShape="1">
            <a:gsLst>
              <a:gs pos="0">
                <a:srgbClr val="FF3300">
                  <a:alpha val="10001"/>
                </a:srgbClr>
              </a:gs>
              <a:gs pos="100000">
                <a:srgbClr val="761800">
                  <a:alpha val="10001"/>
                </a:srgbClr>
              </a:gs>
            </a:gsLst>
            <a:lin ang="5400000" scaled="1"/>
            <a:tileRect/>
          </a:gra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2572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71E75-FEEF-8799-93AC-EEEC83A28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17A76747-9BC3-DEE1-C6DD-8AF270AE5F8B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13396C6-D694-45F2-3B8C-77C3C7EED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9BFA7BE4-C89E-DEF8-186D-2F7AECB68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1743A2-629F-5A1A-C769-FF90EFDFF586}"/>
              </a:ext>
            </a:extLst>
          </p:cNvPr>
          <p:cNvSpPr>
            <a:spLocks noGrp="1" noChangeArrowheads="1"/>
          </p:cNvSpPr>
          <p:nvPr/>
        </p:nvSpPr>
        <p:spPr>
          <a:xfrm>
            <a:off x="1876022" y="1059389"/>
            <a:ext cx="7826375" cy="720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三、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PN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结的形成及其单向导电性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9E73F1E9-0FC7-29D9-67EA-F5E7820F0DDA}"/>
              </a:ext>
            </a:extLst>
          </p:cNvPr>
          <p:cNvSpPr txBox="1"/>
          <p:nvPr/>
        </p:nvSpPr>
        <p:spPr>
          <a:xfrm>
            <a:off x="2030009" y="1648351"/>
            <a:ext cx="78486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物质因浓度差而产生的运动称为扩散运动。气体、液体、固体均有之。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D1B517C4-9FA7-B0E9-71F2-A12C27E14EFB}"/>
              </a:ext>
            </a:extLst>
          </p:cNvPr>
          <p:cNvSpPr txBox="1"/>
          <p:nvPr/>
        </p:nvSpPr>
        <p:spPr>
          <a:xfrm>
            <a:off x="1876022" y="5883801"/>
            <a:ext cx="84582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扩散运动使靠近接触面</a:t>
            </a: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区的空穴浓度降低、靠近接触面</a:t>
            </a:r>
            <a:r>
              <a:rPr lang="en-US" altLang="zh-CN" sz="2400" b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区的自由电子浓度降低，产生内电场。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F3D1C81-91B2-9580-0C2E-41369179C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303" y="2694514"/>
            <a:ext cx="5334039" cy="2576531"/>
          </a:xfrm>
          <a:prstGeom prst="rect">
            <a:avLst/>
          </a:prstGeom>
        </p:spPr>
      </p:pic>
      <p:grpSp>
        <p:nvGrpSpPr>
          <p:cNvPr id="7" name="Group 5">
            <a:extLst>
              <a:ext uri="{FF2B5EF4-FFF2-40B4-BE49-F238E27FC236}">
                <a16:creationId xmlns:a16="http://schemas.microsoft.com/office/drawing/2014/main" id="{3B001B27-3B9A-2EC9-D53B-3535211668CF}"/>
              </a:ext>
            </a:extLst>
          </p:cNvPr>
          <p:cNvGrpSpPr/>
          <p:nvPr/>
        </p:nvGrpSpPr>
        <p:grpSpPr>
          <a:xfrm>
            <a:off x="3477809" y="4543951"/>
            <a:ext cx="2895600" cy="1343025"/>
            <a:chOff x="1296" y="2496"/>
            <a:chExt cx="1824" cy="846"/>
          </a:xfrm>
        </p:grpSpPr>
        <p:sp>
          <p:nvSpPr>
            <p:cNvPr id="11" name="AutoShape 6">
              <a:extLst>
                <a:ext uri="{FF2B5EF4-FFF2-40B4-BE49-F238E27FC236}">
                  <a16:creationId xmlns:a16="http://schemas.microsoft.com/office/drawing/2014/main" id="{E90A946C-B361-122D-9D34-FE2006C95A67}"/>
                </a:ext>
              </a:extLst>
            </p:cNvPr>
            <p:cNvSpPr/>
            <p:nvPr/>
          </p:nvSpPr>
          <p:spPr>
            <a:xfrm>
              <a:off x="1296" y="3024"/>
              <a:ext cx="960" cy="318"/>
            </a:xfrm>
            <a:prstGeom prst="borderCallout1">
              <a:avLst>
                <a:gd name="adj1" fmla="val 22644"/>
                <a:gd name="adj2" fmla="val 105000"/>
                <a:gd name="adj3" fmla="val -99056"/>
                <a:gd name="adj4" fmla="val 120315"/>
              </a:avLst>
            </a:prstGeom>
            <a:solidFill>
              <a:schemeClr val="bg1">
                <a:lumMod val="85000"/>
              </a:schemeClr>
            </a:solidFill>
            <a:ln w="190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/>
                <a:t>扩散运动</a:t>
              </a:r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A2554D87-9D9B-A964-3249-DCE4707CD4CF}"/>
                </a:ext>
              </a:extLst>
            </p:cNvPr>
            <p:cNvSpPr/>
            <p:nvPr/>
          </p:nvSpPr>
          <p:spPr>
            <a:xfrm flipV="1">
              <a:off x="2304" y="2496"/>
              <a:ext cx="816" cy="654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" name="AutoShape 8">
            <a:extLst>
              <a:ext uri="{FF2B5EF4-FFF2-40B4-BE49-F238E27FC236}">
                <a16:creationId xmlns:a16="http://schemas.microsoft.com/office/drawing/2014/main" id="{067698BB-052D-B5CD-1591-36B4D130931B}"/>
              </a:ext>
            </a:extLst>
          </p:cNvPr>
          <p:cNvSpPr/>
          <p:nvPr/>
        </p:nvSpPr>
        <p:spPr>
          <a:xfrm>
            <a:off x="1480734" y="2694514"/>
            <a:ext cx="1524000" cy="1176337"/>
          </a:xfrm>
          <a:prstGeom prst="borderCallout1">
            <a:avLst>
              <a:gd name="adj1" fmla="val 9718"/>
              <a:gd name="adj2" fmla="val 105000"/>
              <a:gd name="adj3" fmla="val 92981"/>
              <a:gd name="adj4" fmla="val 142708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区空穴浓度远高于</a:t>
            </a:r>
            <a:r>
              <a:rPr lang="en-US" altLang="zh-CN" sz="2400" b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区。</a:t>
            </a: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47907AF7-8488-1A5F-B407-1B39F5969773}"/>
              </a:ext>
            </a:extLst>
          </p:cNvPr>
          <p:cNvSpPr/>
          <p:nvPr/>
        </p:nvSpPr>
        <p:spPr>
          <a:xfrm>
            <a:off x="8659409" y="2715151"/>
            <a:ext cx="1752600" cy="1176338"/>
          </a:xfrm>
          <a:prstGeom prst="borderCallout1">
            <a:avLst>
              <a:gd name="adj1" fmla="val 9718"/>
              <a:gd name="adj2" fmla="val -4347"/>
              <a:gd name="adj3" fmla="val 95144"/>
              <a:gd name="adj4" fmla="val -77444"/>
            </a:avLst>
          </a:prstGeom>
          <a:solidFill>
            <a:schemeClr val="bg1">
              <a:lumMod val="85000"/>
            </a:scheme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区自由电子浓度远高于</a:t>
            </a: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区。</a:t>
            </a:r>
          </a:p>
        </p:txBody>
      </p:sp>
    </p:spTree>
    <p:extLst>
      <p:ext uri="{BB962C8B-B14F-4D97-AF65-F5344CB8AC3E}">
        <p14:creationId xmlns:p14="http://schemas.microsoft.com/office/powerpoint/2010/main" val="229499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7EAB3-38D6-3E9A-D2C5-36EFE389D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148733E6-D37B-8649-04BD-759A9A83600B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BF8D17C-F09B-02F2-7B5D-66C0C77C3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8C08790-1725-567D-FD22-2A9D8247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A633F2A1-2489-A84D-5C57-6B23CF7C738A}"/>
              </a:ext>
            </a:extLst>
          </p:cNvPr>
          <p:cNvSpPr txBox="1"/>
          <p:nvPr/>
        </p:nvSpPr>
        <p:spPr>
          <a:xfrm>
            <a:off x="7105765" y="3900819"/>
            <a:ext cx="2889250" cy="1249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因电场作用所产生的运动称为漂移运动。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91BA4EDB-CF19-B935-C511-FBFA489CA103}"/>
              </a:ext>
            </a:extLst>
          </p:cNvPr>
          <p:cNvSpPr txBox="1"/>
          <p:nvPr/>
        </p:nvSpPr>
        <p:spPr>
          <a:xfrm>
            <a:off x="2000365" y="5870907"/>
            <a:ext cx="7924800" cy="8318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参与扩散运动和漂移运动的载流子数目相同，达到动态平衡，就形成了</a:t>
            </a:r>
            <a:r>
              <a:rPr lang="en-US" altLang="zh-CN" sz="2400" b="1" dirty="0">
                <a:latin typeface="Times New Roman" panose="02020603050405020304" pitchFamily="18" charset="0"/>
              </a:rPr>
              <a:t>PN</a:t>
            </a:r>
            <a:r>
              <a:rPr lang="zh-CN" altLang="en-US" sz="2400" b="1" dirty="0">
                <a:latin typeface="Times New Roman" panose="02020603050405020304" pitchFamily="18" charset="0"/>
              </a:rPr>
              <a:t>结。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7BF57ACB-E5D2-41C9-4A92-2D011525FBBA}"/>
              </a:ext>
            </a:extLst>
          </p:cNvPr>
          <p:cNvSpPr txBox="1"/>
          <p:nvPr/>
        </p:nvSpPr>
        <p:spPr>
          <a:xfrm>
            <a:off x="1784465" y="1695782"/>
            <a:ext cx="8534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由于扩散运动使</a:t>
            </a: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区与</a:t>
            </a:r>
            <a:r>
              <a:rPr lang="en-US" altLang="zh-CN" sz="2400" b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区的交界面缺少多数载流子，形成内电场，从而阻止扩散运动的进行。内电场使空穴从</a:t>
            </a:r>
            <a:r>
              <a:rPr lang="en-US" altLang="zh-CN" sz="2400" b="1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区向</a:t>
            </a: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区、自由电子从</a:t>
            </a:r>
            <a:r>
              <a:rPr lang="en-US" altLang="zh-CN" sz="2400" b="1" dirty="0">
                <a:latin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</a:rPr>
              <a:t>区向</a:t>
            </a:r>
            <a:r>
              <a:rPr lang="en-US" altLang="zh-CN" sz="2400" b="1" dirty="0">
                <a:latin typeface="Times New Roman" panose="02020603050405020304" pitchFamily="18" charset="0"/>
              </a:rPr>
              <a:t>N </a:t>
            </a:r>
            <a:r>
              <a:rPr lang="zh-CN" altLang="en-US" sz="2400" b="1" dirty="0">
                <a:latin typeface="Times New Roman" panose="02020603050405020304" pitchFamily="18" charset="0"/>
              </a:rPr>
              <a:t>区运动。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5DD5C58-8A7A-AB16-2EE7-6AB57533C735}"/>
              </a:ext>
            </a:extLst>
          </p:cNvPr>
          <p:cNvSpPr>
            <a:spLocks noGrp="1" noChangeArrowheads="1"/>
          </p:cNvSpPr>
          <p:nvPr/>
        </p:nvSpPr>
        <p:spPr>
          <a:xfrm>
            <a:off x="1895590" y="1119519"/>
            <a:ext cx="3128963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PN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结的形成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F8167DE-CB2A-DBD9-B34D-D7DA5298C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766" y="3005451"/>
            <a:ext cx="5033999" cy="250509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BBC0CB1-F715-8FC3-1504-9F5BBB219584}"/>
              </a:ext>
            </a:extLst>
          </p:cNvPr>
          <p:cNvGrpSpPr/>
          <p:nvPr/>
        </p:nvGrpSpPr>
        <p:grpSpPr>
          <a:xfrm>
            <a:off x="5886565" y="3138819"/>
            <a:ext cx="2989262" cy="1524000"/>
            <a:chOff x="2832" y="1536"/>
            <a:chExt cx="1883" cy="960"/>
          </a:xfrm>
        </p:grpSpPr>
        <p:sp>
          <p:nvSpPr>
            <p:cNvPr id="10" name="AutoShape 7">
              <a:extLst>
                <a:ext uri="{FF2B5EF4-FFF2-40B4-BE49-F238E27FC236}">
                  <a16:creationId xmlns:a16="http://schemas.microsoft.com/office/drawing/2014/main" id="{D540FD2D-9C8B-995B-D7E4-6558863613EF}"/>
                </a:ext>
              </a:extLst>
            </p:cNvPr>
            <p:cNvSpPr/>
            <p:nvPr/>
          </p:nvSpPr>
          <p:spPr>
            <a:xfrm>
              <a:off x="3744" y="1536"/>
              <a:ext cx="971" cy="292"/>
            </a:xfrm>
            <a:prstGeom prst="borderCallout1">
              <a:avLst>
                <a:gd name="adj1" fmla="val 24657"/>
                <a:gd name="adj2" fmla="val -4944"/>
                <a:gd name="adj3" fmla="val 218153"/>
                <a:gd name="adj4" fmla="val -266634"/>
              </a:avLst>
            </a:prstGeom>
            <a:solidFill>
              <a:schemeClr val="bg1">
                <a:lumMod val="85000"/>
              </a:schemeClr>
            </a:solidFill>
            <a:ln w="190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0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20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1" dirty="0"/>
                <a:t>漂移运动</a:t>
              </a:r>
            </a:p>
          </p:txBody>
        </p:sp>
        <p:sp>
          <p:nvSpPr>
            <p:cNvPr id="11" name="Line 8">
              <a:extLst>
                <a:ext uri="{FF2B5EF4-FFF2-40B4-BE49-F238E27FC236}">
                  <a16:creationId xmlns:a16="http://schemas.microsoft.com/office/drawing/2014/main" id="{CC025BA9-9956-F7BA-86E9-254181B39214}"/>
                </a:ext>
              </a:extLst>
            </p:cNvPr>
            <p:cNvSpPr/>
            <p:nvPr/>
          </p:nvSpPr>
          <p:spPr>
            <a:xfrm flipV="1">
              <a:off x="2832" y="1680"/>
              <a:ext cx="912" cy="816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326160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89F0E-3EC6-4BCF-D106-AE548417B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>
            <a:extLst>
              <a:ext uri="{FF2B5EF4-FFF2-40B4-BE49-F238E27FC236}">
                <a16:creationId xmlns:a16="http://schemas.microsoft.com/office/drawing/2014/main" id="{41F51695-88EB-74B6-73EB-872CA116E374}"/>
              </a:ext>
            </a:extLst>
          </p:cNvPr>
          <p:cNvSpPr/>
          <p:nvPr/>
        </p:nvSpPr>
        <p:spPr>
          <a:xfrm>
            <a:off x="934141" y="266657"/>
            <a:ext cx="523956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半导体的基础知识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0336C99-57DB-0E59-93C0-4C0D1C59E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2771BAF4-3D0D-906E-0318-A019078CF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22DCF5-1DD1-57C3-49B8-C1DF38F32D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888" r="-1888" b="18332"/>
          <a:stretch>
            <a:fillRect/>
          </a:stretch>
        </p:blipFill>
        <p:spPr>
          <a:xfrm>
            <a:off x="1598295" y="1889810"/>
            <a:ext cx="3914265" cy="2784466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381359-0D22-A3B8-0D8D-84040AD78E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755" r="3510" b="16399"/>
          <a:stretch>
            <a:fillRect/>
          </a:stretch>
        </p:blipFill>
        <p:spPr>
          <a:xfrm>
            <a:off x="5865495" y="1889809"/>
            <a:ext cx="3985433" cy="2775569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AB0B1E29-9695-B5A9-A71F-EF61AFBB45AD}"/>
              </a:ext>
            </a:extLst>
          </p:cNvPr>
          <p:cNvSpPr txBox="1"/>
          <p:nvPr/>
        </p:nvSpPr>
        <p:spPr>
          <a:xfrm>
            <a:off x="1769745" y="4783971"/>
            <a:ext cx="3700759" cy="207402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PN</a:t>
            </a:r>
            <a:r>
              <a:rPr lang="zh-CN" altLang="en-US" sz="2400" b="1" dirty="0">
                <a:latin typeface="宋体" panose="02010600030101010101" pitchFamily="2" charset="-122"/>
              </a:rPr>
              <a:t>结加正向电压导通：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  耗尽层变窄，扩散运动加剧，由于外电源的作用，形成扩散电流，</a:t>
            </a:r>
            <a:r>
              <a:rPr lang="en-US" altLang="zh-CN" sz="2400" b="1" dirty="0">
                <a:latin typeface="宋体" panose="02010600030101010101" pitchFamily="2" charset="-122"/>
              </a:rPr>
              <a:t>PN</a:t>
            </a:r>
            <a:r>
              <a:rPr lang="zh-CN" altLang="en-US" sz="2400" b="1" dirty="0">
                <a:latin typeface="宋体" panose="02010600030101010101" pitchFamily="2" charset="-122"/>
              </a:rPr>
              <a:t>结处于导通状态。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18F92DB-F345-DDF8-D795-971396814B0D}"/>
              </a:ext>
            </a:extLst>
          </p:cNvPr>
          <p:cNvSpPr txBox="1"/>
          <p:nvPr/>
        </p:nvSpPr>
        <p:spPr>
          <a:xfrm>
            <a:off x="5884545" y="4783971"/>
            <a:ext cx="3985433" cy="207402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PN</a:t>
            </a:r>
            <a:r>
              <a:rPr lang="zh-CN" altLang="en-US" sz="2400" b="1" dirty="0">
                <a:latin typeface="宋体" panose="02010600030101010101" pitchFamily="2" charset="-122"/>
              </a:rPr>
              <a:t>结加反向电压截止：</a:t>
            </a:r>
          </a:p>
          <a:p>
            <a:pPr marL="0" lvl="0" inden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  耗尽层变宽，阻止扩散运动，有利于漂移运动，形成漂移电流。由于电流很小，故可近似认为其截止。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D4E6133E-DC4E-E9E3-C630-0E51D8F35394}"/>
              </a:ext>
            </a:extLst>
          </p:cNvPr>
          <p:cNvSpPr txBox="1"/>
          <p:nvPr/>
        </p:nvSpPr>
        <p:spPr>
          <a:xfrm>
            <a:off x="1598295" y="759657"/>
            <a:ext cx="4625949" cy="4217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A2019809-0220-A7EC-F71F-A5FE6D3A129A}"/>
              </a:ext>
            </a:extLst>
          </p:cNvPr>
          <p:cNvSpPr>
            <a:spLocks noGrp="1" noChangeArrowheads="1"/>
          </p:cNvSpPr>
          <p:nvPr/>
        </p:nvSpPr>
        <p:spPr>
          <a:xfrm>
            <a:off x="1342381" y="1147554"/>
            <a:ext cx="3832718" cy="63256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1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PN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结的单向导电性</a:t>
            </a:r>
          </a:p>
        </p:txBody>
      </p:sp>
    </p:spTree>
    <p:extLst>
      <p:ext uri="{BB962C8B-B14F-4D97-AF65-F5344CB8AC3E}">
        <p14:creationId xmlns:p14="http://schemas.microsoft.com/office/powerpoint/2010/main" val="344445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ywiaGRpZCI6IjIwMTY1MWYwMzJjZWZkY2IwZmQ0YjY2YTZkMGMxZjU5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B050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0B050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2695</Words>
  <Application>Microsoft Office PowerPoint</Application>
  <PresentationFormat>宽屏</PresentationFormat>
  <Paragraphs>293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 Unicode MS</vt:lpstr>
      <vt:lpstr>等线</vt:lpstr>
      <vt:lpstr>等线 Light</vt:lpstr>
      <vt:lpstr>华文行楷</vt:lpstr>
      <vt:lpstr>楷体_GB2312</vt:lpstr>
      <vt:lpstr>楷体_GB2312</vt:lpstr>
      <vt:lpstr>宋体</vt:lpstr>
      <vt:lpstr>微软雅黑</vt:lpstr>
      <vt:lpstr>新宋体</vt:lpstr>
      <vt:lpstr>印品黑体</vt:lpstr>
      <vt:lpstr>Arial</vt:lpstr>
      <vt:lpstr>Calibri</vt:lpstr>
      <vt:lpstr>Symbol</vt:lpstr>
      <vt:lpstr>Times New Roman</vt:lpstr>
      <vt:lpstr>Verdana</vt:lpstr>
      <vt:lpstr>Wingdings</vt:lpstr>
      <vt:lpstr>自定义设计方案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m y</cp:lastModifiedBy>
  <cp:revision>180</cp:revision>
  <dcterms:created xsi:type="dcterms:W3CDTF">2021-05-23T14:18:00Z</dcterms:created>
  <dcterms:modified xsi:type="dcterms:W3CDTF">2025-01-19T12:36:39Z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