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4"/>
  </p:handoutMasterIdLst>
  <p:sldIdLst>
    <p:sldId id="394" r:id="rId4"/>
    <p:sldId id="404" r:id="rId6"/>
    <p:sldId id="310" r:id="rId7"/>
    <p:sldId id="415" r:id="rId8"/>
    <p:sldId id="417" r:id="rId9"/>
    <p:sldId id="418" r:id="rId10"/>
    <p:sldId id="419" r:id="rId11"/>
    <p:sldId id="421" r:id="rId12"/>
    <p:sldId id="423" r:id="rId13"/>
    <p:sldId id="422" r:id="rId14"/>
    <p:sldId id="425" r:id="rId15"/>
    <p:sldId id="426" r:id="rId16"/>
    <p:sldId id="427" r:id="rId17"/>
    <p:sldId id="428" r:id="rId18"/>
    <p:sldId id="429" r:id="rId19"/>
    <p:sldId id="430" r:id="rId20"/>
    <p:sldId id="431" r:id="rId21"/>
    <p:sldId id="432" r:id="rId22"/>
    <p:sldId id="433" r:id="rId23"/>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115" d="100"/>
          <a:sy n="115" d="100"/>
        </p:scale>
        <p:origin x="144" y="102"/>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6.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23.wmf"/><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8.xml"/><Relationship Id="rId4" Type="http://schemas.openxmlformats.org/officeDocument/2006/relationships/image" Target="../media/image12.png"/><Relationship Id="rId3" Type="http://schemas.openxmlformats.org/officeDocument/2006/relationships/image" Target="../media/image11.wmf"/><Relationship Id="rId2" Type="http://schemas.openxmlformats.org/officeDocument/2006/relationships/oleObject" Target="../embeddings/oleObject4.bin"/><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8.xml"/><Relationship Id="rId4" Type="http://schemas.openxmlformats.org/officeDocument/2006/relationships/image" Target="../media/image14.wmf"/><Relationship Id="rId3" Type="http://schemas.openxmlformats.org/officeDocument/2006/relationships/oleObject" Target="../embeddings/oleObject5.bin"/><Relationship Id="rId2" Type="http://schemas.openxmlformats.org/officeDocument/2006/relationships/image" Target="../media/image1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9.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image" Target="../media/image23.wmf"/><Relationship Id="rId8" Type="http://schemas.openxmlformats.org/officeDocument/2006/relationships/oleObject" Target="../embeddings/oleObject9.bin"/><Relationship Id="rId7" Type="http://schemas.openxmlformats.org/officeDocument/2006/relationships/image" Target="../media/image22.wmf"/><Relationship Id="rId6" Type="http://schemas.openxmlformats.org/officeDocument/2006/relationships/oleObject" Target="../embeddings/oleObject8.bin"/><Relationship Id="rId5" Type="http://schemas.openxmlformats.org/officeDocument/2006/relationships/image" Target="../media/image21.wmf"/><Relationship Id="rId4" Type="http://schemas.openxmlformats.org/officeDocument/2006/relationships/oleObject" Target="../embeddings/oleObject7.bin"/><Relationship Id="rId3" Type="http://schemas.openxmlformats.org/officeDocument/2006/relationships/image" Target="../media/image20.wmf"/><Relationship Id="rId2" Type="http://schemas.openxmlformats.org/officeDocument/2006/relationships/oleObject" Target="../embeddings/oleObject6.bin"/><Relationship Id="rId11" Type="http://schemas.openxmlformats.org/officeDocument/2006/relationships/vmlDrawing" Target="../drawings/vmlDrawing6.vml"/><Relationship Id="rId10" Type="http://schemas.openxmlformats.org/officeDocument/2006/relationships/slideLayout" Target="../slideLayouts/slideLayout18.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6.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6" Type="http://schemas.openxmlformats.org/officeDocument/2006/relationships/slideLayout" Target="../slideLayouts/slideLayout7.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8.xml"/><Relationship Id="rId4" Type="http://schemas.openxmlformats.org/officeDocument/2006/relationships/image" Target="../media/image6.wmf"/><Relationship Id="rId3" Type="http://schemas.openxmlformats.org/officeDocument/2006/relationships/oleObject" Target="../embeddings/oleObject1.bin"/><Relationship Id="rId2" Type="http://schemas.openxmlformats.org/officeDocument/2006/relationships/image" Target="../media/image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8.xml"/><Relationship Id="rId4" Type="http://schemas.openxmlformats.org/officeDocument/2006/relationships/image" Target="../media/image8.png"/><Relationship Id="rId3" Type="http://schemas.openxmlformats.org/officeDocument/2006/relationships/image" Target="../media/image7.wmf"/><Relationship Id="rId2" Type="http://schemas.openxmlformats.org/officeDocument/2006/relationships/oleObject" Target="../embeddings/oleObject2.bin"/><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8.xml"/><Relationship Id="rId4" Type="http://schemas.openxmlformats.org/officeDocument/2006/relationships/image" Target="../media/image10.png"/><Relationship Id="rId3" Type="http://schemas.openxmlformats.org/officeDocument/2006/relationships/image" Target="../media/image9.wmf"/><Relationship Id="rId2" Type="http://schemas.openxmlformats.org/officeDocument/2006/relationships/oleObject" Target="../embeddings/oleObject3.bin"/><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626808"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8.1</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逻辑门电路的分析与测试</a:t>
            </a:r>
            <a:endPar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5239385"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119888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⑥与或非。把两个与逻辑、一个或逻辑和一个非逻辑组合在一起，就构成了一个基本的与或非逻辑，可实现简单的与或非逻辑运算。</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920490" cy="1568450"/>
          </a:xfrm>
          <a:prstGeom prst="rect">
            <a:avLst/>
          </a:prstGeom>
        </p:spPr>
        <p:txBody>
          <a:bodyPr wrap="square">
            <a:spAutoFit/>
          </a:bodyPr>
          <a:p>
            <a:pPr>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与或非运算的逻辑表达式为：</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endParaRPr sz="2400">
              <a:solidFill>
                <a:srgbClr val="231F20"/>
              </a:solidFill>
              <a:latin typeface="方正书宋_GBK"/>
              <a:ea typeface="方正书宋_GBK"/>
              <a:sym typeface="+mn-ea"/>
            </a:endParaRPr>
          </a:p>
          <a:p>
            <a:pPr>
              <a:buClrTx/>
              <a:buSzTx/>
              <a:buFontTx/>
            </a:pPr>
            <a:endParaRPr lang="zh-CN" altLang="en-US" sz="2400">
              <a:solidFill>
                <a:srgbClr val="231F20"/>
              </a:solidFill>
              <a:latin typeface="方正书宋_GBK"/>
              <a:ea typeface="方正书宋_GBK"/>
              <a:sym typeface="+mn-ea"/>
            </a:endParaRPr>
          </a:p>
        </p:txBody>
      </p:sp>
      <p:sp>
        <p:nvSpPr>
          <p:cNvPr id="5" name="文本框 4"/>
          <p:cNvSpPr txBox="1"/>
          <p:nvPr/>
        </p:nvSpPr>
        <p:spPr>
          <a:xfrm>
            <a:off x="6943090" y="4705350"/>
            <a:ext cx="1811020" cy="368300"/>
          </a:xfrm>
          <a:prstGeom prst="rect">
            <a:avLst/>
          </a:prstGeom>
          <a:noFill/>
        </p:spPr>
        <p:txBody>
          <a:bodyPr wrap="square" rtlCol="0">
            <a:spAutoFit/>
          </a:bodyPr>
          <a:p>
            <a:r>
              <a:rPr lang="zh-CN" altLang="en-US" b="1"/>
              <a:t>与或非逻辑运算</a:t>
            </a:r>
            <a:endParaRPr lang="zh-CN" altLang="en-US" b="1"/>
          </a:p>
        </p:txBody>
      </p:sp>
      <p:graphicFrame>
        <p:nvGraphicFramePr>
          <p:cNvPr id="4" name="对象 -2147482617"/>
          <p:cNvGraphicFramePr>
            <a:graphicFrameLocks noChangeAspect="1"/>
          </p:cNvGraphicFramePr>
          <p:nvPr/>
        </p:nvGraphicFramePr>
        <p:xfrm>
          <a:off x="2297430" y="3949065"/>
          <a:ext cx="1904365" cy="490855"/>
        </p:xfrm>
        <a:graphic>
          <a:graphicData uri="http://schemas.openxmlformats.org/presentationml/2006/ole">
            <mc:AlternateContent xmlns:mc="http://schemas.openxmlformats.org/markup-compatibility/2006">
              <mc:Choice xmlns:v="urn:schemas-microsoft-com:vml" Requires="v">
                <p:oleObj spid="_x0000_s3076" name="" r:id="rId2" imgW="838200" imgH="215900" progId="Equation.KSEE3">
                  <p:embed/>
                </p:oleObj>
              </mc:Choice>
              <mc:Fallback>
                <p:oleObj name="" r:id="rId2" imgW="838200" imgH="215900" progId="Equation.KSEE3">
                  <p:embed/>
                  <p:pic>
                    <p:nvPicPr>
                      <p:cNvPr id="0" name="图片 3075"/>
                      <p:cNvPicPr/>
                      <p:nvPr/>
                    </p:nvPicPr>
                    <p:blipFill>
                      <a:blip r:embed="rId3"/>
                      <a:stretch>
                        <a:fillRect/>
                      </a:stretch>
                    </p:blipFill>
                    <p:spPr>
                      <a:xfrm>
                        <a:off x="2297430" y="3949065"/>
                        <a:ext cx="1904365" cy="490855"/>
                      </a:xfrm>
                      <a:prstGeom prst="rect">
                        <a:avLst/>
                      </a:prstGeom>
                      <a:noFill/>
                      <a:ln w="38100">
                        <a:noFill/>
                        <a:miter/>
                      </a:ln>
                    </p:spPr>
                  </p:pic>
                </p:oleObj>
              </mc:Fallback>
            </mc:AlternateContent>
          </a:graphicData>
        </a:graphic>
      </p:graphicFrame>
      <p:pic>
        <p:nvPicPr>
          <p:cNvPr id="11" name="图片 10"/>
          <p:cNvPicPr>
            <a:picLocks noChangeAspect="1"/>
          </p:cNvPicPr>
          <p:nvPr/>
        </p:nvPicPr>
        <p:blipFill>
          <a:blip r:embed="rId4"/>
          <a:stretch>
            <a:fillRect/>
          </a:stretch>
        </p:blipFill>
        <p:spPr>
          <a:xfrm>
            <a:off x="6297295" y="3016250"/>
            <a:ext cx="3103245" cy="1470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119888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⑦异或。异或是指当两个变量取值相同时，逻辑函数值为 0；当两个变量取值不同时，逻辑函数值为 1。</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920490" cy="1568450"/>
          </a:xfrm>
          <a:prstGeom prst="rect">
            <a:avLst/>
          </a:prstGeom>
        </p:spPr>
        <p:txBody>
          <a:bodyPr wrap="square">
            <a:spAutoFit/>
          </a:bodyPr>
          <a:p>
            <a:pPr>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异或运算的逻辑表达式为：</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endParaRPr sz="2400">
              <a:solidFill>
                <a:srgbClr val="231F20"/>
              </a:solidFill>
              <a:latin typeface="方正书宋_GBK"/>
              <a:ea typeface="方正书宋_GBK"/>
              <a:sym typeface="+mn-ea"/>
            </a:endParaRPr>
          </a:p>
          <a:p>
            <a:pPr>
              <a:buClrTx/>
              <a:buSzTx/>
              <a:buFontTx/>
            </a:pPr>
            <a:endParaRPr lang="zh-CN" altLang="en-US" sz="2400">
              <a:solidFill>
                <a:srgbClr val="231F20"/>
              </a:solidFill>
              <a:latin typeface="方正书宋_GBK"/>
              <a:ea typeface="方正书宋_GBK"/>
              <a:sym typeface="+mn-ea"/>
            </a:endParaRPr>
          </a:p>
        </p:txBody>
      </p:sp>
      <p:sp>
        <p:nvSpPr>
          <p:cNvPr id="5" name="文本框 4"/>
          <p:cNvSpPr txBox="1"/>
          <p:nvPr/>
        </p:nvSpPr>
        <p:spPr>
          <a:xfrm>
            <a:off x="7237095" y="5073650"/>
            <a:ext cx="1811020" cy="368300"/>
          </a:xfrm>
          <a:prstGeom prst="rect">
            <a:avLst/>
          </a:prstGeom>
          <a:noFill/>
        </p:spPr>
        <p:txBody>
          <a:bodyPr wrap="square" rtlCol="0">
            <a:spAutoFit/>
          </a:bodyPr>
          <a:p>
            <a:r>
              <a:rPr lang="zh-CN" altLang="en-US" b="1"/>
              <a:t>异或逻辑运算</a:t>
            </a:r>
            <a:endParaRPr lang="zh-CN" altLang="en-US" b="1"/>
          </a:p>
        </p:txBody>
      </p:sp>
      <p:pic>
        <p:nvPicPr>
          <p:cNvPr id="8" name="图片 7"/>
          <p:cNvPicPr>
            <a:picLocks noChangeAspect="1"/>
          </p:cNvPicPr>
          <p:nvPr/>
        </p:nvPicPr>
        <p:blipFill>
          <a:blip r:embed="rId2"/>
          <a:stretch>
            <a:fillRect/>
          </a:stretch>
        </p:blipFill>
        <p:spPr>
          <a:xfrm>
            <a:off x="5553710" y="2775585"/>
            <a:ext cx="4966970" cy="2023745"/>
          </a:xfrm>
          <a:prstGeom prst="rect">
            <a:avLst/>
          </a:prstGeom>
        </p:spPr>
      </p:pic>
      <p:graphicFrame>
        <p:nvGraphicFramePr>
          <p:cNvPr id="4" name="对象 -2147482616"/>
          <p:cNvGraphicFramePr>
            <a:graphicFrameLocks noChangeAspect="1"/>
          </p:cNvGraphicFramePr>
          <p:nvPr/>
        </p:nvGraphicFramePr>
        <p:xfrm>
          <a:off x="2270125" y="4098290"/>
          <a:ext cx="1621155" cy="434975"/>
        </p:xfrm>
        <a:graphic>
          <a:graphicData uri="http://schemas.openxmlformats.org/presentationml/2006/ole">
            <mc:AlternateContent xmlns:mc="http://schemas.openxmlformats.org/markup-compatibility/2006">
              <mc:Choice xmlns:v="urn:schemas-microsoft-com:vml" Requires="v">
                <p:oleObj spid="_x0000_s10" name="" r:id="rId3" imgW="660400" imgH="177165" progId="Equation.KSEE3">
                  <p:embed/>
                </p:oleObj>
              </mc:Choice>
              <mc:Fallback>
                <p:oleObj name="" r:id="rId3" imgW="660400" imgH="177165" progId="Equation.KSEE3">
                  <p:embed/>
                  <p:pic>
                    <p:nvPicPr>
                      <p:cNvPr id="0" name="图片 9"/>
                      <p:cNvPicPr/>
                      <p:nvPr/>
                    </p:nvPicPr>
                    <p:blipFill>
                      <a:blip r:embed="rId4"/>
                      <a:stretch>
                        <a:fillRect/>
                      </a:stretch>
                    </p:blipFill>
                    <p:spPr>
                      <a:xfrm>
                        <a:off x="2270125" y="4098290"/>
                        <a:ext cx="1621155" cy="434975"/>
                      </a:xfrm>
                      <a:prstGeom prst="rect">
                        <a:avLst/>
                      </a:prstGeom>
                      <a:noFill/>
                      <a:ln w="38100">
                        <a:noFill/>
                        <a:miter/>
                      </a:ln>
                    </p:spPr>
                  </p:pic>
                </p:oleObj>
              </mc:Fallback>
            </mc:AlternateContent>
          </a:graphicData>
        </a:graphic>
      </p:graphicFrame>
      <p:sp>
        <p:nvSpPr>
          <p:cNvPr id="12" name="文本框 11"/>
          <p:cNvSpPr txBox="1"/>
          <p:nvPr/>
        </p:nvSpPr>
        <p:spPr>
          <a:xfrm>
            <a:off x="3556000" y="3260408"/>
            <a:ext cx="5080000" cy="337185"/>
          </a:xfrm>
          <a:prstGeom prst="rect">
            <a:avLst/>
          </a:prstGeom>
        </p:spPr>
        <p:txBody>
          <a:bodyPr>
            <a:spAutoFit/>
          </a:bodyPr>
          <a:p>
            <a:r>
              <a:rPr lang="zh-CN" altLang="en-US" sz="1600">
                <a:solidFill>
                  <a:srgbClr val="00AEEF"/>
                </a:solidFill>
                <a:latin typeface="方正特雅宋简"/>
                <a:ea typeface="方正特雅宋简"/>
              </a:rPr>
              <a:t>二、逻辑代数定律与逻辑化简</a:t>
            </a:r>
            <a:endParaRPr lang="zh-CN" altLang="en-US" sz="1600">
              <a:solidFill>
                <a:srgbClr val="00AEEF"/>
              </a:solidFill>
              <a:latin typeface="方正特雅宋简"/>
              <a:ea typeface="方正特雅宋简"/>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二、逻辑代数定律与逻辑化简</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1. 逻辑代数运算规则和基本定律</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3" name="图片 12"/>
          <p:cNvPicPr>
            <a:picLocks noChangeAspect="1"/>
          </p:cNvPicPr>
          <p:nvPr/>
        </p:nvPicPr>
        <p:blipFill>
          <a:blip r:embed="rId2"/>
          <a:srcRect r="2230"/>
          <a:stretch>
            <a:fillRect/>
          </a:stretch>
        </p:blipFill>
        <p:spPr>
          <a:xfrm>
            <a:off x="707390" y="2747010"/>
            <a:ext cx="5537200" cy="1726565"/>
          </a:xfrm>
          <a:prstGeom prst="rect">
            <a:avLst/>
          </a:prstGeom>
        </p:spPr>
      </p:pic>
      <p:pic>
        <p:nvPicPr>
          <p:cNvPr id="14" name="图片 13"/>
          <p:cNvPicPr>
            <a:picLocks noChangeAspect="1"/>
          </p:cNvPicPr>
          <p:nvPr/>
        </p:nvPicPr>
        <p:blipFill>
          <a:blip r:embed="rId3"/>
          <a:stretch>
            <a:fillRect/>
          </a:stretch>
        </p:blipFill>
        <p:spPr>
          <a:xfrm>
            <a:off x="6501765" y="2695575"/>
            <a:ext cx="5093970" cy="1841500"/>
          </a:xfrm>
          <a:prstGeom prst="rect">
            <a:avLst/>
          </a:prstGeom>
        </p:spPr>
      </p:pic>
      <p:sp>
        <p:nvSpPr>
          <p:cNvPr id="15" name="矩形 14"/>
          <p:cNvSpPr/>
          <p:nvPr/>
        </p:nvSpPr>
        <p:spPr>
          <a:xfrm>
            <a:off x="774700" y="2774315"/>
            <a:ext cx="5485130" cy="1666875"/>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矩形 15"/>
          <p:cNvSpPr/>
          <p:nvPr/>
        </p:nvSpPr>
        <p:spPr>
          <a:xfrm>
            <a:off x="6570345" y="2706370"/>
            <a:ext cx="5000625" cy="1802765"/>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文本框 16"/>
          <p:cNvSpPr txBox="1"/>
          <p:nvPr/>
        </p:nvSpPr>
        <p:spPr>
          <a:xfrm>
            <a:off x="934085" y="2232978"/>
            <a:ext cx="5080000" cy="398780"/>
          </a:xfrm>
          <a:prstGeom prst="rect">
            <a:avLst/>
          </a:prstGeom>
        </p:spPr>
        <p:txBody>
          <a:bodyPr>
            <a:spAutoFit/>
          </a:bodyPr>
          <a:p>
            <a:pPr marL="0" indent="0" algn="ctr" defTabSz="266700">
              <a:spcAft>
                <a:spcPct val="0"/>
              </a:spcAft>
            </a:pPr>
            <a:r>
              <a:rPr lang="zh-CN" altLang="en-US" sz="2000" b="1">
                <a:latin typeface="宋体" panose="02010600030101010101" pitchFamily="2" charset="-122"/>
                <a:ea typeface="宋体" panose="02010600030101010101" pitchFamily="2" charset="-122"/>
              </a:rPr>
              <a:t>（</a:t>
            </a:r>
            <a:r>
              <a:rPr lang="en-US" altLang="zh-CN" sz="2000" b="1">
                <a:latin typeface="宋体" panose="02010600030101010101" pitchFamily="2" charset="-122"/>
                <a:ea typeface="宋体" panose="02010600030101010101" pitchFamily="2" charset="-122"/>
              </a:rPr>
              <a:t>1</a:t>
            </a:r>
            <a:r>
              <a:rPr lang="zh-CN" altLang="en-US" sz="2000" b="1">
                <a:latin typeface="宋体" panose="02010600030101010101" pitchFamily="2" charset="-122"/>
                <a:ea typeface="宋体" panose="02010600030101010101" pitchFamily="2" charset="-122"/>
              </a:rPr>
              <a:t>）逻辑</a:t>
            </a:r>
            <a:r>
              <a:rPr lang="zh-CN" altLang="en-US" sz="2000" b="1">
                <a:latin typeface="Times New Roman" panose="02020603050405020304"/>
                <a:ea typeface="宋体" panose="02010600030101010101" pitchFamily="2" charset="-122"/>
              </a:rPr>
              <a:t>代数</a:t>
            </a:r>
            <a:r>
              <a:rPr lang="zh-CN" altLang="en-US" sz="2000" b="1">
                <a:latin typeface="宋体" panose="02010600030101010101" pitchFamily="2" charset="-122"/>
                <a:ea typeface="宋体" panose="02010600030101010101" pitchFamily="2" charset="-122"/>
              </a:rPr>
              <a:t>运算规则</a:t>
            </a:r>
            <a:endParaRPr lang="zh-CN" altLang="en-US" sz="2000" b="1">
              <a:latin typeface="宋体" panose="02010600030101010101" pitchFamily="2" charset="-122"/>
              <a:ea typeface="宋体" panose="02010600030101010101" pitchFamily="2" charset="-122"/>
            </a:endParaRPr>
          </a:p>
        </p:txBody>
      </p:sp>
      <p:sp>
        <p:nvSpPr>
          <p:cNvPr id="18" name="文本框 17"/>
          <p:cNvSpPr txBox="1"/>
          <p:nvPr/>
        </p:nvSpPr>
        <p:spPr>
          <a:xfrm>
            <a:off x="6570345" y="2233295"/>
            <a:ext cx="5024755" cy="398780"/>
          </a:xfrm>
          <a:prstGeom prst="rect">
            <a:avLst/>
          </a:prstGeom>
        </p:spPr>
        <p:txBody>
          <a:bodyPr wrap="square">
            <a:spAutoFit/>
          </a:bodyPr>
          <a:p>
            <a:pPr marL="0" indent="0" algn="just" defTabSz="266700">
              <a:spcAft>
                <a:spcPct val="0"/>
              </a:spcAft>
            </a:pPr>
            <a:r>
              <a:rPr lang="zh-CN" altLang="en-US" sz="2000" b="1">
                <a:latin typeface="宋体" panose="02010600030101010101" pitchFamily="2" charset="-122"/>
                <a:ea typeface="宋体" panose="02010600030101010101" pitchFamily="2" charset="-122"/>
              </a:rPr>
              <a:t>（</a:t>
            </a:r>
            <a:r>
              <a:rPr lang="en-US" altLang="zh-CN" sz="2000" b="1">
                <a:latin typeface="宋体" panose="02010600030101010101" pitchFamily="2" charset="-122"/>
                <a:ea typeface="宋体" panose="02010600030101010101" pitchFamily="2" charset="-122"/>
              </a:rPr>
              <a:t>2</a:t>
            </a:r>
            <a:r>
              <a:rPr lang="zh-CN" altLang="en-US" sz="2000" b="1">
                <a:latin typeface="宋体" panose="02010600030101010101" pitchFamily="2" charset="-122"/>
                <a:ea typeface="宋体" panose="02010600030101010101" pitchFamily="2" charset="-122"/>
              </a:rPr>
              <a:t>）逻辑代数的交换律、结合律和分配律</a:t>
            </a:r>
            <a:endParaRPr lang="zh-CN" altLang="en-US" sz="20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二、逻辑代数定律与逻辑化简</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1. 逻辑代数运算规则和基本定律</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文本框 16"/>
          <p:cNvSpPr txBox="1"/>
          <p:nvPr/>
        </p:nvSpPr>
        <p:spPr>
          <a:xfrm>
            <a:off x="934085" y="2232978"/>
            <a:ext cx="5080000" cy="398780"/>
          </a:xfrm>
          <a:prstGeom prst="rect">
            <a:avLst/>
          </a:prstGeom>
        </p:spPr>
        <p:txBody>
          <a:bodyPr>
            <a:spAutoFit/>
          </a:bodyPr>
          <a:p>
            <a:pPr marL="0" indent="0" algn="ctr" defTabSz="266700">
              <a:spcAft>
                <a:spcPct val="0"/>
              </a:spcAft>
            </a:pPr>
            <a:r>
              <a:rPr lang="zh-CN" altLang="en-US" sz="2000" b="1">
                <a:latin typeface="宋体" panose="02010600030101010101" pitchFamily="2" charset="-122"/>
                <a:ea typeface="宋体" panose="02010600030101010101" pitchFamily="2" charset="-122"/>
              </a:rPr>
              <a:t>（</a:t>
            </a:r>
            <a:r>
              <a:rPr lang="en-US" altLang="zh-CN" sz="2000" b="1">
                <a:latin typeface="宋体" panose="02010600030101010101" pitchFamily="2" charset="-122"/>
                <a:ea typeface="宋体" panose="02010600030101010101" pitchFamily="2" charset="-122"/>
              </a:rPr>
              <a:t>3</a:t>
            </a:r>
            <a:r>
              <a:rPr lang="zh-CN" altLang="en-US" sz="2000" b="1">
                <a:latin typeface="宋体" panose="02010600030101010101" pitchFamily="2" charset="-122"/>
                <a:ea typeface="宋体" panose="02010600030101010101" pitchFamily="2" charset="-122"/>
              </a:rPr>
              <a:t>）逻辑代数的</a:t>
            </a:r>
            <a:r>
              <a:rPr lang="zh-CN" altLang="en-US" sz="2000" b="1">
                <a:ea typeface="宋体" panose="02010600030101010101" pitchFamily="2" charset="-122"/>
              </a:rPr>
              <a:t>吸收律</a:t>
            </a:r>
            <a:endParaRPr lang="zh-CN" altLang="en-US" sz="2000" b="1">
              <a:ea typeface="宋体" panose="02010600030101010101" pitchFamily="2" charset="-122"/>
            </a:endParaRPr>
          </a:p>
        </p:txBody>
      </p:sp>
      <p:sp>
        <p:nvSpPr>
          <p:cNvPr id="18" name="文本框 17"/>
          <p:cNvSpPr txBox="1"/>
          <p:nvPr/>
        </p:nvSpPr>
        <p:spPr>
          <a:xfrm>
            <a:off x="7248525" y="2233295"/>
            <a:ext cx="3600450" cy="398780"/>
          </a:xfrm>
          <a:prstGeom prst="rect">
            <a:avLst/>
          </a:prstGeom>
        </p:spPr>
        <p:txBody>
          <a:bodyPr wrap="square">
            <a:spAutoFit/>
          </a:bodyPr>
          <a:p>
            <a:pPr marL="0" indent="0" algn="just" defTabSz="266700">
              <a:spcAft>
                <a:spcPct val="0"/>
              </a:spcAft>
            </a:pPr>
            <a:r>
              <a:rPr lang="zh-CN" altLang="en-US" sz="2000" b="1">
                <a:latin typeface="宋体" panose="02010600030101010101" pitchFamily="2" charset="-122"/>
                <a:ea typeface="宋体" panose="02010600030101010101" pitchFamily="2" charset="-122"/>
              </a:rPr>
              <a:t>（</a:t>
            </a:r>
            <a:r>
              <a:rPr lang="en-US" altLang="zh-CN" sz="2000" b="1">
                <a:latin typeface="宋体" panose="02010600030101010101" pitchFamily="2" charset="-122"/>
                <a:ea typeface="宋体" panose="02010600030101010101" pitchFamily="2" charset="-122"/>
              </a:rPr>
              <a:t>4</a:t>
            </a:r>
            <a:r>
              <a:rPr lang="zh-CN" altLang="en-US" sz="2000" b="1">
                <a:latin typeface="宋体" panose="02010600030101010101" pitchFamily="2" charset="-122"/>
                <a:ea typeface="宋体" panose="02010600030101010101" pitchFamily="2" charset="-122"/>
              </a:rPr>
              <a:t>）逻辑代数的摩根定律</a:t>
            </a:r>
            <a:endParaRPr lang="zh-CN" altLang="en-US" sz="2000" b="1">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621665" y="2948940"/>
            <a:ext cx="5551805" cy="1347470"/>
          </a:xfrm>
          <a:prstGeom prst="rect">
            <a:avLst/>
          </a:prstGeom>
        </p:spPr>
      </p:pic>
      <p:pic>
        <p:nvPicPr>
          <p:cNvPr id="4" name="图片 3"/>
          <p:cNvPicPr>
            <a:picLocks noChangeAspect="1"/>
          </p:cNvPicPr>
          <p:nvPr/>
        </p:nvPicPr>
        <p:blipFill>
          <a:blip r:embed="rId3"/>
          <a:stretch>
            <a:fillRect/>
          </a:stretch>
        </p:blipFill>
        <p:spPr>
          <a:xfrm>
            <a:off x="6517640" y="3038475"/>
            <a:ext cx="4871085" cy="1125220"/>
          </a:xfrm>
          <a:prstGeom prst="rect">
            <a:avLst/>
          </a:prstGeom>
        </p:spPr>
      </p:pic>
      <p:sp>
        <p:nvSpPr>
          <p:cNvPr id="5" name="矩形 4"/>
          <p:cNvSpPr/>
          <p:nvPr/>
        </p:nvSpPr>
        <p:spPr>
          <a:xfrm>
            <a:off x="735965" y="3016885"/>
            <a:ext cx="5427345" cy="1288415"/>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6550660" y="3055620"/>
            <a:ext cx="4865370" cy="1094740"/>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二、逻辑代数定律与逻辑化简</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 公式化减法</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28" name="图片 27"/>
          <p:cNvPicPr>
            <a:picLocks noChangeAspect="1"/>
          </p:cNvPicPr>
          <p:nvPr/>
        </p:nvPicPr>
        <p:blipFill>
          <a:blip r:embed="rId2"/>
          <a:stretch>
            <a:fillRect/>
          </a:stretch>
        </p:blipFill>
        <p:spPr>
          <a:xfrm>
            <a:off x="3195955" y="1502410"/>
            <a:ext cx="7566660" cy="4658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二、逻辑代数定律与逻辑化简</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.卡诺图化减法</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849630" y="2127250"/>
            <a:ext cx="10008235" cy="3642360"/>
          </a:xfrm>
          <a:prstGeom prst="rect">
            <a:avLst/>
          </a:prstGeom>
        </p:spPr>
        <p:txBody>
          <a:bodyPr>
            <a:noAutofit/>
          </a:bodyPr>
          <a:p>
            <a:pPr indent="287020" algn="just" defTabSz="266700" fontAlgn="auto">
              <a:lnSpc>
                <a:spcPct val="135000"/>
              </a:lnSpc>
              <a:spcAft>
                <a:spcPct val="0"/>
              </a:spcAft>
            </a:pPr>
            <a:r>
              <a:rPr lang="zh-CN" altLang="en-US" sz="2000">
                <a:latin typeface="宋体" panose="02010600030101010101" pitchFamily="2" charset="-122"/>
                <a:ea typeface="宋体" panose="02010600030101010101" pitchFamily="2" charset="-122"/>
              </a:rPr>
              <a:t>（</a:t>
            </a:r>
            <a:r>
              <a:rPr lang="en-US" altLang="zh-CN" sz="2000">
                <a:latin typeface="Times New Roman" panose="02020603050405020304"/>
                <a:ea typeface="宋体" panose="02010600030101010101" pitchFamily="2" charset="-122"/>
              </a:rPr>
              <a:t>1</a:t>
            </a:r>
            <a:r>
              <a:rPr lang="zh-CN" altLang="en-US" sz="2000">
                <a:latin typeface="宋体" panose="02010600030101010101" pitchFamily="2" charset="-122"/>
                <a:ea typeface="宋体" panose="02010600030101010101" pitchFamily="2" charset="-122"/>
              </a:rPr>
              <a:t>）逻辑函数的最小项与真值表</a:t>
            </a: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r>
              <a:rPr lang="zh-CN" altLang="en-US" sz="2000">
                <a:latin typeface="宋体" panose="02010600030101010101" pitchFamily="2" charset="-122"/>
                <a:ea typeface="宋体" panose="02010600030101010101" pitchFamily="2" charset="-122"/>
              </a:rPr>
              <a:t>每一个逻辑函数所表达的逻辑关系都可由与其对应的一张真值表加以描述，逻辑真值表通常包含逻辑变量的全部取值组合。取</a:t>
            </a:r>
            <a:r>
              <a:rPr lang="en-US" altLang="zh-CN" sz="2000">
                <a:latin typeface="Times New Roman" panose="02020603050405020304"/>
                <a:ea typeface="宋体" panose="02010600030101010101" pitchFamily="2" charset="-122"/>
              </a:rPr>
              <a:t>0</a:t>
            </a:r>
            <a:r>
              <a:rPr lang="zh-CN" altLang="en-US" sz="2000">
                <a:latin typeface="宋体" panose="02010600030101010101" pitchFamily="2" charset="-122"/>
                <a:ea typeface="宋体" panose="02010600030101010101" pitchFamily="2" charset="-122"/>
              </a:rPr>
              <a:t>值的变量称为反变量，取</a:t>
            </a:r>
            <a:r>
              <a:rPr lang="en-US" altLang="zh-CN" sz="2000">
                <a:latin typeface="Times New Roman" panose="02020603050405020304"/>
                <a:ea typeface="宋体" panose="02010600030101010101" pitchFamily="2" charset="-122"/>
              </a:rPr>
              <a:t>1</a:t>
            </a:r>
            <a:r>
              <a:rPr lang="zh-CN" altLang="en-US" sz="2000">
                <a:latin typeface="宋体" panose="02010600030101010101" pitchFamily="2" charset="-122"/>
                <a:ea typeface="宋体" panose="02010600030101010101" pitchFamily="2" charset="-122"/>
              </a:rPr>
              <a:t>值的变量称为原变量。这种包含全部变量的乘积项称做变量的</a:t>
            </a:r>
            <a:r>
              <a:rPr lang="zh-CN" altLang="en-US" sz="2000">
                <a:latin typeface="Times New Roman" panose="02020603050405020304"/>
                <a:ea typeface="宋体" panose="02010600030101010101" pitchFamily="2" charset="-122"/>
              </a:rPr>
              <a:t>“</a:t>
            </a:r>
            <a:r>
              <a:rPr lang="zh-CN" altLang="en-US" sz="2000">
                <a:latin typeface="宋体" panose="02010600030101010101" pitchFamily="2" charset="-122"/>
                <a:ea typeface="宋体" panose="02010600030101010101" pitchFamily="2" charset="-122"/>
              </a:rPr>
              <a:t>最小项</a:t>
            </a:r>
            <a:r>
              <a:rPr lang="zh-CN" altLang="en-US" sz="2000">
                <a:latin typeface="Times New Roman" panose="02020603050405020304"/>
                <a:ea typeface="宋体" panose="02010600030101010101" pitchFamily="2" charset="-122"/>
              </a:rPr>
              <a:t>”</a:t>
            </a:r>
            <a:r>
              <a:rPr lang="zh-CN" altLang="en-US" sz="2000">
                <a:latin typeface="宋体" panose="02010600030101010101" pitchFamily="2" charset="-122"/>
                <a:ea typeface="宋体" panose="02010600030101010101" pitchFamily="2" charset="-122"/>
              </a:rPr>
              <a:t>，用</a:t>
            </a:r>
            <a:r>
              <a:rPr lang="en-US" altLang="zh-CN" sz="2000">
                <a:latin typeface="Times New Roman" panose="02020603050405020304"/>
                <a:ea typeface="宋体" panose="02010600030101010101" pitchFamily="2" charset="-122"/>
              </a:rPr>
              <a:t>m</a:t>
            </a:r>
            <a:r>
              <a:rPr lang="en-US" altLang="zh-CN" sz="2000" baseline="-25000">
                <a:latin typeface="Times New Roman" panose="02020603050405020304"/>
                <a:ea typeface="宋体" panose="02010600030101010101" pitchFamily="2" charset="-122"/>
              </a:rPr>
              <a:t>n</a:t>
            </a:r>
            <a:r>
              <a:rPr lang="zh-CN" altLang="en-US" sz="2000">
                <a:latin typeface="宋体" panose="02010600030101010101" pitchFamily="2" charset="-122"/>
                <a:ea typeface="宋体" panose="02010600030101010101" pitchFamily="2" charset="-122"/>
              </a:rPr>
              <a:t>表示，在某一个最小项中每个变量只能以原变量或反变量的形式出现一次。</a:t>
            </a: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r>
              <a:rPr lang="zh-CN" altLang="en-US" sz="2000">
                <a:latin typeface="宋体" panose="02010600030101010101" pitchFamily="2" charset="-122"/>
                <a:ea typeface="宋体" panose="02010600030101010101" pitchFamily="2" charset="-122"/>
              </a:rPr>
              <a:t>例如：A、B两个变量的最小项有</a:t>
            </a: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和</a:t>
            </a: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，共4个（即2</a:t>
            </a:r>
            <a:r>
              <a:rPr lang="zh-CN" altLang="en-US" sz="2000" baseline="30000">
                <a:solidFill>
                  <a:schemeClr val="tx1"/>
                </a:solidFill>
                <a:uFillTx/>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个）。同理，三变量的最小项有2</a:t>
            </a:r>
            <a:r>
              <a:rPr lang="zh-CN" altLang="en-US" sz="2000" baseline="30000">
                <a:solidFill>
                  <a:schemeClr val="tx1"/>
                </a:solidFill>
                <a:uFillTx/>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个，四变量的最小项有2</a:t>
            </a:r>
            <a:r>
              <a:rPr lang="zh-CN" altLang="en-US" sz="2000" baseline="30000">
                <a:solidFill>
                  <a:schemeClr val="tx1"/>
                </a:solidFill>
                <a:uFillTx/>
                <a:latin typeface="宋体" panose="02010600030101010101" pitchFamily="2" charset="-122"/>
                <a:ea typeface="宋体" panose="02010600030101010101" pitchFamily="2" charset="-122"/>
              </a:rPr>
              <a:t>4</a:t>
            </a:r>
            <a:r>
              <a:rPr lang="zh-CN" altLang="en-US" sz="2000">
                <a:latin typeface="宋体" panose="02010600030101010101" pitchFamily="2" charset="-122"/>
                <a:ea typeface="宋体" panose="02010600030101010101" pitchFamily="2" charset="-122"/>
              </a:rPr>
              <a:t>个。以此类推，n个变量的最小项有2</a:t>
            </a:r>
            <a:r>
              <a:rPr lang="zh-CN" altLang="en-US" sz="2000" baseline="30000">
                <a:solidFill>
                  <a:schemeClr val="tx1"/>
                </a:solidFill>
                <a:uFillTx/>
                <a:latin typeface="宋体" panose="02010600030101010101" pitchFamily="2" charset="-122"/>
                <a:ea typeface="宋体" panose="02010600030101010101" pitchFamily="2" charset="-122"/>
              </a:rPr>
              <a:t>n</a:t>
            </a:r>
            <a:r>
              <a:rPr lang="zh-CN" altLang="en-US" sz="2000">
                <a:latin typeface="宋体" panose="02010600030101010101" pitchFamily="2" charset="-122"/>
                <a:ea typeface="宋体" panose="02010600030101010101" pitchFamily="2" charset="-122"/>
              </a:rPr>
              <a:t>个。</a:t>
            </a: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endParaRPr lang="zh-CN" altLang="en-US" sz="2000">
              <a:latin typeface="宋体" panose="02010600030101010101" pitchFamily="2" charset="-122"/>
              <a:ea typeface="宋体" panose="02010600030101010101" pitchFamily="2" charset="-122"/>
            </a:endParaRPr>
          </a:p>
        </p:txBody>
      </p:sp>
      <p:graphicFrame>
        <p:nvGraphicFramePr>
          <p:cNvPr id="3" name="对象 -2147482589"/>
          <p:cNvGraphicFramePr>
            <a:graphicFrameLocks noChangeAspect="1"/>
          </p:cNvGraphicFramePr>
          <p:nvPr/>
        </p:nvGraphicFramePr>
        <p:xfrm>
          <a:off x="4830445" y="4751070"/>
          <a:ext cx="339725" cy="274320"/>
        </p:xfrm>
        <a:graphic>
          <a:graphicData uri="http://schemas.openxmlformats.org/presentationml/2006/ole">
            <mc:AlternateContent xmlns:mc="http://schemas.openxmlformats.org/markup-compatibility/2006">
              <mc:Choice xmlns:v="urn:schemas-microsoft-com:vml" Requires="v">
                <p:oleObj spid="_x0000_s3076" name="" r:id="rId2" imgW="254000" imgH="203200" progId="Equation.3">
                  <p:embed/>
                </p:oleObj>
              </mc:Choice>
              <mc:Fallback>
                <p:oleObj name="" r:id="rId2" imgW="254000" imgH="203200" progId="Equation.3">
                  <p:embed/>
                  <p:pic>
                    <p:nvPicPr>
                      <p:cNvPr id="0" name="图片 3075"/>
                      <p:cNvPicPr/>
                      <p:nvPr/>
                    </p:nvPicPr>
                    <p:blipFill>
                      <a:blip r:embed="rId3"/>
                      <a:stretch>
                        <a:fillRect/>
                      </a:stretch>
                    </p:blipFill>
                    <p:spPr>
                      <a:xfrm>
                        <a:off x="4830445" y="4751070"/>
                        <a:ext cx="339725" cy="274320"/>
                      </a:xfrm>
                      <a:prstGeom prst="rect">
                        <a:avLst/>
                      </a:prstGeom>
                      <a:noFill/>
                      <a:ln w="38100">
                        <a:noFill/>
                        <a:miter/>
                      </a:ln>
                    </p:spPr>
                  </p:pic>
                </p:oleObj>
              </mc:Fallback>
            </mc:AlternateContent>
          </a:graphicData>
        </a:graphic>
      </p:graphicFrame>
      <p:graphicFrame>
        <p:nvGraphicFramePr>
          <p:cNvPr id="5" name="对象 -2147482588"/>
          <p:cNvGraphicFramePr>
            <a:graphicFrameLocks noChangeAspect="1"/>
          </p:cNvGraphicFramePr>
          <p:nvPr/>
        </p:nvGraphicFramePr>
        <p:xfrm>
          <a:off x="5361305" y="4751070"/>
          <a:ext cx="321945" cy="274320"/>
        </p:xfrm>
        <a:graphic>
          <a:graphicData uri="http://schemas.openxmlformats.org/presentationml/2006/ole">
            <mc:AlternateContent xmlns:mc="http://schemas.openxmlformats.org/markup-compatibility/2006">
              <mc:Choice xmlns:v="urn:schemas-microsoft-com:vml" Requires="v">
                <p:oleObj spid="_x0000_s16" name="" r:id="rId4" imgW="241300" imgH="203200" progId="Equation.3">
                  <p:embed/>
                </p:oleObj>
              </mc:Choice>
              <mc:Fallback>
                <p:oleObj name="" r:id="rId4" imgW="241300" imgH="203200" progId="Equation.3">
                  <p:embed/>
                  <p:pic>
                    <p:nvPicPr>
                      <p:cNvPr id="0" name="图片 15"/>
                      <p:cNvPicPr/>
                      <p:nvPr/>
                    </p:nvPicPr>
                    <p:blipFill>
                      <a:blip r:embed="rId5"/>
                      <a:stretch>
                        <a:fillRect/>
                      </a:stretch>
                    </p:blipFill>
                    <p:spPr>
                      <a:xfrm>
                        <a:off x="5361305" y="4751070"/>
                        <a:ext cx="321945" cy="274320"/>
                      </a:xfrm>
                      <a:prstGeom prst="rect">
                        <a:avLst/>
                      </a:prstGeom>
                      <a:noFill/>
                      <a:ln w="38100">
                        <a:noFill/>
                        <a:miter/>
                      </a:ln>
                    </p:spPr>
                  </p:pic>
                </p:oleObj>
              </mc:Fallback>
            </mc:AlternateContent>
          </a:graphicData>
        </a:graphic>
      </p:graphicFrame>
      <p:graphicFrame>
        <p:nvGraphicFramePr>
          <p:cNvPr id="7" name="对象 -2147482587"/>
          <p:cNvGraphicFramePr>
            <a:graphicFrameLocks noChangeAspect="1"/>
          </p:cNvGraphicFramePr>
          <p:nvPr/>
        </p:nvGraphicFramePr>
        <p:xfrm>
          <a:off x="5874385" y="4751070"/>
          <a:ext cx="339090" cy="274320"/>
        </p:xfrm>
        <a:graphic>
          <a:graphicData uri="http://schemas.openxmlformats.org/presentationml/2006/ole">
            <mc:AlternateContent xmlns:mc="http://schemas.openxmlformats.org/markup-compatibility/2006">
              <mc:Choice xmlns:v="urn:schemas-microsoft-com:vml" Requires="v">
                <p:oleObj spid="_x0000_s17" name="" r:id="rId6" imgW="254000" imgH="203200" progId="Equation.3">
                  <p:embed/>
                </p:oleObj>
              </mc:Choice>
              <mc:Fallback>
                <p:oleObj name="" r:id="rId6" imgW="254000" imgH="203200" progId="Equation.3">
                  <p:embed/>
                  <p:pic>
                    <p:nvPicPr>
                      <p:cNvPr id="0" name="图片 16"/>
                      <p:cNvPicPr/>
                      <p:nvPr/>
                    </p:nvPicPr>
                    <p:blipFill>
                      <a:blip r:embed="rId7"/>
                      <a:stretch>
                        <a:fillRect/>
                      </a:stretch>
                    </p:blipFill>
                    <p:spPr>
                      <a:xfrm>
                        <a:off x="5874385" y="4751070"/>
                        <a:ext cx="339090" cy="274320"/>
                      </a:xfrm>
                      <a:prstGeom prst="rect">
                        <a:avLst/>
                      </a:prstGeom>
                      <a:noFill/>
                      <a:ln w="38100">
                        <a:noFill/>
                        <a:miter/>
                      </a:ln>
                    </p:spPr>
                  </p:pic>
                </p:oleObj>
              </mc:Fallback>
            </mc:AlternateContent>
          </a:graphicData>
        </a:graphic>
      </p:graphicFrame>
      <p:graphicFrame>
        <p:nvGraphicFramePr>
          <p:cNvPr id="8" name="对象 -2147482586"/>
          <p:cNvGraphicFramePr>
            <a:graphicFrameLocks noChangeAspect="1"/>
          </p:cNvGraphicFramePr>
          <p:nvPr/>
        </p:nvGraphicFramePr>
        <p:xfrm>
          <a:off x="6477635" y="4795520"/>
          <a:ext cx="284480" cy="229870"/>
        </p:xfrm>
        <a:graphic>
          <a:graphicData uri="http://schemas.openxmlformats.org/presentationml/2006/ole">
            <mc:AlternateContent xmlns:mc="http://schemas.openxmlformats.org/markup-compatibility/2006">
              <mc:Choice xmlns:v="urn:schemas-microsoft-com:vml" Requires="v">
                <p:oleObj spid="_x0000_s18" name="" r:id="rId8" imgW="253365" imgH="165100" progId="Equation.3">
                  <p:embed/>
                </p:oleObj>
              </mc:Choice>
              <mc:Fallback>
                <p:oleObj name="" r:id="rId8" imgW="253365" imgH="165100" progId="Equation.3">
                  <p:embed/>
                  <p:pic>
                    <p:nvPicPr>
                      <p:cNvPr id="0" name="图片 17"/>
                      <p:cNvPicPr/>
                      <p:nvPr/>
                    </p:nvPicPr>
                    <p:blipFill>
                      <a:blip r:embed="rId9"/>
                      <a:stretch>
                        <a:fillRect/>
                      </a:stretch>
                    </p:blipFill>
                    <p:spPr>
                      <a:xfrm>
                        <a:off x="6477635" y="4795520"/>
                        <a:ext cx="284480" cy="229870"/>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二、逻辑代数定律与逻辑化简</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.卡诺图化减法</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849630" y="1948180"/>
            <a:ext cx="10008235" cy="3642360"/>
          </a:xfrm>
          <a:prstGeom prst="rect">
            <a:avLst/>
          </a:prstGeom>
        </p:spPr>
        <p:txBody>
          <a:bodyPr>
            <a:noAutofit/>
          </a:bodyPr>
          <a:p>
            <a:pPr indent="287020" algn="just" defTabSz="266700" fontAlgn="auto">
              <a:lnSpc>
                <a:spcPct val="135000"/>
              </a:lnSpc>
              <a:spcAft>
                <a:spcPct val="0"/>
              </a:spcAft>
            </a:pPr>
            <a:r>
              <a:rPr sz="2000">
                <a:ea typeface="宋体" panose="02010600030101010101" pitchFamily="2" charset="-122"/>
              </a:rPr>
              <a:t>（2）卡诺图的制作</a:t>
            </a:r>
            <a:endParaRPr sz="2000">
              <a:ea typeface="宋体" panose="02010600030101010101" pitchFamily="2" charset="-122"/>
            </a:endParaRPr>
          </a:p>
          <a:p>
            <a:pPr indent="287020" algn="just" defTabSz="266700" fontAlgn="auto">
              <a:lnSpc>
                <a:spcPct val="135000"/>
              </a:lnSpc>
              <a:spcAft>
                <a:spcPct val="0"/>
              </a:spcAft>
            </a:pPr>
            <a:r>
              <a:rPr sz="2000">
                <a:ea typeface="宋体" panose="02010600030101010101" pitchFamily="2" charset="-122"/>
              </a:rPr>
              <a:t>将函数自变量的组合看成是函数的坐标，则在真值表中，坐标是按一维方式排列的。如果将函数的坐标分成两组，按行和列两个方向排列（其中两坐标按循环码，次序是（00，01，11，10），称为卡诺图。图8-9（a）（b）（c）所示的是二变量卡诺图、三变量卡诺图和四变量卡诺图。</a:t>
            </a: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endParaRPr lang="zh-CN" altLang="en-US" sz="2000">
              <a:latin typeface="宋体" panose="02010600030101010101" pitchFamily="2" charset="-122"/>
              <a:ea typeface="宋体" panose="02010600030101010101" pitchFamily="2" charset="-122"/>
            </a:endParaRPr>
          </a:p>
        </p:txBody>
      </p:sp>
      <p:pic>
        <p:nvPicPr>
          <p:cNvPr id="11" name="图片 10"/>
          <p:cNvPicPr>
            <a:picLocks noChangeAspect="1"/>
          </p:cNvPicPr>
          <p:nvPr/>
        </p:nvPicPr>
        <p:blipFill>
          <a:blip r:embed="rId2"/>
          <a:stretch>
            <a:fillRect/>
          </a:stretch>
        </p:blipFill>
        <p:spPr>
          <a:xfrm>
            <a:off x="1861185" y="4187190"/>
            <a:ext cx="4441825" cy="1807845"/>
          </a:xfrm>
          <a:prstGeom prst="rect">
            <a:avLst/>
          </a:prstGeom>
        </p:spPr>
      </p:pic>
      <p:pic>
        <p:nvPicPr>
          <p:cNvPr id="13" name="图片 12"/>
          <p:cNvPicPr>
            <a:picLocks noChangeAspect="1"/>
          </p:cNvPicPr>
          <p:nvPr/>
        </p:nvPicPr>
        <p:blipFill>
          <a:blip r:embed="rId3"/>
          <a:stretch>
            <a:fillRect/>
          </a:stretch>
        </p:blipFill>
        <p:spPr>
          <a:xfrm>
            <a:off x="6730365" y="3757295"/>
            <a:ext cx="3319145" cy="2453640"/>
          </a:xfrm>
          <a:prstGeom prst="rect">
            <a:avLst/>
          </a:prstGeom>
        </p:spPr>
      </p:pic>
      <p:sp>
        <p:nvSpPr>
          <p:cNvPr id="14" name="文本框 13"/>
          <p:cNvSpPr txBox="1"/>
          <p:nvPr/>
        </p:nvSpPr>
        <p:spPr>
          <a:xfrm>
            <a:off x="3953510" y="6339840"/>
            <a:ext cx="6096000" cy="398780"/>
          </a:xfrm>
          <a:prstGeom prst="rect">
            <a:avLst/>
          </a:prstGeom>
          <a:noFill/>
        </p:spPr>
        <p:txBody>
          <a:bodyPr wrap="square" rtlCol="0" anchor="t">
            <a:spAutoFit/>
          </a:bodyPr>
          <a:p>
            <a:r>
              <a:rPr sz="2000">
                <a:ea typeface="宋体" panose="02010600030101010101" pitchFamily="2" charset="-122"/>
                <a:sym typeface="+mn-ea"/>
              </a:rPr>
              <a:t>图8-9　二、三、四变量卡诺图</a:t>
            </a:r>
            <a:endParaRPr sz="2000">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三、逻辑门电路的基本知识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1.TTL 与非门的基本结构及工作原理</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168275" y="1948180"/>
            <a:ext cx="6588125" cy="4561205"/>
          </a:xfrm>
          <a:prstGeom prst="rect">
            <a:avLst/>
          </a:prstGeom>
        </p:spPr>
        <p:txBody>
          <a:bodyPr>
            <a:noAutofit/>
          </a:bodyPr>
          <a:p>
            <a:pPr indent="287020" algn="just" defTabSz="266700" fontAlgn="auto">
              <a:lnSpc>
                <a:spcPct val="135000"/>
              </a:lnSpc>
              <a:spcAft>
                <a:spcPct val="0"/>
              </a:spcAft>
            </a:pPr>
            <a:r>
              <a:rPr lang="zh-CN" altLang="en-US" sz="2000">
                <a:latin typeface="宋体" panose="02010600030101010101" pitchFamily="2" charset="-122"/>
                <a:ea typeface="宋体" panose="02010600030101010101" pitchFamily="2" charset="-122"/>
              </a:rPr>
              <a:t>（1）TTL 与非门的基本结构</a:t>
            </a:r>
            <a:endParaRPr lang="zh-CN" altLang="en-US" sz="2000">
              <a:latin typeface="宋体" panose="02010600030101010101" pitchFamily="2" charset="-122"/>
              <a:ea typeface="宋体" panose="02010600030101010101" pitchFamily="2" charset="-122"/>
            </a:endParaRPr>
          </a:p>
          <a:p>
            <a:pPr indent="287020" algn="just" defTabSz="266700" fontAlgn="auto">
              <a:lnSpc>
                <a:spcPct val="135000"/>
              </a:lnSpc>
              <a:spcAft>
                <a:spcPct val="0"/>
              </a:spcAft>
            </a:pPr>
            <a:r>
              <a:rPr lang="zh-CN" altLang="en-US">
                <a:latin typeface="宋体" panose="02010600030101010101" pitchFamily="2" charset="-122"/>
                <a:ea typeface="宋体" panose="02010600030101010101" pitchFamily="2" charset="-122"/>
              </a:rPr>
              <a:t>逻辑门的输入级和输出级都是由晶体管构成，并实现与非功能，所以称为晶体管 - 晶体管逻辑与非门，简称 TTL与非门。图 8-15 是典型 TTL 与非门电路，它由三部分组成：输入级由多发射极管 T1 和电阻 R1 组成，完成与逻辑功能；中间级由 T2、R2、R3 组成，其作用是将输入级送来的信号分成两个相位相反的信号来驱动 T3 和 T5 管；输出级由T3、T4、T5、R4 和 R5 组 成， 其 中 T5 为反相管，T3、T4 组成的复合管是 T5 的有源负载，完成逻辑上的“非”。由于中间级提供了两个相位相反的信号，使 T4、T5 总处于一管导通而另一管截止的工作状态。这种形式的输出电路称为“推拉式输出”电路。</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6861175" y="2381250"/>
            <a:ext cx="4820920" cy="3166745"/>
          </a:xfrm>
          <a:prstGeom prst="rect">
            <a:avLst/>
          </a:prstGeom>
        </p:spPr>
      </p:pic>
      <p:sp>
        <p:nvSpPr>
          <p:cNvPr id="5" name="文本框 4"/>
          <p:cNvSpPr txBox="1"/>
          <p:nvPr/>
        </p:nvSpPr>
        <p:spPr>
          <a:xfrm>
            <a:off x="7740015" y="5826760"/>
            <a:ext cx="3756660" cy="368300"/>
          </a:xfrm>
          <a:prstGeom prst="rect">
            <a:avLst/>
          </a:prstGeom>
        </p:spPr>
        <p:txBody>
          <a:bodyPr wrap="square">
            <a:spAutoFit/>
          </a:bodyPr>
          <a:p>
            <a:r>
              <a:rPr lang="zh-CN" altLang="en-US" sz="1800">
                <a:latin typeface="宋体" panose="02010600030101010101" pitchFamily="2" charset="-122"/>
                <a:ea typeface="宋体" panose="02010600030101010101" pitchFamily="2" charset="-122"/>
              </a:rPr>
              <a:t>图 8-15　典型 TTL 与非门电路</a:t>
            </a:r>
            <a:endParaRPr lang="zh-CN" altLang="en-US" sz="18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三、逻辑门电路的基本知识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1.TTL 与非门的基本结构及工作原理</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文本框 7"/>
          <p:cNvSpPr txBox="1"/>
          <p:nvPr/>
        </p:nvSpPr>
        <p:spPr>
          <a:xfrm>
            <a:off x="933450" y="2209800"/>
            <a:ext cx="9896475" cy="3230245"/>
          </a:xfrm>
          <a:prstGeom prst="rect">
            <a:avLst/>
          </a:prstGeom>
          <a:noFill/>
        </p:spPr>
        <p:txBody>
          <a:bodyPr wrap="square" rtlCol="0" anchor="t">
            <a:spAutoFit/>
          </a:bodyPr>
          <a:p>
            <a:r>
              <a:rPr lang="zh-CN" altLang="en-US" sz="2400">
                <a:solidFill>
                  <a:srgbClr val="00AEEF"/>
                </a:solidFill>
                <a:latin typeface="方正中雅宋_GBK"/>
                <a:ea typeface="方正中雅宋_GBK"/>
                <a:sym typeface="+mn-ea"/>
              </a:rPr>
              <a:t>（2）</a:t>
            </a:r>
            <a:r>
              <a:rPr lang="zh-CN" altLang="en-US" sz="2400">
                <a:solidFill>
                  <a:srgbClr val="00AEEF"/>
                </a:solidFill>
                <a:latin typeface="方正中雅宋_GBK"/>
                <a:ea typeface="方正中雅宋_GBK"/>
              </a:rPr>
              <a:t>TTL 与非</a:t>
            </a:r>
            <a:r>
              <a:rPr lang="zh-CN" altLang="en-US" sz="2400">
                <a:solidFill>
                  <a:srgbClr val="00AEEF"/>
                </a:solidFill>
                <a:latin typeface="方正中雅宋_GBK"/>
                <a:ea typeface="方正中雅宋_GBK"/>
                <a:sym typeface="+mn-ea"/>
              </a:rPr>
              <a:t>门的工作原理 </a:t>
            </a:r>
            <a:endParaRPr lang="zh-CN" altLang="en-US" sz="2900">
              <a:solidFill>
                <a:srgbClr val="00AEEF"/>
              </a:solidFill>
              <a:latin typeface="方正中雅宋_GBK"/>
              <a:ea typeface="方正中雅宋_GBK"/>
            </a:endParaRPr>
          </a:p>
          <a:p>
            <a:pPr indent="0" fontAlgn="auto">
              <a:lnSpc>
                <a:spcPct val="150000"/>
              </a:lnSpc>
            </a:pPr>
            <a:r>
              <a:rPr lang="en-US" altLang="zh-CN" sz="2000">
                <a:solidFill>
                  <a:srgbClr val="231F20"/>
                </a:solidFill>
                <a:latin typeface="+mj-ea"/>
                <a:ea typeface="+mj-ea"/>
                <a:cs typeface="+mj-ea"/>
                <a:sym typeface="+mn-ea"/>
              </a:rPr>
              <a:t>①</a:t>
            </a:r>
            <a:r>
              <a:rPr lang="zh-CN" altLang="en-US" sz="2000">
                <a:solidFill>
                  <a:srgbClr val="231F20"/>
                </a:solidFill>
                <a:latin typeface="+mj-ea"/>
                <a:ea typeface="+mj-ea"/>
                <a:cs typeface="+mj-ea"/>
                <a:sym typeface="+mn-ea"/>
              </a:rPr>
              <a:t>当输入端有低电平时（</a:t>
            </a:r>
            <a:r>
              <a:rPr lang="en-US" altLang="zh-CN" sz="2000" i="1">
                <a:solidFill>
                  <a:srgbClr val="231F20"/>
                </a:solidFill>
                <a:latin typeface="+mj-ea"/>
                <a:ea typeface="+mj-ea"/>
                <a:cs typeface="+mj-ea"/>
                <a:sym typeface="+mn-ea"/>
              </a:rPr>
              <a:t>U</a:t>
            </a:r>
            <a:r>
              <a:rPr lang="en-US" altLang="zh-CN" sz="2000">
                <a:solidFill>
                  <a:srgbClr val="231F20"/>
                </a:solidFill>
                <a:latin typeface="+mj-ea"/>
                <a:ea typeface="+mj-ea"/>
                <a:cs typeface="+mj-ea"/>
                <a:sym typeface="+mn-ea"/>
              </a:rPr>
              <a:t>iL</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0</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3 V</a:t>
            </a:r>
            <a:r>
              <a:rPr lang="zh-CN" altLang="en-US" sz="2000">
                <a:solidFill>
                  <a:srgbClr val="231F20"/>
                </a:solidFill>
                <a:latin typeface="+mj-ea"/>
                <a:ea typeface="+mj-ea"/>
                <a:cs typeface="+mj-ea"/>
                <a:sym typeface="+mn-ea"/>
              </a:rPr>
              <a:t>）。</a:t>
            </a:r>
            <a:endParaRPr lang="zh-CN" altLang="en-US" sz="2000">
              <a:solidFill>
                <a:srgbClr val="231F20"/>
              </a:solidFill>
              <a:latin typeface="+mj-ea"/>
              <a:ea typeface="+mj-ea"/>
              <a:cs typeface="+mj-ea"/>
              <a:sym typeface="+mn-ea"/>
            </a:endParaRPr>
          </a:p>
          <a:p>
            <a:pPr indent="0" fontAlgn="auto">
              <a:lnSpc>
                <a:spcPct val="150000"/>
              </a:lnSpc>
            </a:pP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在图 </a:t>
            </a:r>
            <a:r>
              <a:rPr lang="en-US" altLang="zh-CN" sz="2000">
                <a:solidFill>
                  <a:srgbClr val="231F20"/>
                </a:solidFill>
                <a:latin typeface="+mj-ea"/>
                <a:ea typeface="+mj-ea"/>
                <a:cs typeface="+mj-ea"/>
                <a:sym typeface="+mn-ea"/>
              </a:rPr>
              <a:t>8-15 </a:t>
            </a:r>
            <a:r>
              <a:rPr lang="zh-CN" altLang="en-US" sz="2000">
                <a:solidFill>
                  <a:srgbClr val="231F20"/>
                </a:solidFill>
                <a:latin typeface="+mj-ea"/>
                <a:ea typeface="+mj-ea"/>
                <a:cs typeface="+mj-ea"/>
                <a:sym typeface="+mn-ea"/>
              </a:rPr>
              <a:t>所示电路中，如输入信号 </a:t>
            </a:r>
            <a:r>
              <a:rPr lang="en-US" altLang="zh-CN" sz="2000" i="1">
                <a:solidFill>
                  <a:srgbClr val="231F20"/>
                </a:solidFill>
                <a:latin typeface="+mj-ea"/>
                <a:ea typeface="+mj-ea"/>
                <a:cs typeface="+mj-ea"/>
                <a:sym typeface="+mn-ea"/>
              </a:rPr>
              <a:t>A </a:t>
            </a:r>
            <a:r>
              <a:rPr lang="zh-CN" altLang="en-US" sz="2000">
                <a:solidFill>
                  <a:srgbClr val="231F20"/>
                </a:solidFill>
                <a:latin typeface="+mj-ea"/>
                <a:ea typeface="+mj-ea"/>
                <a:cs typeface="+mj-ea"/>
                <a:sym typeface="+mn-ea"/>
              </a:rPr>
              <a:t>为低电平，即 </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A</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0</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3 V</a:t>
            </a:r>
            <a:r>
              <a:rPr lang="zh-CN" altLang="en-US" sz="2000">
                <a:solidFill>
                  <a:srgbClr val="231F20"/>
                </a:solidFill>
                <a:latin typeface="+mj-ea"/>
                <a:ea typeface="+mj-ea"/>
                <a:cs typeface="+mj-ea"/>
                <a:sym typeface="+mn-ea"/>
              </a:rPr>
              <a:t>，</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C</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3</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6 V</a:t>
            </a:r>
            <a:r>
              <a:rPr lang="zh-CN" altLang="en-US" sz="2000">
                <a:solidFill>
                  <a:srgbClr val="231F20"/>
                </a:solidFill>
                <a:latin typeface="+mj-ea"/>
                <a:ea typeface="+mj-ea"/>
                <a:cs typeface="+mj-ea"/>
                <a:sym typeface="+mn-ea"/>
              </a:rPr>
              <a:t>（</a:t>
            </a:r>
            <a:r>
              <a:rPr lang="en-US" altLang="zh-CN" sz="2000" i="1">
                <a:solidFill>
                  <a:srgbClr val="231F20"/>
                </a:solidFill>
                <a:latin typeface="+mj-ea"/>
                <a:ea typeface="+mj-ea"/>
                <a:cs typeface="+mj-ea"/>
                <a:sym typeface="+mn-ea"/>
              </a:rPr>
              <a:t>A=</a:t>
            </a:r>
            <a:r>
              <a:rPr lang="en-US" altLang="zh-CN" sz="2000">
                <a:solidFill>
                  <a:srgbClr val="231F20"/>
                </a:solidFill>
                <a:latin typeface="+mj-ea"/>
                <a:ea typeface="+mj-ea"/>
                <a:cs typeface="+mj-ea"/>
                <a:sym typeface="+mn-ea"/>
              </a:rPr>
              <a:t>0</a:t>
            </a:r>
            <a:r>
              <a:rPr lang="zh-CN" altLang="en-US" sz="2000">
                <a:solidFill>
                  <a:srgbClr val="231F20"/>
                </a:solidFill>
                <a:latin typeface="+mj-ea"/>
                <a:ea typeface="+mj-ea"/>
                <a:cs typeface="+mj-ea"/>
                <a:sym typeface="+mn-ea"/>
              </a:rPr>
              <a:t>，</a:t>
            </a:r>
            <a:r>
              <a:rPr lang="en-US" altLang="zh-CN" sz="2000" i="1">
                <a:solidFill>
                  <a:srgbClr val="231F20"/>
                </a:solidFill>
                <a:latin typeface="+mj-ea"/>
                <a:ea typeface="+mj-ea"/>
                <a:cs typeface="+mj-ea"/>
                <a:sym typeface="+mn-ea"/>
              </a:rPr>
              <a:t>B=C=</a:t>
            </a:r>
            <a:r>
              <a:rPr lang="en-US" altLang="zh-CN" sz="2000">
                <a:solidFill>
                  <a:srgbClr val="231F20"/>
                </a:solidFill>
                <a:latin typeface="+mj-ea"/>
                <a:ea typeface="+mj-ea"/>
                <a:cs typeface="+mj-ea"/>
                <a:sym typeface="+mn-ea"/>
              </a:rPr>
              <a:t>1</a:t>
            </a:r>
            <a:r>
              <a:rPr lang="zh-CN" altLang="en-US" sz="2000">
                <a:solidFill>
                  <a:srgbClr val="231F20"/>
                </a:solidFill>
                <a:latin typeface="+mj-ea"/>
                <a:ea typeface="+mj-ea"/>
                <a:cs typeface="+mj-ea"/>
                <a:sym typeface="+mn-ea"/>
              </a:rPr>
              <a:t>），则对应于 </a:t>
            </a:r>
            <a:r>
              <a:rPr lang="en-US" altLang="zh-CN" sz="2000" i="1">
                <a:solidFill>
                  <a:srgbClr val="231F20"/>
                </a:solidFill>
                <a:latin typeface="+mj-ea"/>
                <a:ea typeface="+mj-ea"/>
                <a:cs typeface="+mj-ea"/>
                <a:sym typeface="+mn-ea"/>
              </a:rPr>
              <a:t>A </a:t>
            </a:r>
            <a:r>
              <a:rPr lang="zh-CN" altLang="en-US" sz="2000">
                <a:solidFill>
                  <a:srgbClr val="231F20"/>
                </a:solidFill>
                <a:latin typeface="+mj-ea"/>
                <a:ea typeface="+mj-ea"/>
                <a:cs typeface="+mj-ea"/>
                <a:sym typeface="+mn-ea"/>
              </a:rPr>
              <a:t>端的 </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管的发射结导通，</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管基极电压 </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B1 </a:t>
            </a:r>
            <a:r>
              <a:rPr lang="zh-CN" altLang="en-US" sz="2000">
                <a:solidFill>
                  <a:srgbClr val="231F20"/>
                </a:solidFill>
                <a:latin typeface="+mj-ea"/>
                <a:ea typeface="+mj-ea"/>
                <a:cs typeface="+mj-ea"/>
                <a:sym typeface="+mn-ea"/>
              </a:rPr>
              <a:t>被钳位在 </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B1</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A</a:t>
            </a:r>
            <a:r>
              <a:rPr lang="en-US" altLang="zh-CN" sz="2000">
                <a:solidFill>
                  <a:srgbClr val="231F20"/>
                </a:solidFill>
                <a:latin typeface="+mj-ea"/>
                <a:ea typeface="+mj-ea"/>
                <a:cs typeface="+mj-ea"/>
                <a:sym typeface="+mn-ea"/>
              </a:rPr>
              <a:t>+</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beA</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0</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3+0</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7</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1 V</a:t>
            </a:r>
            <a:r>
              <a:rPr lang="zh-CN" altLang="en-US" sz="2000">
                <a:solidFill>
                  <a:srgbClr val="231F20"/>
                </a:solidFill>
                <a:latin typeface="+mj-ea"/>
                <a:ea typeface="+mj-ea"/>
                <a:cs typeface="+mj-ea"/>
                <a:sym typeface="+mn-ea"/>
              </a:rPr>
              <a:t>。该电压不足以使 </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管集电结，</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2 </a:t>
            </a:r>
            <a:r>
              <a:rPr lang="zh-CN" altLang="en-US" sz="2000">
                <a:solidFill>
                  <a:srgbClr val="231F20"/>
                </a:solidFill>
                <a:latin typeface="+mj-ea"/>
                <a:ea typeface="+mj-ea"/>
                <a:cs typeface="+mj-ea"/>
                <a:sym typeface="+mn-ea"/>
              </a:rPr>
              <a:t>及 </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5</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管导通，所以 </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2</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及 </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5 </a:t>
            </a:r>
            <a:r>
              <a:rPr lang="zh-CN" altLang="en-US" sz="2000">
                <a:solidFill>
                  <a:srgbClr val="231F20"/>
                </a:solidFill>
                <a:latin typeface="+mj-ea"/>
                <a:ea typeface="+mj-ea"/>
                <a:cs typeface="+mj-ea"/>
                <a:sym typeface="+mn-ea"/>
              </a:rPr>
              <a:t>管截止，</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3</a:t>
            </a:r>
            <a:r>
              <a:rPr lang="zh-CN" altLang="en-US" sz="2000">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4</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管导通。由于 </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2</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管截止，</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C2</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约为 </a:t>
            </a:r>
            <a:r>
              <a:rPr lang="en-US" altLang="zh-CN" sz="2000">
                <a:solidFill>
                  <a:srgbClr val="231F20"/>
                </a:solidFill>
                <a:latin typeface="+mj-ea"/>
                <a:ea typeface="+mj-ea"/>
                <a:cs typeface="+mj-ea"/>
                <a:sym typeface="+mn-ea"/>
              </a:rPr>
              <a:t>5 V</a:t>
            </a:r>
            <a:r>
              <a:rPr lang="zh-CN" altLang="en-US" sz="2000">
                <a:solidFill>
                  <a:srgbClr val="231F20"/>
                </a:solidFill>
                <a:latin typeface="+mj-ea"/>
                <a:ea typeface="+mj-ea"/>
                <a:cs typeface="+mj-ea"/>
                <a:sym typeface="+mn-ea"/>
              </a:rPr>
              <a:t>。此 时，输出电压 </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o</a:t>
            </a:r>
            <a:r>
              <a:rPr lang="en-US" altLang="zh-CN" sz="2000">
                <a:solidFill>
                  <a:srgbClr val="231F20"/>
                </a:solidFill>
                <a:latin typeface="+mj-ea"/>
                <a:ea typeface="+mj-ea"/>
                <a:cs typeface="+mj-ea"/>
                <a:sym typeface="+mn-ea"/>
              </a:rPr>
              <a:t> </a:t>
            </a:r>
            <a:r>
              <a:rPr lang="zh-CN" altLang="en-US" sz="2000">
                <a:solidFill>
                  <a:srgbClr val="231F20"/>
                </a:solidFill>
                <a:latin typeface="+mj-ea"/>
                <a:ea typeface="+mj-ea"/>
                <a:cs typeface="+mj-ea"/>
                <a:sym typeface="+mn-ea"/>
              </a:rPr>
              <a:t>为 </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o</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oH </a:t>
            </a:r>
            <a:r>
              <a:rPr lang="en-US" altLang="zh-CN" sz="2000">
                <a:solidFill>
                  <a:srgbClr val="231F20"/>
                </a:solidFill>
                <a:latin typeface="+mj-ea"/>
                <a:ea typeface="+mj-ea"/>
                <a:cs typeface="+mj-ea"/>
                <a:sym typeface="+mn-ea"/>
              </a:rPr>
              <a:t>≈ </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C2</a:t>
            </a:r>
            <a:r>
              <a:rPr lang="en-US" altLang="zh-CN" sz="2000">
                <a:solidFill>
                  <a:srgbClr val="231F20"/>
                </a:solidFill>
                <a:latin typeface="+mj-ea"/>
                <a:ea typeface="+mj-ea"/>
                <a:cs typeface="+mj-ea"/>
                <a:sym typeface="+mn-ea"/>
              </a:rPr>
              <a:t>-</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be3</a:t>
            </a:r>
            <a:r>
              <a:rPr lang="en-US" altLang="zh-CN" sz="2000">
                <a:solidFill>
                  <a:srgbClr val="231F20"/>
                </a:solidFill>
                <a:latin typeface="+mj-ea"/>
                <a:ea typeface="+mj-ea"/>
                <a:cs typeface="+mj-ea"/>
                <a:sym typeface="+mn-ea"/>
              </a:rPr>
              <a:t>-</a:t>
            </a:r>
            <a:r>
              <a:rPr lang="en-US" altLang="zh-CN" sz="2000" i="1">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be4</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5-0</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7-0</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7</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3</a:t>
            </a:r>
            <a:r>
              <a:rPr lang="en-US" altLang="zh-CN" sz="2000" i="1">
                <a:solidFill>
                  <a:srgbClr val="231F20"/>
                </a:solidFill>
                <a:latin typeface="+mj-ea"/>
                <a:ea typeface="+mj-ea"/>
                <a:cs typeface="+mj-ea"/>
                <a:sym typeface="+mn-ea"/>
              </a:rPr>
              <a:t>.</a:t>
            </a:r>
            <a:r>
              <a:rPr lang="en-US" altLang="zh-CN" sz="2000">
                <a:solidFill>
                  <a:srgbClr val="231F20"/>
                </a:solidFill>
                <a:latin typeface="+mj-ea"/>
                <a:ea typeface="+mj-ea"/>
                <a:cs typeface="+mj-ea"/>
                <a:sym typeface="+mn-ea"/>
              </a:rPr>
              <a:t>6 V</a:t>
            </a:r>
            <a:r>
              <a:rPr lang="zh-CN" altLang="en-US" sz="2000">
                <a:solidFill>
                  <a:srgbClr val="231F20"/>
                </a:solidFill>
                <a:latin typeface="+mj-ea"/>
                <a:ea typeface="+mj-ea"/>
                <a:cs typeface="+mj-ea"/>
                <a:sym typeface="+mn-ea"/>
              </a:rPr>
              <a:t>，即输入有低电平时，输出为高电平。 </a:t>
            </a:r>
            <a:endParaRPr lang="zh-CN" altLang="en-US" sz="2000">
              <a:solidFill>
                <a:srgbClr val="231F20"/>
              </a:solidFill>
              <a:latin typeface="+mj-ea"/>
              <a:ea typeface="+mj-ea"/>
              <a:cs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三、逻辑门电路的基本知识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1.TTL 与非门的基本结构及工作原理</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文本框 7"/>
          <p:cNvSpPr txBox="1"/>
          <p:nvPr/>
        </p:nvSpPr>
        <p:spPr>
          <a:xfrm>
            <a:off x="1229360" y="2209800"/>
            <a:ext cx="10256520" cy="3692525"/>
          </a:xfrm>
          <a:prstGeom prst="rect">
            <a:avLst/>
          </a:prstGeom>
          <a:noFill/>
        </p:spPr>
        <p:txBody>
          <a:bodyPr wrap="square" rtlCol="0" anchor="t">
            <a:spAutoFit/>
          </a:bodyPr>
          <a:p>
            <a:r>
              <a:rPr lang="zh-CN" altLang="en-US" sz="2400">
                <a:solidFill>
                  <a:srgbClr val="00AEEF"/>
                </a:solidFill>
                <a:latin typeface="方正中雅宋_GBK"/>
                <a:ea typeface="方正中雅宋_GBK"/>
                <a:sym typeface="+mn-ea"/>
              </a:rPr>
              <a:t>（2）</a:t>
            </a:r>
            <a:r>
              <a:rPr lang="zh-CN" altLang="en-US" sz="2400">
                <a:solidFill>
                  <a:srgbClr val="00AEEF"/>
                </a:solidFill>
                <a:latin typeface="方正中雅宋_GBK"/>
                <a:ea typeface="方正中雅宋_GBK"/>
              </a:rPr>
              <a:t>TTL 与非</a:t>
            </a:r>
            <a:r>
              <a:rPr lang="zh-CN" altLang="en-US" sz="2400">
                <a:solidFill>
                  <a:srgbClr val="00AEEF"/>
                </a:solidFill>
                <a:latin typeface="方正中雅宋_GBK"/>
                <a:ea typeface="方正中雅宋_GBK"/>
                <a:sym typeface="+mn-ea"/>
              </a:rPr>
              <a:t>门的工作原理 </a:t>
            </a:r>
            <a:endParaRPr lang="zh-CN" altLang="en-US" sz="2900">
              <a:solidFill>
                <a:srgbClr val="00AEEF"/>
              </a:solidFill>
              <a:latin typeface="方正中雅宋_GBK"/>
              <a:ea typeface="方正中雅宋_GBK"/>
            </a:endParaRPr>
          </a:p>
          <a:p>
            <a:pPr indent="0" algn="just" fontAlgn="auto">
              <a:lnSpc>
                <a:spcPct val="150000"/>
              </a:lnSpc>
            </a:pPr>
            <a:r>
              <a:rPr lang="en-US" altLang="zh-CN" sz="2000">
                <a:solidFill>
                  <a:srgbClr val="231F20"/>
                </a:solidFill>
                <a:latin typeface="+mj-ea"/>
                <a:ea typeface="+mj-ea"/>
                <a:cs typeface="+mj-ea"/>
                <a:sym typeface="+mn-ea"/>
              </a:rPr>
              <a:t>②当输入端全为高电平时（U</a:t>
            </a:r>
            <a:r>
              <a:rPr lang="en-US" altLang="zh-CN" sz="2000" baseline="-25000">
                <a:solidFill>
                  <a:srgbClr val="231F20"/>
                </a:solidFill>
                <a:uFillTx/>
                <a:latin typeface="+mn-ea"/>
                <a:cs typeface="+mj-ea"/>
                <a:sym typeface="+mn-ea"/>
              </a:rPr>
              <a:t>iH</a:t>
            </a:r>
            <a:r>
              <a:rPr lang="en-US" altLang="zh-CN" sz="2000">
                <a:solidFill>
                  <a:srgbClr val="231F20"/>
                </a:solidFill>
                <a:latin typeface="+mj-ea"/>
                <a:ea typeface="+mj-ea"/>
                <a:cs typeface="+mj-ea"/>
                <a:sym typeface="+mn-ea"/>
              </a:rPr>
              <a:t>=3.6 V）。</a:t>
            </a:r>
            <a:endParaRPr lang="en-US" altLang="zh-CN" sz="2000">
              <a:solidFill>
                <a:srgbClr val="231F20"/>
              </a:solidFill>
              <a:latin typeface="+mj-ea"/>
              <a:ea typeface="+mj-ea"/>
              <a:cs typeface="+mj-ea"/>
              <a:sym typeface="+mn-ea"/>
            </a:endParaRPr>
          </a:p>
          <a:p>
            <a:pPr indent="0" algn="just" fontAlgn="auto">
              <a:lnSpc>
                <a:spcPct val="150000"/>
              </a:lnSpc>
            </a:pPr>
            <a:r>
              <a:rPr lang="en-US" altLang="zh-CN" sz="2000">
                <a:solidFill>
                  <a:srgbClr val="231F20"/>
                </a:solidFill>
                <a:latin typeface="+mj-ea"/>
                <a:ea typeface="+mj-ea"/>
                <a:cs typeface="+mj-ea"/>
                <a:sym typeface="+mn-ea"/>
              </a:rPr>
              <a:t>    假如，输入信号 A=B=C=1，即：U</a:t>
            </a:r>
            <a:r>
              <a:rPr lang="en-US" altLang="zh-CN" sz="2000" baseline="-25000">
                <a:solidFill>
                  <a:srgbClr val="231F20"/>
                </a:solidFill>
                <a:uFillTx/>
                <a:latin typeface="+mn-ea"/>
                <a:cs typeface="+mj-ea"/>
                <a:sym typeface="+mn-ea"/>
              </a:rPr>
              <a:t>A</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C</a:t>
            </a:r>
            <a:r>
              <a:rPr lang="en-US" altLang="zh-CN" sz="2000">
                <a:solidFill>
                  <a:srgbClr val="231F20"/>
                </a:solidFill>
                <a:latin typeface="+mj-ea"/>
                <a:ea typeface="+mj-ea"/>
                <a:cs typeface="+mj-ea"/>
                <a:sym typeface="+mn-ea"/>
              </a:rPr>
              <a:t>=3.6 V，T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管的基极电位升高，使T</a:t>
            </a:r>
            <a:r>
              <a:rPr lang="en-US" altLang="zh-CN" sz="2000" baseline="-25000">
                <a:solidFill>
                  <a:srgbClr val="231F20"/>
                </a:solidFill>
                <a:uFillTx/>
                <a:latin typeface="+mn-ea"/>
                <a:cs typeface="+mj-ea"/>
                <a:sym typeface="+mn-ea"/>
              </a:rPr>
              <a:t>2 </a:t>
            </a:r>
            <a:r>
              <a:rPr lang="en-US" altLang="zh-CN" sz="2000">
                <a:solidFill>
                  <a:srgbClr val="231F20"/>
                </a:solidFill>
                <a:latin typeface="+mj-ea"/>
                <a:ea typeface="+mj-ea"/>
                <a:cs typeface="+mj-ea"/>
                <a:sym typeface="+mn-ea"/>
              </a:rPr>
              <a:t>及T</a:t>
            </a:r>
            <a:r>
              <a:rPr lang="en-US" altLang="zh-CN" sz="2000" baseline="-25000">
                <a:solidFill>
                  <a:srgbClr val="231F20"/>
                </a:solidFill>
                <a:uFillTx/>
                <a:latin typeface="+mn-ea"/>
                <a:cs typeface="+mj-ea"/>
                <a:sym typeface="+mn-ea"/>
              </a:rPr>
              <a:t>5</a:t>
            </a:r>
            <a:r>
              <a:rPr lang="en-US" altLang="zh-CN" sz="2000">
                <a:solidFill>
                  <a:srgbClr val="231F20"/>
                </a:solidFill>
                <a:latin typeface="+mj-ea"/>
                <a:ea typeface="+mj-ea"/>
                <a:cs typeface="+mj-ea"/>
                <a:sym typeface="+mn-ea"/>
              </a:rPr>
              <a:t>管导通，这时T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管的基极电压被钳位在 U</a:t>
            </a:r>
            <a:r>
              <a:rPr lang="en-US" altLang="zh-CN" sz="2000" baseline="-25000">
                <a:solidFill>
                  <a:srgbClr val="231F20"/>
                </a:solidFill>
                <a:uFillTx/>
                <a:latin typeface="+mn-ea"/>
                <a:cs typeface="+mj-ea"/>
                <a:sym typeface="+mn-ea"/>
              </a:rPr>
              <a:t>b1</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bc1</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be2</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be5</a:t>
            </a:r>
            <a:r>
              <a:rPr lang="en-US" altLang="zh-CN" sz="2000">
                <a:solidFill>
                  <a:srgbClr val="231F20"/>
                </a:solidFill>
                <a:latin typeface="+mj-ea"/>
                <a:ea typeface="+mj-ea"/>
                <a:cs typeface="+mj-ea"/>
                <a:sym typeface="+mn-ea"/>
              </a:rPr>
              <a:t>=0.7+0.7+0.7=2.1（V） 于是 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 的三个发射结均反偏截止，电源 U</a:t>
            </a:r>
            <a:r>
              <a:rPr lang="en-US" altLang="zh-CN" sz="2000" baseline="-25000">
                <a:solidFill>
                  <a:srgbClr val="231F20"/>
                </a:solidFill>
                <a:uFillTx/>
                <a:latin typeface="+mn-ea"/>
                <a:cs typeface="+mj-ea"/>
                <a:sym typeface="+mn-ea"/>
              </a:rPr>
              <a:t>CC</a:t>
            </a:r>
            <a:r>
              <a:rPr lang="en-US" altLang="zh-CN" sz="2000">
                <a:solidFill>
                  <a:srgbClr val="231F20"/>
                </a:solidFill>
                <a:latin typeface="+mj-ea"/>
                <a:ea typeface="+mj-ea"/>
                <a:cs typeface="+mj-ea"/>
                <a:sym typeface="+mn-ea"/>
              </a:rPr>
              <a:t> 经过 R</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1</a:t>
            </a:r>
            <a:r>
              <a:rPr lang="en-US" altLang="zh-CN" sz="2000">
                <a:solidFill>
                  <a:srgbClr val="231F20"/>
                </a:solidFill>
                <a:latin typeface="+mj-ea"/>
                <a:ea typeface="+mj-ea"/>
                <a:cs typeface="+mj-ea"/>
                <a:sym typeface="+mn-ea"/>
              </a:rPr>
              <a:t> 的集电结向 T</a:t>
            </a:r>
            <a:r>
              <a:rPr lang="en-US" altLang="zh-CN" sz="2000" baseline="-25000">
                <a:solidFill>
                  <a:srgbClr val="231F20"/>
                </a:solidFill>
                <a:uFillTx/>
                <a:latin typeface="+mn-ea"/>
                <a:cs typeface="+mj-ea"/>
                <a:sym typeface="+mn-ea"/>
              </a:rPr>
              <a:t>2</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5</a:t>
            </a:r>
            <a:r>
              <a:rPr lang="en-US" altLang="zh-CN" sz="2000">
                <a:solidFill>
                  <a:srgbClr val="231F20"/>
                </a:solidFill>
                <a:latin typeface="+mj-ea"/>
                <a:ea typeface="+mj-ea"/>
                <a:cs typeface="+mj-ea"/>
                <a:sym typeface="+mn-ea"/>
              </a:rPr>
              <a:t> 提供基流，使 T</a:t>
            </a:r>
            <a:r>
              <a:rPr lang="en-US" altLang="zh-CN" sz="2000" baseline="-25000">
                <a:solidFill>
                  <a:srgbClr val="231F20"/>
                </a:solidFill>
                <a:uFillTx/>
                <a:latin typeface="+mn-ea"/>
                <a:cs typeface="+mj-ea"/>
                <a:sym typeface="+mn-ea"/>
              </a:rPr>
              <a:t>2</a:t>
            </a:r>
            <a:r>
              <a:rPr lang="en-US" altLang="zh-CN" sz="2000">
                <a:solidFill>
                  <a:srgbClr val="231F20"/>
                </a:solidFill>
                <a:latin typeface="+mj-ea"/>
                <a:ea typeface="+mj-ea"/>
                <a:cs typeface="+mj-ea"/>
                <a:sym typeface="+mn-ea"/>
              </a:rPr>
              <a:t>、T</a:t>
            </a:r>
            <a:r>
              <a:rPr lang="en-US" altLang="zh-CN" sz="2000" baseline="-25000">
                <a:solidFill>
                  <a:srgbClr val="231F20"/>
                </a:solidFill>
                <a:uFillTx/>
                <a:latin typeface="+mn-ea"/>
                <a:cs typeface="+mj-ea"/>
                <a:sym typeface="+mn-ea"/>
              </a:rPr>
              <a:t>5</a:t>
            </a:r>
            <a:r>
              <a:rPr lang="en-US" altLang="zh-CN" sz="2000">
                <a:solidFill>
                  <a:srgbClr val="231F20"/>
                </a:solidFill>
                <a:latin typeface="+mj-ea"/>
                <a:ea typeface="+mj-ea"/>
                <a:cs typeface="+mj-ea"/>
                <a:sym typeface="+mn-ea"/>
              </a:rPr>
              <a:t> 管饱和，输出电压 U</a:t>
            </a:r>
            <a:r>
              <a:rPr lang="en-US" altLang="zh-CN" sz="2000" baseline="-25000">
                <a:solidFill>
                  <a:srgbClr val="231F20"/>
                </a:solidFill>
                <a:uFillTx/>
                <a:latin typeface="+mn-ea"/>
                <a:cs typeface="+mj-ea"/>
                <a:sym typeface="+mn-ea"/>
              </a:rPr>
              <a:t>o</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oL</a:t>
            </a:r>
            <a:r>
              <a:rPr lang="en-US" altLang="zh-CN" sz="2000">
                <a:solidFill>
                  <a:srgbClr val="231F20"/>
                </a:solidFill>
                <a:latin typeface="+mj-ea"/>
                <a:ea typeface="+mj-ea"/>
                <a:cs typeface="+mj-ea"/>
                <a:sym typeface="+mn-ea"/>
              </a:rPr>
              <a:t>=U</a:t>
            </a:r>
            <a:r>
              <a:rPr lang="en-US" altLang="zh-CN" sz="2000" baseline="-25000">
                <a:solidFill>
                  <a:srgbClr val="231F20"/>
                </a:solidFill>
                <a:uFillTx/>
                <a:latin typeface="+mn-ea"/>
                <a:cs typeface="+mj-ea"/>
                <a:sym typeface="+mn-ea"/>
              </a:rPr>
              <a:t>CES5</a:t>
            </a:r>
            <a:r>
              <a:rPr lang="en-US" altLang="zh-CN" sz="2000">
                <a:solidFill>
                  <a:srgbClr val="231F20"/>
                </a:solidFill>
                <a:latin typeface="+mj-ea"/>
                <a:ea typeface="+mj-ea"/>
                <a:cs typeface="+mj-ea"/>
                <a:sym typeface="+mn-ea"/>
              </a:rPr>
              <a:t>=0.3 V，故输入全为高电平时，输出为低电平。根据以上分析，该电路的逻辑功能为当输入有低电平时，输出为高电平；当输入全为高电平时，输出为低电平，可见其满足与非门的逻辑功能，是一个与非门。即:  Y= ABC </a:t>
            </a:r>
            <a:r>
              <a:rPr lang="zh-CN" altLang="en-US" sz="2000">
                <a:solidFill>
                  <a:srgbClr val="231F20"/>
                </a:solidFill>
                <a:latin typeface="+mj-ea"/>
                <a:ea typeface="+mj-ea"/>
                <a:cs typeface="+mj-ea"/>
                <a:sym typeface="+mn-ea"/>
              </a:rPr>
              <a:t> </a:t>
            </a:r>
            <a:endParaRPr lang="zh-CN" altLang="en-US" sz="2000">
              <a:solidFill>
                <a:srgbClr val="231F20"/>
              </a:solidFill>
              <a:latin typeface="+mj-ea"/>
              <a:ea typeface="+mj-ea"/>
              <a:cs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240" y="653415"/>
            <a:ext cx="8707755" cy="748030"/>
          </a:xfrm>
          <a:prstGeom prst="rect">
            <a:avLst/>
          </a:prstGeom>
          <a:noFill/>
        </p:spPr>
        <p:txBody>
          <a:bodyPr wrap="square" rtlCol="0" anchor="t">
            <a:spAutoFit/>
          </a:bodyPr>
          <a:p>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8.1</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逻辑门电路的分析与测试</a:t>
            </a:r>
            <a:endPar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endPar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6"/>
          <p:cNvSpPr txBox="1">
            <a:spLocks noChangeArrowheads="1"/>
          </p:cNvSpPr>
          <p:nvPr>
            <p:custDataLst>
              <p:tags r:id="rId1"/>
            </p:custDataLst>
          </p:nvPr>
        </p:nvSpPr>
        <p:spPr bwMode="auto">
          <a:xfrm>
            <a:off x="4085590" y="2947035"/>
            <a:ext cx="537146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能够利用逻辑代数定律进行逻辑化简</a:t>
            </a:r>
            <a:endParaRPr lang="zh-CN" altLang="en-US" sz="2400" b="1" dirty="0">
              <a:latin typeface="Times New Roman" panose="02020603050405020304" pitchFamily="18" charset="0"/>
              <a:sym typeface="+mn-ea"/>
            </a:endParaRPr>
          </a:p>
        </p:txBody>
      </p:sp>
      <p:sp>
        <p:nvSpPr>
          <p:cNvPr id="72" name="TextBox 6"/>
          <p:cNvSpPr txBox="1">
            <a:spLocks noChangeArrowheads="1"/>
          </p:cNvSpPr>
          <p:nvPr>
            <p:custDataLst>
              <p:tags r:id="rId2"/>
            </p:custDataLst>
          </p:nvPr>
        </p:nvSpPr>
        <p:spPr bwMode="auto">
          <a:xfrm>
            <a:off x="4085590" y="1885950"/>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pPr algn="l"/>
            <a:r>
              <a:rPr lang="zh-CN" altLang="en-US" sz="2400" b="1" dirty="0">
                <a:latin typeface="Times New Roman" panose="02020603050405020304" pitchFamily="18" charset="0"/>
                <a:sym typeface="+mn-ea"/>
              </a:rPr>
              <a:t>理解逻辑代数的基本知识</a:t>
            </a:r>
            <a:endParaRPr lang="zh-CN" altLang="en-US" sz="2400" b="1" dirty="0">
              <a:latin typeface="Times New Roman" panose="02020603050405020304" pitchFamily="18" charset="0"/>
              <a:sym typeface="+mn-ea"/>
            </a:endParaRPr>
          </a:p>
        </p:txBody>
      </p:sp>
      <p:sp>
        <p:nvSpPr>
          <p:cNvPr id="73" name="TextBox 6"/>
          <p:cNvSpPr txBox="1">
            <a:spLocks noChangeArrowheads="1"/>
          </p:cNvSpPr>
          <p:nvPr>
            <p:custDataLst>
              <p:tags r:id="rId3"/>
            </p:custDataLst>
          </p:nvPr>
        </p:nvSpPr>
        <p:spPr bwMode="auto">
          <a:xfrm>
            <a:off x="4085590" y="3982720"/>
            <a:ext cx="672719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掌握逻辑门电路的基本知识，了解集成门电路的产品，能够识别与测试</a:t>
            </a:r>
            <a:r>
              <a:rPr lang="en-US" altLang="zh-CN" sz="2400" b="1" dirty="0">
                <a:latin typeface="Times New Roman" panose="02020603050405020304" pitchFamily="18" charset="0"/>
                <a:sym typeface="+mn-ea"/>
              </a:rPr>
              <a:t>TTL</a:t>
            </a:r>
            <a:r>
              <a:rPr lang="zh-CN" altLang="en-US" sz="2400" b="1" dirty="0">
                <a:latin typeface="Times New Roman" panose="02020603050405020304" pitchFamily="18" charset="0"/>
                <a:sym typeface="+mn-ea"/>
              </a:rPr>
              <a:t>门电路</a:t>
            </a:r>
            <a:endParaRPr lang="zh-CN" altLang="en-US" sz="2400" b="1" dirty="0">
              <a:latin typeface="Times New Roman" panose="02020603050405020304" pitchFamily="18" charset="0"/>
              <a:sym typeface="+mn-ea"/>
            </a:endParaRPr>
          </a:p>
        </p:txBody>
      </p:sp>
      <p:grpSp>
        <p:nvGrpSpPr>
          <p:cNvPr id="74" name="组合 73"/>
          <p:cNvGrpSpPr/>
          <p:nvPr>
            <p:custDataLst>
              <p:tags r:id="rId4"/>
            </p:custDataLst>
          </p:nvPr>
        </p:nvGrpSpPr>
        <p:grpSpPr>
          <a:xfrm flipV="1">
            <a:off x="3609340" y="1875790"/>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5"/>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6"/>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8"/>
            </p:custDataLst>
          </p:nvPr>
        </p:nvGrpSpPr>
        <p:grpSpPr>
          <a:xfrm flipV="1">
            <a:off x="3609340" y="2884805"/>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9"/>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0"/>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1"/>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12"/>
            </p:custDataLst>
          </p:nvPr>
        </p:nvGrpSpPr>
        <p:grpSpPr>
          <a:xfrm flipV="1">
            <a:off x="3637280" y="3985895"/>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13"/>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14"/>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15"/>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52500" y="1410335"/>
            <a:ext cx="10004425" cy="4523105"/>
          </a:xfrm>
          <a:prstGeom prst="rect">
            <a:avLst/>
          </a:prstGeom>
        </p:spPr>
        <p:txBody>
          <a:bodyPr wrap="square">
            <a:spAutoFit/>
          </a:bodyPr>
          <a:lstStyle/>
          <a:p>
            <a:pPr>
              <a:lnSpc>
                <a:spcPct val="150000"/>
              </a:lnSpc>
            </a:pPr>
            <a:r>
              <a:rPr lang="zh-CN" altLang="en-US" sz="2400" b="1" dirty="0">
                <a:solidFill>
                  <a:srgbClr val="FF0000"/>
                </a:solidFill>
                <a:latin typeface="微软雅黑" panose="020B0503020204020204" pitchFamily="34" charset="-122"/>
                <a:ea typeface="微软雅黑" panose="020B0503020204020204" pitchFamily="34" charset="-122"/>
              </a:rPr>
              <a:t>1. 模拟信号和数字信号</a:t>
            </a:r>
            <a:endParaRPr lang="zh-CN" altLang="en-US"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电子电路中的信号可以分为</a:t>
            </a:r>
            <a:r>
              <a:rPr lang="zh-CN" altLang="en-US" sz="2400" dirty="0">
                <a:solidFill>
                  <a:srgbClr val="FF0000"/>
                </a:solidFill>
                <a:latin typeface="微软雅黑" panose="020B0503020204020204" pitchFamily="34" charset="-122"/>
                <a:ea typeface="微软雅黑" panose="020B0503020204020204" pitchFamily="34" charset="-122"/>
              </a:rPr>
              <a:t>模拟信号</a:t>
            </a:r>
            <a:r>
              <a:rPr lang="zh-CN" altLang="en-US" sz="2400" dirty="0">
                <a:latin typeface="微软雅黑" panose="020B0503020204020204" pitchFamily="34" charset="-122"/>
                <a:ea typeface="微软雅黑" panose="020B0503020204020204" pitchFamily="34" charset="-122"/>
              </a:rPr>
              <a:t>和</a:t>
            </a:r>
            <a:r>
              <a:rPr lang="zh-CN" altLang="en-US" sz="2400" dirty="0">
                <a:solidFill>
                  <a:srgbClr val="FF0000"/>
                </a:solidFill>
                <a:latin typeface="微软雅黑" panose="020B0503020204020204" pitchFamily="34" charset="-122"/>
                <a:ea typeface="微软雅黑" panose="020B0503020204020204" pitchFamily="34" charset="-122"/>
              </a:rPr>
              <a:t>数字信号</a:t>
            </a:r>
            <a:r>
              <a:rPr lang="zh-CN" altLang="en-US" sz="2400" dirty="0">
                <a:latin typeface="微软雅黑" panose="020B0503020204020204" pitchFamily="34" charset="-122"/>
                <a:ea typeface="微软雅黑" panose="020B0503020204020204" pitchFamily="34" charset="-122"/>
              </a:rPr>
              <a:t>两类。</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模拟信号：</a:t>
            </a:r>
            <a:r>
              <a:rPr lang="zh-CN" altLang="en-US" sz="2400" dirty="0">
                <a:latin typeface="微软雅黑" panose="020B0503020204020204" pitchFamily="34" charset="-122"/>
                <a:ea typeface="微软雅黑" panose="020B0503020204020204" pitchFamily="34" charset="-122"/>
              </a:rPr>
              <a:t>时间连续、数值也连续的信号。</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数字信号：</a:t>
            </a:r>
            <a:r>
              <a:rPr lang="zh-CN" altLang="en-US" sz="2400" dirty="0">
                <a:latin typeface="微软雅黑" panose="020B0503020204020204" pitchFamily="34" charset="-122"/>
                <a:ea typeface="微软雅黑" panose="020B0503020204020204" pitchFamily="34" charset="-122"/>
              </a:rPr>
              <a:t>时间和数值均是离散的信号。例如，电子表的秒信号、生产流水线上记录零件个数的计数信号等。这些信号的变化发生在一系列离散的瞬间，其值也是离散的。</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数字信号只有两个离散值，常用数字</a:t>
            </a:r>
            <a:r>
              <a:rPr lang="zh-CN" altLang="en-US" sz="2400" dirty="0">
                <a:solidFill>
                  <a:srgbClr val="FF0000"/>
                </a:solidFill>
                <a:latin typeface="微软雅黑" panose="020B0503020204020204" pitchFamily="34" charset="-122"/>
                <a:ea typeface="微软雅黑" panose="020B0503020204020204" pitchFamily="34" charset="-122"/>
              </a:rPr>
              <a:t> 0</a:t>
            </a:r>
            <a:r>
              <a:rPr lang="zh-CN" altLang="en-US" sz="2400" dirty="0">
                <a:latin typeface="微软雅黑" panose="020B0503020204020204" pitchFamily="34" charset="-122"/>
                <a:ea typeface="微软雅黑" panose="020B0503020204020204" pitchFamily="34" charset="-122"/>
              </a:rPr>
              <a:t> 和</a:t>
            </a:r>
            <a:r>
              <a:rPr lang="zh-CN" altLang="en-US" sz="2400" dirty="0">
                <a:solidFill>
                  <a:srgbClr val="FF0000"/>
                </a:solidFill>
                <a:latin typeface="微软雅黑" panose="020B0503020204020204" pitchFamily="34" charset="-122"/>
                <a:ea typeface="微软雅黑" panose="020B0503020204020204" pitchFamily="34" charset="-122"/>
              </a:rPr>
              <a:t> 1</a:t>
            </a:r>
            <a:r>
              <a:rPr lang="zh-CN" altLang="en-US" sz="2400" dirty="0">
                <a:latin typeface="微软雅黑" panose="020B0503020204020204" pitchFamily="34" charset="-122"/>
                <a:ea typeface="微软雅黑" panose="020B0503020204020204" pitchFamily="34" charset="-122"/>
              </a:rPr>
              <a:t> 来表示，这里的 0 和 1 没有大小之分，只代表两种对立的状态，称为逻辑 0 和逻辑 1。</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5077460"/>
          </a:xfrm>
          <a:prstGeom prst="rect">
            <a:avLst/>
          </a:prstGeom>
        </p:spPr>
        <p:txBody>
          <a:bodyPr wrap="square">
            <a:spAutoFit/>
          </a:bodyPr>
          <a:lstStyle/>
          <a:p>
            <a:pPr>
              <a:lnSpc>
                <a:spcPct val="150000"/>
              </a:lnSpc>
            </a:pPr>
            <a:r>
              <a:rPr lang="en-US" altLang="zh-CN" sz="2400" b="1" dirty="0">
                <a:solidFill>
                  <a:srgbClr val="FF0000"/>
                </a:solidFill>
                <a:latin typeface="微软雅黑" panose="020B0503020204020204" pitchFamily="34" charset="-122"/>
                <a:ea typeface="微软雅黑" panose="020B0503020204020204" pitchFamily="34" charset="-122"/>
              </a:rPr>
              <a:t>2</a:t>
            </a:r>
            <a:r>
              <a:rPr lang="zh-CN" altLang="en-US" sz="2400" b="1" dirty="0">
                <a:solidFill>
                  <a:srgbClr val="FF0000"/>
                </a:solidFill>
                <a:latin typeface="微软雅黑" panose="020B0503020204020204" pitchFamily="34" charset="-122"/>
                <a:ea typeface="微软雅黑" panose="020B0503020204020204" pitchFamily="34" charset="-122"/>
              </a:rPr>
              <a:t>. 逻辑代数的基本概念和其他常用逻辑运算</a:t>
            </a:r>
            <a:endParaRPr lang="zh-CN" altLang="en-US"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逻辑代数又称</a:t>
            </a:r>
            <a:r>
              <a:rPr lang="zh-CN" altLang="en-US" sz="2400" b="1" dirty="0">
                <a:solidFill>
                  <a:srgbClr val="FF0000"/>
                </a:solidFill>
                <a:latin typeface="微软雅黑" panose="020B0503020204020204" pitchFamily="34" charset="-122"/>
                <a:ea typeface="微软雅黑" panose="020B0503020204020204" pitchFamily="34" charset="-122"/>
              </a:rPr>
              <a:t>布尔代数</a:t>
            </a:r>
            <a:r>
              <a:rPr lang="zh-CN" altLang="en-US" sz="2400" dirty="0">
                <a:latin typeface="微软雅黑" panose="020B0503020204020204" pitchFamily="34" charset="-122"/>
                <a:ea typeface="微软雅黑" panose="020B0503020204020204" pitchFamily="34" charset="-122"/>
              </a:rPr>
              <a:t>，是按一定逻辑规律进行运算的代数，它和普通代数一样有自变量和因变量。自变量可用字母 A，B，C，…来表示，但是只有两种取值，即 0 和 1。这里的 0 和 1 不代表数量的大小，而是表示两种对立的逻辑状态。</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逻辑代数有</a:t>
            </a:r>
            <a:r>
              <a:rPr lang="zh-CN" altLang="en-US" sz="2400" b="1" dirty="0">
                <a:solidFill>
                  <a:srgbClr val="FF0000"/>
                </a:solidFill>
                <a:latin typeface="微软雅黑" panose="020B0503020204020204" pitchFamily="34" charset="-122"/>
                <a:ea typeface="微软雅黑" panose="020B0503020204020204" pitchFamily="34" charset="-122"/>
              </a:rPr>
              <a:t>“与”“或”“非”</a:t>
            </a:r>
            <a:r>
              <a:rPr lang="zh-CN" altLang="en-US" sz="2400" dirty="0">
                <a:latin typeface="微软雅黑" panose="020B0503020204020204" pitchFamily="34" charset="-122"/>
                <a:ea typeface="微软雅黑" panose="020B0503020204020204" pitchFamily="34" charset="-122"/>
              </a:rPr>
              <a:t>三种基本运算，对应的门电路有</a:t>
            </a:r>
            <a:r>
              <a:rPr lang="zh-CN" altLang="en-US" sz="2400" b="1" dirty="0">
                <a:solidFill>
                  <a:srgbClr val="FF0000"/>
                </a:solidFill>
                <a:latin typeface="微软雅黑" panose="020B0503020204020204" pitchFamily="34" charset="-122"/>
                <a:ea typeface="微软雅黑" panose="020B0503020204020204" pitchFamily="34" charset="-122"/>
              </a:rPr>
              <a:t>“与”门、“或”门、“非”门</a:t>
            </a:r>
            <a:r>
              <a:rPr lang="zh-CN" altLang="en-US" sz="2400" dirty="0">
                <a:latin typeface="微软雅黑" panose="020B0503020204020204" pitchFamily="34" charset="-122"/>
                <a:ea typeface="微软雅黑" panose="020B0503020204020204" pitchFamily="34" charset="-122"/>
              </a:rPr>
              <a:t>，门电路是一种具有多个输入端和一个输出端的开关电路，称为逻辑门电路。门电路是数字电路的基本单元。</a:t>
            </a:r>
            <a:endParaRPr lang="zh-CN" altLang="en-US" sz="2400" dirty="0">
              <a:latin typeface="微软雅黑" panose="020B0503020204020204" pitchFamily="34" charset="-122"/>
              <a:ea typeface="微软雅黑" panose="020B0503020204020204" pitchFamily="34" charset="-122"/>
            </a:endParaRPr>
          </a:p>
          <a:p>
            <a:pP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119888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①与运算。与运算是指只有当决定一件事情的条件全部具备之后，这件事情才会发生。我们把这种因果关系称为与逻辑。</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323590" cy="1568450"/>
          </a:xfrm>
          <a:prstGeom prst="rect">
            <a:avLst/>
          </a:prstGeom>
        </p:spPr>
        <p:txBody>
          <a:bodyPr wrap="square">
            <a:spAutoFit/>
          </a:bodyPr>
          <a:p>
            <a:pPr lvl="0" algn="l">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与运算的逻辑表达式为：</a:t>
            </a:r>
            <a:endParaRPr lang="zh-CN" altLang="en-US" sz="2400">
              <a:solidFill>
                <a:srgbClr val="231F20"/>
              </a:solidFill>
              <a:latin typeface="方正书宋_GBK"/>
              <a:ea typeface="方正书宋_GBK"/>
              <a:sym typeface="+mn-ea"/>
            </a:endParaRPr>
          </a:p>
          <a:p>
            <a:pPr lvl="0" algn="l">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lvl="0" algn="l">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r>
              <a:rPr lang="zh-CN" altLang="en-US" sz="2400">
                <a:solidFill>
                  <a:srgbClr val="231F20"/>
                </a:solidFill>
                <a:latin typeface="方正书宋_GBK"/>
                <a:ea typeface="方正书宋_GBK"/>
                <a:sym typeface="+mn-ea"/>
              </a:rPr>
              <a:t>L=A</a:t>
            </a:r>
            <a:r>
              <a:rPr lang="zh-CN" altLang="en-US" sz="2400">
                <a:solidFill>
                  <a:srgbClr val="231F20"/>
                </a:solidFill>
                <a:latin typeface="方正书宋_GBK"/>
                <a:ea typeface="方正书宋_GBK"/>
                <a:sym typeface="+mn-ea"/>
              </a:rPr>
              <a:t>·</a:t>
            </a:r>
            <a:r>
              <a:rPr lang="zh-CN" altLang="en-US" sz="2400">
                <a:solidFill>
                  <a:srgbClr val="231F20"/>
                </a:solidFill>
                <a:latin typeface="方正书宋_GBK"/>
                <a:ea typeface="方正书宋_GBK"/>
                <a:sym typeface="+mn-ea"/>
              </a:rPr>
              <a:t>B </a:t>
            </a:r>
            <a:endParaRPr lang="zh-CN" altLang="en-US" sz="2400">
              <a:solidFill>
                <a:srgbClr val="231F20"/>
              </a:solidFill>
              <a:latin typeface="方正书宋_GBK"/>
              <a:ea typeface="方正书宋_GBK"/>
              <a:sym typeface="+mn-ea"/>
            </a:endParaRPr>
          </a:p>
          <a:p>
            <a:pPr lvl="0" algn="l">
              <a:buClrTx/>
              <a:buSzTx/>
              <a:buFontTx/>
            </a:pPr>
            <a:endParaRPr lang="zh-CN" altLang="en-US" sz="2400">
              <a:solidFill>
                <a:srgbClr val="231F20"/>
              </a:solidFill>
              <a:latin typeface="方正书宋_GBK"/>
              <a:ea typeface="方正书宋_GBK"/>
              <a:sym typeface="+mn-ea"/>
            </a:endParaRPr>
          </a:p>
        </p:txBody>
      </p:sp>
      <p:pic>
        <p:nvPicPr>
          <p:cNvPr id="4" name="图片 3"/>
          <p:cNvPicPr>
            <a:picLocks noChangeAspect="1"/>
          </p:cNvPicPr>
          <p:nvPr/>
        </p:nvPicPr>
        <p:blipFill>
          <a:blip r:embed="rId2"/>
          <a:stretch>
            <a:fillRect/>
          </a:stretch>
        </p:blipFill>
        <p:spPr>
          <a:xfrm>
            <a:off x="5497195" y="2686685"/>
            <a:ext cx="5019040" cy="3463925"/>
          </a:xfrm>
          <a:prstGeom prst="rect">
            <a:avLst/>
          </a:prstGeom>
        </p:spPr>
      </p:pic>
      <p:sp>
        <p:nvSpPr>
          <p:cNvPr id="5" name="文本框 4"/>
          <p:cNvSpPr txBox="1"/>
          <p:nvPr/>
        </p:nvSpPr>
        <p:spPr>
          <a:xfrm>
            <a:off x="7442200" y="6259830"/>
            <a:ext cx="3326765" cy="368300"/>
          </a:xfrm>
          <a:prstGeom prst="rect">
            <a:avLst/>
          </a:prstGeom>
          <a:noFill/>
        </p:spPr>
        <p:txBody>
          <a:bodyPr wrap="square" rtlCol="0">
            <a:spAutoFit/>
          </a:bodyPr>
          <a:p>
            <a:r>
              <a:rPr lang="zh-CN" altLang="en-US" b="1"/>
              <a:t>与逻辑运算</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119888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②或运算。或运算是指当决定一件事情的几个条件中，只要有一个或一个以上条件具备，这件事情就会发生。我们把这种因果关系称为或逻辑。</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323590" cy="1568450"/>
          </a:xfrm>
          <a:prstGeom prst="rect">
            <a:avLst/>
          </a:prstGeom>
        </p:spPr>
        <p:txBody>
          <a:bodyPr wrap="square">
            <a:spAutoFit/>
          </a:bodyPr>
          <a:p>
            <a:pPr lvl="0" algn="l">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或运算的逻辑表达式为：</a:t>
            </a:r>
            <a:endParaRPr lang="zh-CN" altLang="en-US" sz="2400">
              <a:solidFill>
                <a:srgbClr val="231F20"/>
              </a:solidFill>
              <a:latin typeface="方正书宋_GBK"/>
              <a:ea typeface="方正书宋_GBK"/>
              <a:sym typeface="+mn-ea"/>
            </a:endParaRPr>
          </a:p>
          <a:p>
            <a:pPr lvl="0" algn="l">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lvl="0" algn="l">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r>
              <a:rPr sz="2400">
                <a:solidFill>
                  <a:srgbClr val="231F20"/>
                </a:solidFill>
                <a:latin typeface="方正书宋_GBK"/>
                <a:ea typeface="方正书宋_GBK"/>
                <a:sym typeface="+mn-ea"/>
              </a:rPr>
              <a:t>L=A+B</a:t>
            </a: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lvl="0" algn="l">
              <a:buClrTx/>
              <a:buSzTx/>
              <a:buFontTx/>
            </a:pPr>
            <a:endParaRPr lang="zh-CN" altLang="en-US" sz="2400">
              <a:solidFill>
                <a:srgbClr val="231F20"/>
              </a:solidFill>
              <a:latin typeface="方正书宋_GBK"/>
              <a:ea typeface="方正书宋_GBK"/>
              <a:sym typeface="+mn-ea"/>
            </a:endParaRPr>
          </a:p>
        </p:txBody>
      </p:sp>
      <p:sp>
        <p:nvSpPr>
          <p:cNvPr id="5" name="文本框 4"/>
          <p:cNvSpPr txBox="1"/>
          <p:nvPr/>
        </p:nvSpPr>
        <p:spPr>
          <a:xfrm>
            <a:off x="7264400" y="6123305"/>
            <a:ext cx="3326765" cy="368300"/>
          </a:xfrm>
          <a:prstGeom prst="rect">
            <a:avLst/>
          </a:prstGeom>
          <a:noFill/>
        </p:spPr>
        <p:txBody>
          <a:bodyPr wrap="square" rtlCol="0">
            <a:spAutoFit/>
          </a:bodyPr>
          <a:p>
            <a:r>
              <a:rPr lang="zh-CN" altLang="en-US" b="1"/>
              <a:t>或逻辑运算</a:t>
            </a:r>
            <a:endParaRPr lang="zh-CN" altLang="en-US" b="1"/>
          </a:p>
        </p:txBody>
      </p:sp>
      <p:pic>
        <p:nvPicPr>
          <p:cNvPr id="10" name="图片 9"/>
          <p:cNvPicPr>
            <a:picLocks noChangeAspect="1"/>
          </p:cNvPicPr>
          <p:nvPr/>
        </p:nvPicPr>
        <p:blipFill>
          <a:blip r:embed="rId2"/>
          <a:stretch>
            <a:fillRect/>
          </a:stretch>
        </p:blipFill>
        <p:spPr>
          <a:xfrm>
            <a:off x="5764530" y="2680335"/>
            <a:ext cx="4921250" cy="3264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119888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③非运算。非运算是指某事情发生与否，仅取决于一个条件，而且是对该条件的否定。即条件具备时事情不发生，条件不具备时事情才发生。</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323590" cy="1568450"/>
          </a:xfrm>
          <a:prstGeom prst="rect">
            <a:avLst/>
          </a:prstGeom>
        </p:spPr>
        <p:txBody>
          <a:bodyPr wrap="square">
            <a:spAutoFit/>
          </a:bodyPr>
          <a:p>
            <a:pPr>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非运算的逻辑表达式为：</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endParaRPr sz="2400">
              <a:solidFill>
                <a:srgbClr val="231F20"/>
              </a:solidFill>
              <a:latin typeface="方正书宋_GBK"/>
              <a:ea typeface="方正书宋_GBK"/>
              <a:sym typeface="+mn-ea"/>
            </a:endParaRPr>
          </a:p>
          <a:p>
            <a:pPr>
              <a:buClrTx/>
              <a:buSzTx/>
              <a:buFontTx/>
            </a:pPr>
            <a:endParaRPr lang="zh-CN" altLang="en-US" sz="2400">
              <a:solidFill>
                <a:srgbClr val="231F20"/>
              </a:solidFill>
              <a:latin typeface="方正书宋_GBK"/>
              <a:ea typeface="方正书宋_GBK"/>
              <a:sym typeface="+mn-ea"/>
            </a:endParaRPr>
          </a:p>
        </p:txBody>
      </p:sp>
      <p:sp>
        <p:nvSpPr>
          <p:cNvPr id="5" name="文本框 4"/>
          <p:cNvSpPr txBox="1"/>
          <p:nvPr/>
        </p:nvSpPr>
        <p:spPr>
          <a:xfrm>
            <a:off x="7335520" y="5739765"/>
            <a:ext cx="3326765" cy="368300"/>
          </a:xfrm>
          <a:prstGeom prst="rect">
            <a:avLst/>
          </a:prstGeom>
          <a:noFill/>
        </p:spPr>
        <p:txBody>
          <a:bodyPr wrap="square" rtlCol="0">
            <a:spAutoFit/>
          </a:bodyPr>
          <a:p>
            <a:r>
              <a:rPr lang="zh-CN" altLang="en-US" b="1"/>
              <a:t>非逻辑运算</a:t>
            </a:r>
            <a:endParaRPr lang="zh-CN" altLang="en-US" b="1"/>
          </a:p>
        </p:txBody>
      </p:sp>
      <p:pic>
        <p:nvPicPr>
          <p:cNvPr id="4" name="图片 3"/>
          <p:cNvPicPr>
            <a:picLocks noChangeAspect="1"/>
          </p:cNvPicPr>
          <p:nvPr/>
        </p:nvPicPr>
        <p:blipFill>
          <a:blip r:embed="rId2"/>
          <a:stretch>
            <a:fillRect/>
          </a:stretch>
        </p:blipFill>
        <p:spPr>
          <a:xfrm>
            <a:off x="5534025" y="2766695"/>
            <a:ext cx="5704840" cy="2708275"/>
          </a:xfrm>
          <a:prstGeom prst="rect">
            <a:avLst/>
          </a:prstGeom>
        </p:spPr>
      </p:pic>
      <p:graphicFrame>
        <p:nvGraphicFramePr>
          <p:cNvPr id="7" name="对象 6"/>
          <p:cNvGraphicFramePr>
            <a:graphicFrameLocks noChangeAspect="1"/>
          </p:cNvGraphicFramePr>
          <p:nvPr/>
        </p:nvGraphicFramePr>
        <p:xfrm>
          <a:off x="2667000" y="4021455"/>
          <a:ext cx="894080" cy="501650"/>
        </p:xfrm>
        <a:graphic>
          <a:graphicData uri="http://schemas.openxmlformats.org/presentationml/2006/ole">
            <mc:AlternateContent xmlns:mc="http://schemas.openxmlformats.org/markup-compatibility/2006">
              <mc:Choice xmlns:v="urn:schemas-microsoft-com:vml" Requires="v">
                <p:oleObj spid="_x0000_s8" name="" r:id="rId3" imgW="355600" imgH="190500" progId="Equation.3">
                  <p:embed/>
                </p:oleObj>
              </mc:Choice>
              <mc:Fallback>
                <p:oleObj name="" r:id="rId3" imgW="355600" imgH="190500" progId="Equation.3">
                  <p:embed/>
                  <p:pic>
                    <p:nvPicPr>
                      <p:cNvPr id="0" name="图片 7"/>
                      <p:cNvPicPr/>
                      <p:nvPr/>
                    </p:nvPicPr>
                    <p:blipFill>
                      <a:blip r:embed="rId4"/>
                      <a:stretch>
                        <a:fillRect/>
                      </a:stretch>
                    </p:blipFill>
                    <p:spPr>
                      <a:xfrm>
                        <a:off x="2667000" y="4021455"/>
                        <a:ext cx="894080" cy="501650"/>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④与非。与非是由与运算和非运算组合而成。</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653155" cy="1568450"/>
          </a:xfrm>
          <a:prstGeom prst="rect">
            <a:avLst/>
          </a:prstGeom>
        </p:spPr>
        <p:txBody>
          <a:bodyPr wrap="square">
            <a:spAutoFit/>
          </a:bodyPr>
          <a:p>
            <a:pPr>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与非运算的逻辑表达式为：</a:t>
            </a:r>
            <a:endParaRPr lang="zh-CN" altLang="en-US" sz="2400">
              <a:solidFill>
                <a:srgbClr val="231F20"/>
              </a:solidFill>
              <a:latin typeface="微软雅黑" panose="020B0503020204020204" pitchFamily="34" charset="-122"/>
              <a:ea typeface="微软雅黑" panose="020B0503020204020204" pitchFamily="34" charset="-122"/>
              <a:sym typeface="+mn-ea"/>
            </a:endParaRPr>
          </a:p>
          <a:p>
            <a:pPr>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endParaRPr sz="2400">
              <a:solidFill>
                <a:srgbClr val="231F20"/>
              </a:solidFill>
              <a:latin typeface="方正书宋_GBK"/>
              <a:ea typeface="方正书宋_GBK"/>
              <a:sym typeface="+mn-ea"/>
            </a:endParaRPr>
          </a:p>
          <a:p>
            <a:pPr>
              <a:buClrTx/>
              <a:buSzTx/>
              <a:buFontTx/>
            </a:pPr>
            <a:endParaRPr lang="zh-CN" altLang="en-US" sz="2400">
              <a:solidFill>
                <a:srgbClr val="231F20"/>
              </a:solidFill>
              <a:latin typeface="方正书宋_GBK"/>
              <a:ea typeface="方正书宋_GBK"/>
              <a:sym typeface="+mn-ea"/>
            </a:endParaRPr>
          </a:p>
        </p:txBody>
      </p:sp>
      <p:sp>
        <p:nvSpPr>
          <p:cNvPr id="5" name="文本框 4"/>
          <p:cNvSpPr txBox="1"/>
          <p:nvPr/>
        </p:nvSpPr>
        <p:spPr>
          <a:xfrm>
            <a:off x="7583170" y="5009515"/>
            <a:ext cx="1793240" cy="368300"/>
          </a:xfrm>
          <a:prstGeom prst="rect">
            <a:avLst/>
          </a:prstGeom>
          <a:noFill/>
        </p:spPr>
        <p:txBody>
          <a:bodyPr wrap="square" rtlCol="0">
            <a:spAutoFit/>
          </a:bodyPr>
          <a:p>
            <a:r>
              <a:rPr lang="zh-CN" altLang="en-US" b="1"/>
              <a:t>与非逻辑运算</a:t>
            </a:r>
            <a:endParaRPr lang="zh-CN" altLang="en-US" b="1"/>
          </a:p>
        </p:txBody>
      </p:sp>
      <p:graphicFrame>
        <p:nvGraphicFramePr>
          <p:cNvPr id="4" name="对象 -2147482619"/>
          <p:cNvGraphicFramePr>
            <a:graphicFrameLocks noChangeAspect="1"/>
          </p:cNvGraphicFramePr>
          <p:nvPr/>
        </p:nvGraphicFramePr>
        <p:xfrm>
          <a:off x="2385695" y="4019550"/>
          <a:ext cx="1473200" cy="523875"/>
        </p:xfrm>
        <a:graphic>
          <a:graphicData uri="http://schemas.openxmlformats.org/presentationml/2006/ole">
            <mc:AlternateContent xmlns:mc="http://schemas.openxmlformats.org/markup-compatibility/2006">
              <mc:Choice xmlns:v="urn:schemas-microsoft-com:vml" Requires="v">
                <p:oleObj spid="_x0000_s3076" name="" r:id="rId2" imgW="571500" imgH="203200" progId="Equation.KSEE3">
                  <p:embed/>
                </p:oleObj>
              </mc:Choice>
              <mc:Fallback>
                <p:oleObj name="" r:id="rId2" imgW="571500" imgH="203200" progId="Equation.KSEE3">
                  <p:embed/>
                  <p:pic>
                    <p:nvPicPr>
                      <p:cNvPr id="0" name="图片 3075"/>
                      <p:cNvPicPr/>
                      <p:nvPr/>
                    </p:nvPicPr>
                    <p:blipFill>
                      <a:blip r:embed="rId3"/>
                      <a:stretch>
                        <a:fillRect/>
                      </a:stretch>
                    </p:blipFill>
                    <p:spPr>
                      <a:xfrm>
                        <a:off x="2385695" y="4019550"/>
                        <a:ext cx="1473200" cy="523875"/>
                      </a:xfrm>
                      <a:prstGeom prst="rect">
                        <a:avLst/>
                      </a:prstGeom>
                      <a:noFill/>
                      <a:ln w="38100">
                        <a:noFill/>
                        <a:miter/>
                      </a:ln>
                    </p:spPr>
                  </p:pic>
                </p:oleObj>
              </mc:Fallback>
            </mc:AlternateContent>
          </a:graphicData>
        </a:graphic>
      </p:graphicFrame>
      <p:pic>
        <p:nvPicPr>
          <p:cNvPr id="11" name="图片 10"/>
          <p:cNvPicPr>
            <a:picLocks noChangeAspect="1"/>
          </p:cNvPicPr>
          <p:nvPr/>
        </p:nvPicPr>
        <p:blipFill>
          <a:blip r:embed="rId4"/>
          <a:stretch>
            <a:fillRect/>
          </a:stretch>
        </p:blipFill>
        <p:spPr>
          <a:xfrm>
            <a:off x="5995035" y="2676525"/>
            <a:ext cx="4969510" cy="2079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一、逻辑代数的基本知识</a:t>
            </a:r>
            <a:endParaRPr lang="zh-CN" altLang="en-US" sz="2800" b="1" dirty="0" smtClean="0">
              <a:latin typeface="+mj-ea"/>
              <a:ea typeface="微软雅黑" panose="020B0503020204020204" pitchFamily="34" charset="-122"/>
              <a:cs typeface="+mj-ea"/>
              <a:sym typeface="+mn-lt"/>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34085" y="1303020"/>
            <a:ext cx="10004425" cy="64516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⑤或非。或非是由或运算和非运算组合而成。</a:t>
            </a:r>
            <a:endParaRPr lang="zh-CN" altLang="en-US"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1370330" y="3272790"/>
            <a:ext cx="3653155" cy="1568450"/>
          </a:xfrm>
          <a:prstGeom prst="rect">
            <a:avLst/>
          </a:prstGeom>
        </p:spPr>
        <p:txBody>
          <a:bodyPr wrap="square">
            <a:spAutoFit/>
          </a:bodyPr>
          <a:p>
            <a:pPr>
              <a:buClrTx/>
              <a:buSzTx/>
              <a:buFontTx/>
            </a:pPr>
            <a:r>
              <a:rPr lang="zh-CN" altLang="en-US" sz="2400">
                <a:solidFill>
                  <a:srgbClr val="231F20"/>
                </a:solidFill>
                <a:latin typeface="微软雅黑" panose="020B0503020204020204" pitchFamily="34" charset="-122"/>
                <a:ea typeface="微软雅黑" panose="020B0503020204020204" pitchFamily="34" charset="-122"/>
                <a:sym typeface="+mn-ea"/>
              </a:rPr>
              <a:t>或非运算的逻辑表达式为：</a:t>
            </a:r>
            <a:endParaRPr lang="zh-CN" altLang="en-US" sz="2400">
              <a:solidFill>
                <a:srgbClr val="231F20"/>
              </a:solidFill>
              <a:latin typeface="微软雅黑" panose="020B0503020204020204" pitchFamily="34" charset="-122"/>
              <a:ea typeface="微软雅黑" panose="020B0503020204020204" pitchFamily="34" charset="-122"/>
              <a:sym typeface="+mn-ea"/>
            </a:endParaRPr>
          </a:p>
          <a:p>
            <a:pPr>
              <a:buClrTx/>
              <a:buSzTx/>
              <a:buFontTx/>
            </a:pPr>
            <a:r>
              <a:rPr lang="zh-CN" altLang="en-US" sz="2400">
                <a:solidFill>
                  <a:srgbClr val="231F20"/>
                </a:solidFill>
                <a:latin typeface="方正书宋_GBK"/>
                <a:ea typeface="方正书宋_GBK"/>
                <a:sym typeface="+mn-ea"/>
              </a:rPr>
              <a:t> </a:t>
            </a:r>
            <a:endParaRPr lang="zh-CN" altLang="en-US" sz="2400">
              <a:solidFill>
                <a:srgbClr val="231F20"/>
              </a:solidFill>
              <a:latin typeface="方正书宋_GBK"/>
              <a:ea typeface="方正书宋_GBK"/>
              <a:sym typeface="+mn-ea"/>
            </a:endParaRPr>
          </a:p>
          <a:p>
            <a:pPr>
              <a:buClrTx/>
              <a:buSzTx/>
              <a:buFontTx/>
            </a:pPr>
            <a:r>
              <a:rPr lang="zh-CN" altLang="en-US" sz="2400">
                <a:solidFill>
                  <a:srgbClr val="231F20"/>
                </a:solidFill>
                <a:latin typeface="方正书宋_GBK"/>
                <a:ea typeface="方正书宋_GBK"/>
                <a:sym typeface="+mn-ea"/>
              </a:rPr>
              <a:t> </a:t>
            </a:r>
            <a:r>
              <a:rPr lang="en-US" altLang="zh-CN" sz="2400">
                <a:solidFill>
                  <a:srgbClr val="231F20"/>
                </a:solidFill>
                <a:latin typeface="方正书宋_GBK"/>
                <a:ea typeface="方正书宋_GBK"/>
                <a:sym typeface="+mn-ea"/>
              </a:rPr>
              <a:t>  </a:t>
            </a:r>
            <a:endParaRPr sz="2400">
              <a:solidFill>
                <a:srgbClr val="231F20"/>
              </a:solidFill>
              <a:latin typeface="方正书宋_GBK"/>
              <a:ea typeface="方正书宋_GBK"/>
              <a:sym typeface="+mn-ea"/>
            </a:endParaRPr>
          </a:p>
          <a:p>
            <a:pPr>
              <a:buClrTx/>
              <a:buSzTx/>
              <a:buFontTx/>
            </a:pPr>
            <a:endParaRPr lang="zh-CN" altLang="en-US" sz="2400">
              <a:solidFill>
                <a:srgbClr val="231F20"/>
              </a:solidFill>
              <a:latin typeface="方正书宋_GBK"/>
              <a:ea typeface="方正书宋_GBK"/>
              <a:sym typeface="+mn-ea"/>
            </a:endParaRPr>
          </a:p>
        </p:txBody>
      </p:sp>
      <p:sp>
        <p:nvSpPr>
          <p:cNvPr id="5" name="文本框 4"/>
          <p:cNvSpPr txBox="1"/>
          <p:nvPr/>
        </p:nvSpPr>
        <p:spPr>
          <a:xfrm>
            <a:off x="7583170" y="5009515"/>
            <a:ext cx="1793240" cy="368300"/>
          </a:xfrm>
          <a:prstGeom prst="rect">
            <a:avLst/>
          </a:prstGeom>
          <a:noFill/>
        </p:spPr>
        <p:txBody>
          <a:bodyPr wrap="square" rtlCol="0">
            <a:spAutoFit/>
          </a:bodyPr>
          <a:p>
            <a:r>
              <a:rPr lang="zh-CN" altLang="en-US" b="1"/>
              <a:t>或非逻辑运算</a:t>
            </a:r>
            <a:endParaRPr lang="zh-CN" altLang="en-US" b="1"/>
          </a:p>
        </p:txBody>
      </p:sp>
      <p:graphicFrame>
        <p:nvGraphicFramePr>
          <p:cNvPr id="4" name="对象 -2147482618"/>
          <p:cNvGraphicFramePr>
            <a:graphicFrameLocks noChangeAspect="1"/>
          </p:cNvGraphicFramePr>
          <p:nvPr/>
        </p:nvGraphicFramePr>
        <p:xfrm>
          <a:off x="2809240" y="4076700"/>
          <a:ext cx="1410970" cy="452120"/>
        </p:xfrm>
        <a:graphic>
          <a:graphicData uri="http://schemas.openxmlformats.org/presentationml/2006/ole">
            <mc:AlternateContent xmlns:mc="http://schemas.openxmlformats.org/markup-compatibility/2006">
              <mc:Choice xmlns:v="urn:schemas-microsoft-com:vml" Requires="v">
                <p:oleObj spid="_x0000_s7" name="" r:id="rId2" imgW="634365" imgH="203200" progId="Equation.KSEE3">
                  <p:embed/>
                </p:oleObj>
              </mc:Choice>
              <mc:Fallback>
                <p:oleObj name="" r:id="rId2" imgW="634365" imgH="203200" progId="Equation.KSEE3">
                  <p:embed/>
                  <p:pic>
                    <p:nvPicPr>
                      <p:cNvPr id="0" name="图片 6"/>
                      <p:cNvPicPr/>
                      <p:nvPr/>
                    </p:nvPicPr>
                    <p:blipFill>
                      <a:blip r:embed="rId3"/>
                      <a:stretch>
                        <a:fillRect/>
                      </a:stretch>
                    </p:blipFill>
                    <p:spPr>
                      <a:xfrm>
                        <a:off x="2809240" y="4076700"/>
                        <a:ext cx="1410970" cy="452120"/>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4"/>
          <a:stretch>
            <a:fillRect/>
          </a:stretch>
        </p:blipFill>
        <p:spPr>
          <a:xfrm>
            <a:off x="5739765" y="2620645"/>
            <a:ext cx="4894580" cy="1908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331,&quot;left&quot;:241,&quot;top&quot;:86,&quot;width&quot;:612.2}"/>
</p:tagLst>
</file>

<file path=ppt/tags/tag10.xml><?xml version="1.0" encoding="utf-8"?>
<p:tagLst xmlns:p="http://schemas.openxmlformats.org/presentationml/2006/main">
  <p:tag name="KSO_WM_DIAGRAM_VIRTUALLY_FRAME" val="{&quot;height&quot;:331,&quot;left&quot;:241,&quot;top&quot;:86,&quot;width&quot;:612.2}"/>
</p:tagLst>
</file>

<file path=ppt/tags/tag11.xml><?xml version="1.0" encoding="utf-8"?>
<p:tagLst xmlns:p="http://schemas.openxmlformats.org/presentationml/2006/main">
  <p:tag name="KSO_WM_DIAGRAM_VIRTUALLY_FRAME" val="{&quot;height&quot;:331,&quot;left&quot;:241,&quot;top&quot;:86,&quot;width&quot;:612.2}"/>
</p:tagLst>
</file>

<file path=ppt/tags/tag12.xml><?xml version="1.0" encoding="utf-8"?>
<p:tagLst xmlns:p="http://schemas.openxmlformats.org/presentationml/2006/main">
  <p:tag name="KSO_WM_DIAGRAM_VIRTUALLY_FRAME" val="{&quot;height&quot;:331,&quot;left&quot;:241,&quot;top&quot;:86,&quot;width&quot;:612.2}"/>
</p:tagLst>
</file>

<file path=ppt/tags/tag13.xml><?xml version="1.0" encoding="utf-8"?>
<p:tagLst xmlns:p="http://schemas.openxmlformats.org/presentationml/2006/main">
  <p:tag name="KSO_WM_DIAGRAM_VIRTUALLY_FRAME" val="{&quot;height&quot;:331,&quot;left&quot;:241,&quot;top&quot;:86,&quot;width&quot;:612.2}"/>
</p:tagLst>
</file>

<file path=ppt/tags/tag14.xml><?xml version="1.0" encoding="utf-8"?>
<p:tagLst xmlns:p="http://schemas.openxmlformats.org/presentationml/2006/main">
  <p:tag name="KSO_WM_DIAGRAM_VIRTUALLY_FRAME" val="{&quot;height&quot;:331,&quot;left&quot;:241,&quot;top&quot;:86,&quot;width&quot;:612.2}"/>
</p:tagLst>
</file>

<file path=ppt/tags/tag15.xml><?xml version="1.0" encoding="utf-8"?>
<p:tagLst xmlns:p="http://schemas.openxmlformats.org/presentationml/2006/main">
  <p:tag name="KSO_WM_DIAGRAM_VIRTUALLY_FRAME" val="{&quot;height&quot;:331,&quot;left&quot;:241,&quot;top&quot;:86,&quot;width&quot;:612.2}"/>
</p:tagLst>
</file>

<file path=ppt/tags/tag16.xml><?xml version="1.0" encoding="utf-8"?>
<p:tagLst xmlns:p="http://schemas.openxmlformats.org/presentationml/2006/main">
  <p:tag name="commondata" val="eyJjb3VudCI6MTUsImhkaWQiOiIzNTk5ZjlkMTc5YjlhN2I1MWU1ODAwYWFlMDNiNDdjNiIsInVzZXJDb3VudCI6MTJ9"/>
</p:tagLst>
</file>

<file path=ppt/tags/tag2.xml><?xml version="1.0" encoding="utf-8"?>
<p:tagLst xmlns:p="http://schemas.openxmlformats.org/presentationml/2006/main">
  <p:tag name="KSO_WM_DIAGRAM_VIRTUALLY_FRAME" val="{&quot;height&quot;:331,&quot;left&quot;:241,&quot;top&quot;:86,&quot;width&quot;:448.65}"/>
</p:tagLst>
</file>

<file path=ppt/tags/tag3.xml><?xml version="1.0" encoding="utf-8"?>
<p:tagLst xmlns:p="http://schemas.openxmlformats.org/presentationml/2006/main">
  <p:tag name="KSO_WM_DIAGRAM_VIRTUALLY_FRAME" val="{&quot;height&quot;:331,&quot;left&quot;:241,&quot;top&quot;:86,&quot;width&quot;:612.2}"/>
</p:tagLst>
</file>

<file path=ppt/tags/tag4.xml><?xml version="1.0" encoding="utf-8"?>
<p:tagLst xmlns:p="http://schemas.openxmlformats.org/presentationml/2006/main">
  <p:tag name="KSO_WM_DIAGRAM_VIRTUALLY_FRAME" val="{&quot;height&quot;:331,&quot;left&quot;:241,&quot;top&quot;:86,&quot;width&quot;:448.65}"/>
</p:tagLst>
</file>

<file path=ppt/tags/tag5.xml><?xml version="1.0" encoding="utf-8"?>
<p:tagLst xmlns:p="http://schemas.openxmlformats.org/presentationml/2006/main">
  <p:tag name="KSO_WM_DIAGRAM_VIRTUALLY_FRAME" val="{&quot;height&quot;:331,&quot;left&quot;:241,&quot;top&quot;:86,&quot;width&quot;:448.65}"/>
</p:tagLst>
</file>

<file path=ppt/tags/tag6.xml><?xml version="1.0" encoding="utf-8"?>
<p:tagLst xmlns:p="http://schemas.openxmlformats.org/presentationml/2006/main">
  <p:tag name="KSO_WM_DIAGRAM_VIRTUALLY_FRAME" val="{&quot;height&quot;:331,&quot;left&quot;:241,&quot;top&quot;:86,&quot;width&quot;:448.65}"/>
</p:tagLst>
</file>

<file path=ppt/tags/tag7.xml><?xml version="1.0" encoding="utf-8"?>
<p:tagLst xmlns:p="http://schemas.openxmlformats.org/presentationml/2006/main">
  <p:tag name="KSO_WM_DIAGRAM_VIRTUALLY_FRAME" val="{&quot;height&quot;:331,&quot;left&quot;:241,&quot;top&quot;:86,&quot;width&quot;:448.65}"/>
</p:tagLst>
</file>

<file path=ppt/tags/tag8.xml><?xml version="1.0" encoding="utf-8"?>
<p:tagLst xmlns:p="http://schemas.openxmlformats.org/presentationml/2006/main">
  <p:tag name="KSO_WM_DIAGRAM_VIRTUALLY_FRAME" val="{&quot;height&quot;:331,&quot;left&quot;:241,&quot;top&quot;:86,&quot;width&quot;:612.2}"/>
</p:tagLst>
</file>

<file path=ppt/tags/tag9.xml><?xml version="1.0" encoding="utf-8"?>
<p:tagLst xmlns:p="http://schemas.openxmlformats.org/presentationml/2006/main">
  <p:tag name="KSO_WM_DIAGRAM_VIRTUALLY_FRAME" val="{&quot;height&quot;:331,&quot;left&quot;:241,&quot;top&quot;:86,&quot;width&quot;:612.2}"/>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2789</Words>
  <Application>WPS 演示</Application>
  <PresentationFormat>宽屏</PresentationFormat>
  <Paragraphs>175</Paragraphs>
  <Slides>19</Slides>
  <Notes>1</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9</vt:i4>
      </vt:variant>
      <vt:variant>
        <vt:lpstr>幻灯片标题</vt:lpstr>
      </vt:variant>
      <vt:variant>
        <vt:i4>19</vt:i4>
      </vt:variant>
    </vt:vector>
  </HeadingPairs>
  <TitlesOfParts>
    <vt:vector size="46" baseType="lpstr">
      <vt:lpstr>Arial</vt:lpstr>
      <vt:lpstr>宋体</vt:lpstr>
      <vt:lpstr>Wingdings</vt:lpstr>
      <vt:lpstr>微软雅黑</vt:lpstr>
      <vt:lpstr>印品黑体</vt:lpstr>
      <vt:lpstr>Times New Roman</vt:lpstr>
      <vt:lpstr>方正书宋_GBK</vt:lpstr>
      <vt:lpstr>Arial Unicode MS</vt:lpstr>
      <vt:lpstr>方正特雅宋简</vt:lpstr>
      <vt:lpstr>Times New Roman</vt:lpstr>
      <vt:lpstr>方正中雅宋_GBK</vt:lpstr>
      <vt:lpstr>黑体</vt:lpstr>
      <vt:lpstr>等线 Light</vt:lpstr>
      <vt:lpstr>等线</vt:lpstr>
      <vt:lpstr>Calibri</vt:lpstr>
      <vt:lpstr>Calibri Light</vt:lpstr>
      <vt:lpstr>自定义设计方案</vt:lpstr>
      <vt:lpstr>第一PPT，www.1ppt.com</vt:lpstr>
      <vt:lpstr>Equation.3</vt:lpstr>
      <vt:lpstr>Equation.KSEE3</vt:lpstr>
      <vt:lpstr>Equation.KSEE3</vt:lpstr>
      <vt:lpstr>Equation.KSEE3</vt:lpstr>
      <vt:lpstr>Equation.KSEE3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果果</cp:lastModifiedBy>
  <cp:revision>186</cp:revision>
  <dcterms:created xsi:type="dcterms:W3CDTF">2021-05-23T14:18:00Z</dcterms:created>
  <dcterms:modified xsi:type="dcterms:W3CDTF">2025-03-19T08:29:19Z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