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1"/>
  </p:notesMasterIdLst>
  <p:sldIdLst>
    <p:sldId id="272" r:id="rId3"/>
    <p:sldId id="257" r:id="rId4"/>
    <p:sldId id="258" r:id="rId5"/>
    <p:sldId id="259" r:id="rId6"/>
    <p:sldId id="260" r:id="rId7"/>
    <p:sldId id="261" r:id="rId8"/>
    <p:sldId id="274" r:id="rId9"/>
    <p:sldId id="262" r:id="rId10"/>
    <p:sldId id="273" r:id="rId11"/>
    <p:sldId id="263" r:id="rId12"/>
    <p:sldId id="264" r:id="rId13"/>
    <p:sldId id="265" r:id="rId14"/>
    <p:sldId id="266" r:id="rId15"/>
    <p:sldId id="267" r:id="rId16"/>
    <p:sldId id="268" r:id="rId17"/>
    <p:sldId id="269" r:id="rId18"/>
    <p:sldId id="270" r:id="rId19"/>
    <p:sldId id="27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49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A2D052-A88F-48AC-A087-43FCD1078D17}" type="datetimeFigureOut">
              <a:rPr lang="zh-CN" altLang="en-US" smtClean="0"/>
              <a:t>2024/12/29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049246-9952-402C-947F-2C775D1E7C28}" type="slidenum">
              <a:rPr lang="zh-CN" altLang="en-US" smtClean="0"/>
              <a:t>‹#›</a:t>
            </a:fld>
            <a:endParaRPr lang="zh-CN" altLang="en-US"/>
          </a:p>
        </p:txBody>
      </p:sp>
    </p:spTree>
    <p:extLst>
      <p:ext uri="{BB962C8B-B14F-4D97-AF65-F5344CB8AC3E}">
        <p14:creationId xmlns:p14="http://schemas.microsoft.com/office/powerpoint/2010/main" val="1777521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426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400197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3338785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3558599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218077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232845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0274729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12814093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5757353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2294329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1848660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6819809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2258388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7880881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8545572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2024/12/29</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8849710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68803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2182308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484699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1992472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3384699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3342443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2246511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2024/12/29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3670843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2024/12/29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extLst>
      <p:ext uri="{BB962C8B-B14F-4D97-AF65-F5344CB8AC3E}">
        <p14:creationId xmlns:p14="http://schemas.microsoft.com/office/powerpoint/2010/main" val="30048508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extLst>
      <p:ext uri="{BB962C8B-B14F-4D97-AF65-F5344CB8AC3E}">
        <p14:creationId xmlns:p14="http://schemas.microsoft.com/office/powerpoint/2010/main" val="36086856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6.tiff"/><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rgbClr val="A91503"/>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电工电子</a:t>
            </a:r>
            <a:r>
              <a:rPr kumimoji="0" lang="zh-CN" altLang="en-US" sz="4800" b="1" i="0" u="none" strike="noStrike" kern="1200" cap="none" spc="0" normalizeH="0" baseline="0" noProof="0" dirty="0" smtClean="0">
                <a:ln>
                  <a:noFill/>
                </a:ln>
                <a:solidFill>
                  <a:srgbClr val="1C4D9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技术</a:t>
            </a:r>
            <a:endParaRPr kumimoji="0" lang="zh-CN" altLang="en-US" sz="4800" b="1" i="0" u="none" strike="noStrike" kern="1200" cap="none" spc="0" normalizeH="0" baseline="0" noProof="0" dirty="0">
              <a:ln>
                <a:noFill/>
              </a:ln>
              <a:solidFill>
                <a:srgbClr val="1C4D9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 name="TextBox 7"/>
          <p:cNvSpPr>
            <a:spLocks noChangeArrowheads="1"/>
          </p:cNvSpPr>
          <p:nvPr/>
        </p:nvSpPr>
        <p:spPr bwMode="auto">
          <a:xfrm>
            <a:off x="1840803" y="3250106"/>
            <a:ext cx="8317242"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defRPr/>
            </a:pPr>
            <a:r>
              <a:rPr kumimoji="0" lang="zh-CN" altLang="en-US" sz="4265"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en-US" altLang="zh-CN" sz="4265"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4.2</a:t>
            </a:r>
            <a:r>
              <a:rPr lang="zh-CN" altLang="en-US" sz="4265"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4265" b="1"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开关</a:t>
            </a:r>
            <a:r>
              <a:rPr lang="zh-CN" altLang="en-US" sz="4265" b="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与熔断器</a:t>
            </a:r>
            <a:endParaRPr kumimoji="0" lang="zh-CN" altLang="en-US" sz="4265"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Tree>
    <p:extLst>
      <p:ext uri="{BB962C8B-B14F-4D97-AF65-F5344CB8AC3E}">
        <p14:creationId xmlns:p14="http://schemas.microsoft.com/office/powerpoint/2010/main" val="75887795"/>
      </p:ext>
    </p:extLst>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三、低压断路器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矩形 3"/>
          <p:cNvSpPr/>
          <p:nvPr/>
        </p:nvSpPr>
        <p:spPr>
          <a:xfrm>
            <a:off x="769665" y="1597626"/>
            <a:ext cx="7870133" cy="3970318"/>
          </a:xfrm>
          <a:prstGeom prst="rect">
            <a:avLst/>
          </a:prstGeom>
        </p:spPr>
        <p:txBody>
          <a:bodyPr wrap="square">
            <a:spAutoFit/>
          </a:bodyPr>
          <a:lstStyle/>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en-US"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2.</a:t>
            </a:r>
            <a:r>
              <a:rPr kumimoji="0" lang="zh-CN" altLang="zh-CN" sz="1800" b="1"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低压</a:t>
            </a:r>
            <a:r>
              <a:rPr kumimoji="0" lang="zh-CN"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断路器的选择</a:t>
            </a:r>
            <a:r>
              <a:rPr kumimoji="0" lang="zh-CN" altLang="zh-CN" sz="1800" b="1"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原则</a:t>
            </a:r>
            <a:endParaRPr kumimoji="0" lang="en-US" altLang="zh-CN" sz="1800" b="1"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①</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满足安装条件、保护性能及操作方式的要求；</a:t>
            </a:r>
          </a:p>
          <a:p>
            <a:pPr marL="295275" marR="0" lvl="0" indent="0"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②低压断路器额定工作电压等于或大于保护线路额定电压；</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③低压断路器额定电流等于或大于线路计算负荷电流；</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④低压断路器通断能力不小于线路中的最大短路电流；</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⑤低压断路器欠压脱扣器额定电压等于线路额定电压；</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⑥低压断路器分励脱扣器额定电压等于控制电源电压；</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⑦长延时整定电流值等于电动机额定电流；</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⑧热脱扣器的整定电流等于所控负载额定电流；</a:t>
            </a:r>
          </a:p>
          <a:p>
            <a:pPr marL="0" marR="0" lvl="0" indent="295275" algn="just" defTabSz="914400" rtl="0" eaLnBrk="1" fontAlgn="auto" latinLnBrk="0" hangingPunct="1">
              <a:lnSpc>
                <a:spcPct val="14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⑨电磁脱扣器的瞬时脱扣整定电流大于负载电路正常工作时的峰值电流</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64416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三、低压断路器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矩形 5"/>
          <p:cNvSpPr/>
          <p:nvPr/>
        </p:nvSpPr>
        <p:spPr>
          <a:xfrm>
            <a:off x="867434" y="1666876"/>
            <a:ext cx="10196806" cy="3831818"/>
          </a:xfrm>
          <a:prstGeom prst="rect">
            <a:avLst/>
          </a:prstGeom>
        </p:spPr>
        <p:txBody>
          <a:bodyPr wrap="square">
            <a:spAutoFit/>
          </a:bodyPr>
          <a:lstStyle/>
          <a:p>
            <a:pPr marL="0" marR="0" lvl="0" indent="266700" algn="just" defTabSz="914400" rtl="0" eaLnBrk="1" fontAlgn="auto" latinLnBrk="0" hangingPunct="1">
              <a:lnSpc>
                <a:spcPct val="150000"/>
              </a:lnSpc>
              <a:spcBef>
                <a:spcPts val="0"/>
              </a:spcBef>
              <a:spcAft>
                <a:spcPts val="0"/>
              </a:spcAft>
              <a:buClrTx/>
              <a:buSzTx/>
              <a:buFontTx/>
              <a:buNone/>
              <a:tabLst/>
              <a:defRPr/>
            </a:pPr>
            <a:r>
              <a:rPr kumimoji="0" lang="en-US" altLang="zh-CN" sz="1800" b="1"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zh-CN" sz="1800" b="1"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断路器</a:t>
            </a:r>
            <a:r>
              <a:rPr kumimoji="0" lang="zh-CN"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的维护</a:t>
            </a:r>
          </a:p>
          <a:p>
            <a:pPr marL="0" marR="0" lvl="0" indent="400050" algn="just" defTabSz="914400" rtl="0" eaLnBrk="1" fontAlgn="auto" latinLnBrk="0" hangingPunct="1">
              <a:lnSpc>
                <a:spcPct val="15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①使用新开关前应将电磁铁工作面的防锈油脂抹净，以免增加电磁机构的阻力。</a:t>
            </a:r>
          </a:p>
          <a:p>
            <a:pPr marL="0" marR="0" lvl="0" indent="266700" algn="just"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②工作一定次数后（约</a:t>
            </a:r>
            <a:r>
              <a:rPr kumimoji="0" lang="en-US"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机械寿命），转动机构部分应加润滑油。</a:t>
            </a:r>
          </a:p>
          <a:p>
            <a:pPr marL="0" marR="0" lvl="0" indent="266700" algn="just"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③每经过一段时间应清除自动开关上的灰尘，以保护良好的绝缘。</a:t>
            </a:r>
          </a:p>
          <a:p>
            <a:pPr marL="0" marR="0" lvl="0" indent="400050" algn="just" defTabSz="914400" rtl="0" eaLnBrk="1" fontAlgn="auto" latinLnBrk="0" hangingPunct="1">
              <a:lnSpc>
                <a:spcPct val="150000"/>
              </a:lnSpc>
              <a:spcBef>
                <a:spcPts val="0"/>
              </a:spcBef>
              <a:spcAft>
                <a:spcPts val="0"/>
              </a:spcAft>
              <a:buClrTx/>
              <a:buSzTx/>
              <a:buFontTx/>
              <a:buNone/>
              <a:tabLst/>
              <a:defRPr/>
            </a:pP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④灭</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弧室在分断短路电流后或较长时期使用后，应清除自动开关内壁和栅片上的金属颗粒和积碳。长期未使用的灭弧室（如配件），在使用前应先烘一次，以保证良好的绝缘。</a:t>
            </a:r>
          </a:p>
          <a:p>
            <a:pPr marL="0" marR="0" lvl="0" indent="400050" algn="just" defTabSz="914400" rtl="0" eaLnBrk="1" fontAlgn="auto" latinLnBrk="0" hangingPunct="1">
              <a:lnSpc>
                <a:spcPct val="150000"/>
              </a:lnSpc>
              <a:spcBef>
                <a:spcPts val="0"/>
              </a:spcBef>
              <a:spcAft>
                <a:spcPts val="0"/>
              </a:spcAft>
              <a:buClrTx/>
              <a:buSzTx/>
              <a:buFontTx/>
              <a:buNone/>
              <a:tabLst/>
              <a:defRPr/>
            </a:pP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⑤自动</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开关的触点在使用一定次数后，如表面发现毛刺、颗粒等，应当修整，以保证良好的接触。当触点被磨损至原来厚度的</a:t>
            </a:r>
            <a:r>
              <a:rPr kumimoji="0" lang="en-US"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时，应考虑更换当触。</a:t>
            </a:r>
          </a:p>
          <a:p>
            <a:pPr marL="0" marR="0" lvl="0" indent="400050" algn="just" defTabSz="914400" rtl="0" eaLnBrk="1" fontAlgn="auto" latinLnBrk="0" hangingPunct="1">
              <a:lnSpc>
                <a:spcPct val="150000"/>
              </a:lnSpc>
              <a:spcBef>
                <a:spcPts val="0"/>
              </a:spcBef>
              <a:spcAft>
                <a:spcPts val="0"/>
              </a:spcAft>
              <a:buClrTx/>
              <a:buSzTx/>
              <a:buFontTx/>
              <a:buNone/>
              <a:tabLst/>
              <a:defRPr/>
            </a:pP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⑥ 定期检查各脱扣器的电流整定值和延时以及动作情况。</a:t>
            </a:r>
          </a:p>
        </p:txBody>
      </p:sp>
    </p:spTree>
    <p:extLst>
      <p:ext uri="{BB962C8B-B14F-4D97-AF65-F5344CB8AC3E}">
        <p14:creationId xmlns:p14="http://schemas.microsoft.com/office/powerpoint/2010/main" val="19705459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矩形 6"/>
          <p:cNvSpPr/>
          <p:nvPr/>
        </p:nvSpPr>
        <p:spPr>
          <a:xfrm>
            <a:off x="775994" y="1420037"/>
            <a:ext cx="9897307" cy="12899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        熔断器</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当电流超过限定值时借熔体溶断来分断电路的一种用于过载和短路保护的电器。熔断器的最大特点是结构简单、体积小、重量轻、使用维护方便、价格低廉，具有很大的经济意义，且其可靠性高，在强电系统或弱电系统获得了广泛应用</a:t>
            </a:r>
            <a:r>
              <a:rPr kumimoji="0" lang="zh-CN" altLang="en-US"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3384389" y="5454351"/>
            <a:ext cx="100540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RL1-15</a:t>
            </a:r>
            <a:r>
              <a:rPr kumimoji="0" lang="zh-CN"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型</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pic>
        <p:nvPicPr>
          <p:cNvPr id="9" name="Picture 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47440" y="3225338"/>
            <a:ext cx="2165064" cy="184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7959" y="3500817"/>
            <a:ext cx="2312579" cy="156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6823082" y="5372383"/>
            <a:ext cx="1317605"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RT28N-32X</a:t>
            </a:r>
            <a:r>
              <a:rPr kumimoji="0" lang="zh-CN"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型</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7395980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矩形 5"/>
          <p:cNvSpPr/>
          <p:nvPr/>
        </p:nvSpPr>
        <p:spPr>
          <a:xfrm>
            <a:off x="775994" y="1410782"/>
            <a:ext cx="177805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熔断器的结构</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934141" y="1889389"/>
            <a:ext cx="9963844" cy="13388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1800" b="0" i="0" u="none" strike="noStrike" kern="1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熔断器</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主要由熔体、安装熔体的熔管和熔座三部分组成。熔体是核心部分，常做成丝状或片状。制造熔体的金属材料一般有两类：一类是低熔点材料，如铅锡合金、锌等；另一类是高熔点材料：如银、铜、铝等。</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6"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4826" y="4064924"/>
            <a:ext cx="5048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2699608" y="5546311"/>
            <a:ext cx="100540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电气符号</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pic>
        <p:nvPicPr>
          <p:cNvPr id="18"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69725" y="3464793"/>
            <a:ext cx="4305980" cy="1910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5720013" y="5525707"/>
            <a:ext cx="100540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型号含义</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3237313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矩形 3"/>
          <p:cNvSpPr/>
          <p:nvPr/>
        </p:nvSpPr>
        <p:spPr>
          <a:xfrm>
            <a:off x="775994" y="1410782"/>
            <a:ext cx="298190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熔断器的主要技术参数</a:t>
            </a:r>
          </a:p>
        </p:txBody>
      </p:sp>
      <p:sp>
        <p:nvSpPr>
          <p:cNvPr id="6" name="矩形 5"/>
          <p:cNvSpPr/>
          <p:nvPr/>
        </p:nvSpPr>
        <p:spPr>
          <a:xfrm>
            <a:off x="867639" y="2036862"/>
            <a:ext cx="9839428" cy="3831818"/>
          </a:xfrm>
          <a:prstGeom prst="rect">
            <a:avLst/>
          </a:prstGeom>
        </p:spPr>
        <p:txBody>
          <a:bodyPr wrap="square">
            <a:spAutoFit/>
          </a:bodyPr>
          <a:lstStyle/>
          <a:p>
            <a:pPr marL="0" marR="0" lvl="0" indent="266700" algn="just" defTabSz="914400" rtl="0" eaLnBrk="1" fontAlgn="auto" latinLnBrk="0" hangingPunct="0">
              <a:lnSpc>
                <a:spcPct val="150000"/>
              </a:lnSpc>
              <a:spcBef>
                <a:spcPts val="0"/>
              </a:spcBef>
              <a:spcAft>
                <a:spcPts val="0"/>
              </a:spcAft>
              <a:buClrTx/>
              <a:buSzTx/>
              <a:buFontTx/>
              <a:buNone/>
              <a:tabLst>
                <a:tab pos="866775" algn="l"/>
              </a:tabLst>
              <a:defRPr/>
            </a:pP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）额定电压</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保证</a:t>
            </a:r>
            <a:r>
              <a:rPr kumimoji="0" lang="zh-CN" altLang="zh-CN" sz="18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熔断器能长期正常工作的电压</a:t>
            </a:r>
            <a:r>
              <a:rPr kumimoji="0" lang="zh-CN" altLang="zh-CN" sz="1800" b="0" i="0" u="none" strike="noStrike" kern="1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266700" algn="just" defTabSz="914400" rtl="0" eaLnBrk="1" fontAlgn="auto" latinLnBrk="0" hangingPunct="0">
              <a:lnSpc>
                <a:spcPct val="150000"/>
              </a:lnSpc>
              <a:spcBef>
                <a:spcPts val="0"/>
              </a:spcBef>
              <a:spcAft>
                <a:spcPts val="0"/>
              </a:spcAft>
              <a:buClrTx/>
              <a:buSzTx/>
              <a:buFontTx/>
              <a:buNone/>
              <a:tabLst>
                <a:tab pos="866775" algn="l"/>
              </a:tabLst>
              <a:defRPr/>
            </a:pP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a:t>
            </a: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）熔体额定电流</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是指在规定的工作条件下，电流长时间通过熔体而熔体不熔断的最大电流。</a:t>
            </a:r>
            <a:endPar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266700" algn="just" defTabSz="914400" rtl="0" eaLnBrk="1" fontAlgn="auto" latinLnBrk="0" hangingPunct="0">
              <a:lnSpc>
                <a:spcPct val="150000"/>
              </a:lnSpc>
              <a:spcBef>
                <a:spcPts val="0"/>
              </a:spcBef>
              <a:spcAft>
                <a:spcPts val="0"/>
              </a:spcAft>
              <a:buClrTx/>
              <a:buSzTx/>
              <a:buFontTx/>
              <a:buNone/>
              <a:tabLst>
                <a:tab pos="866775" algn="l"/>
              </a:tabLst>
              <a:defRPr/>
            </a:pP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3</a:t>
            </a: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）熔断器额定电流</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是指保证熔断器能长期正常工作的电流，是由熔断器各部分长期工作时所允许的温升决定的。该额定电流应不小于所选熔体的额定电流。且在额定电流范围内不同规格的熔体可装入同一熔壳内。</a:t>
            </a:r>
            <a:endPar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295275" algn="just" defTabSz="914400" rtl="0" eaLnBrk="1" fontAlgn="auto" latinLnBrk="0" hangingPunct="1">
              <a:lnSpc>
                <a:spcPct val="150000"/>
              </a:lnSpc>
              <a:spcBef>
                <a:spcPts val="0"/>
              </a:spcBef>
              <a:spcAft>
                <a:spcPts val="0"/>
              </a:spcAft>
              <a:buClrTx/>
              <a:buSzTx/>
              <a:buFontTx/>
              <a:buNone/>
              <a:tabLst/>
              <a:defRPr/>
            </a:pP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4</a:t>
            </a: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）极限分断能力</a:t>
            </a: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指熔断器在额定电压下所能分断的最大短路电流值。它取决于熔断器的灭弧能力，与熔体的额定电流大小无关。一般有填料的熔断器分断能力较高，可大至数十到数百千安。较重要的负载或距离变压器较近时，应选用分断能力较大的熔断器。</a:t>
            </a:r>
            <a:endPar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59539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408373" y="2036451"/>
            <a:ext cx="4882330" cy="3189895"/>
            <a:chOff x="-338" y="468"/>
            <a:chExt cx="13232" cy="7006"/>
          </a:xfrm>
        </p:grpSpPr>
        <p:pic>
          <p:nvPicPr>
            <p:cNvPr id="3" name="图片 153604" descr="1-3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8" y="468"/>
              <a:ext cx="7335" cy="5454"/>
            </a:xfrm>
            <a:prstGeom prst="rect">
              <a:avLst/>
            </a:prstGeom>
            <a:noFill/>
            <a:ln w="38100" cmpd="dbl">
              <a:noFill/>
              <a:miter lim="800000"/>
              <a:headEnd/>
              <a:tailEnd/>
            </a:ln>
            <a:extLst>
              <a:ext uri="{909E8E84-426E-40DD-AFC4-6F175D3DCCD1}">
                <a14:hiddenFill xmlns:a14="http://schemas.microsoft.com/office/drawing/2010/main">
                  <a:solidFill>
                    <a:srgbClr val="FFFFFF"/>
                  </a:solidFill>
                </a14:hiddenFill>
              </a:ext>
            </a:extLst>
          </p:spPr>
        </p:pic>
        <p:sp>
          <p:nvSpPr>
            <p:cNvPr id="4" name="文本框 153605"/>
            <p:cNvSpPr txBox="1">
              <a:spLocks noChangeArrowheads="1"/>
            </p:cNvSpPr>
            <p:nvPr/>
          </p:nvSpPr>
          <p:spPr bwMode="auto">
            <a:xfrm>
              <a:off x="132" y="6190"/>
              <a:ext cx="5248" cy="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sym typeface="宋体" panose="02010600030101010101" pitchFamily="2" charset="-122"/>
                </a:rPr>
                <a:t>瓷插式熔断器</a:t>
              </a: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sym typeface="Times New Roman" panose="02020603050405020304" pitchFamily="18" charset="0"/>
                </a:rPr>
                <a:t>RC1A</a:t>
              </a: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sym typeface="宋体" panose="02010600030101010101" pitchFamily="2" charset="-122"/>
                </a:rPr>
                <a:t>系列结构</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5" name="文本框 153606"/>
            <p:cNvSpPr txBox="1">
              <a:spLocks noChangeArrowheads="1"/>
            </p:cNvSpPr>
            <p:nvPr/>
          </p:nvSpPr>
          <p:spPr bwMode="auto">
            <a:xfrm>
              <a:off x="6997" y="1569"/>
              <a:ext cx="5897" cy="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1—</a:t>
              </a:r>
              <a:r>
                <a:rPr kumimoji="0" lang="zh-CN" altLang="en-US"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瓷</a:t>
              </a:r>
              <a:r>
                <a:rPr kumimoji="0" lang="zh-CN" altLang="en-US"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盖</a:t>
              </a:r>
              <a:endParaRPr kumimoji="0" lang="en-US" altLang="zh-CN"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Times New Roman" panose="02020603050405020304" pitchFamily="18" charset="0"/>
                </a:rPr>
                <a:t>2</a:t>
              </a:r>
              <a:r>
                <a:rPr kumimoji="0" lang="en-US" altLang="zh-CN"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a:t>
              </a:r>
              <a:r>
                <a:rPr kumimoji="0" lang="zh-CN" altLang="en-US"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熔</a:t>
              </a:r>
              <a:r>
                <a:rPr kumimoji="0" lang="zh-CN" altLang="en-US"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体</a:t>
              </a:r>
              <a:endParaRPr kumimoji="0" lang="en-US" altLang="zh-CN"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Times New Roman" panose="02020603050405020304" pitchFamily="18" charset="0"/>
                </a:rPr>
                <a:t>3</a:t>
              </a:r>
              <a:r>
                <a:rPr kumimoji="0" lang="en-US" altLang="zh-CN"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a:t>
              </a:r>
              <a:r>
                <a:rPr kumimoji="0" lang="zh-CN" altLang="en-US"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动触头</a:t>
              </a:r>
              <a:endParaRPr kumimoji="0" lang="zh-CN" altLang="en-US"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Times New Roman" panose="02020603050405020304" pitchFamily="18" charset="0"/>
                </a:rPr>
                <a:t>4</a:t>
              </a:r>
              <a:r>
                <a:rPr kumimoji="0" lang="en-US" altLang="zh-CN"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a:t>
              </a:r>
              <a:r>
                <a:rPr kumimoji="0" lang="zh-CN" altLang="en-US"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静触头</a:t>
              </a:r>
              <a:endParaRPr kumimoji="0" lang="en-US" altLang="zh-CN"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sym typeface="Times New Roman" panose="02020603050405020304" pitchFamily="18" charset="0"/>
                </a:rPr>
                <a:t>5</a:t>
              </a:r>
              <a:r>
                <a:rPr kumimoji="0" lang="en-US" altLang="zh-CN"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a:t>
              </a:r>
              <a:r>
                <a:rPr kumimoji="0" lang="zh-CN" altLang="en-US"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宋体" panose="02010600030101010101" pitchFamily="2" charset="-122"/>
                </a:rPr>
                <a:t>瓷底座</a:t>
              </a:r>
              <a:endParaRPr kumimoji="0" lang="zh-CN" altLang="en-US" sz="14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grpSp>
        <p:nvGrpSpPr>
          <p:cNvPr id="6" name="组合 5"/>
          <p:cNvGrpSpPr>
            <a:grpSpLocks/>
          </p:cNvGrpSpPr>
          <p:nvPr/>
        </p:nvGrpSpPr>
        <p:grpSpPr bwMode="auto">
          <a:xfrm>
            <a:off x="6510615" y="2396632"/>
            <a:ext cx="3958623" cy="2537405"/>
            <a:chOff x="0" y="0"/>
            <a:chExt cx="9808" cy="5887"/>
          </a:xfrm>
        </p:grpSpPr>
        <p:pic>
          <p:nvPicPr>
            <p:cNvPr id="7" name="图片 153608" descr="1-4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6111" cy="4763"/>
            </a:xfrm>
            <a:prstGeom prst="rect">
              <a:avLst/>
            </a:prstGeom>
            <a:noFill/>
            <a:ln w="38100" cmpd="dbl">
              <a:noFill/>
              <a:miter lim="800000"/>
              <a:headEnd/>
              <a:tailEnd/>
            </a:ln>
            <a:extLst>
              <a:ext uri="{909E8E84-426E-40DD-AFC4-6F175D3DCCD1}">
                <a14:hiddenFill xmlns:a14="http://schemas.microsoft.com/office/drawing/2010/main">
                  <a:solidFill>
                    <a:srgbClr val="FFFFFF"/>
                  </a:solidFill>
                </a14:hiddenFill>
              </a:ext>
            </a:extLst>
          </p:spPr>
        </p:pic>
        <p:sp>
          <p:nvSpPr>
            <p:cNvPr id="8" name="文本框 153609"/>
            <p:cNvSpPr txBox="1">
              <a:spLocks noChangeArrowheads="1"/>
            </p:cNvSpPr>
            <p:nvPr/>
          </p:nvSpPr>
          <p:spPr bwMode="auto">
            <a:xfrm>
              <a:off x="1310" y="5102"/>
              <a:ext cx="5750" cy="78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有填料螺旋式熔断器</a:t>
              </a:r>
            </a:p>
          </p:txBody>
        </p:sp>
        <p:sp>
          <p:nvSpPr>
            <p:cNvPr id="9" name="文本框 153610"/>
            <p:cNvSpPr txBox="1">
              <a:spLocks noChangeArrowheads="1"/>
            </p:cNvSpPr>
            <p:nvPr/>
          </p:nvSpPr>
          <p:spPr bwMode="auto">
            <a:xfrm>
              <a:off x="6478" y="745"/>
              <a:ext cx="3330" cy="36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瓷</a:t>
              </a:r>
              <a:r>
                <a:rPr kumimoji="0" lang="zh-CN" altLang="en-US"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帽</a:t>
              </a:r>
              <a:endPar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熔管</a:t>
              </a:r>
              <a:endPar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瓷</a:t>
              </a:r>
              <a:r>
                <a:rPr kumimoji="0" lang="zh-CN" altLang="en-US"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套</a:t>
              </a:r>
              <a:endPar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4</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上接线</a:t>
              </a:r>
              <a:r>
                <a:rPr kumimoji="0" lang="zh-CN" altLang="en-US"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端</a:t>
              </a:r>
              <a:endPar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5</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下接线</a:t>
              </a:r>
              <a:r>
                <a:rPr kumimoji="0" lang="zh-CN" altLang="en-US"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端</a:t>
              </a:r>
              <a:endPar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cs typeface="+mn-cs"/>
                </a:rPr>
                <a:t>6</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瓷座</a:t>
              </a:r>
            </a:p>
          </p:txBody>
        </p:sp>
      </p:grpSp>
      <p:sp>
        <p:nvSpPr>
          <p:cNvPr id="10" name="矩形 9"/>
          <p:cNvSpPr/>
          <p:nvPr/>
        </p:nvSpPr>
        <p:spPr>
          <a:xfrm>
            <a:off x="1023382" y="1492181"/>
            <a:ext cx="1699504"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smtClean="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1" smtClean="0">
                <a:ln>
                  <a:noFill/>
                </a:ln>
                <a:solidFill>
                  <a:prstClr val="black"/>
                </a:solidFill>
                <a:effectLst/>
                <a:uLnTx/>
                <a:uFillTx/>
                <a:latin typeface="微软雅黑" panose="020B0503020204020204" pitchFamily="34" charset="-122"/>
                <a:ea typeface="微软雅黑" panose="020B0503020204020204" pitchFamily="34" charset="-122"/>
                <a:cs typeface="+mn-cs"/>
              </a:rPr>
              <a:t>常用</a:t>
            </a:r>
            <a:r>
              <a:rPr kumimoji="0" lang="zh-CN" altLang="en-US" sz="2000" b="1"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mn-cs"/>
              </a:rPr>
              <a:t>熔断器</a:t>
            </a:r>
          </a:p>
        </p:txBody>
      </p:sp>
      <p:sp>
        <p:nvSpPr>
          <p:cNvPr id="11"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3804787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1+#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6" name="组合 5"/>
          <p:cNvGrpSpPr>
            <a:grpSpLocks/>
          </p:cNvGrpSpPr>
          <p:nvPr/>
        </p:nvGrpSpPr>
        <p:grpSpPr bwMode="auto">
          <a:xfrm>
            <a:off x="1651507" y="2315394"/>
            <a:ext cx="8571548" cy="3532788"/>
            <a:chOff x="-170" y="-462"/>
            <a:chExt cx="13499" cy="5562"/>
          </a:xfrm>
        </p:grpSpPr>
        <p:sp>
          <p:nvSpPr>
            <p:cNvPr id="7" name="文本框 154628"/>
            <p:cNvSpPr txBox="1">
              <a:spLocks noChangeArrowheads="1"/>
            </p:cNvSpPr>
            <p:nvPr/>
          </p:nvSpPr>
          <p:spPr bwMode="auto">
            <a:xfrm>
              <a:off x="4708" y="3441"/>
              <a:ext cx="4082"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无填料封闭式熔断器</a:t>
              </a:r>
            </a:p>
          </p:txBody>
        </p:sp>
        <p:sp>
          <p:nvSpPr>
            <p:cNvPr id="8" name="文本框 154629"/>
            <p:cNvSpPr txBox="1">
              <a:spLocks noChangeArrowheads="1"/>
            </p:cNvSpPr>
            <p:nvPr/>
          </p:nvSpPr>
          <p:spPr bwMode="auto">
            <a:xfrm>
              <a:off x="1071" y="4179"/>
              <a:ext cx="11908" cy="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插座；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底座；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熔管；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4—</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钢纸管；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5—</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黄铜套管帽；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6—</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黄铜帽；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7—</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熔体； </a:t>
              </a:r>
              <a:r>
                <a:rPr kumimoji="0" lang="en-US" altLang="zh-CN"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8—</a:t>
              </a:r>
              <a:r>
                <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触刀  </a:t>
              </a:r>
            </a:p>
          </p:txBody>
        </p:sp>
        <p:pic>
          <p:nvPicPr>
            <p:cNvPr id="9" name="图片 154630" descr="1-4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0" y="-462"/>
              <a:ext cx="13499" cy="3825"/>
            </a:xfrm>
            <a:prstGeom prst="rect">
              <a:avLst/>
            </a:prstGeom>
            <a:noFill/>
            <a:ln w="38100" cmpd="dbl">
              <a:noFill/>
              <a:miter lim="800000"/>
              <a:headEnd/>
              <a:tailEnd/>
            </a:ln>
            <a:extLst>
              <a:ext uri="{909E8E84-426E-40DD-AFC4-6F175D3DCCD1}">
                <a14:hiddenFill xmlns:a14="http://schemas.microsoft.com/office/drawing/2010/main">
                  <a:solidFill>
                    <a:srgbClr val="FFFFFF"/>
                  </a:solidFill>
                </a14:hiddenFill>
              </a:ext>
            </a:extLst>
          </p:spPr>
        </p:pic>
      </p:grpSp>
      <p:sp>
        <p:nvSpPr>
          <p:cNvPr id="11" name="矩形 10"/>
          <p:cNvSpPr/>
          <p:nvPr/>
        </p:nvSpPr>
        <p:spPr>
          <a:xfrm>
            <a:off x="1023382" y="1492181"/>
            <a:ext cx="1699504"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1" smtClean="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1" smtClean="0">
                <a:ln>
                  <a:noFill/>
                </a:ln>
                <a:solidFill>
                  <a:prstClr val="black"/>
                </a:solidFill>
                <a:effectLst/>
                <a:uLnTx/>
                <a:uFillTx/>
                <a:latin typeface="微软雅黑" panose="020B0503020204020204" pitchFamily="34" charset="-122"/>
                <a:ea typeface="微软雅黑" panose="020B0503020204020204" pitchFamily="34" charset="-122"/>
                <a:cs typeface="+mn-cs"/>
              </a:rPr>
              <a:t>常用</a:t>
            </a:r>
            <a:r>
              <a:rPr kumimoji="0" lang="zh-CN" altLang="en-US" sz="2000" b="1"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mn-cs"/>
              </a:rPr>
              <a:t>熔断器</a:t>
            </a:r>
          </a:p>
        </p:txBody>
      </p:sp>
    </p:spTree>
    <p:extLst>
      <p:ext uri="{BB962C8B-B14F-4D97-AF65-F5344CB8AC3E}">
        <p14:creationId xmlns:p14="http://schemas.microsoft.com/office/powerpoint/2010/main" val="25998395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矩形 5"/>
          <p:cNvSpPr/>
          <p:nvPr/>
        </p:nvSpPr>
        <p:spPr>
          <a:xfrm>
            <a:off x="775994" y="1410782"/>
            <a:ext cx="177805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熔断器的选择</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8" name="组合 7"/>
          <p:cNvGrpSpPr>
            <a:grpSpLocks/>
          </p:cNvGrpSpPr>
          <p:nvPr/>
        </p:nvGrpSpPr>
        <p:grpSpPr bwMode="auto">
          <a:xfrm>
            <a:off x="1665019" y="2118764"/>
            <a:ext cx="9016836" cy="3696343"/>
            <a:chOff x="0" y="0"/>
            <a:chExt cx="12248" cy="5819"/>
          </a:xfrm>
        </p:grpSpPr>
        <p:sp>
          <p:nvSpPr>
            <p:cNvPr id="9" name="AutoShape 3"/>
            <p:cNvSpPr>
              <a:spLocks noChangeArrowheads="1"/>
            </p:cNvSpPr>
            <p:nvPr/>
          </p:nvSpPr>
          <p:spPr bwMode="auto">
            <a:xfrm>
              <a:off x="1" y="0"/>
              <a:ext cx="1402" cy="1292"/>
            </a:xfrm>
            <a:prstGeom prst="homePlate">
              <a:avLst>
                <a:gd name="adj" fmla="val 14207"/>
              </a:avLst>
            </a:prstGeom>
            <a:solidFill>
              <a:srgbClr val="6585CF"/>
            </a:solidFill>
            <a:ln w="38100">
              <a:solidFill>
                <a:schemeClr val="bg1"/>
              </a:solidFill>
              <a:miter lim="800000"/>
              <a:headEnd/>
              <a:tailEnd/>
            </a:ln>
            <a:effectLst>
              <a:outerShdw dist="20000" dir="5400000" algn="ctr" rotWithShape="0">
                <a:srgbClr val="000000">
                  <a:alpha val="37000"/>
                </a:srgbClr>
              </a:outerShdw>
            </a:effectLst>
          </p:spPr>
          <p:txBody>
            <a:bodyPr lIns="0" tIns="0" rIns="0" bIns="0" anchor="ct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 name="Text Box 4"/>
            <p:cNvSpPr txBox="1"/>
            <p:nvPr/>
          </p:nvSpPr>
          <p:spPr>
            <a:xfrm>
              <a:off x="0" y="340"/>
              <a:ext cx="1197" cy="575"/>
            </a:xfrm>
            <a:prstGeom prst="rect">
              <a:avLst/>
            </a:prstGeom>
            <a:noFill/>
            <a:ln w="9525">
              <a:noFill/>
            </a:ln>
          </p:spPr>
          <p:txBody>
            <a:bodyPr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ea"/>
                </a:rPr>
                <a:t>（1）</a:t>
              </a:r>
              <a:endPar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cs"/>
              </a:endParaRPr>
            </a:p>
          </p:txBody>
        </p:sp>
        <p:sp>
          <p:nvSpPr>
            <p:cNvPr id="11" name="Freeform 5"/>
            <p:cNvSpPr>
              <a:spLocks noChangeArrowheads="1"/>
            </p:cNvSpPr>
            <p:nvPr/>
          </p:nvSpPr>
          <p:spPr bwMode="auto">
            <a:xfrm>
              <a:off x="1337" y="0"/>
              <a:ext cx="10911" cy="1292"/>
            </a:xfrm>
            <a:custGeom>
              <a:avLst/>
              <a:gdLst>
                <a:gd name="T0" fmla="*/ 10911 w 4538"/>
                <a:gd name="T1" fmla="*/ 0 h 1080"/>
                <a:gd name="T2" fmla="*/ 0 w 4538"/>
                <a:gd name="T3" fmla="*/ 0 h 1080"/>
                <a:gd name="T4" fmla="*/ 252 w 4538"/>
                <a:gd name="T5" fmla="*/ 647 h 1080"/>
                <a:gd name="T6" fmla="*/ 0 w 4538"/>
                <a:gd name="T7" fmla="*/ 1292 h 1080"/>
                <a:gd name="T8" fmla="*/ 10911 w 4538"/>
                <a:gd name="T9" fmla="*/ 1292 h 1080"/>
                <a:gd name="T10" fmla="*/ 10911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solidFill>
              <a:schemeClr val="bg1"/>
            </a:solidFill>
            <a:ln w="25400">
              <a:solidFill>
                <a:srgbClr val="6BB1C9"/>
              </a:solidFill>
              <a:miter lim="800000"/>
              <a:headEnd/>
              <a:tailEnd/>
            </a:ln>
            <a:effectLst>
              <a:outerShdw dist="20000" dir="5400000" algn="ctr" rotWithShape="0">
                <a:srgbClr val="000000">
                  <a:alpha val="37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 name="Rectangle 6"/>
            <p:cNvSpPr>
              <a:spLocks noChangeArrowheads="1"/>
            </p:cNvSpPr>
            <p:nvPr/>
          </p:nvSpPr>
          <p:spPr bwMode="auto">
            <a:xfrm>
              <a:off x="1698" y="509"/>
              <a:ext cx="7467"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342900" indent="-3429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1pPr>
              <a:lvl2pPr marL="190500" indent="2667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9pPr>
            </a:lstStyle>
            <a:p>
              <a:pPr marL="190500" marR="0" lvl="1" indent="266700"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None/>
                <a:tabLst>
                  <a:tab pos="8521700" algn="r"/>
                </a:tabLst>
                <a:defRPr/>
              </a:pPr>
              <a:r>
                <a:rPr kumimoji="0" lang="zh-CN" altLang="en-US" sz="18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rPr>
                <a:t>根据使用条件确定熔断器的类型。</a:t>
              </a:r>
            </a:p>
          </p:txBody>
        </p:sp>
        <p:sp>
          <p:nvSpPr>
            <p:cNvPr id="13" name="AutoShape 7"/>
            <p:cNvSpPr>
              <a:spLocks noChangeArrowheads="1"/>
            </p:cNvSpPr>
            <p:nvPr/>
          </p:nvSpPr>
          <p:spPr bwMode="auto">
            <a:xfrm>
              <a:off x="1" y="1487"/>
              <a:ext cx="1402" cy="1293"/>
            </a:xfrm>
            <a:prstGeom prst="homePlate">
              <a:avLst>
                <a:gd name="adj" fmla="val 14196"/>
              </a:avLst>
            </a:prstGeom>
            <a:solidFill>
              <a:srgbClr val="6585CF"/>
            </a:solidFill>
            <a:ln w="38100">
              <a:solidFill>
                <a:schemeClr val="bg1"/>
              </a:solidFill>
              <a:miter lim="800000"/>
              <a:headEnd/>
              <a:tailEnd/>
            </a:ln>
            <a:effectLst>
              <a:outerShdw dist="20000" dir="5400000" algn="ctr" rotWithShape="0">
                <a:srgbClr val="000000">
                  <a:alpha val="37000"/>
                </a:srgbClr>
              </a:outerShdw>
            </a:effectLst>
          </p:spPr>
          <p:txBody>
            <a:bodyPr lIns="0" tIns="0" rIns="0" bIns="0" anchor="ct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4" name="Freeform 9"/>
            <p:cNvSpPr>
              <a:spLocks noChangeArrowheads="1"/>
            </p:cNvSpPr>
            <p:nvPr/>
          </p:nvSpPr>
          <p:spPr bwMode="auto">
            <a:xfrm>
              <a:off x="1321" y="1515"/>
              <a:ext cx="10911" cy="1292"/>
            </a:xfrm>
            <a:custGeom>
              <a:avLst/>
              <a:gdLst>
                <a:gd name="T0" fmla="*/ 10911 w 4538"/>
                <a:gd name="T1" fmla="*/ 0 h 1080"/>
                <a:gd name="T2" fmla="*/ 0 w 4538"/>
                <a:gd name="T3" fmla="*/ 0 h 1080"/>
                <a:gd name="T4" fmla="*/ 252 w 4538"/>
                <a:gd name="T5" fmla="*/ 647 h 1080"/>
                <a:gd name="T6" fmla="*/ 0 w 4538"/>
                <a:gd name="T7" fmla="*/ 1292 h 1080"/>
                <a:gd name="T8" fmla="*/ 10911 w 4538"/>
                <a:gd name="T9" fmla="*/ 1292 h 1080"/>
                <a:gd name="T10" fmla="*/ 10911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solidFill>
              <a:srgbClr val="C4E0E9"/>
            </a:solidFill>
            <a:ln w="38100">
              <a:solidFill>
                <a:srgbClr val="6BB1C9"/>
              </a:solidFill>
              <a:miter lim="800000"/>
              <a:headEnd/>
              <a:tailEnd/>
            </a:ln>
            <a:effectLst>
              <a:outerShdw dist="23000" dir="5400000" algn="ctr" rotWithShape="0">
                <a:srgbClr val="000000">
                  <a:alpha val="34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5" name="Rectangle 10"/>
            <p:cNvSpPr>
              <a:spLocks noChangeArrowheads="1"/>
            </p:cNvSpPr>
            <p:nvPr/>
          </p:nvSpPr>
          <p:spPr bwMode="auto">
            <a:xfrm>
              <a:off x="1698" y="1757"/>
              <a:ext cx="10436"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342900" indent="-3429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1pPr>
              <a:lvl2pPr marL="190500" indent="2667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9pPr>
            </a:lstStyle>
            <a:p>
              <a:pPr marL="190500" marR="0" lvl="1" indent="266700"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None/>
                <a:tabLst>
                  <a:tab pos="8521700" algn="r"/>
                </a:tabLst>
                <a:defRPr/>
              </a:pPr>
              <a:r>
                <a:rPr kumimoji="0" lang="zh-CN" altLang="en-US" sz="1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熔断器的额定电压和额定电流应不小于线路的额定电压和所装熔体的额定电流。</a:t>
              </a:r>
            </a:p>
          </p:txBody>
        </p:sp>
        <p:sp>
          <p:nvSpPr>
            <p:cNvPr id="16" name="AutoShape 11"/>
            <p:cNvSpPr>
              <a:spLocks noChangeArrowheads="1"/>
            </p:cNvSpPr>
            <p:nvPr/>
          </p:nvSpPr>
          <p:spPr bwMode="auto">
            <a:xfrm>
              <a:off x="1" y="2977"/>
              <a:ext cx="1402" cy="1293"/>
            </a:xfrm>
            <a:prstGeom prst="homePlate">
              <a:avLst>
                <a:gd name="adj" fmla="val 14196"/>
              </a:avLst>
            </a:prstGeom>
            <a:solidFill>
              <a:srgbClr val="6585CF"/>
            </a:solidFill>
            <a:ln w="38100">
              <a:solidFill>
                <a:schemeClr val="bg1"/>
              </a:solidFill>
              <a:miter lim="800000"/>
              <a:headEnd/>
              <a:tailEnd/>
            </a:ln>
            <a:effectLst>
              <a:outerShdw dist="20000" dir="5400000" algn="ctr" rotWithShape="0">
                <a:srgbClr val="000000">
                  <a:alpha val="37000"/>
                </a:srgbClr>
              </a:outerShdw>
            </a:effectLst>
          </p:spPr>
          <p:txBody>
            <a:bodyPr lIns="0" tIns="0" rIns="0" bIns="0" anchor="ct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7" name="Freeform 13"/>
            <p:cNvSpPr>
              <a:spLocks noChangeArrowheads="1"/>
            </p:cNvSpPr>
            <p:nvPr/>
          </p:nvSpPr>
          <p:spPr bwMode="auto">
            <a:xfrm>
              <a:off x="1337" y="3001"/>
              <a:ext cx="10911" cy="1293"/>
            </a:xfrm>
            <a:custGeom>
              <a:avLst/>
              <a:gdLst>
                <a:gd name="T0" fmla="*/ 10911 w 4538"/>
                <a:gd name="T1" fmla="*/ 0 h 1080"/>
                <a:gd name="T2" fmla="*/ 0 w 4538"/>
                <a:gd name="T3" fmla="*/ 0 h 1080"/>
                <a:gd name="T4" fmla="*/ 252 w 4538"/>
                <a:gd name="T5" fmla="*/ 648 h 1080"/>
                <a:gd name="T6" fmla="*/ 0 w 4538"/>
                <a:gd name="T7" fmla="*/ 1293 h 1080"/>
                <a:gd name="T8" fmla="*/ 10911 w 4538"/>
                <a:gd name="T9" fmla="*/ 1293 h 1080"/>
                <a:gd name="T10" fmla="*/ 10911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noFill/>
            <a:ln w="38100">
              <a:solidFill>
                <a:srgbClr val="6BB1C9"/>
              </a:solidFill>
              <a:miter lim="800000"/>
              <a:headEnd/>
              <a:tailEnd/>
            </a:ln>
            <a:effectLst>
              <a:outerShdw dist="23000" dir="5400000" algn="ctr" rotWithShape="0">
                <a:srgbClr val="000000">
                  <a:alpha val="34000"/>
                </a:srgbClr>
              </a:outerShdw>
            </a:effectLst>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Rectangle 14"/>
            <p:cNvSpPr>
              <a:spLocks noChangeArrowheads="1"/>
            </p:cNvSpPr>
            <p:nvPr/>
          </p:nvSpPr>
          <p:spPr bwMode="auto">
            <a:xfrm>
              <a:off x="1699" y="3244"/>
              <a:ext cx="10549"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342900" indent="-3429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1pPr>
              <a:lvl2pPr marL="190500" indent="2667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9pPr>
            </a:lstStyle>
            <a:p>
              <a:pPr marL="190500" marR="0" lvl="1" indent="266700"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None/>
                <a:tabLst>
                  <a:tab pos="8521700" algn="r"/>
                </a:tabLst>
                <a:defRPr/>
              </a:pPr>
              <a:r>
                <a:rPr kumimoji="0" lang="zh-CN" altLang="en-US" sz="1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对于电热型和照明等电阻性负载，可用作过载保护和短路保护，熔体的额定电流应稍大于或等于负载的额定电流。</a:t>
              </a:r>
            </a:p>
          </p:txBody>
        </p:sp>
        <p:sp>
          <p:nvSpPr>
            <p:cNvPr id="19" name="Text Box 4"/>
            <p:cNvSpPr txBox="1"/>
            <p:nvPr/>
          </p:nvSpPr>
          <p:spPr>
            <a:xfrm>
              <a:off x="0" y="1897"/>
              <a:ext cx="1197" cy="575"/>
            </a:xfrm>
            <a:prstGeom prst="rect">
              <a:avLst/>
            </a:prstGeom>
            <a:noFill/>
            <a:ln w="9525">
              <a:noFill/>
            </a:ln>
          </p:spPr>
          <p:txBody>
            <a:bodyPr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ea"/>
                </a:rPr>
                <a:t>（2）</a:t>
              </a:r>
              <a:endPar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cs"/>
              </a:endParaRPr>
            </a:p>
          </p:txBody>
        </p:sp>
        <p:sp>
          <p:nvSpPr>
            <p:cNvPr id="20" name="Text Box 4"/>
            <p:cNvSpPr txBox="1"/>
            <p:nvPr/>
          </p:nvSpPr>
          <p:spPr>
            <a:xfrm>
              <a:off x="0" y="3279"/>
              <a:ext cx="1197" cy="577"/>
            </a:xfrm>
            <a:prstGeom prst="rect">
              <a:avLst/>
            </a:prstGeom>
            <a:noFill/>
            <a:ln w="9525">
              <a:noFill/>
            </a:ln>
          </p:spPr>
          <p:txBody>
            <a:bodyPr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ea"/>
                </a:rPr>
                <a:t>（3）</a:t>
              </a:r>
              <a:endPar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cs"/>
              </a:endParaRPr>
            </a:p>
          </p:txBody>
        </p:sp>
        <p:sp>
          <p:nvSpPr>
            <p:cNvPr id="21" name="AutoShape 7"/>
            <p:cNvSpPr>
              <a:spLocks noChangeArrowheads="1"/>
            </p:cNvSpPr>
            <p:nvPr/>
          </p:nvSpPr>
          <p:spPr bwMode="auto">
            <a:xfrm>
              <a:off x="1" y="4463"/>
              <a:ext cx="1402" cy="1293"/>
            </a:xfrm>
            <a:prstGeom prst="homePlate">
              <a:avLst>
                <a:gd name="adj" fmla="val 14196"/>
              </a:avLst>
            </a:prstGeom>
            <a:solidFill>
              <a:srgbClr val="6585CF"/>
            </a:solidFill>
            <a:ln w="38100">
              <a:solidFill>
                <a:schemeClr val="bg1"/>
              </a:solidFill>
              <a:miter lim="800000"/>
              <a:headEnd/>
              <a:tailEnd/>
            </a:ln>
            <a:effectLst>
              <a:outerShdw dist="20000" dir="5400000" algn="ctr" rotWithShape="0">
                <a:srgbClr val="000000">
                  <a:alpha val="37000"/>
                </a:srgbClr>
              </a:outerShdw>
            </a:effectLst>
          </p:spPr>
          <p:txBody>
            <a:bodyPr lIns="0" tIns="0" rIns="0" bIns="0" anchor="ct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22" name="Freeform 9"/>
            <p:cNvSpPr>
              <a:spLocks noChangeArrowheads="1"/>
            </p:cNvSpPr>
            <p:nvPr/>
          </p:nvSpPr>
          <p:spPr bwMode="auto">
            <a:xfrm>
              <a:off x="1321" y="4491"/>
              <a:ext cx="10911" cy="1292"/>
            </a:xfrm>
            <a:custGeom>
              <a:avLst/>
              <a:gdLst>
                <a:gd name="T0" fmla="*/ 10911 w 4538"/>
                <a:gd name="T1" fmla="*/ 0 h 1080"/>
                <a:gd name="T2" fmla="*/ 0 w 4538"/>
                <a:gd name="T3" fmla="*/ 0 h 1080"/>
                <a:gd name="T4" fmla="*/ 252 w 4538"/>
                <a:gd name="T5" fmla="*/ 647 h 1080"/>
                <a:gd name="T6" fmla="*/ 0 w 4538"/>
                <a:gd name="T7" fmla="*/ 1292 h 1080"/>
                <a:gd name="T8" fmla="*/ 10911 w 4538"/>
                <a:gd name="T9" fmla="*/ 1292 h 1080"/>
                <a:gd name="T10" fmla="*/ 10911 w 4538"/>
                <a:gd name="T11" fmla="*/ 0 h 10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38" h="1080">
                  <a:moveTo>
                    <a:pt x="4538" y="0"/>
                  </a:moveTo>
                  <a:lnTo>
                    <a:pt x="0" y="0"/>
                  </a:lnTo>
                  <a:lnTo>
                    <a:pt x="105" y="541"/>
                  </a:lnTo>
                  <a:lnTo>
                    <a:pt x="0" y="1080"/>
                  </a:lnTo>
                  <a:lnTo>
                    <a:pt x="4538" y="1080"/>
                  </a:lnTo>
                  <a:lnTo>
                    <a:pt x="4538" y="0"/>
                  </a:lnTo>
                </a:path>
              </a:pathLst>
            </a:custGeom>
            <a:solidFill>
              <a:srgbClr val="C4E0E9"/>
            </a:solidFill>
            <a:ln w="38100">
              <a:solidFill>
                <a:srgbClr val="6BB1C9"/>
              </a:solidFill>
              <a:miter lim="800000"/>
              <a:headEnd/>
              <a:tailEnd/>
            </a:ln>
            <a:effectLst>
              <a:outerShdw dist="23000" dir="5400000" algn="ctr" rotWithShape="0">
                <a:srgbClr val="000000">
                  <a:alpha val="34000"/>
                </a:srgb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4" name="Rectangle 10"/>
            <p:cNvSpPr>
              <a:spLocks noChangeArrowheads="1"/>
            </p:cNvSpPr>
            <p:nvPr/>
          </p:nvSpPr>
          <p:spPr bwMode="auto">
            <a:xfrm>
              <a:off x="1698" y="4511"/>
              <a:ext cx="10436" cy="1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marL="342900" indent="-3429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1pPr>
              <a:lvl2pPr marL="190500" indent="2667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tabLst>
                  <a:tab pos="8521700" algn="r"/>
                </a:tabLst>
                <a:defRPr sz="2000">
                  <a:solidFill>
                    <a:schemeClr val="tx2"/>
                  </a:solidFill>
                  <a:latin typeface="Arial" panose="020B0604020202020204" pitchFamily="34" charset="0"/>
                  <a:ea typeface="黑体" panose="02010609060101010101" pitchFamily="49" charset="-122"/>
                </a:defRPr>
              </a:lvl9pPr>
            </a:lstStyle>
            <a:p>
              <a:pPr marL="190500" marR="0" lvl="1" indent="266700"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None/>
                <a:tabLst>
                  <a:tab pos="8521700" algn="r"/>
                </a:tabLst>
                <a:defRPr/>
              </a:pPr>
              <a:r>
                <a:rPr kumimoji="0" lang="zh-CN" altLang="en-US" sz="1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电动机的起动电流很大，熔体的额定电流应考虑起动时熔体不能熔断而选的较大些，因此对电动机只宜作短路保护而不能作过载保护。</a:t>
              </a:r>
            </a:p>
          </p:txBody>
        </p:sp>
        <p:sp>
          <p:nvSpPr>
            <p:cNvPr id="25" name="Text Box 4"/>
            <p:cNvSpPr txBox="1"/>
            <p:nvPr/>
          </p:nvSpPr>
          <p:spPr>
            <a:xfrm>
              <a:off x="0" y="4871"/>
              <a:ext cx="1197" cy="577"/>
            </a:xfrm>
            <a:prstGeom prst="rect">
              <a:avLst/>
            </a:prstGeom>
            <a:noFill/>
            <a:ln w="9525">
              <a:noFill/>
            </a:ln>
          </p:spPr>
          <p:txBody>
            <a:bodyPr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ea"/>
                </a:rPr>
                <a:t>（4）</a:t>
              </a:r>
              <a:endParaRPr kumimoji="0" lang="zh-CN" altLang="en-US" sz="2400" b="1" i="0" u="none" strike="noStrike" kern="1200" cap="none" spc="0" normalizeH="0" baseline="0" noProof="1">
                <a:ln>
                  <a:noFill/>
                </a:ln>
                <a:solidFill>
                  <a:prstClr val="white"/>
                </a:solidFill>
                <a:effectLst>
                  <a:outerShdw blurRad="38100" dist="38100" dir="2700000">
                    <a:srgbClr val="000000"/>
                  </a:outerShdw>
                </a:effectLst>
                <a:uLnTx/>
                <a:uFillTx/>
                <a:latin typeface="黑体" panose="02010609060101010101" pitchFamily="49" charset="-122"/>
                <a:ea typeface="GungsuhChe" panose="02030609000101010101" pitchFamily="49" charset="-127"/>
                <a:cs typeface="+mn-cs"/>
              </a:endParaRPr>
            </a:p>
          </p:txBody>
        </p:sp>
      </p:grpSp>
    </p:spTree>
    <p:extLst>
      <p:ext uri="{BB962C8B-B14F-4D97-AF65-F5344CB8AC3E}">
        <p14:creationId xmlns:p14="http://schemas.microsoft.com/office/powerpoint/2010/main" val="34213498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ppt_w/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 calcmode="lin" valueType="num">
                                      <p:cBhvr>
                                        <p:cTn id="9" dur="1000" fill="hold"/>
                                        <p:tgtEl>
                                          <p:spTgt spid="8"/>
                                        </p:tgtEl>
                                        <p:attrNameLst>
                                          <p:attrName>ppt_w</p:attrName>
                                        </p:attrNameLst>
                                      </p:cBhvr>
                                      <p:tavLst>
                                        <p:tav tm="0">
                                          <p:val>
                                            <p:fltVal val="0"/>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四、熔断器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矩形 5"/>
          <p:cNvSpPr/>
          <p:nvPr/>
        </p:nvSpPr>
        <p:spPr>
          <a:xfrm>
            <a:off x="775994" y="1410782"/>
            <a:ext cx="223971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熔断器的注意事项</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26" name="组合 25"/>
          <p:cNvGrpSpPr>
            <a:grpSpLocks/>
          </p:cNvGrpSpPr>
          <p:nvPr/>
        </p:nvGrpSpPr>
        <p:grpSpPr bwMode="auto">
          <a:xfrm>
            <a:off x="2499303" y="2051916"/>
            <a:ext cx="6768148" cy="3807460"/>
            <a:chOff x="0" y="0"/>
            <a:chExt cx="10659" cy="5996"/>
          </a:xfrm>
        </p:grpSpPr>
        <p:sp>
          <p:nvSpPr>
            <p:cNvPr id="27" name="圆角矩形 158724"/>
            <p:cNvSpPr>
              <a:spLocks noChangeArrowheads="1"/>
            </p:cNvSpPr>
            <p:nvPr/>
          </p:nvSpPr>
          <p:spPr bwMode="auto">
            <a:xfrm>
              <a:off x="8007" y="1927"/>
              <a:ext cx="2552" cy="4069"/>
            </a:xfrm>
            <a:prstGeom prst="roundRect">
              <a:avLst>
                <a:gd name="adj" fmla="val 13745"/>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28" name="圆角矩形 158725"/>
            <p:cNvSpPr>
              <a:spLocks noChangeArrowheads="1"/>
            </p:cNvSpPr>
            <p:nvPr/>
          </p:nvSpPr>
          <p:spPr bwMode="auto">
            <a:xfrm>
              <a:off x="5338" y="1927"/>
              <a:ext cx="2537" cy="4069"/>
            </a:xfrm>
            <a:prstGeom prst="roundRect">
              <a:avLst>
                <a:gd name="adj" fmla="val 13745"/>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29" name="圆角矩形 158726"/>
            <p:cNvSpPr>
              <a:spLocks noChangeArrowheads="1"/>
            </p:cNvSpPr>
            <p:nvPr/>
          </p:nvSpPr>
          <p:spPr bwMode="auto">
            <a:xfrm>
              <a:off x="2687" y="1927"/>
              <a:ext cx="2462" cy="4069"/>
            </a:xfrm>
            <a:prstGeom prst="roundRect">
              <a:avLst>
                <a:gd name="adj" fmla="val 13745"/>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30" name="圆角矩形 158727"/>
            <p:cNvSpPr>
              <a:spLocks noChangeArrowheads="1"/>
            </p:cNvSpPr>
            <p:nvPr/>
          </p:nvSpPr>
          <p:spPr bwMode="auto">
            <a:xfrm>
              <a:off x="0" y="1927"/>
              <a:ext cx="2553" cy="4069"/>
            </a:xfrm>
            <a:prstGeom prst="roundRect">
              <a:avLst>
                <a:gd name="adj" fmla="val 13745"/>
              </a:avLst>
            </a:prstGeom>
            <a:noFill/>
            <a:ln w="3810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grpSp>
          <p:nvGrpSpPr>
            <p:cNvPr id="31" name="组合 158728"/>
            <p:cNvGrpSpPr>
              <a:grpSpLocks/>
            </p:cNvGrpSpPr>
            <p:nvPr/>
          </p:nvGrpSpPr>
          <p:grpSpPr bwMode="auto">
            <a:xfrm>
              <a:off x="347" y="0"/>
              <a:ext cx="9285" cy="1475"/>
              <a:chOff x="0" y="0"/>
              <a:chExt cx="4080" cy="720"/>
            </a:xfrm>
          </p:grpSpPr>
          <p:sp>
            <p:nvSpPr>
              <p:cNvPr id="40" name="矩形 158729"/>
              <p:cNvSpPr>
                <a:spLocks noChangeArrowheads="1"/>
              </p:cNvSpPr>
              <p:nvPr/>
            </p:nvSpPr>
            <p:spPr bwMode="auto">
              <a:xfrm rot="3419336">
                <a:off x="0" y="48"/>
                <a:ext cx="672" cy="672"/>
              </a:xfrm>
              <a:prstGeom prst="rect">
                <a:avLst/>
              </a:prstGeom>
              <a:gradFill rotWithShape="1">
                <a:gsLst>
                  <a:gs pos="0">
                    <a:schemeClr val="hlink"/>
                  </a:gs>
                  <a:gs pos="100000">
                    <a:srgbClr val="12432E"/>
                  </a:gs>
                </a:gsLst>
                <a:lin ang="5400000" scaled="1"/>
              </a:gra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hlink"/>
                </a:extrusionClr>
                <a:contourClr>
                  <a:schemeClr val="hlink"/>
                </a:contourClr>
              </a:sp3d>
            </p:spPr>
            <p:txBody>
              <a:bodyPr>
                <a:flatTx/>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grpSp>
            <p:nvGrpSpPr>
              <p:cNvPr id="41" name="组合 158730"/>
              <p:cNvGrpSpPr>
                <a:grpSpLocks/>
              </p:cNvGrpSpPr>
              <p:nvPr/>
            </p:nvGrpSpPr>
            <p:grpSpPr bwMode="auto">
              <a:xfrm>
                <a:off x="672" y="144"/>
                <a:ext cx="624" cy="96"/>
                <a:chOff x="0" y="0"/>
                <a:chExt cx="468" cy="244"/>
              </a:xfrm>
            </p:grpSpPr>
            <p:sp>
              <p:nvSpPr>
                <p:cNvPr id="55" name="椭圆 158731"/>
                <p:cNvSpPr>
                  <a:spLocks noChangeArrowheads="1"/>
                </p:cNvSpPr>
                <p:nvPr/>
              </p:nvSpPr>
              <p:spPr bwMode="auto">
                <a:xfrm>
                  <a:off x="0" y="0"/>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56" name="矩形 158732"/>
                <p:cNvSpPr>
                  <a:spLocks noChangeArrowheads="1"/>
                </p:cNvSpPr>
                <p:nvPr/>
              </p:nvSpPr>
              <p:spPr bwMode="auto">
                <a:xfrm>
                  <a:off x="45" y="2"/>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57" name="椭圆 158733"/>
                <p:cNvSpPr>
                  <a:spLocks noChangeArrowheads="1"/>
                </p:cNvSpPr>
                <p:nvPr/>
              </p:nvSpPr>
              <p:spPr bwMode="auto">
                <a:xfrm>
                  <a:off x="398" y="3"/>
                  <a:ext cx="71" cy="236"/>
                </a:xfrm>
                <a:prstGeom prst="ellipse">
                  <a:avLst/>
                </a:prstGeom>
                <a:gradFill rotWithShape="0">
                  <a:gsLst>
                    <a:gs pos="0">
                      <a:srgbClr val="767676"/>
                    </a:gs>
                    <a:gs pos="50000">
                      <a:schemeClr val="bg1"/>
                    </a:gs>
                    <a:gs pos="100000">
                      <a:srgbClr val="767676"/>
                    </a:gs>
                  </a:gsLst>
                  <a:lin ang="5400000" scaled="1"/>
                </a:gradFill>
                <a:ln w="12700">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椭圆 158734"/>
                <p:cNvSpPr>
                  <a:spLocks noChangeArrowheads="1"/>
                </p:cNvSpPr>
                <p:nvPr/>
              </p:nvSpPr>
              <p:spPr bwMode="auto">
                <a:xfrm>
                  <a:off x="435" y="81"/>
                  <a:ext cx="20" cy="68"/>
                </a:xfrm>
                <a:prstGeom prst="ellipse">
                  <a:avLst/>
                </a:prstGeom>
                <a:gradFill rotWithShape="0">
                  <a:gsLst>
                    <a:gs pos="0">
                      <a:srgbClr val="767676"/>
                    </a:gs>
                    <a:gs pos="50000">
                      <a:schemeClr val="bg1"/>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42" name="矩形 158735"/>
              <p:cNvSpPr>
                <a:spLocks noChangeArrowheads="1"/>
              </p:cNvSpPr>
              <p:nvPr/>
            </p:nvSpPr>
            <p:spPr bwMode="auto">
              <a:xfrm rot="3419336">
                <a:off x="1152" y="0"/>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a:flatTx/>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grpSp>
            <p:nvGrpSpPr>
              <p:cNvPr id="43" name="组合 158736"/>
              <p:cNvGrpSpPr>
                <a:grpSpLocks/>
              </p:cNvGrpSpPr>
              <p:nvPr/>
            </p:nvGrpSpPr>
            <p:grpSpPr bwMode="auto">
              <a:xfrm>
                <a:off x="1824" y="144"/>
                <a:ext cx="624" cy="96"/>
                <a:chOff x="0" y="0"/>
                <a:chExt cx="468" cy="244"/>
              </a:xfrm>
            </p:grpSpPr>
            <p:sp>
              <p:nvSpPr>
                <p:cNvPr id="51" name="椭圆 158737"/>
                <p:cNvSpPr>
                  <a:spLocks noChangeArrowheads="1"/>
                </p:cNvSpPr>
                <p:nvPr/>
              </p:nvSpPr>
              <p:spPr bwMode="auto">
                <a:xfrm>
                  <a:off x="0" y="0"/>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52" name="矩形 158738"/>
                <p:cNvSpPr>
                  <a:spLocks noChangeArrowheads="1"/>
                </p:cNvSpPr>
                <p:nvPr/>
              </p:nvSpPr>
              <p:spPr bwMode="auto">
                <a:xfrm>
                  <a:off x="45" y="2"/>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53" name="椭圆 158739"/>
                <p:cNvSpPr>
                  <a:spLocks noChangeArrowheads="1"/>
                </p:cNvSpPr>
                <p:nvPr/>
              </p:nvSpPr>
              <p:spPr bwMode="auto">
                <a:xfrm>
                  <a:off x="397" y="3"/>
                  <a:ext cx="71" cy="236"/>
                </a:xfrm>
                <a:prstGeom prst="ellipse">
                  <a:avLst/>
                </a:prstGeom>
                <a:gradFill rotWithShape="0">
                  <a:gsLst>
                    <a:gs pos="0">
                      <a:srgbClr val="767676"/>
                    </a:gs>
                    <a:gs pos="50000">
                      <a:schemeClr val="bg1"/>
                    </a:gs>
                    <a:gs pos="100000">
                      <a:srgbClr val="767676"/>
                    </a:gs>
                  </a:gsLst>
                  <a:lin ang="5400000" scaled="1"/>
                </a:gradFill>
                <a:ln w="12700">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椭圆 158740"/>
                <p:cNvSpPr>
                  <a:spLocks noChangeArrowheads="1"/>
                </p:cNvSpPr>
                <p:nvPr/>
              </p:nvSpPr>
              <p:spPr bwMode="auto">
                <a:xfrm>
                  <a:off x="435" y="81"/>
                  <a:ext cx="20" cy="68"/>
                </a:xfrm>
                <a:prstGeom prst="ellipse">
                  <a:avLst/>
                </a:prstGeom>
                <a:gradFill rotWithShape="0">
                  <a:gsLst>
                    <a:gs pos="0">
                      <a:srgbClr val="767676"/>
                    </a:gs>
                    <a:gs pos="50000">
                      <a:schemeClr val="bg1"/>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44" name="矩形 158741"/>
              <p:cNvSpPr>
                <a:spLocks noChangeArrowheads="1"/>
              </p:cNvSpPr>
              <p:nvPr/>
            </p:nvSpPr>
            <p:spPr bwMode="auto">
              <a:xfrm rot="3419336">
                <a:off x="2256" y="0"/>
                <a:ext cx="672" cy="672"/>
              </a:xfrm>
              <a:prstGeom prst="rect">
                <a:avLst/>
              </a:prstGeom>
              <a:gradFill rotWithShape="1">
                <a:gsLst>
                  <a:gs pos="0">
                    <a:schemeClr val="hlink"/>
                  </a:gs>
                  <a:gs pos="100000">
                    <a:srgbClr val="12432E"/>
                  </a:gs>
                </a:gsLst>
                <a:lin ang="5400000" scaled="1"/>
              </a:gra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hlink"/>
                </a:extrusionClr>
                <a:contourClr>
                  <a:schemeClr val="hlink"/>
                </a:contourClr>
              </a:sp3d>
            </p:spPr>
            <p:txBody>
              <a:bodyPr>
                <a:flatTx/>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grpSp>
            <p:nvGrpSpPr>
              <p:cNvPr id="45" name="组合 158742"/>
              <p:cNvGrpSpPr>
                <a:grpSpLocks/>
              </p:cNvGrpSpPr>
              <p:nvPr/>
            </p:nvGrpSpPr>
            <p:grpSpPr bwMode="auto">
              <a:xfrm>
                <a:off x="2976" y="144"/>
                <a:ext cx="816" cy="96"/>
                <a:chOff x="0" y="0"/>
                <a:chExt cx="468" cy="244"/>
              </a:xfrm>
            </p:grpSpPr>
            <p:sp>
              <p:nvSpPr>
                <p:cNvPr id="47" name="椭圆 158743"/>
                <p:cNvSpPr>
                  <a:spLocks noChangeArrowheads="1"/>
                </p:cNvSpPr>
                <p:nvPr/>
              </p:nvSpPr>
              <p:spPr bwMode="auto">
                <a:xfrm>
                  <a:off x="0" y="0"/>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48" name="矩形 158744"/>
                <p:cNvSpPr>
                  <a:spLocks noChangeArrowheads="1"/>
                </p:cNvSpPr>
                <p:nvPr/>
              </p:nvSpPr>
              <p:spPr bwMode="auto">
                <a:xfrm>
                  <a:off x="45" y="2"/>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sp>
              <p:nvSpPr>
                <p:cNvPr id="49" name="椭圆 158745"/>
                <p:cNvSpPr>
                  <a:spLocks noChangeArrowheads="1"/>
                </p:cNvSpPr>
                <p:nvPr/>
              </p:nvSpPr>
              <p:spPr bwMode="auto">
                <a:xfrm>
                  <a:off x="397" y="3"/>
                  <a:ext cx="71" cy="236"/>
                </a:xfrm>
                <a:prstGeom prst="ellipse">
                  <a:avLst/>
                </a:prstGeom>
                <a:gradFill rotWithShape="0">
                  <a:gsLst>
                    <a:gs pos="0">
                      <a:srgbClr val="767676"/>
                    </a:gs>
                    <a:gs pos="50000">
                      <a:schemeClr val="bg1"/>
                    </a:gs>
                    <a:gs pos="100000">
                      <a:srgbClr val="767676"/>
                    </a:gs>
                  </a:gsLst>
                  <a:lin ang="5400000" scaled="1"/>
                </a:gradFill>
                <a:ln w="12700">
                  <a:solidFill>
                    <a:schemeClr val="bg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0" name="椭圆 158746"/>
                <p:cNvSpPr>
                  <a:spLocks noChangeArrowheads="1"/>
                </p:cNvSpPr>
                <p:nvPr/>
              </p:nvSpPr>
              <p:spPr bwMode="auto">
                <a:xfrm>
                  <a:off x="436" y="81"/>
                  <a:ext cx="20" cy="68"/>
                </a:xfrm>
                <a:prstGeom prst="ellipse">
                  <a:avLst/>
                </a:prstGeom>
                <a:gradFill rotWithShape="0">
                  <a:gsLst>
                    <a:gs pos="0">
                      <a:srgbClr val="767676"/>
                    </a:gs>
                    <a:gs pos="50000">
                      <a:schemeClr val="bg1"/>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46" name="矩形 158747"/>
              <p:cNvSpPr>
                <a:spLocks noChangeArrowheads="1"/>
              </p:cNvSpPr>
              <p:nvPr/>
            </p:nvSpPr>
            <p:spPr bwMode="auto">
              <a:xfrm rot="3419336">
                <a:off x="3408" y="0"/>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a:flatTx/>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000" b="0" i="0" u="none" strike="noStrike" kern="1200" cap="none" spc="0" normalizeH="0" baseline="0" noProof="0">
                  <a:ln>
                    <a:noFill/>
                  </a:ln>
                  <a:solidFill>
                    <a:srgbClr val="44546A"/>
                  </a:solidFill>
                  <a:effectLst/>
                  <a:uLnTx/>
                  <a:uFillTx/>
                  <a:latin typeface="Arial" panose="020B0604020202020204" pitchFamily="34" charset="0"/>
                  <a:ea typeface="黑体" panose="02010609060101010101" pitchFamily="49" charset="-122"/>
                  <a:cs typeface="+mn-cs"/>
                </a:endParaRPr>
              </a:p>
            </p:txBody>
          </p:sp>
        </p:grpSp>
        <p:sp>
          <p:nvSpPr>
            <p:cNvPr id="32" name="矩形 158748"/>
            <p:cNvSpPr>
              <a:spLocks noChangeArrowheads="1"/>
            </p:cNvSpPr>
            <p:nvPr/>
          </p:nvSpPr>
          <p:spPr bwMode="auto">
            <a:xfrm>
              <a:off x="589" y="475"/>
              <a:ext cx="1208"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rPr>
                <a:t>（1）</a:t>
              </a:r>
            </a:p>
          </p:txBody>
        </p:sp>
        <p:sp>
          <p:nvSpPr>
            <p:cNvPr id="33" name="矩形 158749"/>
            <p:cNvSpPr>
              <a:spLocks noChangeArrowheads="1"/>
            </p:cNvSpPr>
            <p:nvPr/>
          </p:nvSpPr>
          <p:spPr bwMode="auto">
            <a:xfrm>
              <a:off x="3259" y="475"/>
              <a:ext cx="1208"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rPr>
                <a:t>（2）</a:t>
              </a:r>
            </a:p>
          </p:txBody>
        </p:sp>
        <p:sp>
          <p:nvSpPr>
            <p:cNvPr id="34" name="矩形 158750"/>
            <p:cNvSpPr>
              <a:spLocks noChangeArrowheads="1"/>
            </p:cNvSpPr>
            <p:nvPr/>
          </p:nvSpPr>
          <p:spPr bwMode="auto">
            <a:xfrm>
              <a:off x="5694" y="475"/>
              <a:ext cx="1208"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rPr>
                <a:t>（3）</a:t>
              </a:r>
            </a:p>
          </p:txBody>
        </p:sp>
        <p:sp>
          <p:nvSpPr>
            <p:cNvPr id="35" name="矩形 158751"/>
            <p:cNvSpPr>
              <a:spLocks noChangeArrowheads="1"/>
            </p:cNvSpPr>
            <p:nvPr/>
          </p:nvSpPr>
          <p:spPr bwMode="auto">
            <a:xfrm>
              <a:off x="8364" y="475"/>
              <a:ext cx="1208"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rPr>
                <a:t>（4）</a:t>
              </a:r>
            </a:p>
          </p:txBody>
        </p:sp>
        <p:sp>
          <p:nvSpPr>
            <p:cNvPr id="36" name="矩形 158752"/>
            <p:cNvSpPr>
              <a:spLocks noChangeArrowheads="1"/>
            </p:cNvSpPr>
            <p:nvPr/>
          </p:nvSpPr>
          <p:spPr bwMode="auto">
            <a:xfrm>
              <a:off x="141" y="2782"/>
              <a:ext cx="2235" cy="2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mn-cs"/>
                </a:rPr>
                <a:t>    熔断器的插座和插片的接触应保护良好。</a:t>
              </a:r>
            </a:p>
          </p:txBody>
        </p:sp>
        <p:sp>
          <p:nvSpPr>
            <p:cNvPr id="37" name="矩形 158753"/>
            <p:cNvSpPr>
              <a:spLocks noChangeArrowheads="1"/>
            </p:cNvSpPr>
            <p:nvPr/>
          </p:nvSpPr>
          <p:spPr bwMode="auto">
            <a:xfrm>
              <a:off x="8052" y="2140"/>
              <a:ext cx="2607" cy="3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mn-cs"/>
                </a:rPr>
                <a:t>    安装螺旋式熔断器时，电源线应接在瓷底座的下接线座上，负载线应接在螺纹壳的上接线座上。</a:t>
              </a:r>
            </a:p>
          </p:txBody>
        </p:sp>
        <p:sp>
          <p:nvSpPr>
            <p:cNvPr id="38" name="矩形 158754"/>
            <p:cNvSpPr>
              <a:spLocks noChangeArrowheads="1"/>
            </p:cNvSpPr>
            <p:nvPr/>
          </p:nvSpPr>
          <p:spPr bwMode="auto">
            <a:xfrm>
              <a:off x="2800" y="2011"/>
              <a:ext cx="2235" cy="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just"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黑体" panose="02010609060101010101" pitchFamily="49" charset="-122"/>
                  <a:cs typeface="+mn-cs"/>
                </a:rPr>
                <a:t>    熔体烧断后，应首先查明原因，排除故障。</a:t>
              </a:r>
              <a:r>
                <a:rPr kumimoji="0" lang="zh-CN" altLang="zh-CN" sz="1800" b="0" i="0" u="none" strike="noStrike" kern="1200" cap="none" spc="0" normalizeH="0" baseline="0" noProof="0" dirty="0" smtClean="0">
                  <a:ln>
                    <a:noFill/>
                  </a:ln>
                  <a:solidFill>
                    <a:prstClr val="black"/>
                  </a:solidFill>
                  <a:effectLst/>
                  <a:uLnTx/>
                  <a:uFillTx/>
                  <a:latin typeface="Arial" panose="020B0604020202020204" pitchFamily="34" charset="0"/>
                  <a:ea typeface="黑体" panose="02010609060101010101" pitchFamily="49" charset="-122"/>
                  <a:cs typeface="+mn-cs"/>
                </a:rPr>
                <a:t>更换新熔体的规格与换下来的一致。</a:t>
              </a:r>
              <a:endParaRPr kumimoji="0" lang="zh-CN" altLang="zh-CN" sz="1800" b="0" i="0" u="none" strike="noStrike" kern="120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mn-cs"/>
              </a:endParaRPr>
            </a:p>
          </p:txBody>
        </p:sp>
        <p:sp>
          <p:nvSpPr>
            <p:cNvPr id="39" name="矩形 158755"/>
            <p:cNvSpPr>
              <a:spLocks noChangeArrowheads="1"/>
            </p:cNvSpPr>
            <p:nvPr/>
          </p:nvSpPr>
          <p:spPr bwMode="auto">
            <a:xfrm>
              <a:off x="5582" y="2407"/>
              <a:ext cx="2235" cy="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mn-cs"/>
                </a:rPr>
                <a:t>    更换熔体或熔管时，必须将电源断开，以防触电。</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Tree>
    <p:extLst>
      <p:ext uri="{BB962C8B-B14F-4D97-AF65-F5344CB8AC3E}">
        <p14:creationId xmlns:p14="http://schemas.microsoft.com/office/powerpoint/2010/main" val="33420593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800" decel="100000"/>
                                        <p:tgtEl>
                                          <p:spTgt spid="26"/>
                                        </p:tgtEl>
                                      </p:cBhvr>
                                    </p:animEffect>
                                    <p:anim calcmode="lin" valueType="num">
                                      <p:cBhvr>
                                        <p:cTn id="8" dur="800" decel="100000" fill="hold"/>
                                        <p:tgtEl>
                                          <p:spTgt spid="26"/>
                                        </p:tgtEl>
                                        <p:attrNameLst>
                                          <p:attrName>style.rotation</p:attrName>
                                        </p:attrNameLst>
                                      </p:cBhvr>
                                      <p:tavLst>
                                        <p:tav tm="0">
                                          <p:val>
                                            <p:fltVal val="-90"/>
                                          </p:val>
                                        </p:tav>
                                        <p:tav tm="100000">
                                          <p:val>
                                            <p:fltVal val="0"/>
                                          </p:val>
                                        </p:tav>
                                      </p:tavLst>
                                    </p:anim>
                                    <p:anim calcmode="lin" valueType="num">
                                      <p:cBhvr>
                                        <p:cTn id="9" dur="800" decel="100000" fill="hold"/>
                                        <p:tgtEl>
                                          <p:spTgt spid="26"/>
                                        </p:tgtEl>
                                        <p:attrNameLst>
                                          <p:attrName>ppt_x</p:attrName>
                                        </p:attrNameLst>
                                      </p:cBhvr>
                                      <p:tavLst>
                                        <p:tav tm="0">
                                          <p:val>
                                            <p:strVal val="#ppt_x+0.4"/>
                                          </p:val>
                                        </p:tav>
                                        <p:tav tm="100000">
                                          <p:val>
                                            <p:strVal val="#ppt_x-0.05"/>
                                          </p:val>
                                        </p:tav>
                                      </p:tavLst>
                                    </p:anim>
                                    <p:anim calcmode="lin" valueType="num">
                                      <p:cBhvr>
                                        <p:cTn id="10" dur="800" decel="100000" fill="hold"/>
                                        <p:tgtEl>
                                          <p:spTgt spid="2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7154660" cy="74866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265"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4.2 </a:t>
            </a:r>
            <a:r>
              <a:rPr kumimoji="0" lang="zh-CN" altLang="en-US" sz="4265"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开关与熔断器</a:t>
            </a:r>
            <a:endParaRPr kumimoji="0" lang="zh-CN" altLang="en-US" sz="4265"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本节任务</a:t>
            </a:r>
          </a:p>
        </p:txBody>
      </p:sp>
      <p:sp>
        <p:nvSpPr>
          <p:cNvPr id="28" name="TextBox 6"/>
          <p:cNvSpPr txBox="1">
            <a:spLocks noChangeArrowheads="1"/>
          </p:cNvSpPr>
          <p:nvPr>
            <p:custDataLst>
              <p:tags r:id="rId1"/>
            </p:custDataLst>
          </p:nvPr>
        </p:nvSpPr>
        <p:spPr bwMode="auto">
          <a:xfrm>
            <a:off x="5993449" y="2912745"/>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了解各种低压</a:t>
            </a:r>
            <a:r>
              <a:rPr lang="zh-CN" altLang="en-US" sz="2400" b="1" dirty="0" smtClean="0">
                <a:latin typeface="Times New Roman" panose="02020603050405020304" pitchFamily="18" charset="0"/>
                <a:sym typeface="+mn-ea"/>
              </a:rPr>
              <a:t>开关、熔断器的</a:t>
            </a:r>
            <a:r>
              <a:rPr lang="zh-CN" altLang="en-US" sz="2400" b="1" dirty="0">
                <a:latin typeface="Times New Roman" panose="02020603050405020304" pitchFamily="18" charset="0"/>
                <a:sym typeface="+mn-ea"/>
              </a:rPr>
              <a:t>功能、基本结构和工作</a:t>
            </a:r>
            <a:r>
              <a:rPr lang="zh-CN" altLang="en-US" sz="2400" b="1" dirty="0" smtClean="0">
                <a:latin typeface="Times New Roman" panose="02020603050405020304" pitchFamily="18" charset="0"/>
                <a:sym typeface="+mn-ea"/>
              </a:rPr>
              <a:t>原理</a:t>
            </a:r>
            <a:endParaRPr lang="zh-CN" altLang="en-US" sz="2400" b="1" dirty="0">
              <a:latin typeface="Times New Roman" panose="02020603050405020304" pitchFamily="18" charset="0"/>
              <a:sym typeface="+mn-ea"/>
            </a:endParaRPr>
          </a:p>
        </p:txBody>
      </p:sp>
      <p:sp>
        <p:nvSpPr>
          <p:cNvPr id="29" name="TextBox 6"/>
          <p:cNvSpPr txBox="1">
            <a:spLocks noChangeArrowheads="1"/>
          </p:cNvSpPr>
          <p:nvPr>
            <p:custDataLst>
              <p:tags r:id="rId2"/>
            </p:custDataLst>
          </p:nvPr>
        </p:nvSpPr>
        <p:spPr bwMode="auto">
          <a:xfrm>
            <a:off x="5981700" y="1726565"/>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正确认识低压开关（刀开关、低压</a:t>
            </a:r>
            <a:r>
              <a:rPr lang="zh-CN" altLang="en-US" sz="2400" b="1" dirty="0" smtClean="0">
                <a:latin typeface="Times New Roman" panose="02020603050405020304" pitchFamily="18" charset="0"/>
                <a:sym typeface="+mn-ea"/>
              </a:rPr>
              <a:t>断路器）</a:t>
            </a:r>
            <a:r>
              <a:rPr lang="zh-CN" altLang="en-US" sz="2400" b="1" dirty="0">
                <a:latin typeface="Times New Roman" panose="02020603050405020304" pitchFamily="18" charset="0"/>
                <a:sym typeface="+mn-ea"/>
              </a:rPr>
              <a:t>各</a:t>
            </a:r>
            <a:r>
              <a:rPr lang="zh-CN" altLang="en-US" sz="2400" b="1" dirty="0" smtClean="0">
                <a:latin typeface="Times New Roman" panose="02020603050405020304" pitchFamily="18" charset="0"/>
                <a:sym typeface="+mn-ea"/>
              </a:rPr>
              <a:t>类熔断器</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6"/>
          <p:cNvSpPr txBox="1">
            <a:spLocks noChangeArrowheads="1"/>
          </p:cNvSpPr>
          <p:nvPr>
            <p:custDataLst>
              <p:tags r:id="rId3"/>
            </p:custDataLst>
          </p:nvPr>
        </p:nvSpPr>
        <p:spPr bwMode="auto">
          <a:xfrm>
            <a:off x="6056630" y="4047490"/>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a:latin typeface="Times New Roman" panose="02020603050405020304" pitchFamily="18" charset="0"/>
                <a:sym typeface="+mn-ea"/>
              </a:rPr>
              <a:t>学会选择使用各种低压</a:t>
            </a:r>
            <a:r>
              <a:rPr lang="zh-CN" altLang="en-US" sz="2400" b="1" dirty="0" smtClean="0">
                <a:latin typeface="Times New Roman" panose="02020603050405020304" pitchFamily="18" charset="0"/>
                <a:sym typeface="+mn-ea"/>
              </a:rPr>
              <a:t>开关、熔断器</a:t>
            </a:r>
            <a:endParaRPr lang="zh-CN" altLang="en-US" sz="2400" b="1" dirty="0">
              <a:latin typeface="Times New Roman" panose="02020603050405020304" pitchFamily="18" charset="0"/>
              <a:sym typeface="+mn-ea"/>
            </a:endParaRPr>
          </a:p>
        </p:txBody>
      </p:sp>
      <p:grpSp>
        <p:nvGrpSpPr>
          <p:cNvPr id="31" name="组合 30"/>
          <p:cNvGrpSpPr/>
          <p:nvPr>
            <p:custDataLst>
              <p:tags r:id="rId4"/>
            </p:custDataLst>
          </p:nvPr>
        </p:nvGrpSpPr>
        <p:grpSpPr>
          <a:xfrm flipV="1">
            <a:off x="5505450" y="1814830"/>
            <a:ext cx="441325" cy="1097915"/>
            <a:chOff x="581025" y="-431160"/>
            <a:chExt cx="1619642" cy="3889866"/>
          </a:xfrm>
        </p:grpSpPr>
        <p:grpSp>
          <p:nvGrpSpPr>
            <p:cNvPr id="32" name="组合 31"/>
            <p:cNvGrpSpPr/>
            <p:nvPr/>
          </p:nvGrpSpPr>
          <p:grpSpPr>
            <a:xfrm>
              <a:off x="581025" y="-431160"/>
              <a:ext cx="1619642" cy="3889866"/>
              <a:chOff x="6651335" y="-335489"/>
              <a:chExt cx="1360493" cy="3190953"/>
            </a:xfrm>
            <a:effectLst/>
          </p:grpSpPr>
          <p:grpSp>
            <p:nvGrpSpPr>
              <p:cNvPr id="34" name="组合 3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6" name="同心圆 35"/>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椭圆 32"/>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组合 37"/>
          <p:cNvGrpSpPr/>
          <p:nvPr>
            <p:custDataLst>
              <p:tags r:id="rId5"/>
            </p:custDataLst>
          </p:nvPr>
        </p:nvGrpSpPr>
        <p:grpSpPr>
          <a:xfrm flipV="1">
            <a:off x="5505450" y="2823845"/>
            <a:ext cx="441325" cy="1097915"/>
            <a:chOff x="581025" y="-431160"/>
            <a:chExt cx="1619642" cy="3889866"/>
          </a:xfrm>
        </p:grpSpPr>
        <p:grpSp>
          <p:nvGrpSpPr>
            <p:cNvPr id="39" name="组合 38"/>
            <p:cNvGrpSpPr/>
            <p:nvPr/>
          </p:nvGrpSpPr>
          <p:grpSpPr>
            <a:xfrm>
              <a:off x="581025" y="-431160"/>
              <a:ext cx="1619642" cy="3889866"/>
              <a:chOff x="6651335" y="-335489"/>
              <a:chExt cx="1360493" cy="3190953"/>
            </a:xfrm>
            <a:effectLst/>
          </p:grpSpPr>
          <p:grpSp>
            <p:nvGrpSpPr>
              <p:cNvPr id="41" name="组合 4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3" name="同心圆 42"/>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椭圆 39"/>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custDataLst>
              <p:tags r:id="rId6"/>
            </p:custDataLst>
          </p:nvPr>
        </p:nvGrpSpPr>
        <p:grpSpPr>
          <a:xfrm flipV="1">
            <a:off x="5466715" y="4047490"/>
            <a:ext cx="441325" cy="1097915"/>
            <a:chOff x="581025" y="-431160"/>
            <a:chExt cx="1619642" cy="3889866"/>
          </a:xfrm>
        </p:grpSpPr>
        <p:grpSp>
          <p:nvGrpSpPr>
            <p:cNvPr id="46" name="组合 45"/>
            <p:cNvGrpSpPr/>
            <p:nvPr/>
          </p:nvGrpSpPr>
          <p:grpSpPr>
            <a:xfrm>
              <a:off x="581025" y="-431160"/>
              <a:ext cx="1619642" cy="3889866"/>
              <a:chOff x="6651335" y="-335489"/>
              <a:chExt cx="1360493" cy="3190953"/>
            </a:xfrm>
            <a:effectLst/>
          </p:grpSpPr>
          <p:grpSp>
            <p:nvGrpSpPr>
              <p:cNvPr id="49" name="组合 4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1" name="同心圆 50"/>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椭圆 47"/>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63405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一、刀开关</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矩形 2"/>
          <p:cNvSpPr/>
          <p:nvPr/>
        </p:nvSpPr>
        <p:spPr>
          <a:xfrm>
            <a:off x="612326" y="1536907"/>
            <a:ext cx="10029752" cy="1754326"/>
          </a:xfrm>
          <a:prstGeom prst="rect">
            <a:avLst/>
          </a:prstGeom>
        </p:spPr>
        <p:txBody>
          <a:bodyPr wrap="square">
            <a:spAutoFit/>
          </a:bodyPr>
          <a:lstStyle/>
          <a:p>
            <a:pPr marL="0" marR="0" lvl="0" indent="266700" algn="just" defTabSz="914400" rtl="0" eaLnBrk="1" fontAlgn="auto" latinLnBrk="0" hangingPunct="1">
              <a:lnSpc>
                <a:spcPct val="200000"/>
              </a:lnSpc>
              <a:spcBef>
                <a:spcPts val="0"/>
              </a:spcBef>
              <a:spcAft>
                <a:spcPts val="0"/>
              </a:spcAft>
              <a:buClrTx/>
              <a:buSzTx/>
              <a:buFontTx/>
              <a:buNone/>
              <a:tabLst/>
              <a:defRPr/>
            </a:pPr>
            <a:r>
              <a:rPr kumimoji="0" lang="en-US"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刀开关</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又称闸刀开关，是一种结构最简单、应用最广泛的手动电器。在低压电路中，作为不频繁接通和分断电路或用来将电路与电源隔离</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266700" algn="just" defTabSz="914400" rtl="0" eaLnBrk="1" fontAlgn="auto" latinLnBrk="0" hangingPunct="1">
              <a:lnSpc>
                <a:spcPct val="200000"/>
              </a:lnSpc>
              <a:spcBef>
                <a:spcPts val="0"/>
              </a:spcBef>
              <a:spcAft>
                <a:spcPts val="0"/>
              </a:spcAft>
              <a:buClrTx/>
              <a:buSzTx/>
              <a:buFontTx/>
              <a:buNone/>
              <a:tabLst/>
              <a:defRPr/>
            </a:pPr>
            <a:r>
              <a:rPr kumimoji="0" lang="zh-CN" altLang="en-US" sz="1800" b="0" i="0" u="none" strike="noStrike" kern="100" cap="none" spc="0" normalizeH="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刀开关</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的典型结构由手柄、触刀、静插座（简称</a:t>
            </a: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插座）</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、铰链支座和绝缘底板所</a:t>
            </a: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组成。</a:t>
            </a:r>
            <a:endPar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Rectangle 2"/>
          <p:cNvSpPr>
            <a:spLocks noChangeArrowheads="1"/>
          </p:cNvSpPr>
          <p:nvPr/>
        </p:nvSpPr>
        <p:spPr bwMode="auto">
          <a:xfrm>
            <a:off x="706582" y="1363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17" name="组合 16"/>
          <p:cNvGrpSpPr/>
          <p:nvPr/>
        </p:nvGrpSpPr>
        <p:grpSpPr>
          <a:xfrm>
            <a:off x="7170253" y="3800106"/>
            <a:ext cx="3985427" cy="1754124"/>
            <a:chOff x="1470037" y="3150045"/>
            <a:chExt cx="3985427" cy="1754124"/>
          </a:xfrm>
        </p:grpSpPr>
        <p:sp>
          <p:nvSpPr>
            <p:cNvPr id="15" name="矩形 14"/>
            <p:cNvSpPr/>
            <p:nvPr/>
          </p:nvSpPr>
          <p:spPr>
            <a:xfrm>
              <a:off x="4428260" y="3554034"/>
              <a:ext cx="1027204" cy="1273490"/>
            </a:xfrm>
            <a:prstGeom prst="rect">
              <a:avLst/>
            </a:prstGeom>
          </p:spPr>
          <p:txBody>
            <a:bodyPr wrap="none">
              <a:spAutoFit/>
            </a:bodyPr>
            <a:lstStyle/>
            <a:p>
              <a:pPr marL="189865"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r>
                <a:rPr kumimoji="0" lang="zh-CN"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手柄</a:t>
              </a:r>
              <a:endPar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189865"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2-</a:t>
              </a:r>
              <a:r>
                <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静</a:t>
              </a:r>
              <a:r>
                <a:rPr kumimoji="0" lang="zh-CN"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插座</a:t>
              </a:r>
              <a:endPar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189865"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3-</a:t>
              </a:r>
              <a:r>
                <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触</a:t>
              </a:r>
              <a:r>
                <a:rPr kumimoji="0" lang="zh-CN"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刀</a:t>
              </a:r>
              <a:endPar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189865"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4-</a:t>
              </a:r>
              <a:r>
                <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铰链</a:t>
              </a:r>
              <a:r>
                <a:rPr kumimoji="0" lang="zh-CN"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支座</a:t>
              </a:r>
              <a:endPar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189865"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5-</a:t>
              </a:r>
              <a:r>
                <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绝缘</a:t>
              </a:r>
              <a:r>
                <a:rPr kumimoji="0" lang="zh-CN" altLang="zh-CN" sz="1050" b="0" i="0" u="none" strike="noStrike" kern="1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底座</a:t>
              </a:r>
              <a:endParaRPr kumimoji="0" lang="zh-CN" altLang="zh-CN" sz="40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pic>
          <p:nvPicPr>
            <p:cNvPr id="16" name="图片 15"/>
            <p:cNvPicPr>
              <a:picLocks noChangeAspect="1"/>
            </p:cNvPicPr>
            <p:nvPr/>
          </p:nvPicPr>
          <p:blipFill>
            <a:blip r:embed="rId3">
              <a:clrChange>
                <a:clrFrom>
                  <a:srgbClr val="FFFFFF"/>
                </a:clrFrom>
                <a:clrTo>
                  <a:srgbClr val="FFFFFF">
                    <a:alpha val="0"/>
                  </a:srgbClr>
                </a:clrTo>
              </a:clrChange>
            </a:blip>
            <a:stretch>
              <a:fillRect/>
            </a:stretch>
          </p:blipFill>
          <p:spPr>
            <a:xfrm>
              <a:off x="1470037" y="3150045"/>
              <a:ext cx="3183636" cy="1754124"/>
            </a:xfrm>
            <a:prstGeom prst="rect">
              <a:avLst/>
            </a:prstGeom>
          </p:spPr>
        </p:pic>
      </p:grpSp>
      <p:sp>
        <p:nvSpPr>
          <p:cNvPr id="18" name="矩形 17"/>
          <p:cNvSpPr/>
          <p:nvPr/>
        </p:nvSpPr>
        <p:spPr>
          <a:xfrm>
            <a:off x="640081" y="3409679"/>
            <a:ext cx="6231913" cy="2308324"/>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刀开关</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的种类很多，按刀的极数可分为单极、双极和三极</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。刀</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的转换方向可分为单掷和双掷</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；按</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灭弧情况可分为带灭弧罩和不带灭弧罩</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；按</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接线方式可分为板前接线式和板后接线式等</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1791363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一、刀开关</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a:grpSpLocks/>
          </p:cNvGrpSpPr>
          <p:nvPr/>
        </p:nvGrpSpPr>
        <p:grpSpPr bwMode="auto">
          <a:xfrm>
            <a:off x="6044910" y="2203404"/>
            <a:ext cx="5504717" cy="2511132"/>
            <a:chOff x="0" y="0"/>
            <a:chExt cx="13099" cy="5863"/>
          </a:xfrm>
        </p:grpSpPr>
        <p:pic>
          <p:nvPicPr>
            <p:cNvPr id="8" name="图片 7" descr="1-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4331"/>
            <a:stretch>
              <a:fillRect/>
            </a:stretch>
          </p:blipFill>
          <p:spPr bwMode="auto">
            <a:xfrm>
              <a:off x="2041" y="680"/>
              <a:ext cx="11058" cy="4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hk2-b"/>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2147" cy="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33803"/>
            <p:cNvSpPr txBox="1">
              <a:spLocks noChangeArrowheads="1"/>
            </p:cNvSpPr>
            <p:nvPr/>
          </p:nvSpPr>
          <p:spPr bwMode="auto">
            <a:xfrm>
              <a:off x="4649" y="5216"/>
              <a:ext cx="4114" cy="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1pPr>
              <a:lvl2pPr marL="4572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2pPr>
              <a:lvl3pPr marL="9144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3pPr>
              <a:lvl4pPr marL="13716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4pPr>
              <a:lvl5pPr marL="18288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5pPr>
              <a:lvl6pPr marL="22860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6pPr>
              <a:lvl7pPr marL="27432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7pPr>
              <a:lvl8pPr marL="32004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8pPr>
              <a:lvl9pPr marL="36576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sym typeface="宋体" panose="02010600030101010101" pitchFamily="2" charset="-122"/>
                </a:rPr>
                <a:t>HK</a:t>
              </a:r>
              <a:r>
                <a:rPr kumimoji="0"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sym typeface="宋体" panose="02010600030101010101" pitchFamily="2" charset="-122"/>
                </a:rPr>
                <a:t> 系列刀开关结构图</a:t>
              </a:r>
            </a:p>
          </p:txBody>
        </p:sp>
      </p:grpSp>
      <p:grpSp>
        <p:nvGrpSpPr>
          <p:cNvPr id="11" name="组合 10"/>
          <p:cNvGrpSpPr>
            <a:grpSpLocks/>
          </p:cNvGrpSpPr>
          <p:nvPr/>
        </p:nvGrpSpPr>
        <p:grpSpPr bwMode="auto">
          <a:xfrm>
            <a:off x="6563129" y="4881852"/>
            <a:ext cx="4401358" cy="1595494"/>
            <a:chOff x="0" y="0"/>
            <a:chExt cx="11960" cy="3865"/>
          </a:xfrm>
        </p:grpSpPr>
        <p:pic>
          <p:nvPicPr>
            <p:cNvPr id="12" name="图片 11" descr="1-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0"/>
              <a:ext cx="11960" cy="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34820"/>
            <p:cNvSpPr txBox="1">
              <a:spLocks noChangeArrowheads="1"/>
            </p:cNvSpPr>
            <p:nvPr/>
          </p:nvSpPr>
          <p:spPr bwMode="auto">
            <a:xfrm>
              <a:off x="3515" y="3231"/>
              <a:ext cx="4454"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1pPr>
              <a:lvl2pPr marL="4572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2pPr>
              <a:lvl3pPr marL="9144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3pPr>
              <a:lvl4pPr marL="13716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4pPr>
              <a:lvl5pPr marL="18288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5pPr>
              <a:lvl6pPr marL="22860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6pPr>
              <a:lvl7pPr marL="27432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7pPr>
              <a:lvl8pPr marL="32004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8pPr>
              <a:lvl9pPr marL="36576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黑体" panose="02010609060101010101" pitchFamily="49" charset="-122"/>
                  <a:cs typeface="+mn-cs"/>
                  <a:sym typeface="宋体" panose="02010600030101010101" pitchFamily="2" charset="-122"/>
                </a:rPr>
                <a:t>刀开关图形、文字符号</a:t>
              </a:r>
            </a:p>
          </p:txBody>
        </p:sp>
      </p:grpSp>
      <p:sp>
        <p:nvSpPr>
          <p:cNvPr id="4" name="矩形 3"/>
          <p:cNvSpPr/>
          <p:nvPr/>
        </p:nvSpPr>
        <p:spPr>
          <a:xfrm>
            <a:off x="675735" y="2520029"/>
            <a:ext cx="2443298" cy="369332"/>
          </a:xfrm>
          <a:prstGeom prst="rect">
            <a:avLst/>
          </a:prstGeom>
        </p:spPr>
        <p:txBody>
          <a:bodyPr wrap="none">
            <a:spAutoFit/>
          </a:bodyPr>
          <a:lstStyle/>
          <a:p>
            <a:pPr marL="0" marR="0" lvl="0" indent="266700" algn="ju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kumimoji="0" lang="zh-CN"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．开启式负荷开关</a:t>
            </a:r>
            <a:endParaRPr kumimoji="0" lang="zh-CN"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775994" y="3305827"/>
            <a:ext cx="4819885" cy="21698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开启式</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负荷开关又称为瓷底胶盖刀开关，简称闸刀开关。生产中常用的是</a:t>
            </a:r>
            <a:r>
              <a:rPr kumimoji="0" lang="en-US"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HK</a:t>
            </a:r>
            <a:r>
              <a:rPr kumimoji="0" lang="zh-CN"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系列开启式负荷开关，适用于照明和小容量电动机控制线路中，供手动不频繁地接通和分断电路，并起短路保护作用。</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002225" y="1686443"/>
            <a:ext cx="5493812" cy="369332"/>
          </a:xfrm>
          <a:prstGeom prst="rect">
            <a:avLst/>
          </a:prstGeom>
        </p:spPr>
        <p:txBody>
          <a:bodyPr wrap="none">
            <a:spAutoFit/>
          </a:bodyPr>
          <a:lstStyle/>
          <a:p>
            <a:r>
              <a:rPr lang="zh-CN" altLang="zh-CN" kern="100" dirty="0">
                <a:solidFill>
                  <a:prstClr val="black"/>
                </a:solidFill>
                <a:latin typeface="微软雅黑" panose="020B0503020204020204" pitchFamily="34" charset="-122"/>
                <a:ea typeface="微软雅黑" panose="020B0503020204020204" pitchFamily="34" charset="-122"/>
              </a:rPr>
              <a:t>常用的刀开关有开启式负荷开关和封闭式负荷开关。</a:t>
            </a:r>
            <a:endParaRPr lang="zh-CN" altLang="en-US" dirty="0"/>
          </a:p>
        </p:txBody>
      </p:sp>
    </p:spTree>
    <p:extLst>
      <p:ext uri="{BB962C8B-B14F-4D97-AF65-F5344CB8AC3E}">
        <p14:creationId xmlns:p14="http://schemas.microsoft.com/office/powerpoint/2010/main" val="36114579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一、刀开关</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567670" y="1605463"/>
            <a:ext cx="2443298" cy="369332"/>
          </a:xfrm>
          <a:prstGeom prst="rect">
            <a:avLst/>
          </a:prstGeom>
        </p:spPr>
        <p:txBody>
          <a:bodyPr wrap="none">
            <a:spAutoFit/>
          </a:bodyPr>
          <a:lstStyle/>
          <a:p>
            <a:pPr marL="0" marR="0" lvl="0" indent="266700" algn="ju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a:t>
            </a:r>
            <a:r>
              <a:rPr kumimoji="0" lang="zh-CN" altLang="en-US" sz="1800" b="1" i="0" u="none" strike="noStrike" kern="1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．封闭式负荷开关</a:t>
            </a:r>
            <a:endParaRPr kumimoji="0" lang="zh-CN"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736513" y="2257268"/>
            <a:ext cx="5697538" cy="300082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封闭式</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负荷开关又称为铁壳开关，由触刀、熔断器、操作机构和铁外壳等构成</a:t>
            </a: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铁</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壳与操作机构装有机械联锁，即盖子打开时开关不能闭合和开关闭合时盖子不能打开。操作机构中，在手柄转轴与底座之间装有速动弹簧，能使开关快速接通与断开，而开关的通断速度与手柄操作速度无关，这样有利于迅速灭弧。</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4" name="组合 13"/>
          <p:cNvGrpSpPr>
            <a:grpSpLocks/>
          </p:cNvGrpSpPr>
          <p:nvPr/>
        </p:nvGrpSpPr>
        <p:grpSpPr bwMode="auto">
          <a:xfrm>
            <a:off x="7397651" y="2354829"/>
            <a:ext cx="4096009" cy="3814477"/>
            <a:chOff x="320" y="-48"/>
            <a:chExt cx="5149" cy="4392"/>
          </a:xfrm>
        </p:grpSpPr>
        <p:pic>
          <p:nvPicPr>
            <p:cNvPr id="15" name="图片 14" descr="1-1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0" y="-48"/>
              <a:ext cx="4256" cy="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40963"/>
            <p:cNvSpPr txBox="1">
              <a:spLocks noChangeArrowheads="1"/>
            </p:cNvSpPr>
            <p:nvPr/>
          </p:nvSpPr>
          <p:spPr bwMode="auto">
            <a:xfrm>
              <a:off x="1015" y="3965"/>
              <a:ext cx="4454" cy="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1pPr>
              <a:lvl2pPr marL="4572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2pPr>
              <a:lvl3pPr marL="9144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3pPr>
              <a:lvl4pPr marL="13716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4pPr>
              <a:lvl5pPr marL="18288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5pPr>
              <a:lvl6pPr marL="22860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6pPr>
              <a:lvl7pPr marL="27432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7pPr>
              <a:lvl8pPr marL="32004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8pPr>
              <a:lvl9pPr marL="36576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宋体" panose="02010600030101010101" pitchFamily="2" charset="-122"/>
                  <a:ea typeface="黑体" panose="02010609060101010101" pitchFamily="49" charset="-122"/>
                  <a:cs typeface="+mn-cs"/>
                  <a:sym typeface="宋体" panose="02010600030101010101" pitchFamily="2" charset="-122"/>
                </a:rPr>
                <a:t>HH</a:t>
              </a:r>
              <a:r>
                <a:rPr kumimoji="0" lang="zh-CN" altLang="en-US" sz="1100" b="0" i="0" u="none" strike="noStrike" kern="1200" cap="none" spc="0" normalizeH="0" baseline="0" noProof="0" dirty="0">
                  <a:ln>
                    <a:noFill/>
                  </a:ln>
                  <a:solidFill>
                    <a:prstClr val="black"/>
                  </a:solidFill>
                  <a:effectLst/>
                  <a:uLnTx/>
                  <a:uFillTx/>
                  <a:latin typeface="宋体" panose="02010600030101010101" pitchFamily="2" charset="-122"/>
                  <a:ea typeface="黑体" panose="02010609060101010101" pitchFamily="49" charset="-122"/>
                  <a:cs typeface="+mn-cs"/>
                  <a:sym typeface="宋体" panose="02010600030101010101" pitchFamily="2" charset="-122"/>
                </a:rPr>
                <a:t>系列封闭式负荷开关</a:t>
              </a:r>
            </a:p>
          </p:txBody>
        </p:sp>
      </p:grpSp>
    </p:spTree>
    <p:extLst>
      <p:ext uri="{BB962C8B-B14F-4D97-AF65-F5344CB8AC3E}">
        <p14:creationId xmlns:p14="http://schemas.microsoft.com/office/powerpoint/2010/main" val="23668756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二、组合开关</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645072" y="1384432"/>
            <a:ext cx="10141671" cy="17543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组合</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开关又称转换开关，常用于</a:t>
            </a:r>
            <a:r>
              <a:rPr kumimoji="0" lang="zh-CN" altLang="en-US"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交流</a:t>
            </a:r>
            <a:r>
              <a:rPr kumimoji="0" lang="en-US"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50Hz</a:t>
            </a:r>
            <a:r>
              <a:rPr kumimoji="0" lang="zh-CN" altLang="en-US"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380V</a:t>
            </a:r>
            <a:r>
              <a:rPr kumimoji="0" lang="zh-CN" altLang="en-US"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以下及直流</a:t>
            </a:r>
            <a:r>
              <a:rPr kumimoji="0" lang="en-US" altLang="zh-CN"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220V</a:t>
            </a:r>
            <a:r>
              <a:rPr kumimoji="0" lang="zh-CN" altLang="en-US" sz="1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以下</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的电气线路中，供手动不频繁的接通和分断电路、电源开关或控制</a:t>
            </a:r>
            <a:r>
              <a:rPr kumimoji="0" lang="en-US" altLang="zh-CN"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5kW</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以下小容量异步电动机的启动、停止和正反转。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与</a:t>
            </a:r>
            <a:r>
              <a:rPr kumimoji="0" lang="zh-CN" altLang="en-US" sz="18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普通闸刀开关的区别：转换开关用动触片代替闸刀，操作手柄在平行于安装面的平面内可左右转动。由于采用了扭簧储能，可使触点快速闭合或分断，从而提高了开关的通断能力。</a:t>
            </a: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pic>
        <p:nvPicPr>
          <p:cNvPr id="8" name="图片 7" descr="1024"/>
          <p:cNvPicPr/>
          <p:nvPr/>
        </p:nvPicPr>
        <p:blipFill>
          <a:blip r:embed="rId3" cstate="print">
            <a:clrChange>
              <a:clrFrom>
                <a:srgbClr val="FFFFFF"/>
              </a:clrFrom>
              <a:clrTo>
                <a:srgbClr val="FFFFFF">
                  <a:alpha val="0"/>
                </a:srgbClr>
              </a:clrTo>
            </a:clrChange>
          </a:blip>
          <a:srcRect l="9825" t="5713" r="11578" b="29033"/>
          <a:stretch>
            <a:fillRect/>
          </a:stretch>
        </p:blipFill>
        <p:spPr bwMode="auto">
          <a:xfrm>
            <a:off x="1772818" y="3307746"/>
            <a:ext cx="3105582" cy="3298137"/>
          </a:xfrm>
          <a:prstGeom prst="rect">
            <a:avLst/>
          </a:prstGeom>
          <a:noFill/>
          <a:ln w="9525">
            <a:noFill/>
            <a:miter lim="800000"/>
            <a:headEnd/>
            <a:tailEnd/>
          </a:ln>
        </p:spPr>
      </p:pic>
      <p:sp>
        <p:nvSpPr>
          <p:cNvPr id="9" name="矩形 8"/>
          <p:cNvSpPr/>
          <p:nvPr/>
        </p:nvSpPr>
        <p:spPr>
          <a:xfrm>
            <a:off x="5153825" y="4135399"/>
            <a:ext cx="1524000" cy="2031325"/>
          </a:xfrm>
          <a:prstGeom prst="rect">
            <a:avLst/>
          </a:prstGeom>
        </p:spPr>
        <p:txBody>
          <a:bodyPr wrap="square">
            <a:spAutoFit/>
          </a:bodyPr>
          <a:lstStyle/>
          <a:p>
            <a:r>
              <a:rPr lang="en-US" sz="1400" dirty="0" smtClean="0"/>
              <a:t>1-</a:t>
            </a:r>
            <a:r>
              <a:rPr lang="zh-CN" altLang="en-US" sz="1400" dirty="0" smtClean="0"/>
              <a:t>手柄</a:t>
            </a:r>
            <a:r>
              <a:rPr lang="en-US" sz="1400" dirty="0" smtClean="0"/>
              <a:t> </a:t>
            </a:r>
          </a:p>
          <a:p>
            <a:r>
              <a:rPr lang="en-US" sz="1400" dirty="0" smtClean="0"/>
              <a:t>2-</a:t>
            </a:r>
            <a:r>
              <a:rPr lang="zh-CN" altLang="en-US" sz="1400" dirty="0" smtClean="0"/>
              <a:t>转轴</a:t>
            </a:r>
            <a:r>
              <a:rPr lang="en-US" sz="1400" dirty="0" smtClean="0"/>
              <a:t> </a:t>
            </a:r>
          </a:p>
          <a:p>
            <a:r>
              <a:rPr lang="en-US" sz="1400" dirty="0" smtClean="0"/>
              <a:t>3-</a:t>
            </a:r>
            <a:r>
              <a:rPr lang="zh-CN" altLang="en-US" sz="1400" dirty="0" smtClean="0"/>
              <a:t>弹簧</a:t>
            </a:r>
            <a:r>
              <a:rPr lang="en-US" sz="1400" dirty="0" smtClean="0"/>
              <a:t> </a:t>
            </a:r>
          </a:p>
          <a:p>
            <a:r>
              <a:rPr lang="en-US" sz="1400" dirty="0" smtClean="0"/>
              <a:t>4-</a:t>
            </a:r>
            <a:r>
              <a:rPr lang="zh-CN" altLang="en-US" sz="1400" dirty="0" smtClean="0"/>
              <a:t>凸轮</a:t>
            </a:r>
            <a:r>
              <a:rPr lang="en-US" sz="1400" dirty="0" smtClean="0"/>
              <a:t> </a:t>
            </a:r>
          </a:p>
          <a:p>
            <a:r>
              <a:rPr lang="en-US" sz="1400" dirty="0" smtClean="0"/>
              <a:t>5-</a:t>
            </a:r>
            <a:r>
              <a:rPr lang="zh-CN" altLang="en-US" sz="1400" dirty="0" smtClean="0"/>
              <a:t>绝缘垫板</a:t>
            </a:r>
            <a:r>
              <a:rPr lang="en-US" sz="1400" dirty="0" smtClean="0"/>
              <a:t> </a:t>
            </a:r>
          </a:p>
          <a:p>
            <a:r>
              <a:rPr lang="en-US" sz="1400" dirty="0" smtClean="0"/>
              <a:t>6-</a:t>
            </a:r>
            <a:r>
              <a:rPr lang="zh-CN" altLang="en-US" sz="1400" dirty="0" smtClean="0"/>
              <a:t>动触片</a:t>
            </a:r>
            <a:endParaRPr lang="en-US" altLang="zh-CN" sz="1400" dirty="0" smtClean="0"/>
          </a:p>
          <a:p>
            <a:r>
              <a:rPr lang="en-US" sz="1400" dirty="0" smtClean="0"/>
              <a:t> 7-</a:t>
            </a:r>
            <a:r>
              <a:rPr lang="zh-CN" altLang="en-US" sz="1400" dirty="0" smtClean="0"/>
              <a:t>静触片</a:t>
            </a:r>
            <a:endParaRPr lang="en-US" altLang="zh-CN" sz="1400" dirty="0" smtClean="0"/>
          </a:p>
          <a:p>
            <a:r>
              <a:rPr lang="en-US" sz="1400" dirty="0" smtClean="0"/>
              <a:t> 8-</a:t>
            </a:r>
            <a:r>
              <a:rPr lang="zh-CN" altLang="en-US" sz="1400" dirty="0" smtClean="0"/>
              <a:t>接线柱</a:t>
            </a:r>
            <a:endParaRPr lang="en-US" altLang="zh-CN" sz="1400" dirty="0" smtClean="0"/>
          </a:p>
          <a:p>
            <a:r>
              <a:rPr lang="en-US" sz="1400" dirty="0" smtClean="0"/>
              <a:t> 9-</a:t>
            </a:r>
            <a:r>
              <a:rPr lang="zh-CN" altLang="en-US" sz="1400" dirty="0" smtClean="0"/>
              <a:t>绝缘杆</a:t>
            </a:r>
            <a:endParaRPr lang="zh-CN" altLang="en-US" sz="1400" dirty="0"/>
          </a:p>
        </p:txBody>
      </p:sp>
      <p:sp>
        <p:nvSpPr>
          <p:cNvPr id="11" name="Rectangle 4"/>
          <p:cNvSpPr>
            <a:spLocks noChangeArrowheads="1"/>
          </p:cNvSpPr>
          <p:nvPr/>
        </p:nvSpPr>
        <p:spPr bwMode="auto">
          <a:xfrm>
            <a:off x="-4475630" y="2975116"/>
            <a:ext cx="2461459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13" name="图片 12"/>
          <p:cNvPicPr>
            <a:picLocks noChangeAspect="1"/>
          </p:cNvPicPr>
          <p:nvPr/>
        </p:nvPicPr>
        <p:blipFill rotWithShape="1">
          <a:blip r:embed="rId4">
            <a:clrChange>
              <a:clrFrom>
                <a:srgbClr val="FFFFFF"/>
              </a:clrFrom>
              <a:clrTo>
                <a:srgbClr val="FFFFFF">
                  <a:alpha val="0"/>
                </a:srgbClr>
              </a:clrTo>
            </a:clrChange>
          </a:blip>
          <a:srcRect t="62237" r="61392" b="7140"/>
          <a:stretch/>
        </p:blipFill>
        <p:spPr>
          <a:xfrm>
            <a:off x="7116173" y="4215836"/>
            <a:ext cx="1353329" cy="1124249"/>
          </a:xfrm>
          <a:prstGeom prst="rect">
            <a:avLst/>
          </a:prstGeom>
        </p:spPr>
      </p:pic>
      <p:sp>
        <p:nvSpPr>
          <p:cNvPr id="17" name="矩形 16"/>
          <p:cNvSpPr/>
          <p:nvPr/>
        </p:nvSpPr>
        <p:spPr>
          <a:xfrm>
            <a:off x="7290135" y="5482978"/>
            <a:ext cx="100540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电气符号</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4206432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9590" y="2824541"/>
            <a:ext cx="5493812"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组合开关在电路图中的触点状态图及状态表如图所示</a:t>
            </a:r>
          </a:p>
        </p:txBody>
      </p:sp>
      <p:pic>
        <p:nvPicPr>
          <p:cNvPr id="3" name="Picture 2"/>
          <p:cNvPicPr>
            <a:picLocks noChangeAspect="1" noChangeArrowheads="1"/>
          </p:cNvPicPr>
          <p:nvPr/>
        </p:nvPicPr>
        <p:blipFill>
          <a:blip r:embed="rId2" cstate="print"/>
          <a:srcRect/>
          <a:stretch>
            <a:fillRect/>
          </a:stretch>
        </p:blipFill>
        <p:spPr bwMode="auto">
          <a:xfrm>
            <a:off x="1119590" y="3767449"/>
            <a:ext cx="3760724" cy="2023096"/>
          </a:xfrm>
          <a:prstGeom prst="rect">
            <a:avLst/>
          </a:prstGeom>
          <a:noFill/>
          <a:ln w="9525">
            <a:noFill/>
            <a:miter lim="800000"/>
            <a:headEnd/>
            <a:tailEnd/>
          </a:ln>
          <a:effectLst/>
        </p:spPr>
      </p:pic>
      <p:sp>
        <p:nvSpPr>
          <p:cNvPr id="4" name="矩形 3"/>
          <p:cNvSpPr/>
          <p:nvPr/>
        </p:nvSpPr>
        <p:spPr>
          <a:xfrm>
            <a:off x="5209310" y="3669643"/>
            <a:ext cx="6096000" cy="2169825"/>
          </a:xfrm>
          <a:prstGeom prst="rect">
            <a:avLst/>
          </a:prstGeom>
        </p:spPr>
        <p:txBody>
          <a:bodyPr>
            <a:spAutoFit/>
          </a:bodyPr>
          <a:lstStyle/>
          <a:p>
            <a:pPr>
              <a:lnSpc>
                <a:spcPct val="150000"/>
              </a:lnSpc>
            </a:pPr>
            <a:r>
              <a:rPr lang="zh-CN" altLang="en-US" dirty="0">
                <a:latin typeface="微软雅黑" panose="020B0503020204020204" pitchFamily="34" charset="-122"/>
                <a:ea typeface="微软雅黑" panose="020B0503020204020204" pitchFamily="34" charset="-122"/>
              </a:rPr>
              <a:t>图中虚线表示操作位置，不同操作位置的各对触点的通断表示于触点右侧，与虚线相交的位置上涂黑点表示接通，没有图黑点表示断开。</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触点的通断状态还可以列表表示，表中“</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”表示闭合，“</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”或无记号表示</a:t>
            </a:r>
            <a:r>
              <a:rPr lang="zh-CN" altLang="en-US" dirty="0" smtClean="0">
                <a:latin typeface="微软雅黑" panose="020B0503020204020204" pitchFamily="34" charset="-122"/>
                <a:ea typeface="微软雅黑" panose="020B0503020204020204" pitchFamily="34" charset="-122"/>
              </a:rPr>
              <a:t>断开。</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762142" y="1789745"/>
            <a:ext cx="10169093" cy="874407"/>
          </a:xfrm>
          <a:prstGeom prst="rect">
            <a:avLst/>
          </a:prstGeom>
        </p:spPr>
        <p:txBody>
          <a:bodyPr wrap="square">
            <a:spAutoFit/>
          </a:bodyPr>
          <a:lstStyle/>
          <a:p>
            <a:pPr indent="266700" algn="just">
              <a:lnSpc>
                <a:spcPct val="150000"/>
              </a:lnSpc>
              <a:spcAft>
                <a:spcPts val="0"/>
              </a:spcAft>
            </a:pPr>
            <a:r>
              <a:rPr lang="zh-CN" altLang="zh-CN" kern="100" dirty="0">
                <a:latin typeface="微软雅黑" panose="020B0503020204020204" pitchFamily="34" charset="-122"/>
                <a:ea typeface="微软雅黑" panose="020B0503020204020204" pitchFamily="34" charset="-122"/>
              </a:rPr>
              <a:t>组合开关有单极、双极和多极之分。普通类型的转换开关各极是同时通断的；特殊类型的转换开关是各极交替通断，以满足不同的控制要求。其表示方法类似于万能转换开关。</a:t>
            </a:r>
          </a:p>
        </p:txBody>
      </p:sp>
      <p:pic>
        <p:nvPicPr>
          <p:cNvPr id="6" name="图片 5"/>
          <p:cNvPicPr>
            <a:picLocks noChangeAspect="1"/>
          </p:cNvPicPr>
          <p:nvPr/>
        </p:nvPicPr>
        <p:blipFill>
          <a:blip r:embed="rId3">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7"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二、组合开关</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475048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三、低压断路器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Rectangle 2"/>
          <p:cNvSpPr>
            <a:spLocks noChangeArrowheads="1"/>
          </p:cNvSpPr>
          <p:nvPr/>
        </p:nvSpPr>
        <p:spPr bwMode="auto">
          <a:xfrm>
            <a:off x="2036618" y="358278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pic>
        <p:nvPicPr>
          <p:cNvPr id="8" name="图片 7" descr="dz47-60-b"/>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35135" y="3352020"/>
            <a:ext cx="1934980" cy="233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dz108-b"/>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0806" y="3293657"/>
            <a:ext cx="1777294" cy="23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70806" y="1579248"/>
            <a:ext cx="10950633" cy="13388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       低压</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断路器又称空气断路器或自动空气开关。它是一种既能手动开关又能自动进行欠压、失压、过流、过载和短路保护的电器。在正常情况下，低压断路器用于不频繁接通和断开的电路或用于控制电动机。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       空气断路器</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的种类较多，按用途分有保护电机用、保护配电线路用、保护照明线路用</a:t>
            </a:r>
            <a:r>
              <a:rPr kumimoji="0" lang="zh-CN" altLang="en-US" sz="18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2926" y="3424411"/>
            <a:ext cx="1550050" cy="989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7774" y="3293657"/>
            <a:ext cx="4900628" cy="175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3150226" y="5909760"/>
            <a:ext cx="1107996"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DZ47-60</a:t>
            </a:r>
            <a:r>
              <a:rPr kumimoji="0" lang="zh-CN" altLang="zh-CN"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型</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4" name="矩形 13"/>
          <p:cNvSpPr/>
          <p:nvPr/>
        </p:nvSpPr>
        <p:spPr>
          <a:xfrm>
            <a:off x="978474" y="5873652"/>
            <a:ext cx="1210588"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DZ108-20</a:t>
            </a:r>
            <a:r>
              <a:rPr kumimoji="0" lang="zh-CN" altLang="zh-CN" sz="1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型</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5" name="矩形 14"/>
          <p:cNvSpPr/>
          <p:nvPr/>
        </p:nvSpPr>
        <p:spPr>
          <a:xfrm>
            <a:off x="5110673" y="4808576"/>
            <a:ext cx="100540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电气符号</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16" name="矩形 15"/>
          <p:cNvSpPr/>
          <p:nvPr/>
        </p:nvSpPr>
        <p:spPr>
          <a:xfrm>
            <a:off x="8880867" y="5216179"/>
            <a:ext cx="100540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型号含义</a:t>
            </a:r>
            <a:endParaRPr kumimoji="0" lang="zh-CN" altLang="en-US" sz="1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2803611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3" name="关于我们"/>
          <p:cNvSpPr/>
          <p:nvPr/>
        </p:nvSpPr>
        <p:spPr>
          <a:xfrm>
            <a:off x="934141" y="266657"/>
            <a:ext cx="10221539"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宋体" panose="02010600030101010101" pitchFamily="2" charset="-122"/>
                <a:ea typeface="微软雅黑" panose="020B0503020204020204" pitchFamily="34" charset="-122"/>
                <a:cs typeface="+mj-ea"/>
                <a:sym typeface="+mn-lt"/>
              </a:rPr>
              <a:t>三、低压断路器</a:t>
            </a: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 name="图片 3" descr="1027"/>
          <p:cNvPicPr/>
          <p:nvPr/>
        </p:nvPicPr>
        <p:blipFill>
          <a:blip r:embed="rId3" cstate="print"/>
          <a:srcRect l="7521" t="3667" b="26453"/>
          <a:stretch>
            <a:fillRect/>
          </a:stretch>
        </p:blipFill>
        <p:spPr bwMode="auto">
          <a:xfrm>
            <a:off x="1159626" y="1978460"/>
            <a:ext cx="3733800" cy="3429000"/>
          </a:xfrm>
          <a:prstGeom prst="rect">
            <a:avLst/>
          </a:prstGeom>
          <a:noFill/>
          <a:ln w="9525">
            <a:noFill/>
            <a:miter lim="800000"/>
            <a:headEnd/>
            <a:tailEnd/>
          </a:ln>
        </p:spPr>
      </p:pic>
      <p:sp>
        <p:nvSpPr>
          <p:cNvPr id="5" name="矩形 4"/>
          <p:cNvSpPr/>
          <p:nvPr/>
        </p:nvSpPr>
        <p:spPr>
          <a:xfrm>
            <a:off x="1159626" y="5578780"/>
            <a:ext cx="3653444" cy="738664"/>
          </a:xfrm>
          <a:prstGeom prst="rect">
            <a:avLst/>
          </a:prstGeom>
        </p:spPr>
        <p:txBody>
          <a:bodyPr wrap="square">
            <a:spAutoFit/>
          </a:bodyPr>
          <a:lstStyle/>
          <a:p>
            <a:pPr lvl="0" indent="190500" fontAlgn="base">
              <a:spcBef>
                <a:spcPct val="0"/>
              </a:spcBef>
              <a:spcAft>
                <a:spcPct val="0"/>
              </a:spcAft>
            </a:pPr>
            <a:r>
              <a:rPr lang="en-US" altLang="zh-CN" sz="1400" dirty="0">
                <a:latin typeface="Times New Roman" pitchFamily="18" charset="0"/>
                <a:cs typeface="Times New Roman" pitchFamily="18" charset="0"/>
              </a:rPr>
              <a:t>1-</a:t>
            </a:r>
            <a:r>
              <a:rPr lang="zh-CN" altLang="en-GB" sz="1400" dirty="0">
                <a:latin typeface="Times New Roman" pitchFamily="18" charset="0"/>
                <a:cs typeface="Times New Roman" pitchFamily="18" charset="0"/>
              </a:rPr>
              <a:t>弹簧 </a:t>
            </a:r>
            <a:r>
              <a:rPr lang="en-GB" altLang="zh-CN" sz="1400" dirty="0">
                <a:latin typeface="Times New Roman" pitchFamily="18" charset="0"/>
                <a:cs typeface="Times New Roman" pitchFamily="18" charset="0"/>
              </a:rPr>
              <a:t>2-</a:t>
            </a:r>
            <a:r>
              <a:rPr lang="zh-CN" altLang="en-GB" sz="1400" dirty="0">
                <a:latin typeface="Times New Roman" pitchFamily="18" charset="0"/>
                <a:cs typeface="Times New Roman" pitchFamily="18" charset="0"/>
              </a:rPr>
              <a:t>主触点 </a:t>
            </a:r>
            <a:r>
              <a:rPr lang="en-GB" altLang="zh-CN" sz="1400" dirty="0">
                <a:latin typeface="Times New Roman" pitchFamily="18" charset="0"/>
                <a:cs typeface="Times New Roman" pitchFamily="18" charset="0"/>
              </a:rPr>
              <a:t>3-</a:t>
            </a:r>
            <a:r>
              <a:rPr lang="zh-CN" altLang="en-GB" sz="1400" dirty="0">
                <a:latin typeface="Times New Roman" pitchFamily="18" charset="0"/>
                <a:cs typeface="Times New Roman" pitchFamily="18" charset="0"/>
              </a:rPr>
              <a:t>传动杆 </a:t>
            </a:r>
            <a:r>
              <a:rPr lang="en-GB" altLang="zh-CN" sz="1400" dirty="0">
                <a:latin typeface="Times New Roman" pitchFamily="18" charset="0"/>
                <a:cs typeface="Times New Roman" pitchFamily="18" charset="0"/>
              </a:rPr>
              <a:t>4-</a:t>
            </a:r>
            <a:r>
              <a:rPr lang="zh-CN" altLang="en-GB" sz="1400" dirty="0">
                <a:latin typeface="Times New Roman" pitchFamily="18" charset="0"/>
                <a:cs typeface="Times New Roman" pitchFamily="18" charset="0"/>
              </a:rPr>
              <a:t>锁扣 </a:t>
            </a:r>
            <a:r>
              <a:rPr lang="en-GB" altLang="zh-CN" sz="1400" dirty="0">
                <a:latin typeface="Times New Roman" pitchFamily="18" charset="0"/>
                <a:cs typeface="Times New Roman" pitchFamily="18" charset="0"/>
              </a:rPr>
              <a:t>5-</a:t>
            </a:r>
            <a:r>
              <a:rPr lang="zh-CN" altLang="en-GB" sz="1400" dirty="0">
                <a:latin typeface="Times New Roman" pitchFamily="18" charset="0"/>
                <a:cs typeface="Times New Roman" pitchFamily="18" charset="0"/>
              </a:rPr>
              <a:t>轴 </a:t>
            </a:r>
            <a:endParaRPr lang="en-US" altLang="zh-CN" sz="1400" dirty="0" smtClean="0">
              <a:latin typeface="Times New Roman" pitchFamily="18" charset="0"/>
              <a:cs typeface="Times New Roman" pitchFamily="18" charset="0"/>
            </a:endParaRPr>
          </a:p>
          <a:p>
            <a:pPr lvl="0" indent="190500" fontAlgn="base">
              <a:spcBef>
                <a:spcPct val="0"/>
              </a:spcBef>
              <a:spcAft>
                <a:spcPct val="0"/>
              </a:spcAft>
            </a:pPr>
            <a:r>
              <a:rPr lang="en-GB" altLang="zh-CN" sz="1400" dirty="0" smtClean="0">
                <a:latin typeface="Times New Roman" pitchFamily="18" charset="0"/>
                <a:cs typeface="Times New Roman" pitchFamily="18" charset="0"/>
              </a:rPr>
              <a:t>6-</a:t>
            </a:r>
            <a:r>
              <a:rPr lang="zh-CN" altLang="en-GB" sz="1400" dirty="0">
                <a:latin typeface="Times New Roman" pitchFamily="18" charset="0"/>
                <a:cs typeface="Times New Roman" pitchFamily="18" charset="0"/>
              </a:rPr>
              <a:t>电磁脱扣器 </a:t>
            </a:r>
            <a:r>
              <a:rPr lang="en-GB" altLang="zh-CN" sz="1400" dirty="0">
                <a:latin typeface="Times New Roman" pitchFamily="18" charset="0"/>
                <a:cs typeface="Times New Roman" pitchFamily="18" charset="0"/>
              </a:rPr>
              <a:t>7-</a:t>
            </a:r>
            <a:r>
              <a:rPr lang="zh-CN" altLang="en-GB" sz="1400" dirty="0">
                <a:latin typeface="Times New Roman" pitchFamily="18" charset="0"/>
                <a:cs typeface="Times New Roman" pitchFamily="18" charset="0"/>
              </a:rPr>
              <a:t>杠杆 </a:t>
            </a:r>
            <a:r>
              <a:rPr lang="en-GB" altLang="zh-CN" sz="1400" dirty="0">
                <a:latin typeface="Times New Roman" pitchFamily="18" charset="0"/>
                <a:cs typeface="Times New Roman" pitchFamily="18" charset="0"/>
              </a:rPr>
              <a:t>8</a:t>
            </a:r>
            <a:r>
              <a:rPr lang="zh-CN" altLang="en-GB" sz="1400" dirty="0">
                <a:latin typeface="Times New Roman" pitchFamily="18" charset="0"/>
                <a:cs typeface="Times New Roman" pitchFamily="18" charset="0"/>
              </a:rPr>
              <a:t>、</a:t>
            </a:r>
            <a:r>
              <a:rPr lang="en-GB" altLang="zh-CN" sz="1400" dirty="0">
                <a:latin typeface="Times New Roman" pitchFamily="18" charset="0"/>
                <a:cs typeface="Times New Roman" pitchFamily="18" charset="0"/>
              </a:rPr>
              <a:t>10-</a:t>
            </a:r>
            <a:r>
              <a:rPr lang="zh-CN" altLang="en-GB" sz="1400" dirty="0">
                <a:latin typeface="Times New Roman" pitchFamily="18" charset="0"/>
                <a:cs typeface="Times New Roman" pitchFamily="18" charset="0"/>
              </a:rPr>
              <a:t>衔铁 </a:t>
            </a:r>
            <a:r>
              <a:rPr lang="en-GB" altLang="zh-CN" sz="1400" dirty="0">
                <a:latin typeface="Times New Roman" pitchFamily="18" charset="0"/>
                <a:cs typeface="Times New Roman" pitchFamily="18" charset="0"/>
              </a:rPr>
              <a:t>9-</a:t>
            </a:r>
            <a:r>
              <a:rPr lang="zh-CN" altLang="en-GB" sz="1400" dirty="0">
                <a:latin typeface="Times New Roman" pitchFamily="18" charset="0"/>
                <a:cs typeface="Times New Roman" pitchFamily="18" charset="0"/>
              </a:rPr>
              <a:t>弹簧 </a:t>
            </a:r>
            <a:endParaRPr lang="en-US" altLang="zh-CN" sz="1400" dirty="0" smtClean="0">
              <a:latin typeface="Times New Roman" pitchFamily="18" charset="0"/>
              <a:cs typeface="Times New Roman" pitchFamily="18" charset="0"/>
            </a:endParaRPr>
          </a:p>
          <a:p>
            <a:pPr lvl="0" indent="190500" fontAlgn="base">
              <a:spcBef>
                <a:spcPct val="0"/>
              </a:spcBef>
              <a:spcAft>
                <a:spcPct val="0"/>
              </a:spcAft>
            </a:pPr>
            <a:r>
              <a:rPr lang="en-GB" altLang="zh-CN" sz="1400" dirty="0" smtClean="0">
                <a:latin typeface="Times New Roman" pitchFamily="18" charset="0"/>
                <a:cs typeface="Times New Roman" pitchFamily="18" charset="0"/>
              </a:rPr>
              <a:t>11-</a:t>
            </a:r>
            <a:r>
              <a:rPr lang="zh-CN" altLang="en-GB" sz="1400" dirty="0">
                <a:latin typeface="Times New Roman" pitchFamily="18" charset="0"/>
                <a:cs typeface="Times New Roman" pitchFamily="18" charset="0"/>
              </a:rPr>
              <a:t>欠压脱扣器 </a:t>
            </a:r>
            <a:r>
              <a:rPr lang="en-GB" altLang="zh-CN" sz="1400" dirty="0">
                <a:latin typeface="Times New Roman" pitchFamily="18" charset="0"/>
                <a:cs typeface="Times New Roman" pitchFamily="18" charset="0"/>
              </a:rPr>
              <a:t>12-</a:t>
            </a:r>
            <a:r>
              <a:rPr lang="zh-CN" altLang="en-GB" sz="1400" dirty="0">
                <a:latin typeface="Times New Roman" pitchFamily="18" charset="0"/>
                <a:cs typeface="Times New Roman" pitchFamily="18" charset="0"/>
              </a:rPr>
              <a:t>双金属片 </a:t>
            </a:r>
            <a:r>
              <a:rPr lang="en-GB" altLang="zh-CN" sz="1400" dirty="0">
                <a:latin typeface="Times New Roman" pitchFamily="18" charset="0"/>
                <a:cs typeface="Times New Roman" pitchFamily="18" charset="0"/>
              </a:rPr>
              <a:t>13-</a:t>
            </a:r>
            <a:r>
              <a:rPr lang="zh-CN" altLang="en-GB" sz="1400" dirty="0">
                <a:latin typeface="Times New Roman" pitchFamily="18" charset="0"/>
                <a:cs typeface="Times New Roman" pitchFamily="18" charset="0"/>
              </a:rPr>
              <a:t>发热元件</a:t>
            </a:r>
            <a:endParaRPr lang="zh-CN" altLang="en-GB" sz="1400" dirty="0">
              <a:latin typeface="Arial" pitchFamily="34" charset="0"/>
            </a:endParaRPr>
          </a:p>
        </p:txBody>
      </p:sp>
      <p:sp>
        <p:nvSpPr>
          <p:cNvPr id="6" name="矩形 5"/>
          <p:cNvSpPr/>
          <p:nvPr/>
        </p:nvSpPr>
        <p:spPr>
          <a:xfrm>
            <a:off x="5214850" y="1951309"/>
            <a:ext cx="6248401" cy="3600986"/>
          </a:xfrm>
          <a:prstGeom prst="rect">
            <a:avLst/>
          </a:prstGeom>
        </p:spPr>
        <p:txBody>
          <a:bodyPr wrap="square">
            <a:spAutoFit/>
          </a:bodyPr>
          <a:lstStyle/>
          <a:p>
            <a:pPr>
              <a:lnSpc>
                <a:spcPct val="150000"/>
              </a:lnSpc>
            </a:pP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1</a:t>
            </a:r>
            <a:r>
              <a:rPr lang="zh-CN" altLang="en-US" sz="1900" dirty="0" smtClean="0">
                <a:latin typeface="微软雅黑" panose="020B0503020204020204" pitchFamily="34" charset="-122"/>
                <a:ea typeface="微软雅黑" panose="020B0503020204020204" pitchFamily="34" charset="-122"/>
              </a:rPr>
              <a:t>）当线路上出现短路故障时，其过流脱扣器动作，使开关跳闸，进行</a:t>
            </a:r>
            <a:r>
              <a:rPr lang="zh-CN" altLang="en-US" sz="1900" b="1" u="sng" dirty="0" smtClean="0">
                <a:solidFill>
                  <a:srgbClr val="C00000"/>
                </a:solidFill>
                <a:latin typeface="微软雅黑" panose="020B0503020204020204" pitchFamily="34" charset="-122"/>
                <a:ea typeface="微软雅黑" panose="020B0503020204020204" pitchFamily="34" charset="-122"/>
              </a:rPr>
              <a:t>短路保护</a:t>
            </a:r>
            <a:r>
              <a:rPr lang="zh-CN" altLang="en-US" sz="1900" dirty="0" smtClean="0">
                <a:latin typeface="微软雅黑" panose="020B0503020204020204" pitchFamily="34" charset="-122"/>
                <a:ea typeface="微软雅黑" panose="020B0503020204020204" pitchFamily="34" charset="-122"/>
              </a:rPr>
              <a:t>。</a:t>
            </a:r>
            <a:endParaRPr lang="en-US" altLang="zh-CN" sz="1900" dirty="0" smtClean="0">
              <a:latin typeface="微软雅黑" panose="020B0503020204020204" pitchFamily="34" charset="-122"/>
              <a:ea typeface="微软雅黑" panose="020B0503020204020204" pitchFamily="34" charset="-122"/>
            </a:endParaRPr>
          </a:p>
          <a:p>
            <a:pPr>
              <a:lnSpc>
                <a:spcPct val="150000"/>
              </a:lnSpc>
            </a:pP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2</a:t>
            </a:r>
            <a:r>
              <a:rPr lang="zh-CN" altLang="en-US" sz="1900" dirty="0" smtClean="0">
                <a:latin typeface="微软雅黑" panose="020B0503020204020204" pitchFamily="34" charset="-122"/>
                <a:ea typeface="微软雅黑" panose="020B0503020204020204" pitchFamily="34" charset="-122"/>
              </a:rPr>
              <a:t>）出现过负荷时，串联在主电路的加热电阻丝加热，双金属片弯曲带动自由脱扣器动作，使开关跳闸，进行</a:t>
            </a:r>
            <a:r>
              <a:rPr lang="zh-CN" altLang="en-US" sz="1900" b="1" u="sng" dirty="0">
                <a:solidFill>
                  <a:srgbClr val="C00000"/>
                </a:solidFill>
                <a:latin typeface="微软雅黑" panose="020B0503020204020204" pitchFamily="34" charset="-122"/>
                <a:ea typeface="微软雅黑" panose="020B0503020204020204" pitchFamily="34" charset="-122"/>
              </a:rPr>
              <a:t>过载保护</a:t>
            </a:r>
            <a:r>
              <a:rPr lang="zh-CN" altLang="en-US" sz="1900" dirty="0" smtClean="0">
                <a:latin typeface="微软雅黑" panose="020B0503020204020204" pitchFamily="34" charset="-122"/>
                <a:ea typeface="微软雅黑" panose="020B0503020204020204" pitchFamily="34" charset="-122"/>
              </a:rPr>
              <a:t>。</a:t>
            </a:r>
            <a:endParaRPr lang="en-US" altLang="zh-CN" sz="1900" dirty="0" smtClean="0">
              <a:latin typeface="微软雅黑" panose="020B0503020204020204" pitchFamily="34" charset="-122"/>
              <a:ea typeface="微软雅黑" panose="020B0503020204020204" pitchFamily="34" charset="-122"/>
            </a:endParaRPr>
          </a:p>
          <a:p>
            <a:pPr>
              <a:lnSpc>
                <a:spcPct val="150000"/>
              </a:lnSpc>
            </a:pP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3</a:t>
            </a:r>
            <a:r>
              <a:rPr lang="zh-CN" altLang="en-US" sz="1900" dirty="0" smtClean="0">
                <a:latin typeface="微软雅黑" panose="020B0503020204020204" pitchFamily="34" charset="-122"/>
                <a:ea typeface="微软雅黑" panose="020B0503020204020204" pitchFamily="34" charset="-122"/>
              </a:rPr>
              <a:t>）当主电路电压消失或降低到一定的数值，欠压脱扣器的衔铁释放，衔铁的顶板推动自由脱扣器，使断路器跳闸，进行</a:t>
            </a:r>
            <a:r>
              <a:rPr lang="zh-CN" altLang="en-US" sz="1900" b="1" u="sng" dirty="0" smtClean="0">
                <a:solidFill>
                  <a:srgbClr val="C00000"/>
                </a:solidFill>
                <a:latin typeface="微软雅黑" panose="020B0503020204020204" pitchFamily="34" charset="-122"/>
                <a:ea typeface="微软雅黑" panose="020B0503020204020204" pitchFamily="34" charset="-122"/>
              </a:rPr>
              <a:t>欠压和失压保护。</a:t>
            </a:r>
            <a:endParaRPr lang="en-US" altLang="zh-CN" sz="1900" b="1" u="sng" dirty="0" smtClean="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486295" y="1154786"/>
            <a:ext cx="2981907" cy="507831"/>
          </a:xfrm>
          <a:prstGeom prst="rect">
            <a:avLst/>
          </a:prstGeom>
        </p:spPr>
        <p:txBody>
          <a:bodyPr wrap="none">
            <a:spAutoFit/>
          </a:bodyPr>
          <a:lstStyle/>
          <a:p>
            <a:pPr lvl="0" indent="295275" algn="just">
              <a:lnSpc>
                <a:spcPct val="150000"/>
              </a:lnSpc>
              <a:defRPr/>
            </a:pPr>
            <a:r>
              <a:rPr lang="en-US" altLang="zh-CN" kern="100" dirty="0">
                <a:solidFill>
                  <a:prstClr val="black"/>
                </a:solidFill>
                <a:latin typeface="微软雅黑" panose="020B0503020204020204" pitchFamily="34" charset="-122"/>
                <a:ea typeface="微软雅黑" panose="020B0503020204020204" pitchFamily="34" charset="-122"/>
              </a:rPr>
              <a:t>1.</a:t>
            </a:r>
            <a:r>
              <a:rPr lang="zh-CN" altLang="zh-CN" b="1" kern="100" dirty="0">
                <a:solidFill>
                  <a:prstClr val="black"/>
                </a:solidFill>
                <a:latin typeface="微软雅黑" panose="020B0503020204020204" pitchFamily="34" charset="-122"/>
                <a:ea typeface="微软雅黑" panose="020B0503020204020204" pitchFamily="34" charset="-122"/>
              </a:rPr>
              <a:t>低压断路器</a:t>
            </a:r>
            <a:r>
              <a:rPr lang="zh-CN" altLang="zh-CN" b="1" kern="100" dirty="0" smtClean="0">
                <a:solidFill>
                  <a:prstClr val="black"/>
                </a:solidFill>
                <a:latin typeface="微软雅黑" panose="020B0503020204020204" pitchFamily="34" charset="-122"/>
                <a:ea typeface="微软雅黑" panose="020B0503020204020204" pitchFamily="34" charset="-122"/>
              </a:rPr>
              <a:t>的</a:t>
            </a:r>
            <a:r>
              <a:rPr lang="zh-CN" altLang="en-US" b="1" kern="100" dirty="0" smtClean="0">
                <a:solidFill>
                  <a:prstClr val="black"/>
                </a:solidFill>
                <a:latin typeface="微软雅黑" panose="020B0503020204020204" pitchFamily="34" charset="-122"/>
                <a:ea typeface="微软雅黑" panose="020B0503020204020204" pitchFamily="34" charset="-122"/>
              </a:rPr>
              <a:t>工作原理</a:t>
            </a:r>
            <a:endParaRPr lang="en-US" altLang="zh-CN" b="1" kern="1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96002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1846</Words>
  <Application>Microsoft Office PowerPoint</Application>
  <PresentationFormat>宽屏</PresentationFormat>
  <Paragraphs>135</Paragraphs>
  <Slides>18</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18</vt:i4>
      </vt:variant>
    </vt:vector>
  </HeadingPairs>
  <TitlesOfParts>
    <vt:vector size="31" baseType="lpstr">
      <vt:lpstr>GungsuhChe</vt:lpstr>
      <vt:lpstr>等线</vt:lpstr>
      <vt:lpstr>等线 Light</vt:lpstr>
      <vt:lpstr>黑体</vt:lpstr>
      <vt:lpstr>宋体</vt:lpstr>
      <vt:lpstr>微软雅黑</vt:lpstr>
      <vt:lpstr>印品黑体</vt:lpstr>
      <vt:lpstr>Arial</vt:lpstr>
      <vt:lpstr>Calibri</vt:lpstr>
      <vt:lpstr>Calibri Light</vt:lpstr>
      <vt:lpstr>Times New Roman</vt:lpstr>
      <vt:lpstr>自定义设计方案</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5</cp:revision>
  <dcterms:created xsi:type="dcterms:W3CDTF">2024-12-24T12:40:11Z</dcterms:created>
  <dcterms:modified xsi:type="dcterms:W3CDTF">2024-12-29T05:00:26Z</dcterms:modified>
</cp:coreProperties>
</file>