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84" r:id="rId2"/>
  </p:sldMasterIdLst>
  <p:notesMasterIdLst>
    <p:notesMasterId r:id="rId15"/>
  </p:notesMasterIdLst>
  <p:handoutMasterIdLst>
    <p:handoutMasterId r:id="rId16"/>
  </p:handoutMasterIdLst>
  <p:sldIdLst>
    <p:sldId id="988" r:id="rId3"/>
    <p:sldId id="993" r:id="rId4"/>
    <p:sldId id="990" r:id="rId5"/>
    <p:sldId id="991" r:id="rId6"/>
    <p:sldId id="994" r:id="rId7"/>
    <p:sldId id="995" r:id="rId8"/>
    <p:sldId id="997" r:id="rId9"/>
    <p:sldId id="998" r:id="rId10"/>
    <p:sldId id="999" r:id="rId11"/>
    <p:sldId id="996" r:id="rId12"/>
    <p:sldId id="1004" r:id="rId13"/>
    <p:sldId id="1002" r:id="rId14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E1E1E1"/>
    <a:srgbClr val="00CC00"/>
    <a:srgbClr val="00FFFF"/>
    <a:srgbClr val="9900FF"/>
    <a:srgbClr val="0000CC"/>
    <a:srgbClr val="FF00FF"/>
    <a:srgbClr val="0099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150"/>
      </p:cViewPr>
      <p:guideLst>
        <p:guide orient="horz" pos="2219"/>
        <p:guide pos="3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2025/1/3</a:t>
            </a:fld>
            <a:endParaRPr kumimoji="0" lang="zh-CN" altLang="en-US" sz="12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0" dirty="0"/>
              <a:t>‹#›</a:t>
            </a:fld>
            <a:endParaRPr lang="en-US" alt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545999-3F06-47B8-B632-ADEE18157E8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53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713F6-970F-430D-821F-99B28BA2A3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181234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311D8-D570-4116-AD0F-D55C7A8F76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9940025"/>
      </p:ext>
    </p:extLst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D50E-D0E3-4127-8271-7C4204A7E6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7647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2367759-2B36-4C6B-983F-4ACDC800B226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95C376AC-09A5-4B45-9082-4F1294819D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594096"/>
      </p:ext>
    </p:extLst>
  </p:cSld>
  <p:clrMapOvr>
    <a:masterClrMapping/>
  </p:clrMapOvr>
  <p:transition spd="slow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52D76C1-3748-4869-8CFD-7E53BC1B116B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789031E-4BA0-40A8-A0AC-0E37CC18BF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00559"/>
      </p:ext>
    </p:extLst>
  </p:cSld>
  <p:clrMapOvr>
    <a:masterClrMapping/>
  </p:clrMapOvr>
  <p:transition spd="slow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014C79D-FD34-4477-BB87-D32508F362EA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D2DDFBC-4D9C-403C-B271-82F0B6E64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84451"/>
      </p:ext>
    </p:extLst>
  </p:cSld>
  <p:clrMapOvr>
    <a:masterClrMapping/>
  </p:clrMapOvr>
  <p:transition spd="slow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3"/>
          <p:cNvSpPr>
            <a:spLocks noChangeArrowheads="1"/>
          </p:cNvSpPr>
          <p:nvPr userDrawn="1"/>
        </p:nvSpPr>
        <p:spPr bwMode="auto">
          <a:xfrm>
            <a:off x="6629400" y="6430963"/>
            <a:ext cx="774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模板下载：</a:t>
            </a:r>
            <a:r>
              <a:rPr lang="en-US" altLang="zh-CN" sz="100" b="0">
                <a:solidFill>
                  <a:srgbClr val="FFFFFF"/>
                </a:solidFill>
              </a:rPr>
              <a:t>www.1ppt.com/moban/     </a:t>
            </a:r>
            <a:r>
              <a:rPr lang="zh-CN" altLang="en-US" sz="100" b="0">
                <a:solidFill>
                  <a:srgbClr val="FFFFFF"/>
                </a:solidFill>
              </a:rPr>
              <a:t>行业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www.1ppt.com/hangye/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节日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www.1ppt.com/jieri/           PPT</a:t>
            </a:r>
            <a:r>
              <a:rPr lang="zh-CN" altLang="en-US" sz="100" b="0">
                <a:solidFill>
                  <a:srgbClr val="FFFFFF"/>
                </a:solidFill>
              </a:rPr>
              <a:t>素材下载：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www.1ppt.com/sucai/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背景图片：</a:t>
            </a:r>
            <a:r>
              <a:rPr lang="en-US" altLang="zh-CN" sz="100" b="0">
                <a:solidFill>
                  <a:srgbClr val="FFFFFF"/>
                </a:solidFill>
              </a:rPr>
              <a:t>www.1ppt.com/beijing/      PPT</a:t>
            </a:r>
            <a:r>
              <a:rPr lang="zh-CN" altLang="en-US" sz="100" b="0">
                <a:solidFill>
                  <a:srgbClr val="FFFFFF"/>
                </a:solidFill>
              </a:rPr>
              <a:t>图表下载：</a:t>
            </a:r>
            <a:r>
              <a:rPr lang="en-US" altLang="zh-CN" sz="100" b="0">
                <a:solidFill>
                  <a:srgbClr val="FFFFFF"/>
                </a:solidFill>
              </a:rPr>
              <a:t>www.1ppt.com/tubiao/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优秀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下载：</a:t>
            </a:r>
            <a:r>
              <a:rPr lang="en-US" altLang="zh-CN" sz="100" b="0">
                <a:solidFill>
                  <a:srgbClr val="FFFFFF"/>
                </a:solidFill>
              </a:rPr>
              <a:t>www.1ppt.com/xiazai/        PPT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www.1ppt.com/powerpoint/      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Word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www.1ppt.com/word/              Excel</a:t>
            </a:r>
            <a:r>
              <a:rPr lang="zh-CN" altLang="en-US" sz="100" b="0">
                <a:solidFill>
                  <a:srgbClr val="FFFFFF"/>
                </a:solidFill>
              </a:rPr>
              <a:t>教程：</a:t>
            </a:r>
            <a:r>
              <a:rPr lang="en-US" altLang="zh-CN" sz="100" b="0">
                <a:solidFill>
                  <a:srgbClr val="FFFFFF"/>
                </a:solidFill>
              </a:rPr>
              <a:t>www.1ppt.com/excel/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资料下载：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www.1ppt.com/ziliao/                PPT</a:t>
            </a:r>
            <a:r>
              <a:rPr lang="zh-CN" altLang="en-US" sz="100" b="0">
                <a:solidFill>
                  <a:srgbClr val="FFFFFF"/>
                </a:solidFill>
              </a:rPr>
              <a:t>课件下载：</a:t>
            </a:r>
            <a:r>
              <a:rPr lang="en-US" altLang="zh-CN" sz="100" b="0">
                <a:solidFill>
                  <a:srgbClr val="FFFFFF"/>
                </a:solidFill>
              </a:rPr>
              <a:t>www.1ppt.com/kejian/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范文下载：</a:t>
            </a:r>
            <a:r>
              <a:rPr lang="en-US" altLang="zh-CN" sz="100" b="0">
                <a:solidFill>
                  <a:srgbClr val="FFFFFF"/>
                </a:solidFill>
              </a:rPr>
              <a:t>www.1ppt.com/fanwen/             </a:t>
            </a:r>
            <a:r>
              <a:rPr lang="zh-CN" altLang="en-US" sz="100" b="0">
                <a:solidFill>
                  <a:srgbClr val="FFFFFF"/>
                </a:solidFill>
              </a:rPr>
              <a:t>试卷下载：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www.1ppt.com/shiti/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教案下载：</a:t>
            </a:r>
            <a:r>
              <a:rPr lang="en-US" altLang="zh-CN" sz="100" b="0">
                <a:solidFill>
                  <a:srgbClr val="FFFFFF"/>
                </a:solidFill>
              </a:rPr>
              <a:t>www.1ppt.com/jiaoan/  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字体下载：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www.1ppt.com/ziti/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 </a:t>
            </a:r>
            <a:endParaRPr lang="zh-CN" altLang="en-US" sz="100" b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F30D966-3C1E-4663-A8A3-3C4397A85F33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6044DD5-A0A4-40BB-8E7D-7DFA37708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80656"/>
      </p:ext>
    </p:extLst>
  </p:cSld>
  <p:clrMapOvr>
    <a:masterClrMapping/>
  </p:clrMapOvr>
  <p:transition spd="slow" advTm="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0017EA8-47F3-4445-A478-C8CB2061FD24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665B016-84C9-4789-B312-07FFC4DD8A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542514"/>
      </p:ext>
    </p:extLst>
  </p:cSld>
  <p:clrMapOvr>
    <a:masterClrMapping/>
  </p:clrMapOvr>
  <p:transition spd="slow" advTm="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4D0CD2F-4605-45C2-819E-28123E6E42E9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A609BD3-DCD0-4D5D-831D-356F2CA9C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22401"/>
      </p:ext>
    </p:extLst>
  </p:cSld>
  <p:clrMapOvr>
    <a:masterClrMapping/>
  </p:clrMapOvr>
  <p:transition spd="slow" advTm="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66D6374-F831-41D7-B00E-FEAB43B8F8A9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EDB758F-B3CB-42F5-A771-1457CDE3EE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68413"/>
      </p:ext>
    </p:extLst>
  </p:cSld>
  <p:clrMapOvr>
    <a:masterClrMapping/>
  </p:clrMapOvr>
  <p:transition spd="slow" advTm="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C613017-436B-4E44-9A92-1C708A4A76C3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3B92320-3324-4F99-8436-DBEF2653B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52087"/>
      </p:ext>
    </p:extLst>
  </p:cSld>
  <p:clrMapOvr>
    <a:masterClrMapping/>
  </p:clrMapOvr>
  <p:transition spd="slow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C49D7-A03F-4ADA-85C6-576FCF52F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5389618"/>
      </p:ext>
    </p:extLst>
  </p:cSld>
  <p:clrMapOvr>
    <a:masterClrMapping/>
  </p:clrMapOvr>
  <p:transition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3668777-C31D-4792-B007-3F3200DFB492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87B53F-F3AC-4A84-A477-62F8F857C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68227"/>
      </p:ext>
    </p:extLst>
  </p:cSld>
  <p:clrMapOvr>
    <a:masterClrMapping/>
  </p:clrMapOvr>
  <p:transition spd="slow" advTm="0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EE0599E7-8546-4283-AF1F-EEB8481917B0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24DC581-2433-4786-90B4-52913AB278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44560"/>
      </p:ext>
    </p:extLst>
  </p:cSld>
  <p:clrMapOvr>
    <a:masterClrMapping/>
  </p:clrMapOvr>
  <p:transition spd="slow" advTm="0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447D53-EBE9-4CB9-9882-D169E7916ECA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BCF9DA5-18FF-4F01-83C4-65532EF023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84907"/>
      </p:ext>
    </p:extLst>
  </p:cSld>
  <p:clrMapOvr>
    <a:masterClrMapping/>
  </p:clrMapOvr>
  <p:transition spd="slow" advTm="0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834893"/>
      </p:ext>
    </p:extLst>
  </p:cSld>
  <p:clrMapOvr>
    <a:masterClrMapping/>
  </p:clrMapOvr>
  <p:transition spd="slow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FF0E-BAE8-4141-A6B9-2668B342B2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3084205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DD80-61E6-49D6-BC91-ACB53CFD02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7652761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9C159-9AA5-4720-975C-2C40015155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7938374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4EB6A-F391-4224-AD18-C29A4B456C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7166644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38289-78A1-4747-8317-958A6A77B3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7367396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A5A7-3B28-450B-A20E-BE142F752B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8884184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517BF-BCFB-4E28-AB61-D7375C0900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9857139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3953BD-A0C7-4590-ADB9-C7F956024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Picture 11" descr="a_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112776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16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88" y="884238"/>
            <a:ext cx="12190412" cy="14446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588" y="884238"/>
            <a:ext cx="1866900" cy="1444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663785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slow" advTm="0">
    <p:random/>
  </p:transition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138" y="2173288"/>
            <a:ext cx="7497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A9150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电工电子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C4D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1500" y="3249613"/>
            <a:ext cx="8316913" cy="656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4265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●任务</a:t>
            </a:r>
            <a:r>
              <a:rPr lang="zh-CN" altLang="en-US" sz="4265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实施六 顺序控制电路装</a:t>
            </a:r>
            <a:r>
              <a:rPr lang="zh-CN" altLang="en-US" sz="4265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接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200" y="0"/>
            <a:ext cx="8443913" cy="5924550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213" y="1360488"/>
            <a:ext cx="4567237" cy="2371725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3638" y="0"/>
            <a:ext cx="1668462" cy="1162050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225" y="2900363"/>
            <a:ext cx="3630613" cy="2949575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2738" y="909638"/>
            <a:ext cx="2949575" cy="1920875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88" y="3706813"/>
            <a:ext cx="4502151" cy="315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625" y="4432300"/>
            <a:ext cx="2435225" cy="1265238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188" y="3706813"/>
            <a:ext cx="889001" cy="61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538" y="5253038"/>
            <a:ext cx="1935162" cy="15732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3488" y="4191000"/>
            <a:ext cx="1571626" cy="10255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822791"/>
      </p:ext>
    </p:extLst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44261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三、电路的故障分析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0172" y="1550573"/>
            <a:ext cx="102988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．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不能实现自锁；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分析处理：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的辅助接点接错，接成常闭接点，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吸合常闭断开，所以没有自锁；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常开和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常闭位置接错，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吸合式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还未吸合，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的辅助常开是断开的，所以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不能自锁。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．不能实现顺序起动，可以先起动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M2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分析处理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 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可以先起动，说明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的控制电路中的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常开互锁辅助触头没起作用，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的互锁触头接错或没接，这就使得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不受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控制而可以直接起动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kern="1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426675"/>
      </p:ext>
    </p:extLst>
  </p:cSld>
  <p:clrMapOvr>
    <a:masterClrMapping/>
  </p:clrMapOvr>
  <p:transition spd="slow" advTm="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44261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三、电路的故障分析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44261" y="1452919"/>
            <a:ext cx="994160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．不能顺序停止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能先停止；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分析处理：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能停止这说明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SB1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起作用，并接的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常开接点没起作用。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）并接在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SB1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辅助常开接点未接；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）并接在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SB1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辅助接点接成了常闭接点。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Times New Roman" panose="02020603050405020304" pitchFamily="18" charset="0"/>
              </a:rPr>
              <a:t>4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．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SB1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不能停止；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分析处理：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检查线路发现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接触器用了两个辅助常开接点，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只用了一个辅助常开接点，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SB1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两端并接的不是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KM2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的常开而是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的常开，由于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自锁后常开闭合所以</a:t>
            </a:r>
            <a:r>
              <a:rPr lang="en-US" altLang="zh-CN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SB1</a:t>
            </a:r>
            <a:r>
              <a:rPr lang="zh-CN" altLang="en-US" sz="20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不起作用。</a:t>
            </a:r>
          </a:p>
        </p:txBody>
      </p:sp>
    </p:spTree>
    <p:extLst>
      <p:ext uri="{BB962C8B-B14F-4D97-AF65-F5344CB8AC3E}">
        <p14:creationId xmlns:p14="http://schemas.microsoft.com/office/powerpoint/2010/main" val="4230419163"/>
      </p:ext>
    </p:extLst>
  </p:cSld>
  <p:clrMapOvr>
    <a:masterClrMapping/>
  </p:clrMapOvr>
  <p:transition spd="slow" advTm="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1042079" y="254594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工作质量评价</a:t>
            </a:r>
          </a:p>
        </p:txBody>
      </p:sp>
      <p:pic>
        <p:nvPicPr>
          <p:cNvPr id="4198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182292"/>
              </p:ext>
            </p:extLst>
          </p:nvPr>
        </p:nvGraphicFramePr>
        <p:xfrm>
          <a:off x="5326063" y="140347"/>
          <a:ext cx="6865937" cy="6638925"/>
        </p:xfrm>
        <a:graphic>
          <a:graphicData uri="http://schemas.openxmlformats.org/drawingml/2006/table">
            <a:tbl>
              <a:tblPr/>
              <a:tblGrid>
                <a:gridCol w="1016000">
                  <a:extLst>
                    <a:ext uri="{9D8B030D-6E8A-4147-A177-3AD203B41FA5}">
                      <a16:colId xmlns:a16="http://schemas.microsoft.com/office/drawing/2014/main" val="1625434557"/>
                    </a:ext>
                  </a:extLst>
                </a:gridCol>
                <a:gridCol w="579437">
                  <a:extLst>
                    <a:ext uri="{9D8B030D-6E8A-4147-A177-3AD203B41FA5}">
                      <a16:colId xmlns:a16="http://schemas.microsoft.com/office/drawing/2014/main" val="47397323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1300066236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7311418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82518999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247812652"/>
                    </a:ext>
                  </a:extLst>
                </a:gridCol>
                <a:gridCol w="869950">
                  <a:extLst>
                    <a:ext uri="{9D8B030D-6E8A-4147-A177-3AD203B41FA5}">
                      <a16:colId xmlns:a16="http://schemas.microsoft.com/office/drawing/2014/main" val="2867871807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2956070509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847905233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027243329"/>
                    </a:ext>
                  </a:extLst>
                </a:gridCol>
              </a:tblGrid>
              <a:tr h="3175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项目内容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配</a:t>
                      </a: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评</a:t>
                      </a: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标</a:t>
                      </a: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准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得分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72482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器材准备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不清楚元器件的功能及作用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72764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不能正确选用元器件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490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工具、仪表的使用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不会正确使用工具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965907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不能正确使用仪表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84287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装前检查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电动机质量检查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每漏一处扣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05041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电器元件漏检或错检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979011"/>
                  </a:ext>
                </a:extLst>
              </a:tr>
              <a:tr h="215900"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5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不按布置图安装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22846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元件安装不紧固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94487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安装元件时漏装木螺钉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91450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元件安装不整齐、不匀称、不合理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861576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损坏元件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796957"/>
                  </a:ext>
                </a:extLst>
              </a:tr>
              <a:tr h="215900"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不按电路图接线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25175"/>
                  </a:ext>
                </a:extLst>
              </a:tr>
              <a:tr h="4730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布线不符合要求：主电路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控制电路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49218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接点松动、露铜过长、压绝缘层、反圈等，每个接点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1473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损伤导线绝缘或线芯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61436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漏套或错套编码套管（教师要求）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175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漏接接地线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294949"/>
                  </a:ext>
                </a:extLst>
              </a:tr>
              <a:tr h="215900"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通电试车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热继电器未整定或整定错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65362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熔体规格配错，主、控电路各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56724"/>
                  </a:ext>
                </a:extLst>
              </a:tr>
              <a:tr h="730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第一次试车不成功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第二次试车不成功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第三次试车不成功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549342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安全文明生产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违反安全文明生产规程、小组团队协作精神不强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76519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定额时间</a:t>
                      </a: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4h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每超时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5min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以内以扣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分计算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527215"/>
                  </a:ext>
                </a:extLst>
              </a:tr>
              <a:tr h="2159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备注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9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除定额时间外，各项目的最高扣分不应超过配分数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552792"/>
                  </a:ext>
                </a:extLst>
              </a:tr>
              <a:tr h="2889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开始时间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结束时间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实际时间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总成绩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077549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49111" y="2096225"/>
            <a:ext cx="471116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特别提示</a:t>
            </a:r>
            <a:r>
              <a:rPr lang="zh-CN" altLang="en-US" sz="1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1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6070" algn="just">
              <a:lnSpc>
                <a:spcPct val="150000"/>
              </a:lnSpc>
              <a:defRPr/>
            </a:pPr>
            <a:r>
              <a:rPr lang="zh-CN" altLang="en-US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要求甲接触器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KM1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动作后乙接触器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KM2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才能动作，则将甲接触器的常开触点串在乙接触器的线圈电路。</a:t>
            </a: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要求乙接触器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KM2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停止后甲接触器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KM1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才能停止，则将乙接触器的常开触点并接在甲停止按钮的两端。</a:t>
            </a:r>
          </a:p>
        </p:txBody>
      </p:sp>
    </p:spTree>
    <p:extLst>
      <p:ext uri="{BB962C8B-B14F-4D97-AF65-F5344CB8AC3E}">
        <p14:creationId xmlns:p14="http://schemas.microsoft.com/office/powerpoint/2010/main" val="2212312147"/>
      </p:ext>
    </p:extLst>
  </p:cSld>
  <p:clrMapOvr>
    <a:masterClrMapping/>
  </p:clrMapOvr>
  <p:transition spd="slow" advTm="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8639175" y="17795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3"/>
          <p:cNvSpPr txBox="1">
            <a:spLocks/>
          </p:cNvSpPr>
          <p:nvPr/>
        </p:nvSpPr>
        <p:spPr>
          <a:xfrm>
            <a:off x="1309795" y="1779588"/>
            <a:ext cx="5113338" cy="503237"/>
          </a:xfrm>
          <a:prstGeom prst="rect">
            <a:avLst/>
          </a:prstGeom>
        </p:spPr>
        <p:txBody>
          <a:bodyPr vert="horz" wrap="square" lIns="91440" tIns="45720" rIns="91440" bIns="45720"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35000"/>
              </a:spcBef>
              <a:buClr>
                <a:srgbClr val="3366CC"/>
              </a:buClr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实训要求：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2"/>
          <p:cNvSpPr/>
          <p:nvPr/>
        </p:nvSpPr>
        <p:spPr>
          <a:xfrm>
            <a:off x="1191011" y="167481"/>
            <a:ext cx="7321550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多地控制电路装接</a:t>
            </a:r>
            <a:endParaRPr lang="zh-CN" altLang="en-US" sz="2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Rectangle 3"/>
          <p:cNvSpPr/>
          <p:nvPr/>
        </p:nvSpPr>
        <p:spPr>
          <a:xfrm>
            <a:off x="2754050" y="2584519"/>
            <a:ext cx="8289771" cy="26368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根据电气原理图，画出电器元件布置图和安装接线图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完成安装接线，兼顾工艺要求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线路自检。</a:t>
            </a: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老师抽检。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在老师监护下通电试车。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若出现异常，立即断开电源，进行故障检测和处理。</a:t>
            </a:r>
          </a:p>
        </p:txBody>
      </p:sp>
    </p:spTree>
    <p:extLst>
      <p:ext uri="{BB962C8B-B14F-4D97-AF65-F5344CB8AC3E}">
        <p14:creationId xmlns:p14="http://schemas.microsoft.com/office/powerpoint/2010/main" val="637544408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2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2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174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495675"/>
              </p:ext>
            </p:extLst>
          </p:nvPr>
        </p:nvGraphicFramePr>
        <p:xfrm>
          <a:off x="1040512" y="1876829"/>
          <a:ext cx="10105283" cy="47220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{BC89EF96-8CEA-46FF-86C4-4CE0E7609802}</a:tableStyleId>
              </a:tblPr>
              <a:tblGrid>
                <a:gridCol w="1614046">
                  <a:extLst>
                    <a:ext uri="{9D8B030D-6E8A-4147-A177-3AD203B41FA5}">
                      <a16:colId xmlns:a16="http://schemas.microsoft.com/office/drawing/2014/main" val="2208000872"/>
                    </a:ext>
                  </a:extLst>
                </a:gridCol>
                <a:gridCol w="1919071">
                  <a:extLst>
                    <a:ext uri="{9D8B030D-6E8A-4147-A177-3AD203B41FA5}">
                      <a16:colId xmlns:a16="http://schemas.microsoft.com/office/drawing/2014/main" val="3445970987"/>
                    </a:ext>
                  </a:extLst>
                </a:gridCol>
                <a:gridCol w="1695619">
                  <a:extLst>
                    <a:ext uri="{9D8B030D-6E8A-4147-A177-3AD203B41FA5}">
                      <a16:colId xmlns:a16="http://schemas.microsoft.com/office/drawing/2014/main" val="1332454959"/>
                    </a:ext>
                  </a:extLst>
                </a:gridCol>
                <a:gridCol w="4232474">
                  <a:extLst>
                    <a:ext uri="{9D8B030D-6E8A-4147-A177-3AD203B41FA5}">
                      <a16:colId xmlns:a16="http://schemas.microsoft.com/office/drawing/2014/main" val="1788360681"/>
                    </a:ext>
                  </a:extLst>
                </a:gridCol>
                <a:gridCol w="644073">
                  <a:extLst>
                    <a:ext uri="{9D8B030D-6E8A-4147-A177-3AD203B41FA5}">
                      <a16:colId xmlns:a16="http://schemas.microsoft.com/office/drawing/2014/main" val="3080885232"/>
                    </a:ext>
                  </a:extLst>
                </a:gridCol>
              </a:tblGrid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代号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名称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推荐型号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推荐规格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数量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5689230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M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三相异步电动机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Y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—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112M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—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 dirty="0">
                          <a:effectLst/>
                          <a:latin typeface="+mn-ea"/>
                          <a:ea typeface="+mn-ea"/>
                        </a:rPr>
                        <a:t>4kW</a:t>
                      </a: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 dirty="0">
                          <a:effectLst/>
                          <a:latin typeface="+mn-ea"/>
                          <a:ea typeface="+mn-ea"/>
                        </a:rPr>
                        <a:t>380V</a:t>
                      </a: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 dirty="0">
                          <a:effectLst/>
                          <a:latin typeface="+mn-ea"/>
                          <a:ea typeface="+mn-ea"/>
                        </a:rPr>
                        <a:t>11.6A</a:t>
                      </a: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、△接法</a:t>
                      </a:r>
                      <a:r>
                        <a:rPr lang="zh-CN" sz="1600" b="1" i="0" kern="100" dirty="0" smtClean="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 dirty="0" smtClean="0">
                          <a:effectLst/>
                          <a:latin typeface="+mn-ea"/>
                          <a:ea typeface="+mn-ea"/>
                        </a:rPr>
                        <a:t>1440r</a:t>
                      </a: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／</a:t>
                      </a:r>
                      <a:r>
                        <a:rPr lang="en-US" sz="1600" b="1" i="0" kern="100" dirty="0">
                          <a:effectLst/>
                          <a:latin typeface="+mn-ea"/>
                          <a:ea typeface="+mn-ea"/>
                        </a:rPr>
                        <a:t>min</a:t>
                      </a:r>
                      <a:endParaRPr lang="zh-CN" sz="1600" b="1" i="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02490599"/>
                  </a:ext>
                </a:extLst>
              </a:tr>
              <a:tr h="5243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M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三相异步电动机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Y90S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—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 dirty="0">
                          <a:effectLst/>
                          <a:latin typeface="+mn-ea"/>
                          <a:ea typeface="+mn-ea"/>
                        </a:rPr>
                        <a:t>1.5kW</a:t>
                      </a: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 dirty="0">
                          <a:effectLst/>
                          <a:latin typeface="+mn-ea"/>
                          <a:ea typeface="+mn-ea"/>
                        </a:rPr>
                        <a:t>380V</a:t>
                      </a: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 dirty="0">
                          <a:effectLst/>
                          <a:latin typeface="+mn-ea"/>
                          <a:ea typeface="+mn-ea"/>
                        </a:rPr>
                        <a:t>3.4A</a:t>
                      </a: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 dirty="0">
                          <a:effectLst/>
                          <a:latin typeface="+mn-ea"/>
                          <a:ea typeface="+mn-ea"/>
                        </a:rPr>
                        <a:t>Y</a:t>
                      </a: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接法</a:t>
                      </a:r>
                      <a:r>
                        <a:rPr lang="zh-CN" sz="1600" b="1" i="0" kern="100" dirty="0" smtClean="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 dirty="0" smtClean="0">
                          <a:effectLst/>
                          <a:latin typeface="+mn-ea"/>
                          <a:ea typeface="+mn-ea"/>
                        </a:rPr>
                        <a:t>2845r</a:t>
                      </a:r>
                      <a:r>
                        <a:rPr lang="zh-CN" sz="1600" b="1" i="0" kern="100" dirty="0">
                          <a:effectLst/>
                          <a:latin typeface="+mn-ea"/>
                          <a:ea typeface="+mn-ea"/>
                        </a:rPr>
                        <a:t>／</a:t>
                      </a:r>
                      <a:r>
                        <a:rPr lang="en-US" sz="1600" b="1" i="0" kern="100" dirty="0">
                          <a:effectLst/>
                          <a:latin typeface="+mn-ea"/>
                          <a:ea typeface="+mn-ea"/>
                        </a:rPr>
                        <a:t>min</a:t>
                      </a:r>
                      <a:endParaRPr lang="zh-CN" sz="1600" b="1" i="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3509382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QF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低压断路器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DZ5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—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／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330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三极、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25A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712301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FU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RLl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—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15/2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500V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15A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、配熔体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2A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0675883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KMl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KM2 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交流接触器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CJl0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—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20A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、线圈电压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380V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497244"/>
                  </a:ext>
                </a:extLst>
              </a:tr>
              <a:tr h="5243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FR1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热继电器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JRl6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—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／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三极、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20A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、整定电流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11.6A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5147782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FR2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热继电器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JRl6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—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／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三极、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10A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、整定电流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8.3A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4923383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SB1-SB4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按钮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LAl0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—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3H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保护式、复合按钮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停车用红色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0462139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XT1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端子排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JX2-1015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10A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节、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380V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7673914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XT2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端子排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JX2-1010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10A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sz="1600" b="1" i="0" kern="100">
                          <a:effectLst/>
                          <a:latin typeface="+mn-ea"/>
                          <a:ea typeface="+mn-ea"/>
                        </a:rPr>
                        <a:t>节、</a:t>
                      </a:r>
                      <a:r>
                        <a:rPr lang="en-US" sz="1600" b="1" i="0" kern="100">
                          <a:effectLst/>
                          <a:latin typeface="+mn-ea"/>
                          <a:ea typeface="+mn-ea"/>
                        </a:rPr>
                        <a:t>380V</a:t>
                      </a:r>
                      <a:endParaRPr lang="zh-CN" sz="1600" b="1" i="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kern="100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600" b="1" i="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517871"/>
                  </a:ext>
                </a:extLst>
              </a:tr>
            </a:tbl>
          </a:graphicData>
        </a:graphic>
      </p:graphicFrame>
      <p:sp>
        <p:nvSpPr>
          <p:cNvPr id="31804" name="Rectangle 27"/>
          <p:cNvSpPr>
            <a:spLocks noChangeArrowheads="1"/>
          </p:cNvSpPr>
          <p:nvPr/>
        </p:nvSpPr>
        <p:spPr bwMode="auto">
          <a:xfrm>
            <a:off x="864432" y="1216695"/>
            <a:ext cx="1853392" cy="49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667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．电器元件</a:t>
            </a:r>
          </a:p>
        </p:txBody>
      </p:sp>
    </p:spTree>
    <p:extLst>
      <p:ext uri="{BB962C8B-B14F-4D97-AF65-F5344CB8AC3E}">
        <p14:creationId xmlns:p14="http://schemas.microsoft.com/office/powerpoint/2010/main" val="3294067043"/>
      </p:ext>
    </p:extLst>
  </p:cSld>
  <p:clrMapOvr>
    <a:masterClrMapping/>
  </p:clrMapOvr>
  <p:transition spd="slow" advTm="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764792" y="1343526"/>
            <a:ext cx="10983835" cy="521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2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．工具：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测电笔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、螺丝刀、尖嘴钳、斜口钳、剥线钳、电工刀等。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．仪表：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ZC7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500V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）型兆欧表、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DT-9700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型钳形电流表，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MF500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型万用表（或数字式万用表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DT980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．器材：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）控制板一块（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600mm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 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 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20 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）导线规格：主电路采用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BV1.5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（红色、绿色、黄色）；控制电路采用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BVlmm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（黑色）；按钮线采用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BVR0.75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（红色）；接地线采用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BVRl.5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（黄绿双色）</a:t>
            </a:r>
            <a:r>
              <a:rPr kumimoji="0" lang="zh-CN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1800" b="1" i="0" u="none" strike="noStrike" kern="1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导线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数量由教师根据实际情况确定。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）紧固体和编码套管按实际需要发给，简单线路可不用编码套管。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．场地要求：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电工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实训室，电工工作台。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377751"/>
      </p:ext>
    </p:extLst>
  </p:cSld>
  <p:clrMapOvr>
    <a:masterClrMapping/>
  </p:clrMapOvr>
  <p:transition spd="slow" advTm="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0"/>
          <p:cNvSpPr/>
          <p:nvPr/>
        </p:nvSpPr>
        <p:spPr>
          <a:xfrm>
            <a:off x="879474" y="1233488"/>
            <a:ext cx="959617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绘制并读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懂顺序控制线路，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给线路元件编号，明确线路所用元件及作用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8606" y="2689298"/>
            <a:ext cx="49920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．按电器元件并检验型号及性能。</a:t>
            </a:r>
          </a:p>
        </p:txBody>
      </p:sp>
      <p:sp>
        <p:nvSpPr>
          <p:cNvPr id="2" name="Rectangle 249"/>
          <p:cNvSpPr>
            <a:spLocks noChangeArrowheads="1"/>
          </p:cNvSpPr>
          <p:nvPr/>
        </p:nvSpPr>
        <p:spPr bwMode="auto">
          <a:xfrm>
            <a:off x="776288" y="248199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776288" y="2481998"/>
            <a:ext cx="6290594" cy="3931159"/>
            <a:chOff x="2111" y="5208"/>
            <a:chExt cx="8422" cy="5272"/>
          </a:xfrm>
        </p:grpSpPr>
        <p:sp>
          <p:nvSpPr>
            <p:cNvPr id="4" name="AutoShape 248"/>
            <p:cNvSpPr>
              <a:spLocks noChangeAspect="1" noChangeArrowheads="1" noTextEdit="1"/>
            </p:cNvSpPr>
            <p:nvPr/>
          </p:nvSpPr>
          <p:spPr bwMode="auto">
            <a:xfrm>
              <a:off x="2111" y="5208"/>
              <a:ext cx="8422" cy="5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5" name="Text Box 247"/>
            <p:cNvSpPr txBox="1">
              <a:spLocks noChangeArrowheads="1"/>
            </p:cNvSpPr>
            <p:nvPr/>
          </p:nvSpPr>
          <p:spPr bwMode="auto">
            <a:xfrm>
              <a:off x="3354" y="5223"/>
              <a:ext cx="19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L1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Text Box 246"/>
            <p:cNvSpPr txBox="1">
              <a:spLocks noChangeArrowheads="1"/>
            </p:cNvSpPr>
            <p:nvPr/>
          </p:nvSpPr>
          <p:spPr bwMode="auto">
            <a:xfrm>
              <a:off x="3677" y="5208"/>
              <a:ext cx="19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L2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Text Box 245"/>
            <p:cNvSpPr txBox="1">
              <a:spLocks noChangeArrowheads="1"/>
            </p:cNvSpPr>
            <p:nvPr/>
          </p:nvSpPr>
          <p:spPr bwMode="auto">
            <a:xfrm>
              <a:off x="3983" y="5208"/>
              <a:ext cx="19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L3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Text Box 244"/>
            <p:cNvSpPr txBox="1">
              <a:spLocks noChangeArrowheads="1"/>
            </p:cNvSpPr>
            <p:nvPr/>
          </p:nvSpPr>
          <p:spPr bwMode="auto">
            <a:xfrm>
              <a:off x="3128" y="6594"/>
              <a:ext cx="32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U11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Text Box 243"/>
            <p:cNvSpPr txBox="1">
              <a:spLocks noChangeArrowheads="1"/>
            </p:cNvSpPr>
            <p:nvPr/>
          </p:nvSpPr>
          <p:spPr bwMode="auto">
            <a:xfrm>
              <a:off x="3515" y="6594"/>
              <a:ext cx="3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V11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Text Box 242"/>
            <p:cNvSpPr txBox="1">
              <a:spLocks noChangeArrowheads="1"/>
            </p:cNvSpPr>
            <p:nvPr/>
          </p:nvSpPr>
          <p:spPr bwMode="auto">
            <a:xfrm>
              <a:off x="3854" y="6579"/>
              <a:ext cx="29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W11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Text Box 241"/>
            <p:cNvSpPr txBox="1">
              <a:spLocks noChangeArrowheads="1"/>
            </p:cNvSpPr>
            <p:nvPr/>
          </p:nvSpPr>
          <p:spPr bwMode="auto">
            <a:xfrm>
              <a:off x="3113" y="8146"/>
              <a:ext cx="32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U12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Text Box 240"/>
            <p:cNvSpPr txBox="1">
              <a:spLocks noChangeArrowheads="1"/>
            </p:cNvSpPr>
            <p:nvPr/>
          </p:nvSpPr>
          <p:spPr bwMode="auto">
            <a:xfrm>
              <a:off x="3483" y="8161"/>
              <a:ext cx="3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V12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Text Box 239"/>
            <p:cNvSpPr txBox="1">
              <a:spLocks noChangeArrowheads="1"/>
            </p:cNvSpPr>
            <p:nvPr/>
          </p:nvSpPr>
          <p:spPr bwMode="auto">
            <a:xfrm>
              <a:off x="3838" y="8146"/>
              <a:ext cx="29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W12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Text Box 238"/>
            <p:cNvSpPr txBox="1">
              <a:spLocks noChangeArrowheads="1"/>
            </p:cNvSpPr>
            <p:nvPr/>
          </p:nvSpPr>
          <p:spPr bwMode="auto">
            <a:xfrm>
              <a:off x="3177" y="9020"/>
              <a:ext cx="24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U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 Box 237"/>
            <p:cNvSpPr txBox="1">
              <a:spLocks noChangeArrowheads="1"/>
            </p:cNvSpPr>
            <p:nvPr/>
          </p:nvSpPr>
          <p:spPr bwMode="auto">
            <a:xfrm>
              <a:off x="3499" y="9020"/>
              <a:ext cx="242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V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Text Box 236"/>
            <p:cNvSpPr txBox="1">
              <a:spLocks noChangeArrowheads="1"/>
            </p:cNvSpPr>
            <p:nvPr/>
          </p:nvSpPr>
          <p:spPr bwMode="auto">
            <a:xfrm>
              <a:off x="3854" y="9020"/>
              <a:ext cx="259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W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Text Box 235"/>
            <p:cNvSpPr txBox="1">
              <a:spLocks noChangeArrowheads="1"/>
            </p:cNvSpPr>
            <p:nvPr/>
          </p:nvSpPr>
          <p:spPr bwMode="auto">
            <a:xfrm>
              <a:off x="4322" y="6172"/>
              <a:ext cx="32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QF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Text Box 234"/>
            <p:cNvSpPr txBox="1">
              <a:spLocks noChangeArrowheads="1"/>
            </p:cNvSpPr>
            <p:nvPr/>
          </p:nvSpPr>
          <p:spPr bwMode="auto">
            <a:xfrm>
              <a:off x="2935" y="7679"/>
              <a:ext cx="3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KM1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Text Box 233"/>
            <p:cNvSpPr txBox="1">
              <a:spLocks noChangeArrowheads="1"/>
            </p:cNvSpPr>
            <p:nvPr/>
          </p:nvSpPr>
          <p:spPr bwMode="auto">
            <a:xfrm>
              <a:off x="2709" y="8598"/>
              <a:ext cx="29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FR1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Text Box 232"/>
            <p:cNvSpPr txBox="1">
              <a:spLocks noChangeArrowheads="1"/>
            </p:cNvSpPr>
            <p:nvPr/>
          </p:nvSpPr>
          <p:spPr bwMode="auto">
            <a:xfrm>
              <a:off x="7176" y="6232"/>
              <a:ext cx="322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FU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Text Box 231"/>
            <p:cNvSpPr txBox="1">
              <a:spLocks noChangeArrowheads="1"/>
            </p:cNvSpPr>
            <p:nvPr/>
          </p:nvSpPr>
          <p:spPr bwMode="auto">
            <a:xfrm>
              <a:off x="8191" y="7709"/>
              <a:ext cx="436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SB1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Text Box 230"/>
            <p:cNvSpPr txBox="1">
              <a:spLocks noChangeArrowheads="1"/>
            </p:cNvSpPr>
            <p:nvPr/>
          </p:nvSpPr>
          <p:spPr bwMode="auto">
            <a:xfrm>
              <a:off x="8144" y="8236"/>
              <a:ext cx="387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SB2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Text Box 229"/>
            <p:cNvSpPr txBox="1">
              <a:spLocks noChangeArrowheads="1"/>
            </p:cNvSpPr>
            <p:nvPr/>
          </p:nvSpPr>
          <p:spPr bwMode="auto">
            <a:xfrm>
              <a:off x="8304" y="9411"/>
              <a:ext cx="323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KM1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Text Box 228"/>
            <p:cNvSpPr txBox="1">
              <a:spLocks noChangeArrowheads="1"/>
            </p:cNvSpPr>
            <p:nvPr/>
          </p:nvSpPr>
          <p:spPr bwMode="auto">
            <a:xfrm>
              <a:off x="8417" y="6744"/>
              <a:ext cx="291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FR1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Text Box 227"/>
            <p:cNvSpPr txBox="1">
              <a:spLocks noChangeArrowheads="1"/>
            </p:cNvSpPr>
            <p:nvPr/>
          </p:nvSpPr>
          <p:spPr bwMode="auto">
            <a:xfrm>
              <a:off x="3725" y="9457"/>
              <a:ext cx="19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Text Box 226"/>
            <p:cNvSpPr txBox="1">
              <a:spLocks noChangeArrowheads="1"/>
            </p:cNvSpPr>
            <p:nvPr/>
          </p:nvSpPr>
          <p:spPr bwMode="auto">
            <a:xfrm>
              <a:off x="3693" y="9698"/>
              <a:ext cx="29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3～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Text Box 225"/>
            <p:cNvSpPr txBox="1">
              <a:spLocks noChangeArrowheads="1"/>
            </p:cNvSpPr>
            <p:nvPr/>
          </p:nvSpPr>
          <p:spPr bwMode="auto">
            <a:xfrm>
              <a:off x="2290" y="9954"/>
              <a:ext cx="29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PE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Text Box 224"/>
            <p:cNvSpPr txBox="1">
              <a:spLocks noChangeArrowheads="1"/>
            </p:cNvSpPr>
            <p:nvPr/>
          </p:nvSpPr>
          <p:spPr bwMode="auto">
            <a:xfrm>
              <a:off x="8627" y="6548"/>
              <a:ext cx="1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Text Box 223"/>
            <p:cNvSpPr txBox="1">
              <a:spLocks noChangeArrowheads="1"/>
            </p:cNvSpPr>
            <p:nvPr/>
          </p:nvSpPr>
          <p:spPr bwMode="auto">
            <a:xfrm>
              <a:off x="8659" y="6971"/>
              <a:ext cx="105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Text Box 222"/>
            <p:cNvSpPr txBox="1">
              <a:spLocks noChangeArrowheads="1"/>
            </p:cNvSpPr>
            <p:nvPr/>
          </p:nvSpPr>
          <p:spPr bwMode="auto">
            <a:xfrm>
              <a:off x="8595" y="7453"/>
              <a:ext cx="11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3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Text Box 221"/>
            <p:cNvSpPr txBox="1">
              <a:spLocks noChangeArrowheads="1"/>
            </p:cNvSpPr>
            <p:nvPr/>
          </p:nvSpPr>
          <p:spPr bwMode="auto">
            <a:xfrm>
              <a:off x="8611" y="7965"/>
              <a:ext cx="113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4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Text Box 220"/>
            <p:cNvSpPr txBox="1">
              <a:spLocks noChangeArrowheads="1"/>
            </p:cNvSpPr>
            <p:nvPr/>
          </p:nvSpPr>
          <p:spPr bwMode="auto">
            <a:xfrm>
              <a:off x="10143" y="8266"/>
              <a:ext cx="322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KM2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Text Box 219"/>
            <p:cNvSpPr txBox="1">
              <a:spLocks noChangeArrowheads="1"/>
            </p:cNvSpPr>
            <p:nvPr/>
          </p:nvSpPr>
          <p:spPr bwMode="auto">
            <a:xfrm>
              <a:off x="5966" y="9517"/>
              <a:ext cx="19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Text Box 218"/>
            <p:cNvSpPr txBox="1">
              <a:spLocks noChangeArrowheads="1"/>
            </p:cNvSpPr>
            <p:nvPr/>
          </p:nvSpPr>
          <p:spPr bwMode="auto">
            <a:xfrm>
              <a:off x="5918" y="9758"/>
              <a:ext cx="29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3～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Text Box 217"/>
            <p:cNvSpPr txBox="1">
              <a:spLocks noChangeArrowheads="1"/>
            </p:cNvSpPr>
            <p:nvPr/>
          </p:nvSpPr>
          <p:spPr bwMode="auto">
            <a:xfrm>
              <a:off x="5402" y="8206"/>
              <a:ext cx="32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U13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Text Box 216"/>
            <p:cNvSpPr txBox="1">
              <a:spLocks noChangeArrowheads="1"/>
            </p:cNvSpPr>
            <p:nvPr/>
          </p:nvSpPr>
          <p:spPr bwMode="auto">
            <a:xfrm>
              <a:off x="5757" y="8221"/>
              <a:ext cx="322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V13</a:t>
              </a: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rgbClr val="1D528D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Text Box 215"/>
            <p:cNvSpPr txBox="1">
              <a:spLocks noChangeArrowheads="1"/>
            </p:cNvSpPr>
            <p:nvPr/>
          </p:nvSpPr>
          <p:spPr bwMode="auto">
            <a:xfrm>
              <a:off x="6112" y="8221"/>
              <a:ext cx="290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W13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Text Box 214"/>
            <p:cNvSpPr txBox="1">
              <a:spLocks noChangeArrowheads="1"/>
            </p:cNvSpPr>
            <p:nvPr/>
          </p:nvSpPr>
          <p:spPr bwMode="auto">
            <a:xfrm>
              <a:off x="5386" y="9125"/>
              <a:ext cx="242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U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Text Box 213"/>
            <p:cNvSpPr txBox="1">
              <a:spLocks noChangeArrowheads="1"/>
            </p:cNvSpPr>
            <p:nvPr/>
          </p:nvSpPr>
          <p:spPr bwMode="auto">
            <a:xfrm>
              <a:off x="5789" y="9125"/>
              <a:ext cx="242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V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Text Box 212"/>
            <p:cNvSpPr txBox="1">
              <a:spLocks noChangeArrowheads="1"/>
            </p:cNvSpPr>
            <p:nvPr/>
          </p:nvSpPr>
          <p:spPr bwMode="auto">
            <a:xfrm>
              <a:off x="6128" y="9125"/>
              <a:ext cx="257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W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Text Box 211"/>
            <p:cNvSpPr txBox="1">
              <a:spLocks noChangeArrowheads="1"/>
            </p:cNvSpPr>
            <p:nvPr/>
          </p:nvSpPr>
          <p:spPr bwMode="auto">
            <a:xfrm>
              <a:off x="4322" y="9547"/>
              <a:ext cx="29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Text Box 210"/>
            <p:cNvSpPr txBox="1">
              <a:spLocks noChangeArrowheads="1"/>
            </p:cNvSpPr>
            <p:nvPr/>
          </p:nvSpPr>
          <p:spPr bwMode="auto">
            <a:xfrm>
              <a:off x="6531" y="9502"/>
              <a:ext cx="29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Text Box 209"/>
            <p:cNvSpPr txBox="1">
              <a:spLocks noChangeArrowheads="1"/>
            </p:cNvSpPr>
            <p:nvPr/>
          </p:nvSpPr>
          <p:spPr bwMode="auto">
            <a:xfrm>
              <a:off x="4919" y="8658"/>
              <a:ext cx="29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FR2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Text Box 208"/>
            <p:cNvSpPr txBox="1">
              <a:spLocks noChangeArrowheads="1"/>
            </p:cNvSpPr>
            <p:nvPr/>
          </p:nvSpPr>
          <p:spPr bwMode="auto">
            <a:xfrm>
              <a:off x="5192" y="7770"/>
              <a:ext cx="3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KM2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Text Box 207"/>
            <p:cNvSpPr txBox="1">
              <a:spLocks noChangeArrowheads="1"/>
            </p:cNvSpPr>
            <p:nvPr/>
          </p:nvSpPr>
          <p:spPr bwMode="auto">
            <a:xfrm>
              <a:off x="7853" y="6835"/>
              <a:ext cx="113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0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Text Box 206"/>
            <p:cNvSpPr txBox="1">
              <a:spLocks noChangeArrowheads="1"/>
            </p:cNvSpPr>
            <p:nvPr/>
          </p:nvSpPr>
          <p:spPr bwMode="auto">
            <a:xfrm>
              <a:off x="8450" y="7182"/>
              <a:ext cx="29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FR2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Text Box 205"/>
            <p:cNvSpPr txBox="1">
              <a:spLocks noChangeArrowheads="1"/>
            </p:cNvSpPr>
            <p:nvPr/>
          </p:nvSpPr>
          <p:spPr bwMode="auto">
            <a:xfrm>
              <a:off x="8691" y="8628"/>
              <a:ext cx="130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5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Text Box 204"/>
            <p:cNvSpPr txBox="1">
              <a:spLocks noChangeArrowheads="1"/>
            </p:cNvSpPr>
            <p:nvPr/>
          </p:nvSpPr>
          <p:spPr bwMode="auto">
            <a:xfrm>
              <a:off x="8965" y="8251"/>
              <a:ext cx="3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KM1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Text Box 203"/>
            <p:cNvSpPr txBox="1">
              <a:spLocks noChangeArrowheads="1"/>
            </p:cNvSpPr>
            <p:nvPr/>
          </p:nvSpPr>
          <p:spPr bwMode="auto">
            <a:xfrm>
              <a:off x="9014" y="7679"/>
              <a:ext cx="3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KM2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Text Box 202"/>
            <p:cNvSpPr txBox="1">
              <a:spLocks noChangeArrowheads="1"/>
            </p:cNvSpPr>
            <p:nvPr/>
          </p:nvSpPr>
          <p:spPr bwMode="auto">
            <a:xfrm>
              <a:off x="9401" y="7574"/>
              <a:ext cx="436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571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SB3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Text Box 201"/>
            <p:cNvSpPr txBox="1">
              <a:spLocks noChangeArrowheads="1"/>
            </p:cNvSpPr>
            <p:nvPr/>
          </p:nvSpPr>
          <p:spPr bwMode="auto">
            <a:xfrm>
              <a:off x="9804" y="7920"/>
              <a:ext cx="129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6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Text Box 200"/>
            <p:cNvSpPr txBox="1">
              <a:spLocks noChangeArrowheads="1"/>
            </p:cNvSpPr>
            <p:nvPr/>
          </p:nvSpPr>
          <p:spPr bwMode="auto">
            <a:xfrm>
              <a:off x="9563" y="8417"/>
              <a:ext cx="387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SB4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Text Box 199"/>
            <p:cNvSpPr txBox="1">
              <a:spLocks noChangeArrowheads="1"/>
            </p:cNvSpPr>
            <p:nvPr/>
          </p:nvSpPr>
          <p:spPr bwMode="auto">
            <a:xfrm>
              <a:off x="9804" y="8628"/>
              <a:ext cx="129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7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Text Box 198"/>
            <p:cNvSpPr txBox="1">
              <a:spLocks noChangeArrowheads="1"/>
            </p:cNvSpPr>
            <p:nvPr/>
          </p:nvSpPr>
          <p:spPr bwMode="auto">
            <a:xfrm>
              <a:off x="9546" y="8885"/>
              <a:ext cx="3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KM1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Text Box 197"/>
            <p:cNvSpPr txBox="1">
              <a:spLocks noChangeArrowheads="1"/>
            </p:cNvSpPr>
            <p:nvPr/>
          </p:nvSpPr>
          <p:spPr bwMode="auto">
            <a:xfrm>
              <a:off x="9465" y="9381"/>
              <a:ext cx="32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KM2</a:t>
              </a:r>
              <a:endPara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Text Box 196"/>
            <p:cNvSpPr txBox="1">
              <a:spLocks noChangeArrowheads="1"/>
            </p:cNvSpPr>
            <p:nvPr/>
          </p:nvSpPr>
          <p:spPr bwMode="auto">
            <a:xfrm>
              <a:off x="9804" y="9095"/>
              <a:ext cx="129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8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60" name="Group 2"/>
            <p:cNvGrpSpPr>
              <a:grpSpLocks/>
            </p:cNvGrpSpPr>
            <p:nvPr/>
          </p:nvGrpSpPr>
          <p:grpSpPr bwMode="auto">
            <a:xfrm>
              <a:off x="2580" y="5473"/>
              <a:ext cx="7953" cy="4719"/>
              <a:chOff x="2460" y="2097"/>
              <a:chExt cx="7398" cy="4698"/>
            </a:xfrm>
          </p:grpSpPr>
          <p:grpSp>
            <p:nvGrpSpPr>
              <p:cNvPr id="61" name="Group 6"/>
              <p:cNvGrpSpPr>
                <a:grpSpLocks/>
              </p:cNvGrpSpPr>
              <p:nvPr/>
            </p:nvGrpSpPr>
            <p:grpSpPr bwMode="auto">
              <a:xfrm>
                <a:off x="2694" y="2097"/>
                <a:ext cx="7164" cy="4686"/>
                <a:chOff x="2691" y="2097"/>
                <a:chExt cx="7164" cy="4686"/>
              </a:xfrm>
            </p:grpSpPr>
            <p:grpSp>
              <p:nvGrpSpPr>
                <p:cNvPr id="32769" name="Group 136"/>
                <p:cNvGrpSpPr>
                  <a:grpSpLocks/>
                </p:cNvGrpSpPr>
                <p:nvPr/>
              </p:nvGrpSpPr>
              <p:grpSpPr bwMode="auto">
                <a:xfrm>
                  <a:off x="2691" y="2097"/>
                  <a:ext cx="1477" cy="4644"/>
                  <a:chOff x="2691" y="1629"/>
                  <a:chExt cx="1477" cy="4644"/>
                </a:xfrm>
              </p:grpSpPr>
              <p:sp>
                <p:nvSpPr>
                  <p:cNvPr id="32901" name="Line 195"/>
                  <p:cNvSpPr>
                    <a:spLocks noChangeShapeType="1"/>
                  </p:cNvSpPr>
                  <p:nvPr/>
                </p:nvSpPr>
                <p:spPr bwMode="auto">
                  <a:xfrm>
                    <a:off x="3299" y="2643"/>
                    <a:ext cx="0" cy="688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32902" name="Line 194"/>
                  <p:cNvSpPr>
                    <a:spLocks noChangeShapeType="1"/>
                  </p:cNvSpPr>
                  <p:nvPr/>
                </p:nvSpPr>
                <p:spPr bwMode="auto">
                  <a:xfrm>
                    <a:off x="3592" y="2643"/>
                    <a:ext cx="0" cy="688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32903" name="Line 193"/>
                  <p:cNvSpPr>
                    <a:spLocks noChangeShapeType="1"/>
                  </p:cNvSpPr>
                  <p:nvPr/>
                </p:nvSpPr>
                <p:spPr bwMode="auto">
                  <a:xfrm>
                    <a:off x="3915" y="2643"/>
                    <a:ext cx="0" cy="688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b="1"/>
                  </a:p>
                </p:txBody>
              </p:sp>
              <p:grpSp>
                <p:nvGrpSpPr>
                  <p:cNvPr id="32904" name="Group 137"/>
                  <p:cNvGrpSpPr>
                    <a:grpSpLocks/>
                  </p:cNvGrpSpPr>
                  <p:nvPr/>
                </p:nvGrpSpPr>
                <p:grpSpPr bwMode="auto">
                  <a:xfrm>
                    <a:off x="2691" y="1629"/>
                    <a:ext cx="1477" cy="4644"/>
                    <a:chOff x="2391" y="1089"/>
                    <a:chExt cx="1914" cy="6018"/>
                  </a:xfrm>
                </p:grpSpPr>
                <p:sp>
                  <p:nvSpPr>
                    <p:cNvPr id="32905" name="Rectangle 1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85" y="5010"/>
                      <a:ext cx="1620" cy="60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06" name="Oval 1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88" y="6155"/>
                      <a:ext cx="952" cy="952"/>
                    </a:xfrm>
                    <a:prstGeom prst="ellips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07" name="Line 1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40" y="5423"/>
                      <a:ext cx="30" cy="73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08" name="Line 18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0" y="5393"/>
                      <a:ext cx="23" cy="67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09" name="Line 18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26" y="5421"/>
                      <a:ext cx="15" cy="665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grpSp>
                  <p:nvGrpSpPr>
                    <p:cNvPr id="32910" name="Group 1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391" y="1089"/>
                      <a:ext cx="1696" cy="3212"/>
                      <a:chOff x="2391" y="1089"/>
                      <a:chExt cx="1696" cy="3212"/>
                    </a:xfrm>
                  </p:grpSpPr>
                  <p:grpSp>
                    <p:nvGrpSpPr>
                      <p:cNvPr id="32926" name="Group 15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391" y="1089"/>
                        <a:ext cx="1696" cy="2907"/>
                        <a:chOff x="2391" y="1089"/>
                        <a:chExt cx="1696" cy="2907"/>
                      </a:xfrm>
                    </p:grpSpPr>
                    <p:grpSp>
                      <p:nvGrpSpPr>
                        <p:cNvPr id="32931" name="Group 18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094" y="1901"/>
                          <a:ext cx="196" cy="198"/>
                          <a:chOff x="9552" y="11617"/>
                          <a:chExt cx="147" cy="133"/>
                        </a:xfrm>
                      </p:grpSpPr>
                      <p:sp>
                        <p:nvSpPr>
                          <p:cNvPr id="32958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7488641" flipH="1" flipV="1">
                            <a:off x="9555" y="11669"/>
                            <a:ext cx="133" cy="3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32959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7382779">
                            <a:off x="9622" y="11613"/>
                            <a:ext cx="8" cy="147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grpSp>
                      <p:nvGrpSpPr>
                        <p:cNvPr id="32932" name="Group 18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473" y="1891"/>
                          <a:ext cx="195" cy="197"/>
                          <a:chOff x="9552" y="11617"/>
                          <a:chExt cx="147" cy="133"/>
                        </a:xfrm>
                      </p:grpSpPr>
                      <p:sp>
                        <p:nvSpPr>
                          <p:cNvPr id="32956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7488641" flipH="1" flipV="1">
                            <a:off x="9555" y="11669"/>
                            <a:ext cx="133" cy="3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32957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7382779">
                            <a:off x="9622" y="11613"/>
                            <a:ext cx="8" cy="147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grpSp>
                      <p:nvGrpSpPr>
                        <p:cNvPr id="32933" name="Group 17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92" y="1889"/>
                          <a:ext cx="195" cy="198"/>
                          <a:chOff x="9552" y="11617"/>
                          <a:chExt cx="147" cy="133"/>
                        </a:xfrm>
                      </p:grpSpPr>
                      <p:sp>
                        <p:nvSpPr>
                          <p:cNvPr id="32954" name="Line 1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7488641" flipH="1" flipV="1">
                            <a:off x="9555" y="11669"/>
                            <a:ext cx="133" cy="3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32955" name="Line 1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7382779">
                            <a:off x="9622" y="11613"/>
                            <a:ext cx="8" cy="147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sp>
                      <p:nvSpPr>
                        <p:cNvPr id="32934" name="Rectangle 17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70" y="2124"/>
                          <a:ext cx="219" cy="245"/>
                        </a:xfrm>
                        <a:prstGeom prst="rect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grpSp>
                      <p:nvGrpSpPr>
                        <p:cNvPr id="32935" name="Group 17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189" y="1089"/>
                          <a:ext cx="797" cy="891"/>
                          <a:chOff x="9705" y="10440"/>
                          <a:chExt cx="600" cy="600"/>
                        </a:xfrm>
                      </p:grpSpPr>
                      <p:sp>
                        <p:nvSpPr>
                          <p:cNvPr id="32951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9705" y="10440"/>
                            <a:ext cx="0" cy="60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32952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9990" y="10440"/>
                            <a:ext cx="0" cy="60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32953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305" y="10440"/>
                            <a:ext cx="0" cy="60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sp>
                      <p:nvSpPr>
                        <p:cNvPr id="32936" name="Line 17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3009" y="2077"/>
                          <a:ext cx="171" cy="339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937" name="Line 17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3370" y="2068"/>
                          <a:ext cx="186" cy="346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938" name="Line 17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3793" y="2068"/>
                          <a:ext cx="185" cy="34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939" name="Line 17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02" y="2246"/>
                          <a:ext cx="1515" cy="1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prstDash val="dash"/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940" name="Line 16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779" y="2127"/>
                          <a:ext cx="0" cy="243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941" name="Line 1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391" y="2091"/>
                          <a:ext cx="0" cy="29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grpSp>
                      <p:nvGrpSpPr>
                        <p:cNvPr id="32942" name="Group 1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102" y="3295"/>
                          <a:ext cx="84" cy="701"/>
                          <a:chOff x="9150" y="11512"/>
                          <a:chExt cx="71" cy="870"/>
                        </a:xfrm>
                      </p:grpSpPr>
                      <p:sp>
                        <p:nvSpPr>
                          <p:cNvPr id="32949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9217" y="11512"/>
                            <a:ext cx="0" cy="87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32950" name="Arc 166"/>
                          <p:cNvSpPr>
                            <a:spLocks/>
                          </p:cNvSpPr>
                          <p:nvPr/>
                        </p:nvSpPr>
                        <p:spPr bwMode="auto">
                          <a:xfrm flipH="1">
                            <a:off x="9150" y="12247"/>
                            <a:ext cx="71" cy="121"/>
                          </a:xfrm>
                          <a:custGeom>
                            <a:avLst/>
                            <a:gdLst>
                              <a:gd name="G0" fmla="+- 1982 0 0"/>
                              <a:gd name="G1" fmla="+- 21600 0 0"/>
                              <a:gd name="G2" fmla="+- 21600 0 0"/>
                              <a:gd name="T0" fmla="*/ 1982 w 23582"/>
                              <a:gd name="T1" fmla="*/ 0 h 43200"/>
                              <a:gd name="T2" fmla="*/ 0 w 23582"/>
                              <a:gd name="T3" fmla="*/ 43109 h 43200"/>
                              <a:gd name="T4" fmla="*/ 1982 w 23582"/>
                              <a:gd name="T5" fmla="*/ 21600 h 43200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</a:cxnLst>
                            <a:rect l="0" t="0" r="r" b="b"/>
                            <a:pathLst>
                              <a:path w="23582" h="43200" fill="none" extrusionOk="0">
                                <a:moveTo>
                                  <a:pt x="1982" y="0"/>
                                </a:moveTo>
                                <a:cubicBezTo>
                                  <a:pt x="13911" y="0"/>
                                  <a:pt x="23582" y="9670"/>
                                  <a:pt x="23582" y="21600"/>
                                </a:cubicBezTo>
                                <a:cubicBezTo>
                                  <a:pt x="23582" y="33529"/>
                                  <a:pt x="13911" y="43200"/>
                                  <a:pt x="1982" y="43200"/>
                                </a:cubicBezTo>
                                <a:cubicBezTo>
                                  <a:pt x="1320" y="43199"/>
                                  <a:pt x="658" y="43169"/>
                                  <a:pt x="0" y="43108"/>
                                </a:cubicBezTo>
                              </a:path>
                              <a:path w="23582" h="43200" stroke="0" extrusionOk="0">
                                <a:moveTo>
                                  <a:pt x="1982" y="0"/>
                                </a:moveTo>
                                <a:cubicBezTo>
                                  <a:pt x="13911" y="0"/>
                                  <a:pt x="23582" y="9670"/>
                                  <a:pt x="23582" y="21600"/>
                                </a:cubicBezTo>
                                <a:cubicBezTo>
                                  <a:pt x="23582" y="33529"/>
                                  <a:pt x="13911" y="43200"/>
                                  <a:pt x="1982" y="43200"/>
                                </a:cubicBezTo>
                                <a:cubicBezTo>
                                  <a:pt x="1320" y="43199"/>
                                  <a:pt x="658" y="43169"/>
                                  <a:pt x="0" y="43108"/>
                                </a:cubicBezTo>
                                <a:lnTo>
                                  <a:pt x="1982" y="2160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grpSp>
                      <p:nvGrpSpPr>
                        <p:cNvPr id="32943" name="Group 16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480" y="3295"/>
                          <a:ext cx="83" cy="701"/>
                          <a:chOff x="9150" y="11512"/>
                          <a:chExt cx="71" cy="870"/>
                        </a:xfrm>
                      </p:grpSpPr>
                      <p:sp>
                        <p:nvSpPr>
                          <p:cNvPr id="32947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9217" y="11512"/>
                            <a:ext cx="0" cy="87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32948" name="Arc 163"/>
                          <p:cNvSpPr>
                            <a:spLocks/>
                          </p:cNvSpPr>
                          <p:nvPr/>
                        </p:nvSpPr>
                        <p:spPr bwMode="auto">
                          <a:xfrm flipH="1">
                            <a:off x="9150" y="12247"/>
                            <a:ext cx="71" cy="121"/>
                          </a:xfrm>
                          <a:custGeom>
                            <a:avLst/>
                            <a:gdLst>
                              <a:gd name="G0" fmla="+- 1982 0 0"/>
                              <a:gd name="G1" fmla="+- 21600 0 0"/>
                              <a:gd name="G2" fmla="+- 21600 0 0"/>
                              <a:gd name="T0" fmla="*/ 1982 w 23582"/>
                              <a:gd name="T1" fmla="*/ 0 h 43200"/>
                              <a:gd name="T2" fmla="*/ 0 w 23582"/>
                              <a:gd name="T3" fmla="*/ 43109 h 43200"/>
                              <a:gd name="T4" fmla="*/ 1982 w 23582"/>
                              <a:gd name="T5" fmla="*/ 21600 h 43200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</a:cxnLst>
                            <a:rect l="0" t="0" r="r" b="b"/>
                            <a:pathLst>
                              <a:path w="23582" h="43200" fill="none" extrusionOk="0">
                                <a:moveTo>
                                  <a:pt x="1982" y="0"/>
                                </a:moveTo>
                                <a:cubicBezTo>
                                  <a:pt x="13911" y="0"/>
                                  <a:pt x="23582" y="9670"/>
                                  <a:pt x="23582" y="21600"/>
                                </a:cubicBezTo>
                                <a:cubicBezTo>
                                  <a:pt x="23582" y="33529"/>
                                  <a:pt x="13911" y="43200"/>
                                  <a:pt x="1982" y="43200"/>
                                </a:cubicBezTo>
                                <a:cubicBezTo>
                                  <a:pt x="1320" y="43199"/>
                                  <a:pt x="658" y="43169"/>
                                  <a:pt x="0" y="43108"/>
                                </a:cubicBezTo>
                              </a:path>
                              <a:path w="23582" h="43200" stroke="0" extrusionOk="0">
                                <a:moveTo>
                                  <a:pt x="1982" y="0"/>
                                </a:moveTo>
                                <a:cubicBezTo>
                                  <a:pt x="13911" y="0"/>
                                  <a:pt x="23582" y="9670"/>
                                  <a:pt x="23582" y="21600"/>
                                </a:cubicBezTo>
                                <a:cubicBezTo>
                                  <a:pt x="23582" y="33529"/>
                                  <a:pt x="13911" y="43200"/>
                                  <a:pt x="1982" y="43200"/>
                                </a:cubicBezTo>
                                <a:cubicBezTo>
                                  <a:pt x="1320" y="43199"/>
                                  <a:pt x="658" y="43169"/>
                                  <a:pt x="0" y="43108"/>
                                </a:cubicBezTo>
                                <a:lnTo>
                                  <a:pt x="1982" y="2160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grpSp>
                      <p:nvGrpSpPr>
                        <p:cNvPr id="32944" name="Group 15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96" y="3283"/>
                          <a:ext cx="84" cy="702"/>
                          <a:chOff x="9150" y="11512"/>
                          <a:chExt cx="71" cy="870"/>
                        </a:xfrm>
                      </p:grpSpPr>
                      <p:sp>
                        <p:nvSpPr>
                          <p:cNvPr id="32945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9217" y="11512"/>
                            <a:ext cx="0" cy="87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32946" name="Arc 160"/>
                          <p:cNvSpPr>
                            <a:spLocks/>
                          </p:cNvSpPr>
                          <p:nvPr/>
                        </p:nvSpPr>
                        <p:spPr bwMode="auto">
                          <a:xfrm flipH="1">
                            <a:off x="9150" y="12247"/>
                            <a:ext cx="71" cy="121"/>
                          </a:xfrm>
                          <a:custGeom>
                            <a:avLst/>
                            <a:gdLst>
                              <a:gd name="G0" fmla="+- 1982 0 0"/>
                              <a:gd name="G1" fmla="+- 21600 0 0"/>
                              <a:gd name="G2" fmla="+- 21600 0 0"/>
                              <a:gd name="T0" fmla="*/ 1982 w 23582"/>
                              <a:gd name="T1" fmla="*/ 0 h 43200"/>
                              <a:gd name="T2" fmla="*/ 0 w 23582"/>
                              <a:gd name="T3" fmla="*/ 43109 h 43200"/>
                              <a:gd name="T4" fmla="*/ 1982 w 23582"/>
                              <a:gd name="T5" fmla="*/ 21600 h 43200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</a:cxnLst>
                            <a:rect l="0" t="0" r="r" b="b"/>
                            <a:pathLst>
                              <a:path w="23582" h="43200" fill="none" extrusionOk="0">
                                <a:moveTo>
                                  <a:pt x="1982" y="0"/>
                                </a:moveTo>
                                <a:cubicBezTo>
                                  <a:pt x="13911" y="0"/>
                                  <a:pt x="23582" y="9670"/>
                                  <a:pt x="23582" y="21600"/>
                                </a:cubicBezTo>
                                <a:cubicBezTo>
                                  <a:pt x="23582" y="33529"/>
                                  <a:pt x="13911" y="43200"/>
                                  <a:pt x="1982" y="43200"/>
                                </a:cubicBezTo>
                                <a:cubicBezTo>
                                  <a:pt x="1320" y="43199"/>
                                  <a:pt x="658" y="43169"/>
                                  <a:pt x="0" y="43108"/>
                                </a:cubicBezTo>
                              </a:path>
                              <a:path w="23582" h="43200" stroke="0" extrusionOk="0">
                                <a:moveTo>
                                  <a:pt x="1982" y="0"/>
                                </a:moveTo>
                                <a:cubicBezTo>
                                  <a:pt x="13911" y="0"/>
                                  <a:pt x="23582" y="9670"/>
                                  <a:pt x="23582" y="21600"/>
                                </a:cubicBezTo>
                                <a:cubicBezTo>
                                  <a:pt x="23582" y="33529"/>
                                  <a:pt x="13911" y="43200"/>
                                  <a:pt x="1982" y="43200"/>
                                </a:cubicBezTo>
                                <a:cubicBezTo>
                                  <a:pt x="1320" y="43199"/>
                                  <a:pt x="658" y="43169"/>
                                  <a:pt x="0" y="43108"/>
                                </a:cubicBezTo>
                                <a:lnTo>
                                  <a:pt x="1982" y="2160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</p:grpSp>
                  <p:sp>
                    <p:nvSpPr>
                      <p:cNvPr id="32927" name="Line 157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883" y="3939"/>
                        <a:ext cx="272" cy="362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928" name="Line 156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3324" y="3916"/>
                        <a:ext cx="238" cy="374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929" name="Line 1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033" y="4156"/>
                        <a:ext cx="875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prstDash val="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930" name="Line 154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3736" y="3894"/>
                        <a:ext cx="268" cy="39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</p:grpSp>
                <p:sp>
                  <p:nvSpPr>
                    <p:cNvPr id="32911" name="Line 1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55" y="6081"/>
                      <a:ext cx="143" cy="179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12" name="Line 15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45" y="6050"/>
                      <a:ext cx="165" cy="21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13" name="Line 15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13" y="6718"/>
                      <a:ext cx="682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14" name="Line 1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25" y="5430"/>
                      <a:ext cx="195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15" name="Line 1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25" y="5250"/>
                      <a:ext cx="0" cy="195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16" name="Line 1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10" y="5250"/>
                      <a:ext cx="24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17" name="Line 14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141" y="4296"/>
                      <a:ext cx="0" cy="95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18" name="Line 1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45" y="5430"/>
                      <a:ext cx="195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19" name="Line 1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45" y="5250"/>
                      <a:ext cx="0" cy="195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20" name="Line 14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330" y="5250"/>
                      <a:ext cx="24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21" name="Line 14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561" y="4281"/>
                      <a:ext cx="0" cy="98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22" name="Line 1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95" y="5400"/>
                      <a:ext cx="195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23" name="Line 1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95" y="5220"/>
                      <a:ext cx="0" cy="195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24" name="Line 13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780" y="5220"/>
                      <a:ext cx="24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925" name="Line 13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011" y="4266"/>
                      <a:ext cx="0" cy="965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</p:grpSp>
            </p:grpSp>
            <p:grpSp>
              <p:nvGrpSpPr>
                <p:cNvPr id="32772" name="Group 7"/>
                <p:cNvGrpSpPr>
                  <a:grpSpLocks/>
                </p:cNvGrpSpPr>
                <p:nvPr/>
              </p:nvGrpSpPr>
              <p:grpSpPr bwMode="auto">
                <a:xfrm>
                  <a:off x="3300" y="3129"/>
                  <a:ext cx="6555" cy="3654"/>
                  <a:chOff x="3300" y="3129"/>
                  <a:chExt cx="6555" cy="3654"/>
                </a:xfrm>
              </p:grpSpPr>
              <p:grpSp>
                <p:nvGrpSpPr>
                  <p:cNvPr id="32773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300" y="3716"/>
                    <a:ext cx="2953" cy="3067"/>
                    <a:chOff x="3300" y="3551"/>
                    <a:chExt cx="3028" cy="3145"/>
                  </a:xfrm>
                </p:grpSpPr>
                <p:grpSp>
                  <p:nvGrpSpPr>
                    <p:cNvPr id="32864" name="Group 1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85" y="3980"/>
                      <a:ext cx="65" cy="301"/>
                      <a:chOff x="5370" y="3452"/>
                      <a:chExt cx="65" cy="301"/>
                    </a:xfrm>
                  </p:grpSpPr>
                  <p:sp>
                    <p:nvSpPr>
                      <p:cNvPr id="32899" name="Line 1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416" y="3452"/>
                        <a:ext cx="15" cy="301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900" name="Arc 134"/>
                      <p:cNvSpPr>
                        <a:spLocks/>
                      </p:cNvSpPr>
                      <p:nvPr/>
                    </p:nvSpPr>
                    <p:spPr bwMode="auto">
                      <a:xfrm flipH="1">
                        <a:off x="5370" y="3669"/>
                        <a:ext cx="65" cy="75"/>
                      </a:xfrm>
                      <a:custGeom>
                        <a:avLst/>
                        <a:gdLst>
                          <a:gd name="G0" fmla="+- 1982 0 0"/>
                          <a:gd name="G1" fmla="+- 21600 0 0"/>
                          <a:gd name="G2" fmla="+- 21600 0 0"/>
                          <a:gd name="T0" fmla="*/ 1982 w 23582"/>
                          <a:gd name="T1" fmla="*/ 0 h 43200"/>
                          <a:gd name="T2" fmla="*/ 0 w 23582"/>
                          <a:gd name="T3" fmla="*/ 43109 h 43200"/>
                          <a:gd name="T4" fmla="*/ 1982 w 23582"/>
                          <a:gd name="T5" fmla="*/ 21600 h 432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23582" h="43200" fill="none" extrusionOk="0">
                            <a:moveTo>
                              <a:pt x="1982" y="0"/>
                            </a:moveTo>
                            <a:cubicBezTo>
                              <a:pt x="13911" y="0"/>
                              <a:pt x="23582" y="9670"/>
                              <a:pt x="23582" y="21600"/>
                            </a:cubicBezTo>
                            <a:cubicBezTo>
                              <a:pt x="23582" y="33529"/>
                              <a:pt x="13911" y="43200"/>
                              <a:pt x="1982" y="43200"/>
                            </a:cubicBezTo>
                            <a:cubicBezTo>
                              <a:pt x="1320" y="43199"/>
                              <a:pt x="658" y="43169"/>
                              <a:pt x="0" y="43108"/>
                            </a:cubicBezTo>
                          </a:path>
                          <a:path w="23582" h="43200" stroke="0" extrusionOk="0">
                            <a:moveTo>
                              <a:pt x="1982" y="0"/>
                            </a:moveTo>
                            <a:cubicBezTo>
                              <a:pt x="13911" y="0"/>
                              <a:pt x="23582" y="9670"/>
                              <a:pt x="23582" y="21600"/>
                            </a:cubicBezTo>
                            <a:cubicBezTo>
                              <a:pt x="23582" y="33529"/>
                              <a:pt x="13911" y="43200"/>
                              <a:pt x="1982" y="43200"/>
                            </a:cubicBezTo>
                            <a:cubicBezTo>
                              <a:pt x="1320" y="43199"/>
                              <a:pt x="658" y="43169"/>
                              <a:pt x="0" y="43108"/>
                            </a:cubicBezTo>
                            <a:lnTo>
                              <a:pt x="1982" y="21600"/>
                            </a:lnTo>
                            <a:close/>
                          </a:path>
                        </a:pathLst>
                      </a:cu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</p:grpSp>
                <p:grpSp>
                  <p:nvGrpSpPr>
                    <p:cNvPr id="32865" name="Group 1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677" y="3770"/>
                      <a:ext cx="71" cy="496"/>
                      <a:chOff x="5662" y="3362"/>
                      <a:chExt cx="64" cy="391"/>
                    </a:xfrm>
                  </p:grpSpPr>
                  <p:sp>
                    <p:nvSpPr>
                      <p:cNvPr id="32897" name="Line 1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707" y="3362"/>
                        <a:ext cx="15" cy="391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98" name="Arc 131"/>
                      <p:cNvSpPr>
                        <a:spLocks/>
                      </p:cNvSpPr>
                      <p:nvPr/>
                    </p:nvSpPr>
                    <p:spPr bwMode="auto">
                      <a:xfrm flipH="1">
                        <a:off x="5662" y="3669"/>
                        <a:ext cx="64" cy="75"/>
                      </a:xfrm>
                      <a:custGeom>
                        <a:avLst/>
                        <a:gdLst>
                          <a:gd name="G0" fmla="+- 1982 0 0"/>
                          <a:gd name="G1" fmla="+- 21600 0 0"/>
                          <a:gd name="G2" fmla="+- 21600 0 0"/>
                          <a:gd name="T0" fmla="*/ 1982 w 23582"/>
                          <a:gd name="T1" fmla="*/ 0 h 43200"/>
                          <a:gd name="T2" fmla="*/ 0 w 23582"/>
                          <a:gd name="T3" fmla="*/ 43109 h 43200"/>
                          <a:gd name="T4" fmla="*/ 1982 w 23582"/>
                          <a:gd name="T5" fmla="*/ 21600 h 432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23582" h="43200" fill="none" extrusionOk="0">
                            <a:moveTo>
                              <a:pt x="1982" y="0"/>
                            </a:moveTo>
                            <a:cubicBezTo>
                              <a:pt x="13911" y="0"/>
                              <a:pt x="23582" y="9670"/>
                              <a:pt x="23582" y="21600"/>
                            </a:cubicBezTo>
                            <a:cubicBezTo>
                              <a:pt x="23582" y="33529"/>
                              <a:pt x="13911" y="43200"/>
                              <a:pt x="1982" y="43200"/>
                            </a:cubicBezTo>
                            <a:cubicBezTo>
                              <a:pt x="1320" y="43199"/>
                              <a:pt x="658" y="43169"/>
                              <a:pt x="0" y="43108"/>
                            </a:cubicBezTo>
                          </a:path>
                          <a:path w="23582" h="43200" stroke="0" extrusionOk="0">
                            <a:moveTo>
                              <a:pt x="1982" y="0"/>
                            </a:moveTo>
                            <a:cubicBezTo>
                              <a:pt x="13911" y="0"/>
                              <a:pt x="23582" y="9670"/>
                              <a:pt x="23582" y="21600"/>
                            </a:cubicBezTo>
                            <a:cubicBezTo>
                              <a:pt x="23582" y="33529"/>
                              <a:pt x="13911" y="43200"/>
                              <a:pt x="1982" y="43200"/>
                            </a:cubicBezTo>
                            <a:cubicBezTo>
                              <a:pt x="1320" y="43199"/>
                              <a:pt x="658" y="43169"/>
                              <a:pt x="0" y="43108"/>
                            </a:cubicBezTo>
                            <a:lnTo>
                              <a:pt x="1982" y="21600"/>
                            </a:lnTo>
                            <a:close/>
                          </a:path>
                        </a:pathLst>
                      </a:cu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</p:grpSp>
                <p:grpSp>
                  <p:nvGrpSpPr>
                    <p:cNvPr id="32866" name="Group 1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983" y="3551"/>
                      <a:ext cx="71" cy="707"/>
                      <a:chOff x="9150" y="11512"/>
                      <a:chExt cx="71" cy="870"/>
                    </a:xfrm>
                  </p:grpSpPr>
                  <p:sp>
                    <p:nvSpPr>
                      <p:cNvPr id="32895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9217" y="11512"/>
                        <a:ext cx="0" cy="87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96" name="Arc 128"/>
                      <p:cNvSpPr>
                        <a:spLocks/>
                      </p:cNvSpPr>
                      <p:nvPr/>
                    </p:nvSpPr>
                    <p:spPr bwMode="auto">
                      <a:xfrm flipH="1">
                        <a:off x="9150" y="12247"/>
                        <a:ext cx="71" cy="121"/>
                      </a:xfrm>
                      <a:custGeom>
                        <a:avLst/>
                        <a:gdLst>
                          <a:gd name="G0" fmla="+- 1982 0 0"/>
                          <a:gd name="G1" fmla="+- 21600 0 0"/>
                          <a:gd name="G2" fmla="+- 21600 0 0"/>
                          <a:gd name="T0" fmla="*/ 1982 w 23582"/>
                          <a:gd name="T1" fmla="*/ 0 h 43200"/>
                          <a:gd name="T2" fmla="*/ 0 w 23582"/>
                          <a:gd name="T3" fmla="*/ 43109 h 43200"/>
                          <a:gd name="T4" fmla="*/ 1982 w 23582"/>
                          <a:gd name="T5" fmla="*/ 21600 h 432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23582" h="43200" fill="none" extrusionOk="0">
                            <a:moveTo>
                              <a:pt x="1982" y="0"/>
                            </a:moveTo>
                            <a:cubicBezTo>
                              <a:pt x="13911" y="0"/>
                              <a:pt x="23582" y="9670"/>
                              <a:pt x="23582" y="21600"/>
                            </a:cubicBezTo>
                            <a:cubicBezTo>
                              <a:pt x="23582" y="33529"/>
                              <a:pt x="13911" y="43200"/>
                              <a:pt x="1982" y="43200"/>
                            </a:cubicBezTo>
                            <a:cubicBezTo>
                              <a:pt x="1320" y="43199"/>
                              <a:pt x="658" y="43169"/>
                              <a:pt x="0" y="43108"/>
                            </a:cubicBezTo>
                          </a:path>
                          <a:path w="23582" h="43200" stroke="0" extrusionOk="0">
                            <a:moveTo>
                              <a:pt x="1982" y="0"/>
                            </a:moveTo>
                            <a:cubicBezTo>
                              <a:pt x="13911" y="0"/>
                              <a:pt x="23582" y="9670"/>
                              <a:pt x="23582" y="21600"/>
                            </a:cubicBezTo>
                            <a:cubicBezTo>
                              <a:pt x="23582" y="33529"/>
                              <a:pt x="13911" y="43200"/>
                              <a:pt x="1982" y="43200"/>
                            </a:cubicBezTo>
                            <a:cubicBezTo>
                              <a:pt x="1320" y="43199"/>
                              <a:pt x="658" y="43169"/>
                              <a:pt x="0" y="43108"/>
                            </a:cubicBezTo>
                            <a:lnTo>
                              <a:pt x="1982" y="21600"/>
                            </a:lnTo>
                            <a:close/>
                          </a:path>
                        </a:pathLst>
                      </a:cu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</p:grpSp>
                <p:grpSp>
                  <p:nvGrpSpPr>
                    <p:cNvPr id="32867" name="Group 1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68" y="4217"/>
                      <a:ext cx="1460" cy="2479"/>
                      <a:chOff x="4838" y="3674"/>
                      <a:chExt cx="1460" cy="2479"/>
                    </a:xfrm>
                  </p:grpSpPr>
                  <p:sp>
                    <p:nvSpPr>
                      <p:cNvPr id="32871" name="Rectangle 1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048" y="4535"/>
                        <a:ext cx="1250" cy="463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72" name="Oval 1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359" y="5418"/>
                        <a:ext cx="735" cy="735"/>
                      </a:xfrm>
                      <a:prstGeom prst="ellips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73" name="Line 1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708" y="4853"/>
                        <a:ext cx="23" cy="567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74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6055" y="4830"/>
                        <a:ext cx="18" cy="52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75" name="Line 1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388" y="4852"/>
                        <a:ext cx="12" cy="513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76" name="Line 121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5201" y="3709"/>
                        <a:ext cx="210" cy="279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77" name="Line 120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5541" y="3691"/>
                        <a:ext cx="184" cy="289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78" name="Line 1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317" y="3876"/>
                        <a:ext cx="675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prstDash val="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79" name="Line 118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5874" y="3674"/>
                        <a:ext cx="207" cy="30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80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411" y="5361"/>
                        <a:ext cx="110" cy="138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81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943" y="5337"/>
                        <a:ext cx="127" cy="162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82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838" y="5853"/>
                        <a:ext cx="526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83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233" y="4859"/>
                        <a:ext cx="151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84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233" y="4720"/>
                        <a:ext cx="0" cy="15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85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5222" y="4720"/>
                        <a:ext cx="185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86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400" y="3984"/>
                        <a:ext cx="0" cy="733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87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557" y="4859"/>
                        <a:ext cx="151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88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557" y="4720"/>
                        <a:ext cx="0" cy="15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89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5546" y="4720"/>
                        <a:ext cx="185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90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724" y="3972"/>
                        <a:ext cx="0" cy="756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91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904" y="4836"/>
                        <a:ext cx="151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92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904" y="4697"/>
                        <a:ext cx="0" cy="15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93" name="Line 10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5893" y="4697"/>
                        <a:ext cx="185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94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6071" y="3961"/>
                        <a:ext cx="0" cy="744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</p:grpSp>
                <p:sp>
                  <p:nvSpPr>
                    <p:cNvPr id="32868" name="Line 10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300" y="3993"/>
                      <a:ext cx="2145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869" name="Line 1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85" y="3783"/>
                      <a:ext cx="213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32870" name="Line 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30" y="3573"/>
                      <a:ext cx="2100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32774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3607" y="3129"/>
                    <a:ext cx="6248" cy="3399"/>
                    <a:chOff x="3607" y="3129"/>
                    <a:chExt cx="6248" cy="3399"/>
                  </a:xfrm>
                </p:grpSpPr>
                <p:sp>
                  <p:nvSpPr>
                    <p:cNvPr id="32775" name="Line 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345" y="4530"/>
                      <a:ext cx="0" cy="165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b="1"/>
                    </a:p>
                  </p:txBody>
                </p:sp>
                <p:grpSp>
                  <p:nvGrpSpPr>
                    <p:cNvPr id="32776" name="Group 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07" y="3129"/>
                      <a:ext cx="6248" cy="3399"/>
                      <a:chOff x="3607" y="3129"/>
                      <a:chExt cx="6248" cy="3399"/>
                    </a:xfrm>
                  </p:grpSpPr>
                  <p:grpSp>
                    <p:nvGrpSpPr>
                      <p:cNvPr id="32777" name="Group 9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089" y="4336"/>
                        <a:ext cx="218" cy="204"/>
                        <a:chOff x="6789" y="3426"/>
                        <a:chExt cx="282" cy="264"/>
                      </a:xfrm>
                    </p:grpSpPr>
                    <p:sp>
                      <p:nvSpPr>
                        <p:cNvPr id="32860" name="Line 9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6930" y="3413"/>
                          <a:ext cx="10" cy="272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prstDash val="sysDot"/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61" name="Line 9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-5400000" flipH="1" flipV="1">
                          <a:off x="6855" y="338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62" name="Line 9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-5400000" flipH="1" flipV="1">
                          <a:off x="6657" y="3558"/>
                          <a:ext cx="264" cy="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63" name="Line 9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H="1">
                          <a:off x="6857" y="3619"/>
                          <a:ext cx="0" cy="121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</p:grpSp>
                  <p:sp>
                    <p:nvSpPr>
                      <p:cNvPr id="32778" name="Rectangle 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688" y="3388"/>
                        <a:ext cx="318" cy="110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79" name="Rectangle 9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673" y="3129"/>
                        <a:ext cx="318" cy="110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80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607" y="3181"/>
                        <a:ext cx="4616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81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18" y="3440"/>
                        <a:ext cx="3648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82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554" y="3425"/>
                        <a:ext cx="20" cy="3069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83" name="Line 86"/>
                      <p:cNvSpPr>
                        <a:spLocks noChangeShapeType="1"/>
                      </p:cNvSpPr>
                      <p:nvPr/>
                    </p:nvSpPr>
                    <p:spPr bwMode="auto">
                      <a:xfrm rot="5400000" flipV="1">
                        <a:off x="8100" y="3285"/>
                        <a:ext cx="253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84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 rot="-5400000" flipH="1" flipV="1">
                        <a:off x="8090" y="4181"/>
                        <a:ext cx="326" cy="9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grpSp>
                    <p:nvGrpSpPr>
                      <p:cNvPr id="32785" name="Group 7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053" y="4840"/>
                        <a:ext cx="287" cy="272"/>
                        <a:chOff x="5889" y="3562"/>
                        <a:chExt cx="371" cy="353"/>
                      </a:xfrm>
                    </p:grpSpPr>
                    <p:sp>
                      <p:nvSpPr>
                        <p:cNvPr id="32855" name="Line 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6030" y="3686"/>
                          <a:ext cx="353" cy="106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56" name="Line 8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6030" y="3563"/>
                          <a:ext cx="10" cy="272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prstDash val="sysDot"/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57" name="Line 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-5400000" flipH="1" flipV="1">
                          <a:off x="5955" y="353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58" name="Line 8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-5400000" flipH="1" flipV="1">
                          <a:off x="5757" y="3708"/>
                          <a:ext cx="264" cy="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59" name="Line 8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H="1">
                          <a:off x="5957" y="3769"/>
                          <a:ext cx="0" cy="121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</p:grpSp>
                  <p:sp>
                    <p:nvSpPr>
                      <p:cNvPr id="32786" name="Rectangle 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148" y="5983"/>
                        <a:ext cx="255" cy="254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87" name="Line 7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7570" y="6500"/>
                        <a:ext cx="1746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88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8234" y="3614"/>
                        <a:ext cx="0" cy="226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grpSp>
                    <p:nvGrpSpPr>
                      <p:cNvPr id="32789" name="Group 7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52" y="4296"/>
                        <a:ext cx="185" cy="278"/>
                        <a:chOff x="6255" y="3045"/>
                        <a:chExt cx="240" cy="360"/>
                      </a:xfrm>
                    </p:grpSpPr>
                    <p:sp>
                      <p:nvSpPr>
                        <p:cNvPr id="32853" name="Line 7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255" y="3120"/>
                          <a:ext cx="240" cy="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54" name="Line 7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6270" y="3045"/>
                          <a:ext cx="165" cy="36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</p:grpSp>
                  <p:sp>
                    <p:nvSpPr>
                      <p:cNvPr id="32790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8286" y="6227"/>
                        <a:ext cx="0" cy="301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grpSp>
                    <p:nvGrpSpPr>
                      <p:cNvPr id="32791" name="Group 6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22" y="3325"/>
                        <a:ext cx="359" cy="352"/>
                        <a:chOff x="9062" y="3130"/>
                        <a:chExt cx="359" cy="352"/>
                      </a:xfrm>
                    </p:grpSpPr>
                    <p:grpSp>
                      <p:nvGrpSpPr>
                        <p:cNvPr id="32842" name="Group 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062" y="3142"/>
                          <a:ext cx="185" cy="277"/>
                          <a:chOff x="6255" y="3045"/>
                          <a:chExt cx="240" cy="360"/>
                        </a:xfrm>
                      </p:grpSpPr>
                      <p:sp>
                        <p:nvSpPr>
                          <p:cNvPr id="32851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6255" y="3120"/>
                            <a:ext cx="240" cy="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32852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6270" y="3045"/>
                            <a:ext cx="165" cy="36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grpSp>
                      <p:nvGrpSpPr>
                        <p:cNvPr id="32843" name="Group 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120" y="3130"/>
                          <a:ext cx="301" cy="352"/>
                          <a:chOff x="7035" y="3255"/>
                          <a:chExt cx="390" cy="456"/>
                        </a:xfrm>
                      </p:grpSpPr>
                      <p:grpSp>
                        <p:nvGrpSpPr>
                          <p:cNvPr id="32844" name="Group 6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290" y="3255"/>
                            <a:ext cx="135" cy="456"/>
                            <a:chOff x="7290" y="3255"/>
                            <a:chExt cx="240" cy="810"/>
                          </a:xfrm>
                        </p:grpSpPr>
                        <p:sp>
                          <p:nvSpPr>
                            <p:cNvPr id="32846" name="Line 68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7515" y="3255"/>
                              <a:ext cx="0" cy="27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  <p:sp>
                          <p:nvSpPr>
                            <p:cNvPr id="32847" name="Line 67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7290" y="3510"/>
                              <a:ext cx="240" cy="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  <p:sp>
                          <p:nvSpPr>
                            <p:cNvPr id="32848" name="Line 66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 flipH="1">
                              <a:off x="7305" y="3525"/>
                              <a:ext cx="0" cy="30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  <p:sp>
                          <p:nvSpPr>
                            <p:cNvPr id="32849" name="Line 65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7290" y="3810"/>
                              <a:ext cx="240" cy="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  <p:sp>
                          <p:nvSpPr>
                            <p:cNvPr id="32850" name="Line 64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7515" y="3795"/>
                              <a:ext cx="0" cy="27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</p:grpSp>
                      <p:sp>
                        <p:nvSpPr>
                          <p:cNvPr id="32845" name="Line 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035" y="3480"/>
                            <a:ext cx="255" cy="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prstDash val="sysDot"/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</p:grpSp>
                  <p:sp>
                    <p:nvSpPr>
                      <p:cNvPr id="32792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250" y="4173"/>
                        <a:ext cx="1095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93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8295" y="4728"/>
                        <a:ext cx="510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94" name="Line 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8265" y="4548"/>
                        <a:ext cx="15" cy="34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95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8280" y="5118"/>
                        <a:ext cx="0" cy="87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grpSp>
                    <p:nvGrpSpPr>
                      <p:cNvPr id="32796" name="Group 4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37" y="3745"/>
                        <a:ext cx="359" cy="352"/>
                        <a:chOff x="9062" y="3130"/>
                        <a:chExt cx="359" cy="352"/>
                      </a:xfrm>
                    </p:grpSpPr>
                    <p:grpSp>
                      <p:nvGrpSpPr>
                        <p:cNvPr id="32831" name="Group 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062" y="3142"/>
                          <a:ext cx="185" cy="277"/>
                          <a:chOff x="6255" y="3045"/>
                          <a:chExt cx="240" cy="360"/>
                        </a:xfrm>
                      </p:grpSpPr>
                      <p:sp>
                        <p:nvSpPr>
                          <p:cNvPr id="32840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6255" y="3120"/>
                            <a:ext cx="240" cy="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32841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6270" y="3045"/>
                            <a:ext cx="165" cy="36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grpSp>
                      <p:nvGrpSpPr>
                        <p:cNvPr id="32832" name="Group 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120" y="3130"/>
                          <a:ext cx="301" cy="352"/>
                          <a:chOff x="7035" y="3255"/>
                          <a:chExt cx="390" cy="456"/>
                        </a:xfrm>
                      </p:grpSpPr>
                      <p:grpSp>
                        <p:nvGrpSpPr>
                          <p:cNvPr id="32833" name="Group 4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290" y="3255"/>
                            <a:ext cx="135" cy="456"/>
                            <a:chOff x="7290" y="3255"/>
                            <a:chExt cx="240" cy="810"/>
                          </a:xfrm>
                        </p:grpSpPr>
                        <p:sp>
                          <p:nvSpPr>
                            <p:cNvPr id="32835" name="Line 52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7515" y="3255"/>
                              <a:ext cx="0" cy="27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  <p:sp>
                          <p:nvSpPr>
                            <p:cNvPr id="32836" name="Line 51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7290" y="3510"/>
                              <a:ext cx="240" cy="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  <p:sp>
                          <p:nvSpPr>
                            <p:cNvPr id="32837" name="Line 50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 flipH="1">
                              <a:off x="7305" y="3525"/>
                              <a:ext cx="0" cy="30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  <p:sp>
                          <p:nvSpPr>
                            <p:cNvPr id="32838" name="Line 49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7290" y="3810"/>
                              <a:ext cx="240" cy="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  <p:sp>
                          <p:nvSpPr>
                            <p:cNvPr id="32839" name="Line 48"/>
                            <p:cNvSpPr>
                              <a:spLocks noChangeShapeType="1"/>
                            </p:cNvSpPr>
                            <p:nvPr/>
                          </p:nvSpPr>
                          <p:spPr bwMode="auto">
                            <a:xfrm>
                              <a:off x="7515" y="3795"/>
                              <a:ext cx="0" cy="27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</p:grpSp>
                      <p:sp>
                        <p:nvSpPr>
                          <p:cNvPr id="32834" name="Line 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035" y="3480"/>
                            <a:ext cx="255" cy="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srgbClr val="000000"/>
                            </a:solidFill>
                            <a:prstDash val="sysDot"/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</p:grpSp>
                  <p:sp>
                    <p:nvSpPr>
                      <p:cNvPr id="32797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8295" y="5253"/>
                        <a:ext cx="510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98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8805" y="4710"/>
                        <a:ext cx="0" cy="16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799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8820" y="5100"/>
                        <a:ext cx="0" cy="16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00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8790" y="4155"/>
                        <a:ext cx="0" cy="16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01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8805" y="4545"/>
                        <a:ext cx="0" cy="16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02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8700" y="4305"/>
                        <a:ext cx="105" cy="24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03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8715" y="4860"/>
                        <a:ext cx="105" cy="24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04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9345" y="4155"/>
                        <a:ext cx="0" cy="16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grpSp>
                    <p:nvGrpSpPr>
                      <p:cNvPr id="32805" name="Group 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332" y="4251"/>
                        <a:ext cx="185" cy="278"/>
                        <a:chOff x="6255" y="3045"/>
                        <a:chExt cx="240" cy="360"/>
                      </a:xfrm>
                    </p:grpSpPr>
                    <p:sp>
                      <p:nvSpPr>
                        <p:cNvPr id="32829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255" y="3120"/>
                          <a:ext cx="240" cy="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30" name="Line 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6270" y="3045"/>
                          <a:ext cx="165" cy="36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</p:grpSp>
                  <p:grpSp>
                    <p:nvGrpSpPr>
                      <p:cNvPr id="32806" name="Group 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154" y="4306"/>
                        <a:ext cx="218" cy="204"/>
                        <a:chOff x="6789" y="3426"/>
                        <a:chExt cx="282" cy="264"/>
                      </a:xfrm>
                    </p:grpSpPr>
                    <p:sp>
                      <p:nvSpPr>
                        <p:cNvPr id="32825" name="Line 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6930" y="3413"/>
                          <a:ext cx="10" cy="272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prstDash val="sysDot"/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26" name="Line 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-5400000" flipH="1" flipV="1">
                          <a:off x="6855" y="338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27" name="Line 3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-5400000" flipH="1" flipV="1">
                          <a:off x="6657" y="3558"/>
                          <a:ext cx="264" cy="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28" name="Line 2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H="1">
                          <a:off x="6857" y="3619"/>
                          <a:ext cx="0" cy="121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</p:grpSp>
                  <p:sp>
                    <p:nvSpPr>
                      <p:cNvPr id="32807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9345" y="4695"/>
                        <a:ext cx="0" cy="16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grpSp>
                    <p:nvGrpSpPr>
                      <p:cNvPr id="32808" name="Group 2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330" y="4695"/>
                        <a:ext cx="525" cy="555"/>
                        <a:chOff x="9390" y="4695"/>
                        <a:chExt cx="525" cy="555"/>
                      </a:xfrm>
                    </p:grpSpPr>
                    <p:sp>
                      <p:nvSpPr>
                        <p:cNvPr id="32820" name="Line 2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9390" y="4713"/>
                          <a:ext cx="510" cy="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21" name="Line 2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9390" y="5238"/>
                          <a:ext cx="510" cy="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22" name="Line 2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9900" y="4695"/>
                          <a:ext cx="0" cy="165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23" name="Line 2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9915" y="5085"/>
                          <a:ext cx="0" cy="165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24" name="Line 2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9810" y="4845"/>
                          <a:ext cx="105" cy="24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</p:grpSp>
                  <p:sp>
                    <p:nvSpPr>
                      <p:cNvPr id="32809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9345" y="5103"/>
                        <a:ext cx="0" cy="37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10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9240" y="5475"/>
                        <a:ext cx="105" cy="24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grpSp>
                    <p:nvGrpSpPr>
                      <p:cNvPr id="32811" name="Group 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988" y="4855"/>
                        <a:ext cx="287" cy="272"/>
                        <a:chOff x="5889" y="3562"/>
                        <a:chExt cx="371" cy="353"/>
                      </a:xfrm>
                    </p:grpSpPr>
                    <p:sp>
                      <p:nvSpPr>
                        <p:cNvPr id="32815" name="Line 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6030" y="3686"/>
                          <a:ext cx="353" cy="106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16" name="Line 1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6030" y="3563"/>
                          <a:ext cx="10" cy="272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prstDash val="sysDot"/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17" name="Line 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-5400000" flipH="1" flipV="1">
                          <a:off x="5955" y="3530"/>
                          <a:ext cx="0" cy="12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18" name="Line 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-5400000" flipH="1" flipV="1">
                          <a:off x="5757" y="3708"/>
                          <a:ext cx="264" cy="0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  <p:sp>
                      <p:nvSpPr>
                        <p:cNvPr id="32819" name="Line 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H="1">
                          <a:off x="5957" y="3769"/>
                          <a:ext cx="0" cy="121"/>
                        </a:xfrm>
                        <a:prstGeom prst="line">
                          <a:avLst/>
                        </a:prstGeom>
                        <a:noFill/>
                        <a:ln w="1905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zh-CN" altLang="en-US" b="1"/>
                        </a:p>
                      </p:txBody>
                    </p:sp>
                  </p:grpSp>
                  <p:sp>
                    <p:nvSpPr>
                      <p:cNvPr id="32812" name="Line 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9336" y="5702"/>
                        <a:ext cx="0" cy="271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13" name="Rectangle 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198" y="5968"/>
                        <a:ext cx="255" cy="254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32814" name="Line 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9306" y="6212"/>
                        <a:ext cx="0" cy="301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 b="1"/>
                      </a:p>
                    </p:txBody>
                  </p:sp>
                </p:grpSp>
              </p:grpSp>
            </p:grpSp>
          </p:grpSp>
          <p:sp>
            <p:nvSpPr>
              <p:cNvPr id="62" name="Line 5"/>
              <p:cNvSpPr>
                <a:spLocks noChangeShapeType="1"/>
              </p:cNvSpPr>
              <p:nvPr/>
            </p:nvSpPr>
            <p:spPr bwMode="auto">
              <a:xfrm>
                <a:off x="4845" y="6480"/>
                <a:ext cx="0" cy="31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63" name="Line 4"/>
              <p:cNvSpPr>
                <a:spLocks noChangeShapeType="1"/>
              </p:cNvSpPr>
              <p:nvPr/>
            </p:nvSpPr>
            <p:spPr bwMode="auto">
              <a:xfrm>
                <a:off x="2460" y="6795"/>
                <a:ext cx="24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  <p:sp>
            <p:nvSpPr>
              <p:cNvPr id="32768" name="Line 3"/>
              <p:cNvSpPr>
                <a:spLocks noChangeShapeType="1"/>
              </p:cNvSpPr>
              <p:nvPr/>
            </p:nvSpPr>
            <p:spPr bwMode="auto">
              <a:xfrm>
                <a:off x="2730" y="6450"/>
                <a:ext cx="0" cy="34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8188347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3736" y="1415534"/>
            <a:ext cx="96888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在控制板上按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布置图安装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电器元件，并标注上醒目的文字符号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Rectangle 34"/>
          <p:cNvSpPr>
            <a:spLocks noChangeArrowheads="1"/>
          </p:cNvSpPr>
          <p:nvPr/>
        </p:nvSpPr>
        <p:spPr bwMode="auto">
          <a:xfrm>
            <a:off x="1931773" y="247675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2487827" y="2240691"/>
            <a:ext cx="1488078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2487826" y="2240692"/>
            <a:ext cx="5550673" cy="3443416"/>
            <a:chOff x="2290" y="4519"/>
            <a:chExt cx="5149" cy="3200"/>
          </a:xfrm>
        </p:grpSpPr>
        <p:sp>
          <p:nvSpPr>
            <p:cNvPr id="7" name="AutoShape 25"/>
            <p:cNvSpPr>
              <a:spLocks noChangeAspect="1" noChangeArrowheads="1" noTextEdit="1"/>
            </p:cNvSpPr>
            <p:nvPr/>
          </p:nvSpPr>
          <p:spPr bwMode="auto">
            <a:xfrm>
              <a:off x="2290" y="4519"/>
              <a:ext cx="5149" cy="3200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24"/>
            <p:cNvSpPr>
              <a:spLocks noChangeArrowheads="1"/>
            </p:cNvSpPr>
            <p:nvPr/>
          </p:nvSpPr>
          <p:spPr bwMode="auto">
            <a:xfrm>
              <a:off x="2699" y="7358"/>
              <a:ext cx="1392" cy="23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23"/>
            <p:cNvSpPr>
              <a:spLocks noChangeArrowheads="1"/>
            </p:cNvSpPr>
            <p:nvPr/>
          </p:nvSpPr>
          <p:spPr bwMode="auto">
            <a:xfrm>
              <a:off x="3380" y="4992"/>
              <a:ext cx="608" cy="39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2"/>
            <p:cNvSpPr>
              <a:spLocks noChangeArrowheads="1"/>
            </p:cNvSpPr>
            <p:nvPr/>
          </p:nvSpPr>
          <p:spPr bwMode="auto">
            <a:xfrm>
              <a:off x="5151" y="4992"/>
              <a:ext cx="136" cy="397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21"/>
            <p:cNvSpPr>
              <a:spLocks noChangeArrowheads="1"/>
            </p:cNvSpPr>
            <p:nvPr/>
          </p:nvSpPr>
          <p:spPr bwMode="auto">
            <a:xfrm>
              <a:off x="5560" y="4992"/>
              <a:ext cx="138" cy="39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20"/>
            <p:cNvSpPr>
              <a:spLocks noChangeArrowheads="1"/>
            </p:cNvSpPr>
            <p:nvPr/>
          </p:nvSpPr>
          <p:spPr bwMode="auto">
            <a:xfrm>
              <a:off x="4879" y="7358"/>
              <a:ext cx="652" cy="24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5832" y="5702"/>
              <a:ext cx="572" cy="149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3542" y="4640"/>
              <a:ext cx="371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QF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2707" y="5848"/>
              <a:ext cx="50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KM2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5287" y="4637"/>
              <a:ext cx="371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FU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2847" y="7056"/>
              <a:ext cx="46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XT1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5015" y="7003"/>
              <a:ext cx="464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XT2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Text Box 13"/>
            <p:cNvSpPr txBox="1">
              <a:spLocks noChangeArrowheads="1"/>
            </p:cNvSpPr>
            <p:nvPr/>
          </p:nvSpPr>
          <p:spPr bwMode="auto">
            <a:xfrm>
              <a:off x="5968" y="6530"/>
              <a:ext cx="388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SB2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3380" y="6530"/>
              <a:ext cx="298" cy="347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2916" y="6572"/>
              <a:ext cx="370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FR1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5968" y="5938"/>
              <a:ext cx="388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SB1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9"/>
            <p:cNvSpPr>
              <a:spLocks noChangeArrowheads="1"/>
            </p:cNvSpPr>
            <p:nvPr/>
          </p:nvSpPr>
          <p:spPr bwMode="auto">
            <a:xfrm>
              <a:off x="3380" y="5702"/>
              <a:ext cx="375" cy="39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4099" y="5727"/>
              <a:ext cx="374" cy="39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656" y="5848"/>
              <a:ext cx="50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KM1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Text Box 6"/>
            <p:cNvSpPr txBox="1">
              <a:spLocks noChangeArrowheads="1"/>
            </p:cNvSpPr>
            <p:nvPr/>
          </p:nvSpPr>
          <p:spPr bwMode="auto">
            <a:xfrm>
              <a:off x="4742" y="6530"/>
              <a:ext cx="420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FR2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5"/>
            <p:cNvSpPr>
              <a:spLocks noChangeArrowheads="1"/>
            </p:cNvSpPr>
            <p:nvPr/>
          </p:nvSpPr>
          <p:spPr bwMode="auto">
            <a:xfrm>
              <a:off x="4197" y="6530"/>
              <a:ext cx="296" cy="347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"/>
            <p:cNvSpPr>
              <a:spLocks noChangeArrowheads="1"/>
            </p:cNvSpPr>
            <p:nvPr/>
          </p:nvSpPr>
          <p:spPr bwMode="auto">
            <a:xfrm>
              <a:off x="6650" y="5702"/>
              <a:ext cx="573" cy="149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Text Box 3"/>
            <p:cNvSpPr txBox="1">
              <a:spLocks noChangeArrowheads="1"/>
            </p:cNvSpPr>
            <p:nvPr/>
          </p:nvSpPr>
          <p:spPr bwMode="auto">
            <a:xfrm>
              <a:off x="6786" y="6530"/>
              <a:ext cx="388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SB4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Text Box 2"/>
            <p:cNvSpPr txBox="1">
              <a:spLocks noChangeArrowheads="1"/>
            </p:cNvSpPr>
            <p:nvPr/>
          </p:nvSpPr>
          <p:spPr bwMode="auto">
            <a:xfrm>
              <a:off x="6786" y="5938"/>
              <a:ext cx="409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SB3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430998"/>
      </p:ext>
    </p:extLst>
  </p:cSld>
  <p:clrMapOvr>
    <a:masterClrMapping/>
  </p:clrMapOvr>
  <p:transition spd="slow" advTm="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3697" y="1415534"/>
            <a:ext cx="1134350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接线图进行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板前明线布线和套编码套管。板前明线布线的工艺要求参照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任务一。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Rectangle 478"/>
          <p:cNvSpPr>
            <a:spLocks noChangeArrowheads="1"/>
          </p:cNvSpPr>
          <p:nvPr/>
        </p:nvSpPr>
        <p:spPr bwMode="auto">
          <a:xfrm>
            <a:off x="2193925" y="241368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3124" name="图片 331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672" y="2126968"/>
            <a:ext cx="6849042" cy="464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018"/>
      </p:ext>
    </p:extLst>
  </p:cSld>
  <p:clrMapOvr>
    <a:masterClrMapping/>
  </p:clrMapOvr>
  <p:transition spd="slow" advTm="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2281" y="1118034"/>
            <a:ext cx="937937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．根据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电路图检查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控制板布线的正确性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6288" y="2194960"/>
            <a:ext cx="98010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）主电路接线检查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    按电路图或接线图从电源端开始，逐段核对接线有无漏接、错接之处，检查导线接点是否符合要求，压接是否牢固，以免带负载运行时产生闪弧现象。检查主电路时，可以手动来代替受电线圈励磁吸合时的情况进行检查。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kern="100" dirty="0" smtClean="0">
                <a:latin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）控制电路接线检查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用万用表电阻挡或数字式万用表的蜂鸣器检查控制电路接线情况。重点对按钮和接触器触点的接线进行检测。</a:t>
            </a:r>
          </a:p>
        </p:txBody>
      </p:sp>
    </p:spTree>
    <p:extLst>
      <p:ext uri="{BB962C8B-B14F-4D97-AF65-F5344CB8AC3E}">
        <p14:creationId xmlns:p14="http://schemas.microsoft.com/office/powerpoint/2010/main" val="2711739082"/>
      </p:ext>
    </p:extLst>
  </p:cSld>
  <p:clrMapOvr>
    <a:masterClrMapping/>
  </p:clrMapOvr>
  <p:transition spd="slow" advTm="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6288" y="1225689"/>
            <a:ext cx="923268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．安装电动机。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．连接电动机和按钮金属外壳的保护接地线。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．连接电源、电动机等控制板外部的导线。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．通电试车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288" y="3620511"/>
            <a:ext cx="10530144" cy="2803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Times New Roman" panose="02020603050405020304" pitchFamily="18" charset="0"/>
              </a:rPr>
              <a:t>接电前必须征得教师同意，并由教师接通电源和现场监护。做好线路板的安装检查后，按安全操作规定进行试运行，即一人操作，一人监护。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000" kern="100" dirty="0">
                <a:latin typeface="Times New Roman" panose="02020603050405020304" pitchFamily="18" charset="0"/>
              </a:rPr>
              <a:t>接通三相电源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L1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、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L2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、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L3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，合上电源开关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QS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，用电笔检查熔断器出线端，氖管亮说明电源接通。分别按下起动按钮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SB2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和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SB4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以及停车按钮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SB3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和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SB1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，观察是否符合线路功能要求，观察电器元件动作是否灵活，有无卡阻及噪声过大现象，观察电动机运行是否正常。若有异常，立即停车检查。</a:t>
            </a:r>
          </a:p>
        </p:txBody>
      </p:sp>
    </p:spTree>
    <p:extLst>
      <p:ext uri="{BB962C8B-B14F-4D97-AF65-F5344CB8AC3E}">
        <p14:creationId xmlns:p14="http://schemas.microsoft.com/office/powerpoint/2010/main" val="3567862315"/>
      </p:ext>
    </p:extLst>
  </p:cSld>
  <p:clrMapOvr>
    <a:masterClrMapping/>
  </p:clrMapOvr>
  <p:transition spd="slow" advTm="0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98973d5-4f80-4302-a941-6a9c52a155bd"/>
  <p:tag name="COMMONDATA" val="eyJoZGlkIjoiNzQ5MWYwNmZlNDkyYzhlZDdlMzE2ZTUyMWYwYmExMjYifQ=="/>
</p:tagLst>
</file>

<file path=ppt/theme/theme1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1568</Words>
  <Application>Microsoft Office PowerPoint</Application>
  <PresentationFormat>宽屏</PresentationFormat>
  <Paragraphs>243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等线</vt:lpstr>
      <vt:lpstr>等线 Light</vt:lpstr>
      <vt:lpstr>黑体</vt:lpstr>
      <vt:lpstr>华文中宋</vt:lpstr>
      <vt:lpstr>楷体</vt:lpstr>
      <vt:lpstr>宋体</vt:lpstr>
      <vt:lpstr>微软雅黑</vt:lpstr>
      <vt:lpstr>印品黑体</vt:lpstr>
      <vt:lpstr>Arial</vt:lpstr>
      <vt:lpstr>Calibri</vt:lpstr>
      <vt:lpstr>Calibri Light</vt:lpstr>
      <vt:lpstr>Times New Roman</vt:lpstr>
      <vt:lpstr>Wingdings</vt:lpstr>
      <vt:lpstr>4_默认设计模板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Windows 用户</cp:lastModifiedBy>
  <cp:revision>1172</cp:revision>
  <dcterms:created xsi:type="dcterms:W3CDTF">2013-03-09T02:18:00Z</dcterms:created>
  <dcterms:modified xsi:type="dcterms:W3CDTF">2025-01-03T14:15:59Z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2FD3FAF6A2404D6E80EA8502AE83C597</vt:lpwstr>
  </property>
</Properties>
</file>