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394" r:id="rId3"/>
    <p:sldId id="404" r:id="rId4"/>
    <p:sldId id="411" r:id="rId5"/>
    <p:sldId id="408" r:id="rId6"/>
    <p:sldId id="409" r:id="rId7"/>
    <p:sldId id="413" r:id="rId8"/>
    <p:sldId id="414" r:id="rId9"/>
    <p:sldId id="412" r:id="rId10"/>
    <p:sldId id="410" r:id="rId11"/>
    <p:sldId id="415" r:id="rId12"/>
    <p:sldId id="41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6379" autoAdjust="0"/>
  </p:normalViewPr>
  <p:slideViewPr>
    <p:cSldViewPr snapToGrid="0">
      <p:cViewPr varScale="1">
        <p:scale>
          <a:sx n="83" d="100"/>
          <a:sy n="83" d="100"/>
        </p:scale>
        <p:origin x="16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800515" y="3262835"/>
            <a:ext cx="9606559" cy="656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4.9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单相异步电动机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三、单相</a:t>
            </a:r>
            <a:r>
              <a:rPr lang="zh-CN" altLang="en-US" sz="2800" b="1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异步电动机的调速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86788" y="1605138"/>
            <a:ext cx="1680268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</a:rPr>
              <a:t>1.</a:t>
            </a:r>
            <a:r>
              <a:rPr lang="zh-CN" altLang="en-US" sz="2000" b="1" dirty="0">
                <a:latin typeface="Arial" panose="020B0604020202020204" pitchFamily="34" charset="0"/>
              </a:rPr>
              <a:t>串电抗调速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66131" y="3216098"/>
            <a:ext cx="6182311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000" b="1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转速只能由额定转速往低调 </a:t>
            </a:r>
          </a:p>
        </p:txBody>
      </p:sp>
      <p:sp>
        <p:nvSpPr>
          <p:cNvPr id="13" name="矩形 12"/>
          <p:cNvSpPr/>
          <p:nvPr/>
        </p:nvSpPr>
        <p:spPr>
          <a:xfrm>
            <a:off x="1699431" y="3349349"/>
            <a:ext cx="192011" cy="152400"/>
          </a:xfrm>
          <a:prstGeom prst="rect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66131" y="3763388"/>
            <a:ext cx="4732523" cy="49244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线路简单，操作方便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66131" y="4403011"/>
            <a:ext cx="9048232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电压降低后，电动机的输出转矩和功率明显降低，因此只始用于转矩及功率都允许随转速降低而降低场合。目前主要用于吊扇及台扇上。 </a:t>
            </a:r>
          </a:p>
        </p:txBody>
      </p:sp>
      <p:sp>
        <p:nvSpPr>
          <p:cNvPr id="16" name="矩形 15"/>
          <p:cNvSpPr/>
          <p:nvPr/>
        </p:nvSpPr>
        <p:spPr>
          <a:xfrm>
            <a:off x="1699431" y="3947837"/>
            <a:ext cx="192011" cy="152400"/>
          </a:xfrm>
          <a:prstGeom prst="rect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99431" y="4516162"/>
            <a:ext cx="192011" cy="152400"/>
          </a:xfrm>
          <a:prstGeom prst="rect">
            <a:avLst/>
          </a:prstGeom>
          <a:solidFill>
            <a:srgbClr val="66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7214" y="2410618"/>
            <a:ext cx="958917" cy="40011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 dirty="0">
                <a:latin typeface="Arial" panose="020B0604020202020204" pitchFamily="34" charset="0"/>
              </a:rPr>
              <a:t>特点：</a:t>
            </a:r>
          </a:p>
        </p:txBody>
      </p:sp>
    </p:spTree>
    <p:extLst>
      <p:ext uri="{BB962C8B-B14F-4D97-AF65-F5344CB8AC3E}">
        <p14:creationId xmlns:p14="http://schemas.microsoft.com/office/powerpoint/2010/main" val="281684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12" grpId="0"/>
      <p:bldP spid="14" grpId="0"/>
      <p:bldP spid="15" grpId="0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三、单相</a:t>
            </a:r>
            <a:r>
              <a:rPr lang="zh-CN" altLang="en-US" sz="2800" b="1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异步电动机的调速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95100" y="1429500"/>
            <a:ext cx="2791149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</a:rPr>
              <a:t>2</a:t>
            </a:r>
            <a:r>
              <a:rPr lang="en-US" altLang="zh-CN" sz="2000" b="1" dirty="0">
                <a:latin typeface="Arial" panose="020B0604020202020204" pitchFamily="34" charset="0"/>
              </a:rPr>
              <a:t>.</a:t>
            </a:r>
            <a:r>
              <a:rPr lang="zh-CN" altLang="en-US" sz="2000" b="1" dirty="0">
                <a:latin typeface="Arial" panose="020B0604020202020204" pitchFamily="34" charset="0"/>
              </a:rPr>
              <a:t>电动机绕组抽头调速 </a:t>
            </a:r>
          </a:p>
        </p:txBody>
      </p:sp>
      <p:pic>
        <p:nvPicPr>
          <p:cNvPr id="12" name="图片 11" descr="3-063"/>
          <p:cNvPicPr>
            <a:picLocks noChangeAspect="1"/>
          </p:cNvPicPr>
          <p:nvPr/>
        </p:nvPicPr>
        <p:blipFill>
          <a:blip r:embed="rId3">
            <a:lum bright="-35999" contrast="78000"/>
          </a:blip>
          <a:stretch>
            <a:fillRect/>
          </a:stretch>
        </p:blipFill>
        <p:spPr>
          <a:xfrm>
            <a:off x="3061913" y="2303002"/>
            <a:ext cx="6337300" cy="3268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4946333" y="5532422"/>
            <a:ext cx="1908885" cy="476547"/>
            <a:chOff x="1941" y="3152"/>
            <a:chExt cx="1041" cy="257"/>
          </a:xfrm>
        </p:grpSpPr>
        <p:sp>
          <p:nvSpPr>
            <p:cNvPr id="14" name="矩形标注 13"/>
            <p:cNvSpPr/>
            <p:nvPr/>
          </p:nvSpPr>
          <p:spPr>
            <a:xfrm>
              <a:off x="1941" y="3152"/>
              <a:ext cx="908" cy="257"/>
            </a:xfrm>
            <a:prstGeom prst="wedgeRectCallout">
              <a:avLst>
                <a:gd name="adj1" fmla="val -59385"/>
                <a:gd name="adj2" fmla="val -372833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800" b="1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99" y="3202"/>
              <a:ext cx="883" cy="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工作绕组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99925" y="2320465"/>
            <a:ext cx="1588779" cy="478214"/>
            <a:chOff x="197" y="1143"/>
            <a:chExt cx="883" cy="363"/>
          </a:xfrm>
        </p:grpSpPr>
        <p:sp>
          <p:nvSpPr>
            <p:cNvPr id="17" name="矩形标注 16"/>
            <p:cNvSpPr/>
            <p:nvPr/>
          </p:nvSpPr>
          <p:spPr>
            <a:xfrm>
              <a:off x="294" y="1143"/>
              <a:ext cx="716" cy="363"/>
            </a:xfrm>
            <a:prstGeom prst="wedgeRectCallout">
              <a:avLst>
                <a:gd name="adj1" fmla="val 93493"/>
                <a:gd name="adj2" fmla="val 93089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7" y="1193"/>
              <a:ext cx="883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起动绕组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6513" y="3476165"/>
            <a:ext cx="1525588" cy="458788"/>
            <a:chOff x="295" y="1871"/>
            <a:chExt cx="961" cy="289"/>
          </a:xfrm>
        </p:grpSpPr>
        <p:sp>
          <p:nvSpPr>
            <p:cNvPr id="20" name="矩形标注 19"/>
            <p:cNvSpPr/>
            <p:nvPr/>
          </p:nvSpPr>
          <p:spPr>
            <a:xfrm>
              <a:off x="295" y="1871"/>
              <a:ext cx="908" cy="289"/>
            </a:xfrm>
            <a:prstGeom prst="wedgeRectCallout">
              <a:avLst>
                <a:gd name="adj1" fmla="val 75111"/>
                <a:gd name="adj2" fmla="val 28514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800" b="1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3" y="1898"/>
              <a:ext cx="883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中间绕组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959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64" y="653415"/>
            <a:ext cx="8474911" cy="748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4.9 </a:t>
            </a:r>
            <a:r>
              <a:rPr lang="zh-CN" altLang="en-US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单项异步电动机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6700" y="3060499"/>
            <a:ext cx="4655185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掌握单相异步电动机主要类型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14951" y="1874319"/>
            <a:ext cx="5293515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理解单相异步电动机的结构特点，会</a:t>
            </a:r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分析单相异步电动机工作原理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89881" y="4195244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会应用单相异步电动机</a:t>
            </a: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38701" y="1962584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38701" y="2971599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99966" y="4195244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一、单相异步电动机的结构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9091" y="1659764"/>
            <a:ext cx="1003346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956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0" spc="45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相异步电动机与三相异步电动机相比，其单位容量的体积大，且效率及功率因数均较低，过载能力也较差。因此，单相异步电动机只做成微型的，功率一般在几瓦至几百瓦之间。单相异步电动机由单相电源供电，因此它广泛用于家用电器、医疗器械及轻工设备中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电扇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9CFEFF"/>
              </a:clrFrom>
              <a:clrTo>
                <a:srgbClr val="9CFEFF">
                  <a:alpha val="0"/>
                </a:srgbClr>
              </a:clrTo>
            </a:clrChange>
          </a:blip>
          <a:srcRect b="15531"/>
          <a:stretch/>
        </p:blipFill>
        <p:spPr>
          <a:xfrm>
            <a:off x="2431384" y="3065092"/>
            <a:ext cx="4455710" cy="3119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9CFEFF"/>
              </a:clrFrom>
              <a:clrTo>
                <a:srgbClr val="9CFE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980" l="0" r="100000">
                        <a14:foregroundMark x1="51090" y1="60321" x2="94081" y2="60321"/>
                        <a14:foregroundMark x1="66978" y1="63327" x2="80685" y2="62525"/>
                        <a14:foregroundMark x1="42056" y1="63327" x2="46106" y2="63126"/>
                      </a14:backgroundRemoval>
                    </a14:imgEffect>
                  </a14:imgLayer>
                </a14:imgProps>
              </a:ext>
            </a:extLst>
          </a:blip>
          <a:srcRect b="36874"/>
          <a:stretch/>
        </p:blipFill>
        <p:spPr>
          <a:xfrm>
            <a:off x="7036725" y="3574687"/>
            <a:ext cx="2257326" cy="260998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5315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一、单相异步电动机的结构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516" y="1418724"/>
            <a:ext cx="102911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单相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异步电动机采用普通鼠笼式转子。定子上有两相绕组，在空间互差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角度，一相为主绕组，又称为运行绕组；另一相为副绕组，又称起动绕组。一相绕组单独通入交流电流时，产生的磁动势。两相绕组同时通入相位不同的交流电流时，在电机中产生的磁动势一般为椭圆旋转磁动势，特殊情况下可为圆形旋转磁动势。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550453" y="3255687"/>
            <a:ext cx="7372958" cy="3571875"/>
            <a:chOff x="2696198" y="3286125"/>
            <a:chExt cx="7372958" cy="3571875"/>
          </a:xfrm>
        </p:grpSpPr>
        <p:pic>
          <p:nvPicPr>
            <p:cNvPr id="5" name="图片 4" descr="单相异步电动机结构"/>
            <p:cNvPicPr>
              <a:picLocks noChangeAspect="1"/>
            </p:cNvPicPr>
            <p:nvPr/>
          </p:nvPicPr>
          <p:blipFill>
            <a:blip r:embed="rId3">
              <a:lum bright="-17999" contrast="54000"/>
            </a:blip>
            <a:stretch>
              <a:fillRect/>
            </a:stretch>
          </p:blipFill>
          <p:spPr>
            <a:xfrm>
              <a:off x="2696198" y="3286125"/>
              <a:ext cx="5943600" cy="3571875"/>
            </a:xfrm>
            <a:prstGeom prst="rect">
              <a:avLst/>
            </a:prstGeom>
            <a:noFill/>
            <a:ln w="57150" cap="flat" cmpd="thickThin">
              <a:noFill/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7" name="圆角矩形标注 6"/>
            <p:cNvSpPr/>
            <p:nvPr/>
          </p:nvSpPr>
          <p:spPr>
            <a:xfrm>
              <a:off x="7673154" y="3344546"/>
              <a:ext cx="2396002" cy="1373273"/>
            </a:xfrm>
            <a:prstGeom prst="wedgeRoundRectCallout">
              <a:avLst>
                <a:gd name="adj1" fmla="val -149949"/>
                <a:gd name="adj2" fmla="val 48727"/>
                <a:gd name="adj3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r>
                <a:rPr lang="zh-CN" altLang="en-US" b="1" dirty="0">
                  <a:latin typeface="Arial" panose="020B0604020202020204" pitchFamily="34" charset="0"/>
                </a:rPr>
                <a:t>两相绕组，在</a:t>
              </a:r>
              <a:r>
                <a:rPr lang="zh-CN" altLang="en-US" b="1" dirty="0" smtClean="0">
                  <a:latin typeface="Arial" panose="020B0604020202020204" pitchFamily="34" charset="0"/>
                </a:rPr>
                <a:t>空间互</a:t>
              </a:r>
              <a:r>
                <a:rPr lang="zh-CN" altLang="en-US" b="1" dirty="0">
                  <a:latin typeface="Arial" panose="020B0604020202020204" pitchFamily="34" charset="0"/>
                </a:rPr>
                <a:t>差</a:t>
              </a:r>
              <a:r>
                <a:rPr lang="en-US" altLang="zh-CN" b="1" dirty="0">
                  <a:latin typeface="Arial" panose="020B0604020202020204" pitchFamily="34" charset="0"/>
                </a:rPr>
                <a:t>90</a:t>
              </a:r>
              <a:r>
                <a:rPr lang="zh-CN" altLang="en-US" b="1" dirty="0">
                  <a:latin typeface="Arial" panose="020B0604020202020204" pitchFamily="34" charset="0"/>
                </a:rPr>
                <a:t>度电角度 </a:t>
              </a:r>
              <a:r>
                <a:rPr lang="en-US" altLang="zh-CN" b="1" dirty="0">
                  <a:latin typeface="Arial" panose="020B0604020202020204" pitchFamily="34" charset="0"/>
                </a:rPr>
                <a:t>.</a:t>
              </a: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主绕组</a:t>
              </a:r>
              <a:r>
                <a:rPr lang="en-US" altLang="zh-CN" b="1" dirty="0">
                  <a:latin typeface="Arial" panose="020B0604020202020204" pitchFamily="34" charset="0"/>
                </a:rPr>
                <a:t>(</a:t>
              </a:r>
              <a:r>
                <a:rPr lang="zh-CN" altLang="en-US" b="1" dirty="0">
                  <a:latin typeface="Arial" panose="020B0604020202020204" pitchFamily="34" charset="0"/>
                </a:rPr>
                <a:t>运行绕组 </a:t>
              </a:r>
              <a:r>
                <a:rPr lang="en-US" altLang="zh-CN" b="1" dirty="0">
                  <a:latin typeface="Arial" panose="020B0604020202020204" pitchFamily="34" charset="0"/>
                </a:rPr>
                <a:t>)</a:t>
              </a: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副绕组</a:t>
              </a:r>
              <a:r>
                <a:rPr lang="en-US" altLang="zh-CN" b="1" dirty="0">
                  <a:latin typeface="Arial" panose="020B0604020202020204" pitchFamily="34" charset="0"/>
                </a:rPr>
                <a:t>(</a:t>
              </a:r>
              <a:r>
                <a:rPr lang="zh-CN" altLang="en-US" b="1" dirty="0">
                  <a:latin typeface="Arial" panose="020B0604020202020204" pitchFamily="34" charset="0"/>
                </a:rPr>
                <a:t>起动绕组</a:t>
              </a:r>
              <a:r>
                <a:rPr lang="en-US" altLang="zh-CN" b="1" dirty="0">
                  <a:latin typeface="Arial" panose="020B0604020202020204" pitchFamily="34" charset="0"/>
                </a:rPr>
                <a:t>) </a:t>
              </a:r>
            </a:p>
            <a:p>
              <a:pPr algn="ctr"/>
              <a:endParaRPr lang="en-US" altLang="zh-CN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94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二、单相异步电动机的类型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0812" y="1727656"/>
            <a:ext cx="2933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b="1" dirty="0" smtClean="0">
                <a:latin typeface="Arial" panose="020B0604020202020204" pitchFamily="34" charset="0"/>
              </a:rPr>
              <a:t>1.</a:t>
            </a:r>
            <a:r>
              <a:rPr lang="zh-CN" altLang="en-US" b="1" dirty="0" smtClean="0">
                <a:latin typeface="Arial" panose="020B0604020202020204" pitchFamily="34" charset="0"/>
              </a:rPr>
              <a:t>电容起动单相异步电动机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9820" y="2635519"/>
            <a:ext cx="3331788" cy="1754326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电容的大小合适时，起动绕组的电流位差接近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电角度，这样可使起动时电机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磁动势接于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圆形。起动转矩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较大。</a:t>
            </a:r>
          </a:p>
        </p:txBody>
      </p:sp>
      <p:sp>
        <p:nvSpPr>
          <p:cNvPr id="4" name="矩形 3"/>
          <p:cNvSpPr/>
          <p:nvPr/>
        </p:nvSpPr>
        <p:spPr>
          <a:xfrm>
            <a:off x="775994" y="4905510"/>
            <a:ext cx="101110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起动绕组</a:t>
            </a:r>
            <a:r>
              <a:rPr lang="zh-CN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是按短时工作设计的，所以当电动机转速达</a:t>
            </a:r>
            <a:r>
              <a:rPr lang="en-US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70</a:t>
            </a:r>
            <a:r>
              <a:rPr lang="zh-CN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％</a:t>
            </a:r>
            <a:r>
              <a:rPr lang="en-US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~85</a:t>
            </a:r>
            <a:r>
              <a:rPr lang="zh-CN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％同步转速时，起动绕组和起动电容器</a:t>
            </a:r>
            <a:r>
              <a:rPr lang="en-US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C</a:t>
            </a:r>
            <a:r>
              <a:rPr lang="zh-CN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就在离心</a:t>
            </a:r>
            <a:r>
              <a:rPr lang="zh-CN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开关</a:t>
            </a:r>
            <a:r>
              <a:rPr lang="en-US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K</a:t>
            </a:r>
            <a:r>
              <a:rPr lang="zh-CN" altLang="zh-CN" kern="0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作用</a:t>
            </a:r>
            <a:r>
              <a:rPr lang="zh-CN" altLang="zh-CN" kern="0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下自动退出工作，这时电动机就在工作绕组单独作用下运行。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</a:t>
            </a:r>
            <a:r>
              <a:rPr lang="zh-CN" altLang="zh-CN" spc="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改变</a:t>
            </a:r>
            <a:r>
              <a:rPr lang="zh-CN" altLang="zh-CN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电容起动电动机的转向，只需将工作绕组或起动绕组的两个出线端对调，也就是改变起动时旋转磁场的旋转方向即可。</a:t>
            </a:r>
            <a:r>
              <a:rPr lang="en-US" altLang="zh-CN" spc="5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44501" y="2170154"/>
            <a:ext cx="5090495" cy="2685055"/>
            <a:chOff x="1728370" y="1935187"/>
            <a:chExt cx="5090495" cy="268505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370" y="1935187"/>
              <a:ext cx="2936779" cy="2685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 descr="单相电机31"/>
            <p:cNvPicPr>
              <a:picLocks noChangeAspect="1" noChangeArrowheads="1"/>
            </p:cNvPicPr>
            <p:nvPr/>
          </p:nvPicPr>
          <p:blipFill>
            <a:blip r:embed="rId4" cstate="print">
              <a:lum bright="24000" contrast="-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43" t="9135" r="29608" b="74873"/>
            <a:stretch>
              <a:fillRect/>
            </a:stretch>
          </p:blipFill>
          <p:spPr bwMode="auto">
            <a:xfrm>
              <a:off x="4902304" y="2513036"/>
              <a:ext cx="1916561" cy="199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线形标注 2 18"/>
          <p:cNvSpPr/>
          <p:nvPr/>
        </p:nvSpPr>
        <p:spPr>
          <a:xfrm>
            <a:off x="5374317" y="2680858"/>
            <a:ext cx="914400" cy="30632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1198"/>
              <a:gd name="adj6" fmla="val -10394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</a:rPr>
              <a:t>工作绕组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4" name="线形标注 2 23"/>
          <p:cNvSpPr/>
          <p:nvPr/>
        </p:nvSpPr>
        <p:spPr>
          <a:xfrm>
            <a:off x="2805716" y="4622617"/>
            <a:ext cx="914400" cy="30632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8870"/>
              <a:gd name="adj6" fmla="val 1424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</a:rPr>
              <a:t>起动绕组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4069" y="1288856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zh-CN" b="1" spc="50" dirty="0">
                <a:cs typeface="宋体" panose="02010600030101010101" pitchFamily="2" charset="-122"/>
              </a:rPr>
              <a:t>分相起动电动机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8327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二、单相异步电动机的类型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2595" y="1716134"/>
            <a:ext cx="1539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b="1" dirty="0" smtClean="0">
                <a:latin typeface="Arial" panose="020B0604020202020204" pitchFamily="34" charset="0"/>
              </a:rPr>
              <a:t>2.</a:t>
            </a:r>
            <a:r>
              <a:rPr lang="zh-CN" altLang="en-US" b="1" dirty="0" smtClean="0">
                <a:latin typeface="Arial" panose="020B0604020202020204" pitchFamily="34" charset="0"/>
              </a:rPr>
              <a:t>电容电动机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5627" y="1911861"/>
            <a:ext cx="4650053" cy="2585323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动绕组中串入电容后，不仅能产生较大的起动转矩，而且运行时还能改善电动机的功率因数和提高过载能力。为了改善单相异步电动机的运行性能，电动机起动后，可不切除串有电容器的起动绕组，这种电动机称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电容电动机。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005" y="2143413"/>
            <a:ext cx="3530657" cy="235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72134" y="4860483"/>
            <a:ext cx="10787010" cy="1754326"/>
            <a:chOff x="775994" y="4850813"/>
            <a:chExt cx="10787010" cy="175432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775994" y="4850813"/>
              <a:ext cx="10787010" cy="1754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    </a:t>
              </a:r>
              <a:r>
                <a: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电容电动机实质上是一台两相异步电动机，因此起动绕组应按</a:t>
              </a:r>
              <a:r>
                <a:rPr kumimoji="0" lang="zh-CN" altLang="zh-CN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长期工作方式</a:t>
              </a:r>
              <a:r>
                <a: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设计。由于电动机工作时比起动时所需的电容小，所以在电动机起动后，必须利用离心开关</a:t>
              </a:r>
              <a:r>
                <a:rPr kumimoji="0" lang="en-US" altLang="zh-CN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</a:t>
              </a:r>
              <a:r>
                <a:rPr kumimoji="0" lang="zh-CN" alt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把起动电容        </a:t>
              </a:r>
              <a:r>
                <a:rPr lang="zh-CN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切除。</a:t>
              </a: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工作电容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C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便与工作绕组及起动绕组一起参与运行。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3769524"/>
                </p:ext>
              </p:extLst>
            </p:nvPr>
          </p:nvGraphicFramePr>
          <p:xfrm>
            <a:off x="8639798" y="5364837"/>
            <a:ext cx="403652" cy="421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r:id="rId5" imgW="215806" imgH="228501" progId="Equation.3">
                    <p:embed/>
                  </p:oleObj>
                </mc:Choice>
                <mc:Fallback>
                  <p:oleObj r:id="rId5" imgW="215806" imgH="228501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39798" y="5364837"/>
                          <a:ext cx="403652" cy="42120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矩形 18"/>
          <p:cNvSpPr/>
          <p:nvPr/>
        </p:nvSpPr>
        <p:spPr>
          <a:xfrm>
            <a:off x="864069" y="1288856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zh-CN" b="1" spc="50" dirty="0">
                <a:cs typeface="宋体" panose="02010600030101010101" pitchFamily="2" charset="-122"/>
              </a:rPr>
              <a:t>分相起动电动机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276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二、单相异步电动机的类型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1723" y="1718513"/>
            <a:ext cx="2004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b="1" dirty="0" smtClean="0">
                <a:latin typeface="Arial" panose="020B0604020202020204" pitchFamily="34" charset="0"/>
              </a:rPr>
              <a:t>3.</a:t>
            </a:r>
            <a:r>
              <a:rPr lang="zh-CN" altLang="en-US" b="1" dirty="0" smtClean="0">
                <a:latin typeface="Arial" panose="020B0604020202020204" pitchFamily="34" charset="0"/>
              </a:rPr>
              <a:t>电阻起动电动机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4069" y="1288856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en-US" altLang="zh-CN" b="1" spc="50" dirty="0" smtClean="0">
                <a:latin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zh-CN" b="1" spc="50" dirty="0">
                <a:cs typeface="宋体" panose="02010600030101010101" pitchFamily="2" charset="-122"/>
              </a:rPr>
              <a:t>分相起动电动机</a:t>
            </a:r>
            <a:endParaRPr lang="zh-CN" altLang="en-US" b="1" dirty="0"/>
          </a:p>
        </p:txBody>
      </p:sp>
      <p:pic>
        <p:nvPicPr>
          <p:cNvPr id="13" name="图片 12" descr="File00016"/>
          <p:cNvPicPr>
            <a:picLocks noChangeAspect="1"/>
          </p:cNvPicPr>
          <p:nvPr/>
        </p:nvPicPr>
        <p:blipFill>
          <a:blip r:embed="rId3">
            <a:lum bright="-35999" contrast="54000"/>
          </a:blip>
          <a:stretch>
            <a:fillRect/>
          </a:stretch>
        </p:blipFill>
        <p:spPr>
          <a:xfrm>
            <a:off x="3000375" y="2420938"/>
            <a:ext cx="5256213" cy="3181350"/>
          </a:xfrm>
          <a:prstGeom prst="rect">
            <a:avLst/>
          </a:prstGeom>
          <a:noFill/>
          <a:ln w="57150" cap="flat" cmpd="thinThick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" name="矩形标注 13"/>
          <p:cNvSpPr/>
          <p:nvPr/>
        </p:nvSpPr>
        <p:spPr>
          <a:xfrm>
            <a:off x="4800600" y="5591175"/>
            <a:ext cx="3240088" cy="947738"/>
          </a:xfrm>
          <a:prstGeom prst="wedgeRectCallout">
            <a:avLst>
              <a:gd name="adj1" fmla="val -42065"/>
              <a:gd name="adj2" fmla="val -104472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sz="2800" b="1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2038" y="5662613"/>
            <a:ext cx="309562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匝数较少，导线截面较小，与运行绕组相比，电抗小而电阻大 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7896225" y="3789363"/>
            <a:ext cx="2303463" cy="1323439"/>
          </a:xfrm>
          <a:prstGeom prst="wedgeRectCallout">
            <a:avLst>
              <a:gd name="adj1" fmla="val -72295"/>
              <a:gd name="adj2" fmla="val -33596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sz="2800" b="1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12550" y="3789363"/>
            <a:ext cx="2232025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zh-CN" altLang="en-US" sz="2000" b="1" dirty="0">
                <a:latin typeface="Arial" panose="020B0604020202020204" pitchFamily="34" charset="0"/>
              </a:rPr>
              <a:t>两电流不同相</a:t>
            </a:r>
          </a:p>
          <a:p>
            <a:r>
              <a:rPr lang="zh-CN" altLang="en-US" sz="2000" b="1" dirty="0">
                <a:latin typeface="Arial" panose="020B0604020202020204" pitchFamily="34" charset="0"/>
              </a:rPr>
              <a:t>产生椭圆旋转磁动势，使电动机能够自行起动 </a:t>
            </a:r>
          </a:p>
        </p:txBody>
      </p:sp>
      <p:sp>
        <p:nvSpPr>
          <p:cNvPr id="18" name="矩形 17"/>
          <p:cNvSpPr/>
          <p:nvPr/>
        </p:nvSpPr>
        <p:spPr>
          <a:xfrm>
            <a:off x="6600825" y="3573463"/>
            <a:ext cx="790575" cy="431800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59375" y="3644900"/>
            <a:ext cx="790575" cy="431800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0"/>
          <p:cNvSpPr/>
          <p:nvPr/>
        </p:nvSpPr>
        <p:spPr>
          <a:xfrm flipH="1">
            <a:off x="5735638" y="2636838"/>
            <a:ext cx="1368425" cy="100806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" name="文本框 21"/>
          <p:cNvSpPr txBox="1"/>
          <p:nvPr/>
        </p:nvSpPr>
        <p:spPr>
          <a:xfrm>
            <a:off x="7238207" y="2360613"/>
            <a:ext cx="2329742" cy="40011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一般采用离心开关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156700" y="5385614"/>
            <a:ext cx="2232025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</a:rPr>
              <a:t>相位差不大，因而起动转矩不大，只能用于空载和轻载起动的场合。 </a:t>
            </a:r>
          </a:p>
        </p:txBody>
      </p:sp>
    </p:spTree>
    <p:extLst>
      <p:ext uri="{BB962C8B-B14F-4D97-AF65-F5344CB8AC3E}">
        <p14:creationId xmlns:p14="http://schemas.microsoft.com/office/powerpoint/2010/main" val="39055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 bldLvl="0" animBg="1"/>
      <p:bldP spid="17" grpId="0"/>
      <p:bldP spid="17" grpId="1"/>
      <p:bldP spid="22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二、单相异步电动机的类型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7592" y="1380310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b="1" dirty="0" smtClean="0">
                <a:latin typeface="Arial" panose="020B0604020202020204" pitchFamily="34" charset="0"/>
              </a:rPr>
              <a:t>（</a:t>
            </a:r>
            <a:r>
              <a:rPr lang="zh-CN" altLang="en-US" b="1" dirty="0">
                <a:latin typeface="Arial" panose="020B0604020202020204" pitchFamily="34" charset="0"/>
              </a:rPr>
              <a:t>二）罩极电动机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2657" t="2547" r="1559" b="4573"/>
          <a:stretch/>
        </p:blipFill>
        <p:spPr>
          <a:xfrm>
            <a:off x="2643447" y="2128058"/>
            <a:ext cx="5145578" cy="3167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4445404" y="2833370"/>
            <a:ext cx="504825" cy="360363"/>
          </a:xfrm>
          <a:prstGeom prst="rect">
            <a:avLst/>
          </a:prstGeom>
          <a:noFill/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18"/>
          <p:cNvSpPr/>
          <p:nvPr/>
        </p:nvSpPr>
        <p:spPr>
          <a:xfrm>
            <a:off x="3071741" y="2617469"/>
            <a:ext cx="1408080" cy="25752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" name="文本框 19"/>
          <p:cNvSpPr txBox="1"/>
          <p:nvPr/>
        </p:nvSpPr>
        <p:spPr>
          <a:xfrm>
            <a:off x="1872542" y="2412769"/>
            <a:ext cx="1199199" cy="33855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短路环</a:t>
            </a:r>
          </a:p>
        </p:txBody>
      </p:sp>
      <p:sp>
        <p:nvSpPr>
          <p:cNvPr id="21" name="直接连接符 20"/>
          <p:cNvSpPr/>
          <p:nvPr/>
        </p:nvSpPr>
        <p:spPr>
          <a:xfrm flipH="1">
            <a:off x="7036204" y="3409633"/>
            <a:ext cx="865188" cy="79216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" name="文本框 21"/>
          <p:cNvSpPr txBox="1"/>
          <p:nvPr/>
        </p:nvSpPr>
        <p:spPr>
          <a:xfrm>
            <a:off x="7901392" y="3109913"/>
            <a:ext cx="2355324" cy="5847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altLang="zh-CN" b="1" dirty="0">
                <a:solidFill>
                  <a:srgbClr val="003300"/>
                </a:solidFill>
                <a:latin typeface="Arial" panose="020B0604020202020204" pitchFamily="34" charset="0"/>
              </a:rPr>
              <a:t>Φ</a:t>
            </a:r>
            <a:r>
              <a:rPr lang="en-US" altLang="zh-CN" dirty="0" smtClean="0"/>
              <a:t>B</a:t>
            </a:r>
            <a:r>
              <a:rPr lang="zh-CN" altLang="en-US" dirty="0"/>
              <a:t>通过</a:t>
            </a:r>
            <a:r>
              <a:rPr lang="zh-CN" altLang="en-US" dirty="0" smtClean="0"/>
              <a:t>短路</a:t>
            </a:r>
            <a:r>
              <a:rPr lang="zh-CN" altLang="en-US" dirty="0"/>
              <a:t>环时在</a:t>
            </a:r>
            <a:r>
              <a:rPr lang="zh-CN" altLang="en-US" dirty="0" smtClean="0"/>
              <a:t>其内</a:t>
            </a:r>
            <a:r>
              <a:rPr lang="zh-CN" altLang="en-US" dirty="0"/>
              <a:t>感应的</a:t>
            </a:r>
            <a:r>
              <a:rPr lang="zh-CN" altLang="en-US" dirty="0" smtClean="0"/>
              <a:t>电动势</a:t>
            </a:r>
            <a:endParaRPr lang="zh-CN" altLang="en-US" dirty="0"/>
          </a:p>
        </p:txBody>
      </p:sp>
      <p:sp>
        <p:nvSpPr>
          <p:cNvPr id="24" name="直接连接符 23"/>
          <p:cNvSpPr/>
          <p:nvPr/>
        </p:nvSpPr>
        <p:spPr>
          <a:xfrm flipH="1" flipV="1">
            <a:off x="7541029" y="4920933"/>
            <a:ext cx="360363" cy="71437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" name="文本框 24"/>
          <p:cNvSpPr txBox="1"/>
          <p:nvPr/>
        </p:nvSpPr>
        <p:spPr>
          <a:xfrm>
            <a:off x="7901392" y="4607818"/>
            <a:ext cx="2665412" cy="5847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短路环内由于感应产生的电动势对应的电流及磁通。</a:t>
            </a:r>
          </a:p>
        </p:txBody>
      </p:sp>
      <p:sp>
        <p:nvSpPr>
          <p:cNvPr id="26" name="直接连接符 25"/>
          <p:cNvSpPr/>
          <p:nvPr/>
        </p:nvSpPr>
        <p:spPr>
          <a:xfrm flipH="1">
            <a:off x="6998897" y="2553379"/>
            <a:ext cx="722313" cy="100965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" name="文本框 26"/>
          <p:cNvSpPr txBox="1"/>
          <p:nvPr/>
        </p:nvSpPr>
        <p:spPr>
          <a:xfrm>
            <a:off x="7758517" y="2161456"/>
            <a:ext cx="1566652" cy="58477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通过短路</a:t>
            </a:r>
            <a:r>
              <a:rPr lang="zh-CN" altLang="en-US" dirty="0" smtClean="0"/>
              <a:t>环的</a:t>
            </a:r>
            <a:r>
              <a:rPr lang="zh-CN" altLang="en-US" dirty="0"/>
              <a:t>总磁通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919328" y="5682707"/>
            <a:ext cx="7159726" cy="70802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0">
            <a:spAutoFit/>
          </a:bodyPr>
          <a:lstStyle/>
          <a:p>
            <a:r>
              <a:rPr lang="en-US" altLang="zh-CN" sz="2000" b="1" dirty="0">
                <a:solidFill>
                  <a:srgbClr val="003300"/>
                </a:solidFill>
                <a:latin typeface="Arial" panose="020B0604020202020204" pitchFamily="34" charset="0"/>
              </a:rPr>
              <a:t>Φ</a:t>
            </a:r>
            <a:r>
              <a:rPr lang="en-US" altLang="zh-CN" sz="2000" b="1" baseline="-25000" dirty="0" smtClean="0">
                <a:solidFill>
                  <a:srgbClr val="0033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</a:rPr>
              <a:t>总是滞后于</a:t>
            </a:r>
            <a:r>
              <a:rPr lang="en-US" altLang="zh-CN" sz="2000" b="1" dirty="0">
                <a:solidFill>
                  <a:srgbClr val="003300"/>
                </a:solidFill>
                <a:latin typeface="Arial" panose="020B0604020202020204" pitchFamily="34" charset="0"/>
              </a:rPr>
              <a:t>Φ</a:t>
            </a:r>
            <a:r>
              <a:rPr lang="en-US" altLang="zh-CN" sz="2000" b="1" baseline="-25000" dirty="0">
                <a:solidFill>
                  <a:srgbClr val="003300"/>
                </a:solidFill>
                <a:latin typeface="Arial" panose="020B0604020202020204" pitchFamily="34" charset="0"/>
              </a:rPr>
              <a:t>A</a:t>
            </a:r>
            <a:r>
              <a:rPr lang="en-US" altLang="zh-CN" sz="2000" b="1" dirty="0">
                <a:solidFill>
                  <a:srgbClr val="0033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</a:rPr>
              <a:t>电机 内部产生椭圆形旋转磁场</a:t>
            </a:r>
            <a:r>
              <a:rPr lang="zh-CN" altLang="en-US" sz="2000" b="1" dirty="0" smtClean="0">
                <a:solidFill>
                  <a:srgbClr val="003300"/>
                </a:solidFill>
                <a:latin typeface="Arial" panose="020B0604020202020204" pitchFamily="34" charset="0"/>
              </a:rPr>
              <a:t>。</a:t>
            </a:r>
            <a:endParaRPr lang="en-US" altLang="zh-CN" sz="2000" b="1" dirty="0" smtClean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 dirty="0" smtClean="0">
                <a:solidFill>
                  <a:srgbClr val="003300"/>
                </a:solidFill>
                <a:latin typeface="Arial" panose="020B0604020202020204" pitchFamily="34" charset="0"/>
              </a:rPr>
              <a:t>旋转的</a:t>
            </a:r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</a:rPr>
              <a:t>方向总是从未罩住部分转向罩住部分。</a:t>
            </a:r>
            <a:endParaRPr lang="zh-CN" altLang="en-US" sz="2000" b="1" baseline="-25000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72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5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102215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三、单相</a:t>
            </a:r>
            <a:r>
              <a:rPr lang="zh-CN" altLang="en-US" sz="2800" b="1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异步电动机的调速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95100" y="1429500"/>
            <a:ext cx="1680268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</a:rPr>
              <a:t>1.</a:t>
            </a:r>
            <a:r>
              <a:rPr lang="zh-CN" altLang="en-US" sz="2000" b="1" dirty="0">
                <a:latin typeface="Arial" panose="020B0604020202020204" pitchFamily="34" charset="0"/>
              </a:rPr>
              <a:t>串电抗调速</a:t>
            </a:r>
          </a:p>
        </p:txBody>
      </p:sp>
      <p:pic>
        <p:nvPicPr>
          <p:cNvPr id="7" name="图片 6" descr="3-062"/>
          <p:cNvPicPr>
            <a:picLocks noChangeAspect="1"/>
          </p:cNvPicPr>
          <p:nvPr/>
        </p:nvPicPr>
        <p:blipFill>
          <a:blip r:embed="rId3">
            <a:lum bright="-35999" contrast="84000"/>
          </a:blip>
          <a:stretch>
            <a:fillRect/>
          </a:stretch>
        </p:blipFill>
        <p:spPr>
          <a:xfrm>
            <a:off x="3648075" y="2708275"/>
            <a:ext cx="5905500" cy="2724150"/>
          </a:xfrm>
          <a:prstGeom prst="rect">
            <a:avLst/>
          </a:prstGeom>
          <a:noFill/>
          <a:ln w="38100" cap="flat" cmpd="dbl">
            <a:noFill/>
            <a:prstDash val="solid"/>
            <a:miter/>
            <a:headEnd type="none" w="med" len="med"/>
            <a:tailEnd type="none" w="med" len="med"/>
          </a:ln>
          <a:effectLst/>
        </p:spPr>
      </p:pic>
      <p:sp>
        <p:nvSpPr>
          <p:cNvPr id="8" name="矩形标注 7"/>
          <p:cNvSpPr/>
          <p:nvPr/>
        </p:nvSpPr>
        <p:spPr>
          <a:xfrm>
            <a:off x="1823062" y="2134410"/>
            <a:ext cx="1944688" cy="1052066"/>
          </a:xfrm>
          <a:prstGeom prst="wedgeRectCallout">
            <a:avLst>
              <a:gd name="adj1" fmla="val 113841"/>
              <a:gd name="adj2" fmla="val 9142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sz="2800" b="1" dirty="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9707" y="2198778"/>
            <a:ext cx="1898043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与电动机定子绕组串联，在电抗上产生电压降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45926" y="5737225"/>
            <a:ext cx="2276584" cy="646331"/>
          </a:xfrm>
          <a:prstGeom prst="rect">
            <a:avLst/>
          </a:prstGeom>
          <a:noFill/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罩极电动机串电抗器</a:t>
            </a:r>
          </a:p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调速电路图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84042" y="5737225"/>
            <a:ext cx="2509020" cy="646331"/>
          </a:xfrm>
          <a:prstGeom prst="rect">
            <a:avLst/>
          </a:prstGeom>
          <a:noFill/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电容电动机带有指示灯</a:t>
            </a:r>
          </a:p>
          <a:p>
            <a:r>
              <a:rPr lang="zh-CN" altLang="en-US" dirty="0"/>
              <a:t>串电抗器调速的电路 </a:t>
            </a:r>
          </a:p>
        </p:txBody>
      </p:sp>
    </p:spTree>
    <p:extLst>
      <p:ext uri="{BB962C8B-B14F-4D97-AF65-F5344CB8AC3E}">
        <p14:creationId xmlns:p14="http://schemas.microsoft.com/office/powerpoint/2010/main" val="41074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8" grpId="0" bldLvl="0" animBg="1"/>
      <p:bldP spid="9" grpId="0"/>
      <p:bldP spid="10" grpId="0" bldLvl="0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730</Words>
  <Application>Microsoft Office PowerPoint</Application>
  <PresentationFormat>宽屏</PresentationFormat>
  <Paragraphs>62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宋体</vt:lpstr>
      <vt:lpstr>微软雅黑</vt:lpstr>
      <vt:lpstr>印品黑体</vt:lpstr>
      <vt:lpstr>Arial</vt:lpstr>
      <vt:lpstr>Calibri</vt:lpstr>
      <vt:lpstr>Calibri Light</vt:lpstr>
      <vt:lpstr>Times New Roman</vt:lpstr>
      <vt:lpstr>自定义设计方案</vt:lpstr>
      <vt:lpstr>第一PPT，www.1ppt.com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Windows 用户</cp:lastModifiedBy>
  <cp:revision>212</cp:revision>
  <dcterms:created xsi:type="dcterms:W3CDTF">2021-05-23T14:18:00Z</dcterms:created>
  <dcterms:modified xsi:type="dcterms:W3CDTF">2025-01-07T12:33:39Z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