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5"/>
  </p:notesMasterIdLst>
  <p:handoutMasterIdLst>
    <p:handoutMasterId r:id="rId26"/>
  </p:handoutMasterIdLst>
  <p:sldIdLst>
    <p:sldId id="394" r:id="rId3"/>
    <p:sldId id="404" r:id="rId4"/>
    <p:sldId id="310" r:id="rId5"/>
    <p:sldId id="407" r:id="rId6"/>
    <p:sldId id="408" r:id="rId7"/>
    <p:sldId id="405" r:id="rId8"/>
    <p:sldId id="406" r:id="rId9"/>
    <p:sldId id="409" r:id="rId10"/>
    <p:sldId id="410" r:id="rId11"/>
    <p:sldId id="411" r:id="rId12"/>
    <p:sldId id="412" r:id="rId13"/>
    <p:sldId id="413" r:id="rId14"/>
    <p:sldId id="414" r:id="rId15"/>
    <p:sldId id="415" r:id="rId16"/>
    <p:sldId id="416" r:id="rId17"/>
    <p:sldId id="417" r:id="rId18"/>
    <p:sldId id="418" r:id="rId19"/>
    <p:sldId id="419" r:id="rId20"/>
    <p:sldId id="420" r:id="rId21"/>
    <p:sldId id="421" r:id="rId22"/>
    <p:sldId id="422" r:id="rId23"/>
    <p:sldId id="423"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86" d="100"/>
          <a:sy n="86" d="100"/>
        </p:scale>
        <p:origin x="144" y="62"/>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p:cNvSpPr>
            <a:spLocks noChangeArrowheads="1"/>
          </p:cNvSpPr>
          <p:nvPr/>
        </p:nvSpPr>
        <p:spPr bwMode="auto">
          <a:xfrm>
            <a:off x="1840803" y="3250106"/>
            <a:ext cx="9699156"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5.4</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三相异步电动机的正反转控制</a:t>
            </a: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857229" y="1366570"/>
            <a:ext cx="10312124" cy="827088"/>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14000"/>
              </a:lnSpc>
              <a:spcBef>
                <a:spcPct val="0"/>
              </a:spcBef>
              <a:spcAft>
                <a:spcPct val="0"/>
              </a:spcAft>
              <a:buClrTx/>
              <a:buSzTx/>
              <a:buFontTx/>
              <a:buNone/>
              <a:defRPr/>
            </a:pPr>
            <a:r>
              <a:rPr kumimoji="1" lang="zh-CN" altLang="en-US" sz="1800" i="0" u="none" strike="noStrike" kern="120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正转控制：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合上刀开关</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QS</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，按下正转起动按钮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常闭先断开，对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机械互锁；</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常开后闭合，使</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得电。</a:t>
            </a:r>
          </a:p>
        </p:txBody>
      </p:sp>
      <p:pic>
        <p:nvPicPr>
          <p:cNvPr id="8" name="Picture 7"/>
          <p:cNvPicPr>
            <a:picLocks noChangeAspect="1"/>
          </p:cNvPicPr>
          <p:nvPr/>
        </p:nvPicPr>
        <p:blipFill>
          <a:blip r:embed="rId3"/>
          <a:stretch>
            <a:fillRect/>
          </a:stretch>
        </p:blipFill>
        <p:spPr>
          <a:xfrm>
            <a:off x="1316728" y="2322349"/>
            <a:ext cx="6724650" cy="4341813"/>
          </a:xfrm>
          <a:prstGeom prst="rect">
            <a:avLst/>
          </a:prstGeom>
          <a:noFill/>
          <a:ln w="9525">
            <a:noFill/>
          </a:ln>
        </p:spPr>
      </p:pic>
      <p:sp>
        <p:nvSpPr>
          <p:cNvPr id="9" name="椭圆 11"/>
          <p:cNvSpPr/>
          <p:nvPr/>
        </p:nvSpPr>
        <p:spPr>
          <a:xfrm>
            <a:off x="6898378" y="4786149"/>
            <a:ext cx="936625" cy="72707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12"/>
          <p:cNvSpPr/>
          <p:nvPr/>
        </p:nvSpPr>
        <p:spPr>
          <a:xfrm>
            <a:off x="5422003" y="3887624"/>
            <a:ext cx="755650" cy="871538"/>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1626105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70"/>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Effect transition="in" filter="fade">
                                      <p:cBhvr>
                                        <p:cTn id="9" dur="2000"/>
                                        <p:tgtEl>
                                          <p:spTgt spid="7"/>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8"/>
                                        </p:tgtEl>
                                        <p:attrNameLst>
                                          <p:attrName>style.visibility</p:attrName>
                                        </p:attrNameLst>
                                      </p:cBhvr>
                                      <p:to>
                                        <p:strVal val="visible"/>
                                      </p:to>
                                    </p:set>
                                    <p:anim calcmode="lin" valueType="num">
                                      <p:cBhvr>
                                        <p:cTn id="13" dur="2000" fill="hold"/>
                                        <p:tgtEl>
                                          <p:spTgt spid="8"/>
                                        </p:tgtEl>
                                        <p:attrNameLst>
                                          <p:attrName>ppt_w</p:attrName>
                                        </p:attrNameLst>
                                      </p:cBhvr>
                                      <p:tavLst>
                                        <p:tav tm="0">
                                          <p:val>
                                            <p:strVal val="#ppt_w*0.70"/>
                                          </p:val>
                                        </p:tav>
                                        <p:tav tm="100000">
                                          <p:val>
                                            <p:strVal val="#ppt_w"/>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2000" fill="hold">
                                          <p:stCondLst>
                                            <p:cond delay="0"/>
                                          </p:stCondLst>
                                        </p:cTn>
                                        <p:tgtEl>
                                          <p:spTgt spid="9"/>
                                        </p:tgtEl>
                                        <p:attrNameLst>
                                          <p:attrName>style.visibility</p:attrName>
                                        </p:attrNameLst>
                                      </p:cBhvr>
                                      <p:to>
                                        <p:strVal val="visible"/>
                                      </p:to>
                                    </p:set>
                                    <p:anim calcmode="lin" valueType="num">
                                      <p:cBhvr>
                                        <p:cTn id="20" dur="2000" fill="hold"/>
                                        <p:tgtEl>
                                          <p:spTgt spid="9"/>
                                        </p:tgtEl>
                                        <p:attrNameLst>
                                          <p:attrName>ppt_w</p:attrName>
                                        </p:attrNameLst>
                                      </p:cBhvr>
                                      <p:tavLst>
                                        <p:tav tm="0">
                                          <p:val>
                                            <p:strVal val="#ppt_w*0.70"/>
                                          </p:val>
                                        </p:tav>
                                        <p:tav tm="100000">
                                          <p:val>
                                            <p:strVal val="#ppt_w"/>
                                          </p:val>
                                        </p:tav>
                                      </p:tavLst>
                                    </p:anim>
                                    <p:anim calcmode="lin" valueType="num">
                                      <p:cBhvr>
                                        <p:cTn id="21" dur="2000" fill="hold"/>
                                        <p:tgtEl>
                                          <p:spTgt spid="9"/>
                                        </p:tgtEl>
                                        <p:attrNameLst>
                                          <p:attrName>ppt_h</p:attrName>
                                        </p:attrNameLst>
                                      </p:cBhvr>
                                      <p:tavLst>
                                        <p:tav tm="0">
                                          <p:val>
                                            <p:strVal val="#ppt_h"/>
                                          </p:val>
                                        </p:tav>
                                        <p:tav tm="100000">
                                          <p:val>
                                            <p:strVal val="#ppt_h"/>
                                          </p:val>
                                        </p:tav>
                                      </p:tavLst>
                                    </p:anim>
                                    <p:animEffect transition="in" filter="fade">
                                      <p:cBhvr>
                                        <p:cTn id="22" dur="2000"/>
                                        <p:tgtEl>
                                          <p:spTgt spid="9"/>
                                        </p:tgtEl>
                                      </p:cBhvr>
                                    </p:animEffect>
                                  </p:childTnLst>
                                </p:cTn>
                              </p:par>
                            </p:childTnLst>
                          </p:cTn>
                        </p:par>
                        <p:par>
                          <p:cTn id="23" fill="hold">
                            <p:stCondLst>
                              <p:cond delay="2000"/>
                            </p:stCondLst>
                            <p:childTnLst>
                              <p:par>
                                <p:cTn id="24" presetID="55" presetClass="entr" presetSubtype="0" fill="hold" grpId="0" nodeType="afterEffect">
                                  <p:stCondLst>
                                    <p:cond delay="0"/>
                                  </p:stCondLst>
                                  <p:childTnLst>
                                    <p:set>
                                      <p:cBhvr>
                                        <p:cTn id="25" dur="2000" fill="hold">
                                          <p:stCondLst>
                                            <p:cond delay="0"/>
                                          </p:stCondLst>
                                        </p:cTn>
                                        <p:tgtEl>
                                          <p:spTgt spid="10"/>
                                        </p:tgtEl>
                                        <p:attrNameLst>
                                          <p:attrName>style.visibility</p:attrName>
                                        </p:attrNameLst>
                                      </p:cBhvr>
                                      <p:to>
                                        <p:strVal val="visible"/>
                                      </p:to>
                                    </p:set>
                                    <p:anim calcmode="lin" valueType="num">
                                      <p:cBhvr>
                                        <p:cTn id="26" dur="2000" fill="hold"/>
                                        <p:tgtEl>
                                          <p:spTgt spid="10"/>
                                        </p:tgtEl>
                                        <p:attrNameLst>
                                          <p:attrName>ppt_w</p:attrName>
                                        </p:attrNameLst>
                                      </p:cBhvr>
                                      <p:tavLst>
                                        <p:tav tm="0">
                                          <p:val>
                                            <p:strVal val="#ppt_w*0.70"/>
                                          </p:val>
                                        </p:tav>
                                        <p:tav tm="100000">
                                          <p:val>
                                            <p:strVal val="#ppt_w"/>
                                          </p:val>
                                        </p:tav>
                                      </p:tavLst>
                                    </p:anim>
                                    <p:anim calcmode="lin" valueType="num">
                                      <p:cBhvr>
                                        <p:cTn id="27" dur="2000" fill="hold"/>
                                        <p:tgtEl>
                                          <p:spTgt spid="10"/>
                                        </p:tgtEl>
                                        <p:attrNameLst>
                                          <p:attrName>ppt_h</p:attrName>
                                        </p:attrNameLst>
                                      </p:cBhvr>
                                      <p:tavLst>
                                        <p:tav tm="0">
                                          <p:val>
                                            <p:strVal val="#ppt_h"/>
                                          </p:val>
                                        </p:tav>
                                        <p:tav tm="100000">
                                          <p:val>
                                            <p:strVal val="#ppt_h"/>
                                          </p:val>
                                        </p:tav>
                                      </p:tavLst>
                                    </p:anim>
                                    <p:animEffect transition="in" filter="fade">
                                      <p:cBhvr>
                                        <p:cTn id="2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942874" y="1213644"/>
            <a:ext cx="10306252" cy="1180465"/>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正转控制：</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常闭辅助触头断开，对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电气互锁；</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主触头和</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自锁触头</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闭合，定子绕组接入正序电，</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电动机正向起动并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连续运</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转</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p>
        </p:txBody>
      </p:sp>
      <p:pic>
        <p:nvPicPr>
          <p:cNvPr id="8" name="Picture 6"/>
          <p:cNvPicPr>
            <a:picLocks noChangeAspect="1"/>
          </p:cNvPicPr>
          <p:nvPr/>
        </p:nvPicPr>
        <p:blipFill>
          <a:blip r:embed="rId3"/>
          <a:stretch>
            <a:fillRect/>
          </a:stretch>
        </p:blipFill>
        <p:spPr>
          <a:xfrm>
            <a:off x="2290416" y="2336165"/>
            <a:ext cx="6807200" cy="4230687"/>
          </a:xfrm>
          <a:prstGeom prst="rect">
            <a:avLst/>
          </a:prstGeom>
          <a:noFill/>
          <a:ln w="9525">
            <a:noFill/>
          </a:ln>
        </p:spPr>
      </p:pic>
      <p:sp>
        <p:nvSpPr>
          <p:cNvPr id="9" name="椭圆 9"/>
          <p:cNvSpPr/>
          <p:nvPr/>
        </p:nvSpPr>
        <p:spPr>
          <a:xfrm>
            <a:off x="7973666" y="5338127"/>
            <a:ext cx="1222375" cy="565150"/>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10"/>
          <p:cNvSpPr/>
          <p:nvPr/>
        </p:nvSpPr>
        <p:spPr>
          <a:xfrm>
            <a:off x="7065616" y="3607752"/>
            <a:ext cx="717550" cy="1162050"/>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1" name="椭圆 11"/>
          <p:cNvSpPr/>
          <p:nvPr/>
        </p:nvSpPr>
        <p:spPr>
          <a:xfrm>
            <a:off x="3330228" y="3706177"/>
            <a:ext cx="1622425" cy="79057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2" name="椭圆 10"/>
          <p:cNvSpPr/>
          <p:nvPr/>
        </p:nvSpPr>
        <p:spPr>
          <a:xfrm>
            <a:off x="6538566" y="5722302"/>
            <a:ext cx="1042987" cy="64770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602437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70"/>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Effect transition="in" filter="fade">
                                      <p:cBhvr>
                                        <p:cTn id="9" dur="2000"/>
                                        <p:tgtEl>
                                          <p:spTgt spid="7"/>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8"/>
                                        </p:tgtEl>
                                        <p:attrNameLst>
                                          <p:attrName>style.visibility</p:attrName>
                                        </p:attrNameLst>
                                      </p:cBhvr>
                                      <p:to>
                                        <p:strVal val="visible"/>
                                      </p:to>
                                    </p:set>
                                    <p:anim calcmode="lin" valueType="num">
                                      <p:cBhvr>
                                        <p:cTn id="13" dur="2000" fill="hold"/>
                                        <p:tgtEl>
                                          <p:spTgt spid="8"/>
                                        </p:tgtEl>
                                        <p:attrNameLst>
                                          <p:attrName>ppt_w</p:attrName>
                                        </p:attrNameLst>
                                      </p:cBhvr>
                                      <p:tavLst>
                                        <p:tav tm="0">
                                          <p:val>
                                            <p:strVal val="#ppt_w*0.70"/>
                                          </p:val>
                                        </p:tav>
                                        <p:tav tm="100000">
                                          <p:val>
                                            <p:strVal val="#ppt_w"/>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2000" fill="hold">
                                          <p:stCondLst>
                                            <p:cond delay="0"/>
                                          </p:stCondLst>
                                        </p:cTn>
                                        <p:tgtEl>
                                          <p:spTgt spid="12"/>
                                        </p:tgtEl>
                                        <p:attrNameLst>
                                          <p:attrName>style.visibility</p:attrName>
                                        </p:attrNameLst>
                                      </p:cBhvr>
                                      <p:to>
                                        <p:strVal val="visible"/>
                                      </p:to>
                                    </p:set>
                                    <p:anim calcmode="lin" valueType="num">
                                      <p:cBhvr>
                                        <p:cTn id="20" dur="2000" fill="hold"/>
                                        <p:tgtEl>
                                          <p:spTgt spid="12"/>
                                        </p:tgtEl>
                                        <p:attrNameLst>
                                          <p:attrName>ppt_w</p:attrName>
                                        </p:attrNameLst>
                                      </p:cBhvr>
                                      <p:tavLst>
                                        <p:tav tm="0">
                                          <p:val>
                                            <p:strVal val="#ppt_w*0.70"/>
                                          </p:val>
                                        </p:tav>
                                        <p:tav tm="100000">
                                          <p:val>
                                            <p:strVal val="#ppt_w"/>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animEffect transition="in" filter="fade">
                                      <p:cBhvr>
                                        <p:cTn id="22" dur="2000"/>
                                        <p:tgtEl>
                                          <p:spTgt spid="12"/>
                                        </p:tgtEl>
                                      </p:cBhvr>
                                    </p:animEffect>
                                  </p:childTnLst>
                                </p:cTn>
                              </p:par>
                            </p:childTnLst>
                          </p:cTn>
                        </p:par>
                        <p:par>
                          <p:cTn id="23" fill="hold">
                            <p:stCondLst>
                              <p:cond delay="2000"/>
                            </p:stCondLst>
                            <p:childTnLst>
                              <p:par>
                                <p:cTn id="24" presetID="55" presetClass="entr" presetSubtype="0" fill="hold" grpId="0" nodeType="afterEffect">
                                  <p:stCondLst>
                                    <p:cond delay="0"/>
                                  </p:stCondLst>
                                  <p:childTnLst>
                                    <p:set>
                                      <p:cBhvr>
                                        <p:cTn id="25" dur="2000" fill="hold">
                                          <p:stCondLst>
                                            <p:cond delay="0"/>
                                          </p:stCondLst>
                                        </p:cTn>
                                        <p:tgtEl>
                                          <p:spTgt spid="9"/>
                                        </p:tgtEl>
                                        <p:attrNameLst>
                                          <p:attrName>style.visibility</p:attrName>
                                        </p:attrNameLst>
                                      </p:cBhvr>
                                      <p:to>
                                        <p:strVal val="visible"/>
                                      </p:to>
                                    </p:set>
                                    <p:anim calcmode="lin" valueType="num">
                                      <p:cBhvr>
                                        <p:cTn id="26" dur="2000" fill="hold"/>
                                        <p:tgtEl>
                                          <p:spTgt spid="9"/>
                                        </p:tgtEl>
                                        <p:attrNameLst>
                                          <p:attrName>ppt_w</p:attrName>
                                        </p:attrNameLst>
                                      </p:cBhvr>
                                      <p:tavLst>
                                        <p:tav tm="0">
                                          <p:val>
                                            <p:strVal val="#ppt_w*0.70"/>
                                          </p:val>
                                        </p:tav>
                                        <p:tav tm="100000">
                                          <p:val>
                                            <p:strVal val="#ppt_w"/>
                                          </p:val>
                                        </p:tav>
                                      </p:tavLst>
                                    </p:anim>
                                    <p:anim calcmode="lin" valueType="num">
                                      <p:cBhvr>
                                        <p:cTn id="27" dur="2000" fill="hold"/>
                                        <p:tgtEl>
                                          <p:spTgt spid="9"/>
                                        </p:tgtEl>
                                        <p:attrNameLst>
                                          <p:attrName>ppt_h</p:attrName>
                                        </p:attrNameLst>
                                      </p:cBhvr>
                                      <p:tavLst>
                                        <p:tav tm="0">
                                          <p:val>
                                            <p:strVal val="#ppt_h"/>
                                          </p:val>
                                        </p:tav>
                                        <p:tav tm="100000">
                                          <p:val>
                                            <p:strVal val="#ppt_h"/>
                                          </p:val>
                                        </p:tav>
                                      </p:tavLst>
                                    </p:anim>
                                    <p:animEffect transition="in" filter="fade">
                                      <p:cBhvr>
                                        <p:cTn id="28" dur="2000"/>
                                        <p:tgtEl>
                                          <p:spTgt spid="9"/>
                                        </p:tgtEl>
                                      </p:cBhvr>
                                    </p:animEffect>
                                  </p:childTnLst>
                                </p:cTn>
                              </p:par>
                            </p:childTnLst>
                          </p:cTn>
                        </p:par>
                        <p:par>
                          <p:cTn id="29" fill="hold">
                            <p:stCondLst>
                              <p:cond delay="4000"/>
                            </p:stCondLst>
                            <p:childTnLst>
                              <p:par>
                                <p:cTn id="30" presetID="55" presetClass="entr" presetSubtype="0" fill="hold" grpId="0" nodeType="afterEffect">
                                  <p:stCondLst>
                                    <p:cond delay="0"/>
                                  </p:stCondLst>
                                  <p:childTnLst>
                                    <p:set>
                                      <p:cBhvr>
                                        <p:cTn id="31" dur="2000" fill="hold">
                                          <p:stCondLst>
                                            <p:cond delay="0"/>
                                          </p:stCondLst>
                                        </p:cTn>
                                        <p:tgtEl>
                                          <p:spTgt spid="10"/>
                                        </p:tgtEl>
                                        <p:attrNameLst>
                                          <p:attrName>style.visibility</p:attrName>
                                        </p:attrNameLst>
                                      </p:cBhvr>
                                      <p:to>
                                        <p:strVal val="visible"/>
                                      </p:to>
                                    </p:set>
                                    <p:anim calcmode="lin" valueType="num">
                                      <p:cBhvr>
                                        <p:cTn id="32" dur="2000" fill="hold"/>
                                        <p:tgtEl>
                                          <p:spTgt spid="10"/>
                                        </p:tgtEl>
                                        <p:attrNameLst>
                                          <p:attrName>ppt_w</p:attrName>
                                        </p:attrNameLst>
                                      </p:cBhvr>
                                      <p:tavLst>
                                        <p:tav tm="0">
                                          <p:val>
                                            <p:strVal val="#ppt_w*0.70"/>
                                          </p:val>
                                        </p:tav>
                                        <p:tav tm="100000">
                                          <p:val>
                                            <p:strVal val="#ppt_w"/>
                                          </p:val>
                                        </p:tav>
                                      </p:tavLst>
                                    </p:anim>
                                    <p:anim calcmode="lin" valueType="num">
                                      <p:cBhvr>
                                        <p:cTn id="33" dur="2000" fill="hold"/>
                                        <p:tgtEl>
                                          <p:spTgt spid="10"/>
                                        </p:tgtEl>
                                        <p:attrNameLst>
                                          <p:attrName>ppt_h</p:attrName>
                                        </p:attrNameLst>
                                      </p:cBhvr>
                                      <p:tavLst>
                                        <p:tav tm="0">
                                          <p:val>
                                            <p:strVal val="#ppt_h"/>
                                          </p:val>
                                        </p:tav>
                                        <p:tav tm="100000">
                                          <p:val>
                                            <p:strVal val="#ppt_h"/>
                                          </p:val>
                                        </p:tav>
                                      </p:tavLst>
                                    </p:anim>
                                    <p:animEffect transition="in" filter="fade">
                                      <p:cBhvr>
                                        <p:cTn id="34" dur="2000"/>
                                        <p:tgtEl>
                                          <p:spTgt spid="10"/>
                                        </p:tgtEl>
                                      </p:cBhvr>
                                    </p:animEffect>
                                  </p:childTnLst>
                                </p:cTn>
                              </p:par>
                              <p:par>
                                <p:cTn id="35" presetID="55" presetClass="entr" presetSubtype="0" fill="hold" grpId="0" nodeType="withEffect">
                                  <p:stCondLst>
                                    <p:cond delay="0"/>
                                  </p:stCondLst>
                                  <p:childTnLst>
                                    <p:set>
                                      <p:cBhvr>
                                        <p:cTn id="36" dur="2000" fill="hold">
                                          <p:stCondLst>
                                            <p:cond delay="0"/>
                                          </p:stCondLst>
                                        </p:cTn>
                                        <p:tgtEl>
                                          <p:spTgt spid="11"/>
                                        </p:tgtEl>
                                        <p:attrNameLst>
                                          <p:attrName>style.visibility</p:attrName>
                                        </p:attrNameLst>
                                      </p:cBhvr>
                                      <p:to>
                                        <p:strVal val="visible"/>
                                      </p:to>
                                    </p:set>
                                    <p:anim calcmode="lin" valueType="num">
                                      <p:cBhvr>
                                        <p:cTn id="37" dur="2000" fill="hold"/>
                                        <p:tgtEl>
                                          <p:spTgt spid="11"/>
                                        </p:tgtEl>
                                        <p:attrNameLst>
                                          <p:attrName>ppt_w</p:attrName>
                                        </p:attrNameLst>
                                      </p:cBhvr>
                                      <p:tavLst>
                                        <p:tav tm="0">
                                          <p:val>
                                            <p:strVal val="#ppt_w*0.70"/>
                                          </p:val>
                                        </p:tav>
                                        <p:tav tm="100000">
                                          <p:val>
                                            <p:strVal val="#ppt_w"/>
                                          </p:val>
                                        </p:tav>
                                      </p:tavLst>
                                    </p:anim>
                                    <p:anim calcmode="lin" valueType="num">
                                      <p:cBhvr>
                                        <p:cTn id="38" dur="2000" fill="hold"/>
                                        <p:tgtEl>
                                          <p:spTgt spid="11"/>
                                        </p:tgtEl>
                                        <p:attrNameLst>
                                          <p:attrName>ppt_h</p:attrName>
                                        </p:attrNameLst>
                                      </p:cBhvr>
                                      <p:tavLst>
                                        <p:tav tm="0">
                                          <p:val>
                                            <p:strVal val="#ppt_h"/>
                                          </p:val>
                                        </p:tav>
                                        <p:tav tm="100000">
                                          <p:val>
                                            <p:strVal val="#ppt_h"/>
                                          </p:val>
                                        </p:tav>
                                      </p:tavLst>
                                    </p:anim>
                                    <p:animEffect transition="in" filter="fade">
                                      <p:cBhvr>
                                        <p:cTn id="3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P spid="11" grpId="0" bldLvl="0" animBg="1"/>
      <p:bldP spid="1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775994" y="1439863"/>
            <a:ext cx="10482349" cy="1322388"/>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i="0" u="none" strike="noStrike" kern="120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正转控制：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松开</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SB2，SB2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常开触头复位断开，</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线圈靠自锁继续通电，保持对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的电气互锁</a:t>
            </a:r>
            <a:r>
              <a:rPr kumimoji="1" lang="zh-CN" altLang="en-US" sz="1800" b="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，电动机继续正转</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常闭触头复位闭合，解除对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的机械互锁。</a:t>
            </a:r>
          </a:p>
        </p:txBody>
      </p:sp>
      <p:pic>
        <p:nvPicPr>
          <p:cNvPr id="8" name="Picture 7"/>
          <p:cNvPicPr>
            <a:picLocks noChangeAspect="1"/>
          </p:cNvPicPr>
          <p:nvPr/>
        </p:nvPicPr>
        <p:blipFill>
          <a:blip r:embed="rId3"/>
          <a:stretch>
            <a:fillRect/>
          </a:stretch>
        </p:blipFill>
        <p:spPr>
          <a:xfrm>
            <a:off x="1850061" y="2587625"/>
            <a:ext cx="6789737" cy="4260850"/>
          </a:xfrm>
          <a:prstGeom prst="rect">
            <a:avLst/>
          </a:prstGeom>
          <a:noFill/>
          <a:ln w="9525">
            <a:noFill/>
          </a:ln>
        </p:spPr>
      </p:pic>
      <p:sp>
        <p:nvSpPr>
          <p:cNvPr id="9" name="椭圆 9"/>
          <p:cNvSpPr/>
          <p:nvPr/>
        </p:nvSpPr>
        <p:spPr>
          <a:xfrm>
            <a:off x="7430123" y="4927600"/>
            <a:ext cx="936625" cy="61277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10"/>
          <p:cNvSpPr/>
          <p:nvPr/>
        </p:nvSpPr>
        <p:spPr>
          <a:xfrm>
            <a:off x="6007723" y="4027487"/>
            <a:ext cx="774700" cy="1004888"/>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710302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70"/>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Effect transition="in" filter="fade">
                                      <p:cBhvr>
                                        <p:cTn id="9" dur="2000"/>
                                        <p:tgtEl>
                                          <p:spTgt spid="7"/>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8"/>
                                        </p:tgtEl>
                                        <p:attrNameLst>
                                          <p:attrName>style.visibility</p:attrName>
                                        </p:attrNameLst>
                                      </p:cBhvr>
                                      <p:to>
                                        <p:strVal val="visible"/>
                                      </p:to>
                                    </p:set>
                                    <p:anim calcmode="lin" valueType="num">
                                      <p:cBhvr>
                                        <p:cTn id="13" dur="2000" fill="hold"/>
                                        <p:tgtEl>
                                          <p:spTgt spid="8"/>
                                        </p:tgtEl>
                                        <p:attrNameLst>
                                          <p:attrName>ppt_w</p:attrName>
                                        </p:attrNameLst>
                                      </p:cBhvr>
                                      <p:tavLst>
                                        <p:tav tm="0">
                                          <p:val>
                                            <p:strVal val="#ppt_w*0.70"/>
                                          </p:val>
                                        </p:tav>
                                        <p:tav tm="100000">
                                          <p:val>
                                            <p:strVal val="#ppt_w"/>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2000"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strVal val="#ppt_w*0.70"/>
                                          </p:val>
                                        </p:tav>
                                        <p:tav tm="100000">
                                          <p:val>
                                            <p:strVal val="#ppt_w"/>
                                          </p:val>
                                        </p:tav>
                                      </p:tavLst>
                                    </p:anim>
                                    <p:anim calcmode="lin" valueType="num">
                                      <p:cBhvr>
                                        <p:cTn id="21" dur="2000" fill="hold"/>
                                        <p:tgtEl>
                                          <p:spTgt spid="10"/>
                                        </p:tgtEl>
                                        <p:attrNameLst>
                                          <p:attrName>ppt_h</p:attrName>
                                        </p:attrNameLst>
                                      </p:cBhvr>
                                      <p:tavLst>
                                        <p:tav tm="0">
                                          <p:val>
                                            <p:strVal val="#ppt_h"/>
                                          </p:val>
                                        </p:tav>
                                        <p:tav tm="100000">
                                          <p:val>
                                            <p:strVal val="#ppt_h"/>
                                          </p:val>
                                        </p:tav>
                                      </p:tavLst>
                                    </p:anim>
                                    <p:animEffect transition="in" filter="fade">
                                      <p:cBhvr>
                                        <p:cTn id="22" dur="2000"/>
                                        <p:tgtEl>
                                          <p:spTgt spid="10"/>
                                        </p:tgtEl>
                                      </p:cBhvr>
                                    </p:animEffect>
                                  </p:childTnLst>
                                </p:cTn>
                              </p:par>
                            </p:childTnLst>
                          </p:cTn>
                        </p:par>
                        <p:par>
                          <p:cTn id="23" fill="hold">
                            <p:stCondLst>
                              <p:cond delay="2000"/>
                            </p:stCondLst>
                            <p:childTnLst>
                              <p:par>
                                <p:cTn id="24" presetID="55" presetClass="entr" presetSubtype="0" fill="hold" grpId="0" nodeType="afterEffect">
                                  <p:stCondLst>
                                    <p:cond delay="0"/>
                                  </p:stCondLst>
                                  <p:childTnLst>
                                    <p:set>
                                      <p:cBhvr>
                                        <p:cTn id="25" dur="2000" fill="hold">
                                          <p:stCondLst>
                                            <p:cond delay="0"/>
                                          </p:stCondLst>
                                        </p:cTn>
                                        <p:tgtEl>
                                          <p:spTgt spid="9"/>
                                        </p:tgtEl>
                                        <p:attrNameLst>
                                          <p:attrName>style.visibility</p:attrName>
                                        </p:attrNameLst>
                                      </p:cBhvr>
                                      <p:to>
                                        <p:strVal val="visible"/>
                                      </p:to>
                                    </p:set>
                                    <p:anim calcmode="lin" valueType="num">
                                      <p:cBhvr>
                                        <p:cTn id="26" dur="2000" fill="hold"/>
                                        <p:tgtEl>
                                          <p:spTgt spid="9"/>
                                        </p:tgtEl>
                                        <p:attrNameLst>
                                          <p:attrName>ppt_w</p:attrName>
                                        </p:attrNameLst>
                                      </p:cBhvr>
                                      <p:tavLst>
                                        <p:tav tm="0">
                                          <p:val>
                                            <p:strVal val="#ppt_w*0.70"/>
                                          </p:val>
                                        </p:tav>
                                        <p:tav tm="100000">
                                          <p:val>
                                            <p:strVal val="#ppt_w"/>
                                          </p:val>
                                        </p:tav>
                                      </p:tavLst>
                                    </p:anim>
                                    <p:anim calcmode="lin" valueType="num">
                                      <p:cBhvr>
                                        <p:cTn id="27" dur="2000" fill="hold"/>
                                        <p:tgtEl>
                                          <p:spTgt spid="9"/>
                                        </p:tgtEl>
                                        <p:attrNameLst>
                                          <p:attrName>ppt_h</p:attrName>
                                        </p:attrNameLst>
                                      </p:cBhvr>
                                      <p:tavLst>
                                        <p:tav tm="0">
                                          <p:val>
                                            <p:strVal val="#ppt_h"/>
                                          </p:val>
                                        </p:tav>
                                        <p:tav tm="100000">
                                          <p:val>
                                            <p:strVal val="#ppt_h"/>
                                          </p:val>
                                        </p:tav>
                                      </p:tavLst>
                                    </p:anim>
                                    <p:animEffect transition="in" filter="fade">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txBox="1">
            <a:spLocks noChangeArrowheads="1"/>
          </p:cNvSpPr>
          <p:nvPr/>
        </p:nvSpPr>
        <p:spPr bwMode="auto">
          <a:xfrm>
            <a:off x="634677" y="1257396"/>
            <a:ext cx="11252521" cy="1241425"/>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停车控制：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按下停止按钮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SB1，SB1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常闭触头断开，</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线圈断电：主触头复位，切断接入电动机的正序电；自锁触头复位断开；电气互锁触头复位闭合，解除对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的电气互锁。</a:t>
            </a:r>
          </a:p>
        </p:txBody>
      </p:sp>
      <p:pic>
        <p:nvPicPr>
          <p:cNvPr id="9" name="Picture 3"/>
          <p:cNvPicPr>
            <a:picLocks noChangeAspect="1"/>
          </p:cNvPicPr>
          <p:nvPr/>
        </p:nvPicPr>
        <p:blipFill>
          <a:blip r:embed="rId3"/>
          <a:stretch>
            <a:fillRect/>
          </a:stretch>
        </p:blipFill>
        <p:spPr>
          <a:xfrm>
            <a:off x="1605337" y="2534176"/>
            <a:ext cx="6778625" cy="4303713"/>
          </a:xfrm>
          <a:prstGeom prst="rect">
            <a:avLst/>
          </a:prstGeom>
          <a:noFill/>
          <a:ln w="9525">
            <a:noFill/>
          </a:ln>
        </p:spPr>
      </p:pic>
      <p:sp>
        <p:nvSpPr>
          <p:cNvPr id="10" name="椭圆 10"/>
          <p:cNvSpPr/>
          <p:nvPr/>
        </p:nvSpPr>
        <p:spPr>
          <a:xfrm>
            <a:off x="5782050" y="3329514"/>
            <a:ext cx="1079500" cy="755650"/>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1" name="椭圆 10"/>
          <p:cNvSpPr/>
          <p:nvPr/>
        </p:nvSpPr>
        <p:spPr>
          <a:xfrm>
            <a:off x="6429750" y="3994676"/>
            <a:ext cx="755650" cy="104775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2" name="椭圆 10"/>
          <p:cNvSpPr/>
          <p:nvPr/>
        </p:nvSpPr>
        <p:spPr>
          <a:xfrm>
            <a:off x="5997950" y="6102876"/>
            <a:ext cx="1042987" cy="684213"/>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3" name="椭圆 10"/>
          <p:cNvSpPr/>
          <p:nvPr/>
        </p:nvSpPr>
        <p:spPr>
          <a:xfrm>
            <a:off x="2576887" y="3905776"/>
            <a:ext cx="1584325" cy="75565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5" name="椭圆 14"/>
          <p:cNvSpPr/>
          <p:nvPr/>
        </p:nvSpPr>
        <p:spPr>
          <a:xfrm>
            <a:off x="7326687" y="5550426"/>
            <a:ext cx="1042988" cy="684213"/>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1522499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strVal val="#ppt_w*0.70"/>
                                          </p:val>
                                        </p:tav>
                                        <p:tav tm="100000">
                                          <p:val>
                                            <p:strVal val="#ppt_w"/>
                                          </p:val>
                                        </p:tav>
                                      </p:tavLst>
                                    </p:anim>
                                    <p:anim calcmode="lin" valueType="num">
                                      <p:cBhvr>
                                        <p:cTn id="8" dur="2000" fill="hold"/>
                                        <p:tgtEl>
                                          <p:spTgt spid="8"/>
                                        </p:tgtEl>
                                        <p:attrNameLst>
                                          <p:attrName>ppt_h</p:attrName>
                                        </p:attrNameLst>
                                      </p:cBhvr>
                                      <p:tavLst>
                                        <p:tav tm="0">
                                          <p:val>
                                            <p:strVal val="#ppt_h"/>
                                          </p:val>
                                        </p:tav>
                                        <p:tav tm="100000">
                                          <p:val>
                                            <p:strVal val="#ppt_h"/>
                                          </p:val>
                                        </p:tav>
                                      </p:tavLst>
                                    </p:anim>
                                    <p:animEffect transition="in" filter="fade">
                                      <p:cBhvr>
                                        <p:cTn id="9" dur="2000"/>
                                        <p:tgtEl>
                                          <p:spTgt spid="8"/>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9"/>
                                        </p:tgtEl>
                                        <p:attrNameLst>
                                          <p:attrName>style.visibility</p:attrName>
                                        </p:attrNameLst>
                                      </p:cBhvr>
                                      <p:to>
                                        <p:strVal val="visible"/>
                                      </p:to>
                                    </p:set>
                                    <p:anim calcmode="lin" valueType="num">
                                      <p:cBhvr>
                                        <p:cTn id="13" dur="2000" fill="hold"/>
                                        <p:tgtEl>
                                          <p:spTgt spid="9"/>
                                        </p:tgtEl>
                                        <p:attrNameLst>
                                          <p:attrName>ppt_w</p:attrName>
                                        </p:attrNameLst>
                                      </p:cBhvr>
                                      <p:tavLst>
                                        <p:tav tm="0">
                                          <p:val>
                                            <p:strVal val="#ppt_w*0.70"/>
                                          </p:val>
                                        </p:tav>
                                        <p:tav tm="100000">
                                          <p:val>
                                            <p:strVal val="#ppt_w"/>
                                          </p:val>
                                        </p:tav>
                                      </p:tavLst>
                                    </p:anim>
                                    <p:anim calcmode="lin" valueType="num">
                                      <p:cBhvr>
                                        <p:cTn id="14" dur="2000" fill="hold"/>
                                        <p:tgtEl>
                                          <p:spTgt spid="9"/>
                                        </p:tgtEl>
                                        <p:attrNameLst>
                                          <p:attrName>ppt_h</p:attrName>
                                        </p:attrNameLst>
                                      </p:cBhvr>
                                      <p:tavLst>
                                        <p:tav tm="0">
                                          <p:val>
                                            <p:strVal val="#ppt_h"/>
                                          </p:val>
                                        </p:tav>
                                        <p:tav tm="100000">
                                          <p:val>
                                            <p:strVal val="#ppt_h"/>
                                          </p:val>
                                        </p:tav>
                                      </p:tavLst>
                                    </p:anim>
                                    <p:animEffect transition="in" filter="fade">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2000"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strVal val="#ppt_w*0.70"/>
                                          </p:val>
                                        </p:tav>
                                        <p:tav tm="100000">
                                          <p:val>
                                            <p:strVal val="#ppt_w"/>
                                          </p:val>
                                        </p:tav>
                                      </p:tavLst>
                                    </p:anim>
                                    <p:anim calcmode="lin" valueType="num">
                                      <p:cBhvr>
                                        <p:cTn id="21" dur="2000" fill="hold"/>
                                        <p:tgtEl>
                                          <p:spTgt spid="10"/>
                                        </p:tgtEl>
                                        <p:attrNameLst>
                                          <p:attrName>ppt_h</p:attrName>
                                        </p:attrNameLst>
                                      </p:cBhvr>
                                      <p:tavLst>
                                        <p:tav tm="0">
                                          <p:val>
                                            <p:strVal val="#ppt_h"/>
                                          </p:val>
                                        </p:tav>
                                        <p:tav tm="100000">
                                          <p:val>
                                            <p:strVal val="#ppt_h"/>
                                          </p:val>
                                        </p:tav>
                                      </p:tavLst>
                                    </p:anim>
                                    <p:animEffect transition="in" filter="fade">
                                      <p:cBhvr>
                                        <p:cTn id="22" dur="2000"/>
                                        <p:tgtEl>
                                          <p:spTgt spid="10"/>
                                        </p:tgtEl>
                                      </p:cBhvr>
                                    </p:animEffect>
                                  </p:childTnLst>
                                </p:cTn>
                              </p:par>
                            </p:childTnLst>
                          </p:cTn>
                        </p:par>
                        <p:par>
                          <p:cTn id="23" fill="hold">
                            <p:stCondLst>
                              <p:cond delay="2000"/>
                            </p:stCondLst>
                            <p:childTnLst>
                              <p:par>
                                <p:cTn id="24" presetID="55" presetClass="entr" presetSubtype="0" fill="hold" grpId="0" nodeType="afterEffect">
                                  <p:stCondLst>
                                    <p:cond delay="0"/>
                                  </p:stCondLst>
                                  <p:childTnLst>
                                    <p:set>
                                      <p:cBhvr>
                                        <p:cTn id="25" dur="2000" fill="hold">
                                          <p:stCondLst>
                                            <p:cond delay="0"/>
                                          </p:stCondLst>
                                        </p:cTn>
                                        <p:tgtEl>
                                          <p:spTgt spid="12"/>
                                        </p:tgtEl>
                                        <p:attrNameLst>
                                          <p:attrName>style.visibility</p:attrName>
                                        </p:attrNameLst>
                                      </p:cBhvr>
                                      <p:to>
                                        <p:strVal val="visible"/>
                                      </p:to>
                                    </p:set>
                                    <p:anim calcmode="lin" valueType="num">
                                      <p:cBhvr>
                                        <p:cTn id="26" dur="2000" fill="hold"/>
                                        <p:tgtEl>
                                          <p:spTgt spid="12"/>
                                        </p:tgtEl>
                                        <p:attrNameLst>
                                          <p:attrName>ppt_w</p:attrName>
                                        </p:attrNameLst>
                                      </p:cBhvr>
                                      <p:tavLst>
                                        <p:tav tm="0">
                                          <p:val>
                                            <p:strVal val="#ppt_w*0.70"/>
                                          </p:val>
                                        </p:tav>
                                        <p:tav tm="100000">
                                          <p:val>
                                            <p:strVal val="#ppt_w"/>
                                          </p:val>
                                        </p:tav>
                                      </p:tavLst>
                                    </p:anim>
                                    <p:anim calcmode="lin" valueType="num">
                                      <p:cBhvr>
                                        <p:cTn id="27" dur="2000" fill="hold"/>
                                        <p:tgtEl>
                                          <p:spTgt spid="12"/>
                                        </p:tgtEl>
                                        <p:attrNameLst>
                                          <p:attrName>ppt_h</p:attrName>
                                        </p:attrNameLst>
                                      </p:cBhvr>
                                      <p:tavLst>
                                        <p:tav tm="0">
                                          <p:val>
                                            <p:strVal val="#ppt_h"/>
                                          </p:val>
                                        </p:tav>
                                        <p:tav tm="100000">
                                          <p:val>
                                            <p:strVal val="#ppt_h"/>
                                          </p:val>
                                        </p:tav>
                                      </p:tavLst>
                                    </p:anim>
                                    <p:animEffect transition="in" filter="fade">
                                      <p:cBhvr>
                                        <p:cTn id="28" dur="2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2000" fill="hold">
                                          <p:stCondLst>
                                            <p:cond delay="0"/>
                                          </p:stCondLst>
                                        </p:cTn>
                                        <p:tgtEl>
                                          <p:spTgt spid="11"/>
                                        </p:tgtEl>
                                        <p:attrNameLst>
                                          <p:attrName>style.visibility</p:attrName>
                                        </p:attrNameLst>
                                      </p:cBhvr>
                                      <p:to>
                                        <p:strVal val="visible"/>
                                      </p:to>
                                    </p:set>
                                    <p:anim calcmode="lin" valueType="num">
                                      <p:cBhvr>
                                        <p:cTn id="33" dur="2000" fill="hold"/>
                                        <p:tgtEl>
                                          <p:spTgt spid="11"/>
                                        </p:tgtEl>
                                        <p:attrNameLst>
                                          <p:attrName>ppt_w</p:attrName>
                                        </p:attrNameLst>
                                      </p:cBhvr>
                                      <p:tavLst>
                                        <p:tav tm="0">
                                          <p:val>
                                            <p:strVal val="#ppt_w*0.70"/>
                                          </p:val>
                                        </p:tav>
                                        <p:tav tm="100000">
                                          <p:val>
                                            <p:strVal val="#ppt_w"/>
                                          </p:val>
                                        </p:tav>
                                      </p:tavLst>
                                    </p:anim>
                                    <p:anim calcmode="lin" valueType="num">
                                      <p:cBhvr>
                                        <p:cTn id="34" dur="2000" fill="hold"/>
                                        <p:tgtEl>
                                          <p:spTgt spid="11"/>
                                        </p:tgtEl>
                                        <p:attrNameLst>
                                          <p:attrName>ppt_h</p:attrName>
                                        </p:attrNameLst>
                                      </p:cBhvr>
                                      <p:tavLst>
                                        <p:tav tm="0">
                                          <p:val>
                                            <p:strVal val="#ppt_h"/>
                                          </p:val>
                                        </p:tav>
                                        <p:tav tm="100000">
                                          <p:val>
                                            <p:strVal val="#ppt_h"/>
                                          </p:val>
                                        </p:tav>
                                      </p:tavLst>
                                    </p:anim>
                                    <p:animEffect transition="in" filter="fade">
                                      <p:cBhvr>
                                        <p:cTn id="35" dur="2000"/>
                                        <p:tgtEl>
                                          <p:spTgt spid="11"/>
                                        </p:tgtEl>
                                      </p:cBhvr>
                                    </p:animEffect>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2000" fill="hold">
                                          <p:stCondLst>
                                            <p:cond delay="0"/>
                                          </p:stCondLst>
                                        </p:cTn>
                                        <p:tgtEl>
                                          <p:spTgt spid="13"/>
                                        </p:tgtEl>
                                        <p:attrNameLst>
                                          <p:attrName>style.visibility</p:attrName>
                                        </p:attrNameLst>
                                      </p:cBhvr>
                                      <p:to>
                                        <p:strVal val="visible"/>
                                      </p:to>
                                    </p:set>
                                    <p:anim calcmode="lin" valueType="num">
                                      <p:cBhvr>
                                        <p:cTn id="39" dur="2000" fill="hold"/>
                                        <p:tgtEl>
                                          <p:spTgt spid="13"/>
                                        </p:tgtEl>
                                        <p:attrNameLst>
                                          <p:attrName>ppt_w</p:attrName>
                                        </p:attrNameLst>
                                      </p:cBhvr>
                                      <p:tavLst>
                                        <p:tav tm="0">
                                          <p:val>
                                            <p:strVal val="#ppt_w*0.70"/>
                                          </p:val>
                                        </p:tav>
                                        <p:tav tm="100000">
                                          <p:val>
                                            <p:strVal val="#ppt_w"/>
                                          </p:val>
                                        </p:tav>
                                      </p:tavLst>
                                    </p:anim>
                                    <p:anim calcmode="lin" valueType="num">
                                      <p:cBhvr>
                                        <p:cTn id="40" dur="2000" fill="hold"/>
                                        <p:tgtEl>
                                          <p:spTgt spid="13"/>
                                        </p:tgtEl>
                                        <p:attrNameLst>
                                          <p:attrName>ppt_h</p:attrName>
                                        </p:attrNameLst>
                                      </p:cBhvr>
                                      <p:tavLst>
                                        <p:tav tm="0">
                                          <p:val>
                                            <p:strVal val="#ppt_h"/>
                                          </p:val>
                                        </p:tav>
                                        <p:tav tm="100000">
                                          <p:val>
                                            <p:strVal val="#ppt_h"/>
                                          </p:val>
                                        </p:tav>
                                      </p:tavLst>
                                    </p:anim>
                                    <p:animEffect transition="in" filter="fade">
                                      <p:cBhvr>
                                        <p:cTn id="41" dur="2000"/>
                                        <p:tgtEl>
                                          <p:spTgt spid="13"/>
                                        </p:tgtEl>
                                      </p:cBhvr>
                                    </p:animEffect>
                                  </p:childTnLst>
                                </p:cTn>
                              </p:par>
                            </p:childTnLst>
                          </p:cTn>
                        </p:par>
                        <p:par>
                          <p:cTn id="42" fill="hold">
                            <p:stCondLst>
                              <p:cond delay="4000"/>
                            </p:stCondLst>
                            <p:childTnLst>
                              <p:par>
                                <p:cTn id="43" presetID="55" presetClass="entr" presetSubtype="0" fill="hold" grpId="0" nodeType="afterEffect">
                                  <p:stCondLst>
                                    <p:cond delay="0"/>
                                  </p:stCondLst>
                                  <p:childTnLst>
                                    <p:set>
                                      <p:cBhvr>
                                        <p:cTn id="44" dur="2000" fill="hold">
                                          <p:stCondLst>
                                            <p:cond delay="0"/>
                                          </p:stCondLst>
                                        </p:cTn>
                                        <p:tgtEl>
                                          <p:spTgt spid="15"/>
                                        </p:tgtEl>
                                        <p:attrNameLst>
                                          <p:attrName>style.visibility</p:attrName>
                                        </p:attrNameLst>
                                      </p:cBhvr>
                                      <p:to>
                                        <p:strVal val="visible"/>
                                      </p:to>
                                    </p:set>
                                    <p:anim calcmode="lin" valueType="num">
                                      <p:cBhvr>
                                        <p:cTn id="45" dur="2000" fill="hold"/>
                                        <p:tgtEl>
                                          <p:spTgt spid="15"/>
                                        </p:tgtEl>
                                        <p:attrNameLst>
                                          <p:attrName>ppt_w</p:attrName>
                                        </p:attrNameLst>
                                      </p:cBhvr>
                                      <p:tavLst>
                                        <p:tav tm="0">
                                          <p:val>
                                            <p:strVal val="#ppt_w*0.70"/>
                                          </p:val>
                                        </p:tav>
                                        <p:tav tm="100000">
                                          <p:val>
                                            <p:strVal val="#ppt_w"/>
                                          </p:val>
                                        </p:tav>
                                      </p:tavLst>
                                    </p:anim>
                                    <p:anim calcmode="lin" valueType="num">
                                      <p:cBhvr>
                                        <p:cTn id="46" dur="2000" fill="hold"/>
                                        <p:tgtEl>
                                          <p:spTgt spid="15"/>
                                        </p:tgtEl>
                                        <p:attrNameLst>
                                          <p:attrName>ppt_h</p:attrName>
                                        </p:attrNameLst>
                                      </p:cBhvr>
                                      <p:tavLst>
                                        <p:tav tm="0">
                                          <p:val>
                                            <p:strVal val="#ppt_h"/>
                                          </p:val>
                                        </p:tav>
                                        <p:tav tm="100000">
                                          <p:val>
                                            <p:strVal val="#ppt_h"/>
                                          </p:val>
                                        </p:tav>
                                      </p:tavLst>
                                    </p:anim>
                                    <p:animEffect transition="in" filter="fade">
                                      <p:cBhvr>
                                        <p:cTn id="4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bldLvl="0" animBg="1"/>
      <p:bldP spid="12" grpId="0" animBg="1"/>
      <p:bldP spid="13"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2"/>
          <p:cNvSpPr txBox="1">
            <a:spLocks noChangeArrowheads="1"/>
          </p:cNvSpPr>
          <p:nvPr/>
        </p:nvSpPr>
        <p:spPr bwMode="auto">
          <a:xfrm>
            <a:off x="796925" y="1347520"/>
            <a:ext cx="11188700" cy="865188"/>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14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停车控制：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松开停止按钮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SB1，SB1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常闭触头复位闭合，</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仍然断电，电动机保持停机。</a:t>
            </a:r>
          </a:p>
        </p:txBody>
      </p:sp>
      <p:pic>
        <p:nvPicPr>
          <p:cNvPr id="16" name="Picture 3"/>
          <p:cNvPicPr>
            <a:picLocks noChangeAspect="1"/>
          </p:cNvPicPr>
          <p:nvPr/>
        </p:nvPicPr>
        <p:blipFill>
          <a:blip r:embed="rId3"/>
          <a:stretch>
            <a:fillRect/>
          </a:stretch>
        </p:blipFill>
        <p:spPr>
          <a:xfrm>
            <a:off x="2082915" y="2212708"/>
            <a:ext cx="6743700" cy="4208462"/>
          </a:xfrm>
          <a:prstGeom prst="rect">
            <a:avLst/>
          </a:prstGeom>
          <a:noFill/>
          <a:ln w="9525">
            <a:noFill/>
          </a:ln>
        </p:spPr>
      </p:pic>
      <p:sp>
        <p:nvSpPr>
          <p:cNvPr id="17" name="椭圆 10"/>
          <p:cNvSpPr/>
          <p:nvPr/>
        </p:nvSpPr>
        <p:spPr>
          <a:xfrm>
            <a:off x="6314238" y="3092500"/>
            <a:ext cx="1008062" cy="762000"/>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0558973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strVal val="#ppt_w*0.70"/>
                                          </p:val>
                                        </p:tav>
                                        <p:tav tm="100000">
                                          <p:val>
                                            <p:strVal val="#ppt_w"/>
                                          </p:val>
                                        </p:tav>
                                      </p:tavLst>
                                    </p:anim>
                                    <p:anim calcmode="lin" valueType="num">
                                      <p:cBhvr>
                                        <p:cTn id="8" dur="2000" fill="hold"/>
                                        <p:tgtEl>
                                          <p:spTgt spid="14"/>
                                        </p:tgtEl>
                                        <p:attrNameLst>
                                          <p:attrName>ppt_h</p:attrName>
                                        </p:attrNameLst>
                                      </p:cBhvr>
                                      <p:tavLst>
                                        <p:tav tm="0">
                                          <p:val>
                                            <p:strVal val="#ppt_h"/>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strVal val="#ppt_w*0.70"/>
                                          </p:val>
                                        </p:tav>
                                        <p:tav tm="100000">
                                          <p:val>
                                            <p:strVal val="#ppt_w"/>
                                          </p:val>
                                        </p:tav>
                                      </p:tavLst>
                                    </p:anim>
                                    <p:anim calcmode="lin" valueType="num">
                                      <p:cBhvr>
                                        <p:cTn id="14" dur="2000" fill="hold"/>
                                        <p:tgtEl>
                                          <p:spTgt spid="16"/>
                                        </p:tgtEl>
                                        <p:attrNameLst>
                                          <p:attrName>ppt_h</p:attrName>
                                        </p:attrNameLst>
                                      </p:cBhvr>
                                      <p:tavLst>
                                        <p:tav tm="0">
                                          <p:val>
                                            <p:strVal val="#ppt_h"/>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5" presetClass="entr" presetSubtype="0" fill="hold" grpId="0" nodeType="afterEffect">
                                  <p:stCondLst>
                                    <p:cond delay="0"/>
                                  </p:stCondLst>
                                  <p:childTnLst>
                                    <p:set>
                                      <p:cBhvr>
                                        <p:cTn id="18" dur="2000" fill="hold">
                                          <p:stCondLst>
                                            <p:cond delay="0"/>
                                          </p:stCondLst>
                                        </p:cTn>
                                        <p:tgtEl>
                                          <p:spTgt spid="17"/>
                                        </p:tgtEl>
                                        <p:attrNameLst>
                                          <p:attrName>style.visibility</p:attrName>
                                        </p:attrNameLst>
                                      </p:cBhvr>
                                      <p:to>
                                        <p:strVal val="visible"/>
                                      </p:to>
                                    </p:set>
                                    <p:anim calcmode="lin" valueType="num">
                                      <p:cBhvr>
                                        <p:cTn id="19" dur="2000" fill="hold"/>
                                        <p:tgtEl>
                                          <p:spTgt spid="17"/>
                                        </p:tgtEl>
                                        <p:attrNameLst>
                                          <p:attrName>ppt_w</p:attrName>
                                        </p:attrNameLst>
                                      </p:cBhvr>
                                      <p:tavLst>
                                        <p:tav tm="0">
                                          <p:val>
                                            <p:strVal val="#ppt_w*0.70"/>
                                          </p:val>
                                        </p:tav>
                                        <p:tav tm="100000">
                                          <p:val>
                                            <p:strVal val="#ppt_w"/>
                                          </p:val>
                                        </p:tav>
                                      </p:tavLst>
                                    </p:anim>
                                    <p:anim calcmode="lin" valueType="num">
                                      <p:cBhvr>
                                        <p:cTn id="20" dur="2000" fill="hold"/>
                                        <p:tgtEl>
                                          <p:spTgt spid="17"/>
                                        </p:tgtEl>
                                        <p:attrNameLst>
                                          <p:attrName>ppt_h</p:attrName>
                                        </p:attrNameLst>
                                      </p:cBhvr>
                                      <p:tavLst>
                                        <p:tav tm="0">
                                          <p:val>
                                            <p:strVal val="#ppt_h"/>
                                          </p:val>
                                        </p:tav>
                                        <p:tav tm="100000">
                                          <p:val>
                                            <p:strVal val="#ppt_h"/>
                                          </p:val>
                                        </p:tav>
                                      </p:tavLst>
                                    </p:anim>
                                    <p:animEffect transition="in" filter="fade">
                                      <p:cBhvr>
                                        <p:cTn id="2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2"/>
          <p:cNvSpPr txBox="1">
            <a:spLocks noChangeArrowheads="1"/>
          </p:cNvSpPr>
          <p:nvPr/>
        </p:nvSpPr>
        <p:spPr bwMode="auto">
          <a:xfrm>
            <a:off x="775994" y="1385223"/>
            <a:ext cx="10562566" cy="827088"/>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反转控制：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按下反转起动按钮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常闭先断开，对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机械互锁；</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常开后闭合，使</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线圈得电。</a:t>
            </a:r>
          </a:p>
        </p:txBody>
      </p:sp>
      <p:pic>
        <p:nvPicPr>
          <p:cNvPr id="11" name="Picture 3"/>
          <p:cNvPicPr>
            <a:picLocks noChangeAspect="1"/>
          </p:cNvPicPr>
          <p:nvPr/>
        </p:nvPicPr>
        <p:blipFill>
          <a:blip r:embed="rId3"/>
          <a:stretch>
            <a:fillRect/>
          </a:stretch>
        </p:blipFill>
        <p:spPr>
          <a:xfrm>
            <a:off x="2467610" y="2429481"/>
            <a:ext cx="6656388" cy="4278312"/>
          </a:xfrm>
          <a:prstGeom prst="rect">
            <a:avLst/>
          </a:prstGeom>
          <a:noFill/>
          <a:ln w="9525">
            <a:noFill/>
          </a:ln>
        </p:spPr>
      </p:pic>
      <p:sp>
        <p:nvSpPr>
          <p:cNvPr id="12" name="椭圆 10"/>
          <p:cNvSpPr/>
          <p:nvPr/>
        </p:nvSpPr>
        <p:spPr>
          <a:xfrm>
            <a:off x="6788785" y="4877406"/>
            <a:ext cx="862013" cy="647700"/>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3" name="椭圆 10"/>
          <p:cNvSpPr/>
          <p:nvPr/>
        </p:nvSpPr>
        <p:spPr>
          <a:xfrm>
            <a:off x="7868285" y="3940781"/>
            <a:ext cx="792163" cy="900112"/>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64184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strVal val="#ppt_w*0.70"/>
                                          </p:val>
                                        </p:tav>
                                        <p:tav tm="100000">
                                          <p:val>
                                            <p:strVal val="#ppt_w"/>
                                          </p:val>
                                        </p:tav>
                                      </p:tavLst>
                                    </p:anim>
                                    <p:anim calcmode="lin" valueType="num">
                                      <p:cBhvr>
                                        <p:cTn id="8" dur="2000" fill="hold"/>
                                        <p:tgtEl>
                                          <p:spTgt spid="10"/>
                                        </p:tgtEl>
                                        <p:attrNameLst>
                                          <p:attrName>ppt_h</p:attrName>
                                        </p:attrNameLst>
                                      </p:cBhvr>
                                      <p:tavLst>
                                        <p:tav tm="0">
                                          <p:val>
                                            <p:strVal val="#ppt_h"/>
                                          </p:val>
                                        </p:tav>
                                        <p:tav tm="100000">
                                          <p:val>
                                            <p:strVal val="#ppt_h"/>
                                          </p:val>
                                        </p:tav>
                                      </p:tavLst>
                                    </p:anim>
                                    <p:animEffect transition="in" filter="fade">
                                      <p:cBhvr>
                                        <p:cTn id="9" dur="2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2000" fill="hold">
                                          <p:stCondLst>
                                            <p:cond delay="0"/>
                                          </p:stCondLst>
                                        </p:cTn>
                                        <p:tgtEl>
                                          <p:spTgt spid="11"/>
                                        </p:tgtEl>
                                        <p:attrNameLst>
                                          <p:attrName>style.visibility</p:attrName>
                                        </p:attrNameLst>
                                      </p:cBhvr>
                                      <p:to>
                                        <p:strVal val="visible"/>
                                      </p:to>
                                    </p:set>
                                    <p:anim calcmode="lin" valueType="num">
                                      <p:cBhvr>
                                        <p:cTn id="14" dur="2000" fill="hold"/>
                                        <p:tgtEl>
                                          <p:spTgt spid="11"/>
                                        </p:tgtEl>
                                        <p:attrNameLst>
                                          <p:attrName>ppt_w</p:attrName>
                                        </p:attrNameLst>
                                      </p:cBhvr>
                                      <p:tavLst>
                                        <p:tav tm="0">
                                          <p:val>
                                            <p:strVal val="#ppt_w*0.70"/>
                                          </p:val>
                                        </p:tav>
                                        <p:tav tm="100000">
                                          <p:val>
                                            <p:strVal val="#ppt_w"/>
                                          </p:val>
                                        </p:tav>
                                      </p:tavLst>
                                    </p:anim>
                                    <p:anim calcmode="lin" valueType="num">
                                      <p:cBhvr>
                                        <p:cTn id="15" dur="2000" fill="hold"/>
                                        <p:tgtEl>
                                          <p:spTgt spid="11"/>
                                        </p:tgtEl>
                                        <p:attrNameLst>
                                          <p:attrName>ppt_h</p:attrName>
                                        </p:attrNameLst>
                                      </p:cBhvr>
                                      <p:tavLst>
                                        <p:tav tm="0">
                                          <p:val>
                                            <p:strVal val="#ppt_h"/>
                                          </p:val>
                                        </p:tav>
                                        <p:tav tm="100000">
                                          <p:val>
                                            <p:strVal val="#ppt_h"/>
                                          </p:val>
                                        </p:tav>
                                      </p:tavLst>
                                    </p:anim>
                                    <p:animEffect transition="in" filter="fade">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2000" fill="hold">
                                          <p:stCondLst>
                                            <p:cond delay="0"/>
                                          </p:stCondLst>
                                        </p:cTn>
                                        <p:tgtEl>
                                          <p:spTgt spid="12"/>
                                        </p:tgtEl>
                                        <p:attrNameLst>
                                          <p:attrName>style.visibility</p:attrName>
                                        </p:attrNameLst>
                                      </p:cBhvr>
                                      <p:to>
                                        <p:strVal val="visible"/>
                                      </p:to>
                                    </p:set>
                                    <p:anim calcmode="lin" valueType="num">
                                      <p:cBhvr>
                                        <p:cTn id="21" dur="2000" fill="hold"/>
                                        <p:tgtEl>
                                          <p:spTgt spid="12"/>
                                        </p:tgtEl>
                                        <p:attrNameLst>
                                          <p:attrName>ppt_w</p:attrName>
                                        </p:attrNameLst>
                                      </p:cBhvr>
                                      <p:tavLst>
                                        <p:tav tm="0">
                                          <p:val>
                                            <p:strVal val="#ppt_w*0.70"/>
                                          </p:val>
                                        </p:tav>
                                        <p:tav tm="100000">
                                          <p:val>
                                            <p:strVal val="#ppt_w"/>
                                          </p:val>
                                        </p:tav>
                                      </p:tavLst>
                                    </p:anim>
                                    <p:anim calcmode="lin" valueType="num">
                                      <p:cBhvr>
                                        <p:cTn id="22" dur="2000" fill="hold"/>
                                        <p:tgtEl>
                                          <p:spTgt spid="12"/>
                                        </p:tgtEl>
                                        <p:attrNameLst>
                                          <p:attrName>ppt_h</p:attrName>
                                        </p:attrNameLst>
                                      </p:cBhvr>
                                      <p:tavLst>
                                        <p:tav tm="0">
                                          <p:val>
                                            <p:strVal val="#ppt_h"/>
                                          </p:val>
                                        </p:tav>
                                        <p:tav tm="100000">
                                          <p:val>
                                            <p:strVal val="#ppt_h"/>
                                          </p:val>
                                        </p:tav>
                                      </p:tavLst>
                                    </p:anim>
                                    <p:animEffect transition="in" filter="fade">
                                      <p:cBhvr>
                                        <p:cTn id="23" dur="2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2000" fill="hold">
                                          <p:stCondLst>
                                            <p:cond delay="0"/>
                                          </p:stCondLst>
                                        </p:cTn>
                                        <p:tgtEl>
                                          <p:spTgt spid="13"/>
                                        </p:tgtEl>
                                        <p:attrNameLst>
                                          <p:attrName>style.visibility</p:attrName>
                                        </p:attrNameLst>
                                      </p:cBhvr>
                                      <p:to>
                                        <p:strVal val="visible"/>
                                      </p:to>
                                    </p:set>
                                    <p:anim calcmode="lin" valueType="num">
                                      <p:cBhvr>
                                        <p:cTn id="28" dur="2000" fill="hold"/>
                                        <p:tgtEl>
                                          <p:spTgt spid="13"/>
                                        </p:tgtEl>
                                        <p:attrNameLst>
                                          <p:attrName>ppt_w</p:attrName>
                                        </p:attrNameLst>
                                      </p:cBhvr>
                                      <p:tavLst>
                                        <p:tav tm="0">
                                          <p:val>
                                            <p:strVal val="#ppt_w*0.70"/>
                                          </p:val>
                                        </p:tav>
                                        <p:tav tm="100000">
                                          <p:val>
                                            <p:strVal val="#ppt_w"/>
                                          </p:val>
                                        </p:tav>
                                      </p:tavLst>
                                    </p:anim>
                                    <p:anim calcmode="lin" valueType="num">
                                      <p:cBhvr>
                                        <p:cTn id="29" dur="2000" fill="hold"/>
                                        <p:tgtEl>
                                          <p:spTgt spid="13"/>
                                        </p:tgtEl>
                                        <p:attrNameLst>
                                          <p:attrName>ppt_h</p:attrName>
                                        </p:attrNameLst>
                                      </p:cBhvr>
                                      <p:tavLst>
                                        <p:tav tm="0">
                                          <p:val>
                                            <p:strVal val="#ppt_h"/>
                                          </p:val>
                                        </p:tav>
                                        <p:tav tm="100000">
                                          <p:val>
                                            <p:strVal val="#ppt_h"/>
                                          </p:val>
                                        </p:tav>
                                      </p:tavLst>
                                    </p:anim>
                                    <p:animEffect transition="in" filter="fade">
                                      <p:cBhvr>
                                        <p:cTn id="3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775994" y="1281451"/>
            <a:ext cx="11247120" cy="1225550"/>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i="0" u="none" strike="noStrike" kern="120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反转控制：</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线圈得电触头动作：电气互锁触头断开，对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电气互锁；</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主触头和自锁触头都</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闭合，电动机接入反序电反向起动并连续运转。</a:t>
            </a:r>
          </a:p>
        </p:txBody>
      </p:sp>
      <p:pic>
        <p:nvPicPr>
          <p:cNvPr id="8" name="Picture 5"/>
          <p:cNvPicPr>
            <a:picLocks noChangeAspect="1"/>
          </p:cNvPicPr>
          <p:nvPr/>
        </p:nvPicPr>
        <p:blipFill>
          <a:blip r:embed="rId3"/>
          <a:stretch>
            <a:fillRect/>
          </a:stretch>
        </p:blipFill>
        <p:spPr>
          <a:xfrm>
            <a:off x="2818679" y="2398337"/>
            <a:ext cx="6459537" cy="4151313"/>
          </a:xfrm>
          <a:prstGeom prst="rect">
            <a:avLst/>
          </a:prstGeom>
          <a:noFill/>
          <a:ln w="9525">
            <a:noFill/>
          </a:ln>
        </p:spPr>
      </p:pic>
      <p:sp>
        <p:nvSpPr>
          <p:cNvPr id="9" name="椭圆 9"/>
          <p:cNvSpPr/>
          <p:nvPr/>
        </p:nvSpPr>
        <p:spPr>
          <a:xfrm>
            <a:off x="7009679" y="5279650"/>
            <a:ext cx="1079500" cy="61277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10"/>
          <p:cNvSpPr/>
          <p:nvPr/>
        </p:nvSpPr>
        <p:spPr>
          <a:xfrm>
            <a:off x="8674966" y="3730250"/>
            <a:ext cx="731838" cy="1103312"/>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1" name="椭圆 11"/>
          <p:cNvSpPr/>
          <p:nvPr/>
        </p:nvSpPr>
        <p:spPr>
          <a:xfrm>
            <a:off x="5142779" y="3730250"/>
            <a:ext cx="1584325" cy="72072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2" name="椭圆 10"/>
          <p:cNvSpPr/>
          <p:nvPr/>
        </p:nvSpPr>
        <p:spPr>
          <a:xfrm>
            <a:off x="8192366" y="5833052"/>
            <a:ext cx="1096010" cy="64770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4559640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strVal val="#ppt_w*0.70"/>
                                          </p:val>
                                        </p:tav>
                                        <p:tav tm="100000">
                                          <p:val>
                                            <p:strVal val="#ppt_w"/>
                                          </p:val>
                                        </p:tav>
                                      </p:tavLst>
                                    </p:anim>
                                    <p:anim calcmode="lin" valueType="num">
                                      <p:cBhvr>
                                        <p:cTn id="21" dur="1000" fill="hold"/>
                                        <p:tgtEl>
                                          <p:spTgt spid="12"/>
                                        </p:tgtEl>
                                        <p:attrNameLst>
                                          <p:attrName>ppt_h</p:attrName>
                                        </p:attrNameLst>
                                      </p:cBhvr>
                                      <p:tavLst>
                                        <p:tav tm="0">
                                          <p:val>
                                            <p:strVal val="#ppt_h"/>
                                          </p:val>
                                        </p:tav>
                                        <p:tav tm="100000">
                                          <p:val>
                                            <p:strVal val="#ppt_h"/>
                                          </p:val>
                                        </p:tav>
                                      </p:tavLst>
                                    </p:anim>
                                    <p:animEffect transition="in" filter="fade">
                                      <p:cBhvr>
                                        <p:cTn id="22" dur="1000"/>
                                        <p:tgtEl>
                                          <p:spTgt spid="12"/>
                                        </p:tgtEl>
                                      </p:cBhvr>
                                    </p:animEffect>
                                  </p:childTnLst>
                                </p:cTn>
                              </p:par>
                            </p:childTnLst>
                          </p:cTn>
                        </p:par>
                        <p:par>
                          <p:cTn id="23" fill="hold">
                            <p:stCondLst>
                              <p:cond delay="1000"/>
                            </p:stCondLst>
                            <p:childTnLst>
                              <p:par>
                                <p:cTn id="24" presetID="55"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par>
                          <p:cTn id="29" fill="hold">
                            <p:stCondLst>
                              <p:cond delay="2000"/>
                            </p:stCondLst>
                            <p:childTnLst>
                              <p:par>
                                <p:cTn id="30" presetID="55"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strVal val="#ppt_w*0.70"/>
                                          </p:val>
                                        </p:tav>
                                        <p:tav tm="100000">
                                          <p:val>
                                            <p:strVal val="#ppt_w"/>
                                          </p:val>
                                        </p:tav>
                                      </p:tavLst>
                                    </p:anim>
                                    <p:anim calcmode="lin" valueType="num">
                                      <p:cBhvr>
                                        <p:cTn id="33" dur="1000" fill="hold"/>
                                        <p:tgtEl>
                                          <p:spTgt spid="10"/>
                                        </p:tgtEl>
                                        <p:attrNameLst>
                                          <p:attrName>ppt_h</p:attrName>
                                        </p:attrNameLst>
                                      </p:cBhvr>
                                      <p:tavLst>
                                        <p:tav tm="0">
                                          <p:val>
                                            <p:strVal val="#ppt_h"/>
                                          </p:val>
                                        </p:tav>
                                        <p:tav tm="100000">
                                          <p:val>
                                            <p:strVal val="#ppt_h"/>
                                          </p:val>
                                        </p:tav>
                                      </p:tavLst>
                                    </p:anim>
                                    <p:animEffect transition="in" filter="fade">
                                      <p:cBhvr>
                                        <p:cTn id="34" dur="1000"/>
                                        <p:tgtEl>
                                          <p:spTgt spid="10"/>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0.70"/>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P spid="11" grpId="0" bldLvl="0" animBg="1"/>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775994" y="1344295"/>
            <a:ext cx="10557972" cy="1284605"/>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ea typeface="黑体" panose="02010609060101010101" pitchFamily="49" charset="-122"/>
              </a:rPr>
              <a:t>反转控制：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松开反转起动按钮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常开触头先复位断开，</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靠自锁继续通电</a:t>
            </a:r>
            <a:r>
              <a:rPr kumimoji="1" lang="zh-CN" altLang="en-US" sz="1800" b="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，保持对</a:t>
            </a:r>
            <a:r>
              <a:rPr kumimoji="1" lang="en-US" altLang="zh-CN" sz="1800" b="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KM1</a:t>
            </a:r>
            <a:r>
              <a:rPr kumimoji="1" lang="zh-CN" altLang="en-US" sz="1800" b="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的电气互锁</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，电动机继续反转。</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常闭触头后复位闭合，解除对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的机械互锁。</a:t>
            </a:r>
          </a:p>
        </p:txBody>
      </p:sp>
      <p:pic>
        <p:nvPicPr>
          <p:cNvPr id="8" name="Picture 4"/>
          <p:cNvPicPr>
            <a:picLocks noChangeAspect="1"/>
          </p:cNvPicPr>
          <p:nvPr/>
        </p:nvPicPr>
        <p:blipFill>
          <a:blip r:embed="rId3"/>
          <a:stretch>
            <a:fillRect/>
          </a:stretch>
        </p:blipFill>
        <p:spPr>
          <a:xfrm>
            <a:off x="2363846" y="2436726"/>
            <a:ext cx="6548437" cy="4144963"/>
          </a:xfrm>
          <a:prstGeom prst="rect">
            <a:avLst/>
          </a:prstGeom>
          <a:noFill/>
          <a:ln w="9525">
            <a:noFill/>
          </a:ln>
        </p:spPr>
      </p:pic>
      <p:sp>
        <p:nvSpPr>
          <p:cNvPr id="9" name="椭圆 8"/>
          <p:cNvSpPr/>
          <p:nvPr/>
        </p:nvSpPr>
        <p:spPr>
          <a:xfrm>
            <a:off x="6611996" y="4833851"/>
            <a:ext cx="754062" cy="652463"/>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9"/>
          <p:cNvSpPr/>
          <p:nvPr/>
        </p:nvSpPr>
        <p:spPr>
          <a:xfrm>
            <a:off x="7693083" y="3860714"/>
            <a:ext cx="828675" cy="973137"/>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2386216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0.70"/>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childTnLst>
                          </p:cTn>
                        </p:par>
                        <p:par>
                          <p:cTn id="23" fill="hold">
                            <p:stCondLst>
                              <p:cond delay="1000"/>
                            </p:stCondLst>
                            <p:childTnLst>
                              <p:par>
                                <p:cTn id="24" presetID="55"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744493" y="1216261"/>
            <a:ext cx="9915063" cy="1243330"/>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停车控制：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按下停止按钮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SB1，KM2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线圈断电，主触头和自锁触头都断开，电动机失电停转；</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电气互锁</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触头复位闭合，解除对</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的电气互锁。</a:t>
            </a:r>
          </a:p>
        </p:txBody>
      </p:sp>
      <p:pic>
        <p:nvPicPr>
          <p:cNvPr id="8" name="Picture 3"/>
          <p:cNvPicPr>
            <a:picLocks noChangeAspect="1"/>
          </p:cNvPicPr>
          <p:nvPr/>
        </p:nvPicPr>
        <p:blipFill>
          <a:blip r:embed="rId3"/>
          <a:stretch>
            <a:fillRect/>
          </a:stretch>
        </p:blipFill>
        <p:spPr>
          <a:xfrm>
            <a:off x="2384944" y="2449375"/>
            <a:ext cx="6634163" cy="4211638"/>
          </a:xfrm>
          <a:prstGeom prst="rect">
            <a:avLst/>
          </a:prstGeom>
          <a:noFill/>
          <a:ln w="9525">
            <a:noFill/>
          </a:ln>
        </p:spPr>
      </p:pic>
      <p:sp>
        <p:nvSpPr>
          <p:cNvPr id="9" name="椭圆 10"/>
          <p:cNvSpPr/>
          <p:nvPr/>
        </p:nvSpPr>
        <p:spPr>
          <a:xfrm>
            <a:off x="6417194" y="3216138"/>
            <a:ext cx="1079500" cy="79057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10"/>
          <p:cNvSpPr/>
          <p:nvPr/>
        </p:nvSpPr>
        <p:spPr>
          <a:xfrm>
            <a:off x="8409507" y="3873363"/>
            <a:ext cx="755650" cy="1103312"/>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1" name="椭圆 10"/>
          <p:cNvSpPr/>
          <p:nvPr/>
        </p:nvSpPr>
        <p:spPr>
          <a:xfrm>
            <a:off x="7966594" y="5960925"/>
            <a:ext cx="1042988" cy="64770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2" name="椭圆 10"/>
          <p:cNvSpPr/>
          <p:nvPr/>
        </p:nvSpPr>
        <p:spPr>
          <a:xfrm>
            <a:off x="4710632" y="3700325"/>
            <a:ext cx="1706562" cy="86995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3" name="椭圆 10"/>
          <p:cNvSpPr/>
          <p:nvPr/>
        </p:nvSpPr>
        <p:spPr>
          <a:xfrm>
            <a:off x="6609282" y="5425938"/>
            <a:ext cx="1042987" cy="647700"/>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0411654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strVal val="#ppt_w*0.70"/>
                                          </p:val>
                                        </p:tav>
                                        <p:tav tm="100000">
                                          <p:val>
                                            <p:strVal val="#ppt_w"/>
                                          </p:val>
                                        </p:tav>
                                      </p:tavLst>
                                    </p:anim>
                                    <p:anim calcmode="lin" valueType="num">
                                      <p:cBhvr>
                                        <p:cTn id="21" dur="1000" fill="hold"/>
                                        <p:tgtEl>
                                          <p:spTgt spid="9"/>
                                        </p:tgtEl>
                                        <p:attrNameLst>
                                          <p:attrName>ppt_h</p:attrName>
                                        </p:attrNameLst>
                                      </p:cBhvr>
                                      <p:tavLst>
                                        <p:tav tm="0">
                                          <p:val>
                                            <p:strVal val="#ppt_h"/>
                                          </p:val>
                                        </p:tav>
                                        <p:tav tm="100000">
                                          <p:val>
                                            <p:strVal val="#ppt_h"/>
                                          </p:val>
                                        </p:tav>
                                      </p:tavLst>
                                    </p:anim>
                                    <p:animEffect transition="in" filter="fade">
                                      <p:cBhvr>
                                        <p:cTn id="22" dur="1000"/>
                                        <p:tgtEl>
                                          <p:spTgt spid="9"/>
                                        </p:tgtEl>
                                      </p:cBhvr>
                                    </p:animEffect>
                                  </p:childTnLst>
                                </p:cTn>
                              </p:par>
                            </p:childTnLst>
                          </p:cTn>
                        </p:par>
                        <p:par>
                          <p:cTn id="23" fill="hold">
                            <p:stCondLst>
                              <p:cond delay="1000"/>
                            </p:stCondLst>
                            <p:childTnLst>
                              <p:par>
                                <p:cTn id="24" presetID="55"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0.70"/>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strVal val="#ppt_w*0.70"/>
                                          </p:val>
                                        </p:tav>
                                        <p:tav tm="100000">
                                          <p:val>
                                            <p:strVal val="#ppt_w"/>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animEffect transition="in" filter="fade">
                                      <p:cBhvr>
                                        <p:cTn id="35" dur="1000"/>
                                        <p:tgtEl>
                                          <p:spTgt spid="12"/>
                                        </p:tgtEl>
                                      </p:cBhvr>
                                    </p:animEffect>
                                  </p:childTnLst>
                                </p:cTn>
                              </p:par>
                            </p:childTnLst>
                          </p:cTn>
                        </p:par>
                        <p:par>
                          <p:cTn id="36" fill="hold">
                            <p:stCondLst>
                              <p:cond delay="1000"/>
                            </p:stCondLst>
                            <p:childTnLst>
                              <p:par>
                                <p:cTn id="37" presetID="55"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strVal val="#ppt_w*0.70"/>
                                          </p:val>
                                        </p:tav>
                                        <p:tav tm="100000">
                                          <p:val>
                                            <p:strVal val="#ppt_w"/>
                                          </p:val>
                                        </p:tav>
                                      </p:tavLst>
                                    </p:anim>
                                    <p:anim calcmode="lin" valueType="num">
                                      <p:cBhvr>
                                        <p:cTn id="40" dur="1000" fill="hold"/>
                                        <p:tgtEl>
                                          <p:spTgt spid="10"/>
                                        </p:tgtEl>
                                        <p:attrNameLst>
                                          <p:attrName>ppt_h</p:attrName>
                                        </p:attrNameLst>
                                      </p:cBhvr>
                                      <p:tavLst>
                                        <p:tav tm="0">
                                          <p:val>
                                            <p:strVal val="#ppt_h"/>
                                          </p:val>
                                        </p:tav>
                                        <p:tav tm="100000">
                                          <p:val>
                                            <p:strVal val="#ppt_h"/>
                                          </p:val>
                                        </p:tav>
                                      </p:tavLst>
                                    </p:anim>
                                    <p:animEffect transition="in" filter="fade">
                                      <p:cBhvr>
                                        <p:cTn id="41" dur="1000"/>
                                        <p:tgtEl>
                                          <p:spTgt spid="10"/>
                                        </p:tgtEl>
                                      </p:cBhvr>
                                    </p:animEffect>
                                  </p:childTnLst>
                                </p:cTn>
                              </p:par>
                            </p:childTnLst>
                          </p:cTn>
                        </p:par>
                        <p:par>
                          <p:cTn id="42" fill="hold">
                            <p:stCondLst>
                              <p:cond delay="2000"/>
                            </p:stCondLst>
                            <p:childTnLst>
                              <p:par>
                                <p:cTn id="43" presetID="55"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1000" fill="hold"/>
                                        <p:tgtEl>
                                          <p:spTgt spid="13"/>
                                        </p:tgtEl>
                                        <p:attrNameLst>
                                          <p:attrName>ppt_w</p:attrName>
                                        </p:attrNameLst>
                                      </p:cBhvr>
                                      <p:tavLst>
                                        <p:tav tm="0">
                                          <p:val>
                                            <p:strVal val="#ppt_w*0.70"/>
                                          </p:val>
                                        </p:tav>
                                        <p:tav tm="100000">
                                          <p:val>
                                            <p:strVal val="#ppt_w"/>
                                          </p:val>
                                        </p:tav>
                                      </p:tavLst>
                                    </p:anim>
                                    <p:anim calcmode="lin" valueType="num">
                                      <p:cBhvr>
                                        <p:cTn id="46" dur="1000" fill="hold"/>
                                        <p:tgtEl>
                                          <p:spTgt spid="13"/>
                                        </p:tgtEl>
                                        <p:attrNameLst>
                                          <p:attrName>ppt_h</p:attrName>
                                        </p:attrNameLst>
                                      </p:cBhvr>
                                      <p:tavLst>
                                        <p:tav tm="0">
                                          <p:val>
                                            <p:strVal val="#ppt_h"/>
                                          </p:val>
                                        </p:tav>
                                        <p:tav tm="100000">
                                          <p:val>
                                            <p:strVal val="#ppt_h"/>
                                          </p:val>
                                        </p:tav>
                                      </p:tavLst>
                                    </p:anim>
                                    <p:animEffect transition="in" filter="fade">
                                      <p:cBhvr>
                                        <p:cTn id="4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P spid="11" grpId="0" animBg="1"/>
      <p:bldP spid="12" grpId="0" bldLvl="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912495" y="1468226"/>
            <a:ext cx="10367010" cy="865505"/>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14000"/>
              </a:lnSpc>
              <a:spcBef>
                <a:spcPct val="0"/>
              </a:spcBef>
              <a:spcAft>
                <a:spcPct val="0"/>
              </a:spcAft>
              <a:buClrTx/>
              <a:buSzTx/>
              <a:buFontTx/>
              <a:buNone/>
              <a:defRPr/>
            </a:pPr>
            <a:r>
              <a:rPr kumimoji="1"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停车控制：</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松开停止按钮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SB1，SB1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常闭触头复位闭合，</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仍然断电，电动机保持停机。</a:t>
            </a:r>
          </a:p>
        </p:txBody>
      </p:sp>
      <p:pic>
        <p:nvPicPr>
          <p:cNvPr id="8" name="Picture 3"/>
          <p:cNvPicPr>
            <a:picLocks noChangeAspect="1"/>
          </p:cNvPicPr>
          <p:nvPr/>
        </p:nvPicPr>
        <p:blipFill>
          <a:blip r:embed="rId3"/>
          <a:stretch>
            <a:fillRect/>
          </a:stretch>
        </p:blipFill>
        <p:spPr>
          <a:xfrm>
            <a:off x="2315239" y="2333731"/>
            <a:ext cx="6670675" cy="4189413"/>
          </a:xfrm>
          <a:prstGeom prst="rect">
            <a:avLst/>
          </a:prstGeom>
          <a:noFill/>
          <a:ln w="9525">
            <a:noFill/>
          </a:ln>
        </p:spPr>
      </p:pic>
      <p:sp>
        <p:nvSpPr>
          <p:cNvPr id="9" name="椭圆 10"/>
          <p:cNvSpPr/>
          <p:nvPr/>
        </p:nvSpPr>
        <p:spPr>
          <a:xfrm>
            <a:off x="6418926" y="3125894"/>
            <a:ext cx="1008063" cy="790575"/>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0774053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70"/>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Effect transition="in" filter="fade">
                                      <p:cBhvr>
                                        <p:cTn id="9" dur="2000"/>
                                        <p:tgtEl>
                                          <p:spTgt spid="7"/>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8"/>
                                        </p:tgtEl>
                                        <p:attrNameLst>
                                          <p:attrName>style.visibility</p:attrName>
                                        </p:attrNameLst>
                                      </p:cBhvr>
                                      <p:to>
                                        <p:strVal val="visible"/>
                                      </p:to>
                                    </p:set>
                                    <p:anim calcmode="lin" valueType="num">
                                      <p:cBhvr>
                                        <p:cTn id="13" dur="2000" fill="hold"/>
                                        <p:tgtEl>
                                          <p:spTgt spid="8"/>
                                        </p:tgtEl>
                                        <p:attrNameLst>
                                          <p:attrName>ppt_w</p:attrName>
                                        </p:attrNameLst>
                                      </p:cBhvr>
                                      <p:tavLst>
                                        <p:tav tm="0">
                                          <p:val>
                                            <p:strVal val="#ppt_w*0.70"/>
                                          </p:val>
                                        </p:tav>
                                        <p:tav tm="100000">
                                          <p:val>
                                            <p:strVal val="#ppt_w"/>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2000" fill="hold">
                                          <p:stCondLst>
                                            <p:cond delay="0"/>
                                          </p:stCondLst>
                                        </p:cTn>
                                        <p:tgtEl>
                                          <p:spTgt spid="9"/>
                                        </p:tgtEl>
                                        <p:attrNameLst>
                                          <p:attrName>style.visibility</p:attrName>
                                        </p:attrNameLst>
                                      </p:cBhvr>
                                      <p:to>
                                        <p:strVal val="visible"/>
                                      </p:to>
                                    </p:set>
                                    <p:anim calcmode="lin" valueType="num">
                                      <p:cBhvr>
                                        <p:cTn id="20" dur="2000" fill="hold"/>
                                        <p:tgtEl>
                                          <p:spTgt spid="9"/>
                                        </p:tgtEl>
                                        <p:attrNameLst>
                                          <p:attrName>ppt_w</p:attrName>
                                        </p:attrNameLst>
                                      </p:cBhvr>
                                      <p:tavLst>
                                        <p:tav tm="0">
                                          <p:val>
                                            <p:strVal val="#ppt_w*0.70"/>
                                          </p:val>
                                        </p:tav>
                                        <p:tav tm="100000">
                                          <p:val>
                                            <p:strVal val="#ppt_w"/>
                                          </p:val>
                                        </p:tav>
                                      </p:tavLst>
                                    </p:anim>
                                    <p:anim calcmode="lin" valueType="num">
                                      <p:cBhvr>
                                        <p:cTn id="21" dur="2000" fill="hold"/>
                                        <p:tgtEl>
                                          <p:spTgt spid="9"/>
                                        </p:tgtEl>
                                        <p:attrNameLst>
                                          <p:attrName>ppt_h</p:attrName>
                                        </p:attrNameLst>
                                      </p:cBhvr>
                                      <p:tavLst>
                                        <p:tav tm="0">
                                          <p:val>
                                            <p:strVal val="#ppt_h"/>
                                          </p:val>
                                        </p:tav>
                                        <p:tav tm="100000">
                                          <p:val>
                                            <p:strVal val="#ppt_h"/>
                                          </p:val>
                                        </p:tav>
                                      </p:tavLst>
                                    </p:anim>
                                    <p:animEffect transition="in" filter="fade">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9872922" cy="748666"/>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5.4</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三相异步电动机的正反转控制</a:t>
            </a: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5981700" y="290809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掌握读图的方法和步骤</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5993449" y="1803515"/>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掌握正反转控制电路的工作原理</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56630" y="4047490"/>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a:latin typeface="Times New Roman" panose="02020603050405020304" pitchFamily="18" charset="0"/>
                <a:sym typeface="+mn-ea"/>
              </a:rPr>
              <a:t>会进行电气</a:t>
            </a:r>
            <a:r>
              <a:rPr lang="zh-CN" altLang="en-US" sz="2400" b="1" dirty="0">
                <a:latin typeface="Times New Roman" panose="02020603050405020304" pitchFamily="18" charset="0"/>
                <a:sym typeface="+mn-ea"/>
              </a:rPr>
              <a:t>控制图的</a:t>
            </a:r>
            <a:r>
              <a:rPr lang="zh-CN" altLang="en-US" sz="2400" b="1">
                <a:latin typeface="Times New Roman" panose="02020603050405020304" pitchFamily="18" charset="0"/>
                <a:sym typeface="+mn-ea"/>
              </a:rPr>
              <a:t>识读与分析</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custDataLst>
              <p:tags r:id="rId4"/>
            </p:custDataLst>
          </p:nvPr>
        </p:nvGrpSpPr>
        <p:grpSpPr>
          <a:xfrm flipV="1">
            <a:off x="5505450" y="1814830"/>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05450" y="2823845"/>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66715" y="4047490"/>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txBox="1">
            <a:spLocks noChangeArrowheads="1"/>
          </p:cNvSpPr>
          <p:nvPr/>
        </p:nvSpPr>
        <p:spPr bwMode="auto">
          <a:xfrm>
            <a:off x="548641" y="1129982"/>
            <a:ext cx="10457410" cy="1837055"/>
          </a:xfrm>
          <a:prstGeom prst="rect">
            <a:avLst/>
          </a:prstGeom>
          <a:noFill/>
          <a:ln>
            <a:noFill/>
          </a:ln>
        </p:spPr>
        <p:txBody>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2pPr>
            <a:lvl3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3pPr>
            <a:lvl4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4pPr>
            <a:lvl5pPr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5pPr>
            <a:lvl6pPr marL="4572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6pPr>
            <a:lvl7pPr marL="9144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7pPr>
            <a:lvl8pPr marL="13716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8pPr>
            <a:lvl9pPr marL="1828800" algn="l" rtl="0" eaLnBrk="0" fontAlgn="base" hangingPunct="0">
              <a:spcBef>
                <a:spcPct val="0"/>
              </a:spcBef>
              <a:spcAft>
                <a:spcPct val="0"/>
              </a:spcAft>
              <a:defRPr sz="3200" b="1">
                <a:solidFill>
                  <a:schemeClr val="tx2"/>
                </a:solidFill>
                <a:latin typeface="Arial" panose="020B0604020202020204" pitchFamily="34" charset="0"/>
                <a:ea typeface="华文中宋" panose="0201060004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正</a:t>
            </a:r>
            <a:r>
              <a:rPr kumimoji="1"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a:t>
            </a:r>
            <a:r>
              <a:rPr kumimoji="1"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反转直接切换：</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正转过程中，按下反转起动按钮</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机械互锁先切断</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线圈电路</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主触头和自锁触头断开，切除正序电，</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电气互锁触头闭合，为</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通电作准备；</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SB3</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常开</a:t>
            </a:r>
            <a:r>
              <a:rPr kumimoji="1" lang="zh-CN" altLang="en-US" sz="1800" b="0" strike="noStrike"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rPr>
              <a:t>触头随后</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闭合，</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线圈得电，其电气互锁触头断开确保</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KM1</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断电，</a:t>
            </a:r>
            <a:r>
              <a:rPr kumimoji="1"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KM2</a:t>
            </a:r>
            <a:r>
              <a:rPr kumimoji="1"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主触头和自锁触头闭合，电动机接入反序电反向起动并连续反转。</a:t>
            </a:r>
          </a:p>
        </p:txBody>
      </p:sp>
      <p:pic>
        <p:nvPicPr>
          <p:cNvPr id="8" name="Picture 3"/>
          <p:cNvPicPr>
            <a:picLocks noChangeAspect="1"/>
          </p:cNvPicPr>
          <p:nvPr/>
        </p:nvPicPr>
        <p:blipFill>
          <a:blip r:embed="rId3"/>
          <a:stretch>
            <a:fillRect/>
          </a:stretch>
        </p:blipFill>
        <p:spPr>
          <a:xfrm>
            <a:off x="2513561" y="3038475"/>
            <a:ext cx="5722938" cy="3819525"/>
          </a:xfrm>
          <a:prstGeom prst="rect">
            <a:avLst/>
          </a:prstGeom>
          <a:noFill/>
          <a:ln w="9525">
            <a:noFill/>
          </a:ln>
        </p:spPr>
      </p:pic>
      <p:sp>
        <p:nvSpPr>
          <p:cNvPr id="9" name="椭圆 10"/>
          <p:cNvSpPr/>
          <p:nvPr/>
        </p:nvSpPr>
        <p:spPr>
          <a:xfrm>
            <a:off x="6077499" y="5091112"/>
            <a:ext cx="828675" cy="576263"/>
          </a:xfrm>
          <a:prstGeom prst="ellipse">
            <a:avLst/>
          </a:prstGeom>
          <a:noFill/>
          <a:ln w="28575" cap="flat" cmpd="sng">
            <a:solidFill>
              <a:srgbClr val="00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0" name="椭圆 10"/>
          <p:cNvSpPr/>
          <p:nvPr/>
        </p:nvSpPr>
        <p:spPr>
          <a:xfrm>
            <a:off x="7122074" y="4262437"/>
            <a:ext cx="647700" cy="863600"/>
          </a:xfrm>
          <a:prstGeom prst="ellipse">
            <a:avLst/>
          </a:prstGeom>
          <a:noFill/>
          <a:ln w="28575" cap="flat" cmpd="sng">
            <a:solidFill>
              <a:srgbClr val="00FF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1" name="椭圆 10"/>
          <p:cNvSpPr/>
          <p:nvPr/>
        </p:nvSpPr>
        <p:spPr>
          <a:xfrm>
            <a:off x="6150524" y="5702300"/>
            <a:ext cx="971550" cy="468312"/>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2" name="椭圆 11"/>
          <p:cNvSpPr/>
          <p:nvPr/>
        </p:nvSpPr>
        <p:spPr>
          <a:xfrm>
            <a:off x="4529686" y="4083050"/>
            <a:ext cx="1260475" cy="827087"/>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3" name="椭圆 10"/>
          <p:cNvSpPr/>
          <p:nvPr/>
        </p:nvSpPr>
        <p:spPr>
          <a:xfrm>
            <a:off x="5969549" y="6135687"/>
            <a:ext cx="1044575" cy="539750"/>
          </a:xfrm>
          <a:prstGeom prst="ellipse">
            <a:avLst/>
          </a:prstGeom>
          <a:noFill/>
          <a:ln w="28575" cap="flat" cmpd="sng">
            <a:solidFill>
              <a:srgbClr val="009900"/>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4" name="椭圆 10"/>
          <p:cNvSpPr/>
          <p:nvPr/>
        </p:nvSpPr>
        <p:spPr>
          <a:xfrm>
            <a:off x="3340649" y="4298950"/>
            <a:ext cx="1331912" cy="647700"/>
          </a:xfrm>
          <a:prstGeom prst="ellipse">
            <a:avLst/>
          </a:prstGeom>
          <a:noFill/>
          <a:ln w="28575" cap="flat" cmpd="sng">
            <a:solidFill>
              <a:srgbClr val="009900"/>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5" name="椭圆 10"/>
          <p:cNvSpPr/>
          <p:nvPr/>
        </p:nvSpPr>
        <p:spPr>
          <a:xfrm>
            <a:off x="7266536" y="5630862"/>
            <a:ext cx="935038" cy="504825"/>
          </a:xfrm>
          <a:prstGeom prst="ellipse">
            <a:avLst/>
          </a:prstGeom>
          <a:noFill/>
          <a:ln w="28575" cap="flat" cmpd="sng">
            <a:solidFill>
              <a:srgbClr val="009900"/>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6" name="椭圆 10"/>
          <p:cNvSpPr/>
          <p:nvPr/>
        </p:nvSpPr>
        <p:spPr>
          <a:xfrm>
            <a:off x="6545811" y="4227512"/>
            <a:ext cx="539750" cy="936625"/>
          </a:xfrm>
          <a:prstGeom prst="ellipse">
            <a:avLst/>
          </a:prstGeom>
          <a:noFill/>
          <a:ln w="28575" cap="flat" cmpd="sng">
            <a:solidFill>
              <a:srgbClr val="009900"/>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7" name="椭圆 16"/>
          <p:cNvSpPr/>
          <p:nvPr/>
        </p:nvSpPr>
        <p:spPr>
          <a:xfrm>
            <a:off x="7949161" y="4262437"/>
            <a:ext cx="431800" cy="827088"/>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8" name="椭圆 10"/>
          <p:cNvSpPr/>
          <p:nvPr/>
        </p:nvSpPr>
        <p:spPr>
          <a:xfrm>
            <a:off x="7301461" y="6170612"/>
            <a:ext cx="973138" cy="468313"/>
          </a:xfrm>
          <a:prstGeom prst="ellipse">
            <a:avLst/>
          </a:prstGeom>
          <a:noFill/>
          <a:ln w="28575" cap="flat" cmpd="sng">
            <a:solidFill>
              <a:srgbClr val="FF00FF"/>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2577421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05"/>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 calcmode="lin" valueType="num">
                                      <p:cBhvr>
                                        <p:cTn id="9" dur="2000" fill="hold"/>
                                        <p:tgtEl>
                                          <p:spTgt spid="7"/>
                                        </p:tgtEl>
                                        <p:attrNameLst>
                                          <p:attrName>ppt_x</p:attrName>
                                        </p:attrNameLst>
                                      </p:cBhvr>
                                      <p:tavLst>
                                        <p:tav tm="0">
                                          <p:val>
                                            <p:strVal val="#ppt_x-.2"/>
                                          </p:val>
                                        </p:tav>
                                        <p:tav tm="100000">
                                          <p:val>
                                            <p:strVal val="#ppt_x"/>
                                          </p:val>
                                        </p:tav>
                                      </p:tavLst>
                                    </p:anim>
                                    <p:anim calcmode="lin" valueType="num">
                                      <p:cBhvr>
                                        <p:cTn id="10" dur="2000" fill="hold"/>
                                        <p:tgtEl>
                                          <p:spTgt spid="7"/>
                                        </p:tgtEl>
                                        <p:attrNameLst>
                                          <p:attrName>ppt_y</p:attrName>
                                        </p:attrNameLst>
                                      </p:cBhvr>
                                      <p:tavLst>
                                        <p:tav tm="0">
                                          <p:val>
                                            <p:strVal val="#ppt_y"/>
                                          </p:val>
                                        </p:tav>
                                        <p:tav tm="100000">
                                          <p:val>
                                            <p:strVal val="#ppt_y"/>
                                          </p:val>
                                        </p:tav>
                                      </p:tavLst>
                                    </p:anim>
                                    <p:animEffect transition="in" filter="fade">
                                      <p:cBhvr>
                                        <p:cTn id="11" dur="2000"/>
                                        <p:tgtEl>
                                          <p:spTgt spid="7"/>
                                        </p:tgtEl>
                                      </p:cBhvr>
                                    </p:animEffect>
                                  </p:childTnLst>
                                </p:cTn>
                              </p:par>
                            </p:childTnLst>
                          </p:cTn>
                        </p:par>
                        <p:par>
                          <p:cTn id="12" fill="hold">
                            <p:stCondLst>
                              <p:cond delay="2000"/>
                            </p:stCondLst>
                            <p:childTnLst>
                              <p:par>
                                <p:cTn id="13" presetID="54" presetClass="entr" presetSubtype="0" accel="100000" fill="hold" nodeType="afterEffect">
                                  <p:stCondLst>
                                    <p:cond delay="0"/>
                                  </p:stCondLst>
                                  <p:childTnLst>
                                    <p:set>
                                      <p:cBhvr>
                                        <p:cTn id="14" dur="2000" fill="hold">
                                          <p:stCondLst>
                                            <p:cond delay="0"/>
                                          </p:stCondLst>
                                        </p:cTn>
                                        <p:tgtEl>
                                          <p:spTgt spid="8"/>
                                        </p:tgtEl>
                                        <p:attrNameLst>
                                          <p:attrName>style.visibility</p:attrName>
                                        </p:attrNameLst>
                                      </p:cBhvr>
                                      <p:to>
                                        <p:strVal val="visible"/>
                                      </p:to>
                                    </p:set>
                                    <p:anim calcmode="lin" valueType="num">
                                      <p:cBhvr>
                                        <p:cTn id="15" dur="2000" fill="hold"/>
                                        <p:tgtEl>
                                          <p:spTgt spid="8"/>
                                        </p:tgtEl>
                                        <p:attrNameLst>
                                          <p:attrName>ppt_w</p:attrName>
                                        </p:attrNameLst>
                                      </p:cBhvr>
                                      <p:tavLst>
                                        <p:tav tm="0">
                                          <p:val>
                                            <p:strVal val="#ppt_w*0.05"/>
                                          </p:val>
                                        </p:tav>
                                        <p:tav tm="100000">
                                          <p:val>
                                            <p:strVal val="#ppt_w"/>
                                          </p:val>
                                        </p:tav>
                                      </p:tavLst>
                                    </p:anim>
                                    <p:anim calcmode="lin" valueType="num">
                                      <p:cBhvr>
                                        <p:cTn id="16" dur="2000" fill="hold"/>
                                        <p:tgtEl>
                                          <p:spTgt spid="8"/>
                                        </p:tgtEl>
                                        <p:attrNameLst>
                                          <p:attrName>ppt_h</p:attrName>
                                        </p:attrNameLst>
                                      </p:cBhvr>
                                      <p:tavLst>
                                        <p:tav tm="0">
                                          <p:val>
                                            <p:strVal val="#ppt_h"/>
                                          </p:val>
                                        </p:tav>
                                        <p:tav tm="100000">
                                          <p:val>
                                            <p:strVal val="#ppt_h"/>
                                          </p:val>
                                        </p:tav>
                                      </p:tavLst>
                                    </p:anim>
                                    <p:anim calcmode="lin" valueType="num">
                                      <p:cBhvr>
                                        <p:cTn id="17" dur="2000" fill="hold"/>
                                        <p:tgtEl>
                                          <p:spTgt spid="8"/>
                                        </p:tgtEl>
                                        <p:attrNameLst>
                                          <p:attrName>ppt_x</p:attrName>
                                        </p:attrNameLst>
                                      </p:cBhvr>
                                      <p:tavLst>
                                        <p:tav tm="0">
                                          <p:val>
                                            <p:strVal val="#ppt_x-.2"/>
                                          </p:val>
                                        </p:tav>
                                        <p:tav tm="100000">
                                          <p:val>
                                            <p:strVal val="#ppt_x"/>
                                          </p:val>
                                        </p:tav>
                                      </p:tavLst>
                                    </p:anim>
                                    <p:anim calcmode="lin" valueType="num">
                                      <p:cBhvr>
                                        <p:cTn id="18" dur="2000" fill="hold"/>
                                        <p:tgtEl>
                                          <p:spTgt spid="8"/>
                                        </p:tgtEl>
                                        <p:attrNameLst>
                                          <p:attrName>ppt_y</p:attrName>
                                        </p:attrNameLst>
                                      </p:cBhvr>
                                      <p:tavLst>
                                        <p:tav tm="0">
                                          <p:val>
                                            <p:strVal val="#ppt_y"/>
                                          </p:val>
                                        </p:tav>
                                        <p:tav tm="100000">
                                          <p:val>
                                            <p:strVal val="#ppt_y"/>
                                          </p:val>
                                        </p:tav>
                                      </p:tavLst>
                                    </p:anim>
                                    <p:animEffect transition="in" filter="fade">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2000" fill="hold">
                                          <p:stCondLst>
                                            <p:cond delay="0"/>
                                          </p:stCondLst>
                                        </p:cTn>
                                        <p:tgtEl>
                                          <p:spTgt spid="9"/>
                                        </p:tgtEl>
                                        <p:attrNameLst>
                                          <p:attrName>style.visibility</p:attrName>
                                        </p:attrNameLst>
                                      </p:cBhvr>
                                      <p:to>
                                        <p:strVal val="visible"/>
                                      </p:to>
                                    </p:set>
                                    <p:anim calcmode="lin" valueType="num">
                                      <p:cBhvr>
                                        <p:cTn id="24" dur="2000" fill="hold"/>
                                        <p:tgtEl>
                                          <p:spTgt spid="9"/>
                                        </p:tgtEl>
                                        <p:attrNameLst>
                                          <p:attrName>ppt_w</p:attrName>
                                        </p:attrNameLst>
                                      </p:cBhvr>
                                      <p:tavLst>
                                        <p:tav tm="0">
                                          <p:val>
                                            <p:strVal val="#ppt_w*0.70"/>
                                          </p:val>
                                        </p:tav>
                                        <p:tav tm="100000">
                                          <p:val>
                                            <p:strVal val="#ppt_w"/>
                                          </p:val>
                                        </p:tav>
                                      </p:tavLst>
                                    </p:anim>
                                    <p:anim calcmode="lin" valueType="num">
                                      <p:cBhvr>
                                        <p:cTn id="25" dur="2000" fill="hold"/>
                                        <p:tgtEl>
                                          <p:spTgt spid="9"/>
                                        </p:tgtEl>
                                        <p:attrNameLst>
                                          <p:attrName>ppt_h</p:attrName>
                                        </p:attrNameLst>
                                      </p:cBhvr>
                                      <p:tavLst>
                                        <p:tav tm="0">
                                          <p:val>
                                            <p:strVal val="#ppt_h"/>
                                          </p:val>
                                        </p:tav>
                                        <p:tav tm="100000">
                                          <p:val>
                                            <p:strVal val="#ppt_h"/>
                                          </p:val>
                                        </p:tav>
                                      </p:tavLst>
                                    </p:anim>
                                    <p:animEffect transition="in" filter="fade">
                                      <p:cBhvr>
                                        <p:cTn id="26" dur="2000"/>
                                        <p:tgtEl>
                                          <p:spTgt spid="9"/>
                                        </p:tgtEl>
                                      </p:cBhvr>
                                    </p:animEffect>
                                  </p:childTnLst>
                                </p:cTn>
                              </p:par>
                            </p:childTnLst>
                          </p:cTn>
                        </p:par>
                        <p:par>
                          <p:cTn id="27" fill="hold">
                            <p:stCondLst>
                              <p:cond delay="2000"/>
                            </p:stCondLst>
                            <p:childTnLst>
                              <p:par>
                                <p:cTn id="28" presetID="55" presetClass="entr" presetSubtype="0" fill="hold" grpId="0" nodeType="afterEffect">
                                  <p:stCondLst>
                                    <p:cond delay="0"/>
                                  </p:stCondLst>
                                  <p:childTnLst>
                                    <p:set>
                                      <p:cBhvr>
                                        <p:cTn id="29" dur="2000" fill="hold">
                                          <p:stCondLst>
                                            <p:cond delay="0"/>
                                          </p:stCondLst>
                                        </p:cTn>
                                        <p:tgtEl>
                                          <p:spTgt spid="13"/>
                                        </p:tgtEl>
                                        <p:attrNameLst>
                                          <p:attrName>style.visibility</p:attrName>
                                        </p:attrNameLst>
                                      </p:cBhvr>
                                      <p:to>
                                        <p:strVal val="visible"/>
                                      </p:to>
                                    </p:set>
                                    <p:anim calcmode="lin" valueType="num">
                                      <p:cBhvr>
                                        <p:cTn id="30" dur="2000" fill="hold"/>
                                        <p:tgtEl>
                                          <p:spTgt spid="13"/>
                                        </p:tgtEl>
                                        <p:attrNameLst>
                                          <p:attrName>ppt_w</p:attrName>
                                        </p:attrNameLst>
                                      </p:cBhvr>
                                      <p:tavLst>
                                        <p:tav tm="0">
                                          <p:val>
                                            <p:strVal val="#ppt_w*0.70"/>
                                          </p:val>
                                        </p:tav>
                                        <p:tav tm="100000">
                                          <p:val>
                                            <p:strVal val="#ppt_w"/>
                                          </p:val>
                                        </p:tav>
                                      </p:tavLst>
                                    </p:anim>
                                    <p:anim calcmode="lin" valueType="num">
                                      <p:cBhvr>
                                        <p:cTn id="31" dur="2000" fill="hold"/>
                                        <p:tgtEl>
                                          <p:spTgt spid="13"/>
                                        </p:tgtEl>
                                        <p:attrNameLst>
                                          <p:attrName>ppt_h</p:attrName>
                                        </p:attrNameLst>
                                      </p:cBhvr>
                                      <p:tavLst>
                                        <p:tav tm="0">
                                          <p:val>
                                            <p:strVal val="#ppt_h"/>
                                          </p:val>
                                        </p:tav>
                                        <p:tav tm="100000">
                                          <p:val>
                                            <p:strVal val="#ppt_h"/>
                                          </p:val>
                                        </p:tav>
                                      </p:tavLst>
                                    </p:anim>
                                    <p:animEffect transition="in" filter="fade">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2000" fill="hold">
                                          <p:stCondLst>
                                            <p:cond delay="0"/>
                                          </p:stCondLst>
                                        </p:cTn>
                                        <p:tgtEl>
                                          <p:spTgt spid="14"/>
                                        </p:tgtEl>
                                        <p:attrNameLst>
                                          <p:attrName>style.visibility</p:attrName>
                                        </p:attrNameLst>
                                      </p:cBhvr>
                                      <p:to>
                                        <p:strVal val="visible"/>
                                      </p:to>
                                    </p:set>
                                    <p:anim calcmode="lin" valueType="num">
                                      <p:cBhvr>
                                        <p:cTn id="37" dur="2000" fill="hold"/>
                                        <p:tgtEl>
                                          <p:spTgt spid="14"/>
                                        </p:tgtEl>
                                        <p:attrNameLst>
                                          <p:attrName>ppt_w</p:attrName>
                                        </p:attrNameLst>
                                      </p:cBhvr>
                                      <p:tavLst>
                                        <p:tav tm="0">
                                          <p:val>
                                            <p:strVal val="#ppt_w*0.70"/>
                                          </p:val>
                                        </p:tav>
                                        <p:tav tm="100000">
                                          <p:val>
                                            <p:strVal val="#ppt_w"/>
                                          </p:val>
                                        </p:tav>
                                      </p:tavLst>
                                    </p:anim>
                                    <p:anim calcmode="lin" valueType="num">
                                      <p:cBhvr>
                                        <p:cTn id="38" dur="2000" fill="hold"/>
                                        <p:tgtEl>
                                          <p:spTgt spid="14"/>
                                        </p:tgtEl>
                                        <p:attrNameLst>
                                          <p:attrName>ppt_h</p:attrName>
                                        </p:attrNameLst>
                                      </p:cBhvr>
                                      <p:tavLst>
                                        <p:tav tm="0">
                                          <p:val>
                                            <p:strVal val="#ppt_h"/>
                                          </p:val>
                                        </p:tav>
                                        <p:tav tm="100000">
                                          <p:val>
                                            <p:strVal val="#ppt_h"/>
                                          </p:val>
                                        </p:tav>
                                      </p:tavLst>
                                    </p:anim>
                                    <p:animEffect transition="in" filter="fade">
                                      <p:cBhvr>
                                        <p:cTn id="39" dur="2000"/>
                                        <p:tgtEl>
                                          <p:spTgt spid="14"/>
                                        </p:tgtEl>
                                      </p:cBhvr>
                                    </p:animEffect>
                                  </p:childTnLst>
                                </p:cTn>
                              </p:par>
                              <p:par>
                                <p:cTn id="40" presetID="55" presetClass="entr" presetSubtype="0" fill="hold" grpId="0" nodeType="withEffect">
                                  <p:stCondLst>
                                    <p:cond delay="0"/>
                                  </p:stCondLst>
                                  <p:childTnLst>
                                    <p:set>
                                      <p:cBhvr>
                                        <p:cTn id="41" dur="2000" fill="hold">
                                          <p:stCondLst>
                                            <p:cond delay="0"/>
                                          </p:stCondLst>
                                        </p:cTn>
                                        <p:tgtEl>
                                          <p:spTgt spid="16"/>
                                        </p:tgtEl>
                                        <p:attrNameLst>
                                          <p:attrName>style.visibility</p:attrName>
                                        </p:attrNameLst>
                                      </p:cBhvr>
                                      <p:to>
                                        <p:strVal val="visible"/>
                                      </p:to>
                                    </p:set>
                                    <p:anim calcmode="lin" valueType="num">
                                      <p:cBhvr>
                                        <p:cTn id="42" dur="2000" fill="hold"/>
                                        <p:tgtEl>
                                          <p:spTgt spid="16"/>
                                        </p:tgtEl>
                                        <p:attrNameLst>
                                          <p:attrName>ppt_w</p:attrName>
                                        </p:attrNameLst>
                                      </p:cBhvr>
                                      <p:tavLst>
                                        <p:tav tm="0">
                                          <p:val>
                                            <p:strVal val="#ppt_w*0.70"/>
                                          </p:val>
                                        </p:tav>
                                        <p:tav tm="100000">
                                          <p:val>
                                            <p:strVal val="#ppt_w"/>
                                          </p:val>
                                        </p:tav>
                                      </p:tavLst>
                                    </p:anim>
                                    <p:anim calcmode="lin" valueType="num">
                                      <p:cBhvr>
                                        <p:cTn id="43" dur="2000" fill="hold"/>
                                        <p:tgtEl>
                                          <p:spTgt spid="16"/>
                                        </p:tgtEl>
                                        <p:attrNameLst>
                                          <p:attrName>ppt_h</p:attrName>
                                        </p:attrNameLst>
                                      </p:cBhvr>
                                      <p:tavLst>
                                        <p:tav tm="0">
                                          <p:val>
                                            <p:strVal val="#ppt_h"/>
                                          </p:val>
                                        </p:tav>
                                        <p:tav tm="100000">
                                          <p:val>
                                            <p:strVal val="#ppt_h"/>
                                          </p:val>
                                        </p:tav>
                                      </p:tavLst>
                                    </p:anim>
                                    <p:animEffect transition="in" filter="fade">
                                      <p:cBhvr>
                                        <p:cTn id="44" dur="2000"/>
                                        <p:tgtEl>
                                          <p:spTgt spid="16"/>
                                        </p:tgtEl>
                                      </p:cBhvr>
                                    </p:animEffect>
                                  </p:childTnLst>
                                </p:cTn>
                              </p:par>
                            </p:childTnLst>
                          </p:cTn>
                        </p:par>
                        <p:par>
                          <p:cTn id="45" fill="hold">
                            <p:stCondLst>
                              <p:cond delay="2000"/>
                            </p:stCondLst>
                            <p:childTnLst>
                              <p:par>
                                <p:cTn id="46" presetID="55" presetClass="entr" presetSubtype="0" fill="hold" grpId="0" nodeType="afterEffect">
                                  <p:stCondLst>
                                    <p:cond delay="0"/>
                                  </p:stCondLst>
                                  <p:childTnLst>
                                    <p:set>
                                      <p:cBhvr>
                                        <p:cTn id="47" dur="2000" fill="hold">
                                          <p:stCondLst>
                                            <p:cond delay="0"/>
                                          </p:stCondLst>
                                        </p:cTn>
                                        <p:tgtEl>
                                          <p:spTgt spid="15"/>
                                        </p:tgtEl>
                                        <p:attrNameLst>
                                          <p:attrName>style.visibility</p:attrName>
                                        </p:attrNameLst>
                                      </p:cBhvr>
                                      <p:to>
                                        <p:strVal val="visible"/>
                                      </p:to>
                                    </p:set>
                                    <p:anim calcmode="lin" valueType="num">
                                      <p:cBhvr>
                                        <p:cTn id="48" dur="2000" fill="hold"/>
                                        <p:tgtEl>
                                          <p:spTgt spid="15"/>
                                        </p:tgtEl>
                                        <p:attrNameLst>
                                          <p:attrName>ppt_w</p:attrName>
                                        </p:attrNameLst>
                                      </p:cBhvr>
                                      <p:tavLst>
                                        <p:tav tm="0">
                                          <p:val>
                                            <p:strVal val="#ppt_w*0.70"/>
                                          </p:val>
                                        </p:tav>
                                        <p:tav tm="100000">
                                          <p:val>
                                            <p:strVal val="#ppt_w"/>
                                          </p:val>
                                        </p:tav>
                                      </p:tavLst>
                                    </p:anim>
                                    <p:anim calcmode="lin" valueType="num">
                                      <p:cBhvr>
                                        <p:cTn id="49" dur="2000" fill="hold"/>
                                        <p:tgtEl>
                                          <p:spTgt spid="15"/>
                                        </p:tgtEl>
                                        <p:attrNameLst>
                                          <p:attrName>ppt_h</p:attrName>
                                        </p:attrNameLst>
                                      </p:cBhvr>
                                      <p:tavLst>
                                        <p:tav tm="0">
                                          <p:val>
                                            <p:strVal val="#ppt_h"/>
                                          </p:val>
                                        </p:tav>
                                        <p:tav tm="100000">
                                          <p:val>
                                            <p:strVal val="#ppt_h"/>
                                          </p:val>
                                        </p:tav>
                                      </p:tavLst>
                                    </p:anim>
                                    <p:animEffect transition="in" filter="fade">
                                      <p:cBhvr>
                                        <p:cTn id="50" dur="20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2000" fill="hold">
                                          <p:stCondLst>
                                            <p:cond delay="0"/>
                                          </p:stCondLst>
                                        </p:cTn>
                                        <p:tgtEl>
                                          <p:spTgt spid="10"/>
                                        </p:tgtEl>
                                        <p:attrNameLst>
                                          <p:attrName>style.visibility</p:attrName>
                                        </p:attrNameLst>
                                      </p:cBhvr>
                                      <p:to>
                                        <p:strVal val="visible"/>
                                      </p:to>
                                    </p:set>
                                    <p:anim calcmode="lin" valueType="num">
                                      <p:cBhvr>
                                        <p:cTn id="55" dur="2000" fill="hold"/>
                                        <p:tgtEl>
                                          <p:spTgt spid="10"/>
                                        </p:tgtEl>
                                        <p:attrNameLst>
                                          <p:attrName>ppt_w</p:attrName>
                                        </p:attrNameLst>
                                      </p:cBhvr>
                                      <p:tavLst>
                                        <p:tav tm="0">
                                          <p:val>
                                            <p:strVal val="#ppt_w*0.70"/>
                                          </p:val>
                                        </p:tav>
                                        <p:tav tm="100000">
                                          <p:val>
                                            <p:strVal val="#ppt_w"/>
                                          </p:val>
                                        </p:tav>
                                      </p:tavLst>
                                    </p:anim>
                                    <p:anim calcmode="lin" valueType="num">
                                      <p:cBhvr>
                                        <p:cTn id="56" dur="2000" fill="hold"/>
                                        <p:tgtEl>
                                          <p:spTgt spid="10"/>
                                        </p:tgtEl>
                                        <p:attrNameLst>
                                          <p:attrName>ppt_h</p:attrName>
                                        </p:attrNameLst>
                                      </p:cBhvr>
                                      <p:tavLst>
                                        <p:tav tm="0">
                                          <p:val>
                                            <p:strVal val="#ppt_h"/>
                                          </p:val>
                                        </p:tav>
                                        <p:tav tm="100000">
                                          <p:val>
                                            <p:strVal val="#ppt_h"/>
                                          </p:val>
                                        </p:tav>
                                      </p:tavLst>
                                    </p:anim>
                                    <p:animEffect transition="in" filter="fade">
                                      <p:cBhvr>
                                        <p:cTn id="57" dur="2000"/>
                                        <p:tgtEl>
                                          <p:spTgt spid="10"/>
                                        </p:tgtEl>
                                      </p:cBhvr>
                                    </p:animEffect>
                                  </p:childTnLst>
                                </p:cTn>
                              </p:par>
                            </p:childTnLst>
                          </p:cTn>
                        </p:par>
                        <p:par>
                          <p:cTn id="58" fill="hold">
                            <p:stCondLst>
                              <p:cond delay="2000"/>
                            </p:stCondLst>
                            <p:childTnLst>
                              <p:par>
                                <p:cTn id="59" presetID="55" presetClass="entr" presetSubtype="0" fill="hold" grpId="0" nodeType="afterEffect">
                                  <p:stCondLst>
                                    <p:cond delay="0"/>
                                  </p:stCondLst>
                                  <p:childTnLst>
                                    <p:set>
                                      <p:cBhvr>
                                        <p:cTn id="60" dur="2000" fill="hold">
                                          <p:stCondLst>
                                            <p:cond delay="0"/>
                                          </p:stCondLst>
                                        </p:cTn>
                                        <p:tgtEl>
                                          <p:spTgt spid="18"/>
                                        </p:tgtEl>
                                        <p:attrNameLst>
                                          <p:attrName>style.visibility</p:attrName>
                                        </p:attrNameLst>
                                      </p:cBhvr>
                                      <p:to>
                                        <p:strVal val="visible"/>
                                      </p:to>
                                    </p:set>
                                    <p:anim calcmode="lin" valueType="num">
                                      <p:cBhvr>
                                        <p:cTn id="61" dur="2000" fill="hold"/>
                                        <p:tgtEl>
                                          <p:spTgt spid="18"/>
                                        </p:tgtEl>
                                        <p:attrNameLst>
                                          <p:attrName>ppt_w</p:attrName>
                                        </p:attrNameLst>
                                      </p:cBhvr>
                                      <p:tavLst>
                                        <p:tav tm="0">
                                          <p:val>
                                            <p:strVal val="#ppt_w*0.70"/>
                                          </p:val>
                                        </p:tav>
                                        <p:tav tm="100000">
                                          <p:val>
                                            <p:strVal val="#ppt_w"/>
                                          </p:val>
                                        </p:tav>
                                      </p:tavLst>
                                    </p:anim>
                                    <p:anim calcmode="lin" valueType="num">
                                      <p:cBhvr>
                                        <p:cTn id="62" dur="2000" fill="hold"/>
                                        <p:tgtEl>
                                          <p:spTgt spid="18"/>
                                        </p:tgtEl>
                                        <p:attrNameLst>
                                          <p:attrName>ppt_h</p:attrName>
                                        </p:attrNameLst>
                                      </p:cBhvr>
                                      <p:tavLst>
                                        <p:tav tm="0">
                                          <p:val>
                                            <p:strVal val="#ppt_h"/>
                                          </p:val>
                                        </p:tav>
                                        <p:tav tm="100000">
                                          <p:val>
                                            <p:strVal val="#ppt_h"/>
                                          </p:val>
                                        </p:tav>
                                      </p:tavLst>
                                    </p:anim>
                                    <p:animEffect transition="in" filter="fade">
                                      <p:cBhvr>
                                        <p:cTn id="63" dur="20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55" presetClass="entr" presetSubtype="0" fill="hold" grpId="0" nodeType="clickEffect">
                                  <p:stCondLst>
                                    <p:cond delay="0"/>
                                  </p:stCondLst>
                                  <p:childTnLst>
                                    <p:set>
                                      <p:cBhvr>
                                        <p:cTn id="67" dur="2000" fill="hold">
                                          <p:stCondLst>
                                            <p:cond delay="0"/>
                                          </p:stCondLst>
                                        </p:cTn>
                                        <p:tgtEl>
                                          <p:spTgt spid="11"/>
                                        </p:tgtEl>
                                        <p:attrNameLst>
                                          <p:attrName>style.visibility</p:attrName>
                                        </p:attrNameLst>
                                      </p:cBhvr>
                                      <p:to>
                                        <p:strVal val="visible"/>
                                      </p:to>
                                    </p:set>
                                    <p:anim calcmode="lin" valueType="num">
                                      <p:cBhvr>
                                        <p:cTn id="68" dur="2000" fill="hold"/>
                                        <p:tgtEl>
                                          <p:spTgt spid="11"/>
                                        </p:tgtEl>
                                        <p:attrNameLst>
                                          <p:attrName>ppt_w</p:attrName>
                                        </p:attrNameLst>
                                      </p:cBhvr>
                                      <p:tavLst>
                                        <p:tav tm="0">
                                          <p:val>
                                            <p:strVal val="#ppt_w*0.70"/>
                                          </p:val>
                                        </p:tav>
                                        <p:tav tm="100000">
                                          <p:val>
                                            <p:strVal val="#ppt_w"/>
                                          </p:val>
                                        </p:tav>
                                      </p:tavLst>
                                    </p:anim>
                                    <p:anim calcmode="lin" valueType="num">
                                      <p:cBhvr>
                                        <p:cTn id="69" dur="2000" fill="hold"/>
                                        <p:tgtEl>
                                          <p:spTgt spid="11"/>
                                        </p:tgtEl>
                                        <p:attrNameLst>
                                          <p:attrName>ppt_h</p:attrName>
                                        </p:attrNameLst>
                                      </p:cBhvr>
                                      <p:tavLst>
                                        <p:tav tm="0">
                                          <p:val>
                                            <p:strVal val="#ppt_h"/>
                                          </p:val>
                                        </p:tav>
                                        <p:tav tm="100000">
                                          <p:val>
                                            <p:strVal val="#ppt_h"/>
                                          </p:val>
                                        </p:tav>
                                      </p:tavLst>
                                    </p:anim>
                                    <p:animEffect transition="in" filter="fade">
                                      <p:cBhvr>
                                        <p:cTn id="70" dur="2000"/>
                                        <p:tgtEl>
                                          <p:spTgt spid="11"/>
                                        </p:tgtEl>
                                      </p:cBhvr>
                                    </p:animEffect>
                                  </p:childTnLst>
                                </p:cTn>
                              </p:par>
                            </p:childTnLst>
                          </p:cTn>
                        </p:par>
                        <p:par>
                          <p:cTn id="71" fill="hold">
                            <p:stCondLst>
                              <p:cond delay="2000"/>
                            </p:stCondLst>
                            <p:childTnLst>
                              <p:par>
                                <p:cTn id="72" presetID="55" presetClass="entr" presetSubtype="0" fill="hold" grpId="0" nodeType="afterEffect">
                                  <p:stCondLst>
                                    <p:cond delay="0"/>
                                  </p:stCondLst>
                                  <p:childTnLst>
                                    <p:set>
                                      <p:cBhvr>
                                        <p:cTn id="73" dur="2000" fill="hold">
                                          <p:stCondLst>
                                            <p:cond delay="0"/>
                                          </p:stCondLst>
                                        </p:cTn>
                                        <p:tgtEl>
                                          <p:spTgt spid="12"/>
                                        </p:tgtEl>
                                        <p:attrNameLst>
                                          <p:attrName>style.visibility</p:attrName>
                                        </p:attrNameLst>
                                      </p:cBhvr>
                                      <p:to>
                                        <p:strVal val="visible"/>
                                      </p:to>
                                    </p:set>
                                    <p:anim calcmode="lin" valueType="num">
                                      <p:cBhvr>
                                        <p:cTn id="74" dur="2000" fill="hold"/>
                                        <p:tgtEl>
                                          <p:spTgt spid="12"/>
                                        </p:tgtEl>
                                        <p:attrNameLst>
                                          <p:attrName>ppt_w</p:attrName>
                                        </p:attrNameLst>
                                      </p:cBhvr>
                                      <p:tavLst>
                                        <p:tav tm="0">
                                          <p:val>
                                            <p:strVal val="#ppt_w*0.70"/>
                                          </p:val>
                                        </p:tav>
                                        <p:tav tm="100000">
                                          <p:val>
                                            <p:strVal val="#ppt_w"/>
                                          </p:val>
                                        </p:tav>
                                      </p:tavLst>
                                    </p:anim>
                                    <p:anim calcmode="lin" valueType="num">
                                      <p:cBhvr>
                                        <p:cTn id="75" dur="2000" fill="hold"/>
                                        <p:tgtEl>
                                          <p:spTgt spid="12"/>
                                        </p:tgtEl>
                                        <p:attrNameLst>
                                          <p:attrName>ppt_h</p:attrName>
                                        </p:attrNameLst>
                                      </p:cBhvr>
                                      <p:tavLst>
                                        <p:tav tm="0">
                                          <p:val>
                                            <p:strVal val="#ppt_h"/>
                                          </p:val>
                                        </p:tav>
                                        <p:tav tm="100000">
                                          <p:val>
                                            <p:strVal val="#ppt_h"/>
                                          </p:val>
                                        </p:tav>
                                      </p:tavLst>
                                    </p:anim>
                                    <p:animEffect transition="in" filter="fade">
                                      <p:cBhvr>
                                        <p:cTn id="76" dur="2000"/>
                                        <p:tgtEl>
                                          <p:spTgt spid="12"/>
                                        </p:tgtEl>
                                      </p:cBhvr>
                                    </p:animEffect>
                                  </p:childTnLst>
                                </p:cTn>
                              </p:par>
                              <p:par>
                                <p:cTn id="77" presetID="55" presetClass="entr" presetSubtype="0" fill="hold" grpId="0" nodeType="withEffect">
                                  <p:stCondLst>
                                    <p:cond delay="0"/>
                                  </p:stCondLst>
                                  <p:childTnLst>
                                    <p:set>
                                      <p:cBhvr>
                                        <p:cTn id="78" dur="2000" fill="hold">
                                          <p:stCondLst>
                                            <p:cond delay="0"/>
                                          </p:stCondLst>
                                        </p:cTn>
                                        <p:tgtEl>
                                          <p:spTgt spid="17"/>
                                        </p:tgtEl>
                                        <p:attrNameLst>
                                          <p:attrName>style.visibility</p:attrName>
                                        </p:attrNameLst>
                                      </p:cBhvr>
                                      <p:to>
                                        <p:strVal val="visible"/>
                                      </p:to>
                                    </p:set>
                                    <p:anim calcmode="lin" valueType="num">
                                      <p:cBhvr>
                                        <p:cTn id="79" dur="2000" fill="hold"/>
                                        <p:tgtEl>
                                          <p:spTgt spid="17"/>
                                        </p:tgtEl>
                                        <p:attrNameLst>
                                          <p:attrName>ppt_w</p:attrName>
                                        </p:attrNameLst>
                                      </p:cBhvr>
                                      <p:tavLst>
                                        <p:tav tm="0">
                                          <p:val>
                                            <p:strVal val="#ppt_w*0.70"/>
                                          </p:val>
                                        </p:tav>
                                        <p:tav tm="100000">
                                          <p:val>
                                            <p:strVal val="#ppt_w"/>
                                          </p:val>
                                        </p:tav>
                                      </p:tavLst>
                                    </p:anim>
                                    <p:anim calcmode="lin" valueType="num">
                                      <p:cBhvr>
                                        <p:cTn id="80" dur="2000" fill="hold"/>
                                        <p:tgtEl>
                                          <p:spTgt spid="17"/>
                                        </p:tgtEl>
                                        <p:attrNameLst>
                                          <p:attrName>ppt_h</p:attrName>
                                        </p:attrNameLst>
                                      </p:cBhvr>
                                      <p:tavLst>
                                        <p:tav tm="0">
                                          <p:val>
                                            <p:strVal val="#ppt_h"/>
                                          </p:val>
                                        </p:tav>
                                        <p:tav tm="100000">
                                          <p:val>
                                            <p:strVal val="#ppt_h"/>
                                          </p:val>
                                        </p:tav>
                                      </p:tavLst>
                                    </p:anim>
                                    <p:animEffect transition="in" filter="fade">
                                      <p:cBhvr>
                                        <p:cTn id="8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10"/>
          <p:cNvSpPr>
            <a:spLocks noChangeArrowheads="1"/>
          </p:cNvSpPr>
          <p:nvPr/>
        </p:nvSpPr>
        <p:spPr bwMode="auto">
          <a:xfrm>
            <a:off x="1224828" y="1243986"/>
            <a:ext cx="1447799" cy="728084"/>
          </a:xfrm>
          <a:prstGeom prst="rect">
            <a:avLst/>
          </a:prstGeom>
          <a:gradFill flip="none" rotWithShape="1">
            <a:gsLst>
              <a:gs pos="0">
                <a:srgbClr val="00FF00">
                  <a:tint val="66000"/>
                  <a:satMod val="160000"/>
                </a:srgbClr>
              </a:gs>
              <a:gs pos="50000">
                <a:srgbClr val="00FF00">
                  <a:tint val="44500"/>
                  <a:satMod val="160000"/>
                </a:srgbClr>
              </a:gs>
              <a:gs pos="100000">
                <a:srgbClr val="00FF00">
                  <a:tint val="23500"/>
                  <a:satMod val="160000"/>
                </a:srgbClr>
              </a:gs>
            </a:gsLst>
            <a:path path="circle">
              <a:fillToRect l="50000" t="50000" r="50000" b="50000"/>
            </a:path>
            <a:tileRect/>
          </a:gradFill>
          <a:ln w="9525">
            <a:noFill/>
            <a:miter lim="800000"/>
          </a:ln>
        </p:spPr>
        <p:txBody>
          <a:bodyP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M</a:t>
            </a: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正转过程中按下</a:t>
            </a:r>
            <a:r>
              <a:rPr kumimoji="0" lang="en-US" altLang="zh-CN"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SB3</a:t>
            </a:r>
          </a:p>
        </p:txBody>
      </p:sp>
      <p:sp>
        <p:nvSpPr>
          <p:cNvPr id="8" name="Line 11"/>
          <p:cNvSpPr/>
          <p:nvPr/>
        </p:nvSpPr>
        <p:spPr>
          <a:xfrm>
            <a:off x="2663070" y="1623645"/>
            <a:ext cx="304800" cy="0"/>
          </a:xfrm>
          <a:prstGeom prst="line">
            <a:avLst/>
          </a:prstGeom>
          <a:ln w="28575" cap="flat" cmpd="sng">
            <a:solidFill>
              <a:srgbClr val="3333CC"/>
            </a:solidFill>
            <a:prstDash val="solid"/>
            <a:round/>
            <a:headEnd type="none" w="med" len="med"/>
            <a:tailEnd type="triangle" w="lg" len="med"/>
          </a:ln>
        </p:spPr>
      </p:sp>
      <p:sp>
        <p:nvSpPr>
          <p:cNvPr id="9" name="Rectangle 12"/>
          <p:cNvSpPr>
            <a:spLocks noChangeArrowheads="1"/>
          </p:cNvSpPr>
          <p:nvPr/>
        </p:nvSpPr>
        <p:spPr bwMode="auto">
          <a:xfrm>
            <a:off x="2891670" y="1460450"/>
            <a:ext cx="4114800" cy="3968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SB3</a:t>
            </a:r>
            <a:r>
              <a:rPr kumimoji="0" lang="zh-CN" altLang="en-US"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动断触头</a:t>
            </a:r>
            <a:r>
              <a:rPr kumimoji="0" lang="zh-CN" altLang="en-US" sz="2000" b="1" i="0" u="none" strike="noStrike" kern="1200" cap="none" spc="0" normalizeH="0" baseline="0" noProof="0" dirty="0">
                <a:ln>
                  <a:noFill/>
                </a:ln>
                <a:solidFill>
                  <a:schemeClr val="tx1"/>
                </a:solidFill>
                <a:effectLst/>
                <a:uLnTx/>
                <a:uFillTx/>
                <a:latin typeface="华文新魏" panose="02010800040101010101" pitchFamily="2" charset="-122"/>
                <a:ea typeface="华文新魏" panose="02010800040101010101" pitchFamily="2" charset="-122"/>
                <a:cs typeface="+mn-cs"/>
              </a:rPr>
              <a:t>先</a:t>
            </a:r>
            <a:r>
              <a:rPr kumimoji="0" lang="zh-CN" altLang="en-US"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断开</a:t>
            </a:r>
            <a:r>
              <a:rPr kumimoji="0" lang="en-US" altLang="zh-CN"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KM1</a:t>
            </a:r>
            <a:r>
              <a:rPr kumimoji="0" lang="zh-CN" altLang="en-US"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线圈电路</a:t>
            </a:r>
          </a:p>
        </p:txBody>
      </p:sp>
      <p:sp>
        <p:nvSpPr>
          <p:cNvPr id="10" name="Line 13"/>
          <p:cNvSpPr/>
          <p:nvPr/>
        </p:nvSpPr>
        <p:spPr>
          <a:xfrm flipV="1">
            <a:off x="6744215" y="1655395"/>
            <a:ext cx="304800" cy="0"/>
          </a:xfrm>
          <a:prstGeom prst="line">
            <a:avLst/>
          </a:prstGeom>
          <a:ln w="28575" cap="flat" cmpd="sng">
            <a:solidFill>
              <a:srgbClr val="3333CC"/>
            </a:solidFill>
            <a:prstDash val="solid"/>
            <a:round/>
            <a:headEnd type="none" w="med" len="med"/>
            <a:tailEnd type="triangle" w="lg" len="med"/>
          </a:ln>
        </p:spPr>
      </p:sp>
      <p:sp>
        <p:nvSpPr>
          <p:cNvPr id="11" name="Rectangle 14"/>
          <p:cNvSpPr>
            <a:spLocks noChangeArrowheads="1"/>
          </p:cNvSpPr>
          <p:nvPr/>
        </p:nvSpPr>
        <p:spPr bwMode="auto">
          <a:xfrm>
            <a:off x="7049015" y="1517194"/>
            <a:ext cx="2984130" cy="400110"/>
          </a:xfrm>
          <a:prstGeom prst="rect">
            <a:avLst/>
          </a:prstGeom>
          <a:noFill/>
          <a:ln w="9525">
            <a:noFill/>
            <a:miter lim="800000"/>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KM1</a:t>
            </a:r>
            <a:r>
              <a:rPr kumimoji="0" lang="zh-CN" altLang="en-US"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失电，触头复位</a:t>
            </a:r>
          </a:p>
        </p:txBody>
      </p:sp>
      <p:sp>
        <p:nvSpPr>
          <p:cNvPr id="12" name="Rectangle 20"/>
          <p:cNvSpPr>
            <a:spLocks noChangeArrowheads="1"/>
          </p:cNvSpPr>
          <p:nvPr/>
        </p:nvSpPr>
        <p:spPr bwMode="auto">
          <a:xfrm>
            <a:off x="2189360" y="3404820"/>
            <a:ext cx="2590800" cy="39687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SB3</a:t>
            </a:r>
            <a:r>
              <a:rPr kumimoji="0" lang="zh-CN" altLang="en-US" sz="2000" b="1" i="0" u="none" strike="noStrike" kern="1200" cap="none" spc="0" normalizeH="0" baseline="0" noProof="0" dirty="0">
                <a:ln>
                  <a:noFill/>
                </a:ln>
                <a:solidFill>
                  <a:srgbClr val="FF3300"/>
                </a:solidFill>
                <a:effectLst/>
                <a:uLnTx/>
                <a:uFillTx/>
                <a:latin typeface="华文新魏" panose="02010800040101010101" pitchFamily="2" charset="-122"/>
                <a:ea typeface="华文新魏" panose="02010800040101010101" pitchFamily="2" charset="-122"/>
                <a:cs typeface="+mn-cs"/>
              </a:rPr>
              <a:t>动合触头闭合</a:t>
            </a:r>
          </a:p>
        </p:txBody>
      </p:sp>
      <p:sp>
        <p:nvSpPr>
          <p:cNvPr id="13" name="AutoShape 21"/>
          <p:cNvSpPr/>
          <p:nvPr/>
        </p:nvSpPr>
        <p:spPr>
          <a:xfrm>
            <a:off x="1073347" y="2144345"/>
            <a:ext cx="142875" cy="1133475"/>
          </a:xfrm>
          <a:prstGeom prst="leftBrace">
            <a:avLst>
              <a:gd name="adj1" fmla="val 109156"/>
              <a:gd name="adj2" fmla="val 50000"/>
            </a:avLst>
          </a:prstGeom>
          <a:noFill/>
          <a:ln w="25400" cap="flat" cmpd="sng">
            <a:solidFill>
              <a:srgbClr val="3333CC"/>
            </a:solidFill>
            <a:prstDash val="solid"/>
            <a:round/>
            <a:headEnd type="none" w="med" len="med"/>
            <a:tailEnd type="none" w="med" len="med"/>
          </a:ln>
        </p:spPr>
        <p:txBody>
          <a:bodyPr wrap="none" anchor="ctr" anchorCtr="0"/>
          <a:lstStyle/>
          <a:p>
            <a:endParaRPr lang="zh-CN" altLang="en-US" dirty="0">
              <a:latin typeface="Arial" panose="020B0604020202020204" pitchFamily="34" charset="0"/>
              <a:ea typeface="宋体" panose="02010600030101010101" pitchFamily="2" charset="-122"/>
            </a:endParaRPr>
          </a:p>
        </p:txBody>
      </p:sp>
      <p:sp>
        <p:nvSpPr>
          <p:cNvPr id="14" name="Rectangle 23"/>
          <p:cNvSpPr>
            <a:spLocks noChangeArrowheads="1"/>
          </p:cNvSpPr>
          <p:nvPr/>
        </p:nvSpPr>
        <p:spPr bwMode="auto">
          <a:xfrm>
            <a:off x="4656017" y="3145422"/>
            <a:ext cx="1828800" cy="368935"/>
          </a:xfrm>
          <a:prstGeom prst="rect">
            <a:avLst/>
          </a:prstGeom>
          <a:noFill/>
          <a:ln w="9525">
            <a:noFill/>
            <a:miter lim="800000"/>
          </a:ln>
        </p:spPr>
        <p:txBody>
          <a:bodyP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华文新魏" panose="02010800040101010101" pitchFamily="2" charset="-122"/>
                <a:ea typeface="华文新魏" panose="02010800040101010101" pitchFamily="2" charset="-122"/>
                <a:cs typeface="+mn-cs"/>
              </a:rPr>
              <a:t>KM2</a:t>
            </a:r>
            <a:r>
              <a:rPr kumimoji="0" lang="zh-CN" altLang="en-US" sz="2000" b="1" i="0" u="none" strike="noStrike" kern="1200" cap="none" spc="0" normalizeH="0" baseline="0" noProof="0" dirty="0">
                <a:ln>
                  <a:noFill/>
                </a:ln>
                <a:solidFill>
                  <a:schemeClr val="tx1"/>
                </a:solidFill>
                <a:effectLst/>
                <a:uLnTx/>
                <a:uFillTx/>
                <a:latin typeface="华文新魏" panose="02010800040101010101" pitchFamily="2" charset="-122"/>
                <a:ea typeface="华文新魏" panose="02010800040101010101" pitchFamily="2" charset="-122"/>
                <a:cs typeface="+mn-cs"/>
              </a:rPr>
              <a:t>线圈得电</a:t>
            </a:r>
          </a:p>
        </p:txBody>
      </p:sp>
      <p:sp>
        <p:nvSpPr>
          <p:cNvPr id="15" name="Rectangle 24"/>
          <p:cNvSpPr>
            <a:spLocks noChangeArrowheads="1"/>
          </p:cNvSpPr>
          <p:nvPr/>
        </p:nvSpPr>
        <p:spPr bwMode="auto">
          <a:xfrm>
            <a:off x="6836924" y="2998759"/>
            <a:ext cx="2085975" cy="768350"/>
          </a:xfrm>
          <a:prstGeom prst="rect">
            <a:avLst/>
          </a:prstGeom>
          <a:gradFill flip="none" rotWithShape="1">
            <a:gsLst>
              <a:gs pos="0">
                <a:srgbClr val="00CC00">
                  <a:tint val="66000"/>
                  <a:satMod val="160000"/>
                </a:srgbClr>
              </a:gs>
              <a:gs pos="50000">
                <a:srgbClr val="00CC00">
                  <a:tint val="44500"/>
                  <a:satMod val="160000"/>
                </a:srgbClr>
              </a:gs>
              <a:gs pos="100000">
                <a:srgbClr val="00CC00">
                  <a:tint val="23500"/>
                  <a:satMod val="160000"/>
                </a:srgbClr>
              </a:gs>
            </a:gsLst>
            <a:path path="circle">
              <a:fillToRect l="50000" t="50000" r="50000" b="50000"/>
            </a:path>
            <a:tileRect/>
          </a:gradFill>
          <a:ln w="9525">
            <a:noFill/>
            <a:miter lim="800000"/>
          </a:ln>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接入反序电反向起动连续运转</a:t>
            </a:r>
          </a:p>
        </p:txBody>
      </p:sp>
      <p:sp>
        <p:nvSpPr>
          <p:cNvPr id="16" name="AutoShape 25"/>
          <p:cNvSpPr/>
          <p:nvPr/>
        </p:nvSpPr>
        <p:spPr>
          <a:xfrm>
            <a:off x="4459167" y="2974946"/>
            <a:ext cx="142875" cy="792163"/>
          </a:xfrm>
          <a:prstGeom prst="rightBrace">
            <a:avLst>
              <a:gd name="adj1" fmla="val 48128"/>
              <a:gd name="adj2" fmla="val 50000"/>
            </a:avLst>
          </a:prstGeom>
          <a:noFill/>
          <a:ln w="25400" cap="flat" cmpd="sng">
            <a:solidFill>
              <a:srgbClr val="3333CC"/>
            </a:solidFill>
            <a:prstDash val="solid"/>
            <a:round/>
            <a:headEnd type="none" w="med" len="med"/>
            <a:tailEnd type="none" w="med" len="med"/>
          </a:ln>
        </p:spPr>
        <p:txBody>
          <a:bodyPr wrap="none" anchor="ctr" anchorCtr="0"/>
          <a:lstStyle/>
          <a:p>
            <a:endParaRPr lang="zh-CN" altLang="en-US" dirty="0">
              <a:latin typeface="Arial" panose="020B0604020202020204" pitchFamily="34" charset="0"/>
              <a:ea typeface="宋体" panose="02010600030101010101" pitchFamily="2" charset="-122"/>
            </a:endParaRPr>
          </a:p>
        </p:txBody>
      </p:sp>
      <p:sp>
        <p:nvSpPr>
          <p:cNvPr id="17" name="Line 26"/>
          <p:cNvSpPr/>
          <p:nvPr/>
        </p:nvSpPr>
        <p:spPr>
          <a:xfrm>
            <a:off x="6330830" y="3338780"/>
            <a:ext cx="304800" cy="0"/>
          </a:xfrm>
          <a:prstGeom prst="line">
            <a:avLst/>
          </a:prstGeom>
          <a:ln w="28575" cap="flat" cmpd="sng">
            <a:solidFill>
              <a:srgbClr val="3333CC"/>
            </a:solidFill>
            <a:prstDash val="solid"/>
            <a:round/>
            <a:headEnd type="none" w="med" len="med"/>
            <a:tailEnd type="triangle" w="lg" len="med"/>
          </a:ln>
        </p:spPr>
      </p:sp>
      <p:sp>
        <p:nvSpPr>
          <p:cNvPr id="18" name="Rectangle 15"/>
          <p:cNvSpPr>
            <a:spLocks noChangeArrowheads="1"/>
          </p:cNvSpPr>
          <p:nvPr/>
        </p:nvSpPr>
        <p:spPr bwMode="auto">
          <a:xfrm>
            <a:off x="1074300" y="3936632"/>
            <a:ext cx="9765497" cy="769441"/>
          </a:xfrm>
          <a:prstGeom prst="rect">
            <a:avLst/>
          </a:prstGeom>
          <a:noFill/>
          <a:ln w="9525">
            <a:noFill/>
            <a:miter lim="800000"/>
          </a:ln>
          <a:effectLst/>
        </p:spPr>
        <p:txBody>
          <a:bodyPr wrap="square">
            <a:spAutoFit/>
          </a:bodyPr>
          <a:lstStyle/>
          <a:p>
            <a:pPr lvl="0" fontAlgn="base">
              <a:lnSpc>
                <a:spcPct val="110000"/>
              </a:lnSpc>
              <a:spcBef>
                <a:spcPct val="0"/>
              </a:spcBef>
              <a:spcAft>
                <a:spcPct val="0"/>
              </a:spcAft>
              <a:defRPr/>
            </a:pPr>
            <a:r>
              <a:rPr kumimoji="0" lang="zh-CN" altLang="en-US" sz="2000" b="0" i="0" u="none" strike="noStrike" kern="1200" cap="none" spc="0" normalizeH="0" baseline="0" noProof="0" dirty="0">
                <a:ln>
                  <a:noFill/>
                </a:ln>
                <a:effectLst/>
                <a:uLnTx/>
                <a:uFillTx/>
                <a:latin typeface="Times New Roman" panose="02020603050405020304" pitchFamily="18" charset="0"/>
                <a:ea typeface="微软雅黑" panose="020B0503020204020204" pitchFamily="34" charset="-122"/>
                <a:cs typeface="Times New Roman" panose="02020603050405020304" pitchFamily="18" charset="0"/>
              </a:rPr>
              <a:t>在电动机正转过程中，只需按下反转复式按钮</a:t>
            </a:r>
            <a:r>
              <a:rPr lang="en-US" altLang="zh-CN" sz="2000" b="1" dirty="0">
                <a:latin typeface="Times New Roman" panose="02020603050405020304" pitchFamily="18" charset="0"/>
                <a:ea typeface="微软雅黑" panose="020B0503020204020204" pitchFamily="34" charset="-122"/>
                <a:cs typeface="Times New Roman" panose="02020603050405020304" pitchFamily="18" charset="0"/>
              </a:rPr>
              <a:t>SB3 </a:t>
            </a:r>
            <a:r>
              <a:rPr kumimoji="0" lang="zh-CN" altLang="en-US" sz="2000" b="0" i="0" u="none" strike="noStrike" kern="1200" cap="none" spc="0" normalizeH="0" baseline="0" noProof="0" dirty="0">
                <a:ln>
                  <a:noFill/>
                </a:ln>
                <a:effectLst/>
                <a:uLnTx/>
                <a:uFillTx/>
                <a:latin typeface="Times New Roman" panose="02020603050405020304" pitchFamily="18" charset="0"/>
                <a:ea typeface="微软雅黑" panose="020B0503020204020204" pitchFamily="34" charset="-122"/>
                <a:cs typeface="Times New Roman" panose="02020603050405020304" pitchFamily="18" charset="0"/>
              </a:rPr>
              <a:t>，即可实现由正转到反转的直接切换。</a:t>
            </a:r>
          </a:p>
        </p:txBody>
      </p:sp>
      <p:sp>
        <p:nvSpPr>
          <p:cNvPr id="19" name="Rectangle 16"/>
          <p:cNvSpPr>
            <a:spLocks noChangeArrowheads="1"/>
          </p:cNvSpPr>
          <p:nvPr/>
        </p:nvSpPr>
        <p:spPr bwMode="auto">
          <a:xfrm>
            <a:off x="1074300" y="4801820"/>
            <a:ext cx="9765497" cy="83502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200" b="1" i="0" u="none" strike="noStrike" kern="1200" cap="none" spc="0" normalizeH="0" baseline="0" noProof="0" dirty="0">
                <a:ln>
                  <a:noFill/>
                </a:ln>
                <a:effectLst/>
                <a:uLnTx/>
                <a:uFillTx/>
                <a:latin typeface="华文楷体" panose="02010600040101010101" pitchFamily="2" charset="-122"/>
                <a:ea typeface="华文楷体" panose="02010600040101010101" pitchFamily="2" charset="-122"/>
                <a:cs typeface="Times New Roman" panose="02020603050405020304" pitchFamily="18" charset="0"/>
              </a:rPr>
              <a:t>同理，在电动机反转过程中，只需按下正转复式按钮</a:t>
            </a:r>
            <a:r>
              <a:rPr kumimoji="0" lang="en-US" altLang="zh-CN" sz="2200" b="1" i="0" u="none" strike="noStrike" kern="1200" cap="none" spc="0" normalizeH="0" baseline="0" noProof="0" dirty="0">
                <a:ln>
                  <a:noFill/>
                </a:ln>
                <a:effectLst/>
                <a:uLnTx/>
                <a:uFillTx/>
                <a:latin typeface="华文楷体" panose="02010600040101010101" pitchFamily="2" charset="-122"/>
                <a:ea typeface="华文楷体" panose="02010600040101010101" pitchFamily="2" charset="-122"/>
                <a:cs typeface="Times New Roman" panose="02020603050405020304" pitchFamily="18" charset="0"/>
              </a:rPr>
              <a:t>SB2</a:t>
            </a:r>
            <a:r>
              <a:rPr kumimoji="0" lang="zh-CN" altLang="en-US" sz="2200" b="1" i="0" u="none" strike="noStrike" kern="1200" cap="none" spc="0" normalizeH="0" baseline="0" noProof="0" dirty="0">
                <a:ln>
                  <a:noFill/>
                </a:ln>
                <a:effectLst/>
                <a:uLnTx/>
                <a:uFillTx/>
                <a:latin typeface="华文楷体" panose="02010600040101010101" pitchFamily="2" charset="-122"/>
                <a:ea typeface="华文楷体" panose="02010600040101010101" pitchFamily="2" charset="-122"/>
                <a:cs typeface="Times New Roman" panose="02020603050405020304" pitchFamily="18" charset="0"/>
              </a:rPr>
              <a:t>，即可实现由反转到正转的直接切换。</a:t>
            </a:r>
          </a:p>
        </p:txBody>
      </p:sp>
      <p:sp>
        <p:nvSpPr>
          <p:cNvPr id="20" name="Rectangle 15"/>
          <p:cNvSpPr>
            <a:spLocks noChangeArrowheads="1"/>
          </p:cNvSpPr>
          <p:nvPr/>
        </p:nvSpPr>
        <p:spPr bwMode="auto">
          <a:xfrm>
            <a:off x="1181297" y="2072907"/>
            <a:ext cx="4824413" cy="1246495"/>
          </a:xfrm>
          <a:prstGeom prst="rect">
            <a:avLst/>
          </a:prstGeom>
          <a:noFill/>
          <a:ln w="9525">
            <a:noFill/>
            <a:miter lim="800000"/>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KM1</a:t>
            </a:r>
            <a:r>
              <a:rPr kumimoji="0" lang="zh-CN" altLang="en-US"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主触头断开，切断电动机正序电源</a:t>
            </a:r>
            <a:endParaRPr kumimoji="0" lang="en-US" altLang="zh-CN"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base" latinLnBrk="0" hangingPunct="1">
              <a:lnSpc>
                <a:spcPct val="125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KM1</a:t>
            </a:r>
            <a:r>
              <a:rPr kumimoji="0" lang="zh-CN" altLang="en-US"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辅助常开触头断开，断开自锁回路</a:t>
            </a:r>
          </a:p>
          <a:p>
            <a:pPr marL="0" marR="0" lvl="0" indent="0" algn="l" defTabSz="914400" rtl="0" eaLnBrk="1" fontAlgn="base" latinLnBrk="0" hangingPunct="1">
              <a:lnSpc>
                <a:spcPct val="125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KM1</a:t>
            </a:r>
            <a:r>
              <a:rPr kumimoji="0" lang="zh-CN" altLang="en-US" sz="2000" b="1" i="0" u="none" strike="noStrike" kern="1200" cap="none" spc="0" normalizeH="0" baseline="0" noProof="0" dirty="0">
                <a:ln>
                  <a:noFill/>
                </a:ln>
                <a:solidFill>
                  <a:srgbClr val="3333CC"/>
                </a:solidFill>
                <a:effectLst/>
                <a:uLnTx/>
                <a:uFillTx/>
                <a:latin typeface="华文新魏" panose="02010800040101010101" pitchFamily="2" charset="-122"/>
                <a:ea typeface="华文新魏" panose="02010800040101010101" pitchFamily="2" charset="-122"/>
                <a:cs typeface="+mn-cs"/>
              </a:rPr>
              <a:t>互锁辅助常闭触头闭合</a:t>
            </a:r>
          </a:p>
        </p:txBody>
      </p:sp>
      <p:sp>
        <p:nvSpPr>
          <p:cNvPr id="22" name="Text Box 6"/>
          <p:cNvSpPr txBox="1"/>
          <p:nvPr/>
        </p:nvSpPr>
        <p:spPr>
          <a:xfrm>
            <a:off x="1073347" y="5716783"/>
            <a:ext cx="9898501" cy="837152"/>
          </a:xfrm>
          <a:prstGeom prst="rect">
            <a:avLst/>
          </a:prstGeom>
          <a:noFill/>
          <a:ln w="9525">
            <a:noFill/>
          </a:ln>
        </p:spPr>
        <p:txBody>
          <a:bodyPr wrap="square" anchor="t" anchorCtr="0">
            <a:spAutoFit/>
          </a:bodyPr>
          <a:lstStyle/>
          <a:p>
            <a:pPr>
              <a:lnSpc>
                <a:spcPct val="110000"/>
              </a:lnSpc>
              <a:spcBef>
                <a:spcPct val="20000"/>
              </a:spcBef>
              <a:buSzTx/>
            </a:pPr>
            <a:r>
              <a:rPr lang="zh-CN" altLang="en-US" sz="2200" dirty="0">
                <a:solidFill>
                  <a:srgbClr val="CC0099"/>
                </a:solidFill>
                <a:latin typeface="黑体" panose="02010609060101010101" pitchFamily="49" charset="-122"/>
                <a:ea typeface="黑体" panose="02010609060101010101" pitchFamily="49" charset="-122"/>
              </a:rPr>
              <a:t>电动机双重互锁正反转控制电路，又称为正</a:t>
            </a:r>
            <a:r>
              <a:rPr lang="en-US" altLang="zh-CN" sz="2200" dirty="0">
                <a:solidFill>
                  <a:srgbClr val="CC0099"/>
                </a:solidFill>
                <a:latin typeface="黑体" panose="02010609060101010101" pitchFamily="49" charset="-122"/>
                <a:ea typeface="黑体" panose="02010609060101010101" pitchFamily="49" charset="-122"/>
              </a:rPr>
              <a:t>—</a:t>
            </a:r>
            <a:r>
              <a:rPr lang="zh-CN" altLang="en-US" sz="2200" dirty="0">
                <a:solidFill>
                  <a:srgbClr val="CC0099"/>
                </a:solidFill>
                <a:latin typeface="黑体" panose="02010609060101010101" pitchFamily="49" charset="-122"/>
                <a:ea typeface="黑体" panose="02010609060101010101" pitchFamily="49" charset="-122"/>
              </a:rPr>
              <a:t>反</a:t>
            </a:r>
            <a:r>
              <a:rPr lang="en-US" altLang="zh-CN" sz="2200" dirty="0">
                <a:solidFill>
                  <a:srgbClr val="CC0099"/>
                </a:solidFill>
                <a:latin typeface="黑体" panose="02010609060101010101" pitchFamily="49" charset="-122"/>
                <a:ea typeface="黑体" panose="02010609060101010101" pitchFamily="49" charset="-122"/>
              </a:rPr>
              <a:t>—</a:t>
            </a:r>
            <a:r>
              <a:rPr lang="zh-CN" altLang="en-US" sz="2200" dirty="0">
                <a:solidFill>
                  <a:srgbClr val="CC0099"/>
                </a:solidFill>
                <a:latin typeface="黑体" panose="02010609060101010101" pitchFamily="49" charset="-122"/>
                <a:ea typeface="黑体" panose="02010609060101010101" pitchFamily="49" charset="-122"/>
              </a:rPr>
              <a:t>停电路。它既能实现正反转的直接切换，又能确保工作安全，在电力拖动系统中应用广泛。</a:t>
            </a:r>
          </a:p>
        </p:txBody>
      </p:sp>
    </p:spTree>
    <p:extLst>
      <p:ext uri="{BB962C8B-B14F-4D97-AF65-F5344CB8AC3E}">
        <p14:creationId xmlns:p14="http://schemas.microsoft.com/office/powerpoint/2010/main" val="40254179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2000" fill="hold">
                                          <p:stCondLst>
                                            <p:cond delay="0"/>
                                          </p:stCondLst>
                                        </p:cTn>
                                        <p:tgtEl>
                                          <p:spTgt spid="18"/>
                                        </p:tgtEl>
                                        <p:attrNameLst>
                                          <p:attrName>style.visibility</p:attrName>
                                        </p:attrNameLst>
                                      </p:cBhvr>
                                      <p:to>
                                        <p:strVal val="visible"/>
                                      </p:to>
                                    </p:set>
                                    <p:anim calcmode="lin" valueType="num">
                                      <p:cBhvr>
                                        <p:cTn id="7" dur="2000" fill="hold"/>
                                        <p:tgtEl>
                                          <p:spTgt spid="18"/>
                                        </p:tgtEl>
                                        <p:attrNameLst>
                                          <p:attrName>ppt_w</p:attrName>
                                        </p:attrNameLst>
                                      </p:cBhvr>
                                      <p:tavLst>
                                        <p:tav tm="0">
                                          <p:val>
                                            <p:strVal val="#ppt_w*0.05"/>
                                          </p:val>
                                        </p:tav>
                                        <p:tav tm="100000">
                                          <p:val>
                                            <p:strVal val="#ppt_w"/>
                                          </p:val>
                                        </p:tav>
                                      </p:tavLst>
                                    </p:anim>
                                    <p:anim calcmode="lin" valueType="num">
                                      <p:cBhvr>
                                        <p:cTn id="8" dur="2000" fill="hold"/>
                                        <p:tgtEl>
                                          <p:spTgt spid="18"/>
                                        </p:tgtEl>
                                        <p:attrNameLst>
                                          <p:attrName>ppt_h</p:attrName>
                                        </p:attrNameLst>
                                      </p:cBhvr>
                                      <p:tavLst>
                                        <p:tav tm="0">
                                          <p:val>
                                            <p:strVal val="#ppt_h"/>
                                          </p:val>
                                        </p:tav>
                                        <p:tav tm="100000">
                                          <p:val>
                                            <p:strVal val="#ppt_h"/>
                                          </p:val>
                                        </p:tav>
                                      </p:tavLst>
                                    </p:anim>
                                    <p:anim calcmode="lin" valueType="num">
                                      <p:cBhvr>
                                        <p:cTn id="9" dur="2000" fill="hold"/>
                                        <p:tgtEl>
                                          <p:spTgt spid="18"/>
                                        </p:tgtEl>
                                        <p:attrNameLst>
                                          <p:attrName>ppt_x</p:attrName>
                                        </p:attrNameLst>
                                      </p:cBhvr>
                                      <p:tavLst>
                                        <p:tav tm="0">
                                          <p:val>
                                            <p:strVal val="#ppt_x-.2"/>
                                          </p:val>
                                        </p:tav>
                                        <p:tav tm="100000">
                                          <p:val>
                                            <p:strVal val="#ppt_x"/>
                                          </p:val>
                                        </p:tav>
                                      </p:tavLst>
                                    </p:anim>
                                    <p:anim calcmode="lin" valueType="num">
                                      <p:cBhvr>
                                        <p:cTn id="10" dur="2000" fill="hold"/>
                                        <p:tgtEl>
                                          <p:spTgt spid="18"/>
                                        </p:tgtEl>
                                        <p:attrNameLst>
                                          <p:attrName>ppt_y</p:attrName>
                                        </p:attrNameLst>
                                      </p:cBhvr>
                                      <p:tavLst>
                                        <p:tav tm="0">
                                          <p:val>
                                            <p:strVal val="#ppt_y"/>
                                          </p:val>
                                        </p:tav>
                                        <p:tav tm="100000">
                                          <p:val>
                                            <p:strVal val="#ppt_y"/>
                                          </p:val>
                                        </p:tav>
                                      </p:tavLst>
                                    </p:anim>
                                    <p:animEffect transition="in" filter="fade">
                                      <p:cBhvr>
                                        <p:cTn id="11" dur="20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2000" fill="hold">
                                          <p:stCondLst>
                                            <p:cond delay="0"/>
                                          </p:stCondLst>
                                        </p:cTn>
                                        <p:tgtEl>
                                          <p:spTgt spid="19"/>
                                        </p:tgtEl>
                                        <p:attrNameLst>
                                          <p:attrName>style.visibility</p:attrName>
                                        </p:attrNameLst>
                                      </p:cBhvr>
                                      <p:to>
                                        <p:strVal val="visible"/>
                                      </p:to>
                                    </p:set>
                                    <p:anim calcmode="lin" valueType="num">
                                      <p:cBhvr>
                                        <p:cTn id="16" dur="2000" fill="hold"/>
                                        <p:tgtEl>
                                          <p:spTgt spid="19"/>
                                        </p:tgtEl>
                                        <p:attrNameLst>
                                          <p:attrName>ppt_w</p:attrName>
                                        </p:attrNameLst>
                                      </p:cBhvr>
                                      <p:tavLst>
                                        <p:tav tm="0">
                                          <p:val>
                                            <p:strVal val="#ppt_w*0.05"/>
                                          </p:val>
                                        </p:tav>
                                        <p:tav tm="100000">
                                          <p:val>
                                            <p:strVal val="#ppt_w"/>
                                          </p:val>
                                        </p:tav>
                                      </p:tavLst>
                                    </p:anim>
                                    <p:anim calcmode="lin" valueType="num">
                                      <p:cBhvr>
                                        <p:cTn id="17" dur="2000" fill="hold"/>
                                        <p:tgtEl>
                                          <p:spTgt spid="19"/>
                                        </p:tgtEl>
                                        <p:attrNameLst>
                                          <p:attrName>ppt_h</p:attrName>
                                        </p:attrNameLst>
                                      </p:cBhvr>
                                      <p:tavLst>
                                        <p:tav tm="0">
                                          <p:val>
                                            <p:strVal val="#ppt_h"/>
                                          </p:val>
                                        </p:tav>
                                        <p:tav tm="100000">
                                          <p:val>
                                            <p:strVal val="#ppt_h"/>
                                          </p:val>
                                        </p:tav>
                                      </p:tavLst>
                                    </p:anim>
                                    <p:anim calcmode="lin" valueType="num">
                                      <p:cBhvr>
                                        <p:cTn id="18" dur="2000" fill="hold"/>
                                        <p:tgtEl>
                                          <p:spTgt spid="19"/>
                                        </p:tgtEl>
                                        <p:attrNameLst>
                                          <p:attrName>ppt_x</p:attrName>
                                        </p:attrNameLst>
                                      </p:cBhvr>
                                      <p:tavLst>
                                        <p:tav tm="0">
                                          <p:val>
                                            <p:strVal val="#ppt_x-.2"/>
                                          </p:val>
                                        </p:tav>
                                        <p:tav tm="100000">
                                          <p:val>
                                            <p:strVal val="#ppt_x"/>
                                          </p:val>
                                        </p:tav>
                                      </p:tavLst>
                                    </p:anim>
                                    <p:anim calcmode="lin" valueType="num">
                                      <p:cBhvr>
                                        <p:cTn id="19" dur="2000" fill="hold"/>
                                        <p:tgtEl>
                                          <p:spTgt spid="19"/>
                                        </p:tgtEl>
                                        <p:attrNameLst>
                                          <p:attrName>ppt_y</p:attrName>
                                        </p:attrNameLst>
                                      </p:cBhvr>
                                      <p:tavLst>
                                        <p:tav tm="0">
                                          <p:val>
                                            <p:strVal val="#ppt_y"/>
                                          </p:val>
                                        </p:tav>
                                        <p:tav tm="100000">
                                          <p:val>
                                            <p:strVal val="#ppt_y"/>
                                          </p:val>
                                        </p:tav>
                                      </p:tavLst>
                                    </p:anim>
                                    <p:animEffect transition="in" filter="fade">
                                      <p:cBhvr>
                                        <p:cTn id="20" dur="20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2000" fill="hold">
                                          <p:stCondLst>
                                            <p:cond delay="0"/>
                                          </p:stCondLst>
                                        </p:cTn>
                                        <p:tgtEl>
                                          <p:spTgt spid="22"/>
                                        </p:tgtEl>
                                        <p:attrNameLst>
                                          <p:attrName>style.visibility</p:attrName>
                                        </p:attrNameLst>
                                      </p:cBhvr>
                                      <p:to>
                                        <p:strVal val="visible"/>
                                      </p:to>
                                    </p:set>
                                    <p:anim calcmode="lin" valueType="num">
                                      <p:cBhvr>
                                        <p:cTn id="25" dur="2000" fill="hold"/>
                                        <p:tgtEl>
                                          <p:spTgt spid="22"/>
                                        </p:tgtEl>
                                        <p:attrNameLst>
                                          <p:attrName>ppt_w</p:attrName>
                                        </p:attrNameLst>
                                      </p:cBhvr>
                                      <p:tavLst>
                                        <p:tav tm="0">
                                          <p:val>
                                            <p:strVal val="#ppt_w*0.05"/>
                                          </p:val>
                                        </p:tav>
                                        <p:tav tm="100000">
                                          <p:val>
                                            <p:strVal val="#ppt_w"/>
                                          </p:val>
                                        </p:tav>
                                      </p:tavLst>
                                    </p:anim>
                                    <p:anim calcmode="lin" valueType="num">
                                      <p:cBhvr>
                                        <p:cTn id="26" dur="2000" fill="hold"/>
                                        <p:tgtEl>
                                          <p:spTgt spid="22"/>
                                        </p:tgtEl>
                                        <p:attrNameLst>
                                          <p:attrName>ppt_h</p:attrName>
                                        </p:attrNameLst>
                                      </p:cBhvr>
                                      <p:tavLst>
                                        <p:tav tm="0">
                                          <p:val>
                                            <p:strVal val="#ppt_h"/>
                                          </p:val>
                                        </p:tav>
                                        <p:tav tm="100000">
                                          <p:val>
                                            <p:strVal val="#ppt_h"/>
                                          </p:val>
                                        </p:tav>
                                      </p:tavLst>
                                    </p:anim>
                                    <p:anim calcmode="lin" valueType="num">
                                      <p:cBhvr>
                                        <p:cTn id="27" dur="2000" fill="hold"/>
                                        <p:tgtEl>
                                          <p:spTgt spid="22"/>
                                        </p:tgtEl>
                                        <p:attrNameLst>
                                          <p:attrName>ppt_x</p:attrName>
                                        </p:attrNameLst>
                                      </p:cBhvr>
                                      <p:tavLst>
                                        <p:tav tm="0">
                                          <p:val>
                                            <p:strVal val="#ppt_x-.2"/>
                                          </p:val>
                                        </p:tav>
                                        <p:tav tm="100000">
                                          <p:val>
                                            <p:strVal val="#ppt_x"/>
                                          </p:val>
                                        </p:tav>
                                      </p:tavLst>
                                    </p:anim>
                                    <p:anim calcmode="lin" valueType="num">
                                      <p:cBhvr>
                                        <p:cTn id="28" dur="2000" fill="hold"/>
                                        <p:tgtEl>
                                          <p:spTgt spid="22"/>
                                        </p:tgtEl>
                                        <p:attrNameLst>
                                          <p:attrName>ppt_y</p:attrName>
                                        </p:attrNameLst>
                                      </p:cBhvr>
                                      <p:tavLst>
                                        <p:tav tm="0">
                                          <p:val>
                                            <p:strVal val="#ppt_y"/>
                                          </p:val>
                                        </p:tav>
                                        <p:tav tm="100000">
                                          <p:val>
                                            <p:strVal val="#ppt_y"/>
                                          </p:val>
                                        </p:tav>
                                      </p:tavLst>
                                    </p:anim>
                                    <p:animEffect transition="in" filter="fade">
                                      <p:cBhvr>
                                        <p:cTn id="29"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P spid="22" grpId="0"/>
      <p:bldP spid="2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390699"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4" name="Rectangle 2"/>
          <p:cNvSpPr txBox="1">
            <a:spLocks noChangeArrowheads="1"/>
          </p:cNvSpPr>
          <p:nvPr/>
        </p:nvSpPr>
        <p:spPr>
          <a:xfrm>
            <a:off x="960438" y="165100"/>
            <a:ext cx="6632575" cy="557213"/>
          </a:xfrm>
          <a:prstGeom prst="rect">
            <a:avLst/>
          </a:prstGeom>
        </p:spPr>
        <p:txBody>
          <a:bodyPr vert="horz" wrap="square" lIns="91440" tIns="45720" rIns="91440" bIns="45720" numCol="1" anchor="t" anchorCtr="0" compatLnSpc="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base">
              <a:lnSpc>
                <a:spcPct val="100000"/>
              </a:lnSpc>
              <a:spcAft>
                <a:spcPct val="0"/>
              </a:spcAft>
              <a:defRPr/>
            </a:pPr>
            <a:r>
              <a:rPr kumimoji="1" lang="zh-CN" altLang="en-US" sz="3200" b="1" kern="0" dirty="0">
                <a:solidFill>
                  <a:schemeClr val="tx2"/>
                </a:solidFill>
              </a:rPr>
              <a:t>★</a:t>
            </a:r>
            <a:r>
              <a:rPr kumimoji="1" lang="zh-CN" altLang="en-US" sz="2800" b="1" kern="0" dirty="0">
                <a:ea typeface="黑体" panose="02010609060101010101" pitchFamily="49" charset="-122"/>
              </a:rPr>
              <a:t>有了机械互锁能否去掉电气互锁？</a:t>
            </a:r>
          </a:p>
        </p:txBody>
      </p:sp>
      <p:pic>
        <p:nvPicPr>
          <p:cNvPr id="25" name="图片 24"/>
          <p:cNvPicPr>
            <a:picLocks noChangeAspect="1"/>
          </p:cNvPicPr>
          <p:nvPr/>
        </p:nvPicPr>
        <p:blipFill>
          <a:blip r:embed="rId3"/>
          <a:stretch>
            <a:fillRect/>
          </a:stretch>
        </p:blipFill>
        <p:spPr>
          <a:xfrm>
            <a:off x="6777124" y="1404706"/>
            <a:ext cx="4753610" cy="3217545"/>
          </a:xfrm>
          <a:prstGeom prst="rect">
            <a:avLst/>
          </a:prstGeom>
        </p:spPr>
      </p:pic>
      <p:sp>
        <p:nvSpPr>
          <p:cNvPr id="26" name="Rectangle 3"/>
          <p:cNvSpPr txBox="1">
            <a:spLocks/>
          </p:cNvSpPr>
          <p:nvPr/>
        </p:nvSpPr>
        <p:spPr>
          <a:xfrm>
            <a:off x="1378470" y="1261108"/>
            <a:ext cx="2740025" cy="1367561"/>
          </a:xfrm>
          <a:prstGeom prst="rect">
            <a:avLst/>
          </a:prstGeom>
        </p:spPr>
        <p:txBody>
          <a:bodyPr vert="horz" wrap="square" lIns="91440" tIns="45720" rIns="91440" bIns="45720" anchor="t"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10000"/>
              </a:lnSpc>
              <a:spcBef>
                <a:spcPct val="0"/>
              </a:spcBef>
              <a:buFontTx/>
              <a:buNone/>
            </a:pPr>
            <a:r>
              <a:rPr lang="zh-CN" altLang="en-US" sz="2400" b="1" dirty="0">
                <a:solidFill>
                  <a:srgbClr val="FF0000"/>
                </a:solidFill>
                <a:latin typeface="黑体" panose="02010609060101010101" pitchFamily="49" charset="-122"/>
                <a:ea typeface="黑体" panose="02010609060101010101" pitchFamily="49" charset="-122"/>
              </a:rPr>
              <a:t>不能！</a:t>
            </a:r>
          </a:p>
          <a:p>
            <a:pPr marL="0">
              <a:lnSpc>
                <a:spcPct val="110000"/>
              </a:lnSpc>
              <a:spcBef>
                <a:spcPct val="0"/>
              </a:spcBef>
              <a:buFontTx/>
              <a:buNone/>
            </a:pPr>
            <a:r>
              <a:rPr lang="zh-CN" altLang="en-US" sz="2400" b="1" dirty="0">
                <a:solidFill>
                  <a:srgbClr val="FF0000"/>
                </a:solidFill>
                <a:latin typeface="黑体" panose="02010609060101010101" pitchFamily="49" charset="-122"/>
                <a:ea typeface="黑体" panose="02010609060101010101" pitchFamily="49" charset="-122"/>
              </a:rPr>
              <a:t>因为这样仍然可能发生电源短路！</a:t>
            </a:r>
          </a:p>
        </p:txBody>
      </p:sp>
      <p:sp>
        <p:nvSpPr>
          <p:cNvPr id="28" name="AutoShape 8"/>
          <p:cNvSpPr/>
          <p:nvPr/>
        </p:nvSpPr>
        <p:spPr>
          <a:xfrm>
            <a:off x="7250199" y="2514686"/>
            <a:ext cx="2136775" cy="980440"/>
          </a:xfrm>
          <a:prstGeom prst="flowChartTerminator">
            <a:avLst/>
          </a:prstGeom>
          <a:noFill/>
          <a:ln w="25400" cap="flat" cmpd="sng">
            <a:solidFill>
              <a:srgbClr val="D60093"/>
            </a:solidFill>
            <a:prstDash val="solid"/>
            <a:miter/>
            <a:headEnd type="none" w="med" len="med"/>
            <a:tailEnd type="none" w="med" len="med"/>
          </a:ln>
        </p:spPr>
        <p:txBody>
          <a:bodyPr wrap="none" anchor="ctr" anchorCtr="0"/>
          <a:lstStyle/>
          <a:p>
            <a:pPr algn="ctr"/>
            <a:endParaRPr lang="zh-CN" altLang="en-US" dirty="0">
              <a:latin typeface="Arial" panose="020B0604020202020204" pitchFamily="34" charset="0"/>
              <a:ea typeface="宋体" panose="02010600030101010101" pitchFamily="2" charset="-122"/>
            </a:endParaRPr>
          </a:p>
        </p:txBody>
      </p:sp>
      <p:cxnSp>
        <p:nvCxnSpPr>
          <p:cNvPr id="30" name="直接连接符 29"/>
          <p:cNvCxnSpPr/>
          <p:nvPr/>
        </p:nvCxnSpPr>
        <p:spPr>
          <a:xfrm>
            <a:off x="7683904" y="2836949"/>
            <a:ext cx="0" cy="371475"/>
          </a:xfrm>
          <a:prstGeom prst="line">
            <a:avLst/>
          </a:prstGeom>
          <a:ln w="28575" cap="flat" cmpd="sng">
            <a:solidFill>
              <a:srgbClr val="FF0000"/>
            </a:solidFill>
            <a:prstDash val="solid"/>
            <a:round/>
            <a:headEnd type="none" w="med" len="med"/>
            <a:tailEnd type="none" w="med" len="med"/>
          </a:ln>
        </p:spPr>
      </p:cxnSp>
      <p:cxnSp>
        <p:nvCxnSpPr>
          <p:cNvPr id="31" name="直接连接符 30"/>
          <p:cNvCxnSpPr/>
          <p:nvPr/>
        </p:nvCxnSpPr>
        <p:spPr>
          <a:xfrm>
            <a:off x="7935999" y="2836314"/>
            <a:ext cx="0" cy="371475"/>
          </a:xfrm>
          <a:prstGeom prst="line">
            <a:avLst/>
          </a:prstGeom>
          <a:ln w="28575" cap="flat" cmpd="sng">
            <a:solidFill>
              <a:srgbClr val="FF0000"/>
            </a:solidFill>
            <a:prstDash val="solid"/>
            <a:round/>
            <a:headEnd type="none" w="med" len="med"/>
            <a:tailEnd type="none" w="med" len="med"/>
          </a:ln>
        </p:spPr>
      </p:cxnSp>
      <p:cxnSp>
        <p:nvCxnSpPr>
          <p:cNvPr id="32" name="直接连接符 31"/>
          <p:cNvCxnSpPr/>
          <p:nvPr/>
        </p:nvCxnSpPr>
        <p:spPr>
          <a:xfrm>
            <a:off x="8188094" y="2836314"/>
            <a:ext cx="0" cy="371475"/>
          </a:xfrm>
          <a:prstGeom prst="line">
            <a:avLst/>
          </a:prstGeom>
          <a:ln w="28575" cap="flat" cmpd="sng">
            <a:solidFill>
              <a:srgbClr val="FF0000"/>
            </a:solidFill>
            <a:prstDash val="solid"/>
            <a:round/>
            <a:headEnd type="none" w="med" len="med"/>
            <a:tailEnd type="none" w="med" len="med"/>
          </a:ln>
        </p:spPr>
      </p:cxnSp>
      <p:cxnSp>
        <p:nvCxnSpPr>
          <p:cNvPr id="33" name="直接连接符 32"/>
          <p:cNvCxnSpPr/>
          <p:nvPr/>
        </p:nvCxnSpPr>
        <p:spPr>
          <a:xfrm rot="16200000">
            <a:off x="7401329" y="1446299"/>
            <a:ext cx="0" cy="371475"/>
          </a:xfrm>
          <a:prstGeom prst="line">
            <a:avLst/>
          </a:prstGeom>
          <a:ln w="28575" cap="flat" cmpd="sng">
            <a:solidFill>
              <a:srgbClr val="FF0000"/>
            </a:solidFill>
            <a:prstDash val="solid"/>
            <a:round/>
            <a:headEnd type="none" w="med" len="med"/>
            <a:tailEnd type="none" w="med" len="med"/>
          </a:ln>
        </p:spPr>
      </p:cxnSp>
      <p:cxnSp>
        <p:nvCxnSpPr>
          <p:cNvPr id="34" name="直接连接符 33"/>
          <p:cNvCxnSpPr/>
          <p:nvPr/>
        </p:nvCxnSpPr>
        <p:spPr>
          <a:xfrm rot="16200000">
            <a:off x="7401329" y="1699029"/>
            <a:ext cx="0" cy="371475"/>
          </a:xfrm>
          <a:prstGeom prst="line">
            <a:avLst/>
          </a:prstGeom>
          <a:ln w="28575" cap="flat" cmpd="sng">
            <a:solidFill>
              <a:srgbClr val="FF0000"/>
            </a:solidFill>
            <a:prstDash val="solid"/>
            <a:round/>
            <a:headEnd type="none" w="med" len="med"/>
            <a:tailEnd type="none" w="med" len="med"/>
          </a:ln>
        </p:spPr>
      </p:cxnSp>
      <p:cxnSp>
        <p:nvCxnSpPr>
          <p:cNvPr id="35" name="直接连接符 34"/>
          <p:cNvCxnSpPr/>
          <p:nvPr/>
        </p:nvCxnSpPr>
        <p:spPr>
          <a:xfrm rot="16200000">
            <a:off x="7401329" y="1951759"/>
            <a:ext cx="0" cy="371475"/>
          </a:xfrm>
          <a:prstGeom prst="line">
            <a:avLst/>
          </a:prstGeom>
          <a:ln w="28575" cap="flat" cmpd="sng">
            <a:solidFill>
              <a:srgbClr val="FF0000"/>
            </a:solidFill>
            <a:prstDash val="solid"/>
            <a:round/>
            <a:headEnd type="none" w="med" len="med"/>
            <a:tailEnd type="none" w="med" len="med"/>
          </a:ln>
        </p:spPr>
      </p:cxnSp>
      <p:cxnSp>
        <p:nvCxnSpPr>
          <p:cNvPr id="36" name="直接连接符 35"/>
          <p:cNvCxnSpPr/>
          <p:nvPr/>
        </p:nvCxnSpPr>
        <p:spPr>
          <a:xfrm>
            <a:off x="8475749" y="2836949"/>
            <a:ext cx="0" cy="371475"/>
          </a:xfrm>
          <a:prstGeom prst="line">
            <a:avLst/>
          </a:prstGeom>
          <a:ln w="28575" cap="flat" cmpd="sng">
            <a:solidFill>
              <a:srgbClr val="FF0000"/>
            </a:solidFill>
            <a:prstDash val="solid"/>
            <a:round/>
            <a:headEnd type="none" w="med" len="med"/>
            <a:tailEnd type="none" w="med" len="med"/>
          </a:ln>
        </p:spPr>
      </p:cxnSp>
      <p:cxnSp>
        <p:nvCxnSpPr>
          <p:cNvPr id="37" name="直接连接符 36"/>
          <p:cNvCxnSpPr/>
          <p:nvPr/>
        </p:nvCxnSpPr>
        <p:spPr>
          <a:xfrm>
            <a:off x="8727844" y="2836314"/>
            <a:ext cx="0" cy="371475"/>
          </a:xfrm>
          <a:prstGeom prst="line">
            <a:avLst/>
          </a:prstGeom>
          <a:ln w="28575" cap="flat" cmpd="sng">
            <a:solidFill>
              <a:srgbClr val="FF0000"/>
            </a:solidFill>
            <a:prstDash val="solid"/>
            <a:round/>
            <a:headEnd type="none" w="med" len="med"/>
            <a:tailEnd type="none" w="med" len="med"/>
          </a:ln>
        </p:spPr>
      </p:cxnSp>
      <p:cxnSp>
        <p:nvCxnSpPr>
          <p:cNvPr id="38" name="直接连接符 37"/>
          <p:cNvCxnSpPr/>
          <p:nvPr/>
        </p:nvCxnSpPr>
        <p:spPr>
          <a:xfrm>
            <a:off x="8979939" y="2836314"/>
            <a:ext cx="0" cy="371475"/>
          </a:xfrm>
          <a:prstGeom prst="line">
            <a:avLst/>
          </a:prstGeom>
          <a:ln w="28575" cap="flat" cmpd="sng">
            <a:solidFill>
              <a:srgbClr val="FF0000"/>
            </a:solidFill>
            <a:prstDash val="solid"/>
            <a:round/>
            <a:headEnd type="none" w="med" len="med"/>
            <a:tailEnd type="none" w="med" len="med"/>
          </a:ln>
        </p:spPr>
      </p:cxnSp>
      <p:cxnSp>
        <p:nvCxnSpPr>
          <p:cNvPr id="39" name="直接连接符 38"/>
          <p:cNvCxnSpPr/>
          <p:nvPr/>
        </p:nvCxnSpPr>
        <p:spPr>
          <a:xfrm>
            <a:off x="10383924" y="2628669"/>
            <a:ext cx="0" cy="371475"/>
          </a:xfrm>
          <a:prstGeom prst="line">
            <a:avLst/>
          </a:prstGeom>
          <a:ln w="28575" cap="flat" cmpd="sng">
            <a:solidFill>
              <a:srgbClr val="FF0000"/>
            </a:solidFill>
            <a:prstDash val="solid"/>
            <a:round/>
            <a:headEnd type="none" w="med" len="med"/>
            <a:tailEnd type="none" w="med" len="med"/>
          </a:ln>
        </p:spPr>
      </p:cxnSp>
      <p:sp>
        <p:nvSpPr>
          <p:cNvPr id="40" name="矩形 39"/>
          <p:cNvSpPr/>
          <p:nvPr/>
        </p:nvSpPr>
        <p:spPr>
          <a:xfrm>
            <a:off x="9752734" y="4079961"/>
            <a:ext cx="299720" cy="191135"/>
          </a:xfrm>
          <a:prstGeom prst="rect">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1" name="文本框 40"/>
          <p:cNvSpPr txBox="1"/>
          <p:nvPr/>
        </p:nvSpPr>
        <p:spPr>
          <a:xfrm>
            <a:off x="9592079" y="3143971"/>
            <a:ext cx="971550" cy="645160"/>
          </a:xfrm>
          <a:prstGeom prst="rect">
            <a:avLst/>
          </a:prstGeom>
          <a:noFill/>
        </p:spPr>
        <p:txBody>
          <a:bodyPr wrap="square" rtlCol="0" anchor="t">
            <a:spAutoFit/>
          </a:bodyPr>
          <a:lstStyle/>
          <a:p>
            <a:r>
              <a:rPr lang="zh-CN" altLang="en-US" sz="3600" dirty="0">
                <a:solidFill>
                  <a:srgbClr val="FF0000"/>
                </a:solidFill>
                <a:ea typeface="黑体" panose="02010609060101010101" pitchFamily="49" charset="-122"/>
                <a:sym typeface="+mn-ea"/>
              </a:rPr>
              <a:t>×</a:t>
            </a:r>
          </a:p>
        </p:txBody>
      </p:sp>
      <p:cxnSp>
        <p:nvCxnSpPr>
          <p:cNvPr id="42" name="直接连接符 41"/>
          <p:cNvCxnSpPr/>
          <p:nvPr/>
        </p:nvCxnSpPr>
        <p:spPr>
          <a:xfrm>
            <a:off x="10959869" y="2675659"/>
            <a:ext cx="0" cy="371475"/>
          </a:xfrm>
          <a:prstGeom prst="line">
            <a:avLst/>
          </a:prstGeom>
          <a:ln w="28575" cap="flat" cmpd="sng">
            <a:solidFill>
              <a:srgbClr val="FF0000"/>
            </a:solidFill>
            <a:prstDash val="solid"/>
            <a:round/>
            <a:headEnd type="none" w="med" len="med"/>
            <a:tailEnd type="none" w="med" len="med"/>
          </a:ln>
        </p:spPr>
      </p:cxnSp>
      <p:sp>
        <p:nvSpPr>
          <p:cNvPr id="43" name="矩形 42"/>
          <p:cNvSpPr/>
          <p:nvPr/>
        </p:nvSpPr>
        <p:spPr>
          <a:xfrm>
            <a:off x="10780164" y="4079961"/>
            <a:ext cx="322580" cy="208915"/>
          </a:xfrm>
          <a:prstGeom prst="rect">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4" name="矩形 43"/>
          <p:cNvSpPr/>
          <p:nvPr/>
        </p:nvSpPr>
        <p:spPr>
          <a:xfrm>
            <a:off x="9736224" y="4071071"/>
            <a:ext cx="314960" cy="217805"/>
          </a:xfrm>
          <a:prstGeom prst="rect">
            <a:avLst/>
          </a:prstGeom>
          <a:solidFill>
            <a:schemeClr val="tx2"/>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Rectangle 6"/>
          <p:cNvSpPr/>
          <p:nvPr/>
        </p:nvSpPr>
        <p:spPr>
          <a:xfrm>
            <a:off x="629848" y="5535487"/>
            <a:ext cx="9628967" cy="1015663"/>
          </a:xfrm>
          <a:prstGeom prst="rect">
            <a:avLst/>
          </a:prstGeom>
          <a:noFill/>
          <a:ln w="9525">
            <a:noFill/>
          </a:ln>
        </p:spPr>
        <p:txBody>
          <a:bodyPr wrap="square" anchor="t" anchorCtr="0">
            <a:spAutoFit/>
          </a:bodyPr>
          <a:lstStyle/>
          <a:p>
            <a:pPr>
              <a:lnSpc>
                <a:spcPct val="150000"/>
              </a:lnSpc>
            </a:pPr>
            <a:r>
              <a:rPr lang="zh-CN" altLang="en-US" sz="2000" dirty="0">
                <a:solidFill>
                  <a:srgbClr val="0000CC"/>
                </a:solidFill>
                <a:latin typeface="华文中宋" panose="02010600040101010101" pitchFamily="2" charset="-122"/>
                <a:ea typeface="华文中宋" panose="02010600040101010101" pitchFamily="2" charset="-122"/>
                <a:cs typeface="华文中宋" panose="02010600040101010101" pitchFamily="2" charset="-122"/>
              </a:rPr>
              <a:t>结论：</a:t>
            </a:r>
            <a:r>
              <a:rPr lang="zh-CN" altLang="en-US"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rPr>
              <a:t>电气互锁能确保接触器</a:t>
            </a:r>
            <a:r>
              <a:rPr lang="en-US" altLang="zh-CN"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rPr>
              <a:t>KM1</a:t>
            </a:r>
            <a:r>
              <a:rPr lang="zh-CN" altLang="en-US"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rPr>
              <a:t>和</a:t>
            </a:r>
            <a:r>
              <a:rPr lang="en-US" altLang="zh-CN"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sym typeface="+mn-ea"/>
              </a:rPr>
              <a:t>KM2</a:t>
            </a:r>
            <a:r>
              <a:rPr lang="zh-CN" altLang="en-US"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sym typeface="+mn-ea"/>
              </a:rPr>
              <a:t>不会同时得电</a:t>
            </a:r>
            <a:r>
              <a:rPr lang="zh-CN" altLang="en-US"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rPr>
              <a:t>，从而能避免发生电源短路。缺少</a:t>
            </a:r>
            <a:r>
              <a:rPr lang="zh-CN" altLang="en-US" sz="2000" dirty="0">
                <a:solidFill>
                  <a:srgbClr val="0000CC"/>
                </a:solidFill>
                <a:latin typeface="Times New Roman" panose="02020603050405020304" pitchFamily="18" charset="0"/>
                <a:ea typeface="华文行楷" panose="02010800040101010101" pitchFamily="2" charset="-122"/>
                <a:cs typeface="Times New Roman" panose="02020603050405020304" pitchFamily="18" charset="0"/>
                <a:sym typeface="+mn-ea"/>
              </a:rPr>
              <a:t>电气互锁的电路就没有这个功能。</a:t>
            </a:r>
          </a:p>
        </p:txBody>
      </p:sp>
      <p:sp>
        <p:nvSpPr>
          <p:cNvPr id="55" name="矩形 54"/>
          <p:cNvSpPr/>
          <p:nvPr/>
        </p:nvSpPr>
        <p:spPr>
          <a:xfrm>
            <a:off x="578572" y="2947806"/>
            <a:ext cx="6096000" cy="1477328"/>
          </a:xfrm>
          <a:prstGeom prst="rect">
            <a:avLst/>
          </a:prstGeom>
        </p:spPr>
        <p:txBody>
          <a:bodyPr>
            <a:spAutoFit/>
          </a:bodyPr>
          <a:lstStyle/>
          <a:p>
            <a:r>
              <a:rPr lang="zh-CN" altLang="en-US" dirty="0">
                <a:latin typeface="华文新魏" panose="02010800040101010101" pitchFamily="2" charset="-122"/>
                <a:ea typeface="华文新魏" panose="02010800040101010101" pitchFamily="2" charset="-122"/>
              </a:rPr>
              <a:t>若正转时电流过大使</a:t>
            </a:r>
            <a:r>
              <a:rPr lang="en-US" altLang="zh-CN" dirty="0">
                <a:latin typeface="华文新魏" panose="02010800040101010101" pitchFamily="2" charset="-122"/>
                <a:ea typeface="华文新魏" panose="02010800040101010101" pitchFamily="2" charset="-122"/>
              </a:rPr>
              <a:t>KM1</a:t>
            </a:r>
            <a:r>
              <a:rPr lang="zh-CN" altLang="en-US" dirty="0">
                <a:latin typeface="华文新魏" panose="02010800040101010101" pitchFamily="2" charset="-122"/>
                <a:ea typeface="华文新魏" panose="02010800040101010101" pitchFamily="2" charset="-122"/>
              </a:rPr>
              <a:t>主触头熔焊（动、静触头烧蚀在一起），需要反转时，按下</a:t>
            </a:r>
            <a:r>
              <a:rPr lang="en-US" altLang="zh-CN" dirty="0">
                <a:latin typeface="华文新魏" panose="02010800040101010101" pitchFamily="2" charset="-122"/>
                <a:ea typeface="华文新魏" panose="02010800040101010101" pitchFamily="2" charset="-122"/>
              </a:rPr>
              <a:t>SB3，SB3</a:t>
            </a:r>
            <a:r>
              <a:rPr lang="zh-CN" altLang="en-US" dirty="0">
                <a:latin typeface="华文新魏" panose="02010800040101010101" pitchFamily="2" charset="-122"/>
                <a:ea typeface="华文新魏" panose="02010800040101010101" pitchFamily="2" charset="-122"/>
              </a:rPr>
              <a:t>机械互锁切断</a:t>
            </a:r>
            <a:r>
              <a:rPr lang="en-US" altLang="zh-CN" dirty="0">
                <a:latin typeface="华文新魏" panose="02010800040101010101" pitchFamily="2" charset="-122"/>
                <a:ea typeface="华文新魏" panose="02010800040101010101" pitchFamily="2" charset="-122"/>
              </a:rPr>
              <a:t>KM1</a:t>
            </a:r>
            <a:r>
              <a:rPr lang="zh-CN" altLang="en-US" dirty="0">
                <a:latin typeface="华文新魏" panose="02010800040101010101" pitchFamily="2" charset="-122"/>
                <a:ea typeface="华文新魏" panose="02010800040101010101" pitchFamily="2" charset="-122"/>
              </a:rPr>
              <a:t>的线圈电路，但</a:t>
            </a:r>
            <a:r>
              <a:rPr lang="en-US" altLang="zh-CN" dirty="0">
                <a:latin typeface="华文新魏" panose="02010800040101010101" pitchFamily="2" charset="-122"/>
                <a:ea typeface="华文新魏" panose="02010800040101010101" pitchFamily="2" charset="-122"/>
              </a:rPr>
              <a:t>KM1</a:t>
            </a:r>
            <a:r>
              <a:rPr lang="zh-CN" altLang="en-US" dirty="0">
                <a:latin typeface="华文新魏" panose="02010800040101010101" pitchFamily="2" charset="-122"/>
                <a:ea typeface="华文新魏" panose="02010800040101010101" pitchFamily="2" charset="-122"/>
              </a:rPr>
              <a:t>主触头熔焊不能复位，而</a:t>
            </a:r>
            <a:r>
              <a:rPr lang="en-US" altLang="zh-CN" dirty="0">
                <a:latin typeface="华文新魏" panose="02010800040101010101" pitchFamily="2" charset="-122"/>
                <a:ea typeface="华文新魏" panose="02010800040101010101" pitchFamily="2" charset="-122"/>
              </a:rPr>
              <a:t>SB3</a:t>
            </a:r>
            <a:r>
              <a:rPr lang="zh-CN" altLang="en-US" dirty="0">
                <a:latin typeface="华文新魏" panose="02010800040101010101" pitchFamily="2" charset="-122"/>
                <a:ea typeface="华文新魏" panose="02010800040101010101" pitchFamily="2" charset="-122"/>
              </a:rPr>
              <a:t>常开触头闭合使</a:t>
            </a:r>
            <a:r>
              <a:rPr lang="en-US" altLang="zh-CN" dirty="0">
                <a:latin typeface="华文新魏" panose="02010800040101010101" pitchFamily="2" charset="-122"/>
                <a:ea typeface="华文新魏" panose="02010800040101010101" pitchFamily="2" charset="-122"/>
              </a:rPr>
              <a:t>KM2</a:t>
            </a:r>
            <a:r>
              <a:rPr lang="zh-CN" altLang="en-US" dirty="0">
                <a:latin typeface="华文新魏" panose="02010800040101010101" pitchFamily="2" charset="-122"/>
                <a:ea typeface="华文新魏" panose="02010800040101010101" pitchFamily="2" charset="-122"/>
                <a:sym typeface="+mn-ea"/>
              </a:rPr>
              <a:t>线圈</a:t>
            </a:r>
            <a:r>
              <a:rPr lang="zh-CN" altLang="en-US" dirty="0">
                <a:latin typeface="华文新魏" panose="02010800040101010101" pitchFamily="2" charset="-122"/>
                <a:ea typeface="华文新魏" panose="02010800040101010101" pitchFamily="2" charset="-122"/>
              </a:rPr>
              <a:t>得电，</a:t>
            </a:r>
            <a:r>
              <a:rPr lang="en-US" altLang="zh-CN" dirty="0">
                <a:latin typeface="华文新魏" panose="02010800040101010101" pitchFamily="2" charset="-122"/>
                <a:ea typeface="华文新魏" panose="02010800040101010101" pitchFamily="2" charset="-122"/>
              </a:rPr>
              <a:t>KM2</a:t>
            </a:r>
            <a:r>
              <a:rPr lang="zh-CN" altLang="en-US" dirty="0">
                <a:latin typeface="华文新魏" panose="02010800040101010101" pitchFamily="2" charset="-122"/>
                <a:ea typeface="华文新魏" panose="02010800040101010101" pitchFamily="2" charset="-122"/>
              </a:rPr>
              <a:t>主触头闭合，会发生两相电源短路。</a:t>
            </a:r>
            <a:endParaRPr lang="zh-CN" altLang="en-US" dirty="0">
              <a:latin typeface="楷体_GB2312" pitchFamily="49" charset="-122"/>
              <a:ea typeface="楷体_GB2312" pitchFamily="49" charset="-122"/>
            </a:endParaRPr>
          </a:p>
        </p:txBody>
      </p:sp>
      <p:sp>
        <p:nvSpPr>
          <p:cNvPr id="56" name="矩形 55"/>
          <p:cNvSpPr/>
          <p:nvPr/>
        </p:nvSpPr>
        <p:spPr>
          <a:xfrm>
            <a:off x="578572" y="4550177"/>
            <a:ext cx="6096000" cy="646331"/>
          </a:xfrm>
          <a:prstGeom prst="rect">
            <a:avLst/>
          </a:prstGeom>
        </p:spPr>
        <p:txBody>
          <a:bodyPr>
            <a:spAutoFit/>
          </a:bodyPr>
          <a:lstStyle/>
          <a:p>
            <a:r>
              <a:rPr lang="zh-CN" altLang="en-US" dirty="0">
                <a:latin typeface="华文新魏" panose="02010800040101010101" pitchFamily="2" charset="-122"/>
                <a:ea typeface="华文新魏" panose="02010800040101010101" pitchFamily="2" charset="-122"/>
                <a:sym typeface="+mn-ea"/>
              </a:rPr>
              <a:t>若</a:t>
            </a:r>
            <a:r>
              <a:rPr lang="zh-CN" altLang="en-US" dirty="0">
                <a:latin typeface="华文新魏" panose="02010800040101010101" pitchFamily="2" charset="-122"/>
                <a:ea typeface="华文新魏" panose="02010800040101010101" pitchFamily="2" charset="-122"/>
              </a:rPr>
              <a:t>正转时接触器</a:t>
            </a:r>
            <a:r>
              <a:rPr lang="en-US" altLang="zh-CN" dirty="0">
                <a:latin typeface="华文新魏" panose="02010800040101010101" pitchFamily="2" charset="-122"/>
                <a:ea typeface="华文新魏" panose="02010800040101010101" pitchFamily="2" charset="-122"/>
              </a:rPr>
              <a:t>KM1</a:t>
            </a:r>
            <a:r>
              <a:rPr lang="zh-CN" altLang="en-US" dirty="0">
                <a:latin typeface="华文新魏" panose="02010800040101010101" pitchFamily="2" charset="-122"/>
                <a:ea typeface="华文新魏" panose="02010800040101010101" pitchFamily="2" charset="-122"/>
              </a:rPr>
              <a:t>的触头支架出现机械卡阻，在进行正反转切换时，亦</a:t>
            </a:r>
            <a:r>
              <a:rPr lang="zh-CN" altLang="en-US" dirty="0">
                <a:latin typeface="华文新魏" panose="02010800040101010101" pitchFamily="2" charset="-122"/>
                <a:ea typeface="华文新魏" panose="02010800040101010101" pitchFamily="2" charset="-122"/>
                <a:sym typeface="+mn-ea"/>
              </a:rPr>
              <a:t>会发生两相电源短路</a:t>
            </a:r>
            <a:r>
              <a:rPr lang="zh-CN" altLang="en-US" dirty="0">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5441953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2000" fill="hold">
                                          <p:stCondLst>
                                            <p:cond delay="0"/>
                                          </p:stCondLst>
                                        </p:cTn>
                                        <p:tgtEl>
                                          <p:spTgt spid="24"/>
                                        </p:tgtEl>
                                        <p:attrNameLst>
                                          <p:attrName>style.visibility</p:attrName>
                                        </p:attrNameLst>
                                      </p:cBhvr>
                                      <p:to>
                                        <p:strVal val="visible"/>
                                      </p:to>
                                    </p:set>
                                    <p:anim calcmode="lin" valueType="num">
                                      <p:cBhvr>
                                        <p:cTn id="7" dur="2000" fill="hold"/>
                                        <p:tgtEl>
                                          <p:spTgt spid="24"/>
                                        </p:tgtEl>
                                        <p:attrNameLst>
                                          <p:attrName>ppt_w</p:attrName>
                                        </p:attrNameLst>
                                      </p:cBhvr>
                                      <p:tavLst>
                                        <p:tav tm="0">
                                          <p:val>
                                            <p:fltVal val="0"/>
                                          </p:val>
                                        </p:tav>
                                        <p:tav tm="100000">
                                          <p:val>
                                            <p:strVal val="#ppt_w"/>
                                          </p:val>
                                        </p:tav>
                                      </p:tavLst>
                                    </p:anim>
                                    <p:anim calcmode="lin" valueType="num">
                                      <p:cBhvr>
                                        <p:cTn id="8" dur="2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2000" fill="hold">
                                          <p:stCondLst>
                                            <p:cond delay="0"/>
                                          </p:stCondLst>
                                        </p:cTn>
                                        <p:tgtEl>
                                          <p:spTgt spid="26">
                                            <p:txEl>
                                              <p:pRg st="0" end="0"/>
                                            </p:txEl>
                                          </p:spTgt>
                                        </p:tgtEl>
                                        <p:attrNameLst>
                                          <p:attrName>style.visibility</p:attrName>
                                        </p:attrNameLst>
                                      </p:cBhvr>
                                      <p:to>
                                        <p:strVal val="visible"/>
                                      </p:to>
                                    </p:set>
                                    <p:animEffect transition="in" filter="diamond(in)">
                                      <p:cBhvr>
                                        <p:cTn id="13" dur="2000"/>
                                        <p:tgtEl>
                                          <p:spTgt spid="2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2000" fill="hold">
                                          <p:stCondLst>
                                            <p:cond delay="0"/>
                                          </p:stCondLst>
                                        </p:cTn>
                                        <p:tgtEl>
                                          <p:spTgt spid="26">
                                            <p:txEl>
                                              <p:pRg st="1" end="1"/>
                                            </p:txEl>
                                          </p:spTgt>
                                        </p:tgtEl>
                                        <p:attrNameLst>
                                          <p:attrName>style.visibility</p:attrName>
                                        </p:attrNameLst>
                                      </p:cBhvr>
                                      <p:to>
                                        <p:strVal val="visible"/>
                                      </p:to>
                                    </p:set>
                                    <p:animEffect transition="in" filter="diamond(in)">
                                      <p:cBhvr>
                                        <p:cTn id="18" dur="2000"/>
                                        <p:tgtEl>
                                          <p:spTgt spid="26">
                                            <p:txEl>
                                              <p:pRg st="1" end="1"/>
                                            </p:txEl>
                                          </p:spTgt>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2000" fill="hold">
                                          <p:stCondLst>
                                            <p:cond delay="0"/>
                                          </p:stCondLst>
                                        </p:cTn>
                                        <p:tgtEl>
                                          <p:spTgt spid="25"/>
                                        </p:tgtEl>
                                        <p:attrNameLst>
                                          <p:attrName>style.visibility</p:attrName>
                                        </p:attrNameLst>
                                      </p:cBhvr>
                                      <p:to>
                                        <p:strVal val="visible"/>
                                      </p:to>
                                    </p:set>
                                    <p:anim calcmode="lin" valueType="num">
                                      <p:cBhvr>
                                        <p:cTn id="22" dur="2000" fill="hold"/>
                                        <p:tgtEl>
                                          <p:spTgt spid="25"/>
                                        </p:tgtEl>
                                        <p:attrNameLst>
                                          <p:attrName>ppt_w</p:attrName>
                                        </p:attrNameLst>
                                      </p:cBhvr>
                                      <p:tavLst>
                                        <p:tav tm="0">
                                          <p:val>
                                            <p:strVal val="#ppt_w*0.70"/>
                                          </p:val>
                                        </p:tav>
                                        <p:tav tm="100000">
                                          <p:val>
                                            <p:strVal val="#ppt_w"/>
                                          </p:val>
                                        </p:tav>
                                      </p:tavLst>
                                    </p:anim>
                                    <p:anim calcmode="lin" valueType="num">
                                      <p:cBhvr>
                                        <p:cTn id="23" dur="2000" fill="hold"/>
                                        <p:tgtEl>
                                          <p:spTgt spid="25"/>
                                        </p:tgtEl>
                                        <p:attrNameLst>
                                          <p:attrName>ppt_h</p:attrName>
                                        </p:attrNameLst>
                                      </p:cBhvr>
                                      <p:tavLst>
                                        <p:tav tm="0">
                                          <p:val>
                                            <p:strVal val="#ppt_h"/>
                                          </p:val>
                                        </p:tav>
                                        <p:tav tm="100000">
                                          <p:val>
                                            <p:strVal val="#ppt_h"/>
                                          </p:val>
                                        </p:tav>
                                      </p:tavLst>
                                    </p:anim>
                                    <p:animEffect transition="in" filter="fade">
                                      <p:cBhvr>
                                        <p:cTn id="24" dur="20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54" presetClass="entr" presetSubtype="0" accel="100000" fill="hold" nodeType="clickEffect">
                                  <p:stCondLst>
                                    <p:cond delay="0"/>
                                  </p:stCondLst>
                                  <p:childTnLst>
                                    <p:set>
                                      <p:cBhvr>
                                        <p:cTn id="28" dur="2000" fill="hold">
                                          <p:stCondLst>
                                            <p:cond delay="0"/>
                                          </p:stCondLst>
                                        </p:cTn>
                                        <p:tgtEl>
                                          <p:spTgt spid="33"/>
                                        </p:tgtEl>
                                        <p:attrNameLst>
                                          <p:attrName>style.visibility</p:attrName>
                                        </p:attrNameLst>
                                      </p:cBhvr>
                                      <p:to>
                                        <p:strVal val="visible"/>
                                      </p:to>
                                    </p:set>
                                    <p:anim calcmode="lin" valueType="num">
                                      <p:cBhvr>
                                        <p:cTn id="29" dur="2000" fill="hold"/>
                                        <p:tgtEl>
                                          <p:spTgt spid="33"/>
                                        </p:tgtEl>
                                        <p:attrNameLst>
                                          <p:attrName>ppt_w</p:attrName>
                                        </p:attrNameLst>
                                      </p:cBhvr>
                                      <p:tavLst>
                                        <p:tav tm="0">
                                          <p:val>
                                            <p:strVal val="#ppt_w*0.05"/>
                                          </p:val>
                                        </p:tav>
                                        <p:tav tm="100000">
                                          <p:val>
                                            <p:strVal val="#ppt_w"/>
                                          </p:val>
                                        </p:tav>
                                      </p:tavLst>
                                    </p:anim>
                                    <p:anim calcmode="lin" valueType="num">
                                      <p:cBhvr>
                                        <p:cTn id="30" dur="2000" fill="hold"/>
                                        <p:tgtEl>
                                          <p:spTgt spid="33"/>
                                        </p:tgtEl>
                                        <p:attrNameLst>
                                          <p:attrName>ppt_h</p:attrName>
                                        </p:attrNameLst>
                                      </p:cBhvr>
                                      <p:tavLst>
                                        <p:tav tm="0">
                                          <p:val>
                                            <p:strVal val="#ppt_h"/>
                                          </p:val>
                                        </p:tav>
                                        <p:tav tm="100000">
                                          <p:val>
                                            <p:strVal val="#ppt_h"/>
                                          </p:val>
                                        </p:tav>
                                      </p:tavLst>
                                    </p:anim>
                                    <p:anim calcmode="lin" valueType="num">
                                      <p:cBhvr>
                                        <p:cTn id="31" dur="2000" fill="hold"/>
                                        <p:tgtEl>
                                          <p:spTgt spid="33"/>
                                        </p:tgtEl>
                                        <p:attrNameLst>
                                          <p:attrName>ppt_x</p:attrName>
                                        </p:attrNameLst>
                                      </p:cBhvr>
                                      <p:tavLst>
                                        <p:tav tm="0">
                                          <p:val>
                                            <p:strVal val="#ppt_x-.2"/>
                                          </p:val>
                                        </p:tav>
                                        <p:tav tm="100000">
                                          <p:val>
                                            <p:strVal val="#ppt_x"/>
                                          </p:val>
                                        </p:tav>
                                      </p:tavLst>
                                    </p:anim>
                                    <p:anim calcmode="lin" valueType="num">
                                      <p:cBhvr>
                                        <p:cTn id="32" dur="2000" fill="hold"/>
                                        <p:tgtEl>
                                          <p:spTgt spid="33"/>
                                        </p:tgtEl>
                                        <p:attrNameLst>
                                          <p:attrName>ppt_y</p:attrName>
                                        </p:attrNameLst>
                                      </p:cBhvr>
                                      <p:tavLst>
                                        <p:tav tm="0">
                                          <p:val>
                                            <p:strVal val="#ppt_y"/>
                                          </p:val>
                                        </p:tav>
                                        <p:tav tm="100000">
                                          <p:val>
                                            <p:strVal val="#ppt_y"/>
                                          </p:val>
                                        </p:tav>
                                      </p:tavLst>
                                    </p:anim>
                                    <p:animEffect transition="in" filter="fade">
                                      <p:cBhvr>
                                        <p:cTn id="33" dur="2000"/>
                                        <p:tgtEl>
                                          <p:spTgt spid="33"/>
                                        </p:tgtEl>
                                      </p:cBhvr>
                                    </p:animEffect>
                                  </p:childTnLst>
                                </p:cTn>
                              </p:par>
                              <p:par>
                                <p:cTn id="34" presetID="54" presetClass="entr" presetSubtype="0" accel="100000" fill="hold" nodeType="withEffect">
                                  <p:stCondLst>
                                    <p:cond delay="0"/>
                                  </p:stCondLst>
                                  <p:childTnLst>
                                    <p:set>
                                      <p:cBhvr>
                                        <p:cTn id="35" dur="2000" fill="hold">
                                          <p:stCondLst>
                                            <p:cond delay="0"/>
                                          </p:stCondLst>
                                        </p:cTn>
                                        <p:tgtEl>
                                          <p:spTgt spid="34"/>
                                        </p:tgtEl>
                                        <p:attrNameLst>
                                          <p:attrName>style.visibility</p:attrName>
                                        </p:attrNameLst>
                                      </p:cBhvr>
                                      <p:to>
                                        <p:strVal val="visible"/>
                                      </p:to>
                                    </p:set>
                                    <p:anim calcmode="lin" valueType="num">
                                      <p:cBhvr>
                                        <p:cTn id="36" dur="2000" fill="hold"/>
                                        <p:tgtEl>
                                          <p:spTgt spid="34"/>
                                        </p:tgtEl>
                                        <p:attrNameLst>
                                          <p:attrName>ppt_w</p:attrName>
                                        </p:attrNameLst>
                                      </p:cBhvr>
                                      <p:tavLst>
                                        <p:tav tm="0">
                                          <p:val>
                                            <p:strVal val="#ppt_w*0.05"/>
                                          </p:val>
                                        </p:tav>
                                        <p:tav tm="100000">
                                          <p:val>
                                            <p:strVal val="#ppt_w"/>
                                          </p:val>
                                        </p:tav>
                                      </p:tavLst>
                                    </p:anim>
                                    <p:anim calcmode="lin" valueType="num">
                                      <p:cBhvr>
                                        <p:cTn id="37" dur="2000" fill="hold"/>
                                        <p:tgtEl>
                                          <p:spTgt spid="34"/>
                                        </p:tgtEl>
                                        <p:attrNameLst>
                                          <p:attrName>ppt_h</p:attrName>
                                        </p:attrNameLst>
                                      </p:cBhvr>
                                      <p:tavLst>
                                        <p:tav tm="0">
                                          <p:val>
                                            <p:strVal val="#ppt_h"/>
                                          </p:val>
                                        </p:tav>
                                        <p:tav tm="100000">
                                          <p:val>
                                            <p:strVal val="#ppt_h"/>
                                          </p:val>
                                        </p:tav>
                                      </p:tavLst>
                                    </p:anim>
                                    <p:anim calcmode="lin" valueType="num">
                                      <p:cBhvr>
                                        <p:cTn id="38" dur="2000" fill="hold"/>
                                        <p:tgtEl>
                                          <p:spTgt spid="34"/>
                                        </p:tgtEl>
                                        <p:attrNameLst>
                                          <p:attrName>ppt_x</p:attrName>
                                        </p:attrNameLst>
                                      </p:cBhvr>
                                      <p:tavLst>
                                        <p:tav tm="0">
                                          <p:val>
                                            <p:strVal val="#ppt_x-.2"/>
                                          </p:val>
                                        </p:tav>
                                        <p:tav tm="100000">
                                          <p:val>
                                            <p:strVal val="#ppt_x"/>
                                          </p:val>
                                        </p:tav>
                                      </p:tavLst>
                                    </p:anim>
                                    <p:anim calcmode="lin" valueType="num">
                                      <p:cBhvr>
                                        <p:cTn id="39" dur="2000" fill="hold"/>
                                        <p:tgtEl>
                                          <p:spTgt spid="34"/>
                                        </p:tgtEl>
                                        <p:attrNameLst>
                                          <p:attrName>ppt_y</p:attrName>
                                        </p:attrNameLst>
                                      </p:cBhvr>
                                      <p:tavLst>
                                        <p:tav tm="0">
                                          <p:val>
                                            <p:strVal val="#ppt_y"/>
                                          </p:val>
                                        </p:tav>
                                        <p:tav tm="100000">
                                          <p:val>
                                            <p:strVal val="#ppt_y"/>
                                          </p:val>
                                        </p:tav>
                                      </p:tavLst>
                                    </p:anim>
                                    <p:animEffect transition="in" filter="fade">
                                      <p:cBhvr>
                                        <p:cTn id="40" dur="2000"/>
                                        <p:tgtEl>
                                          <p:spTgt spid="34"/>
                                        </p:tgtEl>
                                      </p:cBhvr>
                                    </p:animEffect>
                                  </p:childTnLst>
                                </p:cTn>
                              </p:par>
                              <p:par>
                                <p:cTn id="41" presetID="54" presetClass="entr" presetSubtype="0" accel="100000" fill="hold" nodeType="withEffect">
                                  <p:stCondLst>
                                    <p:cond delay="0"/>
                                  </p:stCondLst>
                                  <p:childTnLst>
                                    <p:set>
                                      <p:cBhvr>
                                        <p:cTn id="42" dur="2000" fill="hold">
                                          <p:stCondLst>
                                            <p:cond delay="0"/>
                                          </p:stCondLst>
                                        </p:cTn>
                                        <p:tgtEl>
                                          <p:spTgt spid="35"/>
                                        </p:tgtEl>
                                        <p:attrNameLst>
                                          <p:attrName>style.visibility</p:attrName>
                                        </p:attrNameLst>
                                      </p:cBhvr>
                                      <p:to>
                                        <p:strVal val="visible"/>
                                      </p:to>
                                    </p:set>
                                    <p:anim calcmode="lin" valueType="num">
                                      <p:cBhvr>
                                        <p:cTn id="43" dur="2000" fill="hold"/>
                                        <p:tgtEl>
                                          <p:spTgt spid="35"/>
                                        </p:tgtEl>
                                        <p:attrNameLst>
                                          <p:attrName>ppt_w</p:attrName>
                                        </p:attrNameLst>
                                      </p:cBhvr>
                                      <p:tavLst>
                                        <p:tav tm="0">
                                          <p:val>
                                            <p:strVal val="#ppt_w*0.05"/>
                                          </p:val>
                                        </p:tav>
                                        <p:tav tm="100000">
                                          <p:val>
                                            <p:strVal val="#ppt_w"/>
                                          </p:val>
                                        </p:tav>
                                      </p:tavLst>
                                    </p:anim>
                                    <p:anim calcmode="lin" valueType="num">
                                      <p:cBhvr>
                                        <p:cTn id="44" dur="2000" fill="hold"/>
                                        <p:tgtEl>
                                          <p:spTgt spid="35"/>
                                        </p:tgtEl>
                                        <p:attrNameLst>
                                          <p:attrName>ppt_h</p:attrName>
                                        </p:attrNameLst>
                                      </p:cBhvr>
                                      <p:tavLst>
                                        <p:tav tm="0">
                                          <p:val>
                                            <p:strVal val="#ppt_h"/>
                                          </p:val>
                                        </p:tav>
                                        <p:tav tm="100000">
                                          <p:val>
                                            <p:strVal val="#ppt_h"/>
                                          </p:val>
                                        </p:tav>
                                      </p:tavLst>
                                    </p:anim>
                                    <p:anim calcmode="lin" valueType="num">
                                      <p:cBhvr>
                                        <p:cTn id="45" dur="2000" fill="hold"/>
                                        <p:tgtEl>
                                          <p:spTgt spid="35"/>
                                        </p:tgtEl>
                                        <p:attrNameLst>
                                          <p:attrName>ppt_x</p:attrName>
                                        </p:attrNameLst>
                                      </p:cBhvr>
                                      <p:tavLst>
                                        <p:tav tm="0">
                                          <p:val>
                                            <p:strVal val="#ppt_x-.2"/>
                                          </p:val>
                                        </p:tav>
                                        <p:tav tm="100000">
                                          <p:val>
                                            <p:strVal val="#ppt_x"/>
                                          </p:val>
                                        </p:tav>
                                      </p:tavLst>
                                    </p:anim>
                                    <p:anim calcmode="lin" valueType="num">
                                      <p:cBhvr>
                                        <p:cTn id="46" dur="2000" fill="hold"/>
                                        <p:tgtEl>
                                          <p:spTgt spid="35"/>
                                        </p:tgtEl>
                                        <p:attrNameLst>
                                          <p:attrName>ppt_y</p:attrName>
                                        </p:attrNameLst>
                                      </p:cBhvr>
                                      <p:tavLst>
                                        <p:tav tm="0">
                                          <p:val>
                                            <p:strVal val="#ppt_y"/>
                                          </p:val>
                                        </p:tav>
                                        <p:tav tm="100000">
                                          <p:val>
                                            <p:strVal val="#ppt_y"/>
                                          </p:val>
                                        </p:tav>
                                      </p:tavLst>
                                    </p:anim>
                                    <p:animEffect transition="in" filter="fade">
                                      <p:cBhvr>
                                        <p:cTn id="47" dur="20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arn(inVertical)">
                                      <p:cBhvr>
                                        <p:cTn id="52" dur="500"/>
                                        <p:tgtEl>
                                          <p:spTgt spid="30"/>
                                        </p:tgtEl>
                                      </p:cBhvr>
                                    </p:animEffect>
                                  </p:childTnLst>
                                </p:cTn>
                              </p:par>
                              <p:par>
                                <p:cTn id="53" presetID="54" presetClass="entr" presetSubtype="0" accel="100000" fill="hold" nodeType="withEffect">
                                  <p:stCondLst>
                                    <p:cond delay="0"/>
                                  </p:stCondLst>
                                  <p:childTnLst>
                                    <p:set>
                                      <p:cBhvr>
                                        <p:cTn id="54" dur="2000" fill="hold">
                                          <p:stCondLst>
                                            <p:cond delay="0"/>
                                          </p:stCondLst>
                                        </p:cTn>
                                        <p:tgtEl>
                                          <p:spTgt spid="31"/>
                                        </p:tgtEl>
                                        <p:attrNameLst>
                                          <p:attrName>style.visibility</p:attrName>
                                        </p:attrNameLst>
                                      </p:cBhvr>
                                      <p:to>
                                        <p:strVal val="visible"/>
                                      </p:to>
                                    </p:set>
                                    <p:anim calcmode="lin" valueType="num">
                                      <p:cBhvr>
                                        <p:cTn id="55" dur="2000" fill="hold"/>
                                        <p:tgtEl>
                                          <p:spTgt spid="31"/>
                                        </p:tgtEl>
                                        <p:attrNameLst>
                                          <p:attrName>ppt_w</p:attrName>
                                        </p:attrNameLst>
                                      </p:cBhvr>
                                      <p:tavLst>
                                        <p:tav tm="0">
                                          <p:val>
                                            <p:strVal val="#ppt_w*0.05"/>
                                          </p:val>
                                        </p:tav>
                                        <p:tav tm="100000">
                                          <p:val>
                                            <p:strVal val="#ppt_w"/>
                                          </p:val>
                                        </p:tav>
                                      </p:tavLst>
                                    </p:anim>
                                    <p:anim calcmode="lin" valueType="num">
                                      <p:cBhvr>
                                        <p:cTn id="56" dur="2000" fill="hold"/>
                                        <p:tgtEl>
                                          <p:spTgt spid="31"/>
                                        </p:tgtEl>
                                        <p:attrNameLst>
                                          <p:attrName>ppt_h</p:attrName>
                                        </p:attrNameLst>
                                      </p:cBhvr>
                                      <p:tavLst>
                                        <p:tav tm="0">
                                          <p:val>
                                            <p:strVal val="#ppt_h"/>
                                          </p:val>
                                        </p:tav>
                                        <p:tav tm="100000">
                                          <p:val>
                                            <p:strVal val="#ppt_h"/>
                                          </p:val>
                                        </p:tav>
                                      </p:tavLst>
                                    </p:anim>
                                    <p:anim calcmode="lin" valueType="num">
                                      <p:cBhvr>
                                        <p:cTn id="57" dur="2000" fill="hold"/>
                                        <p:tgtEl>
                                          <p:spTgt spid="31"/>
                                        </p:tgtEl>
                                        <p:attrNameLst>
                                          <p:attrName>ppt_x</p:attrName>
                                        </p:attrNameLst>
                                      </p:cBhvr>
                                      <p:tavLst>
                                        <p:tav tm="0">
                                          <p:val>
                                            <p:strVal val="#ppt_x-.2"/>
                                          </p:val>
                                        </p:tav>
                                        <p:tav tm="100000">
                                          <p:val>
                                            <p:strVal val="#ppt_x"/>
                                          </p:val>
                                        </p:tav>
                                      </p:tavLst>
                                    </p:anim>
                                    <p:anim calcmode="lin" valueType="num">
                                      <p:cBhvr>
                                        <p:cTn id="58" dur="2000" fill="hold"/>
                                        <p:tgtEl>
                                          <p:spTgt spid="31"/>
                                        </p:tgtEl>
                                        <p:attrNameLst>
                                          <p:attrName>ppt_y</p:attrName>
                                        </p:attrNameLst>
                                      </p:cBhvr>
                                      <p:tavLst>
                                        <p:tav tm="0">
                                          <p:val>
                                            <p:strVal val="#ppt_y"/>
                                          </p:val>
                                        </p:tav>
                                        <p:tav tm="100000">
                                          <p:val>
                                            <p:strVal val="#ppt_y"/>
                                          </p:val>
                                        </p:tav>
                                      </p:tavLst>
                                    </p:anim>
                                    <p:animEffect transition="in" filter="fade">
                                      <p:cBhvr>
                                        <p:cTn id="59" dur="2000"/>
                                        <p:tgtEl>
                                          <p:spTgt spid="31"/>
                                        </p:tgtEl>
                                      </p:cBhvr>
                                    </p:animEffect>
                                  </p:childTnLst>
                                </p:cTn>
                              </p:par>
                              <p:par>
                                <p:cTn id="60" presetID="54" presetClass="entr" presetSubtype="0" accel="100000" fill="hold" nodeType="withEffect">
                                  <p:stCondLst>
                                    <p:cond delay="0"/>
                                  </p:stCondLst>
                                  <p:childTnLst>
                                    <p:set>
                                      <p:cBhvr>
                                        <p:cTn id="61" dur="2000" fill="hold">
                                          <p:stCondLst>
                                            <p:cond delay="0"/>
                                          </p:stCondLst>
                                        </p:cTn>
                                        <p:tgtEl>
                                          <p:spTgt spid="32"/>
                                        </p:tgtEl>
                                        <p:attrNameLst>
                                          <p:attrName>style.visibility</p:attrName>
                                        </p:attrNameLst>
                                      </p:cBhvr>
                                      <p:to>
                                        <p:strVal val="visible"/>
                                      </p:to>
                                    </p:set>
                                    <p:anim calcmode="lin" valueType="num">
                                      <p:cBhvr>
                                        <p:cTn id="62" dur="2000" fill="hold"/>
                                        <p:tgtEl>
                                          <p:spTgt spid="32"/>
                                        </p:tgtEl>
                                        <p:attrNameLst>
                                          <p:attrName>ppt_w</p:attrName>
                                        </p:attrNameLst>
                                      </p:cBhvr>
                                      <p:tavLst>
                                        <p:tav tm="0">
                                          <p:val>
                                            <p:strVal val="#ppt_w*0.05"/>
                                          </p:val>
                                        </p:tav>
                                        <p:tav tm="100000">
                                          <p:val>
                                            <p:strVal val="#ppt_w"/>
                                          </p:val>
                                        </p:tav>
                                      </p:tavLst>
                                    </p:anim>
                                    <p:anim calcmode="lin" valueType="num">
                                      <p:cBhvr>
                                        <p:cTn id="63" dur="2000" fill="hold"/>
                                        <p:tgtEl>
                                          <p:spTgt spid="32"/>
                                        </p:tgtEl>
                                        <p:attrNameLst>
                                          <p:attrName>ppt_h</p:attrName>
                                        </p:attrNameLst>
                                      </p:cBhvr>
                                      <p:tavLst>
                                        <p:tav tm="0">
                                          <p:val>
                                            <p:strVal val="#ppt_h"/>
                                          </p:val>
                                        </p:tav>
                                        <p:tav tm="100000">
                                          <p:val>
                                            <p:strVal val="#ppt_h"/>
                                          </p:val>
                                        </p:tav>
                                      </p:tavLst>
                                    </p:anim>
                                    <p:anim calcmode="lin" valueType="num">
                                      <p:cBhvr>
                                        <p:cTn id="64" dur="2000" fill="hold"/>
                                        <p:tgtEl>
                                          <p:spTgt spid="32"/>
                                        </p:tgtEl>
                                        <p:attrNameLst>
                                          <p:attrName>ppt_x</p:attrName>
                                        </p:attrNameLst>
                                      </p:cBhvr>
                                      <p:tavLst>
                                        <p:tav tm="0">
                                          <p:val>
                                            <p:strVal val="#ppt_x-.2"/>
                                          </p:val>
                                        </p:tav>
                                        <p:tav tm="100000">
                                          <p:val>
                                            <p:strVal val="#ppt_x"/>
                                          </p:val>
                                        </p:tav>
                                      </p:tavLst>
                                    </p:anim>
                                    <p:anim calcmode="lin" valueType="num">
                                      <p:cBhvr>
                                        <p:cTn id="65" dur="2000" fill="hold"/>
                                        <p:tgtEl>
                                          <p:spTgt spid="32"/>
                                        </p:tgtEl>
                                        <p:attrNameLst>
                                          <p:attrName>ppt_y</p:attrName>
                                        </p:attrNameLst>
                                      </p:cBhvr>
                                      <p:tavLst>
                                        <p:tav tm="0">
                                          <p:val>
                                            <p:strVal val="#ppt_y"/>
                                          </p:val>
                                        </p:tav>
                                        <p:tav tm="100000">
                                          <p:val>
                                            <p:strVal val="#ppt_y"/>
                                          </p:val>
                                        </p:tav>
                                      </p:tavLst>
                                    </p:anim>
                                    <p:animEffect transition="in" filter="fade">
                                      <p:cBhvr>
                                        <p:cTn id="66" dur="2000"/>
                                        <p:tgtEl>
                                          <p:spTgt spid="32"/>
                                        </p:tgtEl>
                                      </p:cBhvr>
                                    </p:animEffect>
                                  </p:childTnLst>
                                </p:cTn>
                              </p:par>
                              <p:par>
                                <p:cTn id="67" presetID="54" presetClass="entr" presetSubtype="0" accel="100000" fill="hold" grpId="0" nodeType="withEffect">
                                  <p:stCondLst>
                                    <p:cond delay="0"/>
                                  </p:stCondLst>
                                  <p:childTnLst>
                                    <p:set>
                                      <p:cBhvr>
                                        <p:cTn id="68" dur="2000" fill="hold">
                                          <p:stCondLst>
                                            <p:cond delay="0"/>
                                          </p:stCondLst>
                                        </p:cTn>
                                        <p:tgtEl>
                                          <p:spTgt spid="40"/>
                                        </p:tgtEl>
                                        <p:attrNameLst>
                                          <p:attrName>style.visibility</p:attrName>
                                        </p:attrNameLst>
                                      </p:cBhvr>
                                      <p:to>
                                        <p:strVal val="visible"/>
                                      </p:to>
                                    </p:set>
                                    <p:anim calcmode="lin" valueType="num">
                                      <p:cBhvr>
                                        <p:cTn id="69" dur="2000" fill="hold"/>
                                        <p:tgtEl>
                                          <p:spTgt spid="40"/>
                                        </p:tgtEl>
                                        <p:attrNameLst>
                                          <p:attrName>ppt_w</p:attrName>
                                        </p:attrNameLst>
                                      </p:cBhvr>
                                      <p:tavLst>
                                        <p:tav tm="0">
                                          <p:val>
                                            <p:strVal val="#ppt_w*0.05"/>
                                          </p:val>
                                        </p:tav>
                                        <p:tav tm="100000">
                                          <p:val>
                                            <p:strVal val="#ppt_w"/>
                                          </p:val>
                                        </p:tav>
                                      </p:tavLst>
                                    </p:anim>
                                    <p:anim calcmode="lin" valueType="num">
                                      <p:cBhvr>
                                        <p:cTn id="70" dur="2000" fill="hold"/>
                                        <p:tgtEl>
                                          <p:spTgt spid="40"/>
                                        </p:tgtEl>
                                        <p:attrNameLst>
                                          <p:attrName>ppt_h</p:attrName>
                                        </p:attrNameLst>
                                      </p:cBhvr>
                                      <p:tavLst>
                                        <p:tav tm="0">
                                          <p:val>
                                            <p:strVal val="#ppt_h"/>
                                          </p:val>
                                        </p:tav>
                                        <p:tav tm="100000">
                                          <p:val>
                                            <p:strVal val="#ppt_h"/>
                                          </p:val>
                                        </p:tav>
                                      </p:tavLst>
                                    </p:anim>
                                    <p:anim calcmode="lin" valueType="num">
                                      <p:cBhvr>
                                        <p:cTn id="71" dur="2000" fill="hold"/>
                                        <p:tgtEl>
                                          <p:spTgt spid="40"/>
                                        </p:tgtEl>
                                        <p:attrNameLst>
                                          <p:attrName>ppt_x</p:attrName>
                                        </p:attrNameLst>
                                      </p:cBhvr>
                                      <p:tavLst>
                                        <p:tav tm="0">
                                          <p:val>
                                            <p:strVal val="#ppt_x-.2"/>
                                          </p:val>
                                        </p:tav>
                                        <p:tav tm="100000">
                                          <p:val>
                                            <p:strVal val="#ppt_x"/>
                                          </p:val>
                                        </p:tav>
                                      </p:tavLst>
                                    </p:anim>
                                    <p:anim calcmode="lin" valueType="num">
                                      <p:cBhvr>
                                        <p:cTn id="72" dur="2000" fill="hold"/>
                                        <p:tgtEl>
                                          <p:spTgt spid="40"/>
                                        </p:tgtEl>
                                        <p:attrNameLst>
                                          <p:attrName>ppt_y</p:attrName>
                                        </p:attrNameLst>
                                      </p:cBhvr>
                                      <p:tavLst>
                                        <p:tav tm="0">
                                          <p:val>
                                            <p:strVal val="#ppt_y"/>
                                          </p:val>
                                        </p:tav>
                                        <p:tav tm="100000">
                                          <p:val>
                                            <p:strVal val="#ppt_y"/>
                                          </p:val>
                                        </p:tav>
                                      </p:tavLst>
                                    </p:anim>
                                    <p:animEffect transition="in" filter="fade">
                                      <p:cBhvr>
                                        <p:cTn id="73" dur="2000"/>
                                        <p:tgtEl>
                                          <p:spTgt spid="40"/>
                                        </p:tgtEl>
                                      </p:cBhvr>
                                    </p:animEffect>
                                  </p:childTnLst>
                                </p:cTn>
                              </p:par>
                              <p:par>
                                <p:cTn id="74" presetID="54" presetClass="entr" presetSubtype="0" accel="100000" fill="hold" nodeType="withEffect">
                                  <p:stCondLst>
                                    <p:cond delay="0"/>
                                  </p:stCondLst>
                                  <p:childTnLst>
                                    <p:set>
                                      <p:cBhvr>
                                        <p:cTn id="75" dur="2000" fill="hold">
                                          <p:stCondLst>
                                            <p:cond delay="0"/>
                                          </p:stCondLst>
                                        </p:cTn>
                                        <p:tgtEl>
                                          <p:spTgt spid="39"/>
                                        </p:tgtEl>
                                        <p:attrNameLst>
                                          <p:attrName>style.visibility</p:attrName>
                                        </p:attrNameLst>
                                      </p:cBhvr>
                                      <p:to>
                                        <p:strVal val="visible"/>
                                      </p:to>
                                    </p:set>
                                    <p:anim calcmode="lin" valueType="num">
                                      <p:cBhvr>
                                        <p:cTn id="76" dur="2000" fill="hold"/>
                                        <p:tgtEl>
                                          <p:spTgt spid="39"/>
                                        </p:tgtEl>
                                        <p:attrNameLst>
                                          <p:attrName>ppt_w</p:attrName>
                                        </p:attrNameLst>
                                      </p:cBhvr>
                                      <p:tavLst>
                                        <p:tav tm="0">
                                          <p:val>
                                            <p:strVal val="#ppt_w*0.05"/>
                                          </p:val>
                                        </p:tav>
                                        <p:tav tm="100000">
                                          <p:val>
                                            <p:strVal val="#ppt_w"/>
                                          </p:val>
                                        </p:tav>
                                      </p:tavLst>
                                    </p:anim>
                                    <p:anim calcmode="lin" valueType="num">
                                      <p:cBhvr>
                                        <p:cTn id="77" dur="2000" fill="hold"/>
                                        <p:tgtEl>
                                          <p:spTgt spid="39"/>
                                        </p:tgtEl>
                                        <p:attrNameLst>
                                          <p:attrName>ppt_h</p:attrName>
                                        </p:attrNameLst>
                                      </p:cBhvr>
                                      <p:tavLst>
                                        <p:tav tm="0">
                                          <p:val>
                                            <p:strVal val="#ppt_h"/>
                                          </p:val>
                                        </p:tav>
                                        <p:tav tm="100000">
                                          <p:val>
                                            <p:strVal val="#ppt_h"/>
                                          </p:val>
                                        </p:tav>
                                      </p:tavLst>
                                    </p:anim>
                                    <p:anim calcmode="lin" valueType="num">
                                      <p:cBhvr>
                                        <p:cTn id="78" dur="2000" fill="hold"/>
                                        <p:tgtEl>
                                          <p:spTgt spid="39"/>
                                        </p:tgtEl>
                                        <p:attrNameLst>
                                          <p:attrName>ppt_x</p:attrName>
                                        </p:attrNameLst>
                                      </p:cBhvr>
                                      <p:tavLst>
                                        <p:tav tm="0">
                                          <p:val>
                                            <p:strVal val="#ppt_x-.2"/>
                                          </p:val>
                                        </p:tav>
                                        <p:tav tm="100000">
                                          <p:val>
                                            <p:strVal val="#ppt_x"/>
                                          </p:val>
                                        </p:tav>
                                      </p:tavLst>
                                    </p:anim>
                                    <p:anim calcmode="lin" valueType="num">
                                      <p:cBhvr>
                                        <p:cTn id="79" dur="2000" fill="hold"/>
                                        <p:tgtEl>
                                          <p:spTgt spid="39"/>
                                        </p:tgtEl>
                                        <p:attrNameLst>
                                          <p:attrName>ppt_y</p:attrName>
                                        </p:attrNameLst>
                                      </p:cBhvr>
                                      <p:tavLst>
                                        <p:tav tm="0">
                                          <p:val>
                                            <p:strVal val="#ppt_y"/>
                                          </p:val>
                                        </p:tav>
                                        <p:tav tm="100000">
                                          <p:val>
                                            <p:strVal val="#ppt_y"/>
                                          </p:val>
                                        </p:tav>
                                      </p:tavLst>
                                    </p:anim>
                                    <p:animEffect transition="in" filter="fade">
                                      <p:cBhvr>
                                        <p:cTn id="80" dur="2000"/>
                                        <p:tgtEl>
                                          <p:spTgt spid="39"/>
                                        </p:tgtEl>
                                      </p:cBhvr>
                                    </p:animEffect>
                                  </p:childTnLst>
                                </p:cTn>
                              </p:par>
                            </p:childTnLst>
                          </p:cTn>
                        </p:par>
                      </p:childTnLst>
                    </p:cTn>
                  </p:par>
                  <p:par>
                    <p:cTn id="81" fill="hold">
                      <p:stCondLst>
                        <p:cond delay="indefinite"/>
                      </p:stCondLst>
                      <p:childTnLst>
                        <p:par>
                          <p:cTn id="82" fill="hold">
                            <p:stCondLst>
                              <p:cond delay="0"/>
                            </p:stCondLst>
                            <p:childTnLst>
                              <p:par>
                                <p:cTn id="83" presetID="54" presetClass="entr" presetSubtype="0" accel="100000" fill="hold" grpId="0" nodeType="clickEffect">
                                  <p:stCondLst>
                                    <p:cond delay="0"/>
                                  </p:stCondLst>
                                  <p:childTnLst>
                                    <p:set>
                                      <p:cBhvr>
                                        <p:cTn id="84" dur="2000" fill="hold">
                                          <p:stCondLst>
                                            <p:cond delay="0"/>
                                          </p:stCondLst>
                                        </p:cTn>
                                        <p:tgtEl>
                                          <p:spTgt spid="41"/>
                                        </p:tgtEl>
                                        <p:attrNameLst>
                                          <p:attrName>style.visibility</p:attrName>
                                        </p:attrNameLst>
                                      </p:cBhvr>
                                      <p:to>
                                        <p:strVal val="visible"/>
                                      </p:to>
                                    </p:set>
                                    <p:anim calcmode="lin" valueType="num">
                                      <p:cBhvr>
                                        <p:cTn id="85" dur="2000" fill="hold"/>
                                        <p:tgtEl>
                                          <p:spTgt spid="41"/>
                                        </p:tgtEl>
                                        <p:attrNameLst>
                                          <p:attrName>ppt_w</p:attrName>
                                        </p:attrNameLst>
                                      </p:cBhvr>
                                      <p:tavLst>
                                        <p:tav tm="0">
                                          <p:val>
                                            <p:strVal val="#ppt_w*0.05"/>
                                          </p:val>
                                        </p:tav>
                                        <p:tav tm="100000">
                                          <p:val>
                                            <p:strVal val="#ppt_w"/>
                                          </p:val>
                                        </p:tav>
                                      </p:tavLst>
                                    </p:anim>
                                    <p:anim calcmode="lin" valueType="num">
                                      <p:cBhvr>
                                        <p:cTn id="86" dur="2000" fill="hold"/>
                                        <p:tgtEl>
                                          <p:spTgt spid="41"/>
                                        </p:tgtEl>
                                        <p:attrNameLst>
                                          <p:attrName>ppt_h</p:attrName>
                                        </p:attrNameLst>
                                      </p:cBhvr>
                                      <p:tavLst>
                                        <p:tav tm="0">
                                          <p:val>
                                            <p:strVal val="#ppt_h"/>
                                          </p:val>
                                        </p:tav>
                                        <p:tav tm="100000">
                                          <p:val>
                                            <p:strVal val="#ppt_h"/>
                                          </p:val>
                                        </p:tav>
                                      </p:tavLst>
                                    </p:anim>
                                    <p:anim calcmode="lin" valueType="num">
                                      <p:cBhvr>
                                        <p:cTn id="87" dur="2000" fill="hold"/>
                                        <p:tgtEl>
                                          <p:spTgt spid="41"/>
                                        </p:tgtEl>
                                        <p:attrNameLst>
                                          <p:attrName>ppt_x</p:attrName>
                                        </p:attrNameLst>
                                      </p:cBhvr>
                                      <p:tavLst>
                                        <p:tav tm="0">
                                          <p:val>
                                            <p:strVal val="#ppt_x-.2"/>
                                          </p:val>
                                        </p:tav>
                                        <p:tav tm="100000">
                                          <p:val>
                                            <p:strVal val="#ppt_x"/>
                                          </p:val>
                                        </p:tav>
                                      </p:tavLst>
                                    </p:anim>
                                    <p:anim calcmode="lin" valueType="num">
                                      <p:cBhvr>
                                        <p:cTn id="88" dur="2000" fill="hold"/>
                                        <p:tgtEl>
                                          <p:spTgt spid="41"/>
                                        </p:tgtEl>
                                        <p:attrNameLst>
                                          <p:attrName>ppt_y</p:attrName>
                                        </p:attrNameLst>
                                      </p:cBhvr>
                                      <p:tavLst>
                                        <p:tav tm="0">
                                          <p:val>
                                            <p:strVal val="#ppt_y"/>
                                          </p:val>
                                        </p:tav>
                                        <p:tav tm="100000">
                                          <p:val>
                                            <p:strVal val="#ppt_y"/>
                                          </p:val>
                                        </p:tav>
                                      </p:tavLst>
                                    </p:anim>
                                    <p:animEffect transition="in" filter="fade">
                                      <p:cBhvr>
                                        <p:cTn id="89" dur="2000"/>
                                        <p:tgtEl>
                                          <p:spTgt spid="41"/>
                                        </p:tgtEl>
                                      </p:cBhvr>
                                    </p:animEffect>
                                  </p:childTnLst>
                                </p:cTn>
                              </p:par>
                            </p:childTnLst>
                          </p:cTn>
                        </p:par>
                        <p:par>
                          <p:cTn id="90" fill="hold">
                            <p:stCondLst>
                              <p:cond delay="2000"/>
                            </p:stCondLst>
                            <p:childTnLst>
                              <p:par>
                                <p:cTn id="91" presetID="54" presetClass="entr" presetSubtype="0" accel="100000"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 calcmode="lin" valueType="num">
                                      <p:cBhvr>
                                        <p:cTn id="93" dur="500" fill="hold"/>
                                        <p:tgtEl>
                                          <p:spTgt spid="44"/>
                                        </p:tgtEl>
                                        <p:attrNameLst>
                                          <p:attrName>ppt_w</p:attrName>
                                        </p:attrNameLst>
                                      </p:cBhvr>
                                      <p:tavLst>
                                        <p:tav tm="0">
                                          <p:val>
                                            <p:strVal val="#ppt_w*0.05"/>
                                          </p:val>
                                        </p:tav>
                                        <p:tav tm="100000">
                                          <p:val>
                                            <p:strVal val="#ppt_w"/>
                                          </p:val>
                                        </p:tav>
                                      </p:tavLst>
                                    </p:anim>
                                    <p:anim calcmode="lin" valueType="num">
                                      <p:cBhvr>
                                        <p:cTn id="94" dur="500" fill="hold"/>
                                        <p:tgtEl>
                                          <p:spTgt spid="44"/>
                                        </p:tgtEl>
                                        <p:attrNameLst>
                                          <p:attrName>ppt_h</p:attrName>
                                        </p:attrNameLst>
                                      </p:cBhvr>
                                      <p:tavLst>
                                        <p:tav tm="0">
                                          <p:val>
                                            <p:strVal val="#ppt_h"/>
                                          </p:val>
                                        </p:tav>
                                        <p:tav tm="100000">
                                          <p:val>
                                            <p:strVal val="#ppt_h"/>
                                          </p:val>
                                        </p:tav>
                                      </p:tavLst>
                                    </p:anim>
                                    <p:anim calcmode="lin" valueType="num">
                                      <p:cBhvr>
                                        <p:cTn id="95" dur="500" fill="hold"/>
                                        <p:tgtEl>
                                          <p:spTgt spid="44"/>
                                        </p:tgtEl>
                                        <p:attrNameLst>
                                          <p:attrName>ppt_x</p:attrName>
                                        </p:attrNameLst>
                                      </p:cBhvr>
                                      <p:tavLst>
                                        <p:tav tm="0">
                                          <p:val>
                                            <p:strVal val="#ppt_x-.2"/>
                                          </p:val>
                                        </p:tav>
                                        <p:tav tm="100000">
                                          <p:val>
                                            <p:strVal val="#ppt_x"/>
                                          </p:val>
                                        </p:tav>
                                      </p:tavLst>
                                    </p:anim>
                                    <p:anim calcmode="lin" valueType="num">
                                      <p:cBhvr>
                                        <p:cTn id="96" dur="500" fill="hold"/>
                                        <p:tgtEl>
                                          <p:spTgt spid="44"/>
                                        </p:tgtEl>
                                        <p:attrNameLst>
                                          <p:attrName>ppt_y</p:attrName>
                                        </p:attrNameLst>
                                      </p:cBhvr>
                                      <p:tavLst>
                                        <p:tav tm="0">
                                          <p:val>
                                            <p:strVal val="#ppt_y"/>
                                          </p:val>
                                        </p:tav>
                                        <p:tav tm="100000">
                                          <p:val>
                                            <p:strVal val="#ppt_y"/>
                                          </p:val>
                                        </p:tav>
                                      </p:tavLst>
                                    </p:anim>
                                    <p:animEffect transition="in" filter="fade">
                                      <p:cBhvr>
                                        <p:cTn id="97" dur="500"/>
                                        <p:tgtEl>
                                          <p:spTgt spid="44"/>
                                        </p:tgtEl>
                                      </p:cBhvr>
                                    </p:animEffect>
                                  </p:childTnLst>
                                </p:cTn>
                              </p:par>
                            </p:childTnLst>
                          </p:cTn>
                        </p:par>
                      </p:childTnLst>
                    </p:cTn>
                  </p:par>
                  <p:par>
                    <p:cTn id="98" fill="hold">
                      <p:stCondLst>
                        <p:cond delay="indefinite"/>
                      </p:stCondLst>
                      <p:childTnLst>
                        <p:par>
                          <p:cTn id="99" fill="hold">
                            <p:stCondLst>
                              <p:cond delay="0"/>
                            </p:stCondLst>
                            <p:childTnLst>
                              <p:par>
                                <p:cTn id="100" presetID="54" presetClass="entr" presetSubtype="0" accel="100000" fill="hold" nodeType="clickEffect">
                                  <p:stCondLst>
                                    <p:cond delay="0"/>
                                  </p:stCondLst>
                                  <p:childTnLst>
                                    <p:set>
                                      <p:cBhvr>
                                        <p:cTn id="101" dur="2000" fill="hold">
                                          <p:stCondLst>
                                            <p:cond delay="0"/>
                                          </p:stCondLst>
                                        </p:cTn>
                                        <p:tgtEl>
                                          <p:spTgt spid="42"/>
                                        </p:tgtEl>
                                        <p:attrNameLst>
                                          <p:attrName>style.visibility</p:attrName>
                                        </p:attrNameLst>
                                      </p:cBhvr>
                                      <p:to>
                                        <p:strVal val="visible"/>
                                      </p:to>
                                    </p:set>
                                    <p:anim calcmode="lin" valueType="num">
                                      <p:cBhvr>
                                        <p:cTn id="102" dur="2000" fill="hold"/>
                                        <p:tgtEl>
                                          <p:spTgt spid="42"/>
                                        </p:tgtEl>
                                        <p:attrNameLst>
                                          <p:attrName>ppt_w</p:attrName>
                                        </p:attrNameLst>
                                      </p:cBhvr>
                                      <p:tavLst>
                                        <p:tav tm="0">
                                          <p:val>
                                            <p:strVal val="#ppt_w*0.05"/>
                                          </p:val>
                                        </p:tav>
                                        <p:tav tm="100000">
                                          <p:val>
                                            <p:strVal val="#ppt_w"/>
                                          </p:val>
                                        </p:tav>
                                      </p:tavLst>
                                    </p:anim>
                                    <p:anim calcmode="lin" valueType="num">
                                      <p:cBhvr>
                                        <p:cTn id="103" dur="2000" fill="hold"/>
                                        <p:tgtEl>
                                          <p:spTgt spid="42"/>
                                        </p:tgtEl>
                                        <p:attrNameLst>
                                          <p:attrName>ppt_h</p:attrName>
                                        </p:attrNameLst>
                                      </p:cBhvr>
                                      <p:tavLst>
                                        <p:tav tm="0">
                                          <p:val>
                                            <p:strVal val="#ppt_h"/>
                                          </p:val>
                                        </p:tav>
                                        <p:tav tm="100000">
                                          <p:val>
                                            <p:strVal val="#ppt_h"/>
                                          </p:val>
                                        </p:tav>
                                      </p:tavLst>
                                    </p:anim>
                                    <p:anim calcmode="lin" valueType="num">
                                      <p:cBhvr>
                                        <p:cTn id="104" dur="2000" fill="hold"/>
                                        <p:tgtEl>
                                          <p:spTgt spid="42"/>
                                        </p:tgtEl>
                                        <p:attrNameLst>
                                          <p:attrName>ppt_x</p:attrName>
                                        </p:attrNameLst>
                                      </p:cBhvr>
                                      <p:tavLst>
                                        <p:tav tm="0">
                                          <p:val>
                                            <p:strVal val="#ppt_x-.2"/>
                                          </p:val>
                                        </p:tav>
                                        <p:tav tm="100000">
                                          <p:val>
                                            <p:strVal val="#ppt_x"/>
                                          </p:val>
                                        </p:tav>
                                      </p:tavLst>
                                    </p:anim>
                                    <p:anim calcmode="lin" valueType="num">
                                      <p:cBhvr>
                                        <p:cTn id="105" dur="2000" fill="hold"/>
                                        <p:tgtEl>
                                          <p:spTgt spid="42"/>
                                        </p:tgtEl>
                                        <p:attrNameLst>
                                          <p:attrName>ppt_y</p:attrName>
                                        </p:attrNameLst>
                                      </p:cBhvr>
                                      <p:tavLst>
                                        <p:tav tm="0">
                                          <p:val>
                                            <p:strVal val="#ppt_y"/>
                                          </p:val>
                                        </p:tav>
                                        <p:tav tm="100000">
                                          <p:val>
                                            <p:strVal val="#ppt_y"/>
                                          </p:val>
                                        </p:tav>
                                      </p:tavLst>
                                    </p:anim>
                                    <p:animEffect transition="in" filter="fade">
                                      <p:cBhvr>
                                        <p:cTn id="106" dur="2000"/>
                                        <p:tgtEl>
                                          <p:spTgt spid="42"/>
                                        </p:tgtEl>
                                      </p:cBhvr>
                                    </p:animEffect>
                                  </p:childTnLst>
                                </p:cTn>
                              </p:par>
                            </p:childTnLst>
                          </p:cTn>
                        </p:par>
                        <p:par>
                          <p:cTn id="107" fill="hold">
                            <p:stCondLst>
                              <p:cond delay="2000"/>
                            </p:stCondLst>
                            <p:childTnLst>
                              <p:par>
                                <p:cTn id="108" presetID="54" presetClass="entr" presetSubtype="0" accel="100000" fill="hold" grpId="0" nodeType="afterEffect">
                                  <p:stCondLst>
                                    <p:cond delay="0"/>
                                  </p:stCondLst>
                                  <p:childTnLst>
                                    <p:set>
                                      <p:cBhvr>
                                        <p:cTn id="109" dur="2000" fill="hold">
                                          <p:stCondLst>
                                            <p:cond delay="0"/>
                                          </p:stCondLst>
                                        </p:cTn>
                                        <p:tgtEl>
                                          <p:spTgt spid="43"/>
                                        </p:tgtEl>
                                        <p:attrNameLst>
                                          <p:attrName>style.visibility</p:attrName>
                                        </p:attrNameLst>
                                      </p:cBhvr>
                                      <p:to>
                                        <p:strVal val="visible"/>
                                      </p:to>
                                    </p:set>
                                    <p:anim calcmode="lin" valueType="num">
                                      <p:cBhvr>
                                        <p:cTn id="110" dur="2000" fill="hold"/>
                                        <p:tgtEl>
                                          <p:spTgt spid="43"/>
                                        </p:tgtEl>
                                        <p:attrNameLst>
                                          <p:attrName>ppt_w</p:attrName>
                                        </p:attrNameLst>
                                      </p:cBhvr>
                                      <p:tavLst>
                                        <p:tav tm="0">
                                          <p:val>
                                            <p:strVal val="#ppt_w*0.05"/>
                                          </p:val>
                                        </p:tav>
                                        <p:tav tm="100000">
                                          <p:val>
                                            <p:strVal val="#ppt_w"/>
                                          </p:val>
                                        </p:tav>
                                      </p:tavLst>
                                    </p:anim>
                                    <p:anim calcmode="lin" valueType="num">
                                      <p:cBhvr>
                                        <p:cTn id="111" dur="2000" fill="hold"/>
                                        <p:tgtEl>
                                          <p:spTgt spid="43"/>
                                        </p:tgtEl>
                                        <p:attrNameLst>
                                          <p:attrName>ppt_h</p:attrName>
                                        </p:attrNameLst>
                                      </p:cBhvr>
                                      <p:tavLst>
                                        <p:tav tm="0">
                                          <p:val>
                                            <p:strVal val="#ppt_h"/>
                                          </p:val>
                                        </p:tav>
                                        <p:tav tm="100000">
                                          <p:val>
                                            <p:strVal val="#ppt_h"/>
                                          </p:val>
                                        </p:tav>
                                      </p:tavLst>
                                    </p:anim>
                                    <p:anim calcmode="lin" valueType="num">
                                      <p:cBhvr>
                                        <p:cTn id="112" dur="2000" fill="hold"/>
                                        <p:tgtEl>
                                          <p:spTgt spid="43"/>
                                        </p:tgtEl>
                                        <p:attrNameLst>
                                          <p:attrName>ppt_x</p:attrName>
                                        </p:attrNameLst>
                                      </p:cBhvr>
                                      <p:tavLst>
                                        <p:tav tm="0">
                                          <p:val>
                                            <p:strVal val="#ppt_x-.2"/>
                                          </p:val>
                                        </p:tav>
                                        <p:tav tm="100000">
                                          <p:val>
                                            <p:strVal val="#ppt_x"/>
                                          </p:val>
                                        </p:tav>
                                      </p:tavLst>
                                    </p:anim>
                                    <p:anim calcmode="lin" valueType="num">
                                      <p:cBhvr>
                                        <p:cTn id="113" dur="2000" fill="hold"/>
                                        <p:tgtEl>
                                          <p:spTgt spid="43"/>
                                        </p:tgtEl>
                                        <p:attrNameLst>
                                          <p:attrName>ppt_y</p:attrName>
                                        </p:attrNameLst>
                                      </p:cBhvr>
                                      <p:tavLst>
                                        <p:tav tm="0">
                                          <p:val>
                                            <p:strVal val="#ppt_y"/>
                                          </p:val>
                                        </p:tav>
                                        <p:tav tm="100000">
                                          <p:val>
                                            <p:strVal val="#ppt_y"/>
                                          </p:val>
                                        </p:tav>
                                      </p:tavLst>
                                    </p:anim>
                                    <p:animEffect transition="in" filter="fade">
                                      <p:cBhvr>
                                        <p:cTn id="114" dur="2000"/>
                                        <p:tgtEl>
                                          <p:spTgt spid="43"/>
                                        </p:tgtEl>
                                      </p:cBhvr>
                                    </p:animEffect>
                                  </p:childTnLst>
                                </p:cTn>
                              </p:par>
                            </p:childTnLst>
                          </p:cTn>
                        </p:par>
                      </p:childTnLst>
                    </p:cTn>
                  </p:par>
                  <p:par>
                    <p:cTn id="115" fill="hold">
                      <p:stCondLst>
                        <p:cond delay="indefinite"/>
                      </p:stCondLst>
                      <p:childTnLst>
                        <p:par>
                          <p:cTn id="116" fill="hold">
                            <p:stCondLst>
                              <p:cond delay="0"/>
                            </p:stCondLst>
                            <p:childTnLst>
                              <p:par>
                                <p:cTn id="117" presetID="54" presetClass="entr" presetSubtype="0" accel="100000" fill="hold" nodeType="clickEffect">
                                  <p:stCondLst>
                                    <p:cond delay="0"/>
                                  </p:stCondLst>
                                  <p:childTnLst>
                                    <p:set>
                                      <p:cBhvr>
                                        <p:cTn id="118" dur="2000" fill="hold">
                                          <p:stCondLst>
                                            <p:cond delay="0"/>
                                          </p:stCondLst>
                                        </p:cTn>
                                        <p:tgtEl>
                                          <p:spTgt spid="36"/>
                                        </p:tgtEl>
                                        <p:attrNameLst>
                                          <p:attrName>style.visibility</p:attrName>
                                        </p:attrNameLst>
                                      </p:cBhvr>
                                      <p:to>
                                        <p:strVal val="visible"/>
                                      </p:to>
                                    </p:set>
                                    <p:anim calcmode="lin" valueType="num">
                                      <p:cBhvr>
                                        <p:cTn id="119" dur="2000" fill="hold"/>
                                        <p:tgtEl>
                                          <p:spTgt spid="36"/>
                                        </p:tgtEl>
                                        <p:attrNameLst>
                                          <p:attrName>ppt_w</p:attrName>
                                        </p:attrNameLst>
                                      </p:cBhvr>
                                      <p:tavLst>
                                        <p:tav tm="0">
                                          <p:val>
                                            <p:strVal val="#ppt_w*0.05"/>
                                          </p:val>
                                        </p:tav>
                                        <p:tav tm="100000">
                                          <p:val>
                                            <p:strVal val="#ppt_w"/>
                                          </p:val>
                                        </p:tav>
                                      </p:tavLst>
                                    </p:anim>
                                    <p:anim calcmode="lin" valueType="num">
                                      <p:cBhvr>
                                        <p:cTn id="120" dur="2000" fill="hold"/>
                                        <p:tgtEl>
                                          <p:spTgt spid="36"/>
                                        </p:tgtEl>
                                        <p:attrNameLst>
                                          <p:attrName>ppt_h</p:attrName>
                                        </p:attrNameLst>
                                      </p:cBhvr>
                                      <p:tavLst>
                                        <p:tav tm="0">
                                          <p:val>
                                            <p:strVal val="#ppt_h"/>
                                          </p:val>
                                        </p:tav>
                                        <p:tav tm="100000">
                                          <p:val>
                                            <p:strVal val="#ppt_h"/>
                                          </p:val>
                                        </p:tav>
                                      </p:tavLst>
                                    </p:anim>
                                    <p:anim calcmode="lin" valueType="num">
                                      <p:cBhvr>
                                        <p:cTn id="121" dur="2000" fill="hold"/>
                                        <p:tgtEl>
                                          <p:spTgt spid="36"/>
                                        </p:tgtEl>
                                        <p:attrNameLst>
                                          <p:attrName>ppt_x</p:attrName>
                                        </p:attrNameLst>
                                      </p:cBhvr>
                                      <p:tavLst>
                                        <p:tav tm="0">
                                          <p:val>
                                            <p:strVal val="#ppt_x-.2"/>
                                          </p:val>
                                        </p:tav>
                                        <p:tav tm="100000">
                                          <p:val>
                                            <p:strVal val="#ppt_x"/>
                                          </p:val>
                                        </p:tav>
                                      </p:tavLst>
                                    </p:anim>
                                    <p:anim calcmode="lin" valueType="num">
                                      <p:cBhvr>
                                        <p:cTn id="122" dur="2000" fill="hold"/>
                                        <p:tgtEl>
                                          <p:spTgt spid="36"/>
                                        </p:tgtEl>
                                        <p:attrNameLst>
                                          <p:attrName>ppt_y</p:attrName>
                                        </p:attrNameLst>
                                      </p:cBhvr>
                                      <p:tavLst>
                                        <p:tav tm="0">
                                          <p:val>
                                            <p:strVal val="#ppt_y"/>
                                          </p:val>
                                        </p:tav>
                                        <p:tav tm="100000">
                                          <p:val>
                                            <p:strVal val="#ppt_y"/>
                                          </p:val>
                                        </p:tav>
                                      </p:tavLst>
                                    </p:anim>
                                    <p:animEffect transition="in" filter="fade">
                                      <p:cBhvr>
                                        <p:cTn id="123" dur="2000"/>
                                        <p:tgtEl>
                                          <p:spTgt spid="36"/>
                                        </p:tgtEl>
                                      </p:cBhvr>
                                    </p:animEffect>
                                  </p:childTnLst>
                                </p:cTn>
                              </p:par>
                              <p:par>
                                <p:cTn id="124" presetID="54" presetClass="entr" presetSubtype="0" accel="100000" fill="hold" nodeType="withEffect">
                                  <p:stCondLst>
                                    <p:cond delay="0"/>
                                  </p:stCondLst>
                                  <p:childTnLst>
                                    <p:set>
                                      <p:cBhvr>
                                        <p:cTn id="125" dur="2000" fill="hold">
                                          <p:stCondLst>
                                            <p:cond delay="0"/>
                                          </p:stCondLst>
                                        </p:cTn>
                                        <p:tgtEl>
                                          <p:spTgt spid="37"/>
                                        </p:tgtEl>
                                        <p:attrNameLst>
                                          <p:attrName>style.visibility</p:attrName>
                                        </p:attrNameLst>
                                      </p:cBhvr>
                                      <p:to>
                                        <p:strVal val="visible"/>
                                      </p:to>
                                    </p:set>
                                    <p:anim calcmode="lin" valueType="num">
                                      <p:cBhvr>
                                        <p:cTn id="126" dur="2000" fill="hold"/>
                                        <p:tgtEl>
                                          <p:spTgt spid="37"/>
                                        </p:tgtEl>
                                        <p:attrNameLst>
                                          <p:attrName>ppt_w</p:attrName>
                                        </p:attrNameLst>
                                      </p:cBhvr>
                                      <p:tavLst>
                                        <p:tav tm="0">
                                          <p:val>
                                            <p:strVal val="#ppt_w*0.05"/>
                                          </p:val>
                                        </p:tav>
                                        <p:tav tm="100000">
                                          <p:val>
                                            <p:strVal val="#ppt_w"/>
                                          </p:val>
                                        </p:tav>
                                      </p:tavLst>
                                    </p:anim>
                                    <p:anim calcmode="lin" valueType="num">
                                      <p:cBhvr>
                                        <p:cTn id="127" dur="2000" fill="hold"/>
                                        <p:tgtEl>
                                          <p:spTgt spid="37"/>
                                        </p:tgtEl>
                                        <p:attrNameLst>
                                          <p:attrName>ppt_h</p:attrName>
                                        </p:attrNameLst>
                                      </p:cBhvr>
                                      <p:tavLst>
                                        <p:tav tm="0">
                                          <p:val>
                                            <p:strVal val="#ppt_h"/>
                                          </p:val>
                                        </p:tav>
                                        <p:tav tm="100000">
                                          <p:val>
                                            <p:strVal val="#ppt_h"/>
                                          </p:val>
                                        </p:tav>
                                      </p:tavLst>
                                    </p:anim>
                                    <p:anim calcmode="lin" valueType="num">
                                      <p:cBhvr>
                                        <p:cTn id="128" dur="2000" fill="hold"/>
                                        <p:tgtEl>
                                          <p:spTgt spid="37"/>
                                        </p:tgtEl>
                                        <p:attrNameLst>
                                          <p:attrName>ppt_x</p:attrName>
                                        </p:attrNameLst>
                                      </p:cBhvr>
                                      <p:tavLst>
                                        <p:tav tm="0">
                                          <p:val>
                                            <p:strVal val="#ppt_x-.2"/>
                                          </p:val>
                                        </p:tav>
                                        <p:tav tm="100000">
                                          <p:val>
                                            <p:strVal val="#ppt_x"/>
                                          </p:val>
                                        </p:tav>
                                      </p:tavLst>
                                    </p:anim>
                                    <p:anim calcmode="lin" valueType="num">
                                      <p:cBhvr>
                                        <p:cTn id="129" dur="2000" fill="hold"/>
                                        <p:tgtEl>
                                          <p:spTgt spid="37"/>
                                        </p:tgtEl>
                                        <p:attrNameLst>
                                          <p:attrName>ppt_y</p:attrName>
                                        </p:attrNameLst>
                                      </p:cBhvr>
                                      <p:tavLst>
                                        <p:tav tm="0">
                                          <p:val>
                                            <p:strVal val="#ppt_y"/>
                                          </p:val>
                                        </p:tav>
                                        <p:tav tm="100000">
                                          <p:val>
                                            <p:strVal val="#ppt_y"/>
                                          </p:val>
                                        </p:tav>
                                      </p:tavLst>
                                    </p:anim>
                                    <p:animEffect transition="in" filter="fade">
                                      <p:cBhvr>
                                        <p:cTn id="130" dur="2000"/>
                                        <p:tgtEl>
                                          <p:spTgt spid="37"/>
                                        </p:tgtEl>
                                      </p:cBhvr>
                                    </p:animEffect>
                                  </p:childTnLst>
                                </p:cTn>
                              </p:par>
                              <p:par>
                                <p:cTn id="131" presetID="54" presetClass="entr" presetSubtype="0" accel="100000" fill="hold" nodeType="withEffect">
                                  <p:stCondLst>
                                    <p:cond delay="0"/>
                                  </p:stCondLst>
                                  <p:childTnLst>
                                    <p:set>
                                      <p:cBhvr>
                                        <p:cTn id="132" dur="2000" fill="hold">
                                          <p:stCondLst>
                                            <p:cond delay="0"/>
                                          </p:stCondLst>
                                        </p:cTn>
                                        <p:tgtEl>
                                          <p:spTgt spid="38"/>
                                        </p:tgtEl>
                                        <p:attrNameLst>
                                          <p:attrName>style.visibility</p:attrName>
                                        </p:attrNameLst>
                                      </p:cBhvr>
                                      <p:to>
                                        <p:strVal val="visible"/>
                                      </p:to>
                                    </p:set>
                                    <p:anim calcmode="lin" valueType="num">
                                      <p:cBhvr>
                                        <p:cTn id="133" dur="2000" fill="hold"/>
                                        <p:tgtEl>
                                          <p:spTgt spid="38"/>
                                        </p:tgtEl>
                                        <p:attrNameLst>
                                          <p:attrName>ppt_w</p:attrName>
                                        </p:attrNameLst>
                                      </p:cBhvr>
                                      <p:tavLst>
                                        <p:tav tm="0">
                                          <p:val>
                                            <p:strVal val="#ppt_w*0.05"/>
                                          </p:val>
                                        </p:tav>
                                        <p:tav tm="100000">
                                          <p:val>
                                            <p:strVal val="#ppt_w"/>
                                          </p:val>
                                        </p:tav>
                                      </p:tavLst>
                                    </p:anim>
                                    <p:anim calcmode="lin" valueType="num">
                                      <p:cBhvr>
                                        <p:cTn id="134" dur="2000" fill="hold"/>
                                        <p:tgtEl>
                                          <p:spTgt spid="38"/>
                                        </p:tgtEl>
                                        <p:attrNameLst>
                                          <p:attrName>ppt_h</p:attrName>
                                        </p:attrNameLst>
                                      </p:cBhvr>
                                      <p:tavLst>
                                        <p:tav tm="0">
                                          <p:val>
                                            <p:strVal val="#ppt_h"/>
                                          </p:val>
                                        </p:tav>
                                        <p:tav tm="100000">
                                          <p:val>
                                            <p:strVal val="#ppt_h"/>
                                          </p:val>
                                        </p:tav>
                                      </p:tavLst>
                                    </p:anim>
                                    <p:anim calcmode="lin" valueType="num">
                                      <p:cBhvr>
                                        <p:cTn id="135" dur="2000" fill="hold"/>
                                        <p:tgtEl>
                                          <p:spTgt spid="38"/>
                                        </p:tgtEl>
                                        <p:attrNameLst>
                                          <p:attrName>ppt_x</p:attrName>
                                        </p:attrNameLst>
                                      </p:cBhvr>
                                      <p:tavLst>
                                        <p:tav tm="0">
                                          <p:val>
                                            <p:strVal val="#ppt_x-.2"/>
                                          </p:val>
                                        </p:tav>
                                        <p:tav tm="100000">
                                          <p:val>
                                            <p:strVal val="#ppt_x"/>
                                          </p:val>
                                        </p:tav>
                                      </p:tavLst>
                                    </p:anim>
                                    <p:anim calcmode="lin" valueType="num">
                                      <p:cBhvr>
                                        <p:cTn id="136" dur="2000" fill="hold"/>
                                        <p:tgtEl>
                                          <p:spTgt spid="38"/>
                                        </p:tgtEl>
                                        <p:attrNameLst>
                                          <p:attrName>ppt_y</p:attrName>
                                        </p:attrNameLst>
                                      </p:cBhvr>
                                      <p:tavLst>
                                        <p:tav tm="0">
                                          <p:val>
                                            <p:strVal val="#ppt_y"/>
                                          </p:val>
                                        </p:tav>
                                        <p:tav tm="100000">
                                          <p:val>
                                            <p:strVal val="#ppt_y"/>
                                          </p:val>
                                        </p:tav>
                                      </p:tavLst>
                                    </p:anim>
                                    <p:animEffect transition="in" filter="fade">
                                      <p:cBhvr>
                                        <p:cTn id="137" dur="2000"/>
                                        <p:tgtEl>
                                          <p:spTgt spid="38"/>
                                        </p:tgtEl>
                                      </p:cBhvr>
                                    </p:animEffect>
                                  </p:childTnLst>
                                </p:cTn>
                              </p:par>
                            </p:childTnLst>
                          </p:cTn>
                        </p:par>
                      </p:childTnLst>
                    </p:cTn>
                  </p:par>
                  <p:par>
                    <p:cTn id="138" fill="hold">
                      <p:stCondLst>
                        <p:cond delay="indefinite"/>
                      </p:stCondLst>
                      <p:childTnLst>
                        <p:par>
                          <p:cTn id="139" fill="hold">
                            <p:stCondLst>
                              <p:cond delay="0"/>
                            </p:stCondLst>
                            <p:childTnLst>
                              <p:par>
                                <p:cTn id="140" presetID="17" presetClass="entr" presetSubtype="10" fill="hold" grpId="0" nodeType="clickEffect">
                                  <p:stCondLst>
                                    <p:cond delay="0"/>
                                  </p:stCondLst>
                                  <p:childTnLst>
                                    <p:set>
                                      <p:cBhvr>
                                        <p:cTn id="141" dur="1000" fill="hold">
                                          <p:stCondLst>
                                            <p:cond delay="0"/>
                                          </p:stCondLst>
                                        </p:cTn>
                                        <p:tgtEl>
                                          <p:spTgt spid="28"/>
                                        </p:tgtEl>
                                        <p:attrNameLst>
                                          <p:attrName>style.visibility</p:attrName>
                                        </p:attrNameLst>
                                      </p:cBhvr>
                                      <p:to>
                                        <p:strVal val="visible"/>
                                      </p:to>
                                    </p:set>
                                    <p:anim calcmode="lin" valueType="num">
                                      <p:cBhvr>
                                        <p:cTn id="142" dur="1000" fill="hold"/>
                                        <p:tgtEl>
                                          <p:spTgt spid="28"/>
                                        </p:tgtEl>
                                        <p:attrNameLst>
                                          <p:attrName>ppt_w</p:attrName>
                                        </p:attrNameLst>
                                      </p:cBhvr>
                                      <p:tavLst>
                                        <p:tav tm="0">
                                          <p:val>
                                            <p:fltVal val="0"/>
                                          </p:val>
                                        </p:tav>
                                        <p:tav tm="100000">
                                          <p:val>
                                            <p:strVal val="#ppt_w"/>
                                          </p:val>
                                        </p:tav>
                                      </p:tavLst>
                                    </p:anim>
                                    <p:anim calcmode="lin" valueType="num">
                                      <p:cBhvr>
                                        <p:cTn id="143" dur="10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144" fill="hold">
                      <p:stCondLst>
                        <p:cond delay="indefinite"/>
                      </p:stCondLst>
                      <p:childTnLst>
                        <p:par>
                          <p:cTn id="145" fill="hold">
                            <p:stCondLst>
                              <p:cond delay="0"/>
                            </p:stCondLst>
                            <p:childTnLst>
                              <p:par>
                                <p:cTn id="146" presetID="22" presetClass="entr" presetSubtype="4" fill="hold" grpId="0" nodeType="clickEffect">
                                  <p:stCondLst>
                                    <p:cond delay="0"/>
                                  </p:stCondLst>
                                  <p:childTnLst>
                                    <p:set>
                                      <p:cBhvr>
                                        <p:cTn id="147" dur="1" fill="hold">
                                          <p:stCondLst>
                                            <p:cond delay="0"/>
                                          </p:stCondLst>
                                        </p:cTn>
                                        <p:tgtEl>
                                          <p:spTgt spid="54"/>
                                        </p:tgtEl>
                                        <p:attrNameLst>
                                          <p:attrName>style.visibility</p:attrName>
                                        </p:attrNameLst>
                                      </p:cBhvr>
                                      <p:to>
                                        <p:strVal val="visible"/>
                                      </p:to>
                                    </p:set>
                                    <p:animEffect transition="in" filter="wipe(down)">
                                      <p:cBhvr>
                                        <p:cTn id="148" dur="500"/>
                                        <p:tgtEl>
                                          <p:spTgt spid="54"/>
                                        </p:tgtEl>
                                      </p:cBhvr>
                                    </p:animEffect>
                                  </p:childTnLst>
                                </p:cTn>
                              </p:par>
                              <p:par>
                                <p:cTn id="149" presetID="16" presetClass="entr" presetSubtype="21" fill="hold" grpId="0" nodeType="with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barn(inVertical)">
                                      <p:cBhvr>
                                        <p:cTn id="151" dur="500"/>
                                        <p:tgtEl>
                                          <p:spTgt spid="55"/>
                                        </p:tgtEl>
                                      </p:cBhvr>
                                    </p:animEffect>
                                  </p:childTnLst>
                                </p:cTn>
                              </p:par>
                              <p:par>
                                <p:cTn id="152" presetID="16" presetClass="entr" presetSubtype="21"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Effect transition="in" filter="barn(inVertical)">
                                      <p:cBhvr>
                                        <p:cTn id="15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uiExpand="1" build="p"/>
      <p:bldP spid="28" grpId="0" bldLvl="0" animBg="1"/>
      <p:bldP spid="40" grpId="0" animBg="1"/>
      <p:bldP spid="40" grpId="1" animBg="1"/>
      <p:bldP spid="41" grpId="0"/>
      <p:bldP spid="41" grpId="1"/>
      <p:bldP spid="43" grpId="0" bldLvl="0" animBg="1"/>
      <p:bldP spid="43" grpId="1" animBg="1"/>
      <p:bldP spid="44" grpId="0" bldLvl="0" animBg="1"/>
      <p:bldP spid="44" grpId="1" animBg="1"/>
      <p:bldP spid="54" grpId="0"/>
      <p:bldP spid="55"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三相异步电动机正反转控制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90205" y="1389415"/>
            <a:ext cx="10432472" cy="2585323"/>
          </a:xfrm>
          <a:prstGeom prst="rect">
            <a:avLst/>
          </a:prstGeom>
        </p:spPr>
        <p:txBody>
          <a:bodyPr wrap="square">
            <a:spAutoFit/>
          </a:bodyPr>
          <a:lstStyle/>
          <a:p>
            <a:pPr marL="285750" indent="-285750" algn="just">
              <a:lnSpc>
                <a:spcPct val="150000"/>
              </a:lnSpc>
              <a:spcAft>
                <a:spcPts val="0"/>
              </a:spcAft>
              <a:buFont typeface="Arial" panose="020B0604020202020204" pitchFamily="34" charset="0"/>
              <a:buChar char="•"/>
            </a:pPr>
            <a:r>
              <a:rPr lang="zh-CN" altLang="en-US" kern="100" dirty="0">
                <a:latin typeface="微软雅黑" panose="020B0503020204020204" pitchFamily="34" charset="-122"/>
                <a:ea typeface="微软雅黑" panose="020B0503020204020204" pitchFamily="34" charset="-122"/>
              </a:rPr>
              <a:t>生产机械需要前进、后退，上升、下降等，这就要求拖动生产机械的电动机能够改变旋转方向，也就是对电动机要实现正反转控制。正反转控制线路是指采用某一方式使电动机实现正反转向调换的控制。在工厂动力设备中，通常采用改变接入三相异步电动机绕组的电源相序来实现。</a:t>
            </a:r>
          </a:p>
          <a:p>
            <a:pPr marL="285750" indent="-285750" algn="just">
              <a:lnSpc>
                <a:spcPct val="150000"/>
              </a:lnSpc>
              <a:spcAft>
                <a:spcPts val="0"/>
              </a:spcAft>
              <a:buFont typeface="Arial" panose="020B0604020202020204" pitchFamily="34" charset="0"/>
              <a:buChar char="•"/>
            </a:pPr>
            <a:r>
              <a:rPr lang="zh-CN" altLang="en-US" kern="100" dirty="0">
                <a:latin typeface="微软雅黑" panose="020B0503020204020204" pitchFamily="34" charset="-122"/>
                <a:ea typeface="微软雅黑" panose="020B0503020204020204" pitchFamily="34" charset="-122"/>
              </a:rPr>
              <a:t>正反转控制最基本的要求是正转交流接触器和反转交流接触器线圈不能同时带电，正反转交流接触器主触点不能同时吸合，否则会发生电源相间短路问题。实现三相异步电动机正反转控制常用的控制线路有接触器联锁、按钮联锁和接触器按钮双重联锁控制三种形式。</a:t>
            </a:r>
          </a:p>
        </p:txBody>
      </p:sp>
      <p:pic>
        <p:nvPicPr>
          <p:cNvPr id="11" name="Picture 6"/>
          <p:cNvPicPr>
            <a:picLocks noChangeAspect="1"/>
          </p:cNvPicPr>
          <p:nvPr/>
        </p:nvPicPr>
        <p:blipFill>
          <a:blip r:embed="rId3"/>
          <a:stretch>
            <a:fillRect/>
          </a:stretch>
        </p:blipFill>
        <p:spPr>
          <a:xfrm>
            <a:off x="2334953" y="4167881"/>
            <a:ext cx="4082473" cy="2541999"/>
          </a:xfrm>
          <a:prstGeom prst="rect">
            <a:avLst/>
          </a:prstGeom>
          <a:noFill/>
          <a:ln w="9525">
            <a:noFill/>
          </a:ln>
        </p:spPr>
      </p:pic>
      <p:pic>
        <p:nvPicPr>
          <p:cNvPr id="14" name="Picture 2"/>
          <p:cNvPicPr>
            <a:picLocks noChangeAspect="1"/>
          </p:cNvPicPr>
          <p:nvPr/>
        </p:nvPicPr>
        <p:blipFill>
          <a:blip r:embed="rId4"/>
          <a:stretch>
            <a:fillRect/>
          </a:stretch>
        </p:blipFill>
        <p:spPr>
          <a:xfrm>
            <a:off x="6546421" y="4115403"/>
            <a:ext cx="3409762" cy="2594478"/>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 descr="图3-39"/>
          <p:cNvPicPr>
            <a:picLocks noChangeAspect="1" noChangeArrowheads="1"/>
          </p:cNvPicPr>
          <p:nvPr/>
        </p:nvPicPr>
        <p:blipFill>
          <a:blip r:embed="rId2">
            <a:extLst>
              <a:ext uri="{28A0092B-C50C-407E-A947-70E740481C1C}">
                <a14:useLocalDpi xmlns:a14="http://schemas.microsoft.com/office/drawing/2010/main" val="0"/>
              </a:ext>
            </a:extLst>
          </a:blip>
          <a:srcRect l="13972" t="1567" r="13269" b="11810"/>
          <a:stretch>
            <a:fillRect/>
          </a:stretch>
        </p:blipFill>
        <p:spPr bwMode="auto">
          <a:xfrm>
            <a:off x="3309018" y="2929563"/>
            <a:ext cx="4150526" cy="3614553"/>
          </a:xfrm>
          <a:prstGeom prst="rect">
            <a:avLst/>
          </a:prstGeom>
          <a:noFill/>
          <a:extLst>
            <a:ext uri="{909E8E84-426E-40DD-AFC4-6F175D3DCCD1}">
              <a14:hiddenFill xmlns:a14="http://schemas.microsoft.com/office/drawing/2010/main">
                <a:solidFill>
                  <a:srgbClr val="FFFFFF"/>
                </a:solidFill>
              </a14:hiddenFill>
            </a:ext>
          </a:extLst>
        </p:spPr>
      </p:pic>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三相异步电动机正反转控制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6" name="矩形 35"/>
          <p:cNvSpPr/>
          <p:nvPr/>
        </p:nvSpPr>
        <p:spPr>
          <a:xfrm>
            <a:off x="1056004" y="1414491"/>
            <a:ext cx="9318279" cy="1338828"/>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采用按钮盒中的两个按钮来控制电动机的正反转，即正转按钮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和反转按钮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SB3</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just">
              <a:lnSpc>
                <a:spcPct val="150000"/>
              </a:lnSpc>
              <a:buFont typeface="Arial" panose="020B0604020202020204" pitchFamily="34" charset="0"/>
              <a:buChar char="•"/>
            </a:pPr>
            <a:r>
              <a:rPr lang="en-US" altLang="zh-CN"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KM1</a:t>
            </a:r>
            <a:r>
              <a:rPr lang="zh-CN" altLang="en-US"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接正序电，为正转接触器；</a:t>
            </a:r>
            <a:r>
              <a:rPr lang="en-US" altLang="zh-CN"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KM2</a:t>
            </a:r>
            <a:r>
              <a:rPr lang="zh-CN" altLang="en-US" dirty="0">
                <a:solidFill>
                  <a:srgbClr val="0000FF"/>
                </a:solidFill>
                <a:latin typeface="华文中宋" panose="02010600040101010101" pitchFamily="2" charset="-122"/>
                <a:ea typeface="华文中宋" panose="02010600040101010101" pitchFamily="2" charset="-122"/>
                <a:cs typeface="华文中宋" panose="02010600040101010101" pitchFamily="2" charset="-122"/>
              </a:rPr>
              <a:t>接反序电，为反转接触器。</a:t>
            </a:r>
          </a:p>
          <a:p>
            <a:pPr marL="285750" indent="-285750" algn="just">
              <a:lnSpc>
                <a:spcPct val="150000"/>
              </a:lnSpc>
              <a:spcAft>
                <a:spcPts val="0"/>
              </a:spcAft>
              <a:buFont typeface="Arial" panose="020B0604020202020204" pitchFamily="34" charset="0"/>
              <a:buChar char="•"/>
            </a:pP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7" name="AutoShape 8"/>
          <p:cNvSpPr/>
          <p:nvPr/>
        </p:nvSpPr>
        <p:spPr>
          <a:xfrm>
            <a:off x="3309018" y="4159262"/>
            <a:ext cx="2211070" cy="1360155"/>
          </a:xfrm>
          <a:prstGeom prst="flowChartTerminator">
            <a:avLst/>
          </a:prstGeom>
          <a:noFill/>
          <a:ln w="19050" cap="flat" cmpd="sng">
            <a:solidFill>
              <a:srgbClr val="FF0000"/>
            </a:solidFill>
            <a:prstDash val="solid"/>
            <a:miter/>
            <a:headEnd type="none" w="med" len="med"/>
            <a:tailEnd type="none" w="med" len="med"/>
          </a:ln>
        </p:spPr>
        <p:txBody>
          <a:bodyPr wrap="none" anchor="ctr" anchorCtr="0"/>
          <a:lstStyle/>
          <a:p>
            <a:pPr algn="ctr"/>
            <a:endParaRPr lang="zh-CN" altLang="en-US" dirty="0">
              <a:latin typeface="Arial" panose="020B0604020202020204" pitchFamily="34" charset="0"/>
              <a:ea typeface="宋体" panose="02010600030101010101" pitchFamily="2" charset="-122"/>
            </a:endParaRPr>
          </a:p>
        </p:txBody>
      </p:sp>
      <p:sp>
        <p:nvSpPr>
          <p:cNvPr id="38" name="AutoShape 9"/>
          <p:cNvSpPr/>
          <p:nvPr/>
        </p:nvSpPr>
        <p:spPr>
          <a:xfrm>
            <a:off x="4725090" y="2542299"/>
            <a:ext cx="2498725" cy="827088"/>
          </a:xfrm>
          <a:prstGeom prst="wedgeEllipseCallout">
            <a:avLst>
              <a:gd name="adj1" fmla="val -62435"/>
              <a:gd name="adj2" fmla="val 141707"/>
            </a:avLst>
          </a:prstGeom>
          <a:solidFill>
            <a:srgbClr val="FFFF00">
              <a:alpha val="43137"/>
            </a:srgbClr>
          </a:solidFill>
          <a:ln w="12700" cap="flat" cmpd="sng">
            <a:solidFill>
              <a:srgbClr val="FFFF00"/>
            </a:solidFill>
            <a:prstDash val="solid"/>
            <a:miter/>
            <a:headEnd type="none" w="med" len="med"/>
            <a:tailEnd type="none" w="med" len="med"/>
          </a:ln>
        </p:spPr>
        <p:txBody>
          <a:bodyPr lIns="3600" tIns="3600" rIns="3600" bIns="3600" anchor="t" anchorCtr="0"/>
          <a:lstStyle/>
          <a:p>
            <a:pPr algn="ctr"/>
            <a:r>
              <a:rPr lang="zh-CN" altLang="en-US" sz="2000" dirty="0">
                <a:latin typeface="Times New Roman" panose="02020603050405020304" pitchFamily="18" charset="0"/>
                <a:ea typeface="华文行楷" panose="02010800040101010101" pitchFamily="2" charset="-122"/>
              </a:rPr>
              <a:t>交换</a:t>
            </a:r>
            <a:r>
              <a:rPr lang="en-US" altLang="zh-CN" sz="2000" dirty="0">
                <a:latin typeface="Times New Roman" panose="02020603050405020304" pitchFamily="18" charset="0"/>
                <a:ea typeface="华文行楷" panose="02010800040101010101" pitchFamily="2" charset="-122"/>
              </a:rPr>
              <a:t>L1</a:t>
            </a:r>
            <a:r>
              <a:rPr lang="zh-CN" altLang="en-US" sz="2000" dirty="0">
                <a:latin typeface="Times New Roman" panose="02020603050405020304" pitchFamily="18" charset="0"/>
                <a:ea typeface="华文行楷" panose="02010800040101010101" pitchFamily="2" charset="-122"/>
              </a:rPr>
              <a:t>、</a:t>
            </a:r>
            <a:r>
              <a:rPr lang="en-US" altLang="zh-CN" sz="2000" dirty="0">
                <a:latin typeface="Times New Roman" panose="02020603050405020304" pitchFamily="18" charset="0"/>
                <a:ea typeface="华文行楷" panose="02010800040101010101" pitchFamily="2" charset="-122"/>
              </a:rPr>
              <a:t>L3</a:t>
            </a:r>
            <a:r>
              <a:rPr lang="zh-CN" altLang="en-US" sz="2000" dirty="0">
                <a:latin typeface="Times New Roman" panose="02020603050405020304" pitchFamily="18" charset="0"/>
                <a:ea typeface="华文行楷" panose="02010800040101010101" pitchFamily="2" charset="-122"/>
              </a:rPr>
              <a:t>两相的电源相序</a:t>
            </a:r>
          </a:p>
        </p:txBody>
      </p:sp>
    </p:spTree>
    <p:extLst>
      <p:ext uri="{BB962C8B-B14F-4D97-AF65-F5344CB8AC3E}">
        <p14:creationId xmlns:p14="http://schemas.microsoft.com/office/powerpoint/2010/main" val="7899215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2000" fill="hold">
                                          <p:stCondLst>
                                            <p:cond delay="0"/>
                                          </p:stCondLst>
                                        </p:cTn>
                                        <p:tgtEl>
                                          <p:spTgt spid="37"/>
                                        </p:tgtEl>
                                        <p:attrNameLst>
                                          <p:attrName>style.visibility</p:attrName>
                                        </p:attrNameLst>
                                      </p:cBhvr>
                                      <p:to>
                                        <p:strVal val="visible"/>
                                      </p:to>
                                    </p:set>
                                    <p:anim calcmode="lin" valueType="num">
                                      <p:cBhvr>
                                        <p:cTn id="7" dur="2000" fill="hold"/>
                                        <p:tgtEl>
                                          <p:spTgt spid="37"/>
                                        </p:tgtEl>
                                        <p:attrNameLst>
                                          <p:attrName>ppt_w</p:attrName>
                                        </p:attrNameLst>
                                      </p:cBhvr>
                                      <p:tavLst>
                                        <p:tav tm="0">
                                          <p:val>
                                            <p:fltVal val="0"/>
                                          </p:val>
                                        </p:tav>
                                        <p:tav tm="100000">
                                          <p:val>
                                            <p:strVal val="#ppt_w"/>
                                          </p:val>
                                        </p:tav>
                                      </p:tavLst>
                                    </p:anim>
                                    <p:anim calcmode="lin" valueType="num">
                                      <p:cBhvr>
                                        <p:cTn id="8" dur="2000" fill="hold"/>
                                        <p:tgtEl>
                                          <p:spTgt spid="37"/>
                                        </p:tgtEl>
                                        <p:attrNameLst>
                                          <p:attrName>ppt_h</p:attrName>
                                        </p:attrNameLst>
                                      </p:cBhvr>
                                      <p:tavLst>
                                        <p:tav tm="0">
                                          <p:val>
                                            <p:strVal val="#ppt_h"/>
                                          </p:val>
                                        </p:tav>
                                        <p:tav tm="100000">
                                          <p:val>
                                            <p:strVal val="#ppt_h"/>
                                          </p:val>
                                        </p:tav>
                                      </p:tavLst>
                                    </p:anim>
                                  </p:childTnLst>
                                </p:cTn>
                              </p:par>
                            </p:childTnLst>
                          </p:cTn>
                        </p:par>
                        <p:par>
                          <p:cTn id="9" fill="hold">
                            <p:stCondLst>
                              <p:cond delay="2000"/>
                            </p:stCondLst>
                            <p:childTnLst>
                              <p:par>
                                <p:cTn id="10" presetID="17" presetClass="entr" presetSubtype="10" fill="hold" grpId="0" nodeType="afterEffect">
                                  <p:stCondLst>
                                    <p:cond delay="0"/>
                                  </p:stCondLst>
                                  <p:childTnLst>
                                    <p:set>
                                      <p:cBhvr>
                                        <p:cTn id="11" dur="2000" fill="hold">
                                          <p:stCondLst>
                                            <p:cond delay="0"/>
                                          </p:stCondLst>
                                        </p:cTn>
                                        <p:tgtEl>
                                          <p:spTgt spid="38"/>
                                        </p:tgtEl>
                                        <p:attrNameLst>
                                          <p:attrName>style.visibility</p:attrName>
                                        </p:attrNameLst>
                                      </p:cBhvr>
                                      <p:to>
                                        <p:strVal val="visible"/>
                                      </p:to>
                                    </p:set>
                                    <p:anim calcmode="lin" valueType="num">
                                      <p:cBhvr>
                                        <p:cTn id="12" dur="2000" fill="hold"/>
                                        <p:tgtEl>
                                          <p:spTgt spid="38"/>
                                        </p:tgtEl>
                                        <p:attrNameLst>
                                          <p:attrName>ppt_w</p:attrName>
                                        </p:attrNameLst>
                                      </p:cBhvr>
                                      <p:tavLst>
                                        <p:tav tm="0">
                                          <p:val>
                                            <p:fltVal val="0"/>
                                          </p:val>
                                        </p:tav>
                                        <p:tav tm="100000">
                                          <p:val>
                                            <p:strVal val="#ppt_w"/>
                                          </p:val>
                                        </p:tav>
                                      </p:tavLst>
                                    </p:anim>
                                    <p:anim calcmode="lin" valueType="num">
                                      <p:cBhvr>
                                        <p:cTn id="13" dur="20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 descr="图3-39"/>
          <p:cNvPicPr>
            <a:picLocks noChangeAspect="1" noChangeArrowheads="1"/>
          </p:cNvPicPr>
          <p:nvPr/>
        </p:nvPicPr>
        <p:blipFill>
          <a:blip r:embed="rId2">
            <a:extLst>
              <a:ext uri="{28A0092B-C50C-407E-A947-70E740481C1C}">
                <a14:useLocalDpi xmlns:a14="http://schemas.microsoft.com/office/drawing/2010/main" val="0"/>
              </a:ext>
            </a:extLst>
          </a:blip>
          <a:srcRect l="13972" t="1567" r="13269" b="11810"/>
          <a:stretch>
            <a:fillRect/>
          </a:stretch>
        </p:blipFill>
        <p:spPr bwMode="auto">
          <a:xfrm>
            <a:off x="1340016" y="2896291"/>
            <a:ext cx="4150526" cy="3614553"/>
          </a:xfrm>
          <a:prstGeom prst="rect">
            <a:avLst/>
          </a:prstGeom>
          <a:noFill/>
          <a:extLst>
            <a:ext uri="{909E8E84-426E-40DD-AFC4-6F175D3DCCD1}">
              <a14:hiddenFill xmlns:a14="http://schemas.microsoft.com/office/drawing/2010/main">
                <a:solidFill>
                  <a:srgbClr val="FFFFFF"/>
                </a:solidFill>
              </a14:hiddenFill>
            </a:ext>
          </a:extLst>
        </p:spPr>
      </p:pic>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三相异步电动机正反转控制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7"/>
          <p:cNvSpPr/>
          <p:nvPr/>
        </p:nvSpPr>
        <p:spPr>
          <a:xfrm>
            <a:off x="1086153" y="1329561"/>
            <a:ext cx="10655768" cy="1250150"/>
          </a:xfrm>
          <a:prstGeom prst="rect">
            <a:avLst/>
          </a:prstGeom>
          <a:noFill/>
          <a:ln w="9525">
            <a:noFill/>
          </a:ln>
        </p:spPr>
        <p:txBody>
          <a:bodyPr wrap="square" anchor="t" anchorCtr="0">
            <a:spAutoFit/>
          </a:bodyPr>
          <a:lstStyle/>
          <a:p>
            <a:pPr>
              <a:lnSpc>
                <a:spcPct val="114000"/>
              </a:lnSpc>
            </a:pPr>
            <a:r>
              <a:rPr lang="zh-CN" altLang="en-US" sz="2200" dirty="0">
                <a:solidFill>
                  <a:schemeClr val="tx1"/>
                </a:solidFill>
                <a:latin typeface="华文行楷" panose="02010800040101010101" pitchFamily="2" charset="-122"/>
                <a:ea typeface="华文行楷" panose="02010800040101010101" pitchFamily="2" charset="-122"/>
              </a:rPr>
              <a:t>如果正转</a:t>
            </a:r>
            <a:r>
              <a:rPr lang="zh-CN" altLang="en-US" sz="2200" dirty="0">
                <a:latin typeface="华文行楷" panose="02010800040101010101" pitchFamily="2" charset="-122"/>
                <a:ea typeface="华文行楷" panose="02010800040101010101" pitchFamily="2" charset="-122"/>
                <a:sym typeface="+mn-ea"/>
              </a:rPr>
              <a:t>起动按钮</a:t>
            </a:r>
            <a:r>
              <a:rPr lang="zh-CN" altLang="en-US" sz="2200" dirty="0">
                <a:solidFill>
                  <a:schemeClr val="tx1"/>
                </a:solidFill>
                <a:latin typeface="华文行楷" panose="02010800040101010101" pitchFamily="2" charset="-122"/>
                <a:ea typeface="华文行楷" panose="02010800040101010101" pitchFamily="2" charset="-122"/>
              </a:rPr>
              <a:t>和反转起动按钮同时被按下，或者电动机正在某方向运转时又按下了相反转向的起动按钮，则：</a:t>
            </a:r>
            <a:r>
              <a:rPr lang="en-US" altLang="zh-CN" sz="2200" dirty="0">
                <a:solidFill>
                  <a:srgbClr val="D60093"/>
                </a:solidFill>
                <a:latin typeface="Times New Roman" panose="02020603050405020304" pitchFamily="18" charset="0"/>
                <a:ea typeface="华文行楷" panose="02010800040101010101" pitchFamily="2" charset="-122"/>
                <a:sym typeface="+mn-ea"/>
              </a:rPr>
              <a:t>KM1</a:t>
            </a:r>
            <a:r>
              <a:rPr lang="zh-CN" altLang="en-US" sz="2200" dirty="0">
                <a:solidFill>
                  <a:srgbClr val="D60093"/>
                </a:solidFill>
                <a:latin typeface="Times New Roman" panose="02020603050405020304" pitchFamily="18" charset="0"/>
                <a:ea typeface="华文行楷" panose="02010800040101010101" pitchFamily="2" charset="-122"/>
                <a:sym typeface="+mn-ea"/>
              </a:rPr>
              <a:t>和</a:t>
            </a:r>
            <a:r>
              <a:rPr lang="en-US" altLang="zh-CN" sz="2200" dirty="0">
                <a:solidFill>
                  <a:srgbClr val="D60093"/>
                </a:solidFill>
                <a:latin typeface="Times New Roman" panose="02020603050405020304" pitchFamily="18" charset="0"/>
                <a:ea typeface="华文行楷" panose="02010800040101010101" pitchFamily="2" charset="-122"/>
                <a:sym typeface="+mn-ea"/>
              </a:rPr>
              <a:t>KM2</a:t>
            </a:r>
            <a:r>
              <a:rPr lang="zh-CN" altLang="en-US" sz="2200" dirty="0">
                <a:solidFill>
                  <a:srgbClr val="D60093"/>
                </a:solidFill>
                <a:latin typeface="Times New Roman" panose="02020603050405020304" pitchFamily="18" charset="0"/>
                <a:ea typeface="华文行楷" panose="02010800040101010101" pitchFamily="2" charset="-122"/>
                <a:sym typeface="+mn-ea"/>
              </a:rPr>
              <a:t>的线圈都得电，</a:t>
            </a:r>
            <a:r>
              <a:rPr lang="en-US" altLang="zh-CN" sz="2200" dirty="0">
                <a:solidFill>
                  <a:srgbClr val="D60093"/>
                </a:solidFill>
                <a:latin typeface="Times New Roman" panose="02020603050405020304" pitchFamily="18" charset="0"/>
                <a:ea typeface="华文行楷" panose="02010800040101010101" pitchFamily="2" charset="-122"/>
                <a:sym typeface="+mn-ea"/>
              </a:rPr>
              <a:t>KM1</a:t>
            </a:r>
            <a:r>
              <a:rPr lang="zh-CN" altLang="en-US" sz="2200" dirty="0">
                <a:solidFill>
                  <a:srgbClr val="D60093"/>
                </a:solidFill>
                <a:latin typeface="Times New Roman" panose="02020603050405020304" pitchFamily="18" charset="0"/>
                <a:ea typeface="华文行楷" panose="02010800040101010101" pitchFamily="2" charset="-122"/>
                <a:sym typeface="+mn-ea"/>
              </a:rPr>
              <a:t>和</a:t>
            </a:r>
            <a:r>
              <a:rPr lang="en-US" altLang="zh-CN" sz="2200" dirty="0">
                <a:solidFill>
                  <a:srgbClr val="D60093"/>
                </a:solidFill>
                <a:latin typeface="Times New Roman" panose="02020603050405020304" pitchFamily="18" charset="0"/>
                <a:ea typeface="华文行楷" panose="02010800040101010101" pitchFamily="2" charset="-122"/>
                <a:sym typeface="+mn-ea"/>
              </a:rPr>
              <a:t>KM2</a:t>
            </a:r>
            <a:r>
              <a:rPr lang="zh-CN" altLang="en-US" sz="2200" dirty="0">
                <a:solidFill>
                  <a:srgbClr val="D60093"/>
                </a:solidFill>
                <a:latin typeface="Times New Roman" panose="02020603050405020304" pitchFamily="18" charset="0"/>
                <a:ea typeface="华文行楷" panose="02010800040101010101" pitchFamily="2" charset="-122"/>
                <a:sym typeface="+mn-ea"/>
              </a:rPr>
              <a:t>主触头都闭合，主电路</a:t>
            </a:r>
            <a:r>
              <a:rPr lang="en-US" altLang="zh-CN" sz="2200" dirty="0">
                <a:solidFill>
                  <a:srgbClr val="D60093"/>
                </a:solidFill>
                <a:latin typeface="Times New Roman" panose="02020603050405020304" pitchFamily="18" charset="0"/>
                <a:ea typeface="华文行楷" panose="02010800040101010101" pitchFamily="2" charset="-122"/>
                <a:sym typeface="+mn-ea"/>
              </a:rPr>
              <a:t>L1、L3</a:t>
            </a:r>
            <a:r>
              <a:rPr lang="zh-CN" altLang="en-US" sz="2200" dirty="0">
                <a:solidFill>
                  <a:srgbClr val="D60093"/>
                </a:solidFill>
                <a:latin typeface="Times New Roman" panose="02020603050405020304" pitchFamily="18" charset="0"/>
                <a:ea typeface="华文行楷" panose="02010800040101010101" pitchFamily="2" charset="-122"/>
                <a:sym typeface="+mn-ea"/>
              </a:rPr>
              <a:t>两相电源短路！</a:t>
            </a:r>
            <a:endParaRPr lang="zh-CN" altLang="en-US" sz="2200" dirty="0">
              <a:solidFill>
                <a:srgbClr val="D60093"/>
              </a:solidFill>
              <a:latin typeface="Times New Roman" panose="02020603050405020304" pitchFamily="18" charset="0"/>
              <a:ea typeface="华文行楷" panose="02010800040101010101" pitchFamily="2" charset="-122"/>
            </a:endParaRPr>
          </a:p>
        </p:txBody>
      </p:sp>
      <p:cxnSp>
        <p:nvCxnSpPr>
          <p:cNvPr id="15" name="直接连接符 10"/>
          <p:cNvCxnSpPr/>
          <p:nvPr/>
        </p:nvCxnSpPr>
        <p:spPr>
          <a:xfrm>
            <a:off x="4128930" y="4487348"/>
            <a:ext cx="0" cy="521970"/>
          </a:xfrm>
          <a:prstGeom prst="line">
            <a:avLst/>
          </a:prstGeom>
          <a:ln w="28575" cap="flat" cmpd="sng">
            <a:solidFill>
              <a:srgbClr val="FF0000"/>
            </a:solidFill>
            <a:prstDash val="solid"/>
            <a:round/>
            <a:headEnd type="none" w="med" len="med"/>
            <a:tailEnd type="none" w="med" len="med"/>
          </a:ln>
        </p:spPr>
      </p:cxnSp>
      <p:cxnSp>
        <p:nvCxnSpPr>
          <p:cNvPr id="16" name="直接连接符 10"/>
          <p:cNvCxnSpPr/>
          <p:nvPr/>
        </p:nvCxnSpPr>
        <p:spPr>
          <a:xfrm>
            <a:off x="4766642" y="4439723"/>
            <a:ext cx="0" cy="569595"/>
          </a:xfrm>
          <a:prstGeom prst="line">
            <a:avLst/>
          </a:prstGeom>
          <a:ln w="28575" cap="flat" cmpd="sng">
            <a:solidFill>
              <a:srgbClr val="FF0000"/>
            </a:solidFill>
            <a:prstDash val="solid"/>
            <a:round/>
            <a:headEnd type="none" w="med" len="med"/>
            <a:tailEnd type="none" w="med" len="med"/>
          </a:ln>
        </p:spPr>
      </p:cxnSp>
      <p:grpSp>
        <p:nvGrpSpPr>
          <p:cNvPr id="17" name="组合 16"/>
          <p:cNvGrpSpPr/>
          <p:nvPr/>
        </p:nvGrpSpPr>
        <p:grpSpPr>
          <a:xfrm>
            <a:off x="2057502" y="4290460"/>
            <a:ext cx="871220" cy="951913"/>
            <a:chOff x="2197" y="7330"/>
            <a:chExt cx="1372" cy="1499"/>
          </a:xfrm>
        </p:grpSpPr>
        <p:cxnSp>
          <p:nvCxnSpPr>
            <p:cNvPr id="19" name="直接连接符 10"/>
            <p:cNvCxnSpPr/>
            <p:nvPr/>
          </p:nvCxnSpPr>
          <p:spPr>
            <a:xfrm flipH="1">
              <a:off x="2197" y="8807"/>
              <a:ext cx="1361" cy="22"/>
            </a:xfrm>
            <a:prstGeom prst="line">
              <a:avLst/>
            </a:prstGeom>
            <a:ln w="28575" cap="flat" cmpd="sng">
              <a:solidFill>
                <a:srgbClr val="FF0000"/>
              </a:solidFill>
              <a:prstDash val="solid"/>
              <a:round/>
              <a:headEnd type="none" w="med" len="med"/>
              <a:tailEnd type="none" w="med" len="med"/>
            </a:ln>
          </p:spPr>
        </p:cxnSp>
        <p:cxnSp>
          <p:nvCxnSpPr>
            <p:cNvPr id="26" name="直接连接符 10"/>
            <p:cNvCxnSpPr/>
            <p:nvPr/>
          </p:nvCxnSpPr>
          <p:spPr>
            <a:xfrm flipV="1">
              <a:off x="2239" y="7370"/>
              <a:ext cx="1330" cy="1"/>
            </a:xfrm>
            <a:prstGeom prst="line">
              <a:avLst/>
            </a:prstGeom>
            <a:ln w="28575" cap="flat" cmpd="sng">
              <a:solidFill>
                <a:srgbClr val="FF0000"/>
              </a:solidFill>
              <a:prstDash val="solid"/>
              <a:round/>
              <a:headEnd type="none" w="med" len="med"/>
              <a:tailEnd type="none" w="med" len="med"/>
            </a:ln>
          </p:spPr>
        </p:cxnSp>
        <p:cxnSp>
          <p:nvCxnSpPr>
            <p:cNvPr id="27" name="直接连接符 10"/>
            <p:cNvCxnSpPr/>
            <p:nvPr/>
          </p:nvCxnSpPr>
          <p:spPr>
            <a:xfrm>
              <a:off x="3558" y="7330"/>
              <a:ext cx="11" cy="1477"/>
            </a:xfrm>
            <a:prstGeom prst="line">
              <a:avLst/>
            </a:prstGeom>
            <a:ln w="28575" cap="flat" cmpd="sng">
              <a:solidFill>
                <a:srgbClr val="FF0000"/>
              </a:solidFill>
              <a:prstDash val="solid"/>
              <a:round/>
              <a:headEnd type="none" w="med" len="med"/>
              <a:tailEnd type="none" w="med" len="med"/>
            </a:ln>
          </p:spPr>
        </p:cxnSp>
        <p:cxnSp>
          <p:nvCxnSpPr>
            <p:cNvPr id="29" name="直接连接符 10"/>
            <p:cNvCxnSpPr/>
            <p:nvPr/>
          </p:nvCxnSpPr>
          <p:spPr>
            <a:xfrm>
              <a:off x="2223" y="7362"/>
              <a:ext cx="16" cy="1445"/>
            </a:xfrm>
            <a:prstGeom prst="line">
              <a:avLst/>
            </a:prstGeom>
            <a:ln w="28575" cap="flat" cmpd="sng">
              <a:solidFill>
                <a:srgbClr val="FF0000"/>
              </a:solidFill>
              <a:prstDash val="solid"/>
              <a:round/>
              <a:headEnd type="none" w="med" len="med"/>
              <a:tailEnd type="none" w="med" len="med"/>
            </a:ln>
          </p:spPr>
        </p:cxnSp>
      </p:grpSp>
      <p:sp>
        <p:nvSpPr>
          <p:cNvPr id="30" name="矩形 15"/>
          <p:cNvSpPr/>
          <p:nvPr/>
        </p:nvSpPr>
        <p:spPr>
          <a:xfrm>
            <a:off x="4018554" y="5549002"/>
            <a:ext cx="303530" cy="188595"/>
          </a:xfrm>
          <a:prstGeom prst="rect">
            <a:avLst/>
          </a:prstGeom>
          <a:solidFill>
            <a:srgbClr val="FF0000"/>
          </a:solidFill>
          <a:ln w="9525" cap="flat" cmpd="sng">
            <a:solidFill>
              <a:schemeClr val="tx1"/>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31" name="矩形 15"/>
          <p:cNvSpPr/>
          <p:nvPr/>
        </p:nvSpPr>
        <p:spPr>
          <a:xfrm>
            <a:off x="4656324" y="5549002"/>
            <a:ext cx="303530" cy="188595"/>
          </a:xfrm>
          <a:prstGeom prst="rect">
            <a:avLst/>
          </a:prstGeom>
          <a:solidFill>
            <a:srgbClr val="FF0000"/>
          </a:solidFill>
          <a:ln w="9525" cap="flat" cmpd="sng">
            <a:solidFill>
              <a:schemeClr val="tx1"/>
            </a:solidFill>
            <a:prstDash val="solid"/>
            <a:round/>
            <a:headEnd type="none" w="med" len="med"/>
            <a:tailEnd type="none" w="med" len="med"/>
          </a:ln>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20" name="Rectangle 5"/>
          <p:cNvSpPr/>
          <p:nvPr/>
        </p:nvSpPr>
        <p:spPr>
          <a:xfrm>
            <a:off x="6040541" y="3673869"/>
            <a:ext cx="4237355" cy="1578610"/>
          </a:xfrm>
          <a:prstGeom prst="rect">
            <a:avLst/>
          </a:prstGeom>
          <a:noFill/>
          <a:ln w="9525">
            <a:noFill/>
          </a:ln>
        </p:spPr>
        <p:txBody>
          <a:bodyPr wrap="square" anchor="t" anchorCtr="0">
            <a:spAutoFit/>
          </a:bodyPr>
          <a:lstStyle/>
          <a:p>
            <a:pPr>
              <a:lnSpc>
                <a:spcPct val="110000"/>
              </a:lnSpc>
              <a:spcBef>
                <a:spcPct val="20000"/>
              </a:spcBef>
              <a:buClr>
                <a:schemeClr val="accent1"/>
              </a:buClr>
              <a:buSzPct val="65000"/>
              <a:buFont typeface="Wingdings" panose="05000000000000000000" pitchFamily="2" charset="2"/>
            </a:pPr>
            <a:r>
              <a:rPr lang="zh-CN" altLang="en-US"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若发生</a:t>
            </a:r>
            <a:r>
              <a:rPr lang="en-US" altLang="zh-CN"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L1</a:t>
            </a:r>
            <a:r>
              <a:rPr lang="zh-CN" altLang="en-US"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a:t>
            </a:r>
            <a:r>
              <a:rPr lang="en-US" altLang="zh-CN"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L3</a:t>
            </a:r>
            <a:r>
              <a:rPr lang="zh-CN" altLang="en-US"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两相电源短路，串接于主电路</a:t>
            </a:r>
            <a:r>
              <a:rPr lang="en-US" altLang="zh-CN"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L1</a:t>
            </a:r>
            <a:r>
              <a:rPr lang="zh-CN" altLang="en-US"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a:t>
            </a:r>
            <a:r>
              <a:rPr lang="en-US" altLang="zh-CN"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L3</a:t>
            </a:r>
            <a:r>
              <a:rPr lang="zh-CN" altLang="en-US"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两相的两只熔断器</a:t>
            </a:r>
            <a:r>
              <a:rPr lang="en-US" altLang="zh-CN"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FU1</a:t>
            </a:r>
            <a:r>
              <a:rPr lang="zh-CN" altLang="en-US" sz="2200" dirty="0">
                <a:solidFill>
                  <a:srgbClr val="0000FF"/>
                </a:solidFill>
                <a:latin typeface="华文新魏" panose="02010800040101010101" pitchFamily="2" charset="-122"/>
                <a:ea typeface="华文新魏" panose="02010800040101010101" pitchFamily="2" charset="-122"/>
                <a:cs typeface="华文新魏" panose="02010800040101010101" pitchFamily="2" charset="-122"/>
              </a:rPr>
              <a:t>的熔体迅速熔断，切断电源对电动机进行短路保护。</a:t>
            </a:r>
          </a:p>
        </p:txBody>
      </p:sp>
    </p:spTree>
    <p:extLst>
      <p:ext uri="{BB962C8B-B14F-4D97-AF65-F5344CB8AC3E}">
        <p14:creationId xmlns:p14="http://schemas.microsoft.com/office/powerpoint/2010/main" val="28846777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2000"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2000" fill="hold">
                                          <p:stCondLst>
                                            <p:cond delay="0"/>
                                          </p:stCondLst>
                                        </p:cTn>
                                        <p:tgtEl>
                                          <p:spTgt spid="15"/>
                                        </p:tgtEl>
                                        <p:attrNameLst>
                                          <p:attrName>style.visibility</p:attrName>
                                        </p:attrNameLst>
                                      </p:cBhvr>
                                      <p:to>
                                        <p:strVal val="visible"/>
                                      </p:to>
                                    </p:set>
                                    <p:anim calcmode="lin" valueType="num">
                                      <p:cBhvr>
                                        <p:cTn id="14" dur="2000" fill="hold"/>
                                        <p:tgtEl>
                                          <p:spTgt spid="15"/>
                                        </p:tgtEl>
                                        <p:attrNameLst>
                                          <p:attrName>ppt_w</p:attrName>
                                        </p:attrNameLst>
                                      </p:cBhvr>
                                      <p:tavLst>
                                        <p:tav tm="0">
                                          <p:val>
                                            <p:strVal val="#ppt_w*0.70"/>
                                          </p:val>
                                        </p:tav>
                                        <p:tav tm="100000">
                                          <p:val>
                                            <p:strVal val="#ppt_w"/>
                                          </p:val>
                                        </p:tav>
                                      </p:tavLst>
                                    </p:anim>
                                    <p:anim calcmode="lin" valueType="num">
                                      <p:cBhvr>
                                        <p:cTn id="15" dur="2000" fill="hold"/>
                                        <p:tgtEl>
                                          <p:spTgt spid="15"/>
                                        </p:tgtEl>
                                        <p:attrNameLst>
                                          <p:attrName>ppt_h</p:attrName>
                                        </p:attrNameLst>
                                      </p:cBhvr>
                                      <p:tavLst>
                                        <p:tav tm="0">
                                          <p:val>
                                            <p:strVal val="#ppt_h"/>
                                          </p:val>
                                        </p:tav>
                                        <p:tav tm="100000">
                                          <p:val>
                                            <p:strVal val="#ppt_h"/>
                                          </p:val>
                                        </p:tav>
                                      </p:tavLst>
                                    </p:anim>
                                    <p:animEffect transition="in" filter="fade">
                                      <p:cBhvr>
                                        <p:cTn id="16" dur="2000"/>
                                        <p:tgtEl>
                                          <p:spTgt spid="15"/>
                                        </p:tgtEl>
                                      </p:cBhvr>
                                    </p:animEffect>
                                  </p:childTnLst>
                                </p:cTn>
                              </p:par>
                              <p:par>
                                <p:cTn id="17" presetID="55" presetClass="entr" presetSubtype="0" fill="hold" nodeType="withEffect">
                                  <p:stCondLst>
                                    <p:cond delay="0"/>
                                  </p:stCondLst>
                                  <p:childTnLst>
                                    <p:set>
                                      <p:cBhvr>
                                        <p:cTn id="18" dur="2000" fill="hold">
                                          <p:stCondLst>
                                            <p:cond delay="0"/>
                                          </p:stCondLst>
                                        </p:cTn>
                                        <p:tgtEl>
                                          <p:spTgt spid="16"/>
                                        </p:tgtEl>
                                        <p:attrNameLst>
                                          <p:attrName>style.visibility</p:attrName>
                                        </p:attrNameLst>
                                      </p:cBhvr>
                                      <p:to>
                                        <p:strVal val="visible"/>
                                      </p:to>
                                    </p:set>
                                    <p:anim calcmode="lin" valueType="num">
                                      <p:cBhvr>
                                        <p:cTn id="19" dur="2000" fill="hold"/>
                                        <p:tgtEl>
                                          <p:spTgt spid="16"/>
                                        </p:tgtEl>
                                        <p:attrNameLst>
                                          <p:attrName>ppt_w</p:attrName>
                                        </p:attrNameLst>
                                      </p:cBhvr>
                                      <p:tavLst>
                                        <p:tav tm="0">
                                          <p:val>
                                            <p:strVal val="#ppt_w*0.70"/>
                                          </p:val>
                                        </p:tav>
                                        <p:tav tm="100000">
                                          <p:val>
                                            <p:strVal val="#ppt_w"/>
                                          </p:val>
                                        </p:tav>
                                      </p:tavLst>
                                    </p:anim>
                                    <p:anim calcmode="lin" valueType="num">
                                      <p:cBhvr>
                                        <p:cTn id="20" dur="2000" fill="hold"/>
                                        <p:tgtEl>
                                          <p:spTgt spid="16"/>
                                        </p:tgtEl>
                                        <p:attrNameLst>
                                          <p:attrName>ppt_h</p:attrName>
                                        </p:attrNameLst>
                                      </p:cBhvr>
                                      <p:tavLst>
                                        <p:tav tm="0">
                                          <p:val>
                                            <p:strVal val="#ppt_h"/>
                                          </p:val>
                                        </p:tav>
                                        <p:tav tm="100000">
                                          <p:val>
                                            <p:strVal val="#ppt_h"/>
                                          </p:val>
                                        </p:tav>
                                      </p:tavLst>
                                    </p:anim>
                                    <p:animEffect transition="in" filter="fade">
                                      <p:cBhvr>
                                        <p:cTn id="21" dur="2000"/>
                                        <p:tgtEl>
                                          <p:spTgt spid="16"/>
                                        </p:tgtEl>
                                      </p:cBhvr>
                                    </p:animEffect>
                                  </p:childTnLst>
                                </p:cTn>
                              </p:par>
                            </p:childTnLst>
                          </p:cTn>
                        </p:par>
                        <p:par>
                          <p:cTn id="22" fill="hold">
                            <p:stCondLst>
                              <p:cond delay="2000"/>
                            </p:stCondLst>
                            <p:childTnLst>
                              <p:par>
                                <p:cTn id="23" presetID="55" presetClass="entr" presetSubtype="0" fill="hold" grpId="0" nodeType="afterEffect">
                                  <p:stCondLst>
                                    <p:cond delay="0"/>
                                  </p:stCondLst>
                                  <p:childTnLst>
                                    <p:set>
                                      <p:cBhvr>
                                        <p:cTn id="24" dur="2000" fill="hold">
                                          <p:stCondLst>
                                            <p:cond delay="0"/>
                                          </p:stCondLst>
                                        </p:cTn>
                                        <p:tgtEl>
                                          <p:spTgt spid="30"/>
                                        </p:tgtEl>
                                        <p:attrNameLst>
                                          <p:attrName>style.visibility</p:attrName>
                                        </p:attrNameLst>
                                      </p:cBhvr>
                                      <p:to>
                                        <p:strVal val="visible"/>
                                      </p:to>
                                    </p:set>
                                    <p:anim calcmode="lin" valueType="num">
                                      <p:cBhvr>
                                        <p:cTn id="25" dur="2000" fill="hold"/>
                                        <p:tgtEl>
                                          <p:spTgt spid="30"/>
                                        </p:tgtEl>
                                        <p:attrNameLst>
                                          <p:attrName>ppt_w</p:attrName>
                                        </p:attrNameLst>
                                      </p:cBhvr>
                                      <p:tavLst>
                                        <p:tav tm="0">
                                          <p:val>
                                            <p:strVal val="#ppt_w*0.70"/>
                                          </p:val>
                                        </p:tav>
                                        <p:tav tm="100000">
                                          <p:val>
                                            <p:strVal val="#ppt_w"/>
                                          </p:val>
                                        </p:tav>
                                      </p:tavLst>
                                    </p:anim>
                                    <p:anim calcmode="lin" valueType="num">
                                      <p:cBhvr>
                                        <p:cTn id="26" dur="2000" fill="hold"/>
                                        <p:tgtEl>
                                          <p:spTgt spid="30"/>
                                        </p:tgtEl>
                                        <p:attrNameLst>
                                          <p:attrName>ppt_h</p:attrName>
                                        </p:attrNameLst>
                                      </p:cBhvr>
                                      <p:tavLst>
                                        <p:tav tm="0">
                                          <p:val>
                                            <p:strVal val="#ppt_h"/>
                                          </p:val>
                                        </p:tav>
                                        <p:tav tm="100000">
                                          <p:val>
                                            <p:strVal val="#ppt_h"/>
                                          </p:val>
                                        </p:tav>
                                      </p:tavLst>
                                    </p:anim>
                                    <p:animEffect transition="in" filter="fade">
                                      <p:cBhvr>
                                        <p:cTn id="27" dur="2000"/>
                                        <p:tgtEl>
                                          <p:spTgt spid="30"/>
                                        </p:tgtEl>
                                      </p:cBhvr>
                                    </p:animEffect>
                                  </p:childTnLst>
                                </p:cTn>
                              </p:par>
                              <p:par>
                                <p:cTn id="28" presetID="55" presetClass="entr" presetSubtype="0" fill="hold" grpId="0" nodeType="withEffect">
                                  <p:stCondLst>
                                    <p:cond delay="0"/>
                                  </p:stCondLst>
                                  <p:childTnLst>
                                    <p:set>
                                      <p:cBhvr>
                                        <p:cTn id="29" dur="2000" fill="hold">
                                          <p:stCondLst>
                                            <p:cond delay="0"/>
                                          </p:stCondLst>
                                        </p:cTn>
                                        <p:tgtEl>
                                          <p:spTgt spid="31"/>
                                        </p:tgtEl>
                                        <p:attrNameLst>
                                          <p:attrName>style.visibility</p:attrName>
                                        </p:attrNameLst>
                                      </p:cBhvr>
                                      <p:to>
                                        <p:strVal val="visible"/>
                                      </p:to>
                                    </p:set>
                                    <p:anim calcmode="lin" valueType="num">
                                      <p:cBhvr>
                                        <p:cTn id="30" dur="2000" fill="hold"/>
                                        <p:tgtEl>
                                          <p:spTgt spid="31"/>
                                        </p:tgtEl>
                                        <p:attrNameLst>
                                          <p:attrName>ppt_w</p:attrName>
                                        </p:attrNameLst>
                                      </p:cBhvr>
                                      <p:tavLst>
                                        <p:tav tm="0">
                                          <p:val>
                                            <p:strVal val="#ppt_w*0.70"/>
                                          </p:val>
                                        </p:tav>
                                        <p:tav tm="100000">
                                          <p:val>
                                            <p:strVal val="#ppt_w"/>
                                          </p:val>
                                        </p:tav>
                                      </p:tavLst>
                                    </p:anim>
                                    <p:anim calcmode="lin" valueType="num">
                                      <p:cBhvr>
                                        <p:cTn id="31" dur="2000" fill="hold"/>
                                        <p:tgtEl>
                                          <p:spTgt spid="31"/>
                                        </p:tgtEl>
                                        <p:attrNameLst>
                                          <p:attrName>ppt_h</p:attrName>
                                        </p:attrNameLst>
                                      </p:cBhvr>
                                      <p:tavLst>
                                        <p:tav tm="0">
                                          <p:val>
                                            <p:strVal val="#ppt_h"/>
                                          </p:val>
                                        </p:tav>
                                        <p:tav tm="100000">
                                          <p:val>
                                            <p:strVal val="#ppt_h"/>
                                          </p:val>
                                        </p:tav>
                                      </p:tavLst>
                                    </p:anim>
                                    <p:animEffect transition="in" filter="fade">
                                      <p:cBhvr>
                                        <p:cTn id="32" dur="20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2000" fill="hold">
                                          <p:stCondLst>
                                            <p:cond delay="0"/>
                                          </p:stCondLst>
                                        </p:cTn>
                                        <p:tgtEl>
                                          <p:spTgt spid="17"/>
                                        </p:tgtEl>
                                        <p:attrNameLst>
                                          <p:attrName>style.visibility</p:attrName>
                                        </p:attrNameLst>
                                      </p:cBhvr>
                                      <p:to>
                                        <p:strVal val="visible"/>
                                      </p:to>
                                    </p:set>
                                    <p:anim calcmode="lin" valueType="num">
                                      <p:cBhvr>
                                        <p:cTn id="37" dur="2000" fill="hold"/>
                                        <p:tgtEl>
                                          <p:spTgt spid="17"/>
                                        </p:tgtEl>
                                        <p:attrNameLst>
                                          <p:attrName>ppt_w</p:attrName>
                                        </p:attrNameLst>
                                      </p:cBhvr>
                                      <p:tavLst>
                                        <p:tav tm="0">
                                          <p:val>
                                            <p:strVal val="#ppt_w*0.70"/>
                                          </p:val>
                                        </p:tav>
                                        <p:tav tm="100000">
                                          <p:val>
                                            <p:strVal val="#ppt_w"/>
                                          </p:val>
                                        </p:tav>
                                      </p:tavLst>
                                    </p:anim>
                                    <p:anim calcmode="lin" valueType="num">
                                      <p:cBhvr>
                                        <p:cTn id="38" dur="2000" fill="hold"/>
                                        <p:tgtEl>
                                          <p:spTgt spid="17"/>
                                        </p:tgtEl>
                                        <p:attrNameLst>
                                          <p:attrName>ppt_h</p:attrName>
                                        </p:attrNameLst>
                                      </p:cBhvr>
                                      <p:tavLst>
                                        <p:tav tm="0">
                                          <p:val>
                                            <p:strVal val="#ppt_h"/>
                                          </p:val>
                                        </p:tav>
                                        <p:tav tm="100000">
                                          <p:val>
                                            <p:strVal val="#ppt_h"/>
                                          </p:val>
                                        </p:tav>
                                      </p:tavLst>
                                    </p:anim>
                                    <p:animEffect transition="in" filter="fade">
                                      <p:cBhvr>
                                        <p:cTn id="39" dur="20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2000" fill="hold">
                                          <p:stCondLst>
                                            <p:cond delay="0"/>
                                          </p:stCondLst>
                                        </p:cTn>
                                        <p:tgtEl>
                                          <p:spTgt spid="20"/>
                                        </p:tgtEl>
                                        <p:attrNameLst>
                                          <p:attrName>style.visibility</p:attrName>
                                        </p:attrNameLst>
                                      </p:cBhvr>
                                      <p:to>
                                        <p:strVal val="visible"/>
                                      </p:to>
                                    </p:set>
                                    <p:anim calcmode="lin" valueType="num">
                                      <p:cBhvr additive="base">
                                        <p:cTn id="44" dur="2000" fill="hold"/>
                                        <p:tgtEl>
                                          <p:spTgt spid="20"/>
                                        </p:tgtEl>
                                        <p:attrNameLst>
                                          <p:attrName>ppt_x</p:attrName>
                                        </p:attrNameLst>
                                      </p:cBhvr>
                                      <p:tavLst>
                                        <p:tav tm="0">
                                          <p:val>
                                            <p:strVal val="1+#ppt_w/2"/>
                                          </p:val>
                                        </p:tav>
                                        <p:tav tm="100000">
                                          <p:val>
                                            <p:strVal val="#ppt_x"/>
                                          </p:val>
                                        </p:tav>
                                      </p:tavLst>
                                    </p:anim>
                                    <p:anim calcmode="lin" valueType="num">
                                      <p:cBhvr additive="base">
                                        <p:cTn id="45" dur="2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0" grpId="0" bldLvl="0" animBg="1"/>
      <p:bldP spid="30" grpId="1" animBg="1"/>
      <p:bldP spid="31" grpId="0" bldLvl="0" animBg="1"/>
      <p:bldP spid="31" grpId="1"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一、接触器联锁正反转控制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843392" y="1500890"/>
            <a:ext cx="1031033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zh-CN" b="1"/>
              <a:t>1</a:t>
            </a:r>
            <a:r>
              <a:rPr lang="zh-CN" altLang="zh-CN" b="1"/>
              <a:t>．工作原理</a:t>
            </a:r>
            <a:endParaRPr lang="zh-CN" altLang="en-US" b="1"/>
          </a:p>
        </p:txBody>
      </p:sp>
      <p:pic>
        <p:nvPicPr>
          <p:cNvPr id="1025" name="Picture 1" descr="图3-39"/>
          <p:cNvPicPr>
            <a:picLocks noChangeAspect="1" noChangeArrowheads="1"/>
          </p:cNvPicPr>
          <p:nvPr/>
        </p:nvPicPr>
        <p:blipFill>
          <a:blip r:embed="rId3">
            <a:extLst>
              <a:ext uri="{28A0092B-C50C-407E-A947-70E740481C1C}">
                <a14:useLocalDpi xmlns:a14="http://schemas.microsoft.com/office/drawing/2010/main" val="0"/>
              </a:ext>
            </a:extLst>
          </a:blip>
          <a:srcRect l="13972" t="1567" r="13269" b="11810"/>
          <a:stretch>
            <a:fillRect/>
          </a:stretch>
        </p:blipFill>
        <p:spPr bwMode="auto">
          <a:xfrm>
            <a:off x="6412997" y="2148940"/>
            <a:ext cx="4453601" cy="3878491"/>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2134" y="2385918"/>
            <a:ext cx="5101994" cy="3416320"/>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为避免</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只接触器同时动作，在两个电路中分别</a:t>
            </a:r>
            <a:r>
              <a:rPr lang="zh-CN" altLang="zh-CN" b="1" kern="100" dirty="0">
                <a:latin typeface="Times New Roman" panose="02020603050405020304" pitchFamily="18" charset="0"/>
                <a:ea typeface="微软雅黑" panose="020B0503020204020204" pitchFamily="34" charset="-122"/>
                <a:cs typeface="Times New Roman" panose="02020603050405020304" pitchFamily="18" charset="0"/>
              </a:rPr>
              <a:t>串入对方接触器的一个</a:t>
            </a:r>
            <a:r>
              <a:rPr lang="zh-CN" altLang="zh-CN" b="1" u="sng" kern="100" dirty="0">
                <a:latin typeface="Times New Roman" panose="02020603050405020304" pitchFamily="18" charset="0"/>
                <a:ea typeface="微软雅黑" panose="020B0503020204020204" pitchFamily="34" charset="-122"/>
                <a:cs typeface="Times New Roman" panose="02020603050405020304" pitchFamily="18" charset="0"/>
              </a:rPr>
              <a:t>常闭辅助触点</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当正转接触器</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得电动作时，对应的反转接触器</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由于</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常闭触点联锁的原因，使</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不能得电动作，反之亦然。这样就保证电动机的正反转能独立完成。</a:t>
            </a:r>
            <a:endParaRPr lang="en-US" altLang="zh-CN" kern="100"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这种接触器通过它的联锁触点控制另一个接触器工作状态的过程称为</a:t>
            </a:r>
            <a:r>
              <a:rPr lang="zh-CN" altLang="zh-CN"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联锁</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10" name="圆角矩形 9"/>
          <p:cNvSpPr/>
          <p:nvPr/>
        </p:nvSpPr>
        <p:spPr>
          <a:xfrm>
            <a:off x="8998954" y="4495087"/>
            <a:ext cx="1666197" cy="383506"/>
          </a:xfrm>
          <a:prstGeom prst="roundRect">
            <a:avLst>
              <a:gd name="adj" fmla="val 7971"/>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5568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一、接触器联锁正反转控制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1" descr="图3-39"/>
          <p:cNvPicPr>
            <a:picLocks noChangeAspect="1" noChangeArrowheads="1"/>
          </p:cNvPicPr>
          <p:nvPr/>
        </p:nvPicPr>
        <p:blipFill>
          <a:blip r:embed="rId3">
            <a:extLst>
              <a:ext uri="{28A0092B-C50C-407E-A947-70E740481C1C}">
                <a14:useLocalDpi xmlns:a14="http://schemas.microsoft.com/office/drawing/2010/main" val="0"/>
              </a:ext>
            </a:extLst>
          </a:blip>
          <a:srcRect l="13972" t="1567" r="13269" b="11810"/>
          <a:stretch>
            <a:fillRect/>
          </a:stretch>
        </p:blipFill>
        <p:spPr bwMode="auto">
          <a:xfrm>
            <a:off x="652277" y="2032562"/>
            <a:ext cx="4453601" cy="387849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373970" y="1325288"/>
            <a:ext cx="6096000" cy="830997"/>
          </a:xfrm>
          <a:prstGeom prst="rect">
            <a:avLst/>
          </a:prstGeom>
        </p:spPr>
        <p:txBody>
          <a:bodyPr>
            <a:spAutoFit/>
          </a:bodyPr>
          <a:lstStyle/>
          <a:p>
            <a:pPr indent="266700" algn="just">
              <a:lnSpc>
                <a:spcPct val="150000"/>
              </a:lnSpc>
              <a:spcAft>
                <a:spcPts val="0"/>
              </a:spcAft>
            </a:pPr>
            <a:r>
              <a:rPr lang="zh-CN" altLang="zh-CN" sz="1600" kern="100" dirty="0">
                <a:latin typeface="Times New Roman" panose="02020603050405020304" pitchFamily="18" charset="0"/>
              </a:rPr>
              <a:t>先合上电源开关</a:t>
            </a:r>
            <a:r>
              <a:rPr lang="en-US" altLang="zh-CN" sz="1600" kern="100" dirty="0">
                <a:latin typeface="Times New Roman" panose="02020603050405020304" pitchFamily="18" charset="0"/>
              </a:rPr>
              <a:t>QS</a:t>
            </a:r>
            <a:endParaRPr lang="zh-CN" altLang="zh-CN" sz="1600" kern="100" dirty="0">
              <a:latin typeface="Times New Roman" panose="02020603050405020304" pitchFamily="18" charset="0"/>
            </a:endParaRPr>
          </a:p>
          <a:p>
            <a:pPr indent="266700" algn="just">
              <a:lnSpc>
                <a:spcPct val="150000"/>
              </a:lnSpc>
              <a:spcAft>
                <a:spcPts val="0"/>
              </a:spcAft>
            </a:pPr>
            <a:r>
              <a:rPr lang="zh-CN" altLang="zh-CN" sz="1600" b="1" kern="100" dirty="0">
                <a:solidFill>
                  <a:srgbClr val="FF0000"/>
                </a:solidFill>
                <a:latin typeface="Times New Roman" panose="02020603050405020304" pitchFamily="18" charset="0"/>
              </a:rPr>
              <a:t>（</a:t>
            </a:r>
            <a:r>
              <a:rPr lang="en-US" altLang="zh-CN" sz="1600" b="1" kern="100" dirty="0">
                <a:solidFill>
                  <a:srgbClr val="FF0000"/>
                </a:solidFill>
                <a:latin typeface="Times New Roman" panose="02020603050405020304" pitchFamily="18" charset="0"/>
              </a:rPr>
              <a:t>1</a:t>
            </a:r>
            <a:r>
              <a:rPr lang="zh-CN" altLang="zh-CN" sz="1600" b="1" kern="100" dirty="0">
                <a:solidFill>
                  <a:srgbClr val="FF0000"/>
                </a:solidFill>
                <a:latin typeface="Times New Roman" panose="02020603050405020304" pitchFamily="18" charset="0"/>
              </a:rPr>
              <a:t>）正转控制</a:t>
            </a:r>
          </a:p>
        </p:txBody>
      </p:sp>
      <p:sp>
        <p:nvSpPr>
          <p:cNvPr id="9" name="矩形 8"/>
          <p:cNvSpPr/>
          <p:nvPr/>
        </p:nvSpPr>
        <p:spPr>
          <a:xfrm>
            <a:off x="5330820" y="3767913"/>
            <a:ext cx="6658929" cy="584775"/>
          </a:xfrm>
          <a:prstGeom prst="rect">
            <a:avLst/>
          </a:prstGeom>
        </p:spPr>
        <p:txBody>
          <a:bodyPr wrap="square">
            <a:spAutoFit/>
          </a:bodyPr>
          <a:lstStyle/>
          <a:p>
            <a:pPr indent="266700" algn="just"/>
            <a:r>
              <a:rPr lang="zh-CN" altLang="zh-CN" sz="1600" b="1" kern="100" dirty="0">
                <a:solidFill>
                  <a:srgbClr val="FF0000"/>
                </a:solidFill>
                <a:latin typeface="Times New Roman" panose="02020603050405020304" pitchFamily="18" charset="0"/>
              </a:rPr>
              <a:t>（</a:t>
            </a:r>
            <a:r>
              <a:rPr lang="en-US" altLang="zh-CN" sz="1600" b="1" kern="100" dirty="0">
                <a:solidFill>
                  <a:srgbClr val="FF0000"/>
                </a:solidFill>
                <a:latin typeface="Times New Roman" panose="02020603050405020304" pitchFamily="18" charset="0"/>
              </a:rPr>
              <a:t>2</a:t>
            </a:r>
            <a:r>
              <a:rPr lang="zh-CN" altLang="zh-CN" sz="1600" b="1" kern="100" dirty="0">
                <a:solidFill>
                  <a:srgbClr val="FF0000"/>
                </a:solidFill>
                <a:latin typeface="Times New Roman" panose="02020603050405020304" pitchFamily="18" charset="0"/>
              </a:rPr>
              <a:t>）反转控制</a:t>
            </a:r>
          </a:p>
          <a:p>
            <a:pPr indent="266700" algn="just">
              <a:spcAft>
                <a:spcPts val="0"/>
              </a:spcAft>
            </a:pPr>
            <a:r>
              <a:rPr lang="zh-CN" altLang="en-US" sz="1600" kern="100" dirty="0">
                <a:latin typeface="Times New Roman" panose="02020603050405020304" pitchFamily="18" charset="0"/>
              </a:rPr>
              <a:t>按下</a:t>
            </a:r>
            <a:r>
              <a:rPr lang="zh-CN" altLang="zh-CN" sz="1600" kern="100" dirty="0">
                <a:latin typeface="Times New Roman" panose="02020603050405020304" pitchFamily="18" charset="0"/>
              </a:rPr>
              <a:t>按钮</a:t>
            </a:r>
            <a:r>
              <a:rPr lang="en-US" altLang="zh-CN" sz="1600" kern="100" dirty="0">
                <a:latin typeface="Times New Roman" panose="02020603050405020304" pitchFamily="18" charset="0"/>
              </a:rPr>
              <a:t>SB1</a:t>
            </a:r>
            <a:r>
              <a:rPr lang="zh-CN" altLang="zh-CN" sz="1600" kern="100" dirty="0">
                <a:latin typeface="Times New Roman" panose="02020603050405020304" pitchFamily="18" charset="0"/>
              </a:rPr>
              <a:t>→</a:t>
            </a:r>
            <a:r>
              <a:rPr lang="en-US" altLang="zh-CN" sz="1600" kern="100" dirty="0">
                <a:latin typeface="Times New Roman" panose="02020603050405020304" pitchFamily="18" charset="0"/>
              </a:rPr>
              <a:t>KM1</a:t>
            </a:r>
            <a:r>
              <a:rPr lang="zh-CN" altLang="zh-CN" sz="1600" kern="100" dirty="0">
                <a:latin typeface="Times New Roman" panose="02020603050405020304" pitchFamily="18" charset="0"/>
              </a:rPr>
              <a:t>线圈失电→</a:t>
            </a:r>
            <a:r>
              <a:rPr lang="en-US" altLang="zh-CN" sz="1600" kern="100" dirty="0">
                <a:latin typeface="Times New Roman" panose="02020603050405020304" pitchFamily="18" charset="0"/>
              </a:rPr>
              <a:t>KM1</a:t>
            </a:r>
            <a:r>
              <a:rPr lang="zh-CN" altLang="en-US" sz="1600" kern="100" dirty="0">
                <a:latin typeface="Times New Roman" panose="02020603050405020304" pitchFamily="18" charset="0"/>
              </a:rPr>
              <a:t>触点复位</a:t>
            </a:r>
            <a:r>
              <a:rPr lang="zh-CN" altLang="zh-CN" sz="1600" kern="100" dirty="0">
                <a:latin typeface="Times New Roman" panose="02020603050405020304" pitchFamily="18" charset="0"/>
              </a:rPr>
              <a:t>→电动机</a:t>
            </a:r>
            <a:r>
              <a:rPr lang="en-US" altLang="zh-CN" sz="1600" kern="100" dirty="0">
                <a:latin typeface="Times New Roman" panose="02020603050405020304" pitchFamily="18" charset="0"/>
              </a:rPr>
              <a:t>M</a:t>
            </a:r>
            <a:r>
              <a:rPr lang="zh-CN" altLang="zh-CN" sz="1600" kern="100" dirty="0">
                <a:latin typeface="Times New Roman" panose="02020603050405020304" pitchFamily="18" charset="0"/>
              </a:rPr>
              <a:t>失电停转</a:t>
            </a:r>
            <a:endParaRPr lang="en-US" altLang="zh-CN" sz="1600" kern="100" dirty="0">
              <a:latin typeface="Times New Roman" panose="02020603050405020304" pitchFamily="18" charset="0"/>
            </a:endParaRPr>
          </a:p>
        </p:txBody>
      </p:sp>
      <p:sp>
        <p:nvSpPr>
          <p:cNvPr id="11" name="矩形 10"/>
          <p:cNvSpPr/>
          <p:nvPr/>
        </p:nvSpPr>
        <p:spPr>
          <a:xfrm>
            <a:off x="5730789" y="2187504"/>
            <a:ext cx="3021981" cy="338554"/>
          </a:xfrm>
          <a:prstGeom prst="rect">
            <a:avLst/>
          </a:prstGeom>
        </p:spPr>
        <p:txBody>
          <a:bodyPr wrap="none">
            <a:spAutoFit/>
          </a:bodyPr>
          <a:lstStyle/>
          <a:p>
            <a:r>
              <a:rPr lang="zh-CN" altLang="zh-CN" sz="1600" kern="100" dirty="0">
                <a:latin typeface="Times New Roman" panose="02020603050405020304" pitchFamily="18" charset="0"/>
              </a:rPr>
              <a:t>按下按钮</a:t>
            </a:r>
            <a:r>
              <a:rPr lang="en-US" altLang="zh-CN" sz="1600" kern="100" dirty="0">
                <a:latin typeface="Times New Roman" panose="02020603050405020304" pitchFamily="18" charset="0"/>
              </a:rPr>
              <a:t>SB2</a:t>
            </a:r>
            <a:r>
              <a:rPr lang="zh-CN" altLang="zh-CN" sz="1600" kern="100" dirty="0">
                <a:latin typeface="Times New Roman" panose="02020603050405020304" pitchFamily="18" charset="0"/>
              </a:rPr>
              <a:t>→</a:t>
            </a:r>
            <a:r>
              <a:rPr lang="en-US" altLang="zh-CN" sz="1600" kern="100" dirty="0">
                <a:latin typeface="Times New Roman" panose="02020603050405020304" pitchFamily="18" charset="0"/>
              </a:rPr>
              <a:t>KM1</a:t>
            </a:r>
            <a:r>
              <a:rPr lang="zh-CN" altLang="zh-CN" sz="1600" kern="100" dirty="0">
                <a:latin typeface="Times New Roman" panose="02020603050405020304" pitchFamily="18" charset="0"/>
              </a:rPr>
              <a:t>线圈得电→</a:t>
            </a:r>
            <a:endParaRPr lang="zh-CN" altLang="en-US" sz="1600" dirty="0"/>
          </a:p>
        </p:txBody>
      </p:sp>
      <p:sp>
        <p:nvSpPr>
          <p:cNvPr id="12" name="左大括号 11"/>
          <p:cNvSpPr/>
          <p:nvPr/>
        </p:nvSpPr>
        <p:spPr>
          <a:xfrm>
            <a:off x="5483836" y="2723331"/>
            <a:ext cx="250392" cy="708085"/>
          </a:xfrm>
          <a:prstGeom prst="leftBrace">
            <a:avLst>
              <a:gd name="adj1" fmla="val 6328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5667840" y="2627183"/>
            <a:ext cx="6096000" cy="941796"/>
          </a:xfrm>
          <a:prstGeom prst="rect">
            <a:avLst/>
          </a:prstGeom>
        </p:spPr>
        <p:txBody>
          <a:bodyPr>
            <a:spAutoFit/>
          </a:bodyPr>
          <a:lstStyle/>
          <a:p>
            <a:pPr>
              <a:lnSpc>
                <a:spcPct val="115000"/>
              </a:lnSpc>
            </a:pPr>
            <a:r>
              <a:rPr lang="en-US" altLang="zh-CN" sz="1600" dirty="0">
                <a:solidFill>
                  <a:srgbClr val="3333CC"/>
                </a:solidFill>
                <a:latin typeface="黑体" panose="02010609060101010101" pitchFamily="49" charset="-122"/>
                <a:ea typeface="黑体" panose="02010609060101010101" pitchFamily="49" charset="-122"/>
              </a:rPr>
              <a:t>KM1</a:t>
            </a:r>
            <a:r>
              <a:rPr lang="zh-CN" altLang="en-US" sz="1600" dirty="0">
                <a:solidFill>
                  <a:srgbClr val="3333CC"/>
                </a:solidFill>
                <a:latin typeface="黑体" panose="02010609060101010101" pitchFamily="49" charset="-122"/>
                <a:ea typeface="黑体" panose="02010609060101010101" pitchFamily="49" charset="-122"/>
              </a:rPr>
              <a:t>辅助常闭触头断开</a:t>
            </a:r>
            <a:r>
              <a:rPr lang="zh-CN" altLang="en-US" sz="1600" dirty="0">
                <a:solidFill>
                  <a:srgbClr val="3333CC"/>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solidFill>
                  <a:srgbClr val="3333CC"/>
                </a:solidFill>
                <a:latin typeface="黑体" panose="02010609060101010101" pitchFamily="49" charset="-122"/>
                <a:ea typeface="黑体" panose="02010609060101010101" pitchFamily="49" charset="-122"/>
              </a:rPr>
              <a:t>切断</a:t>
            </a:r>
            <a:r>
              <a:rPr lang="en-US" altLang="zh-CN" sz="1600" dirty="0">
                <a:solidFill>
                  <a:srgbClr val="3333CC"/>
                </a:solidFill>
                <a:latin typeface="黑体" panose="02010609060101010101" pitchFamily="49" charset="-122"/>
                <a:ea typeface="黑体" panose="02010609060101010101" pitchFamily="49" charset="-122"/>
              </a:rPr>
              <a:t>KM2</a:t>
            </a:r>
            <a:r>
              <a:rPr lang="zh-CN" altLang="en-US" sz="1600" dirty="0">
                <a:solidFill>
                  <a:srgbClr val="3333CC"/>
                </a:solidFill>
                <a:latin typeface="黑体" panose="02010609060101010101" pitchFamily="49" charset="-122"/>
                <a:ea typeface="黑体" panose="02010609060101010101" pitchFamily="49" charset="-122"/>
              </a:rPr>
              <a:t>线圈电路</a:t>
            </a:r>
          </a:p>
          <a:p>
            <a:pPr>
              <a:lnSpc>
                <a:spcPct val="115000"/>
              </a:lnSpc>
            </a:pPr>
            <a:r>
              <a:rPr lang="en-US" altLang="zh-CN" sz="1600" dirty="0">
                <a:solidFill>
                  <a:srgbClr val="3333CC"/>
                </a:solidFill>
                <a:latin typeface="黑体" panose="02010609060101010101" pitchFamily="49" charset="-122"/>
                <a:ea typeface="黑体" panose="02010609060101010101" pitchFamily="49" charset="-122"/>
              </a:rPr>
              <a:t>KM1</a:t>
            </a:r>
            <a:r>
              <a:rPr lang="zh-CN" altLang="en-US" sz="1600" dirty="0">
                <a:solidFill>
                  <a:srgbClr val="3333CC"/>
                </a:solidFill>
                <a:latin typeface="黑体" panose="02010609060101010101" pitchFamily="49" charset="-122"/>
                <a:ea typeface="黑体" panose="02010609060101010101" pitchFamily="49" charset="-122"/>
              </a:rPr>
              <a:t>主触头闭合</a:t>
            </a:r>
            <a:r>
              <a:rPr lang="zh-CN" altLang="en-US" sz="1600" dirty="0">
                <a:solidFill>
                  <a:srgbClr val="3333CC"/>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solidFill>
                  <a:srgbClr val="3333CC"/>
                </a:solidFill>
                <a:latin typeface="黑体" panose="02010609060101010101" pitchFamily="49" charset="-122"/>
                <a:ea typeface="黑体" panose="02010609060101010101" pitchFamily="49" charset="-122"/>
              </a:rPr>
              <a:t>电动机接入正序电</a:t>
            </a:r>
            <a:endParaRPr lang="en-US" altLang="zh-CN" sz="1600" dirty="0">
              <a:solidFill>
                <a:srgbClr val="3333CC"/>
              </a:solidFill>
              <a:latin typeface="黑体" panose="02010609060101010101" pitchFamily="49" charset="-122"/>
              <a:ea typeface="黑体" panose="02010609060101010101" pitchFamily="49" charset="-122"/>
            </a:endParaRPr>
          </a:p>
          <a:p>
            <a:pPr>
              <a:lnSpc>
                <a:spcPct val="115000"/>
              </a:lnSpc>
            </a:pPr>
            <a:r>
              <a:rPr lang="en-US" altLang="zh-CN" sz="1600" dirty="0">
                <a:solidFill>
                  <a:srgbClr val="3333CC"/>
                </a:solidFill>
                <a:latin typeface="黑体" panose="02010609060101010101" pitchFamily="49" charset="-122"/>
                <a:ea typeface="黑体" panose="02010609060101010101" pitchFamily="49" charset="-122"/>
              </a:rPr>
              <a:t>KM1</a:t>
            </a:r>
            <a:r>
              <a:rPr lang="zh-CN" altLang="en-US" sz="1600" dirty="0">
                <a:solidFill>
                  <a:srgbClr val="3333CC"/>
                </a:solidFill>
                <a:latin typeface="黑体" panose="02010609060101010101" pitchFamily="49" charset="-122"/>
                <a:ea typeface="黑体" panose="02010609060101010101" pitchFamily="49" charset="-122"/>
              </a:rPr>
              <a:t>辅助常开触头闭合</a:t>
            </a:r>
            <a:r>
              <a:rPr lang="zh-CN" altLang="en-US" sz="1600" dirty="0">
                <a:solidFill>
                  <a:srgbClr val="3333CC"/>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solidFill>
                  <a:srgbClr val="3333CC"/>
                </a:solidFill>
                <a:latin typeface="黑体" panose="02010609060101010101" pitchFamily="49" charset="-122"/>
                <a:ea typeface="黑体" panose="02010609060101010101" pitchFamily="49" charset="-122"/>
              </a:rPr>
              <a:t>电气自锁</a:t>
            </a:r>
            <a:endParaRPr lang="zh-CN" altLang="en-US" sz="1600" dirty="0">
              <a:latin typeface="黑体" panose="02010609060101010101" pitchFamily="49" charset="-122"/>
              <a:ea typeface="黑体" panose="02010609060101010101" pitchFamily="49" charset="-122"/>
            </a:endParaRPr>
          </a:p>
        </p:txBody>
      </p:sp>
      <p:sp>
        <p:nvSpPr>
          <p:cNvPr id="14" name="矩形 13"/>
          <p:cNvSpPr/>
          <p:nvPr/>
        </p:nvSpPr>
        <p:spPr>
          <a:xfrm>
            <a:off x="9185149" y="2902379"/>
            <a:ext cx="2688557" cy="338554"/>
          </a:xfrm>
          <a:prstGeom prst="rect">
            <a:avLst/>
          </a:prstGeom>
        </p:spPr>
        <p:txBody>
          <a:bodyPr wrap="none">
            <a:spAutoFit/>
          </a:bodyPr>
          <a:lstStyle/>
          <a:p>
            <a:pPr indent="266700" algn="just">
              <a:spcAft>
                <a:spcPts val="0"/>
              </a:spcAft>
            </a:pPr>
            <a:r>
              <a:rPr lang="zh-CN" altLang="zh-CN" sz="1600" kern="100" dirty="0">
                <a:latin typeface="Times New Roman" panose="02020603050405020304" pitchFamily="18" charset="0"/>
              </a:rPr>
              <a:t>→电动机</a:t>
            </a:r>
            <a:r>
              <a:rPr lang="en-US" altLang="zh-CN" sz="1600" kern="100" dirty="0">
                <a:latin typeface="Times New Roman" panose="02020603050405020304" pitchFamily="18" charset="0"/>
              </a:rPr>
              <a:t>M</a:t>
            </a:r>
            <a:r>
              <a:rPr lang="zh-CN" altLang="zh-CN" sz="1600" kern="100" dirty="0">
                <a:latin typeface="Times New Roman" panose="02020603050405020304" pitchFamily="18" charset="0"/>
              </a:rPr>
              <a:t>起动连续正转</a:t>
            </a:r>
          </a:p>
        </p:txBody>
      </p:sp>
      <p:sp>
        <p:nvSpPr>
          <p:cNvPr id="15" name="矩形 14"/>
          <p:cNvSpPr/>
          <p:nvPr/>
        </p:nvSpPr>
        <p:spPr>
          <a:xfrm>
            <a:off x="5218624" y="5890112"/>
            <a:ext cx="6774699" cy="830997"/>
          </a:xfrm>
          <a:prstGeom prst="rect">
            <a:avLst/>
          </a:prstGeom>
        </p:spPr>
        <p:txBody>
          <a:bodyPr wrap="square">
            <a:spAutoFit/>
          </a:bodyPr>
          <a:lstStyle/>
          <a:p>
            <a:pPr indent="266700" algn="just">
              <a:spcAft>
                <a:spcPts val="0"/>
              </a:spcAft>
            </a:pPr>
            <a:r>
              <a:rPr lang="zh-CN" altLang="zh-CN" sz="1600" kern="100" dirty="0">
                <a:latin typeface="Times New Roman" panose="02020603050405020304" pitchFamily="18" charset="0"/>
              </a:rPr>
              <a:t>（</a:t>
            </a:r>
            <a:r>
              <a:rPr lang="en-US" altLang="zh-CN" sz="1600" kern="100" dirty="0">
                <a:latin typeface="Times New Roman" panose="02020603050405020304" pitchFamily="18" charset="0"/>
              </a:rPr>
              <a:t>3</a:t>
            </a:r>
            <a:r>
              <a:rPr lang="zh-CN" altLang="zh-CN" sz="1600" kern="100" dirty="0">
                <a:latin typeface="Times New Roman" panose="02020603050405020304" pitchFamily="18" charset="0"/>
              </a:rPr>
              <a:t>）停车</a:t>
            </a:r>
          </a:p>
          <a:p>
            <a:pPr indent="266700" algn="just">
              <a:spcAft>
                <a:spcPts val="0"/>
              </a:spcAft>
            </a:pPr>
            <a:r>
              <a:rPr lang="zh-CN" altLang="zh-CN" sz="1600" kern="100" dirty="0">
                <a:latin typeface="Times New Roman" panose="02020603050405020304" pitchFamily="18" charset="0"/>
              </a:rPr>
              <a:t>按按钮</a:t>
            </a:r>
            <a:r>
              <a:rPr lang="en-US" altLang="zh-CN" sz="1600" kern="100" dirty="0">
                <a:latin typeface="Times New Roman" panose="02020603050405020304" pitchFamily="18" charset="0"/>
              </a:rPr>
              <a:t>SB1</a:t>
            </a:r>
            <a:r>
              <a:rPr lang="zh-CN" altLang="zh-CN" sz="1600" kern="100" dirty="0">
                <a:latin typeface="Times New Roman" panose="02020603050405020304" pitchFamily="18" charset="0"/>
              </a:rPr>
              <a:t>→控制电路失电→</a:t>
            </a:r>
            <a:r>
              <a:rPr lang="en-US" altLang="zh-CN" sz="1600" kern="100" dirty="0">
                <a:latin typeface="Times New Roman" panose="02020603050405020304" pitchFamily="18" charset="0"/>
              </a:rPr>
              <a:t>KM1</a:t>
            </a:r>
            <a:r>
              <a:rPr lang="zh-CN" altLang="zh-CN" sz="1600" kern="100" dirty="0">
                <a:latin typeface="Times New Roman" panose="02020603050405020304" pitchFamily="18" charset="0"/>
              </a:rPr>
              <a:t>（或</a:t>
            </a:r>
            <a:r>
              <a:rPr lang="en-US" altLang="zh-CN" sz="1600" kern="100" dirty="0">
                <a:latin typeface="Times New Roman" panose="02020603050405020304" pitchFamily="18" charset="0"/>
              </a:rPr>
              <a:t>KM2</a:t>
            </a:r>
            <a:r>
              <a:rPr lang="zh-CN" altLang="zh-CN" sz="1600" kern="100" dirty="0">
                <a:latin typeface="Times New Roman" panose="02020603050405020304" pitchFamily="18" charset="0"/>
              </a:rPr>
              <a:t>）</a:t>
            </a:r>
            <a:r>
              <a:rPr lang="zh-CN" altLang="en-US" sz="1600" kern="100" dirty="0">
                <a:latin typeface="Times New Roman" panose="02020603050405020304" pitchFamily="18" charset="0"/>
              </a:rPr>
              <a:t>触点复位</a:t>
            </a:r>
            <a:r>
              <a:rPr lang="zh-CN" altLang="zh-CN" sz="1600" kern="100" dirty="0">
                <a:latin typeface="Times New Roman" panose="02020603050405020304" pitchFamily="18" charset="0"/>
              </a:rPr>
              <a:t>→电动机</a:t>
            </a:r>
            <a:r>
              <a:rPr lang="en-US" altLang="zh-CN" sz="1600" kern="100" dirty="0">
                <a:latin typeface="Times New Roman" panose="02020603050405020304" pitchFamily="18" charset="0"/>
              </a:rPr>
              <a:t>M</a:t>
            </a:r>
            <a:r>
              <a:rPr lang="zh-CN" altLang="zh-CN" sz="1600" kern="100" dirty="0">
                <a:latin typeface="Times New Roman" panose="02020603050405020304" pitchFamily="18" charset="0"/>
              </a:rPr>
              <a:t>失电停转。</a:t>
            </a:r>
          </a:p>
        </p:txBody>
      </p:sp>
      <p:sp>
        <p:nvSpPr>
          <p:cNvPr id="18" name="矩形 17"/>
          <p:cNvSpPr/>
          <p:nvPr/>
        </p:nvSpPr>
        <p:spPr>
          <a:xfrm>
            <a:off x="5620923" y="4508637"/>
            <a:ext cx="3021981" cy="338554"/>
          </a:xfrm>
          <a:prstGeom prst="rect">
            <a:avLst/>
          </a:prstGeom>
        </p:spPr>
        <p:txBody>
          <a:bodyPr wrap="none">
            <a:spAutoFit/>
          </a:bodyPr>
          <a:lstStyle/>
          <a:p>
            <a:r>
              <a:rPr lang="zh-CN" altLang="zh-CN" sz="1600" kern="100" dirty="0">
                <a:latin typeface="Times New Roman" panose="02020603050405020304" pitchFamily="18" charset="0"/>
              </a:rPr>
              <a:t>按下按钮</a:t>
            </a:r>
            <a:r>
              <a:rPr lang="en-US" altLang="zh-CN" sz="1600" kern="100" dirty="0">
                <a:latin typeface="Times New Roman" panose="02020603050405020304" pitchFamily="18" charset="0"/>
              </a:rPr>
              <a:t>SB3</a:t>
            </a:r>
            <a:r>
              <a:rPr lang="zh-CN" altLang="zh-CN" sz="1600" kern="100" dirty="0">
                <a:latin typeface="Times New Roman" panose="02020603050405020304" pitchFamily="18" charset="0"/>
              </a:rPr>
              <a:t>→</a:t>
            </a:r>
            <a:r>
              <a:rPr lang="en-US" altLang="zh-CN" sz="1600" kern="100" dirty="0">
                <a:latin typeface="Times New Roman" panose="02020603050405020304" pitchFamily="18" charset="0"/>
              </a:rPr>
              <a:t>KM2</a:t>
            </a:r>
            <a:r>
              <a:rPr lang="zh-CN" altLang="zh-CN" sz="1600" kern="100" dirty="0">
                <a:latin typeface="Times New Roman" panose="02020603050405020304" pitchFamily="18" charset="0"/>
              </a:rPr>
              <a:t>线圈得电→</a:t>
            </a:r>
            <a:endParaRPr lang="zh-CN" altLang="en-US" sz="1600" dirty="0"/>
          </a:p>
        </p:txBody>
      </p:sp>
      <p:sp>
        <p:nvSpPr>
          <p:cNvPr id="19" name="左大括号 18"/>
          <p:cNvSpPr/>
          <p:nvPr/>
        </p:nvSpPr>
        <p:spPr>
          <a:xfrm>
            <a:off x="5373970" y="5044464"/>
            <a:ext cx="250392" cy="708085"/>
          </a:xfrm>
          <a:prstGeom prst="leftBrace">
            <a:avLst>
              <a:gd name="adj1" fmla="val 6328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5557974" y="4948316"/>
            <a:ext cx="6096000" cy="941796"/>
          </a:xfrm>
          <a:prstGeom prst="rect">
            <a:avLst/>
          </a:prstGeom>
        </p:spPr>
        <p:txBody>
          <a:bodyPr>
            <a:spAutoFit/>
          </a:bodyPr>
          <a:lstStyle/>
          <a:p>
            <a:pPr>
              <a:lnSpc>
                <a:spcPct val="115000"/>
              </a:lnSpc>
            </a:pPr>
            <a:r>
              <a:rPr lang="en-US" altLang="zh-CN" sz="1600" dirty="0">
                <a:solidFill>
                  <a:srgbClr val="3333CC"/>
                </a:solidFill>
                <a:latin typeface="黑体" panose="02010609060101010101" pitchFamily="49" charset="-122"/>
                <a:ea typeface="黑体" panose="02010609060101010101" pitchFamily="49" charset="-122"/>
              </a:rPr>
              <a:t>KM2</a:t>
            </a:r>
            <a:r>
              <a:rPr lang="zh-CN" altLang="en-US" sz="1600" dirty="0">
                <a:solidFill>
                  <a:srgbClr val="3333CC"/>
                </a:solidFill>
                <a:latin typeface="黑体" panose="02010609060101010101" pitchFamily="49" charset="-122"/>
                <a:ea typeface="黑体" panose="02010609060101010101" pitchFamily="49" charset="-122"/>
              </a:rPr>
              <a:t>辅助常闭触头断开</a:t>
            </a:r>
            <a:r>
              <a:rPr lang="zh-CN" altLang="en-US" sz="1600" dirty="0">
                <a:solidFill>
                  <a:srgbClr val="3333CC"/>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solidFill>
                  <a:srgbClr val="3333CC"/>
                </a:solidFill>
                <a:latin typeface="黑体" panose="02010609060101010101" pitchFamily="49" charset="-122"/>
                <a:ea typeface="黑体" panose="02010609060101010101" pitchFamily="49" charset="-122"/>
              </a:rPr>
              <a:t>切断</a:t>
            </a:r>
            <a:r>
              <a:rPr lang="en-US" altLang="zh-CN" sz="1600" dirty="0">
                <a:solidFill>
                  <a:srgbClr val="3333CC"/>
                </a:solidFill>
                <a:latin typeface="黑体" panose="02010609060101010101" pitchFamily="49" charset="-122"/>
                <a:ea typeface="黑体" panose="02010609060101010101" pitchFamily="49" charset="-122"/>
              </a:rPr>
              <a:t>KM1</a:t>
            </a:r>
            <a:r>
              <a:rPr lang="zh-CN" altLang="en-US" sz="1600" dirty="0">
                <a:solidFill>
                  <a:srgbClr val="3333CC"/>
                </a:solidFill>
                <a:latin typeface="黑体" panose="02010609060101010101" pitchFamily="49" charset="-122"/>
                <a:ea typeface="黑体" panose="02010609060101010101" pitchFamily="49" charset="-122"/>
              </a:rPr>
              <a:t>线圈电路</a:t>
            </a:r>
          </a:p>
          <a:p>
            <a:pPr>
              <a:lnSpc>
                <a:spcPct val="115000"/>
              </a:lnSpc>
            </a:pPr>
            <a:r>
              <a:rPr lang="en-US" altLang="zh-CN" sz="1600" dirty="0">
                <a:solidFill>
                  <a:srgbClr val="3333CC"/>
                </a:solidFill>
                <a:latin typeface="黑体" panose="02010609060101010101" pitchFamily="49" charset="-122"/>
                <a:ea typeface="黑体" panose="02010609060101010101" pitchFamily="49" charset="-122"/>
              </a:rPr>
              <a:t>KM2</a:t>
            </a:r>
            <a:r>
              <a:rPr lang="zh-CN" altLang="en-US" sz="1600" dirty="0">
                <a:solidFill>
                  <a:srgbClr val="3333CC"/>
                </a:solidFill>
                <a:latin typeface="黑体" panose="02010609060101010101" pitchFamily="49" charset="-122"/>
                <a:ea typeface="黑体" panose="02010609060101010101" pitchFamily="49" charset="-122"/>
              </a:rPr>
              <a:t>主触头闭合</a:t>
            </a:r>
            <a:r>
              <a:rPr lang="zh-CN" altLang="en-US" sz="1600" dirty="0">
                <a:solidFill>
                  <a:srgbClr val="3333CC"/>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solidFill>
                  <a:srgbClr val="3333CC"/>
                </a:solidFill>
                <a:latin typeface="黑体" panose="02010609060101010101" pitchFamily="49" charset="-122"/>
                <a:ea typeface="黑体" panose="02010609060101010101" pitchFamily="49" charset="-122"/>
              </a:rPr>
              <a:t>电动机接入反序电</a:t>
            </a:r>
            <a:endParaRPr lang="en-US" altLang="zh-CN" sz="1600" dirty="0">
              <a:solidFill>
                <a:srgbClr val="3333CC"/>
              </a:solidFill>
              <a:latin typeface="黑体" panose="02010609060101010101" pitchFamily="49" charset="-122"/>
              <a:ea typeface="黑体" panose="02010609060101010101" pitchFamily="49" charset="-122"/>
            </a:endParaRPr>
          </a:p>
          <a:p>
            <a:pPr>
              <a:lnSpc>
                <a:spcPct val="115000"/>
              </a:lnSpc>
            </a:pPr>
            <a:r>
              <a:rPr lang="en-US" altLang="zh-CN" sz="1600" dirty="0">
                <a:solidFill>
                  <a:srgbClr val="3333CC"/>
                </a:solidFill>
                <a:latin typeface="黑体" panose="02010609060101010101" pitchFamily="49" charset="-122"/>
                <a:ea typeface="黑体" panose="02010609060101010101" pitchFamily="49" charset="-122"/>
              </a:rPr>
              <a:t>KM2</a:t>
            </a:r>
            <a:r>
              <a:rPr lang="zh-CN" altLang="en-US" sz="1600" dirty="0">
                <a:solidFill>
                  <a:srgbClr val="3333CC"/>
                </a:solidFill>
                <a:latin typeface="黑体" panose="02010609060101010101" pitchFamily="49" charset="-122"/>
                <a:ea typeface="黑体" panose="02010609060101010101" pitchFamily="49" charset="-122"/>
              </a:rPr>
              <a:t>辅助常开触头闭合</a:t>
            </a:r>
            <a:r>
              <a:rPr lang="zh-CN" altLang="en-US" sz="1600" dirty="0">
                <a:solidFill>
                  <a:srgbClr val="3333CC"/>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solidFill>
                  <a:srgbClr val="3333CC"/>
                </a:solidFill>
                <a:latin typeface="黑体" panose="02010609060101010101" pitchFamily="49" charset="-122"/>
                <a:ea typeface="黑体" panose="02010609060101010101" pitchFamily="49" charset="-122"/>
              </a:rPr>
              <a:t>电气自锁</a:t>
            </a:r>
            <a:endParaRPr lang="zh-CN" altLang="en-US" sz="1600" dirty="0">
              <a:latin typeface="黑体" panose="02010609060101010101" pitchFamily="49" charset="-122"/>
              <a:ea typeface="黑体" panose="02010609060101010101" pitchFamily="49" charset="-122"/>
            </a:endParaRPr>
          </a:p>
        </p:txBody>
      </p:sp>
      <p:sp>
        <p:nvSpPr>
          <p:cNvPr id="21" name="矩形 20"/>
          <p:cNvSpPr/>
          <p:nvPr/>
        </p:nvSpPr>
        <p:spPr>
          <a:xfrm>
            <a:off x="9075283" y="5223512"/>
            <a:ext cx="2688557" cy="338554"/>
          </a:xfrm>
          <a:prstGeom prst="rect">
            <a:avLst/>
          </a:prstGeom>
        </p:spPr>
        <p:txBody>
          <a:bodyPr wrap="none">
            <a:spAutoFit/>
          </a:bodyPr>
          <a:lstStyle/>
          <a:p>
            <a:pPr indent="266700" algn="just">
              <a:spcAft>
                <a:spcPts val="0"/>
              </a:spcAft>
            </a:pPr>
            <a:r>
              <a:rPr lang="zh-CN" altLang="zh-CN" sz="1600" kern="100" dirty="0">
                <a:latin typeface="Times New Roman" panose="02020603050405020304" pitchFamily="18" charset="0"/>
              </a:rPr>
              <a:t>→电动机</a:t>
            </a:r>
            <a:r>
              <a:rPr lang="en-US" altLang="zh-CN" sz="1600" kern="100" dirty="0">
                <a:latin typeface="Times New Roman" panose="02020603050405020304" pitchFamily="18" charset="0"/>
              </a:rPr>
              <a:t>M</a:t>
            </a:r>
            <a:r>
              <a:rPr lang="zh-CN" altLang="zh-CN" sz="1600" kern="100" dirty="0">
                <a:latin typeface="Times New Roman" panose="02020603050405020304" pitchFamily="18" charset="0"/>
              </a:rPr>
              <a:t>起动连续</a:t>
            </a:r>
            <a:r>
              <a:rPr lang="zh-CN" altLang="en-US" sz="1600" kern="100" dirty="0">
                <a:latin typeface="Times New Roman" panose="02020603050405020304" pitchFamily="18" charset="0"/>
              </a:rPr>
              <a:t>反</a:t>
            </a:r>
            <a:r>
              <a:rPr lang="zh-CN" altLang="zh-CN" sz="1600" kern="100" dirty="0">
                <a:latin typeface="Times New Roman" panose="02020603050405020304" pitchFamily="18" charset="0"/>
              </a:rPr>
              <a:t>转</a:t>
            </a:r>
          </a:p>
        </p:txBody>
      </p:sp>
      <p:sp>
        <p:nvSpPr>
          <p:cNvPr id="16" name="矩形 15"/>
          <p:cNvSpPr/>
          <p:nvPr/>
        </p:nvSpPr>
        <p:spPr>
          <a:xfrm>
            <a:off x="649071" y="1304384"/>
            <a:ext cx="1556836" cy="507831"/>
          </a:xfrm>
          <a:prstGeom prst="rect">
            <a:avLst/>
          </a:prstGeom>
        </p:spPr>
        <p:txBody>
          <a:bodyPr wrap="none">
            <a:spAutoFit/>
          </a:bodyPr>
          <a:lstStyle/>
          <a:p>
            <a:pPr indent="266700" algn="just">
              <a:lnSpc>
                <a:spcPct val="150000"/>
              </a:lnSpc>
              <a:spcAft>
                <a:spcPts val="0"/>
              </a:spcAft>
            </a:pPr>
            <a:r>
              <a:rPr lang="en-US" altLang="zh-CN" b="1" kern="100" dirty="0">
                <a:latin typeface="Times New Roman" panose="02020603050405020304" pitchFamily="18" charset="0"/>
              </a:rPr>
              <a:t>2.</a:t>
            </a:r>
            <a:r>
              <a:rPr lang="zh-CN" altLang="en-US" b="1" kern="100" dirty="0">
                <a:latin typeface="Times New Roman" panose="02020603050405020304" pitchFamily="18" charset="0"/>
              </a:rPr>
              <a:t>动作过程</a:t>
            </a:r>
            <a:endParaRPr lang="zh-CN" altLang="zh-CN" b="1" kern="100" dirty="0">
              <a:latin typeface="Times New Roman" panose="02020603050405020304" pitchFamily="18" charset="0"/>
            </a:endParaRPr>
          </a:p>
        </p:txBody>
      </p:sp>
    </p:spTree>
    <p:extLst>
      <p:ext uri="{BB962C8B-B14F-4D97-AF65-F5344CB8AC3E}">
        <p14:creationId xmlns:p14="http://schemas.microsoft.com/office/powerpoint/2010/main" val="41651059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一、接触器联锁正反转控制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818211" y="4906963"/>
            <a:ext cx="9963844" cy="971676"/>
          </a:xfrm>
          <a:prstGeom prst="rect">
            <a:avLst/>
          </a:prstGeom>
        </p:spPr>
        <p:txBody>
          <a:bodyPr wrap="square">
            <a:spAutoFit/>
          </a:bodyPr>
          <a:lstStyle/>
          <a:p>
            <a:pPr indent="266700" algn="just">
              <a:lnSpc>
                <a:spcPct val="150000"/>
              </a:lnSpc>
              <a:spcAft>
                <a:spcPts val="0"/>
              </a:spcAft>
            </a:pPr>
            <a:r>
              <a:rPr lang="zh-CN" altLang="zh-CN" sz="2000" b="1" kern="100" dirty="0">
                <a:latin typeface="华文楷体" panose="02010600040101010101" pitchFamily="2" charset="-122"/>
                <a:ea typeface="华文楷体" panose="02010600040101010101" pitchFamily="2" charset="-122"/>
              </a:rPr>
              <a:t>注意：电动机从正转变为反转时，必须先按下停止按钮后，才能按反转起动按钮，否则由于接触器的联锁作用，不能实现反转。</a:t>
            </a:r>
          </a:p>
        </p:txBody>
      </p:sp>
      <p:sp>
        <p:nvSpPr>
          <p:cNvPr id="22" name="Rectangle 6"/>
          <p:cNvSpPr/>
          <p:nvPr/>
        </p:nvSpPr>
        <p:spPr>
          <a:xfrm>
            <a:off x="934141" y="1819609"/>
            <a:ext cx="6536584" cy="504825"/>
          </a:xfrm>
          <a:prstGeom prst="rect">
            <a:avLst/>
          </a:prstGeom>
          <a:noFill/>
          <a:ln w="9525">
            <a:noFill/>
          </a:ln>
        </p:spPr>
        <p:txBody>
          <a:bodyPr anchor="t" anchorCtr="0"/>
          <a:lstStyle/>
          <a:p>
            <a:r>
              <a:rPr lang="zh-CN" altLang="en-US" sz="2000" b="1" dirty="0">
                <a:solidFill>
                  <a:srgbClr val="002060"/>
                </a:solidFill>
                <a:latin typeface="黑体" panose="02010609060101010101" pitchFamily="49" charset="-122"/>
                <a:ea typeface="黑体" panose="02010609060101010101" pitchFamily="49" charset="-122"/>
              </a:rPr>
              <a:t>接触器联锁正反转控制的缺点：</a:t>
            </a:r>
          </a:p>
        </p:txBody>
      </p:sp>
      <p:sp>
        <p:nvSpPr>
          <p:cNvPr id="24" name="Rectangle 7"/>
          <p:cNvSpPr/>
          <p:nvPr/>
        </p:nvSpPr>
        <p:spPr>
          <a:xfrm>
            <a:off x="935037" y="3719513"/>
            <a:ext cx="9686011" cy="923330"/>
          </a:xfrm>
          <a:prstGeom prst="rect">
            <a:avLst/>
          </a:prstGeom>
          <a:noFill/>
          <a:ln w="9525">
            <a:noFill/>
          </a:ln>
        </p:spPr>
        <p:txBody>
          <a:bodyPr wrap="square" anchor="t" anchorCtr="0">
            <a:spAutoFit/>
          </a:bodyPr>
          <a:lstStyle/>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）反转过程中若要求正转，也必须先按下停止按钮，待电气联锁（互锁）触头复位（</a:t>
            </a:r>
            <a:r>
              <a:rPr lang="zh-CN" altLang="en-US" b="1" dirty="0">
                <a:solidFill>
                  <a:srgbClr val="FF0000"/>
                </a:solidFill>
                <a:latin typeface="微软雅黑" panose="020B0503020204020204" pitchFamily="34" charset="-122"/>
                <a:ea typeface="微软雅黑" panose="020B0503020204020204" pitchFamily="34" charset="-122"/>
              </a:rPr>
              <a:t>闭合</a:t>
            </a:r>
            <a:r>
              <a:rPr lang="zh-CN" altLang="en-US" dirty="0">
                <a:latin typeface="微软雅黑" panose="020B0503020204020204" pitchFamily="34" charset="-122"/>
                <a:ea typeface="微软雅黑" panose="020B0503020204020204" pitchFamily="34" charset="-122"/>
              </a:rPr>
              <a:t>）后，再按下正转按钮，正转接触器线圈才能得电，通入正序电使电动机正转。</a:t>
            </a:r>
          </a:p>
        </p:txBody>
      </p:sp>
      <p:sp>
        <p:nvSpPr>
          <p:cNvPr id="25" name="Rectangle 7"/>
          <p:cNvSpPr/>
          <p:nvPr/>
        </p:nvSpPr>
        <p:spPr>
          <a:xfrm>
            <a:off x="935038" y="2532063"/>
            <a:ext cx="9730191" cy="923330"/>
          </a:xfrm>
          <a:prstGeom prst="rect">
            <a:avLst/>
          </a:prstGeom>
          <a:noFill/>
          <a:ln w="9525">
            <a:noFill/>
          </a:ln>
        </p:spPr>
        <p:txBody>
          <a:bodyPr wrap="square" anchor="t" anchorCtr="0">
            <a:spAutoFit/>
          </a:bodyPr>
          <a:lstStyle/>
          <a:p>
            <a:pPr>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）正转过程中若要求反转，必须先按下停止按钮，让正转接触器线圈断电，电气联锁（互锁）触头复位（</a:t>
            </a:r>
            <a:r>
              <a:rPr lang="zh-CN" altLang="en-US" b="1" dirty="0">
                <a:solidFill>
                  <a:srgbClr val="FF0000"/>
                </a:solidFill>
                <a:latin typeface="微软雅黑" panose="020B0503020204020204" pitchFamily="34" charset="-122"/>
                <a:ea typeface="微软雅黑" panose="020B0503020204020204" pitchFamily="34" charset="-122"/>
              </a:rPr>
              <a:t>闭合</a:t>
            </a:r>
            <a:r>
              <a:rPr lang="zh-CN" altLang="en-US" dirty="0">
                <a:latin typeface="微软雅黑" panose="020B0503020204020204" pitchFamily="34" charset="-122"/>
                <a:ea typeface="微软雅黑" panose="020B0503020204020204" pitchFamily="34" charset="-122"/>
              </a:rPr>
              <a:t>）后，再按下反转按钮，</a:t>
            </a:r>
            <a:r>
              <a:rPr lang="zh-CN" altLang="zh-CN" dirty="0">
                <a:latin typeface="微软雅黑" panose="020B0503020204020204" pitchFamily="34" charset="-122"/>
                <a:ea typeface="微软雅黑" panose="020B0503020204020204" pitchFamily="34" charset="-122"/>
              </a:rPr>
              <a:t>反</a:t>
            </a:r>
            <a:r>
              <a:rPr lang="zh-CN" altLang="en-US" dirty="0">
                <a:latin typeface="微软雅黑" panose="020B0503020204020204" pitchFamily="34" charset="-122"/>
                <a:ea typeface="微软雅黑" panose="020B0503020204020204" pitchFamily="34" charset="-122"/>
              </a:rPr>
              <a:t>转接触器线圈才能得电，通入反序电使电动机反转。</a:t>
            </a:r>
          </a:p>
        </p:txBody>
      </p:sp>
    </p:spTree>
    <p:extLst>
      <p:ext uri="{BB962C8B-B14F-4D97-AF65-F5344CB8AC3E}">
        <p14:creationId xmlns:p14="http://schemas.microsoft.com/office/powerpoint/2010/main" val="34130669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2000" fill="hold">
                                          <p:stCondLst>
                                            <p:cond delay="0"/>
                                          </p:stCondLst>
                                        </p:cTn>
                                        <p:tgtEl>
                                          <p:spTgt spid="22"/>
                                        </p:tgtEl>
                                        <p:attrNameLst>
                                          <p:attrName>style.visibility</p:attrName>
                                        </p:attrNameLst>
                                      </p:cBhvr>
                                      <p:to>
                                        <p:strVal val="visible"/>
                                      </p:to>
                                    </p:set>
                                    <p:anim calcmode="lin" valueType="num">
                                      <p:cBhvr additive="base">
                                        <p:cTn id="7" dur="2000" fill="hold"/>
                                        <p:tgtEl>
                                          <p:spTgt spid="22"/>
                                        </p:tgtEl>
                                        <p:attrNameLst>
                                          <p:attrName>ppt_x</p:attrName>
                                        </p:attrNameLst>
                                      </p:cBhvr>
                                      <p:tavLst>
                                        <p:tav tm="0">
                                          <p:val>
                                            <p:strVal val="1+#ppt_w/2"/>
                                          </p:val>
                                        </p:tav>
                                        <p:tav tm="100000">
                                          <p:val>
                                            <p:strVal val="#ppt_x"/>
                                          </p:val>
                                        </p:tav>
                                      </p:tavLst>
                                    </p:anim>
                                    <p:anim calcmode="lin" valueType="num">
                                      <p:cBhvr additive="base">
                                        <p:cTn id="8" dur="20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2" fill="hold" grpId="0" nodeType="afterEffect">
                                  <p:stCondLst>
                                    <p:cond delay="0"/>
                                  </p:stCondLst>
                                  <p:childTnLst>
                                    <p:set>
                                      <p:cBhvr>
                                        <p:cTn id="11" dur="2000" fill="hold">
                                          <p:stCondLst>
                                            <p:cond delay="0"/>
                                          </p:stCondLst>
                                        </p:cTn>
                                        <p:tgtEl>
                                          <p:spTgt spid="25"/>
                                        </p:tgtEl>
                                        <p:attrNameLst>
                                          <p:attrName>style.visibility</p:attrName>
                                        </p:attrNameLst>
                                      </p:cBhvr>
                                      <p:to>
                                        <p:strVal val="visible"/>
                                      </p:to>
                                    </p:set>
                                    <p:anim calcmode="lin" valueType="num">
                                      <p:cBhvr additive="base">
                                        <p:cTn id="12" dur="2000" fill="hold"/>
                                        <p:tgtEl>
                                          <p:spTgt spid="25"/>
                                        </p:tgtEl>
                                        <p:attrNameLst>
                                          <p:attrName>ppt_x</p:attrName>
                                        </p:attrNameLst>
                                      </p:cBhvr>
                                      <p:tavLst>
                                        <p:tav tm="0">
                                          <p:val>
                                            <p:strVal val="1+#ppt_w/2"/>
                                          </p:val>
                                        </p:tav>
                                        <p:tav tm="100000">
                                          <p:val>
                                            <p:strVal val="#ppt_x"/>
                                          </p:val>
                                        </p:tav>
                                      </p:tavLst>
                                    </p:anim>
                                    <p:anim calcmode="lin" valueType="num">
                                      <p:cBhvr additive="base">
                                        <p:cTn id="13" dur="2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2000" fill="hold">
                                          <p:stCondLst>
                                            <p:cond delay="0"/>
                                          </p:stCondLst>
                                        </p:cTn>
                                        <p:tgtEl>
                                          <p:spTgt spid="24"/>
                                        </p:tgtEl>
                                        <p:attrNameLst>
                                          <p:attrName>style.visibility</p:attrName>
                                        </p:attrNameLst>
                                      </p:cBhvr>
                                      <p:to>
                                        <p:strVal val="visible"/>
                                      </p:to>
                                    </p:set>
                                    <p:anim calcmode="lin" valueType="num">
                                      <p:cBhvr additive="base">
                                        <p:cTn id="18" dur="2000" fill="hold"/>
                                        <p:tgtEl>
                                          <p:spTgt spid="24"/>
                                        </p:tgtEl>
                                        <p:attrNameLst>
                                          <p:attrName>ppt_x</p:attrName>
                                        </p:attrNameLst>
                                      </p:cBhvr>
                                      <p:tavLst>
                                        <p:tav tm="0">
                                          <p:val>
                                            <p:strVal val="1+#ppt_w/2"/>
                                          </p:val>
                                        </p:tav>
                                        <p:tav tm="100000">
                                          <p:val>
                                            <p:strVal val="#ppt_x"/>
                                          </p:val>
                                        </p:tav>
                                      </p:tavLst>
                                    </p:anim>
                                    <p:anim calcmode="lin" valueType="num">
                                      <p:cBhvr additive="base">
                                        <p:cTn id="19" dur="2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二、双重联锁正反转控制</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4"/>
          <p:cNvSpPr/>
          <p:nvPr/>
        </p:nvSpPr>
        <p:spPr>
          <a:xfrm>
            <a:off x="794659" y="1400488"/>
            <a:ext cx="10602681" cy="1015663"/>
          </a:xfrm>
          <a:prstGeom prst="rect">
            <a:avLst/>
          </a:prstGeom>
          <a:noFill/>
          <a:ln w="9525">
            <a:noFill/>
          </a:ln>
        </p:spPr>
        <p:txBody>
          <a:bodyPr wrap="square" anchor="t" anchorCtr="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在接触器电气互锁正反转控制线路上，添加</a:t>
            </a:r>
            <a:r>
              <a:rPr lang="zh-CN" altLang="en-US" sz="2000" b="1" u="sng" dirty="0">
                <a:solidFill>
                  <a:srgbClr val="FF0000"/>
                </a:solidFill>
                <a:latin typeface="微软雅黑" panose="020B0503020204020204" pitchFamily="34" charset="-122"/>
                <a:ea typeface="微软雅黑" panose="020B0503020204020204" pitchFamily="34" charset="-122"/>
              </a:rPr>
              <a:t>正、反转复式按钮</a:t>
            </a:r>
            <a:r>
              <a:rPr lang="zh-CN" altLang="en-US" sz="2000" dirty="0">
                <a:latin typeface="微软雅黑" panose="020B0503020204020204" pitchFamily="34" charset="-122"/>
                <a:ea typeface="微软雅黑" panose="020B0503020204020204" pitchFamily="34" charset="-122"/>
              </a:rPr>
              <a:t>的常闭触头于对方接触器的线圈电路中（</a:t>
            </a:r>
            <a:r>
              <a:rPr lang="zh-CN" altLang="en-US" sz="2000" b="1" u="sng" dirty="0">
                <a:solidFill>
                  <a:srgbClr val="FF0000"/>
                </a:solidFill>
                <a:latin typeface="微软雅黑" panose="020B0503020204020204" pitchFamily="34" charset="-122"/>
                <a:ea typeface="微软雅黑" panose="020B0503020204020204" pitchFamily="34" charset="-122"/>
              </a:rPr>
              <a:t>机械互锁</a:t>
            </a:r>
            <a:r>
              <a:rPr lang="zh-CN" altLang="en-US" sz="2000" dirty="0">
                <a:latin typeface="微软雅黑" panose="020B0503020204020204" pitchFamily="34" charset="-122"/>
                <a:ea typeface="微软雅黑" panose="020B0503020204020204" pitchFamily="34" charset="-122"/>
              </a:rPr>
              <a:t>），即可构成</a:t>
            </a:r>
            <a:r>
              <a:rPr lang="zh-CN" altLang="en-US" sz="2000" b="1" u="sng" dirty="0">
                <a:solidFill>
                  <a:srgbClr val="FF0000"/>
                </a:solidFill>
                <a:latin typeface="微软雅黑" panose="020B0503020204020204" pitchFamily="34" charset="-122"/>
                <a:ea typeface="微软雅黑" panose="020B0503020204020204" pitchFamily="34" charset="-122"/>
              </a:rPr>
              <a:t>双重互锁</a:t>
            </a:r>
            <a:r>
              <a:rPr lang="zh-CN" altLang="en-US" sz="2000" dirty="0">
                <a:latin typeface="微软雅黑" panose="020B0503020204020204" pitchFamily="34" charset="-122"/>
                <a:ea typeface="微软雅黑" panose="020B0503020204020204" pitchFamily="34" charset="-122"/>
              </a:rPr>
              <a:t>正反转控制线路。</a:t>
            </a:r>
          </a:p>
        </p:txBody>
      </p:sp>
      <p:pic>
        <p:nvPicPr>
          <p:cNvPr id="12" name="图片 49"/>
          <p:cNvPicPr>
            <a:picLocks noChangeAspect="1"/>
          </p:cNvPicPr>
          <p:nvPr/>
        </p:nvPicPr>
        <p:blipFill>
          <a:blip r:embed="rId3"/>
          <a:stretch>
            <a:fillRect/>
          </a:stretch>
        </p:blipFill>
        <p:spPr>
          <a:xfrm>
            <a:off x="2445450" y="2569990"/>
            <a:ext cx="5665470" cy="3786505"/>
          </a:xfrm>
          <a:prstGeom prst="rect">
            <a:avLst/>
          </a:prstGeom>
          <a:noFill/>
          <a:ln>
            <a:noFill/>
          </a:ln>
        </p:spPr>
      </p:pic>
      <p:sp>
        <p:nvSpPr>
          <p:cNvPr id="13" name="AutoShape 6"/>
          <p:cNvSpPr/>
          <p:nvPr/>
        </p:nvSpPr>
        <p:spPr>
          <a:xfrm>
            <a:off x="5613465" y="4751850"/>
            <a:ext cx="2093595" cy="511175"/>
          </a:xfrm>
          <a:prstGeom prst="flowChartTerminator">
            <a:avLst/>
          </a:prstGeom>
          <a:noFill/>
          <a:ln w="28575" cap="flat" cmpd="sng">
            <a:solidFill>
              <a:srgbClr val="0000FF"/>
            </a:solidFill>
            <a:prstDash val="solid"/>
            <a:miter/>
            <a:headEnd type="none" w="med" len="med"/>
            <a:tailEnd type="none" w="med" len="med"/>
          </a:ln>
        </p:spPr>
        <p:txBody>
          <a:bodyPr wrap="none" anchor="ctr" anchorCtr="0"/>
          <a:lstStyle/>
          <a:p>
            <a:pPr algn="ctr"/>
            <a:endParaRPr lang="zh-CN" altLang="en-US" dirty="0">
              <a:latin typeface="Arial" panose="020B0604020202020204" pitchFamily="34" charset="0"/>
              <a:ea typeface="宋体" panose="02010600030101010101" pitchFamily="2" charset="-122"/>
            </a:endParaRPr>
          </a:p>
        </p:txBody>
      </p:sp>
      <p:sp>
        <p:nvSpPr>
          <p:cNvPr id="14" name="AutoShape 7"/>
          <p:cNvSpPr/>
          <p:nvPr/>
        </p:nvSpPr>
        <p:spPr>
          <a:xfrm>
            <a:off x="5649660" y="5294775"/>
            <a:ext cx="2080260" cy="400050"/>
          </a:xfrm>
          <a:prstGeom prst="flowChartTerminator">
            <a:avLst/>
          </a:prstGeom>
          <a:noFill/>
          <a:ln w="28575" cap="flat" cmpd="sng">
            <a:solidFill>
              <a:srgbClr val="FF00FF"/>
            </a:solidFill>
            <a:prstDash val="solid"/>
            <a:miter/>
            <a:headEnd type="none" w="med" len="med"/>
            <a:tailEnd type="none" w="med" len="med"/>
          </a:ln>
        </p:spPr>
        <p:txBody>
          <a:bodyPr wrap="none" anchor="ctr" anchorCtr="0"/>
          <a:lstStyle/>
          <a:p>
            <a:pPr algn="ctr"/>
            <a:endParaRPr lang="zh-CN" altLang="en-US" dirty="0">
              <a:latin typeface="Arial" panose="020B0604020202020204" pitchFamily="34" charset="0"/>
              <a:ea typeface="宋体" panose="02010600030101010101" pitchFamily="2" charset="-122"/>
            </a:endParaRPr>
          </a:p>
        </p:txBody>
      </p:sp>
      <p:sp>
        <p:nvSpPr>
          <p:cNvPr id="15" name="AutoShape 8"/>
          <p:cNvSpPr>
            <a:spLocks noChangeArrowheads="1"/>
          </p:cNvSpPr>
          <p:nvPr/>
        </p:nvSpPr>
        <p:spPr bwMode="auto">
          <a:xfrm>
            <a:off x="7917563" y="4514360"/>
            <a:ext cx="1798638" cy="549275"/>
          </a:xfrm>
          <a:prstGeom prst="wedgeEllipseCallout">
            <a:avLst>
              <a:gd name="adj1" fmla="val -76509"/>
              <a:gd name="adj2" fmla="val 45596"/>
            </a:avLst>
          </a:prstGeom>
          <a:solidFill>
            <a:srgbClr val="FFFF00"/>
          </a:solidFill>
          <a:ln w="9525">
            <a:solidFill>
              <a:srgbClr val="FFFF00"/>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华文行楷" panose="02010800040101010101" pitchFamily="2" charset="-122"/>
                <a:ea typeface="华文行楷" panose="02010800040101010101" pitchFamily="2" charset="-122"/>
                <a:cs typeface="+mn-cs"/>
              </a:rPr>
              <a:t>机械互锁</a:t>
            </a:r>
          </a:p>
        </p:txBody>
      </p:sp>
      <p:sp>
        <p:nvSpPr>
          <p:cNvPr id="16" name="AutoShape 9"/>
          <p:cNvSpPr>
            <a:spLocks noChangeArrowheads="1"/>
          </p:cNvSpPr>
          <p:nvPr/>
        </p:nvSpPr>
        <p:spPr bwMode="auto">
          <a:xfrm>
            <a:off x="7917563" y="5608148"/>
            <a:ext cx="1798638" cy="528638"/>
          </a:xfrm>
          <a:prstGeom prst="wedgeEllipseCallout">
            <a:avLst>
              <a:gd name="adj1" fmla="val -72943"/>
              <a:gd name="adj2" fmla="val -77490"/>
            </a:avLst>
          </a:prstGeom>
          <a:solidFill>
            <a:srgbClr val="FFFF00"/>
          </a:solidFill>
          <a:ln w="9525">
            <a:solidFill>
              <a:srgbClr val="FFFF00"/>
            </a:solidFill>
            <a:miter lim="800000"/>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CC0099"/>
                </a:solidFill>
                <a:effectLst/>
                <a:uLnTx/>
                <a:uFillTx/>
                <a:latin typeface="华文行楷" panose="02010800040101010101" pitchFamily="2" charset="-122"/>
                <a:ea typeface="华文行楷" panose="02010800040101010101" pitchFamily="2" charset="-122"/>
                <a:cs typeface="+mn-cs"/>
              </a:rPr>
              <a:t>电气互锁</a:t>
            </a:r>
          </a:p>
        </p:txBody>
      </p:sp>
    </p:spTree>
    <p:extLst>
      <p:ext uri="{BB962C8B-B14F-4D97-AF65-F5344CB8AC3E}">
        <p14:creationId xmlns:p14="http://schemas.microsoft.com/office/powerpoint/2010/main" val="19916266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2000"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2000" fill="hold">
                                          <p:stCondLst>
                                            <p:cond delay="0"/>
                                          </p:stCondLst>
                                        </p:cTn>
                                        <p:tgtEl>
                                          <p:spTgt spid="12"/>
                                        </p:tgtEl>
                                        <p:attrNameLst>
                                          <p:attrName>style.visibility</p:attrName>
                                        </p:attrNameLst>
                                      </p:cBhvr>
                                      <p:to>
                                        <p:strVal val="visible"/>
                                      </p:to>
                                    </p:set>
                                    <p:anim calcmode="lin" valueType="num">
                                      <p:cBhvr>
                                        <p:cTn id="12" dur="2000" fill="hold"/>
                                        <p:tgtEl>
                                          <p:spTgt spid="12"/>
                                        </p:tgtEl>
                                        <p:attrNameLst>
                                          <p:attrName>ppt_w</p:attrName>
                                        </p:attrNameLst>
                                      </p:cBhvr>
                                      <p:tavLst>
                                        <p:tav tm="0">
                                          <p:val>
                                            <p:strVal val="#ppt_w*0.70"/>
                                          </p:val>
                                        </p:tav>
                                        <p:tav tm="100000">
                                          <p:val>
                                            <p:strVal val="#ppt_w"/>
                                          </p:val>
                                        </p:tav>
                                      </p:tavLst>
                                    </p:anim>
                                    <p:anim calcmode="lin" valueType="num">
                                      <p:cBhvr>
                                        <p:cTn id="13" dur="2000" fill="hold"/>
                                        <p:tgtEl>
                                          <p:spTgt spid="12"/>
                                        </p:tgtEl>
                                        <p:attrNameLst>
                                          <p:attrName>ppt_h</p:attrName>
                                        </p:attrNameLst>
                                      </p:cBhvr>
                                      <p:tavLst>
                                        <p:tav tm="0">
                                          <p:val>
                                            <p:strVal val="#ppt_h"/>
                                          </p:val>
                                        </p:tav>
                                        <p:tav tm="100000">
                                          <p:val>
                                            <p:strVal val="#ppt_h"/>
                                          </p:val>
                                        </p:tav>
                                      </p:tavLst>
                                    </p:anim>
                                    <p:animEffect transition="in" filter="fade">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2000" fill="hold">
                                          <p:stCondLst>
                                            <p:cond delay="0"/>
                                          </p:stCondLst>
                                        </p:cTn>
                                        <p:tgtEl>
                                          <p:spTgt spid="14"/>
                                        </p:tgtEl>
                                        <p:attrNameLst>
                                          <p:attrName>style.visibility</p:attrName>
                                        </p:attrNameLst>
                                      </p:cBhvr>
                                      <p:to>
                                        <p:strVal val="visible"/>
                                      </p:to>
                                    </p:set>
                                    <p:anim calcmode="lin" valueType="num">
                                      <p:cBhvr>
                                        <p:cTn id="19" dur="2000" fill="hold"/>
                                        <p:tgtEl>
                                          <p:spTgt spid="14"/>
                                        </p:tgtEl>
                                        <p:attrNameLst>
                                          <p:attrName>ppt_w</p:attrName>
                                        </p:attrNameLst>
                                      </p:cBhvr>
                                      <p:tavLst>
                                        <p:tav tm="0">
                                          <p:val>
                                            <p:fltVal val="0"/>
                                          </p:val>
                                        </p:tav>
                                        <p:tav tm="100000">
                                          <p:val>
                                            <p:strVal val="#ppt_w"/>
                                          </p:val>
                                        </p:tav>
                                      </p:tavLst>
                                    </p:anim>
                                    <p:anim calcmode="lin" valueType="num">
                                      <p:cBhvr>
                                        <p:cTn id="20" dur="2000" fill="hold"/>
                                        <p:tgtEl>
                                          <p:spTgt spid="14"/>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17" presetClass="entr" presetSubtype="10" fill="hold" grpId="0" nodeType="afterEffect">
                                  <p:stCondLst>
                                    <p:cond delay="0"/>
                                  </p:stCondLst>
                                  <p:childTnLst>
                                    <p:set>
                                      <p:cBhvr>
                                        <p:cTn id="23" dur="2000" fill="hold">
                                          <p:stCondLst>
                                            <p:cond delay="0"/>
                                          </p:stCondLst>
                                        </p:cTn>
                                        <p:tgtEl>
                                          <p:spTgt spid="16"/>
                                        </p:tgtEl>
                                        <p:attrNameLst>
                                          <p:attrName>style.visibility</p:attrName>
                                        </p:attrNameLst>
                                      </p:cBhvr>
                                      <p:to>
                                        <p:strVal val="visible"/>
                                      </p:to>
                                    </p:set>
                                    <p:anim calcmode="lin" valueType="num">
                                      <p:cBhvr>
                                        <p:cTn id="24" dur="2000" fill="hold"/>
                                        <p:tgtEl>
                                          <p:spTgt spid="16"/>
                                        </p:tgtEl>
                                        <p:attrNameLst>
                                          <p:attrName>ppt_w</p:attrName>
                                        </p:attrNameLst>
                                      </p:cBhvr>
                                      <p:tavLst>
                                        <p:tav tm="0">
                                          <p:val>
                                            <p:fltVal val="0"/>
                                          </p:val>
                                        </p:tav>
                                        <p:tav tm="100000">
                                          <p:val>
                                            <p:strVal val="#ppt_w"/>
                                          </p:val>
                                        </p:tav>
                                      </p:tavLst>
                                    </p:anim>
                                    <p:anim calcmode="lin" valueType="num">
                                      <p:cBhvr>
                                        <p:cTn id="25"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2000" fill="hold">
                                          <p:stCondLst>
                                            <p:cond delay="0"/>
                                          </p:stCondLst>
                                        </p:cTn>
                                        <p:tgtEl>
                                          <p:spTgt spid="13"/>
                                        </p:tgtEl>
                                        <p:attrNameLst>
                                          <p:attrName>style.visibility</p:attrName>
                                        </p:attrNameLst>
                                      </p:cBhvr>
                                      <p:to>
                                        <p:strVal val="visible"/>
                                      </p:to>
                                    </p:set>
                                    <p:anim calcmode="lin" valueType="num">
                                      <p:cBhvr>
                                        <p:cTn id="30" dur="2000" fill="hold"/>
                                        <p:tgtEl>
                                          <p:spTgt spid="13"/>
                                        </p:tgtEl>
                                        <p:attrNameLst>
                                          <p:attrName>ppt_w</p:attrName>
                                        </p:attrNameLst>
                                      </p:cBhvr>
                                      <p:tavLst>
                                        <p:tav tm="0">
                                          <p:val>
                                            <p:fltVal val="0"/>
                                          </p:val>
                                        </p:tav>
                                        <p:tav tm="100000">
                                          <p:val>
                                            <p:strVal val="#ppt_w"/>
                                          </p:val>
                                        </p:tav>
                                      </p:tavLst>
                                    </p:anim>
                                    <p:anim calcmode="lin" valueType="num">
                                      <p:cBhvr>
                                        <p:cTn id="31" dur="2000" fill="hold"/>
                                        <p:tgtEl>
                                          <p:spTgt spid="13"/>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7" presetClass="entr" presetSubtype="10" fill="hold" grpId="0" nodeType="afterEffect">
                                  <p:stCondLst>
                                    <p:cond delay="0"/>
                                  </p:stCondLst>
                                  <p:childTnLst>
                                    <p:set>
                                      <p:cBhvr>
                                        <p:cTn id="34" dur="2000" fill="hold">
                                          <p:stCondLst>
                                            <p:cond delay="0"/>
                                          </p:stCondLst>
                                        </p:cTn>
                                        <p:tgtEl>
                                          <p:spTgt spid="15"/>
                                        </p:tgtEl>
                                        <p:attrNameLst>
                                          <p:attrName>style.visibility</p:attrName>
                                        </p:attrNameLst>
                                      </p:cBhvr>
                                      <p:to>
                                        <p:strVal val="visible"/>
                                      </p:to>
                                    </p:set>
                                    <p:anim calcmode="lin" valueType="num">
                                      <p:cBhvr>
                                        <p:cTn id="35" dur="2000" fill="hold"/>
                                        <p:tgtEl>
                                          <p:spTgt spid="15"/>
                                        </p:tgtEl>
                                        <p:attrNameLst>
                                          <p:attrName>ppt_w</p:attrName>
                                        </p:attrNameLst>
                                      </p:cBhvr>
                                      <p:tavLst>
                                        <p:tav tm="0">
                                          <p:val>
                                            <p:fltVal val="0"/>
                                          </p:val>
                                        </p:tav>
                                        <p:tav tm="100000">
                                          <p:val>
                                            <p:strVal val="#ppt_w"/>
                                          </p:val>
                                        </p:tav>
                                      </p:tavLst>
                                    </p:anim>
                                    <p:anim calcmode="lin" valueType="num">
                                      <p:cBhvr>
                                        <p:cTn id="36"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bldLvl="0" animBg="1"/>
      <p:bldP spid="14" grpId="0" bldLvl="0" animBg="1"/>
      <p:bldP spid="15" grpId="0" bldLvl="0" animBg="1"/>
      <p:bldP spid="1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1641</Words>
  <Application>Microsoft Office PowerPoint</Application>
  <PresentationFormat>宽屏</PresentationFormat>
  <Paragraphs>92</Paragraphs>
  <Slides>22</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22</vt:i4>
      </vt:variant>
    </vt:vector>
  </HeadingPairs>
  <TitlesOfParts>
    <vt:vector size="38" baseType="lpstr">
      <vt:lpstr>华文楷体</vt:lpstr>
      <vt:lpstr>华文行楷</vt:lpstr>
      <vt:lpstr>楷体_GB2312</vt:lpstr>
      <vt:lpstr>印品黑体</vt:lpstr>
      <vt:lpstr>Arial</vt:lpstr>
      <vt:lpstr>Calibri</vt:lpstr>
      <vt:lpstr>Times New Roman</vt:lpstr>
      <vt:lpstr>Wingdings</vt:lpstr>
      <vt:lpstr>等线</vt:lpstr>
      <vt:lpstr>等线 Light</vt:lpstr>
      <vt:lpstr>黑体</vt:lpstr>
      <vt:lpstr>华文新魏</vt:lpstr>
      <vt:lpstr>华文中宋</vt:lpstr>
      <vt:lpstr>微软雅黑</vt:lpstr>
      <vt:lpstr>自定义设计方案</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Jane</cp:lastModifiedBy>
  <cp:revision>194</cp:revision>
  <dcterms:created xsi:type="dcterms:W3CDTF">2021-05-23T14:18:00Z</dcterms:created>
  <dcterms:modified xsi:type="dcterms:W3CDTF">2025-01-11T06:41:13Z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