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12"/>
  </p:notesMasterIdLst>
  <p:handoutMasterIdLst>
    <p:handoutMasterId r:id="rId13"/>
  </p:handoutMasterIdLst>
  <p:sldIdLst>
    <p:sldId id="425" r:id="rId3"/>
    <p:sldId id="426" r:id="rId4"/>
    <p:sldId id="306" r:id="rId5"/>
    <p:sldId id="310" r:id="rId6"/>
    <p:sldId id="422" r:id="rId7"/>
    <p:sldId id="423" r:id="rId8"/>
    <p:sldId id="424" r:id="rId9"/>
    <p:sldId id="421" r:id="rId10"/>
    <p:sldId id="42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82" d="100"/>
          <a:sy n="82" d="100"/>
        </p:scale>
        <p:origin x="14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8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3363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2469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E6BBC-32DD-4B7A-B946-ED3E8F69F47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703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813"/>
            <a:ext cx="1172232" cy="7326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3"/>
          <a:srcRect l="3266" b="6416"/>
          <a:stretch/>
        </p:blipFill>
        <p:spPr>
          <a:xfrm>
            <a:off x="1030779" y="93941"/>
            <a:ext cx="1923387" cy="338322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/>
        </p:nvSpPr>
        <p:spPr>
          <a:xfrm>
            <a:off x="975739" y="432005"/>
            <a:ext cx="197842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" b="1" dirty="0">
                <a:solidFill>
                  <a:schemeClr val="bg2">
                    <a:lumMod val="50000"/>
                  </a:schemeClr>
                </a:solidFill>
              </a:rPr>
              <a:t>XIANYANG VOCATIONAL TECHNICAL</a:t>
            </a:r>
            <a:r>
              <a:rPr lang="en-US" altLang="zh-CN" sz="600" b="1" baseline="0" dirty="0">
                <a:solidFill>
                  <a:schemeClr val="bg2">
                    <a:lumMod val="50000"/>
                  </a:schemeClr>
                </a:solidFill>
              </a:rPr>
              <a:t> COLLEGE</a:t>
            </a:r>
            <a:endParaRPr lang="zh-CN" altLang="en-US" sz="6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170807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372160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88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20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96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942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25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67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99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17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38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02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344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6069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9302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5328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2042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F1009-526A-4311-9DA1-BE3FCB67D848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856434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8317242" cy="656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1.3</a:t>
            </a:r>
            <a:r>
              <a:rPr lang="zh-CN" altLang="en-US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万用表的使用方法</a:t>
            </a:r>
            <a:endParaRPr lang="zh-CN" altLang="en-US" sz="4267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557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65" y="653415"/>
            <a:ext cx="6096000" cy="748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1.3</a:t>
            </a:r>
            <a:r>
              <a:rPr lang="zh-CN" altLang="en-US" sz="4267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万用表的使用方法</a:t>
            </a:r>
            <a:endParaRPr lang="zh-CN" altLang="en-US" sz="4265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81700" y="2834062"/>
            <a:ext cx="465518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掌握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万用表的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使用方法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81700" y="1726565"/>
            <a:ext cx="4756150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理解万用表的基本结构与功能</a:t>
            </a:r>
            <a:endParaRPr lang="en-US" altLang="zh-CN" sz="2400" dirty="0" smtClean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56630" y="4047490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会用万用表进行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常规项目测量</a:t>
            </a: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05450" y="1814830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05450" y="2823845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66715" y="4047490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706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5295347"/>
            <a:ext cx="12192000" cy="1562653"/>
            <a:chOff x="0" y="5295347"/>
            <a:chExt cx="12192000" cy="1562653"/>
          </a:xfrm>
        </p:grpSpPr>
        <p:sp>
          <p:nvSpPr>
            <p:cNvPr id="11" name="任意多边形: 形状 15">
              <a:extLst>
                <a:ext uri="{FF2B5EF4-FFF2-40B4-BE49-F238E27FC236}">
                  <a16:creationId xmlns:a16="http://schemas.microsoft.com/office/drawing/2014/main" id="{C59F1E32-6157-4230-AE91-B888CDD6A90F}"/>
                </a:ext>
              </a:extLst>
            </p:cNvPr>
            <p:cNvSpPr/>
            <p:nvPr/>
          </p:nvSpPr>
          <p:spPr>
            <a:xfrm rot="10800000">
              <a:off x="0" y="5478531"/>
              <a:ext cx="12192000" cy="1379468"/>
            </a:xfrm>
            <a:custGeom>
              <a:avLst/>
              <a:gdLst>
                <a:gd name="connsiteX0" fmla="*/ 12192000 w 12192000"/>
                <a:gd name="connsiteY0" fmla="*/ 0 h 2960575"/>
                <a:gd name="connsiteX1" fmla="*/ 0 w 12192000"/>
                <a:gd name="connsiteY1" fmla="*/ 0 h 2960575"/>
                <a:gd name="connsiteX2" fmla="*/ 0 w 12192000"/>
                <a:gd name="connsiteY2" fmla="*/ 2960575 h 2960575"/>
                <a:gd name="connsiteX3" fmla="*/ 122266 w 12192000"/>
                <a:gd name="connsiteY3" fmla="*/ 2957622 h 2960575"/>
                <a:gd name="connsiteX4" fmla="*/ 1263356 w 12192000"/>
                <a:gd name="connsiteY4" fmla="*/ 2786581 h 2960575"/>
                <a:gd name="connsiteX5" fmla="*/ 6434796 w 12192000"/>
                <a:gd name="connsiteY5" fmla="*/ 785061 h 2960575"/>
                <a:gd name="connsiteX6" fmla="*/ 12140439 w 12192000"/>
                <a:gd name="connsiteY6" fmla="*/ 1515639 h 2960575"/>
                <a:gd name="connsiteX7" fmla="*/ 12192000 w 12192000"/>
                <a:gd name="connsiteY7" fmla="*/ 1532359 h 296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960575">
                  <a:moveTo>
                    <a:pt x="12192000" y="0"/>
                  </a:moveTo>
                  <a:lnTo>
                    <a:pt x="0" y="0"/>
                  </a:lnTo>
                  <a:lnTo>
                    <a:pt x="0" y="2960575"/>
                  </a:lnTo>
                  <a:lnTo>
                    <a:pt x="122266" y="2957622"/>
                  </a:lnTo>
                  <a:cubicBezTo>
                    <a:pt x="466497" y="2943314"/>
                    <a:pt x="849548" y="2896119"/>
                    <a:pt x="1263356" y="2786581"/>
                  </a:cubicBezTo>
                  <a:cubicBezTo>
                    <a:pt x="2719623" y="2456381"/>
                    <a:pt x="4030263" y="1169448"/>
                    <a:pt x="6434796" y="785061"/>
                  </a:cubicBezTo>
                  <a:cubicBezTo>
                    <a:pt x="8849912" y="439833"/>
                    <a:pt x="10843680" y="1092877"/>
                    <a:pt x="12140439" y="1515639"/>
                  </a:cubicBezTo>
                  <a:lnTo>
                    <a:pt x="12192000" y="1532359"/>
                  </a:lnTo>
                  <a:close/>
                </a:path>
              </a:pathLst>
            </a:custGeom>
            <a:gradFill>
              <a:gsLst>
                <a:gs pos="0">
                  <a:srgbClr val="5695E7"/>
                </a:gs>
                <a:gs pos="73000">
                  <a:srgbClr val="0C5ED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4">
              <a:extLst>
                <a:ext uri="{FF2B5EF4-FFF2-40B4-BE49-F238E27FC236}">
                  <a16:creationId xmlns:a16="http://schemas.microsoft.com/office/drawing/2014/main" id="{B4C1CAE7-9683-4B5F-ABB1-985BFD0C8B6B}"/>
                </a:ext>
              </a:extLst>
            </p:cNvPr>
            <p:cNvSpPr/>
            <p:nvPr/>
          </p:nvSpPr>
          <p:spPr>
            <a:xfrm rot="10800000">
              <a:off x="0" y="5295347"/>
              <a:ext cx="12192000" cy="1562653"/>
            </a:xfrm>
            <a:custGeom>
              <a:avLst/>
              <a:gdLst>
                <a:gd name="connsiteX0" fmla="*/ 12192000 w 12192000"/>
                <a:gd name="connsiteY0" fmla="*/ 0 h 3345988"/>
                <a:gd name="connsiteX1" fmla="*/ 0 w 12192000"/>
                <a:gd name="connsiteY1" fmla="*/ 0 h 3345988"/>
                <a:gd name="connsiteX2" fmla="*/ 0 w 12192000"/>
                <a:gd name="connsiteY2" fmla="*/ 3302045 h 3345988"/>
                <a:gd name="connsiteX3" fmla="*/ 138652 w 12192000"/>
                <a:gd name="connsiteY3" fmla="*/ 3314680 h 3345988"/>
                <a:gd name="connsiteX4" fmla="*/ 2187916 w 12192000"/>
                <a:gd name="connsiteY4" fmla="*/ 3169920 h 3345988"/>
                <a:gd name="connsiteX5" fmla="*/ 7359356 w 12192000"/>
                <a:gd name="connsiteY5" fmla="*/ 1168400 h 3345988"/>
                <a:gd name="connsiteX6" fmla="*/ 12172004 w 12192000"/>
                <a:gd name="connsiteY6" fmla="*/ 1686482 h 3345988"/>
                <a:gd name="connsiteX7" fmla="*/ 12192000 w 12192000"/>
                <a:gd name="connsiteY7" fmla="*/ 1692874 h 334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3345988">
                  <a:moveTo>
                    <a:pt x="12192000" y="0"/>
                  </a:moveTo>
                  <a:lnTo>
                    <a:pt x="0" y="0"/>
                  </a:lnTo>
                  <a:lnTo>
                    <a:pt x="0" y="3302045"/>
                  </a:lnTo>
                  <a:lnTo>
                    <a:pt x="138652" y="3314680"/>
                  </a:lnTo>
                  <a:cubicBezTo>
                    <a:pt x="655714" y="3358700"/>
                    <a:pt x="1360299" y="3388995"/>
                    <a:pt x="2187916" y="3169920"/>
                  </a:cubicBezTo>
                  <a:cubicBezTo>
                    <a:pt x="3644183" y="2839720"/>
                    <a:pt x="4954823" y="1552787"/>
                    <a:pt x="7359356" y="1168400"/>
                  </a:cubicBezTo>
                  <a:cubicBezTo>
                    <a:pt x="9585454" y="798301"/>
                    <a:pt x="11052522" y="1322493"/>
                    <a:pt x="12172004" y="1686482"/>
                  </a:cubicBezTo>
                  <a:lnTo>
                    <a:pt x="12192000" y="1692874"/>
                  </a:lnTo>
                  <a:close/>
                </a:path>
              </a:pathLst>
            </a:custGeom>
            <a:gradFill flip="none" rotWithShape="1">
              <a:gsLst>
                <a:gs pos="17420">
                  <a:srgbClr val="434E8D"/>
                </a:gs>
                <a:gs pos="0">
                  <a:srgbClr val="3A4480"/>
                </a:gs>
                <a:gs pos="65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09962" y="30327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Arial" panose="020B0604020202020204" pitchFamily="34" charset="0"/>
              </a:rPr>
              <a:t>任务导入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2671" y="2073810"/>
            <a:ext cx="103801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电工仪表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按用途分有电流表、电压表、电度表和万用表等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。相比机械式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万用表，数字万用表的测量精度更高（一般可以达到微安级别），因为是数字显示所以读取更方便，功能更加全面，所以数字万用表在生产、生活中有着广泛的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应用。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 descr="32303139393334333b32303230313634363bb3e9cff3b5e7c2b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8275" y="175549"/>
            <a:ext cx="664037" cy="6640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292" y="1249665"/>
            <a:ext cx="6135433" cy="4747835"/>
          </a:xfrm>
          <a:prstGeom prst="rect">
            <a:avLst/>
          </a:prstGeom>
        </p:spPr>
      </p:pic>
      <p:sp>
        <p:nvSpPr>
          <p:cNvPr id="6" name="关于我们"/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数字万用表的使用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2D805B8-4991-7833-40AF-7013647ADF81}"/>
              </a:ext>
            </a:extLst>
          </p:cNvPr>
          <p:cNvSpPr/>
          <p:nvPr/>
        </p:nvSpPr>
        <p:spPr>
          <a:xfrm>
            <a:off x="934141" y="2020452"/>
            <a:ext cx="444748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VC890D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万用表就是其中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较为常用的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万用表的外观部分由显示器、量程旋钮、表笔插孔三部分组成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。如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图中所示，可以进行电压、电流、电阻、二极管、三极管等相关检测。</a:t>
            </a:r>
          </a:p>
          <a:p>
            <a:pPr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BD2938D-970E-E3C8-F034-55FAFE7C60B6}"/>
              </a:ext>
            </a:extLst>
          </p:cNvPr>
          <p:cNvSpPr/>
          <p:nvPr/>
        </p:nvSpPr>
        <p:spPr>
          <a:xfrm>
            <a:off x="8126332" y="6354920"/>
            <a:ext cx="18357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</a:rPr>
              <a:t>VC890</a:t>
            </a:r>
            <a:r>
              <a:rPr lang="zh-CN" altLang="en-US" sz="1600" dirty="0" smtClean="0">
                <a:solidFill>
                  <a:srgbClr val="00B0F0"/>
                </a:solidFill>
              </a:rPr>
              <a:t>数字</a:t>
            </a:r>
            <a:r>
              <a:rPr lang="zh-CN" altLang="en-US" sz="1600" dirty="0">
                <a:solidFill>
                  <a:srgbClr val="00B0F0"/>
                </a:solidFill>
              </a:rPr>
              <a:t>万用表</a:t>
            </a:r>
          </a:p>
        </p:txBody>
      </p:sp>
      <p:sp>
        <p:nvSpPr>
          <p:cNvPr id="7" name="矩形 6"/>
          <p:cNvSpPr/>
          <p:nvPr/>
        </p:nvSpPr>
        <p:spPr>
          <a:xfrm>
            <a:off x="556946" y="5792059"/>
            <a:ext cx="5993949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15000"/>
              </a:lnSpc>
              <a:spcAft>
                <a:spcPts val="0"/>
              </a:spcAft>
            </a:pPr>
            <a:r>
              <a:rPr lang="zh-CN" altLang="en-US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测量步骤：</a:t>
            </a:r>
            <a:r>
              <a:rPr lang="zh-CN" altLang="zh-CN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zh-CN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接线、二调档、选量程、再测量，后</a:t>
            </a:r>
            <a:r>
              <a:rPr lang="zh-CN" altLang="zh-CN" b="1" kern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读数</a:t>
            </a:r>
            <a:endParaRPr lang="zh-CN" altLang="zh-CN" sz="1600" b="1" kern="1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472134" y="1128982"/>
            <a:ext cx="8447910" cy="5311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33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测量工具：</a:t>
            </a:r>
            <a:r>
              <a:rPr lang="zh-CN" altLang="en-US" sz="2133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万用表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</a:t>
            </a:r>
            <a:r>
              <a:rPr lang="zh-CN" altLang="en-US" sz="2133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档</a:t>
            </a:r>
            <a:endParaRPr lang="en-US" altLang="zh-CN" sz="2133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133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直流“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A--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”，交流“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A~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33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测量方法</a:t>
            </a:r>
            <a:r>
              <a:rPr lang="zh-CN" altLang="en-US" sz="2133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133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）指针式电流表应进行机械调零。</a:t>
            </a:r>
            <a:endParaRPr lang="en-US" altLang="zh-CN" sz="2133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）使用指针式直流电流表测量电流时，除了使电流表与被测支路串联外，还要使电流从“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+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”端流入，“－”端流出。</a:t>
            </a:r>
          </a:p>
          <a:p>
            <a:pPr>
              <a:lnSpc>
                <a:spcPct val="120000"/>
              </a:lnSpc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）若不知被测电流的大致数值，可先从最大量程测试然后逐渐减小至合适量程。</a:t>
            </a:r>
          </a:p>
          <a:p>
            <a:pPr>
              <a:lnSpc>
                <a:spcPct val="120000"/>
              </a:lnSpc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）测电流时，所选择的量程应使电流表的指针指在刻度标尺的后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1/3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段。</a:t>
            </a:r>
            <a:endParaRPr lang="en-US" altLang="zh-CN" sz="2133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133" dirty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133" dirty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2133" dirty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）常用数字万用表电流档测量电流。表笔可任意串接到被测电路中，测量结果有正负之分：正值说明红表笔流进、黑表笔流出，负值正好相反。</a:t>
            </a:r>
            <a:endParaRPr lang="zh-CN" altLang="en-US" sz="2133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1" name="Picture 4" descr="照片 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0211" y="1299303"/>
            <a:ext cx="2571768" cy="1931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" name="Picture 5" descr="照片 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0212" y="4033708"/>
            <a:ext cx="2571769" cy="193287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9425964" y="3365451"/>
            <a:ext cx="2060179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18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18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）读数为正值 </a:t>
            </a:r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9438041" y="6061836"/>
            <a:ext cx="207941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8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18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18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 读数为负值</a:t>
            </a:r>
            <a:endParaRPr lang="en-US" altLang="zh-CN" sz="1867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" name="关于我们"/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电流的测量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346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68275" y="1070631"/>
            <a:ext cx="8942169" cy="5606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33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测量工具</a:t>
            </a:r>
            <a:r>
              <a:rPr lang="zh-CN" altLang="en-US" sz="2133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sz="2133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万用表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电压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档  （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直流“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V--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”，交流“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V~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133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</a:t>
            </a:r>
            <a:endParaRPr lang="en-US" altLang="zh-CN" sz="2133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133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测量方法</a:t>
            </a:r>
            <a:r>
              <a:rPr lang="zh-CN" altLang="en-US" sz="2133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133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）指针式电压表应先进行机械调零。</a:t>
            </a:r>
          </a:p>
          <a:p>
            <a:pPr>
              <a:lnSpc>
                <a:spcPct val="120000"/>
              </a:lnSpc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）使用指针式直流电压表时，除了使电压表与被测支路并联外，还要使电压表的“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+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”极与被测电路的高电位端相连，“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”极与被测电路的低电位端相连。</a:t>
            </a:r>
          </a:p>
          <a:p>
            <a:pPr>
              <a:lnSpc>
                <a:spcPct val="120000"/>
              </a:lnSpc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）若不知被测电压的大致数值，可先从最大量程测试然后逐渐减小至合适量程。转换量程时，必须先切断电源再换量程。</a:t>
            </a:r>
            <a:endParaRPr lang="en-US" altLang="zh-CN" sz="2133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）测电压时，所选择的量程应使电压表的指针指在刻度标尺的后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1/3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段。</a:t>
            </a:r>
            <a:endParaRPr lang="en-US" altLang="zh-CN" sz="2133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）交流电压表使用时不分“</a:t>
            </a:r>
            <a:r>
              <a:rPr 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+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”、“－”极，其指示值是交流电压的有效值。</a:t>
            </a:r>
            <a:endParaRPr lang="en-US" altLang="zh-CN" sz="2133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133" dirty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133" dirty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2133" dirty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）常用数字万用表（电压挡）测量电压。表笔可任意并接到被测电路中，测量结果有正负之分：正值说明红表笔为高电位、黑表笔为低电位，负值正好相反。</a:t>
            </a:r>
            <a:endParaRPr lang="en-US" altLang="zh-CN" sz="2133" dirty="0">
              <a:solidFill>
                <a:srgbClr val="003399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1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1566" y="1384434"/>
            <a:ext cx="2670932" cy="199875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" name="Picture 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9920" y="3874027"/>
            <a:ext cx="2688000" cy="20110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9517817" y="3407840"/>
            <a:ext cx="250590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1867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1867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）读数为正值              </a:t>
            </a:r>
            <a:endParaRPr lang="en-US" altLang="zh-CN" sz="1867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关于我们"/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电压的测量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28976" y="6161449"/>
            <a:ext cx="2016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 读数为负值</a:t>
            </a:r>
            <a:endParaRPr lang="en-US" altLang="zh-CN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218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52464" y="1526621"/>
            <a:ext cx="103823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测量工具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万用表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直流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电压档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测量方法：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）测量电位前必须先选定参考点；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）将万用表的黑表棒固定在参考点；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）移动红表棒测量电路中其它点与参考点间的电压，该电压即为非参考点的电位。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5" name="关于我们"/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电位的测量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436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EB7CB1B-C603-E942-ECC6-BF7A5BE059DB}"/>
              </a:ext>
            </a:extLst>
          </p:cNvPr>
          <p:cNvSpPr/>
          <p:nvPr/>
        </p:nvSpPr>
        <p:spPr>
          <a:xfrm>
            <a:off x="1030807" y="1643680"/>
            <a:ext cx="989730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）电池必须连接在电池夹上，同时正确放置在电池盒内。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）在表笔连接在电路之前，档位开关必须在正确位置。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）在表笔连接在电路之前，必须确定表笔插在正确的端口。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）在改变档位开关前，从电路上拿走其中一根表笔，不能带电操作。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）要求仪表使用环境满足温度在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、湿度小于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％。避免阳光直射仪表或潮湿储藏。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）注意每个档位和端口的最高电压，防止电压过高损坏仪表。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）测量结束时，开关打到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OFF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。如果长期不用仪表，拿走电池。</a:t>
            </a:r>
          </a:p>
        </p:txBody>
      </p:sp>
      <p:sp>
        <p:nvSpPr>
          <p:cNvPr id="8" name="关于我们">
            <a:extLst>
              <a:ext uri="{FF2B5EF4-FFF2-40B4-BE49-F238E27FC236}">
                <a16:creationId xmlns:a16="http://schemas.microsoft.com/office/drawing/2014/main" id="{A5105310-E551-4BDF-9406-7F88DB58D69A}"/>
              </a:ext>
            </a:extLst>
          </p:cNvPr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使用注意事项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9A1083A-8FDD-A07B-EB08-3C2CB24A4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8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6055" t="5435" r="6055" b="4915"/>
          <a:stretch/>
        </p:blipFill>
        <p:spPr>
          <a:xfrm>
            <a:off x="6191534" y="4872882"/>
            <a:ext cx="1656781" cy="1647260"/>
          </a:xfrm>
          <a:prstGeom prst="ellipse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2B7AD66-FAE0-48FA-8E34-E22B481D7CC6}"/>
              </a:ext>
            </a:extLst>
          </p:cNvPr>
          <p:cNvSpPr/>
          <p:nvPr/>
        </p:nvSpPr>
        <p:spPr>
          <a:xfrm>
            <a:off x="1260793" y="1908008"/>
            <a:ext cx="7529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电池的更换：如果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LCD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上出现“ 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 +   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，表示需要更换电池。旋开机壳后面的两颗螺钉，拿走旧的电池，更换新的。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保险丝的更换：旋开机壳后面的两颗螺钉，拿走旧的保险丝，更换相同规格的新保险丝。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C9BFBB-9642-3858-A927-733D52CB7B0E}"/>
              </a:ext>
            </a:extLst>
          </p:cNvPr>
          <p:cNvSpPr/>
          <p:nvPr/>
        </p:nvSpPr>
        <p:spPr>
          <a:xfrm>
            <a:off x="5351352" y="2073702"/>
            <a:ext cx="507275" cy="3241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关于我们">
            <a:extLst>
              <a:ext uri="{FF2B5EF4-FFF2-40B4-BE49-F238E27FC236}">
                <a16:creationId xmlns:a16="http://schemas.microsoft.com/office/drawing/2014/main" id="{A5105310-E551-4BDF-9406-7F88DB58D69A}"/>
              </a:ext>
            </a:extLst>
          </p:cNvPr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日常保养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9A1083A-8FDD-A07B-EB08-3C2CB24A40C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318" t="32264" r="2946" b="47453"/>
          <a:stretch/>
        </p:blipFill>
        <p:spPr>
          <a:xfrm>
            <a:off x="7542556" y="3842955"/>
            <a:ext cx="3694198" cy="2566742"/>
          </a:xfrm>
          <a:prstGeom prst="rect">
            <a:avLst/>
          </a:prstGeom>
        </p:spPr>
      </p:pic>
      <p:sp>
        <p:nvSpPr>
          <p:cNvPr id="12" name="线形标注 1 11"/>
          <p:cNvSpPr/>
          <p:nvPr/>
        </p:nvSpPr>
        <p:spPr>
          <a:xfrm>
            <a:off x="7019925" y="3627916"/>
            <a:ext cx="1314450" cy="430079"/>
          </a:xfrm>
          <a:prstGeom prst="borderCallout1">
            <a:avLst>
              <a:gd name="adj1" fmla="val 47541"/>
              <a:gd name="adj2" fmla="val 102537"/>
              <a:gd name="adj3" fmla="val 190015"/>
              <a:gd name="adj4" fmla="val 230566"/>
            </a:avLst>
          </a:prstGeom>
          <a:ln w="2857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电池仓</a:t>
            </a:r>
            <a:endParaRPr lang="zh-CN" altLang="en-US" dirty="0"/>
          </a:p>
        </p:txBody>
      </p:sp>
      <p:sp>
        <p:nvSpPr>
          <p:cNvPr id="13" name="线形标注 1 12"/>
          <p:cNvSpPr/>
          <p:nvPr/>
        </p:nvSpPr>
        <p:spPr>
          <a:xfrm>
            <a:off x="5858627" y="4354756"/>
            <a:ext cx="1314450" cy="430079"/>
          </a:xfrm>
          <a:prstGeom prst="borderCallout1">
            <a:avLst>
              <a:gd name="adj1" fmla="val 47541"/>
              <a:gd name="adj2" fmla="val 102537"/>
              <a:gd name="adj3" fmla="val 214377"/>
              <a:gd name="adj4" fmla="val 203755"/>
            </a:avLst>
          </a:prstGeom>
          <a:ln w="2857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保险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973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Office 主题">
  <a:themeElements>
    <a:clrScheme name="自定义 26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68AF"/>
      </a:accent1>
      <a:accent2>
        <a:srgbClr val="EC8E41"/>
      </a:accent2>
      <a:accent3>
        <a:srgbClr val="5B68AF"/>
      </a:accent3>
      <a:accent4>
        <a:srgbClr val="EC8E41"/>
      </a:accent4>
      <a:accent5>
        <a:srgbClr val="5B68AF"/>
      </a:accent5>
      <a:accent6>
        <a:srgbClr val="EC8E41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855</Words>
  <Application>Microsoft Office PowerPoint</Application>
  <PresentationFormat>宽屏</PresentationFormat>
  <Paragraphs>57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华文隶书</vt:lpstr>
      <vt:lpstr>宋体</vt:lpstr>
      <vt:lpstr>微软雅黑</vt:lpstr>
      <vt:lpstr>印品黑体</vt:lpstr>
      <vt:lpstr>Arial</vt:lpstr>
      <vt:lpstr>Calibri</vt:lpstr>
      <vt:lpstr>Calibri Light</vt:lpstr>
      <vt:lpstr>Times New Roman</vt:lpstr>
      <vt:lpstr>Office 主题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Windows 用户</cp:lastModifiedBy>
  <cp:revision>172</cp:revision>
  <dcterms:created xsi:type="dcterms:W3CDTF">2021-05-23T14:18:00Z</dcterms:created>
  <dcterms:modified xsi:type="dcterms:W3CDTF">2024-12-23T15:15:34Z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76B522E372EA49DBB43CC0DC08FA8C25</vt:lpwstr>
  </property>
</Properties>
</file>