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3.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4.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54"/>
  </p:notesMasterIdLst>
  <p:handoutMasterIdLst>
    <p:handoutMasterId r:id="rId55"/>
  </p:handoutMasterIdLst>
  <p:sldIdLst>
    <p:sldId id="394" r:id="rId3"/>
    <p:sldId id="404" r:id="rId4"/>
    <p:sldId id="310" r:id="rId5"/>
    <p:sldId id="393" r:id="rId6"/>
    <p:sldId id="374" r:id="rId7"/>
    <p:sldId id="375" r:id="rId8"/>
    <p:sldId id="378" r:id="rId9"/>
    <p:sldId id="379" r:id="rId10"/>
    <p:sldId id="382" r:id="rId11"/>
    <p:sldId id="406" r:id="rId12"/>
    <p:sldId id="407" r:id="rId13"/>
    <p:sldId id="405" r:id="rId14"/>
    <p:sldId id="408" r:id="rId15"/>
    <p:sldId id="409" r:id="rId16"/>
    <p:sldId id="410" r:id="rId17"/>
    <p:sldId id="416" r:id="rId18"/>
    <p:sldId id="411" r:id="rId19"/>
    <p:sldId id="418" r:id="rId20"/>
    <p:sldId id="417" r:id="rId21"/>
    <p:sldId id="419" r:id="rId22"/>
    <p:sldId id="420" r:id="rId23"/>
    <p:sldId id="421" r:id="rId24"/>
    <p:sldId id="415" r:id="rId25"/>
    <p:sldId id="423" r:id="rId26"/>
    <p:sldId id="424" r:id="rId27"/>
    <p:sldId id="425" r:id="rId28"/>
    <p:sldId id="422" r:id="rId29"/>
    <p:sldId id="426" r:id="rId30"/>
    <p:sldId id="427" r:id="rId31"/>
    <p:sldId id="428" r:id="rId32"/>
    <p:sldId id="430" r:id="rId33"/>
    <p:sldId id="431" r:id="rId34"/>
    <p:sldId id="433" r:id="rId35"/>
    <p:sldId id="432" r:id="rId36"/>
    <p:sldId id="434" r:id="rId37"/>
    <p:sldId id="429" r:id="rId38"/>
    <p:sldId id="435" r:id="rId39"/>
    <p:sldId id="436" r:id="rId40"/>
    <p:sldId id="440" r:id="rId41"/>
    <p:sldId id="437" r:id="rId42"/>
    <p:sldId id="441" r:id="rId43"/>
    <p:sldId id="442" r:id="rId44"/>
    <p:sldId id="443" r:id="rId45"/>
    <p:sldId id="444" r:id="rId46"/>
    <p:sldId id="445" r:id="rId47"/>
    <p:sldId id="446" r:id="rId48"/>
    <p:sldId id="447" r:id="rId49"/>
    <p:sldId id="449" r:id="rId50"/>
    <p:sldId id="450" r:id="rId51"/>
    <p:sldId id="451" r:id="rId52"/>
    <p:sldId id="439" r:id="rId53"/>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20FA"/>
    <a:srgbClr val="FFFFFF"/>
    <a:srgbClr val="4F5DA9"/>
    <a:srgbClr val="3A4480"/>
    <a:srgbClr val="5B68AF"/>
    <a:srgbClr val="445393"/>
    <a:srgbClr val="EC8E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27" autoAdjust="0"/>
    <p:restoredTop sz="96379" autoAdjust="0"/>
  </p:normalViewPr>
  <p:slideViewPr>
    <p:cSldViewPr snapToGrid="0">
      <p:cViewPr varScale="1">
        <p:scale>
          <a:sx n="86" d="100"/>
          <a:sy n="86" d="100"/>
        </p:scale>
        <p:origin x="69" y="477"/>
      </p:cViewPr>
      <p:guideLst/>
    </p:cSldViewPr>
  </p:slideViewPr>
  <p:notesTextViewPr>
    <p:cViewPr>
      <p:scale>
        <a:sx n="1" d="1"/>
        <a:sy n="1" d="1"/>
      </p:scale>
      <p:origin x="0" y="0"/>
    </p:cViewPr>
  </p:notesTextViewPr>
  <p:notesViewPr>
    <p:cSldViewPr snapToGrid="0">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handoutMaster" Target="handoutMasters/handout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commentAuthors" Target="commentAuthor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69FDC0-3932-4C1F-94CF-A5E962D055C1}" type="datetimeFigureOut">
              <a:rPr lang="zh-CN" altLang="en-US" smtClean="0"/>
              <a:t>2025/1/15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CBBCBC4-3779-46E1-92C7-35D6935033E8}"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1FC198-2D83-4DFC-8CDD-7D23AF44D411}" type="slidenum">
              <a:rPr lang="zh-CN" altLang="en-US" smtClean="0"/>
              <a:t>1</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3D8F5-A0A9-592A-F76A-B994214186D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AA68630-FD4D-04D4-9510-135A8A96C7A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0BC5022-33FE-9C17-AD0B-62889E0D2F0E}"/>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6CF0D294-7B4C-89CE-FE73-FCACAD04CA0E}"/>
              </a:ext>
            </a:extLst>
          </p:cNvPr>
          <p:cNvSpPr>
            <a:spLocks noGrp="1"/>
          </p:cNvSpPr>
          <p:nvPr>
            <p:ph type="sldNum" sz="quarter" idx="5"/>
          </p:nvPr>
        </p:nvSpPr>
        <p:spPr/>
        <p:txBody>
          <a:bodyPr/>
          <a:lstStyle/>
          <a:p>
            <a:fld id="{A11FC198-2D83-4DFC-8CDD-7D23AF44D411}" type="slidenum">
              <a:rPr lang="zh-CN" altLang="en-US" smtClean="0"/>
              <a:t>13</a:t>
            </a:fld>
            <a:endParaRPr lang="zh-CN" altLang="en-US" dirty="0"/>
          </a:p>
        </p:txBody>
      </p:sp>
    </p:spTree>
    <p:extLst>
      <p:ext uri="{BB962C8B-B14F-4D97-AF65-F5344CB8AC3E}">
        <p14:creationId xmlns:p14="http://schemas.microsoft.com/office/powerpoint/2010/main" val="1494781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D51D5-06FB-470F-6EEA-563C27C759F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348D592-CA7A-8A3E-A92E-8D38F3C2E62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A9E0046-0C47-8A10-F893-238195E51F01}"/>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2F3B0839-4B72-E758-7DF3-F11D8094F8F4}"/>
              </a:ext>
            </a:extLst>
          </p:cNvPr>
          <p:cNvSpPr>
            <a:spLocks noGrp="1"/>
          </p:cNvSpPr>
          <p:nvPr>
            <p:ph type="sldNum" sz="quarter" idx="5"/>
          </p:nvPr>
        </p:nvSpPr>
        <p:spPr/>
        <p:txBody>
          <a:bodyPr/>
          <a:lstStyle/>
          <a:p>
            <a:fld id="{A11FC198-2D83-4DFC-8CDD-7D23AF44D411}" type="slidenum">
              <a:rPr lang="zh-CN" altLang="en-US" smtClean="0"/>
              <a:t>21</a:t>
            </a:fld>
            <a:endParaRPr lang="zh-CN" altLang="en-US" dirty="0"/>
          </a:p>
        </p:txBody>
      </p:sp>
    </p:spTree>
    <p:extLst>
      <p:ext uri="{BB962C8B-B14F-4D97-AF65-F5344CB8AC3E}">
        <p14:creationId xmlns:p14="http://schemas.microsoft.com/office/powerpoint/2010/main" val="30766139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9CFB2C-5593-31C5-B6F2-7B9B33488D4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B3D3F5E-6149-B7CB-6048-901FD2DC4A8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7AA0DC4-9766-09F1-17C5-BBD86547398D}"/>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7E59404C-0082-A11C-52E1-17E4FCF6BCA0}"/>
              </a:ext>
            </a:extLst>
          </p:cNvPr>
          <p:cNvSpPr>
            <a:spLocks noGrp="1"/>
          </p:cNvSpPr>
          <p:nvPr>
            <p:ph type="sldNum" sz="quarter" idx="5"/>
          </p:nvPr>
        </p:nvSpPr>
        <p:spPr/>
        <p:txBody>
          <a:bodyPr/>
          <a:lstStyle/>
          <a:p>
            <a:fld id="{A11FC198-2D83-4DFC-8CDD-7D23AF44D411}" type="slidenum">
              <a:rPr lang="zh-CN" altLang="en-US" smtClean="0"/>
              <a:t>37</a:t>
            </a:fld>
            <a:endParaRPr lang="zh-CN" altLang="en-US" dirty="0"/>
          </a:p>
        </p:txBody>
      </p:sp>
    </p:spTree>
    <p:extLst>
      <p:ext uri="{BB962C8B-B14F-4D97-AF65-F5344CB8AC3E}">
        <p14:creationId xmlns:p14="http://schemas.microsoft.com/office/powerpoint/2010/main" val="997256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2025/1/15</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2025/1/15</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a:prstGeom prst="rect">
            <a:avLst/>
          </a:prstGeo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5"/>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2025/1/15</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1"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2025/1/15</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
        <p:nvSpPr>
          <p:cNvPr id="9" name="矩形 8"/>
          <p:cNvSpPr/>
          <p:nvPr userDrawn="1"/>
        </p:nvSpPr>
        <p:spPr>
          <a:xfrm>
            <a:off x="6628915" y="6431126"/>
            <a:ext cx="775035"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2025/1/15</a:t>
            </a:fld>
            <a:endParaRPr lang="zh-CN" altLang="en-US"/>
          </a:p>
        </p:txBody>
      </p:sp>
      <p:sp>
        <p:nvSpPr>
          <p:cNvPr id="8" name="Footer Placeholder 7"/>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2025/1/15</a:t>
            </a:fld>
            <a:endParaRPr lang="zh-CN" altLang="en-US"/>
          </a:p>
        </p:txBody>
      </p:sp>
      <p:sp>
        <p:nvSpPr>
          <p:cNvPr id="4" name="Footer Placeholder 3"/>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2025/1/15</a:t>
            </a:fld>
            <a:endParaRPr lang="zh-CN" altLang="en-US"/>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2025/1/15</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2025/1/15</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2025/1/15</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2025/1/15</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10772AB-790A-41D8-AA3A-6911A483F256}" type="datetimeFigureOut">
              <a:rPr lang="zh-CN" altLang="en-US" smtClean="0"/>
              <a:t>2025/1/15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10772AB-790A-41D8-AA3A-6911A483F256}" type="datetimeFigureOut">
              <a:rPr lang="zh-CN" altLang="en-US" smtClean="0"/>
              <a:t>2025/1/15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0772AB-790A-41D8-AA3A-6911A483F256}" type="datetimeFigureOut">
              <a:rPr lang="zh-CN" altLang="en-US" smtClean="0"/>
              <a:t>2025/1/15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0772AB-790A-41D8-AA3A-6911A483F256}" type="datetimeFigureOut">
              <a:rPr lang="zh-CN" altLang="en-US" smtClean="0"/>
              <a:t>2025/1/15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B20A82-9434-4F06-B03C-975BCCB3DE6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blip>
          <a:srcRect/>
          <a:stretch>
            <a:fillRect l="-7000" r="-7000"/>
          </a:stretch>
        </a:blipFill>
        <a:effectLst/>
      </p:bgPr>
    </p:bg>
    <p:spTree>
      <p:nvGrpSpPr>
        <p:cNvPr id="1" name=""/>
        <p:cNvGrpSpPr/>
        <p:nvPr/>
      </p:nvGrpSpPr>
      <p:grpSpPr>
        <a:xfrm>
          <a:off x="0" y="0"/>
          <a:ext cx="0" cy="0"/>
          <a:chOff x="0" y="0"/>
          <a:chExt cx="0" cy="0"/>
        </a:xfrm>
      </p:grpSpPr>
      <p:sp>
        <p:nvSpPr>
          <p:cNvPr id="2" name="矩形 1"/>
          <p:cNvSpPr/>
          <p:nvPr userDrawn="1"/>
        </p:nvSpPr>
        <p:spPr>
          <a:xfrm>
            <a:off x="1802" y="884717"/>
            <a:ext cx="12190198" cy="14401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矩形 2"/>
          <p:cNvSpPr/>
          <p:nvPr userDrawn="1"/>
        </p:nvSpPr>
        <p:spPr>
          <a:xfrm>
            <a:off x="1802" y="884717"/>
            <a:ext cx="1866573" cy="1440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23.wmf"/><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5" Type="http://schemas.openxmlformats.org/officeDocument/2006/relationships/image" Target="../media/image3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tags" Target="../tags/tag29.xml"/><Relationship Id="rId3" Type="http://schemas.openxmlformats.org/officeDocument/2006/relationships/tags" Target="../tags/tag19.xml"/><Relationship Id="rId7" Type="http://schemas.openxmlformats.org/officeDocument/2006/relationships/tags" Target="../tags/tag23.xml"/><Relationship Id="rId12" Type="http://schemas.openxmlformats.org/officeDocument/2006/relationships/tags" Target="../tags/tag28.xml"/><Relationship Id="rId2" Type="http://schemas.openxmlformats.org/officeDocument/2006/relationships/tags" Target="../tags/tag18.xml"/><Relationship Id="rId16"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5" Type="http://schemas.openxmlformats.org/officeDocument/2006/relationships/tags" Target="../tags/tag21.xml"/><Relationship Id="rId15" Type="http://schemas.openxmlformats.org/officeDocument/2006/relationships/tags" Target="../tags/tag31.xml"/><Relationship Id="rId10" Type="http://schemas.openxmlformats.org/officeDocument/2006/relationships/tags" Target="../tags/tag26.xml"/><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tags" Target="../tags/tag30.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openxmlformats.org/officeDocument/2006/relationships/image" Target="../media/image39.wmf"/><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oleObject" Target="../embeddings/oleObject16.bin"/><Relationship Id="rId5" Type="http://schemas.openxmlformats.org/officeDocument/2006/relationships/image" Target="../media/image38.wmf"/><Relationship Id="rId4" Type="http://schemas.openxmlformats.org/officeDocument/2006/relationships/oleObject" Target="../embeddings/oleObject15.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oleObject" Target="../embeddings/oleObject17.bin"/><Relationship Id="rId7" Type="http://schemas.openxmlformats.org/officeDocument/2006/relationships/image" Target="../media/image42.wmf"/><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oleObject" Target="../embeddings/oleObject18.bin"/><Relationship Id="rId5" Type="http://schemas.openxmlformats.org/officeDocument/2006/relationships/image" Target="../media/image37.png"/><Relationship Id="rId4" Type="http://schemas.openxmlformats.org/officeDocument/2006/relationships/image" Target="../media/image41.png"/><Relationship Id="rId9" Type="http://schemas.openxmlformats.org/officeDocument/2006/relationships/image" Target="../media/image43.wmf"/></Relationships>
</file>

<file path=ppt/slides/_rels/slide18.x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oleObject" Target="../embeddings/oleObject20.bin"/><Relationship Id="rId7" Type="http://schemas.openxmlformats.org/officeDocument/2006/relationships/oleObject" Target="../embeddings/oleObject22.bin"/><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41.png"/><Relationship Id="rId5" Type="http://schemas.openxmlformats.org/officeDocument/2006/relationships/oleObject" Target="../embeddings/oleObject21.bin"/><Relationship Id="rId4" Type="http://schemas.openxmlformats.org/officeDocument/2006/relationships/image" Target="../media/image44.wmf"/></Relationships>
</file>

<file path=ppt/slides/_rels/slide19.xml.rels><?xml version="1.0" encoding="UTF-8" standalone="yes"?>
<Relationships xmlns="http://schemas.openxmlformats.org/package/2006/relationships"><Relationship Id="rId8" Type="http://schemas.openxmlformats.org/officeDocument/2006/relationships/image" Target="../media/image48.wmf"/><Relationship Id="rId3" Type="http://schemas.openxmlformats.org/officeDocument/2006/relationships/oleObject" Target="../embeddings/oleObject23.bin"/><Relationship Id="rId7" Type="http://schemas.openxmlformats.org/officeDocument/2006/relationships/oleObject" Target="../embeddings/oleObject25.bin"/><Relationship Id="rId12" Type="http://schemas.openxmlformats.org/officeDocument/2006/relationships/image" Target="../media/image50.wmf"/><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47.png"/><Relationship Id="rId11" Type="http://schemas.openxmlformats.org/officeDocument/2006/relationships/oleObject" Target="../embeddings/oleObject27.bin"/><Relationship Id="rId5" Type="http://schemas.openxmlformats.org/officeDocument/2006/relationships/oleObject" Target="../embeddings/oleObject24.bin"/><Relationship Id="rId10" Type="http://schemas.openxmlformats.org/officeDocument/2006/relationships/image" Target="../media/image49.wmf"/><Relationship Id="rId4" Type="http://schemas.openxmlformats.org/officeDocument/2006/relationships/image" Target="../media/image46.wmf"/><Relationship Id="rId9" Type="http://schemas.openxmlformats.org/officeDocument/2006/relationships/oleObject" Target="../embeddings/oleObject26.bin"/></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tags" Target="../tags/tag44.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tags" Target="../tags/tag43.xml"/><Relationship Id="rId2" Type="http://schemas.openxmlformats.org/officeDocument/2006/relationships/tags" Target="../tags/tag33.xml"/><Relationship Id="rId16" Type="http://schemas.openxmlformats.org/officeDocument/2006/relationships/slideLayout" Target="../slideLayouts/slideLayout7.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5" Type="http://schemas.openxmlformats.org/officeDocument/2006/relationships/tags" Target="../tags/tag46.xml"/><Relationship Id="rId10" Type="http://schemas.openxmlformats.org/officeDocument/2006/relationships/tags" Target="../tags/tag41.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tags" Target="../tags/tag45.xml"/></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2.png"/><Relationship Id="rId1" Type="http://schemas.openxmlformats.org/officeDocument/2006/relationships/slideLayout" Target="../slideLayouts/slideLayout18.xml"/><Relationship Id="rId5" Type="http://schemas.openxmlformats.org/officeDocument/2006/relationships/image" Target="../media/image56.png"/><Relationship Id="rId4" Type="http://schemas.openxmlformats.org/officeDocument/2006/relationships/image" Target="../media/image55.wmf"/></Relationships>
</file>

<file path=ppt/slides/_rels/slide27.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2.png"/><Relationship Id="rId1" Type="http://schemas.openxmlformats.org/officeDocument/2006/relationships/slideLayout" Target="../slideLayouts/slideLayout18.xml"/><Relationship Id="rId5" Type="http://schemas.openxmlformats.org/officeDocument/2006/relationships/image" Target="../media/image59.png"/><Relationship Id="rId4" Type="http://schemas.openxmlformats.org/officeDocument/2006/relationships/image" Target="../media/image58.wmf"/></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29.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4.wmf"/><Relationship Id="rId5" Type="http://schemas.openxmlformats.org/officeDocument/2006/relationships/oleObject" Target="../embeddings/oleObject2.bin"/><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8" Type="http://schemas.openxmlformats.org/officeDocument/2006/relationships/image" Target="../media/image71.wmf"/><Relationship Id="rId3" Type="http://schemas.openxmlformats.org/officeDocument/2006/relationships/image" Target="../media/image66.wmf"/><Relationship Id="rId7" Type="http://schemas.openxmlformats.org/officeDocument/2006/relationships/image" Target="../media/image70.wmf"/><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69.wmf"/><Relationship Id="rId5" Type="http://schemas.openxmlformats.org/officeDocument/2006/relationships/image" Target="../media/image68.png"/><Relationship Id="rId4" Type="http://schemas.openxmlformats.org/officeDocument/2006/relationships/image" Target="../media/image67.wmf"/><Relationship Id="rId9" Type="http://schemas.openxmlformats.org/officeDocument/2006/relationships/image" Target="../media/image72.wmf"/></Relationships>
</file>

<file path=ppt/slides/_rels/slide3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76.wmf"/><Relationship Id="rId5" Type="http://schemas.openxmlformats.org/officeDocument/2006/relationships/image" Target="../media/image75.wmf"/><Relationship Id="rId4" Type="http://schemas.openxmlformats.org/officeDocument/2006/relationships/image" Target="../media/image74.wmf"/></Relationships>
</file>

<file path=ppt/slides/_rels/slide3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80.wmf"/><Relationship Id="rId5" Type="http://schemas.openxmlformats.org/officeDocument/2006/relationships/image" Target="../media/image79.wmf"/><Relationship Id="rId4" Type="http://schemas.openxmlformats.org/officeDocument/2006/relationships/image" Target="../media/image78.wmf"/></Relationships>
</file>

<file path=ppt/slides/_rels/slide34.xml.rels><?xml version="1.0" encoding="UTF-8" standalone="yes"?>
<Relationships xmlns="http://schemas.openxmlformats.org/package/2006/relationships"><Relationship Id="rId3" Type="http://schemas.openxmlformats.org/officeDocument/2006/relationships/image" Target="../media/image81.wmf"/><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82.wmf"/></Relationships>
</file>

<file path=ppt/slides/_rels/slide3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tags" Target="../tags/tag59.xml"/><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tags" Target="../tags/tag58.xml"/><Relationship Id="rId2" Type="http://schemas.openxmlformats.org/officeDocument/2006/relationships/tags" Target="../tags/tag48.xml"/><Relationship Id="rId16" Type="http://schemas.openxmlformats.org/officeDocument/2006/relationships/slideLayout" Target="../slideLayouts/slideLayout7.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5" Type="http://schemas.openxmlformats.org/officeDocument/2006/relationships/tags" Target="../tags/tag61.xml"/><Relationship Id="rId10" Type="http://schemas.openxmlformats.org/officeDocument/2006/relationships/tags" Target="../tags/tag56.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tags" Target="../tags/tag60.xml"/></Relationships>
</file>

<file path=ppt/slides/_rels/slide3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8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90.wmf"/><Relationship Id="rId5" Type="http://schemas.openxmlformats.org/officeDocument/2006/relationships/image" Target="../media/image89.wmf"/><Relationship Id="rId4" Type="http://schemas.openxmlformats.org/officeDocument/2006/relationships/image" Target="../media/image88.wmf"/></Relationships>
</file>

<file path=ppt/slides/_rels/slide4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92.jpeg"/></Relationships>
</file>

<file path=ppt/slides/_rels/slide44.xml.rels><?xml version="1.0" encoding="UTF-8" standalone="yes"?>
<Relationships xmlns="http://schemas.openxmlformats.org/package/2006/relationships"><Relationship Id="rId3" Type="http://schemas.openxmlformats.org/officeDocument/2006/relationships/image" Target="../media/image93.emf"/><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94.emf"/><Relationship Id="rId7" Type="http://schemas.openxmlformats.org/officeDocument/2006/relationships/image" Target="../media/image98.emf"/><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97.emf"/><Relationship Id="rId5" Type="http://schemas.openxmlformats.org/officeDocument/2006/relationships/image" Target="../media/image96.emf"/><Relationship Id="rId4" Type="http://schemas.openxmlformats.org/officeDocument/2006/relationships/image" Target="../media/image95.emf"/></Relationships>
</file>

<file path=ppt/slides/_rels/slide47.xml.rels><?xml version="1.0" encoding="UTF-8" standalone="yes"?>
<Relationships xmlns="http://schemas.openxmlformats.org/package/2006/relationships"><Relationship Id="rId3" Type="http://schemas.openxmlformats.org/officeDocument/2006/relationships/image" Target="../media/image99.emf"/><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102.emf"/><Relationship Id="rId5" Type="http://schemas.openxmlformats.org/officeDocument/2006/relationships/image" Target="../media/image101.emf"/><Relationship Id="rId4" Type="http://schemas.openxmlformats.org/officeDocument/2006/relationships/image" Target="../media/image100.emf"/></Relationships>
</file>

<file path=ppt/slides/_rels/slide48.xml.rels><?xml version="1.0" encoding="UTF-8" standalone="yes"?>
<Relationships xmlns="http://schemas.openxmlformats.org/package/2006/relationships"><Relationship Id="rId8" Type="http://schemas.openxmlformats.org/officeDocument/2006/relationships/image" Target="../media/image108.emf"/><Relationship Id="rId3" Type="http://schemas.openxmlformats.org/officeDocument/2006/relationships/image" Target="../media/image103.emf"/><Relationship Id="rId7" Type="http://schemas.openxmlformats.org/officeDocument/2006/relationships/image" Target="../media/image107.emf"/><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106.emf"/><Relationship Id="rId5" Type="http://schemas.openxmlformats.org/officeDocument/2006/relationships/image" Target="../media/image105.emf"/><Relationship Id="rId4" Type="http://schemas.openxmlformats.org/officeDocument/2006/relationships/image" Target="../media/image104.emf"/></Relationships>
</file>

<file path=ppt/slides/_rels/slide49.xml.rels><?xml version="1.0" encoding="UTF-8" standalone="yes"?>
<Relationships xmlns="http://schemas.openxmlformats.org/package/2006/relationships"><Relationship Id="rId8" Type="http://schemas.openxmlformats.org/officeDocument/2006/relationships/image" Target="../media/image114.emf"/><Relationship Id="rId3" Type="http://schemas.openxmlformats.org/officeDocument/2006/relationships/image" Target="../media/image109.emf"/><Relationship Id="rId7" Type="http://schemas.openxmlformats.org/officeDocument/2006/relationships/image" Target="../media/image113.wmf"/><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112.emf"/><Relationship Id="rId11" Type="http://schemas.openxmlformats.org/officeDocument/2006/relationships/image" Target="../media/image117.emf"/><Relationship Id="rId5" Type="http://schemas.openxmlformats.org/officeDocument/2006/relationships/image" Target="../media/image111.emf"/><Relationship Id="rId10" Type="http://schemas.openxmlformats.org/officeDocument/2006/relationships/image" Target="../media/image116.emf"/><Relationship Id="rId4" Type="http://schemas.openxmlformats.org/officeDocument/2006/relationships/image" Target="../media/image110.emf"/><Relationship Id="rId9" Type="http://schemas.openxmlformats.org/officeDocument/2006/relationships/image" Target="../media/image115.emf"/></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8" Type="http://schemas.openxmlformats.org/officeDocument/2006/relationships/image" Target="../media/image123.emf"/><Relationship Id="rId3" Type="http://schemas.openxmlformats.org/officeDocument/2006/relationships/image" Target="../media/image118.emf"/><Relationship Id="rId7" Type="http://schemas.openxmlformats.org/officeDocument/2006/relationships/image" Target="../media/image122.emf"/><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121.emf"/><Relationship Id="rId5" Type="http://schemas.openxmlformats.org/officeDocument/2006/relationships/image" Target="../media/image120.emf"/><Relationship Id="rId10" Type="http://schemas.openxmlformats.org/officeDocument/2006/relationships/image" Target="../media/image125.emf"/><Relationship Id="rId4" Type="http://schemas.openxmlformats.org/officeDocument/2006/relationships/image" Target="../media/image119.emf"/><Relationship Id="rId9" Type="http://schemas.openxmlformats.org/officeDocument/2006/relationships/image" Target="../media/image124.e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7.emf"/><Relationship Id="rId11" Type="http://schemas.openxmlformats.org/officeDocument/2006/relationships/image" Target="../media/image10.emf"/><Relationship Id="rId5" Type="http://schemas.openxmlformats.org/officeDocument/2006/relationships/oleObject" Target="../embeddings/oleObject4.bin"/><Relationship Id="rId10" Type="http://schemas.openxmlformats.org/officeDocument/2006/relationships/image" Target="../media/image9.emf"/><Relationship Id="rId4" Type="http://schemas.openxmlformats.org/officeDocument/2006/relationships/image" Target="../media/image6.emf"/><Relationship Id="rId9" Type="http://schemas.openxmlformats.org/officeDocument/2006/relationships/oleObject" Target="../embeddings/oleObject6.bin"/></Relationships>
</file>

<file path=ppt/slides/_rels/slide7.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12.emf"/><Relationship Id="rId5" Type="http://schemas.openxmlformats.org/officeDocument/2006/relationships/oleObject" Target="../embeddings/oleObject8.bin"/><Relationship Id="rId4" Type="http://schemas.openxmlformats.org/officeDocument/2006/relationships/image" Target="../media/image11.wmf"/><Relationship Id="rId9" Type="http://schemas.openxmlformats.org/officeDocument/2006/relationships/image" Target="../media/image14.e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12.bin"/><Relationship Id="rId13" Type="http://schemas.openxmlformats.org/officeDocument/2006/relationships/image" Target="../media/image20.emf"/><Relationship Id="rId3" Type="http://schemas.openxmlformats.org/officeDocument/2006/relationships/image" Target="../media/image15.emf"/><Relationship Id="rId7" Type="http://schemas.openxmlformats.org/officeDocument/2006/relationships/image" Target="../media/image17.emf"/><Relationship Id="rId12" Type="http://schemas.openxmlformats.org/officeDocument/2006/relationships/oleObject" Target="../embeddings/oleObject14.bin"/><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oleObject" Target="../embeddings/oleObject11.bin"/><Relationship Id="rId11" Type="http://schemas.openxmlformats.org/officeDocument/2006/relationships/image" Target="../media/image19.emf"/><Relationship Id="rId5" Type="http://schemas.openxmlformats.org/officeDocument/2006/relationships/image" Target="../media/image16.emf"/><Relationship Id="rId10" Type="http://schemas.openxmlformats.org/officeDocument/2006/relationships/oleObject" Target="../embeddings/oleObject13.bin"/><Relationship Id="rId4" Type="http://schemas.openxmlformats.org/officeDocument/2006/relationships/oleObject" Target="../embeddings/oleObject10.bin"/><Relationship Id="rId9" Type="http://schemas.openxmlformats.org/officeDocument/2006/relationships/image" Target="../media/image18.emf"/></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7"/>
          <p:cNvSpPr>
            <a:spLocks noChangeArrowheads="1"/>
          </p:cNvSpPr>
          <p:nvPr/>
        </p:nvSpPr>
        <p:spPr bwMode="auto">
          <a:xfrm>
            <a:off x="338741" y="2173702"/>
            <a:ext cx="7496959"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800" b="1" dirty="0">
                <a:solidFill>
                  <a:srgbClr val="A91503"/>
                </a:solidFill>
                <a:latin typeface="微软雅黑" panose="020B0503020204020204" pitchFamily="34" charset="-122"/>
                <a:ea typeface="微软雅黑" panose="020B0503020204020204" pitchFamily="34" charset="-122"/>
                <a:sym typeface="微软雅黑" panose="020B0503020204020204" pitchFamily="34" charset="-122"/>
              </a:rPr>
              <a:t>电工电子</a:t>
            </a:r>
            <a:r>
              <a:rPr lang="zh-CN" altLang="en-US" sz="4800" b="1" dirty="0">
                <a:solidFill>
                  <a:srgbClr val="1C4D99"/>
                </a:solidFill>
                <a:latin typeface="微软雅黑" panose="020B0503020204020204" pitchFamily="34" charset="-122"/>
                <a:ea typeface="微软雅黑" panose="020B0503020204020204" pitchFamily="34" charset="-122"/>
                <a:sym typeface="微软雅黑" panose="020B0503020204020204" pitchFamily="34" charset="-122"/>
              </a:rPr>
              <a:t>技术</a:t>
            </a:r>
          </a:p>
        </p:txBody>
      </p:sp>
      <p:sp>
        <p:nvSpPr>
          <p:cNvPr id="21" name="TextBox 7"/>
          <p:cNvSpPr>
            <a:spLocks noChangeArrowheads="1"/>
          </p:cNvSpPr>
          <p:nvPr/>
        </p:nvSpPr>
        <p:spPr bwMode="auto">
          <a:xfrm>
            <a:off x="1840803" y="3250106"/>
            <a:ext cx="8317242" cy="1313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7.1</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共射放大器电路</a:t>
            </a:r>
          </a:p>
          <a:p>
            <a:pPr algn="ctr">
              <a:defRPr/>
            </a:pP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平行四边形 24"/>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10000">
        <p14:vortex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5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0"/>
                                        </p:tgtEl>
                                      </p:cBhvr>
                                      <p:to x="80000" y="100000"/>
                                    </p:animScale>
                                    <p:anim by="(#ppt_w*0.10)" calcmode="lin" valueType="num">
                                      <p:cBhvr>
                                        <p:cTn id="14" dur="250" autoRev="1" fill="hold">
                                          <p:stCondLst>
                                            <p:cond delay="0"/>
                                          </p:stCondLst>
                                        </p:cTn>
                                        <p:tgtEl>
                                          <p:spTgt spid="20"/>
                                        </p:tgtEl>
                                        <p:attrNameLst>
                                          <p:attrName>ppt_x</p:attrName>
                                        </p:attrNameLst>
                                      </p:cBhvr>
                                    </p:anim>
                                    <p:anim by="(-#ppt_w*0.10)" calcmode="lin" valueType="num">
                                      <p:cBhvr>
                                        <p:cTn id="15" dur="250" autoRev="1" fill="hold">
                                          <p:stCondLst>
                                            <p:cond delay="0"/>
                                          </p:stCondLst>
                                        </p:cTn>
                                        <p:tgtEl>
                                          <p:spTgt spid="20"/>
                                        </p:tgtEl>
                                        <p:attrNameLst>
                                          <p:attrName>ppt_y</p:attrName>
                                        </p:attrNameLst>
                                      </p:cBhvr>
                                    </p:anim>
                                    <p:animRot by="-480000">
                                      <p:cBhvr>
                                        <p:cTn id="16" dur="250" autoRev="1" fill="hold">
                                          <p:stCondLst>
                                            <p:cond delay="0"/>
                                          </p:stCondLst>
                                        </p:cTn>
                                        <p:tgtEl>
                                          <p:spTgt spid="20"/>
                                        </p:tgtEl>
                                        <p:attrNameLst>
                                          <p:attrName>r</p:attrName>
                                        </p:attrNameLst>
                                      </p:cBhvr>
                                    </p:animRo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A5B7B5-865A-4B07-E5D3-2551113A47A1}"/>
            </a:ext>
          </a:extLst>
        </p:cNvPr>
        <p:cNvGrpSpPr/>
        <p:nvPr/>
      </p:nvGrpSpPr>
      <p:grpSpPr>
        <a:xfrm>
          <a:off x="0" y="0"/>
          <a:ext cx="0" cy="0"/>
          <a:chOff x="0" y="0"/>
          <a:chExt cx="0" cy="0"/>
        </a:xfrm>
      </p:grpSpPr>
      <p:sp>
        <p:nvSpPr>
          <p:cNvPr id="63492" name="Rectangle 4">
            <a:extLst>
              <a:ext uri="{FF2B5EF4-FFF2-40B4-BE49-F238E27FC236}">
                <a16:creationId xmlns:a16="http://schemas.microsoft.com/office/drawing/2014/main" id="{7C60DDDB-FD2E-6D15-E381-49107E0077E9}"/>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84441617-44DF-8620-EDAD-32EC0392CF87}"/>
              </a:ext>
            </a:extLst>
          </p:cNvPr>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三、动态分析</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3" name="图片 12">
            <a:extLst>
              <a:ext uri="{FF2B5EF4-FFF2-40B4-BE49-F238E27FC236}">
                <a16:creationId xmlns:a16="http://schemas.microsoft.com/office/drawing/2014/main" id="{8AF2A66D-8275-23F2-9B30-AAF0BACAE30E}"/>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pic>
        <p:nvPicPr>
          <p:cNvPr id="4" name="图片 3">
            <a:extLst>
              <a:ext uri="{FF2B5EF4-FFF2-40B4-BE49-F238E27FC236}">
                <a16:creationId xmlns:a16="http://schemas.microsoft.com/office/drawing/2014/main" id="{EEF7D519-6EFD-C3A3-B74A-7852082297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073" y="1884218"/>
            <a:ext cx="9829356" cy="2953789"/>
          </a:xfrm>
          <a:prstGeom prst="rect">
            <a:avLst/>
          </a:prstGeom>
        </p:spPr>
      </p:pic>
      <p:sp>
        <p:nvSpPr>
          <p:cNvPr id="2" name="Rectangle 55">
            <a:extLst>
              <a:ext uri="{FF2B5EF4-FFF2-40B4-BE49-F238E27FC236}">
                <a16:creationId xmlns:a16="http://schemas.microsoft.com/office/drawing/2014/main" id="{C85C4A04-1117-F357-0BE3-D2389915C72B}"/>
              </a:ext>
            </a:extLst>
          </p:cNvPr>
          <p:cNvSpPr>
            <a:spLocks noChangeArrowheads="1"/>
          </p:cNvSpPr>
          <p:nvPr/>
        </p:nvSpPr>
        <p:spPr bwMode="auto">
          <a:xfrm>
            <a:off x="3553921" y="1242651"/>
            <a:ext cx="4883150" cy="463846"/>
          </a:xfrm>
          <a:prstGeom prst="rect">
            <a:avLst/>
          </a:prstGeom>
          <a:noFill/>
          <a:ln>
            <a:noFill/>
          </a:ln>
          <a:effectLst/>
        </p:spPr>
        <p:txBody>
          <a:bodyPr lIns="90000" tIns="46800" rIns="90000" bIns="46800" anchor="ctr">
            <a:spAutoFit/>
          </a:bodyPr>
          <a:lstStyle/>
          <a:p>
            <a:pPr eaLnBrk="1" hangingPunct="1">
              <a:spcBef>
                <a:spcPct val="50000"/>
              </a:spcBef>
              <a:defRPr/>
            </a:pPr>
            <a:r>
              <a:rPr lang="zh-CN" altLang="en-US" sz="2400" dirty="0">
                <a:effectLst>
                  <a:outerShdw blurRad="38100" dist="38100" dir="2700000" algn="tl">
                    <a:srgbClr val="C0C0C0"/>
                  </a:outerShdw>
                </a:effectLst>
                <a:latin typeface="Times New Roman" panose="02020603050405020304" pitchFamily="18" charset="0"/>
              </a:rPr>
              <a:t>放大电路的微变等效电路</a:t>
            </a:r>
          </a:p>
        </p:txBody>
      </p:sp>
      <p:sp>
        <p:nvSpPr>
          <p:cNvPr id="3" name="Rectangle 55">
            <a:extLst>
              <a:ext uri="{FF2B5EF4-FFF2-40B4-BE49-F238E27FC236}">
                <a16:creationId xmlns:a16="http://schemas.microsoft.com/office/drawing/2014/main" id="{2E0CB20B-34A8-4D0C-1DAA-CDF9BB16FAFF}"/>
              </a:ext>
            </a:extLst>
          </p:cNvPr>
          <p:cNvSpPr>
            <a:spLocks noChangeArrowheads="1"/>
          </p:cNvSpPr>
          <p:nvPr/>
        </p:nvSpPr>
        <p:spPr bwMode="auto">
          <a:xfrm>
            <a:off x="1845425" y="5207822"/>
            <a:ext cx="8750531" cy="463846"/>
          </a:xfrm>
          <a:prstGeom prst="rect">
            <a:avLst/>
          </a:prstGeom>
          <a:noFill/>
          <a:ln>
            <a:noFill/>
          </a:ln>
          <a:effectLst/>
        </p:spPr>
        <p:txBody>
          <a:bodyPr wrap="square" lIns="90000" tIns="46800" rIns="90000" bIns="46800" anchor="ctr">
            <a:spAutoFit/>
          </a:bodyPr>
          <a:lstStyle/>
          <a:p>
            <a:pPr eaLnBrk="1" hangingPunct="1">
              <a:spcBef>
                <a:spcPct val="50000"/>
              </a:spcBef>
              <a:defRPr/>
            </a:pPr>
            <a:r>
              <a:rPr lang="zh-CN" altLang="en-US" sz="2400" dirty="0">
                <a:effectLst>
                  <a:outerShdw blurRad="38100" dist="38100" dir="2700000" algn="tl">
                    <a:srgbClr val="C0C0C0"/>
                  </a:outerShdw>
                </a:effectLst>
                <a:latin typeface="Times New Roman" panose="02020603050405020304" pitchFamily="18" charset="0"/>
              </a:rPr>
              <a:t>放大电路                    交流通路                       微变等效电路</a:t>
            </a:r>
          </a:p>
        </p:txBody>
      </p:sp>
    </p:spTree>
    <p:extLst>
      <p:ext uri="{BB962C8B-B14F-4D97-AF65-F5344CB8AC3E}">
        <p14:creationId xmlns:p14="http://schemas.microsoft.com/office/powerpoint/2010/main" val="129485583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B9DA70-6CBB-0E1A-A835-467AC570CE31}"/>
            </a:ext>
          </a:extLst>
        </p:cNvPr>
        <p:cNvGrpSpPr/>
        <p:nvPr/>
      </p:nvGrpSpPr>
      <p:grpSpPr>
        <a:xfrm>
          <a:off x="0" y="0"/>
          <a:ext cx="0" cy="0"/>
          <a:chOff x="0" y="0"/>
          <a:chExt cx="0" cy="0"/>
        </a:xfrm>
      </p:grpSpPr>
      <p:sp>
        <p:nvSpPr>
          <p:cNvPr id="63492" name="Rectangle 4">
            <a:extLst>
              <a:ext uri="{FF2B5EF4-FFF2-40B4-BE49-F238E27FC236}">
                <a16:creationId xmlns:a16="http://schemas.microsoft.com/office/drawing/2014/main" id="{34CBA709-C1AC-FBE2-925E-D33C4A0612DD}"/>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EC450F56-7A8D-EFE9-550F-150B23930A38}"/>
              </a:ext>
            </a:extLst>
          </p:cNvPr>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三、动态分析</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3" name="图片 12">
            <a:extLst>
              <a:ext uri="{FF2B5EF4-FFF2-40B4-BE49-F238E27FC236}">
                <a16:creationId xmlns:a16="http://schemas.microsoft.com/office/drawing/2014/main" id="{2160F01A-C81B-9689-EE08-FED1CAE29E15}"/>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55">
            <a:extLst>
              <a:ext uri="{FF2B5EF4-FFF2-40B4-BE49-F238E27FC236}">
                <a16:creationId xmlns:a16="http://schemas.microsoft.com/office/drawing/2014/main" id="{E58ADB86-38C7-659C-E580-7B23CDB9E455}"/>
              </a:ext>
            </a:extLst>
          </p:cNvPr>
          <p:cNvSpPr>
            <a:spLocks noChangeArrowheads="1"/>
          </p:cNvSpPr>
          <p:nvPr/>
        </p:nvSpPr>
        <p:spPr bwMode="auto">
          <a:xfrm>
            <a:off x="444961" y="1769125"/>
            <a:ext cx="2381366" cy="463846"/>
          </a:xfrm>
          <a:prstGeom prst="rect">
            <a:avLst/>
          </a:prstGeom>
          <a:noFill/>
          <a:ln>
            <a:noFill/>
          </a:ln>
          <a:effectLst/>
        </p:spPr>
        <p:txBody>
          <a:bodyPr wrap="square" lIns="90000" tIns="46800" rIns="90000" bIns="46800" anchor="ctr">
            <a:spAutoFit/>
          </a:bodyPr>
          <a:lstStyle/>
          <a:p>
            <a:pPr marL="0" marR="0" indent="361315" algn="l"/>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电压放大倍数</a:t>
            </a:r>
            <a:endParaRPr lang="zh-CN" altLang="en-US" sz="2400" kern="100" dirty="0">
              <a:effectLst/>
              <a:latin typeface="楷体_GB2312"/>
              <a:cs typeface="Times New Roman" panose="02020603050405020304" pitchFamily="18" charset="0"/>
            </a:endParaRPr>
          </a:p>
        </p:txBody>
      </p:sp>
      <p:pic>
        <p:nvPicPr>
          <p:cNvPr id="5" name="图片 4">
            <a:extLst>
              <a:ext uri="{FF2B5EF4-FFF2-40B4-BE49-F238E27FC236}">
                <a16:creationId xmlns:a16="http://schemas.microsoft.com/office/drawing/2014/main" id="{BA88CF40-CE39-AC31-E789-09D5E71EBFA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2867399" y="1688367"/>
            <a:ext cx="1000789" cy="766176"/>
          </a:xfrm>
          <a:prstGeom prst="rect">
            <a:avLst/>
          </a:prstGeom>
          <a:noFill/>
          <a:ln>
            <a:noFill/>
          </a:ln>
        </p:spPr>
      </p:pic>
      <p:pic>
        <p:nvPicPr>
          <p:cNvPr id="16386" name="Picture 2">
            <a:extLst>
              <a:ext uri="{FF2B5EF4-FFF2-40B4-BE49-F238E27FC236}">
                <a16:creationId xmlns:a16="http://schemas.microsoft.com/office/drawing/2014/main" id="{DCDBEA45-A0BB-8056-9969-787F149FE5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3658" y="1897382"/>
            <a:ext cx="1325740" cy="374666"/>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a:extLst>
              <a:ext uri="{FF2B5EF4-FFF2-40B4-BE49-F238E27FC236}">
                <a16:creationId xmlns:a16="http://schemas.microsoft.com/office/drawing/2014/main" id="{3789A90A-A7BE-4729-2086-A94C9F8110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71028" y="1897158"/>
            <a:ext cx="1343891" cy="399968"/>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a:extLst>
              <a:ext uri="{FF2B5EF4-FFF2-40B4-BE49-F238E27FC236}">
                <a16:creationId xmlns:a16="http://schemas.microsoft.com/office/drawing/2014/main" id="{8A73780E-1F30-A423-5262-EF23DB9D325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22764" y="1897158"/>
            <a:ext cx="1023917" cy="383969"/>
          </a:xfrm>
          <a:prstGeom prst="rect">
            <a:avLst/>
          </a:prstGeom>
          <a:noFill/>
          <a:extLst>
            <a:ext uri="{909E8E84-426E-40DD-AFC4-6F175D3DCCD1}">
              <a14:hiddenFill xmlns:a14="http://schemas.microsoft.com/office/drawing/2010/main">
                <a:solidFill>
                  <a:srgbClr val="FFFFFF"/>
                </a:solidFill>
              </a14:hiddenFill>
            </a:ext>
          </a:extLst>
        </p:spPr>
      </p:pic>
      <p:pic>
        <p:nvPicPr>
          <p:cNvPr id="16389" name="Picture 5">
            <a:extLst>
              <a:ext uri="{FF2B5EF4-FFF2-40B4-BE49-F238E27FC236}">
                <a16:creationId xmlns:a16="http://schemas.microsoft.com/office/drawing/2014/main" id="{12165276-AE8D-970E-B4BD-DB26EC7909B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99155" y="1713173"/>
            <a:ext cx="1231900" cy="767938"/>
          </a:xfrm>
          <a:prstGeom prst="rect">
            <a:avLst/>
          </a:prstGeom>
          <a:noFill/>
          <a:extLst>
            <a:ext uri="{909E8E84-426E-40DD-AFC4-6F175D3DCCD1}">
              <a14:hiddenFill xmlns:a14="http://schemas.microsoft.com/office/drawing/2010/main">
                <a:solidFill>
                  <a:srgbClr val="FFFFFF"/>
                </a:solidFill>
              </a14:hiddenFill>
            </a:ext>
          </a:extLst>
        </p:spPr>
      </p:pic>
      <p:pic>
        <p:nvPicPr>
          <p:cNvPr id="16391" name="Picture 7">
            <a:extLst>
              <a:ext uri="{FF2B5EF4-FFF2-40B4-BE49-F238E27FC236}">
                <a16:creationId xmlns:a16="http://schemas.microsoft.com/office/drawing/2014/main" id="{4867B389-3B42-95E4-18FA-0098515579A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67399" y="2547141"/>
            <a:ext cx="2364419" cy="699992"/>
          </a:xfrm>
          <a:prstGeom prst="rect">
            <a:avLst/>
          </a:prstGeom>
          <a:noFill/>
          <a:extLst>
            <a:ext uri="{909E8E84-426E-40DD-AFC4-6F175D3DCCD1}">
              <a14:hiddenFill xmlns:a14="http://schemas.microsoft.com/office/drawing/2010/main">
                <a:solidFill>
                  <a:srgbClr val="FFFFFF"/>
                </a:solidFill>
              </a14:hiddenFill>
            </a:ext>
          </a:extLst>
        </p:spPr>
      </p:pic>
      <p:pic>
        <p:nvPicPr>
          <p:cNvPr id="16393" name="Picture 9">
            <a:extLst>
              <a:ext uri="{FF2B5EF4-FFF2-40B4-BE49-F238E27FC236}">
                <a16:creationId xmlns:a16="http://schemas.microsoft.com/office/drawing/2014/main" id="{619721F9-59C0-7F59-0C7C-FCC5EEC8F14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96618" y="3551076"/>
            <a:ext cx="1280212" cy="463845"/>
          </a:xfrm>
          <a:prstGeom prst="rect">
            <a:avLst/>
          </a:prstGeom>
          <a:noFill/>
          <a:extLst>
            <a:ext uri="{909E8E84-426E-40DD-AFC4-6F175D3DCCD1}">
              <a14:hiddenFill xmlns:a14="http://schemas.microsoft.com/office/drawing/2010/main">
                <a:solidFill>
                  <a:srgbClr val="FFFFFF"/>
                </a:solidFill>
              </a14:hiddenFill>
            </a:ext>
          </a:extLst>
        </p:spPr>
      </p:pic>
      <p:pic>
        <p:nvPicPr>
          <p:cNvPr id="16394" name="Picture 10">
            <a:extLst>
              <a:ext uri="{FF2B5EF4-FFF2-40B4-BE49-F238E27FC236}">
                <a16:creationId xmlns:a16="http://schemas.microsoft.com/office/drawing/2014/main" id="{55069FD2-B7A3-B548-0CF6-C1A9C7EDFC4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71961" y="3362657"/>
            <a:ext cx="2700004" cy="804972"/>
          </a:xfrm>
          <a:prstGeom prst="rect">
            <a:avLst/>
          </a:prstGeom>
          <a:noFill/>
          <a:extLst>
            <a:ext uri="{909E8E84-426E-40DD-AFC4-6F175D3DCCD1}">
              <a14:hiddenFill xmlns:a14="http://schemas.microsoft.com/office/drawing/2010/main">
                <a:solidFill>
                  <a:srgbClr val="FFFFFF"/>
                </a:solidFill>
              </a14:hiddenFill>
            </a:ext>
          </a:extLst>
        </p:spPr>
      </p:pic>
      <p:pic>
        <p:nvPicPr>
          <p:cNvPr id="16395" name="Picture 11">
            <a:extLst>
              <a:ext uri="{FF2B5EF4-FFF2-40B4-BE49-F238E27FC236}">
                <a16:creationId xmlns:a16="http://schemas.microsoft.com/office/drawing/2014/main" id="{8F368C07-27C6-6270-B5D8-D8458630291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11982" y="3581755"/>
            <a:ext cx="1006213" cy="402485"/>
          </a:xfrm>
          <a:prstGeom prst="rect">
            <a:avLst/>
          </a:prstGeom>
          <a:noFill/>
          <a:extLst>
            <a:ext uri="{909E8E84-426E-40DD-AFC4-6F175D3DCCD1}">
              <a14:hiddenFill xmlns:a14="http://schemas.microsoft.com/office/drawing/2010/main">
                <a:solidFill>
                  <a:srgbClr val="FFFFFF"/>
                </a:solidFill>
              </a14:hiddenFill>
            </a:ext>
          </a:extLst>
        </p:spPr>
      </p:pic>
      <p:pic>
        <p:nvPicPr>
          <p:cNvPr id="16396" name="Picture 12">
            <a:extLst>
              <a:ext uri="{FF2B5EF4-FFF2-40B4-BE49-F238E27FC236}">
                <a16:creationId xmlns:a16="http://schemas.microsoft.com/office/drawing/2014/main" id="{B69A7AC2-B82D-F8E3-9F5A-3519585C6D5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278791" y="3566316"/>
            <a:ext cx="2174480" cy="497024"/>
          </a:xfrm>
          <a:prstGeom prst="rect">
            <a:avLst/>
          </a:prstGeom>
          <a:noFill/>
          <a:extLst>
            <a:ext uri="{909E8E84-426E-40DD-AFC4-6F175D3DCCD1}">
              <a14:hiddenFill xmlns:a14="http://schemas.microsoft.com/office/drawing/2010/main">
                <a:solidFill>
                  <a:srgbClr val="FFFFFF"/>
                </a:solidFill>
              </a14:hiddenFill>
            </a:ext>
          </a:extLst>
        </p:spPr>
      </p:pic>
      <p:pic>
        <p:nvPicPr>
          <p:cNvPr id="16397" name="Picture 13">
            <a:extLst>
              <a:ext uri="{FF2B5EF4-FFF2-40B4-BE49-F238E27FC236}">
                <a16:creationId xmlns:a16="http://schemas.microsoft.com/office/drawing/2014/main" id="{D747A986-BE4C-044D-8A3E-541E4AF0556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867399" y="5314402"/>
            <a:ext cx="3095878" cy="693904"/>
          </a:xfrm>
          <a:prstGeom prst="rect">
            <a:avLst/>
          </a:prstGeom>
          <a:noFill/>
          <a:extLst>
            <a:ext uri="{909E8E84-426E-40DD-AFC4-6F175D3DCCD1}">
              <a14:hiddenFill xmlns:a14="http://schemas.microsoft.com/office/drawing/2010/main">
                <a:solidFill>
                  <a:srgbClr val="FFFFFF"/>
                </a:solidFill>
              </a14:hiddenFill>
            </a:ext>
          </a:extLst>
        </p:spPr>
      </p:pic>
      <p:pic>
        <p:nvPicPr>
          <p:cNvPr id="16398" name="Picture 14">
            <a:extLst>
              <a:ext uri="{FF2B5EF4-FFF2-40B4-BE49-F238E27FC236}">
                <a16:creationId xmlns:a16="http://schemas.microsoft.com/office/drawing/2014/main" id="{B9FB5302-6FAD-A289-7F43-60BF7AC1558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79033" y="5360447"/>
            <a:ext cx="1218552" cy="652795"/>
          </a:xfrm>
          <a:prstGeom prst="rect">
            <a:avLst/>
          </a:prstGeom>
          <a:noFill/>
          <a:extLst>
            <a:ext uri="{909E8E84-426E-40DD-AFC4-6F175D3DCCD1}">
              <a14:hiddenFill xmlns:a14="http://schemas.microsoft.com/office/drawing/2010/main">
                <a:solidFill>
                  <a:srgbClr val="FFFFFF"/>
                </a:solidFill>
              </a14:hiddenFill>
            </a:ext>
          </a:extLst>
        </p:spPr>
      </p:pic>
      <p:pic>
        <p:nvPicPr>
          <p:cNvPr id="16399" name="Picture 15">
            <a:extLst>
              <a:ext uri="{FF2B5EF4-FFF2-40B4-BE49-F238E27FC236}">
                <a16:creationId xmlns:a16="http://schemas.microsoft.com/office/drawing/2014/main" id="{E3B68F46-E92E-AE40-F34E-8E2839FD602D}"/>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848839" y="5314401"/>
            <a:ext cx="1623770" cy="730697"/>
          </a:xfrm>
          <a:prstGeom prst="rect">
            <a:avLst/>
          </a:prstGeom>
          <a:noFill/>
          <a:extLst>
            <a:ext uri="{909E8E84-426E-40DD-AFC4-6F175D3DCCD1}">
              <a14:hiddenFill xmlns:a14="http://schemas.microsoft.com/office/drawing/2010/main">
                <a:solidFill>
                  <a:srgbClr val="FFFFFF"/>
                </a:solidFill>
              </a14:hiddenFill>
            </a:ext>
          </a:extLst>
        </p:spPr>
      </p:pic>
      <p:sp>
        <p:nvSpPr>
          <p:cNvPr id="9" name="Line 92">
            <a:extLst>
              <a:ext uri="{FF2B5EF4-FFF2-40B4-BE49-F238E27FC236}">
                <a16:creationId xmlns:a16="http://schemas.microsoft.com/office/drawing/2014/main" id="{996394B5-5471-4227-3197-9FD447BEA0D8}"/>
              </a:ext>
            </a:extLst>
          </p:cNvPr>
          <p:cNvSpPr>
            <a:spLocks noChangeShapeType="1"/>
          </p:cNvSpPr>
          <p:nvPr/>
        </p:nvSpPr>
        <p:spPr bwMode="auto">
          <a:xfrm>
            <a:off x="8537919" y="2093622"/>
            <a:ext cx="552450" cy="0"/>
          </a:xfrm>
          <a:prstGeom prst="line">
            <a:avLst/>
          </a:prstGeom>
          <a:noFill/>
          <a:ln w="38100">
            <a:solidFill>
              <a:srgbClr val="1020FA"/>
            </a:solidFill>
            <a:round/>
            <a:headEnd/>
            <a:tailEnd type="triangle" w="med" len="med"/>
          </a:ln>
          <a:effectLst/>
        </p:spPr>
        <p:txBody>
          <a:bodyPr wrap="none" lIns="90000" tIns="46800" rIns="90000" bIns="46800" anchor="ctr">
            <a:spAutoFit/>
          </a:bodyPr>
          <a:lstStyle/>
          <a:p>
            <a:pPr>
              <a:defRPr/>
            </a:pPr>
            <a:endParaRPr lang="zh-CN" altLang="en-US"/>
          </a:p>
        </p:txBody>
      </p:sp>
      <p:sp>
        <p:nvSpPr>
          <p:cNvPr id="10" name="Rectangle 55">
            <a:extLst>
              <a:ext uri="{FF2B5EF4-FFF2-40B4-BE49-F238E27FC236}">
                <a16:creationId xmlns:a16="http://schemas.microsoft.com/office/drawing/2014/main" id="{C786C6E5-0C14-2FBF-9250-2E79E2EF8BE5}"/>
              </a:ext>
            </a:extLst>
          </p:cNvPr>
          <p:cNvSpPr>
            <a:spLocks noChangeArrowheads="1"/>
          </p:cNvSpPr>
          <p:nvPr/>
        </p:nvSpPr>
        <p:spPr bwMode="auto">
          <a:xfrm>
            <a:off x="389542" y="2623136"/>
            <a:ext cx="2381366" cy="463846"/>
          </a:xfrm>
          <a:prstGeom prst="rect">
            <a:avLst/>
          </a:prstGeom>
          <a:noFill/>
          <a:ln>
            <a:noFill/>
          </a:ln>
          <a:effectLst/>
        </p:spPr>
        <p:txBody>
          <a:bodyPr wrap="square" lIns="90000" tIns="46800" rIns="90000" bIns="46800" anchor="ctr">
            <a:spAutoFit/>
          </a:bodyPr>
          <a:lstStyle/>
          <a:p>
            <a:pPr marL="0" marR="0" indent="361315" algn="l"/>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电流放大倍数</a:t>
            </a:r>
            <a:endParaRPr lang="zh-CN" altLang="en-US" sz="2400" kern="100" dirty="0">
              <a:effectLst/>
              <a:latin typeface="楷体_GB2312"/>
              <a:cs typeface="Times New Roman" panose="02020603050405020304" pitchFamily="18" charset="0"/>
            </a:endParaRPr>
          </a:p>
        </p:txBody>
      </p:sp>
      <p:sp>
        <p:nvSpPr>
          <p:cNvPr id="11" name="Rectangle 55">
            <a:extLst>
              <a:ext uri="{FF2B5EF4-FFF2-40B4-BE49-F238E27FC236}">
                <a16:creationId xmlns:a16="http://schemas.microsoft.com/office/drawing/2014/main" id="{058C2918-D3AD-8D53-71E6-8E14ABF15BAB}"/>
              </a:ext>
            </a:extLst>
          </p:cNvPr>
          <p:cNvSpPr>
            <a:spLocks noChangeArrowheads="1"/>
          </p:cNvSpPr>
          <p:nvPr/>
        </p:nvSpPr>
        <p:spPr bwMode="auto">
          <a:xfrm>
            <a:off x="466983" y="3537123"/>
            <a:ext cx="2381366" cy="463846"/>
          </a:xfrm>
          <a:prstGeom prst="rect">
            <a:avLst/>
          </a:prstGeom>
          <a:noFill/>
          <a:ln>
            <a:noFill/>
          </a:ln>
          <a:effectLst/>
        </p:spPr>
        <p:txBody>
          <a:bodyPr wrap="square" lIns="90000" tIns="46800" rIns="90000" bIns="46800" anchor="ctr">
            <a:spAutoFit/>
          </a:bodyPr>
          <a:lstStyle/>
          <a:p>
            <a:pPr marL="0" marR="0" indent="361315" algn="l"/>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输入电阻</a:t>
            </a:r>
            <a:endParaRPr lang="zh-CN" altLang="en-US" sz="2400" kern="100" dirty="0">
              <a:effectLst/>
              <a:latin typeface="楷体_GB2312"/>
              <a:cs typeface="Times New Roman" panose="02020603050405020304" pitchFamily="18" charset="0"/>
            </a:endParaRPr>
          </a:p>
        </p:txBody>
      </p:sp>
      <p:sp>
        <p:nvSpPr>
          <p:cNvPr id="14" name="Rectangle 55">
            <a:extLst>
              <a:ext uri="{FF2B5EF4-FFF2-40B4-BE49-F238E27FC236}">
                <a16:creationId xmlns:a16="http://schemas.microsoft.com/office/drawing/2014/main" id="{C22B917D-9767-0DFC-DB61-6CD261FFA936}"/>
              </a:ext>
            </a:extLst>
          </p:cNvPr>
          <p:cNvSpPr>
            <a:spLocks noChangeArrowheads="1"/>
          </p:cNvSpPr>
          <p:nvPr/>
        </p:nvSpPr>
        <p:spPr bwMode="auto">
          <a:xfrm>
            <a:off x="450357" y="4433131"/>
            <a:ext cx="2381366" cy="463846"/>
          </a:xfrm>
          <a:prstGeom prst="rect">
            <a:avLst/>
          </a:prstGeom>
          <a:noFill/>
          <a:ln>
            <a:noFill/>
          </a:ln>
          <a:effectLst/>
        </p:spPr>
        <p:txBody>
          <a:bodyPr wrap="square" lIns="90000" tIns="46800" rIns="90000" bIns="46800" anchor="ctr">
            <a:spAutoFit/>
          </a:bodyPr>
          <a:lstStyle/>
          <a:p>
            <a:pPr marL="0" marR="0" indent="361315" algn="l"/>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输出电阻</a:t>
            </a:r>
            <a:endParaRPr lang="zh-CN" altLang="en-US" sz="2400" kern="100" dirty="0">
              <a:effectLst/>
              <a:latin typeface="楷体_GB2312"/>
              <a:cs typeface="Times New Roman" panose="02020603050405020304" pitchFamily="18" charset="0"/>
            </a:endParaRPr>
          </a:p>
        </p:txBody>
      </p:sp>
      <p:sp>
        <p:nvSpPr>
          <p:cNvPr id="15" name="Rectangle 55">
            <a:extLst>
              <a:ext uri="{FF2B5EF4-FFF2-40B4-BE49-F238E27FC236}">
                <a16:creationId xmlns:a16="http://schemas.microsoft.com/office/drawing/2014/main" id="{390D09F6-2A1B-B119-2B5B-8FC6936E1550}"/>
              </a:ext>
            </a:extLst>
          </p:cNvPr>
          <p:cNvSpPr>
            <a:spLocks noChangeArrowheads="1"/>
          </p:cNvSpPr>
          <p:nvPr/>
        </p:nvSpPr>
        <p:spPr bwMode="auto">
          <a:xfrm>
            <a:off x="466983" y="5356448"/>
            <a:ext cx="2381366" cy="463846"/>
          </a:xfrm>
          <a:prstGeom prst="rect">
            <a:avLst/>
          </a:prstGeom>
          <a:noFill/>
          <a:ln>
            <a:noFill/>
          </a:ln>
          <a:effectLst/>
        </p:spPr>
        <p:txBody>
          <a:bodyPr wrap="square" lIns="90000" tIns="46800" rIns="90000" bIns="46800" anchor="ctr">
            <a:spAutoFit/>
          </a:bodyPr>
          <a:lstStyle/>
          <a:p>
            <a:pPr marL="0" marR="0" indent="361315" algn="l"/>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电压放大倍数</a:t>
            </a:r>
            <a:endParaRPr lang="zh-CN" altLang="en-US" sz="2400" kern="100" dirty="0">
              <a:effectLst/>
              <a:latin typeface="楷体_GB2312"/>
              <a:cs typeface="Times New Roman" panose="02020603050405020304" pitchFamily="18" charset="0"/>
            </a:endParaRPr>
          </a:p>
        </p:txBody>
      </p:sp>
      <p:sp>
        <p:nvSpPr>
          <p:cNvPr id="18" name="文本框 17">
            <a:extLst>
              <a:ext uri="{FF2B5EF4-FFF2-40B4-BE49-F238E27FC236}">
                <a16:creationId xmlns:a16="http://schemas.microsoft.com/office/drawing/2014/main" id="{A54B11A2-96B4-3369-5344-DCAA4251310F}"/>
              </a:ext>
            </a:extLst>
          </p:cNvPr>
          <p:cNvSpPr txBox="1"/>
          <p:nvPr/>
        </p:nvSpPr>
        <p:spPr>
          <a:xfrm>
            <a:off x="2819267" y="4476579"/>
            <a:ext cx="1215176" cy="461665"/>
          </a:xfrm>
          <a:prstGeom prst="rect">
            <a:avLst/>
          </a:prstGeom>
          <a:noFill/>
        </p:spPr>
        <p:txBody>
          <a:bodyPr wrap="square">
            <a:spAutoFit/>
          </a:bodyPr>
          <a:lstStyle/>
          <a:p>
            <a:r>
              <a:rPr kumimoji="1" lang="en-US" altLang="zh-CN" sz="2400" i="1" dirty="0" err="1">
                <a:latin typeface="Times New Roman" panose="02020603050405020304" pitchFamily="18" charset="0"/>
                <a:ea typeface="方正琥珀繁体"/>
                <a:cs typeface="方正琥珀繁体"/>
              </a:rPr>
              <a:t>r</a:t>
            </a:r>
            <a:r>
              <a:rPr kumimoji="1" lang="en-US" altLang="zh-CN" sz="2400" baseline="-25000" dirty="0" err="1">
                <a:latin typeface="Times New Roman" panose="02020603050405020304" pitchFamily="18" charset="0"/>
                <a:ea typeface="方正琥珀繁体"/>
                <a:cs typeface="方正琥珀繁体"/>
              </a:rPr>
              <a:t>o</a:t>
            </a:r>
            <a:r>
              <a:rPr kumimoji="1" lang="en-US" altLang="zh-CN" sz="2400" i="1" dirty="0">
                <a:latin typeface="Times New Roman" panose="02020603050405020304" pitchFamily="18" charset="0"/>
                <a:ea typeface="方正琥珀繁体"/>
                <a:cs typeface="方正琥珀繁体"/>
              </a:rPr>
              <a:t> = R</a:t>
            </a:r>
            <a:r>
              <a:rPr kumimoji="1" lang="en-US" altLang="zh-CN" sz="2400" baseline="-25000" dirty="0">
                <a:latin typeface="Times New Roman" panose="02020603050405020304" pitchFamily="18" charset="0"/>
                <a:ea typeface="方正琥珀繁体"/>
                <a:cs typeface="方正琥珀繁体"/>
              </a:rPr>
              <a:t>C </a:t>
            </a:r>
            <a:endParaRPr lang="zh-CN" altLang="en-US" sz="2400" dirty="0"/>
          </a:p>
        </p:txBody>
      </p:sp>
      <p:sp>
        <p:nvSpPr>
          <p:cNvPr id="19" name="Line 92">
            <a:extLst>
              <a:ext uri="{FF2B5EF4-FFF2-40B4-BE49-F238E27FC236}">
                <a16:creationId xmlns:a16="http://schemas.microsoft.com/office/drawing/2014/main" id="{2841F0CA-11D0-0758-BE3B-B81FC7E90C61}"/>
              </a:ext>
            </a:extLst>
          </p:cNvPr>
          <p:cNvSpPr>
            <a:spLocks noChangeShapeType="1"/>
          </p:cNvSpPr>
          <p:nvPr/>
        </p:nvSpPr>
        <p:spPr bwMode="auto">
          <a:xfrm>
            <a:off x="7985469" y="5693032"/>
            <a:ext cx="552450" cy="0"/>
          </a:xfrm>
          <a:prstGeom prst="line">
            <a:avLst/>
          </a:prstGeom>
          <a:noFill/>
          <a:ln w="38100">
            <a:solidFill>
              <a:srgbClr val="1020FA"/>
            </a:solidFill>
            <a:round/>
            <a:headEnd/>
            <a:tailEnd type="triangle" w="med" len="med"/>
          </a:ln>
          <a:effectLst/>
        </p:spPr>
        <p:txBody>
          <a:bodyPr wrap="none" lIns="90000" tIns="46800" rIns="90000" bIns="46800" anchor="ctr">
            <a:spAutoFit/>
          </a:bodyPr>
          <a:lstStyle/>
          <a:p>
            <a:pPr>
              <a:defRPr/>
            </a:pPr>
            <a:endParaRPr lang="zh-CN" altLang="en-US"/>
          </a:p>
        </p:txBody>
      </p:sp>
      <p:sp>
        <p:nvSpPr>
          <p:cNvPr id="20" name="Line 92">
            <a:extLst>
              <a:ext uri="{FF2B5EF4-FFF2-40B4-BE49-F238E27FC236}">
                <a16:creationId xmlns:a16="http://schemas.microsoft.com/office/drawing/2014/main" id="{CD2935D7-EF19-201B-75F9-1A43FFEC16A2}"/>
              </a:ext>
            </a:extLst>
          </p:cNvPr>
          <p:cNvSpPr>
            <a:spLocks noChangeShapeType="1"/>
          </p:cNvSpPr>
          <p:nvPr/>
        </p:nvSpPr>
        <p:spPr bwMode="auto">
          <a:xfrm>
            <a:off x="8537919" y="3840680"/>
            <a:ext cx="552450" cy="0"/>
          </a:xfrm>
          <a:prstGeom prst="line">
            <a:avLst/>
          </a:prstGeom>
          <a:noFill/>
          <a:ln w="38100">
            <a:solidFill>
              <a:srgbClr val="1020FA"/>
            </a:solidFill>
            <a:round/>
            <a:headEnd/>
            <a:tailEnd type="triangle" w="med" len="med"/>
          </a:ln>
          <a:effectLst/>
        </p:spPr>
        <p:txBody>
          <a:bodyPr wrap="none" lIns="90000" tIns="46800" rIns="90000" bIns="46800" anchor="ctr">
            <a:spAutoFit/>
          </a:bodyPr>
          <a:lstStyle/>
          <a:p>
            <a:pPr>
              <a:defRPr/>
            </a:pPr>
            <a:endParaRPr lang="zh-CN" altLang="en-US"/>
          </a:p>
        </p:txBody>
      </p:sp>
    </p:spTree>
    <p:extLst>
      <p:ext uri="{BB962C8B-B14F-4D97-AF65-F5344CB8AC3E}">
        <p14:creationId xmlns:p14="http://schemas.microsoft.com/office/powerpoint/2010/main" val="231888267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9648" name="组合 239647"/>
          <p:cNvGrpSpPr/>
          <p:nvPr/>
        </p:nvGrpSpPr>
        <p:grpSpPr>
          <a:xfrm rot="-557555">
            <a:off x="-154940" y="1394143"/>
            <a:ext cx="2630488" cy="1323975"/>
            <a:chOff x="201" y="220"/>
            <a:chExt cx="1511" cy="892"/>
          </a:xfrm>
        </p:grpSpPr>
        <p:sp>
          <p:nvSpPr>
            <p:cNvPr id="239649" name="爆炸形 1 239648"/>
            <p:cNvSpPr/>
            <p:nvPr/>
          </p:nvSpPr>
          <p:spPr>
            <a:xfrm rot="-1281854">
              <a:off x="201" y="220"/>
              <a:ext cx="1511" cy="892"/>
            </a:xfrm>
            <a:prstGeom prst="irregularSeal1">
              <a:avLst/>
            </a:prstGeom>
            <a:solidFill>
              <a:srgbClr val="00FF00"/>
            </a:solidFill>
            <a:ln w="9525" cap="flat" cmpd="sng">
              <a:solidFill>
                <a:srgbClr val="000000"/>
              </a:solidFill>
              <a:prstDash val="solid"/>
              <a:miter/>
              <a:headEnd type="none" w="med" len="med"/>
              <a:tailEnd type="none" w="med" len="med"/>
            </a:ln>
          </p:spPr>
          <p:txBody>
            <a:bodyPr/>
            <a:lstStyle/>
            <a:p>
              <a:endParaRPr lang="zh-CN" altLang="en-US"/>
            </a:p>
          </p:txBody>
        </p:sp>
        <p:sp>
          <p:nvSpPr>
            <p:cNvPr id="239650" name="文本框 239649"/>
            <p:cNvSpPr txBox="1"/>
            <p:nvPr/>
          </p:nvSpPr>
          <p:spPr>
            <a:xfrm rot="-1470610">
              <a:off x="598" y="393"/>
              <a:ext cx="713" cy="473"/>
            </a:xfrm>
            <a:prstGeom prst="rect">
              <a:avLst/>
            </a:prstGeom>
            <a:noFill/>
            <a:ln w="9525">
              <a:noFill/>
            </a:ln>
          </p:spPr>
          <p:txBody>
            <a:bodyPr anchor="ctr" anchorCtr="0">
              <a:spAutoFit/>
            </a:bodyPr>
            <a:lstStyle/>
            <a:p>
              <a:pPr eaLnBrk="0" hangingPunct="0"/>
              <a:r>
                <a:rPr lang="zh-CN" altLang="en-US" sz="4000" b="1" dirty="0">
                  <a:solidFill>
                    <a:srgbClr val="FF3300"/>
                  </a:solidFill>
                  <a:latin typeface="Times New Roman" panose="02020603050405020304" pitchFamily="18" charset="0"/>
                  <a:ea typeface="楷体_GB2312" pitchFamily="49" charset="-122"/>
                </a:rPr>
                <a:t>思考</a:t>
              </a:r>
              <a:endParaRPr lang="zh-CN" altLang="en-US" sz="4000" b="1">
                <a:solidFill>
                  <a:srgbClr val="FF0000"/>
                </a:solidFill>
                <a:latin typeface="Times New Roman" panose="02020603050405020304" pitchFamily="18" charset="0"/>
                <a:ea typeface="楷体_GB2312" pitchFamily="49" charset="-122"/>
              </a:endParaRPr>
            </a:p>
          </p:txBody>
        </p:sp>
      </p:grpSp>
      <p:sp>
        <p:nvSpPr>
          <p:cNvPr id="239652" name="文本框 239651"/>
          <p:cNvSpPr txBox="1"/>
          <p:nvPr/>
        </p:nvSpPr>
        <p:spPr>
          <a:xfrm>
            <a:off x="1524000" y="3010477"/>
            <a:ext cx="9144000" cy="954107"/>
          </a:xfrm>
          <a:prstGeom prst="rect">
            <a:avLst/>
          </a:prstGeom>
          <a:noFill/>
          <a:ln w="12700">
            <a:noFill/>
          </a:ln>
        </p:spPr>
        <p:txBody>
          <a:bodyPr wrap="square">
            <a:spAutoFit/>
          </a:bodyPr>
          <a:lstStyle/>
          <a:p>
            <a:pPr eaLnBrk="0" hangingPunct="0">
              <a:spcBef>
                <a:spcPct val="10000"/>
              </a:spcBef>
            </a:pPr>
            <a:r>
              <a:rPr kumimoji="1" lang="zh-CN" altLang="en-US" sz="2800" b="1" dirty="0">
                <a:latin typeface="Times New Roman" panose="02020603050405020304" pitchFamily="18" charset="0"/>
              </a:rPr>
              <a:t>为什么放大的对象是动态信号，却要晶体管在信号为零时有合适的直流电流和极间电压？</a:t>
            </a:r>
            <a:endParaRPr lang="zh-CN" altLang="en-US" b="1" dirty="0">
              <a:solidFill>
                <a:srgbClr val="000000"/>
              </a:solidFill>
              <a:latin typeface="Bookman Old Style" panose="02050604050505020204" pitchFamily="18" charset="0"/>
              <a:sym typeface="Symbol" panose="05050102010706020507" pitchFamily="18" charset="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1000"/>
                                  </p:stCondLst>
                                  <p:childTnLst>
                                    <p:set>
                                      <p:cBhvr>
                                        <p:cTn id="6" dur="1" fill="hold">
                                          <p:stCondLst>
                                            <p:cond delay="0"/>
                                          </p:stCondLst>
                                        </p:cTn>
                                        <p:tgtEl>
                                          <p:spTgt spid="239648"/>
                                        </p:tgtEl>
                                        <p:attrNameLst>
                                          <p:attrName>style.visibility</p:attrName>
                                        </p:attrNameLst>
                                      </p:cBhvr>
                                      <p:to>
                                        <p:strVal val="visible"/>
                                      </p:to>
                                    </p:set>
                                    <p:anim calcmode="lin" valueType="num">
                                      <p:cBhvr>
                                        <p:cTn id="7" dur="5000" fill="hold"/>
                                        <p:tgtEl>
                                          <p:spTgt spid="239648"/>
                                        </p:tgtEl>
                                        <p:attrNameLst>
                                          <p:attrName>ppt_w</p:attrName>
                                        </p:attrNameLst>
                                      </p:cBhvr>
                                      <p:tavLst>
                                        <p:tav tm="0" fmla="#ppt_w*sin(2.5*pi*$)">
                                          <p:val>
                                            <p:fltVal val="0"/>
                                          </p:val>
                                        </p:tav>
                                        <p:tav tm="100000">
                                          <p:val>
                                            <p:fltVal val="1"/>
                                          </p:val>
                                        </p:tav>
                                      </p:tavLst>
                                    </p:anim>
                                    <p:anim calcmode="lin" valueType="num">
                                      <p:cBhvr>
                                        <p:cTn id="8" dur="5000" fill="hold"/>
                                        <p:tgtEl>
                                          <p:spTgt spid="23964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39652">
                                            <p:txEl>
                                              <p:pRg st="0" end="0"/>
                                            </p:txEl>
                                          </p:spTgt>
                                        </p:tgtEl>
                                        <p:attrNameLst>
                                          <p:attrName>style.visibility</p:attrName>
                                        </p:attrNameLst>
                                      </p:cBhvr>
                                      <p:to>
                                        <p:strVal val="visible"/>
                                      </p:to>
                                    </p:set>
                                    <p:animEffect transition="in" filter="wipe(left)">
                                      <p:cBhvr>
                                        <p:cTn id="13" dur="500"/>
                                        <p:tgtEl>
                                          <p:spTgt spid="23965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5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E4A62-28DE-A95B-70B2-0BD029EDCB4E}"/>
            </a:ext>
          </a:extLst>
        </p:cNvPr>
        <p:cNvGrpSpPr/>
        <p:nvPr/>
      </p:nvGrpSpPr>
      <p:grpSpPr>
        <a:xfrm>
          <a:off x="0" y="0"/>
          <a:ext cx="0" cy="0"/>
          <a:chOff x="0" y="0"/>
          <a:chExt cx="0" cy="0"/>
        </a:xfrm>
      </p:grpSpPr>
      <p:sp>
        <p:nvSpPr>
          <p:cNvPr id="20" name="TextBox 7">
            <a:extLst>
              <a:ext uri="{FF2B5EF4-FFF2-40B4-BE49-F238E27FC236}">
                <a16:creationId xmlns:a16="http://schemas.microsoft.com/office/drawing/2014/main" id="{966DE5BF-58F2-E7E3-B183-234FACFE3A3D}"/>
              </a:ext>
            </a:extLst>
          </p:cNvPr>
          <p:cNvSpPr>
            <a:spLocks noChangeArrowheads="1"/>
          </p:cNvSpPr>
          <p:nvPr/>
        </p:nvSpPr>
        <p:spPr bwMode="auto">
          <a:xfrm>
            <a:off x="338741" y="2173702"/>
            <a:ext cx="7496959"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800" b="1" dirty="0">
                <a:solidFill>
                  <a:srgbClr val="A91503"/>
                </a:solidFill>
                <a:latin typeface="微软雅黑" panose="020B0503020204020204" pitchFamily="34" charset="-122"/>
                <a:ea typeface="微软雅黑" panose="020B0503020204020204" pitchFamily="34" charset="-122"/>
                <a:sym typeface="微软雅黑" panose="020B0503020204020204" pitchFamily="34" charset="-122"/>
              </a:rPr>
              <a:t>电工电子</a:t>
            </a:r>
            <a:r>
              <a:rPr lang="zh-CN" altLang="en-US" sz="4800" b="1" dirty="0">
                <a:solidFill>
                  <a:srgbClr val="1C4D99"/>
                </a:solidFill>
                <a:latin typeface="微软雅黑" panose="020B0503020204020204" pitchFamily="34" charset="-122"/>
                <a:ea typeface="微软雅黑" panose="020B0503020204020204" pitchFamily="34" charset="-122"/>
                <a:sym typeface="微软雅黑" panose="020B0503020204020204" pitchFamily="34" charset="-122"/>
              </a:rPr>
              <a:t>技术</a:t>
            </a:r>
          </a:p>
        </p:txBody>
      </p:sp>
      <p:sp>
        <p:nvSpPr>
          <p:cNvPr id="21" name="TextBox 7">
            <a:extLst>
              <a:ext uri="{FF2B5EF4-FFF2-40B4-BE49-F238E27FC236}">
                <a16:creationId xmlns:a16="http://schemas.microsoft.com/office/drawing/2014/main" id="{2A828184-9033-3A51-D149-4F8024E5F11C}"/>
              </a:ext>
            </a:extLst>
          </p:cNvPr>
          <p:cNvSpPr>
            <a:spLocks noChangeArrowheads="1"/>
          </p:cNvSpPr>
          <p:nvPr/>
        </p:nvSpPr>
        <p:spPr bwMode="auto">
          <a:xfrm>
            <a:off x="1840803" y="3250106"/>
            <a:ext cx="8317242" cy="1313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7.2</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共集放大电路</a:t>
            </a:r>
          </a:p>
          <a:p>
            <a:pPr algn="ctr">
              <a:defRPr/>
            </a:pP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平行四边形 24">
            <a:extLst>
              <a:ext uri="{FF2B5EF4-FFF2-40B4-BE49-F238E27FC236}">
                <a16:creationId xmlns:a16="http://schemas.microsoft.com/office/drawing/2014/main" id="{CE984C49-6FF2-43DA-1CAD-D4665673566B}"/>
              </a:ext>
            </a:extLst>
          </p:cNvPr>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a:extLst>
              <a:ext uri="{FF2B5EF4-FFF2-40B4-BE49-F238E27FC236}">
                <a16:creationId xmlns:a16="http://schemas.microsoft.com/office/drawing/2014/main" id="{295CA14B-0C0B-F998-E2AA-6798779D4A99}"/>
              </a:ext>
            </a:extLst>
          </p:cNvPr>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a:extLst>
              <a:ext uri="{FF2B5EF4-FFF2-40B4-BE49-F238E27FC236}">
                <a16:creationId xmlns:a16="http://schemas.microsoft.com/office/drawing/2014/main" id="{FFAC260D-AFDB-1D01-F5D3-5C8476AB6EF9}"/>
              </a:ext>
            </a:extLst>
          </p:cNvPr>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a:extLst>
              <a:ext uri="{FF2B5EF4-FFF2-40B4-BE49-F238E27FC236}">
                <a16:creationId xmlns:a16="http://schemas.microsoft.com/office/drawing/2014/main" id="{D0729851-5788-4D39-85EB-3F903289D117}"/>
              </a:ext>
            </a:extLst>
          </p:cNvPr>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a:extLst>
              <a:ext uri="{FF2B5EF4-FFF2-40B4-BE49-F238E27FC236}">
                <a16:creationId xmlns:a16="http://schemas.microsoft.com/office/drawing/2014/main" id="{CB6DD36A-3703-6E40-5F81-EB022D6AE403}"/>
              </a:ext>
            </a:extLst>
          </p:cNvPr>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a:extLst>
              <a:ext uri="{FF2B5EF4-FFF2-40B4-BE49-F238E27FC236}">
                <a16:creationId xmlns:a16="http://schemas.microsoft.com/office/drawing/2014/main" id="{BB14A8D3-F6DC-9F96-F819-F70A7EA0C205}"/>
              </a:ext>
            </a:extLst>
          </p:cNvPr>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a:extLst>
              <a:ext uri="{FF2B5EF4-FFF2-40B4-BE49-F238E27FC236}">
                <a16:creationId xmlns:a16="http://schemas.microsoft.com/office/drawing/2014/main" id="{B3576881-86B8-89FD-A7F5-A64E51F52E94}"/>
              </a:ext>
            </a:extLst>
          </p:cNvPr>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a:extLst>
              <a:ext uri="{FF2B5EF4-FFF2-40B4-BE49-F238E27FC236}">
                <a16:creationId xmlns:a16="http://schemas.microsoft.com/office/drawing/2014/main" id="{1D5A196B-4984-1D02-DE9F-C31B0F8AC487}"/>
              </a:ext>
            </a:extLst>
          </p:cNvPr>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a:extLst>
              <a:ext uri="{FF2B5EF4-FFF2-40B4-BE49-F238E27FC236}">
                <a16:creationId xmlns:a16="http://schemas.microsoft.com/office/drawing/2014/main" id="{23AB24F9-BBA8-E327-B12E-B15D037758A5}"/>
              </a:ext>
            </a:extLst>
          </p:cNvPr>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a:extLst>
              <a:ext uri="{FF2B5EF4-FFF2-40B4-BE49-F238E27FC236}">
                <a16:creationId xmlns:a16="http://schemas.microsoft.com/office/drawing/2014/main" id="{8C975F18-EE46-748A-3260-07506BFBEA21}"/>
              </a:ext>
            </a:extLst>
          </p:cNvPr>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extLst>
      <p:ext uri="{BB962C8B-B14F-4D97-AF65-F5344CB8AC3E}">
        <p14:creationId xmlns:p14="http://schemas.microsoft.com/office/powerpoint/2010/main" val="1610291213"/>
      </p:ext>
    </p:extLst>
  </p:cSld>
  <p:clrMapOvr>
    <a:masterClrMapping/>
  </p:clrMapOvr>
  <mc:AlternateContent xmlns:mc="http://schemas.openxmlformats.org/markup-compatibility/2006">
    <mc:Choice xmlns:p14="http://schemas.microsoft.com/office/powerpoint/2010/main" Requires="p14">
      <p:transition spd="slow" p14:dur="4000" advTm="10000">
        <p14:vortex dir="r"/>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5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0"/>
                                        </p:tgtEl>
                                      </p:cBhvr>
                                      <p:to x="80000" y="100000"/>
                                    </p:animScale>
                                    <p:anim by="(#ppt_w*0.10)" calcmode="lin" valueType="num">
                                      <p:cBhvr>
                                        <p:cTn id="14" dur="250" autoRev="1" fill="hold">
                                          <p:stCondLst>
                                            <p:cond delay="0"/>
                                          </p:stCondLst>
                                        </p:cTn>
                                        <p:tgtEl>
                                          <p:spTgt spid="20"/>
                                        </p:tgtEl>
                                        <p:attrNameLst>
                                          <p:attrName>ppt_x</p:attrName>
                                        </p:attrNameLst>
                                      </p:cBhvr>
                                    </p:anim>
                                    <p:anim by="(-#ppt_w*0.10)" calcmode="lin" valueType="num">
                                      <p:cBhvr>
                                        <p:cTn id="15" dur="250" autoRev="1" fill="hold">
                                          <p:stCondLst>
                                            <p:cond delay="0"/>
                                          </p:stCondLst>
                                        </p:cTn>
                                        <p:tgtEl>
                                          <p:spTgt spid="20"/>
                                        </p:tgtEl>
                                        <p:attrNameLst>
                                          <p:attrName>ppt_y</p:attrName>
                                        </p:attrNameLst>
                                      </p:cBhvr>
                                    </p:anim>
                                    <p:animRot by="-480000">
                                      <p:cBhvr>
                                        <p:cTn id="16" dur="250" autoRev="1" fill="hold">
                                          <p:stCondLst>
                                            <p:cond delay="0"/>
                                          </p:stCondLst>
                                        </p:cTn>
                                        <p:tgtEl>
                                          <p:spTgt spid="20"/>
                                        </p:tgtEl>
                                        <p:attrNameLst>
                                          <p:attrName>r</p:attrName>
                                        </p:attrNameLst>
                                      </p:cBhvr>
                                    </p:animRo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98A71-E324-693F-A240-87A86B66DCFB}"/>
            </a:ext>
          </a:extLst>
        </p:cNvPr>
        <p:cNvGrpSpPr/>
        <p:nvPr/>
      </p:nvGrpSpPr>
      <p:grpSpPr>
        <a:xfrm>
          <a:off x="0" y="0"/>
          <a:ext cx="0" cy="0"/>
          <a:chOff x="0" y="0"/>
          <a:chExt cx="0" cy="0"/>
        </a:xfrm>
      </p:grpSpPr>
      <p:sp>
        <p:nvSpPr>
          <p:cNvPr id="2" name="文本框 1">
            <a:extLst>
              <a:ext uri="{FF2B5EF4-FFF2-40B4-BE49-F238E27FC236}">
                <a16:creationId xmlns:a16="http://schemas.microsoft.com/office/drawing/2014/main" id="{A5DC6E33-3BE0-44E9-E142-07E1D5910CED}"/>
              </a:ext>
            </a:extLst>
          </p:cNvPr>
          <p:cNvSpPr txBox="1"/>
          <p:nvPr/>
        </p:nvSpPr>
        <p:spPr>
          <a:xfrm>
            <a:off x="822786" y="1152179"/>
            <a:ext cx="6096000" cy="748030"/>
          </a:xfrm>
          <a:prstGeom prst="rect">
            <a:avLst/>
          </a:prstGeom>
          <a:noFill/>
        </p:spPr>
        <p:txBody>
          <a:bodyPr wrap="square" rtlCol="0" anchor="t">
            <a:spAutoFit/>
          </a:bodyPr>
          <a:lstStyle/>
          <a:p>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7.2</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共集放大电路</a:t>
            </a:r>
          </a:p>
        </p:txBody>
      </p:sp>
      <p:sp>
        <p:nvSpPr>
          <p:cNvPr id="47" name="TextBox 46">
            <a:extLst>
              <a:ext uri="{FF2B5EF4-FFF2-40B4-BE49-F238E27FC236}">
                <a16:creationId xmlns:a16="http://schemas.microsoft.com/office/drawing/2014/main" id="{4D9240CD-94E8-74D5-A45A-32424CD1BCBE}"/>
              </a:ext>
            </a:extLst>
          </p:cNvPr>
          <p:cNvSpPr txBox="1"/>
          <p:nvPr/>
        </p:nvSpPr>
        <p:spPr>
          <a:xfrm>
            <a:off x="965514" y="2373083"/>
            <a:ext cx="2113280" cy="675640"/>
          </a:xfrm>
          <a:prstGeom prst="rect">
            <a:avLst/>
          </a:prstGeom>
          <a:noFill/>
        </p:spPr>
        <p:txBody>
          <a:bodyPr wrap="none" rtlCol="0">
            <a:spAutoFit/>
          </a:bodyPr>
          <a:lstStyle/>
          <a:p>
            <a:pPr algn="ctr" defTabSz="914400" eaLnBrk="1" fontAlgn="auto" hangingPunct="1">
              <a:spcBef>
                <a:spcPts val="0"/>
              </a:spcBef>
              <a:spcAft>
                <a:spcPts val="0"/>
              </a:spcAft>
            </a:pPr>
            <a:r>
              <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rPr>
              <a:t>本节任务</a:t>
            </a:r>
          </a:p>
        </p:txBody>
      </p:sp>
      <p:sp>
        <p:nvSpPr>
          <p:cNvPr id="71" name="TextBox 6">
            <a:extLst>
              <a:ext uri="{FF2B5EF4-FFF2-40B4-BE49-F238E27FC236}">
                <a16:creationId xmlns:a16="http://schemas.microsoft.com/office/drawing/2014/main" id="{D4ED2EB5-9E0E-E4CB-4D92-FDC2D5D9E53C}"/>
              </a:ext>
            </a:extLst>
          </p:cNvPr>
          <p:cNvSpPr txBox="1">
            <a:spLocks noChangeArrowheads="1"/>
          </p:cNvSpPr>
          <p:nvPr>
            <p:custDataLst>
              <p:tags r:id="rId1"/>
            </p:custDataLst>
          </p:nvPr>
        </p:nvSpPr>
        <p:spPr bwMode="auto">
          <a:xfrm>
            <a:off x="6181870" y="3319173"/>
            <a:ext cx="465518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Arial" panose="020B0604020202020204" pitchFamily="34" charset="0"/>
              </a:rPr>
              <a:t>掌握共集放大电路静态分析方法</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6">
            <a:extLst>
              <a:ext uri="{FF2B5EF4-FFF2-40B4-BE49-F238E27FC236}">
                <a16:creationId xmlns:a16="http://schemas.microsoft.com/office/drawing/2014/main" id="{D318930E-0C2D-5C04-60FE-3B67D98C59D6}"/>
              </a:ext>
            </a:extLst>
          </p:cNvPr>
          <p:cNvSpPr txBox="1">
            <a:spLocks noChangeArrowheads="1"/>
          </p:cNvSpPr>
          <p:nvPr>
            <p:custDataLst>
              <p:tags r:id="rId2"/>
            </p:custDataLst>
          </p:nvPr>
        </p:nvSpPr>
        <p:spPr bwMode="auto">
          <a:xfrm>
            <a:off x="6170121" y="2225329"/>
            <a:ext cx="4756150" cy="6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Arial" panose="020B0604020202020204" pitchFamily="34" charset="0"/>
              </a:rPr>
              <a:t>了解共集放大电路的工作原理和特点</a:t>
            </a:r>
          </a:p>
        </p:txBody>
      </p:sp>
      <p:sp>
        <p:nvSpPr>
          <p:cNvPr id="73" name="TextBox 6">
            <a:extLst>
              <a:ext uri="{FF2B5EF4-FFF2-40B4-BE49-F238E27FC236}">
                <a16:creationId xmlns:a16="http://schemas.microsoft.com/office/drawing/2014/main" id="{0F4E026B-98EB-7E29-F794-25F9FD131B86}"/>
              </a:ext>
            </a:extLst>
          </p:cNvPr>
          <p:cNvSpPr txBox="1">
            <a:spLocks noChangeArrowheads="1"/>
          </p:cNvSpPr>
          <p:nvPr>
            <p:custDataLst>
              <p:tags r:id="rId3"/>
            </p:custDataLst>
          </p:nvPr>
        </p:nvSpPr>
        <p:spPr bwMode="auto">
          <a:xfrm>
            <a:off x="6207802" y="4420524"/>
            <a:ext cx="4779010" cy="11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掌握</a:t>
            </a:r>
            <a:r>
              <a:rPr lang="zh-CN" altLang="en-US" sz="2400" b="1" dirty="0">
                <a:latin typeface="Times New Roman" panose="02020603050405020304" pitchFamily="18" charset="0"/>
                <a:sym typeface="Arial" panose="020B0604020202020204" pitchFamily="34" charset="0"/>
              </a:rPr>
              <a:t>共集放大电路动态分析方法</a:t>
            </a:r>
          </a:p>
        </p:txBody>
      </p:sp>
      <p:grpSp>
        <p:nvGrpSpPr>
          <p:cNvPr id="74" name="组合 73">
            <a:extLst>
              <a:ext uri="{FF2B5EF4-FFF2-40B4-BE49-F238E27FC236}">
                <a16:creationId xmlns:a16="http://schemas.microsoft.com/office/drawing/2014/main" id="{93F7A5C4-0F70-FAA3-7247-83A76B442C32}"/>
              </a:ext>
            </a:extLst>
          </p:cNvPr>
          <p:cNvGrpSpPr/>
          <p:nvPr>
            <p:custDataLst>
              <p:tags r:id="rId4"/>
            </p:custDataLst>
          </p:nvPr>
        </p:nvGrpSpPr>
        <p:grpSpPr>
          <a:xfrm flipV="1">
            <a:off x="5693871" y="2313594"/>
            <a:ext cx="441325" cy="1097915"/>
            <a:chOff x="581025" y="-431160"/>
            <a:chExt cx="1619642" cy="3889866"/>
          </a:xfrm>
        </p:grpSpPr>
        <p:grpSp>
          <p:nvGrpSpPr>
            <p:cNvPr id="78" name="组合 77">
              <a:extLst>
                <a:ext uri="{FF2B5EF4-FFF2-40B4-BE49-F238E27FC236}">
                  <a16:creationId xmlns:a16="http://schemas.microsoft.com/office/drawing/2014/main" id="{07DAF692-3BA1-F6C2-739F-4CB4A1DBB001}"/>
                </a:ext>
              </a:extLst>
            </p:cNvPr>
            <p:cNvGrpSpPr/>
            <p:nvPr/>
          </p:nvGrpSpPr>
          <p:grpSpPr>
            <a:xfrm>
              <a:off x="581025" y="-431160"/>
              <a:ext cx="1619642" cy="3889866"/>
              <a:chOff x="6651335" y="-335489"/>
              <a:chExt cx="1360493" cy="3190953"/>
            </a:xfrm>
            <a:effectLst/>
          </p:grpSpPr>
          <p:grpSp>
            <p:nvGrpSpPr>
              <p:cNvPr id="83" name="组合 82">
                <a:extLst>
                  <a:ext uri="{FF2B5EF4-FFF2-40B4-BE49-F238E27FC236}">
                    <a16:creationId xmlns:a16="http://schemas.microsoft.com/office/drawing/2014/main" id="{7AF7E0C2-456B-94E1-6E5A-D08A05517F62}"/>
                  </a:ext>
                </a:extLst>
              </p:cNvPr>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4" name="同心圆 83">
                  <a:extLst>
                    <a:ext uri="{FF2B5EF4-FFF2-40B4-BE49-F238E27FC236}">
                      <a16:creationId xmlns:a16="http://schemas.microsoft.com/office/drawing/2014/main" id="{BD8C99CD-35B6-627A-8C45-EB7A0482A79D}"/>
                    </a:ext>
                  </a:extLst>
                </p:cNvPr>
                <p:cNvSpPr/>
                <p:nvPr>
                  <p:custDataLst>
                    <p:tags r:id="rId14"/>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a:extLst>
                    <a:ext uri="{FF2B5EF4-FFF2-40B4-BE49-F238E27FC236}">
                      <a16:creationId xmlns:a16="http://schemas.microsoft.com/office/drawing/2014/main" id="{3E1FACF8-0BEC-A41C-C83D-FBAF92C8AB6F}"/>
                    </a:ext>
                  </a:extLst>
                </p:cNvPr>
                <p:cNvSpPr/>
                <p:nvPr>
                  <p:custDataLst>
                    <p:tags r:id="rId15"/>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14">
                <a:extLst>
                  <a:ext uri="{FF2B5EF4-FFF2-40B4-BE49-F238E27FC236}">
                    <a16:creationId xmlns:a16="http://schemas.microsoft.com/office/drawing/2014/main" id="{EFD2E9B9-FA63-6AED-D23C-3A3DDCABEB84}"/>
                  </a:ext>
                </a:extLst>
              </p:cNvPr>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椭圆 94">
              <a:extLst>
                <a:ext uri="{FF2B5EF4-FFF2-40B4-BE49-F238E27FC236}">
                  <a16:creationId xmlns:a16="http://schemas.microsoft.com/office/drawing/2014/main" id="{2E0993AF-07FD-4857-8713-80437D129FF7}"/>
                </a:ext>
              </a:extLst>
            </p:cNvPr>
            <p:cNvSpPr/>
            <p:nvPr>
              <p:custDataLst>
                <p:tags r:id="rId13"/>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a:extLst>
              <a:ext uri="{FF2B5EF4-FFF2-40B4-BE49-F238E27FC236}">
                <a16:creationId xmlns:a16="http://schemas.microsoft.com/office/drawing/2014/main" id="{CFF7D098-99EE-E075-FA19-38E6B22AB667}"/>
              </a:ext>
            </a:extLst>
          </p:cNvPr>
          <p:cNvGrpSpPr/>
          <p:nvPr>
            <p:custDataLst>
              <p:tags r:id="rId5"/>
            </p:custDataLst>
          </p:nvPr>
        </p:nvGrpSpPr>
        <p:grpSpPr>
          <a:xfrm flipV="1">
            <a:off x="5693871" y="3322609"/>
            <a:ext cx="441325" cy="1097915"/>
            <a:chOff x="581025" y="-431160"/>
            <a:chExt cx="1619642" cy="3889866"/>
          </a:xfrm>
        </p:grpSpPr>
        <p:grpSp>
          <p:nvGrpSpPr>
            <p:cNvPr id="97" name="组合 96">
              <a:extLst>
                <a:ext uri="{FF2B5EF4-FFF2-40B4-BE49-F238E27FC236}">
                  <a16:creationId xmlns:a16="http://schemas.microsoft.com/office/drawing/2014/main" id="{E983007D-3FE2-2027-A5F8-B86E19BD7D8F}"/>
                </a:ext>
              </a:extLst>
            </p:cNvPr>
            <p:cNvGrpSpPr/>
            <p:nvPr/>
          </p:nvGrpSpPr>
          <p:grpSpPr>
            <a:xfrm>
              <a:off x="581025" y="-431160"/>
              <a:ext cx="1619642" cy="3889866"/>
              <a:chOff x="6651335" y="-335489"/>
              <a:chExt cx="1360493" cy="3190953"/>
            </a:xfrm>
            <a:effectLst/>
          </p:grpSpPr>
          <p:grpSp>
            <p:nvGrpSpPr>
              <p:cNvPr id="98" name="组合 97">
                <a:extLst>
                  <a:ext uri="{FF2B5EF4-FFF2-40B4-BE49-F238E27FC236}">
                    <a16:creationId xmlns:a16="http://schemas.microsoft.com/office/drawing/2014/main" id="{7809D4F8-D089-4CDC-522A-68BD9380652E}"/>
                  </a:ext>
                </a:extLst>
              </p:cNvPr>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a:extLst>
                    <a:ext uri="{FF2B5EF4-FFF2-40B4-BE49-F238E27FC236}">
                      <a16:creationId xmlns:a16="http://schemas.microsoft.com/office/drawing/2014/main" id="{DB71D039-6BD2-6143-B7F9-D93FBE9944C7}"/>
                    </a:ext>
                  </a:extLst>
                </p:cNvPr>
                <p:cNvSpPr/>
                <p:nvPr>
                  <p:custDataLst>
                    <p:tags r:id="rId1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a:extLst>
                    <a:ext uri="{FF2B5EF4-FFF2-40B4-BE49-F238E27FC236}">
                      <a16:creationId xmlns:a16="http://schemas.microsoft.com/office/drawing/2014/main" id="{0F35B2AF-CB12-3F8B-3D60-8293BB3CB745}"/>
                    </a:ext>
                  </a:extLst>
                </p:cNvPr>
                <p:cNvSpPr/>
                <p:nvPr>
                  <p:custDataLst>
                    <p:tags r:id="rId12"/>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22">
                <a:extLst>
                  <a:ext uri="{FF2B5EF4-FFF2-40B4-BE49-F238E27FC236}">
                    <a16:creationId xmlns:a16="http://schemas.microsoft.com/office/drawing/2014/main" id="{2ADC28CC-D959-5AB6-6540-D9440D109CB2}"/>
                  </a:ext>
                </a:extLst>
              </p:cNvPr>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2" name="椭圆 101">
              <a:extLst>
                <a:ext uri="{FF2B5EF4-FFF2-40B4-BE49-F238E27FC236}">
                  <a16:creationId xmlns:a16="http://schemas.microsoft.com/office/drawing/2014/main" id="{B7B2330D-BCE3-53B8-C142-1906045DF801}"/>
                </a:ext>
              </a:extLst>
            </p:cNvPr>
            <p:cNvSpPr/>
            <p:nvPr>
              <p:custDataLst>
                <p:tags r:id="rId10"/>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a:extLst>
              <a:ext uri="{FF2B5EF4-FFF2-40B4-BE49-F238E27FC236}">
                <a16:creationId xmlns:a16="http://schemas.microsoft.com/office/drawing/2014/main" id="{7640C05A-DC12-9665-83F3-B6715B4CF127}"/>
              </a:ext>
            </a:extLst>
          </p:cNvPr>
          <p:cNvGrpSpPr/>
          <p:nvPr>
            <p:custDataLst>
              <p:tags r:id="rId6"/>
            </p:custDataLst>
          </p:nvPr>
        </p:nvGrpSpPr>
        <p:grpSpPr>
          <a:xfrm flipV="1">
            <a:off x="5703503" y="4420524"/>
            <a:ext cx="441325" cy="1097915"/>
            <a:chOff x="581025" y="-431160"/>
            <a:chExt cx="1619642" cy="3889866"/>
          </a:xfrm>
        </p:grpSpPr>
        <p:grpSp>
          <p:nvGrpSpPr>
            <p:cNvPr id="104" name="组合 103">
              <a:extLst>
                <a:ext uri="{FF2B5EF4-FFF2-40B4-BE49-F238E27FC236}">
                  <a16:creationId xmlns:a16="http://schemas.microsoft.com/office/drawing/2014/main" id="{A467A676-1549-1977-ED25-E406E8BDEF3D}"/>
                </a:ext>
              </a:extLst>
            </p:cNvPr>
            <p:cNvGrpSpPr/>
            <p:nvPr/>
          </p:nvGrpSpPr>
          <p:grpSpPr>
            <a:xfrm>
              <a:off x="581025" y="-431160"/>
              <a:ext cx="1619642" cy="3889866"/>
              <a:chOff x="6651335" y="-335489"/>
              <a:chExt cx="1360493" cy="3190953"/>
            </a:xfrm>
            <a:effectLst/>
          </p:grpSpPr>
          <p:grpSp>
            <p:nvGrpSpPr>
              <p:cNvPr id="105" name="组合 104">
                <a:extLst>
                  <a:ext uri="{FF2B5EF4-FFF2-40B4-BE49-F238E27FC236}">
                    <a16:creationId xmlns:a16="http://schemas.microsoft.com/office/drawing/2014/main" id="{A3B14FA7-B331-3D6E-1641-A0186D84D301}"/>
                  </a:ext>
                </a:extLst>
              </p:cNvPr>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6" name="同心圆 105">
                  <a:extLst>
                    <a:ext uri="{FF2B5EF4-FFF2-40B4-BE49-F238E27FC236}">
                      <a16:creationId xmlns:a16="http://schemas.microsoft.com/office/drawing/2014/main" id="{E5C026DC-C5E3-51AC-DD5C-7ED4CFDBFDEE}"/>
                    </a:ext>
                  </a:extLst>
                </p:cNvPr>
                <p:cNvSpPr/>
                <p:nvPr>
                  <p:custDataLst>
                    <p:tags r:id="rId8"/>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a:extLst>
                    <a:ext uri="{FF2B5EF4-FFF2-40B4-BE49-F238E27FC236}">
                      <a16:creationId xmlns:a16="http://schemas.microsoft.com/office/drawing/2014/main" id="{E19409B2-44E4-3DE1-66DE-9A32ED47EEFC}"/>
                    </a:ext>
                  </a:extLst>
                </p:cNvPr>
                <p:cNvSpPr/>
                <p:nvPr>
                  <p:custDataLst>
                    <p:tags r:id="rId9"/>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8" name="TextBox 36">
                <a:extLst>
                  <a:ext uri="{FF2B5EF4-FFF2-40B4-BE49-F238E27FC236}">
                    <a16:creationId xmlns:a16="http://schemas.microsoft.com/office/drawing/2014/main" id="{A141793F-5CDE-1FF3-6198-1A46AC9D2ED3}"/>
                  </a:ext>
                </a:extLst>
              </p:cNvPr>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a:extLst>
                <a:ext uri="{FF2B5EF4-FFF2-40B4-BE49-F238E27FC236}">
                  <a16:creationId xmlns:a16="http://schemas.microsoft.com/office/drawing/2014/main" id="{4D778158-6B56-56AD-0F26-9376ADC584C0}"/>
                </a:ext>
              </a:extLst>
            </p:cNvPr>
            <p:cNvSpPr/>
            <p:nvPr>
              <p:custDataLst>
                <p:tags r:id="rId7"/>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143376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2" grpId="0"/>
      <p:bldP spid="7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7F2D40-64C1-AD8B-A583-783D457D8F66}"/>
            </a:ext>
          </a:extLst>
        </p:cNvPr>
        <p:cNvGrpSpPr/>
        <p:nvPr/>
      </p:nvGrpSpPr>
      <p:grpSpPr>
        <a:xfrm>
          <a:off x="0" y="0"/>
          <a:ext cx="0" cy="0"/>
          <a:chOff x="0" y="0"/>
          <a:chExt cx="0" cy="0"/>
        </a:xfrm>
      </p:grpSpPr>
      <p:sp>
        <p:nvSpPr>
          <p:cNvPr id="6" name="关于我们">
            <a:extLst>
              <a:ext uri="{FF2B5EF4-FFF2-40B4-BE49-F238E27FC236}">
                <a16:creationId xmlns:a16="http://schemas.microsoft.com/office/drawing/2014/main" id="{3230C550-B653-2D07-3D61-094C8D3A0928}"/>
              </a:ext>
            </a:extLst>
          </p:cNvPr>
          <p:cNvSpPr/>
          <p:nvPr/>
        </p:nvSpPr>
        <p:spPr>
          <a:xfrm>
            <a:off x="934085" y="266700"/>
            <a:ext cx="6483985"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a:t>
            </a:r>
            <a:r>
              <a:rPr lang="zh-CN" altLang="en-US" sz="2800" b="1" dirty="0">
                <a:latin typeface="+mj-ea"/>
                <a:ea typeface="微软雅黑" panose="020B0503020204020204" pitchFamily="34" charset="-122"/>
                <a:cs typeface="+mj-ea"/>
                <a:sym typeface="Arial" panose="020B0604020202020204" pitchFamily="34" charset="0"/>
              </a:rPr>
              <a:t>共集放大电路的结构和工作原理</a:t>
            </a:r>
            <a:endParaRPr lang="zh-CN" altLang="en-US" sz="2800" b="1" dirty="0">
              <a:latin typeface="+mj-ea"/>
              <a:ea typeface="微软雅黑" panose="020B0503020204020204" pitchFamily="34" charset="-122"/>
              <a:cs typeface="+mj-ea"/>
              <a:sym typeface="+mn-lt"/>
            </a:endParaRPr>
          </a:p>
        </p:txBody>
      </p:sp>
      <p:pic>
        <p:nvPicPr>
          <p:cNvPr id="23" name="图片 22">
            <a:extLst>
              <a:ext uri="{FF2B5EF4-FFF2-40B4-BE49-F238E27FC236}">
                <a16:creationId xmlns:a16="http://schemas.microsoft.com/office/drawing/2014/main" id="{82F10674-8ED4-C6CF-940D-0ABF3F235A1E}"/>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a:extLst>
              <a:ext uri="{FF2B5EF4-FFF2-40B4-BE49-F238E27FC236}">
                <a16:creationId xmlns:a16="http://schemas.microsoft.com/office/drawing/2014/main" id="{B58D5718-2082-BD41-5E89-93E4B8254647}"/>
              </a:ext>
            </a:extLst>
          </p:cNvPr>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5" name="图片 4">
            <a:extLst>
              <a:ext uri="{FF2B5EF4-FFF2-40B4-BE49-F238E27FC236}">
                <a16:creationId xmlns:a16="http://schemas.microsoft.com/office/drawing/2014/main" id="{BBD4B796-E2F0-9045-F40A-65305C60CC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0339" y="1451040"/>
            <a:ext cx="9359859" cy="3082165"/>
          </a:xfrm>
          <a:prstGeom prst="rect">
            <a:avLst/>
          </a:prstGeom>
        </p:spPr>
      </p:pic>
      <p:sp>
        <p:nvSpPr>
          <p:cNvPr id="8" name="Rectangle 55">
            <a:extLst>
              <a:ext uri="{FF2B5EF4-FFF2-40B4-BE49-F238E27FC236}">
                <a16:creationId xmlns:a16="http://schemas.microsoft.com/office/drawing/2014/main" id="{C65A6980-10C6-8427-2166-1825706DA06E}"/>
              </a:ext>
            </a:extLst>
          </p:cNvPr>
          <p:cNvSpPr>
            <a:spLocks noChangeArrowheads="1"/>
          </p:cNvSpPr>
          <p:nvPr/>
        </p:nvSpPr>
        <p:spPr bwMode="auto">
          <a:xfrm>
            <a:off x="1584959" y="4771377"/>
            <a:ext cx="9731434" cy="463846"/>
          </a:xfrm>
          <a:prstGeom prst="rect">
            <a:avLst/>
          </a:prstGeom>
          <a:noFill/>
          <a:ln>
            <a:noFill/>
          </a:ln>
          <a:effectLst/>
        </p:spPr>
        <p:txBody>
          <a:bodyPr wrap="square" lIns="90000" tIns="46800" rIns="90000" bIns="46800" anchor="ctr">
            <a:spAutoFit/>
          </a:bodyPr>
          <a:lstStyle/>
          <a:p>
            <a:pPr marL="0" marR="0" algn="ct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共集电极放大电路</a:t>
            </a: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共集电极放大电路的等效电路</a:t>
            </a:r>
            <a:endParaRPr lang="zh-CN" altLang="en-US" sz="2400" kern="100" dirty="0">
              <a:effectLst/>
              <a:latin typeface="Times New Roman" panose="02020603050405020304" pitchFamily="18" charset="0"/>
              <a:ea typeface="宋体" panose="02010600030101010101" pitchFamily="2" charset="-122"/>
            </a:endParaRPr>
          </a:p>
        </p:txBody>
      </p:sp>
      <p:sp>
        <p:nvSpPr>
          <p:cNvPr id="10" name="Rectangle 55">
            <a:extLst>
              <a:ext uri="{FF2B5EF4-FFF2-40B4-BE49-F238E27FC236}">
                <a16:creationId xmlns:a16="http://schemas.microsoft.com/office/drawing/2014/main" id="{2CB4D3ED-00E9-294E-F5B7-A266252793B3}"/>
              </a:ext>
            </a:extLst>
          </p:cNvPr>
          <p:cNvSpPr>
            <a:spLocks noChangeArrowheads="1"/>
          </p:cNvSpPr>
          <p:nvPr/>
        </p:nvSpPr>
        <p:spPr bwMode="auto">
          <a:xfrm>
            <a:off x="1066800" y="5473395"/>
            <a:ext cx="9731434" cy="648512"/>
          </a:xfrm>
          <a:prstGeom prst="rect">
            <a:avLst/>
          </a:prstGeom>
          <a:noFill/>
          <a:ln>
            <a:noFill/>
          </a:ln>
          <a:effectLst/>
        </p:spPr>
        <p:txBody>
          <a:bodyPr wrap="square" lIns="90000" tIns="46800" rIns="90000" bIns="46800" anchor="ctr">
            <a:spAutoFit/>
          </a:bodyPr>
          <a:lstStyle/>
          <a:p>
            <a:pPr marL="0" marR="0" algn="just"/>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信号从基极输入，发射极输出。输入电阻高，输出电阻低，电压放大倍数接近于</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，输出电压能够在较大范围内跟随输入电压作线性变化，输入、输出信号同相。</a:t>
            </a:r>
            <a:endParaRPr lang="zh-CN" altLang="en-US" sz="18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29028971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35C03-A6C1-864B-F84F-6F42FE11BB99}"/>
            </a:ext>
          </a:extLst>
        </p:cNvPr>
        <p:cNvGrpSpPr/>
        <p:nvPr/>
      </p:nvGrpSpPr>
      <p:grpSpPr>
        <a:xfrm>
          <a:off x="0" y="0"/>
          <a:ext cx="0" cy="0"/>
          <a:chOff x="0" y="0"/>
          <a:chExt cx="0" cy="0"/>
        </a:xfrm>
      </p:grpSpPr>
      <p:sp>
        <p:nvSpPr>
          <p:cNvPr id="6" name="关于我们">
            <a:extLst>
              <a:ext uri="{FF2B5EF4-FFF2-40B4-BE49-F238E27FC236}">
                <a16:creationId xmlns:a16="http://schemas.microsoft.com/office/drawing/2014/main" id="{FA655022-8C55-0AAC-586E-954B44C1E127}"/>
              </a:ext>
            </a:extLst>
          </p:cNvPr>
          <p:cNvSpPr/>
          <p:nvPr/>
        </p:nvSpPr>
        <p:spPr>
          <a:xfrm>
            <a:off x="934085" y="266700"/>
            <a:ext cx="6483985"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二、基本</a:t>
            </a:r>
            <a:r>
              <a:rPr lang="zh-CN" altLang="en-US" sz="2800" b="1" dirty="0">
                <a:latin typeface="+mj-ea"/>
                <a:ea typeface="微软雅黑" panose="020B0503020204020204" pitchFamily="34" charset="-122"/>
                <a:cs typeface="+mj-ea"/>
                <a:sym typeface="Arial" panose="020B0604020202020204" pitchFamily="34" charset="0"/>
              </a:rPr>
              <a:t>共集放大电路静态分析</a:t>
            </a:r>
            <a:endParaRPr lang="zh-CN" altLang="en-US" sz="2800" b="1" dirty="0">
              <a:latin typeface="+mj-ea"/>
              <a:ea typeface="微软雅黑" panose="020B0503020204020204" pitchFamily="34" charset="-122"/>
              <a:cs typeface="+mj-ea"/>
              <a:sym typeface="+mn-lt"/>
            </a:endParaRPr>
          </a:p>
        </p:txBody>
      </p:sp>
      <p:pic>
        <p:nvPicPr>
          <p:cNvPr id="23" name="图片 22">
            <a:extLst>
              <a:ext uri="{FF2B5EF4-FFF2-40B4-BE49-F238E27FC236}">
                <a16:creationId xmlns:a16="http://schemas.microsoft.com/office/drawing/2014/main" id="{005C880F-0DB2-5E5D-139C-B48A1516D985}"/>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a:extLst>
              <a:ext uri="{FF2B5EF4-FFF2-40B4-BE49-F238E27FC236}">
                <a16:creationId xmlns:a16="http://schemas.microsoft.com/office/drawing/2014/main" id="{777A0B56-DB10-38F3-E421-B13DCE92623D}"/>
              </a:ext>
            </a:extLst>
          </p:cNvPr>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 name="Picture 2">
            <a:extLst>
              <a:ext uri="{FF2B5EF4-FFF2-40B4-BE49-F238E27FC236}">
                <a16:creationId xmlns:a16="http://schemas.microsoft.com/office/drawing/2014/main" id="{DAED17D9-6B96-FEB8-B37F-C891B8A9AB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r="63542" b="10884"/>
          <a:stretch>
            <a:fillRect/>
          </a:stretch>
        </p:blipFill>
        <p:spPr bwMode="auto">
          <a:xfrm>
            <a:off x="1869237" y="1268182"/>
            <a:ext cx="3378349" cy="279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4">
            <a:extLst>
              <a:ext uri="{FF2B5EF4-FFF2-40B4-BE49-F238E27FC236}">
                <a16:creationId xmlns:a16="http://schemas.microsoft.com/office/drawing/2014/main" id="{D7E027F3-2267-7BE3-238B-21B1DB248BC0}"/>
              </a:ext>
            </a:extLst>
          </p:cNvPr>
          <p:cNvGraphicFramePr>
            <a:graphicFrameLocks noChangeAspect="1"/>
          </p:cNvGraphicFramePr>
          <p:nvPr>
            <p:extLst>
              <p:ext uri="{D42A27DB-BD31-4B8C-83A1-F6EECF244321}">
                <p14:modId xmlns:p14="http://schemas.microsoft.com/office/powerpoint/2010/main" val="3858316231"/>
              </p:ext>
            </p:extLst>
          </p:nvPr>
        </p:nvGraphicFramePr>
        <p:xfrm>
          <a:off x="1513620" y="4642862"/>
          <a:ext cx="4089581" cy="1172420"/>
        </p:xfrm>
        <a:graphic>
          <a:graphicData uri="http://schemas.openxmlformats.org/presentationml/2006/ole">
            <mc:AlternateContent xmlns:mc="http://schemas.openxmlformats.org/markup-compatibility/2006">
              <mc:Choice xmlns:v="urn:schemas-microsoft-com:vml" Requires="v">
                <p:oleObj name="Equation" r:id="rId4" imgW="1676400" imgH="482600" progId="Equation.3">
                  <p:embed/>
                </p:oleObj>
              </mc:Choice>
              <mc:Fallback>
                <p:oleObj name="Equation" r:id="rId4" imgW="1676400" imgH="482600" progId="Equation.3">
                  <p:embed/>
                  <p:pic>
                    <p:nvPicPr>
                      <p:cNvPr id="4" name="Object 4">
                        <a:extLst>
                          <a:ext uri="{FF2B5EF4-FFF2-40B4-BE49-F238E27FC236}">
                            <a16:creationId xmlns:a16="http://schemas.microsoft.com/office/drawing/2014/main" id="{4B93C5B0-E50A-B766-7B38-2FA40F3DAB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3620" y="4642862"/>
                        <a:ext cx="4089581" cy="1172420"/>
                      </a:xfrm>
                      <a:prstGeom prst="rect">
                        <a:avLst/>
                      </a:prstGeom>
                      <a:noFill/>
                      <a:ln>
                        <a:noFill/>
                      </a:ln>
                      <a:effectLst/>
                    </p:spPr>
                  </p:pic>
                </p:oleObj>
              </mc:Fallback>
            </mc:AlternateContent>
          </a:graphicData>
        </a:graphic>
      </p:graphicFrame>
      <p:graphicFrame>
        <p:nvGraphicFramePr>
          <p:cNvPr id="8" name="Object 5">
            <a:extLst>
              <a:ext uri="{FF2B5EF4-FFF2-40B4-BE49-F238E27FC236}">
                <a16:creationId xmlns:a16="http://schemas.microsoft.com/office/drawing/2014/main" id="{D0B84A90-1641-2B3F-3C7D-F778A64233E4}"/>
              </a:ext>
            </a:extLst>
          </p:cNvPr>
          <p:cNvGraphicFramePr>
            <a:graphicFrameLocks noChangeAspect="1"/>
          </p:cNvGraphicFramePr>
          <p:nvPr>
            <p:extLst>
              <p:ext uri="{D42A27DB-BD31-4B8C-83A1-F6EECF244321}">
                <p14:modId xmlns:p14="http://schemas.microsoft.com/office/powerpoint/2010/main" val="3875413793"/>
              </p:ext>
            </p:extLst>
          </p:nvPr>
        </p:nvGraphicFramePr>
        <p:xfrm>
          <a:off x="6000236" y="4196072"/>
          <a:ext cx="3098673" cy="2281867"/>
        </p:xfrm>
        <a:graphic>
          <a:graphicData uri="http://schemas.openxmlformats.org/presentationml/2006/ole">
            <mc:AlternateContent xmlns:mc="http://schemas.openxmlformats.org/markup-compatibility/2006">
              <mc:Choice xmlns:v="urn:schemas-microsoft-com:vml" Requires="v">
                <p:oleObj name="Equation" r:id="rId6" imgW="1269449" imgH="939392" progId="Equation.3">
                  <p:embed/>
                </p:oleObj>
              </mc:Choice>
              <mc:Fallback>
                <p:oleObj name="Equation" r:id="rId6" imgW="1269449" imgH="939392" progId="Equation.3">
                  <p:embed/>
                  <p:pic>
                    <p:nvPicPr>
                      <p:cNvPr id="5" name="Object 5">
                        <a:extLst>
                          <a:ext uri="{FF2B5EF4-FFF2-40B4-BE49-F238E27FC236}">
                            <a16:creationId xmlns:a16="http://schemas.microsoft.com/office/drawing/2014/main" id="{4464D195-C865-D97D-1374-14858999CBD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00236" y="4196072"/>
                        <a:ext cx="3098673" cy="2281867"/>
                      </a:xfrm>
                      <a:prstGeom prst="rect">
                        <a:avLst/>
                      </a:prstGeom>
                      <a:solidFill>
                        <a:schemeClr val="bg2"/>
                      </a:solidFill>
                      <a:ln w="9525">
                        <a:solidFill>
                          <a:srgbClr val="FF0000"/>
                        </a:solidFill>
                        <a:miter lim="800000"/>
                        <a:headEnd/>
                        <a:tailEnd/>
                      </a:ln>
                      <a:effectLst/>
                    </p:spPr>
                  </p:pic>
                </p:oleObj>
              </mc:Fallback>
            </mc:AlternateContent>
          </a:graphicData>
        </a:graphic>
      </p:graphicFrame>
      <p:pic>
        <p:nvPicPr>
          <p:cNvPr id="11" name="Picture 12">
            <a:extLst>
              <a:ext uri="{FF2B5EF4-FFF2-40B4-BE49-F238E27FC236}">
                <a16:creationId xmlns:a16="http://schemas.microsoft.com/office/drawing/2014/main" id="{6574ADCB-F895-3591-D7AB-04059D4AD5D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l="64203" t="14197" b="14822"/>
          <a:stretch>
            <a:fillRect/>
          </a:stretch>
        </p:blipFill>
        <p:spPr>
          <a:xfrm>
            <a:off x="5737230" y="1520994"/>
            <a:ext cx="3361679" cy="225778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26696817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1C7379-4972-589B-0359-5B56CB530FC0}"/>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521C6C40-8EDD-C95E-143D-24F1F838E473}"/>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1F24336B-13AF-0C45-D6DF-BD3BD5DCED6F}"/>
              </a:ext>
            </a:extLst>
          </p:cNvPr>
          <p:cNvSpPr/>
          <p:nvPr/>
        </p:nvSpPr>
        <p:spPr>
          <a:xfrm>
            <a:off x="934085" y="266700"/>
            <a:ext cx="6711950"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三、基本</a:t>
            </a:r>
            <a:r>
              <a:rPr lang="zh-CN" altLang="en-US" sz="2800" b="1" dirty="0">
                <a:latin typeface="+mj-ea"/>
                <a:ea typeface="微软雅黑" panose="020B0503020204020204" pitchFamily="34" charset="-122"/>
                <a:cs typeface="+mj-ea"/>
                <a:sym typeface="Arial" panose="020B0604020202020204" pitchFamily="34" charset="0"/>
              </a:rPr>
              <a:t>共集放大电路动态分析</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7964CF2B-99EF-9615-9DA5-293FE87BC442}"/>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graphicFrame>
        <p:nvGraphicFramePr>
          <p:cNvPr id="3" name="Object 2">
            <a:extLst>
              <a:ext uri="{FF2B5EF4-FFF2-40B4-BE49-F238E27FC236}">
                <a16:creationId xmlns:a16="http://schemas.microsoft.com/office/drawing/2014/main" id="{54F1E66C-09E0-81AD-F45A-BA9E96DDDE45}"/>
              </a:ext>
            </a:extLst>
          </p:cNvPr>
          <p:cNvGraphicFramePr>
            <a:graphicFrameLocks noChangeAspect="1"/>
          </p:cNvGraphicFramePr>
          <p:nvPr>
            <p:extLst>
              <p:ext uri="{D42A27DB-BD31-4B8C-83A1-F6EECF244321}">
                <p14:modId xmlns:p14="http://schemas.microsoft.com/office/powerpoint/2010/main" val="2053272425"/>
              </p:ext>
            </p:extLst>
          </p:nvPr>
        </p:nvGraphicFramePr>
        <p:xfrm>
          <a:off x="5738553" y="1910773"/>
          <a:ext cx="3657600" cy="1938338"/>
        </p:xfrm>
        <a:graphic>
          <a:graphicData uri="http://schemas.openxmlformats.org/presentationml/2006/ole">
            <mc:AlternateContent xmlns:mc="http://schemas.openxmlformats.org/markup-compatibility/2006">
              <mc:Choice xmlns:v="urn:schemas-microsoft-com:vml" Requires="v">
                <p:oleObj name="Photo Editor 照片" r:id="rId3" imgW="11841228" imgH="6276190" progId="MSPhotoEd.3">
                  <p:embed/>
                </p:oleObj>
              </mc:Choice>
              <mc:Fallback>
                <p:oleObj name="Photo Editor 照片" r:id="rId3" imgW="11841228" imgH="6276190" progId="MSPhotoEd.3">
                  <p:embed/>
                  <p:pic>
                    <p:nvPicPr>
                      <p:cNvPr id="2" name="Object 2">
                        <a:extLst>
                          <a:ext uri="{FF2B5EF4-FFF2-40B4-BE49-F238E27FC236}">
                            <a16:creationId xmlns:a16="http://schemas.microsoft.com/office/drawing/2014/main" id="{F7813D8F-C756-01B2-0CC3-D539ADE542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8553" y="1910773"/>
                        <a:ext cx="3657600" cy="193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 name="Picture 3">
            <a:extLst>
              <a:ext uri="{FF2B5EF4-FFF2-40B4-BE49-F238E27FC236}">
                <a16:creationId xmlns:a16="http://schemas.microsoft.com/office/drawing/2014/main" id="{E10D1A32-4159-7E5D-5A0C-642063DAC10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r="63542" b="10884"/>
          <a:stretch>
            <a:fillRect/>
          </a:stretch>
        </p:blipFill>
        <p:spPr bwMode="auto">
          <a:xfrm>
            <a:off x="2309553" y="1758373"/>
            <a:ext cx="2895600" cy="239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D0071DD6-5ED4-38B0-91A9-FABACBBD063F}"/>
              </a:ext>
            </a:extLst>
          </p:cNvPr>
          <p:cNvSpPr txBox="1">
            <a:spLocks noChangeArrowheads="1"/>
          </p:cNvSpPr>
          <p:nvPr/>
        </p:nvSpPr>
        <p:spPr>
          <a:xfrm>
            <a:off x="1642803" y="1147186"/>
            <a:ext cx="7951788" cy="6858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defRPr/>
            </a:pPr>
            <a:r>
              <a:rPr lang="en-US" altLang="zh-CN" sz="2800" b="1" dirty="0"/>
              <a:t>1</a:t>
            </a:r>
            <a:r>
              <a:rPr lang="zh-CN" altLang="en-US" sz="2800" b="1" dirty="0"/>
              <a:t>、电压放大倍数</a:t>
            </a:r>
            <a:endParaRPr lang="zh-CN" altLang="en-US" sz="4000" b="1" dirty="0">
              <a:latin typeface="隶书" panose="02010509060101010101" pitchFamily="49" charset="-122"/>
              <a:ea typeface="隶书" panose="02010509060101010101" pitchFamily="49" charset="-122"/>
            </a:endParaRPr>
          </a:p>
        </p:txBody>
      </p:sp>
      <p:graphicFrame>
        <p:nvGraphicFramePr>
          <p:cNvPr id="6" name="Object 5">
            <a:extLst>
              <a:ext uri="{FF2B5EF4-FFF2-40B4-BE49-F238E27FC236}">
                <a16:creationId xmlns:a16="http://schemas.microsoft.com/office/drawing/2014/main" id="{2DBD7221-7370-34F0-BFA2-658D15761A57}"/>
              </a:ext>
            </a:extLst>
          </p:cNvPr>
          <p:cNvGraphicFramePr>
            <a:graphicFrameLocks noChangeAspect="1"/>
          </p:cNvGraphicFramePr>
          <p:nvPr>
            <p:extLst>
              <p:ext uri="{D42A27DB-BD31-4B8C-83A1-F6EECF244321}">
                <p14:modId xmlns:p14="http://schemas.microsoft.com/office/powerpoint/2010/main" val="746387658"/>
              </p:ext>
            </p:extLst>
          </p:nvPr>
        </p:nvGraphicFramePr>
        <p:xfrm>
          <a:off x="2309553" y="4196773"/>
          <a:ext cx="3429000" cy="1677988"/>
        </p:xfrm>
        <a:graphic>
          <a:graphicData uri="http://schemas.openxmlformats.org/presentationml/2006/ole">
            <mc:AlternateContent xmlns:mc="http://schemas.openxmlformats.org/markup-compatibility/2006">
              <mc:Choice xmlns:v="urn:schemas-microsoft-com:vml" Requires="v">
                <p:oleObj name="Equation" r:id="rId6" imgW="1816100" imgH="889000" progId="Equation.3">
                  <p:embed/>
                </p:oleObj>
              </mc:Choice>
              <mc:Fallback>
                <p:oleObj name="Equation" r:id="rId6" imgW="1816100" imgH="889000" progId="Equation.3">
                  <p:embed/>
                  <p:pic>
                    <p:nvPicPr>
                      <p:cNvPr id="5" name="Object 5">
                        <a:extLst>
                          <a:ext uri="{FF2B5EF4-FFF2-40B4-BE49-F238E27FC236}">
                            <a16:creationId xmlns:a16="http://schemas.microsoft.com/office/drawing/2014/main" id="{FD021DDD-B193-8B2B-7AD1-ABCE96AF481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09553" y="4196773"/>
                        <a:ext cx="3429000" cy="1677988"/>
                      </a:xfrm>
                      <a:prstGeom prst="rect">
                        <a:avLst/>
                      </a:prstGeom>
                      <a:solidFill>
                        <a:schemeClr val="bg2"/>
                      </a:solidFill>
                      <a:ln w="9525">
                        <a:solidFill>
                          <a:srgbClr val="FF3300"/>
                        </a:solidFill>
                        <a:miter lim="800000"/>
                        <a:headEnd/>
                        <a:tailEnd/>
                      </a:ln>
                      <a:effectLst/>
                    </p:spPr>
                  </p:pic>
                </p:oleObj>
              </mc:Fallback>
            </mc:AlternateContent>
          </a:graphicData>
        </a:graphic>
      </p:graphicFrame>
      <p:graphicFrame>
        <p:nvGraphicFramePr>
          <p:cNvPr id="7" name="Object 6">
            <a:extLst>
              <a:ext uri="{FF2B5EF4-FFF2-40B4-BE49-F238E27FC236}">
                <a16:creationId xmlns:a16="http://schemas.microsoft.com/office/drawing/2014/main" id="{ACE0430A-ABA5-4A5A-C44C-E6975CDA1110}"/>
              </a:ext>
            </a:extLst>
          </p:cNvPr>
          <p:cNvGraphicFramePr>
            <a:graphicFrameLocks noChangeAspect="1"/>
          </p:cNvGraphicFramePr>
          <p:nvPr>
            <p:extLst>
              <p:ext uri="{D42A27DB-BD31-4B8C-83A1-F6EECF244321}">
                <p14:modId xmlns:p14="http://schemas.microsoft.com/office/powerpoint/2010/main" val="2180049981"/>
              </p:ext>
            </p:extLst>
          </p:nvPr>
        </p:nvGraphicFramePr>
        <p:xfrm>
          <a:off x="2309553" y="5949373"/>
          <a:ext cx="6750050" cy="514350"/>
        </p:xfrm>
        <a:graphic>
          <a:graphicData uri="http://schemas.openxmlformats.org/presentationml/2006/ole">
            <mc:AlternateContent xmlns:mc="http://schemas.openxmlformats.org/markup-compatibility/2006">
              <mc:Choice xmlns:v="urn:schemas-microsoft-com:vml" Requires="v">
                <p:oleObj name="Equation" r:id="rId8" imgW="3175000" imgH="241300" progId="Equation.3">
                  <p:embed/>
                </p:oleObj>
              </mc:Choice>
              <mc:Fallback>
                <p:oleObj name="Equation" r:id="rId8" imgW="3175000" imgH="241300" progId="Equation.3">
                  <p:embed/>
                  <p:pic>
                    <p:nvPicPr>
                      <p:cNvPr id="6" name="Object 6">
                        <a:extLst>
                          <a:ext uri="{FF2B5EF4-FFF2-40B4-BE49-F238E27FC236}">
                            <a16:creationId xmlns:a16="http://schemas.microsoft.com/office/drawing/2014/main" id="{8748EF8E-B19A-5424-9EEB-B7019F0C1A4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09553" y="5949373"/>
                        <a:ext cx="6750050" cy="514350"/>
                      </a:xfrm>
                      <a:prstGeom prst="rect">
                        <a:avLst/>
                      </a:prstGeom>
                      <a:solidFill>
                        <a:schemeClr val="bg2"/>
                      </a:solidFill>
                      <a:ln w="9525">
                        <a:solidFill>
                          <a:srgbClr val="FF3300"/>
                        </a:solidFill>
                        <a:miter lim="800000"/>
                        <a:headEnd/>
                        <a:tailEnd/>
                      </a:ln>
                      <a:effectLst/>
                    </p:spPr>
                  </p:pic>
                </p:oleObj>
              </mc:Fallback>
            </mc:AlternateContent>
          </a:graphicData>
        </a:graphic>
      </p:graphicFrame>
      <p:sp>
        <p:nvSpPr>
          <p:cNvPr id="8" name="AutoShape 7">
            <a:extLst>
              <a:ext uri="{FF2B5EF4-FFF2-40B4-BE49-F238E27FC236}">
                <a16:creationId xmlns:a16="http://schemas.microsoft.com/office/drawing/2014/main" id="{E3F2C05A-2DFA-5008-631E-EF5FEDA7003E}"/>
              </a:ext>
            </a:extLst>
          </p:cNvPr>
          <p:cNvSpPr>
            <a:spLocks/>
          </p:cNvSpPr>
          <p:nvPr/>
        </p:nvSpPr>
        <p:spPr bwMode="auto">
          <a:xfrm>
            <a:off x="5890953" y="4882573"/>
            <a:ext cx="1873250" cy="838200"/>
          </a:xfrm>
          <a:prstGeom prst="borderCallout1">
            <a:avLst>
              <a:gd name="adj1" fmla="val 13634"/>
              <a:gd name="adj2" fmla="val 104069"/>
              <a:gd name="adj3" fmla="val 148866"/>
              <a:gd name="adj4" fmla="val 128222"/>
            </a:avLst>
          </a:prstGeom>
          <a:solidFill>
            <a:schemeClr val="accent2">
              <a:lumMod val="75000"/>
            </a:schemeClr>
          </a:solidFill>
          <a:ln w="19050">
            <a:solidFill>
              <a:srgbClr val="FF0000"/>
            </a:solidFill>
            <a:miter lim="800000"/>
            <a:headEnd/>
            <a:tailEnd/>
          </a:ln>
          <a:effectLst/>
        </p:spPr>
        <p:txBody>
          <a:bodyP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2400" b="1" dirty="0">
                <a:solidFill>
                  <a:schemeClr val="bg2"/>
                </a:solidFill>
                <a:latin typeface="Arial" panose="020B0604020202020204" pitchFamily="34" charset="0"/>
              </a:rPr>
              <a:t>故称之为射极跟随器</a:t>
            </a:r>
          </a:p>
        </p:txBody>
      </p:sp>
      <p:grpSp>
        <p:nvGrpSpPr>
          <p:cNvPr id="9" name="Group 8">
            <a:extLst>
              <a:ext uri="{FF2B5EF4-FFF2-40B4-BE49-F238E27FC236}">
                <a16:creationId xmlns:a16="http://schemas.microsoft.com/office/drawing/2014/main" id="{9500FE0A-EC4C-A13F-BB48-31815DAD2ADD}"/>
              </a:ext>
            </a:extLst>
          </p:cNvPr>
          <p:cNvGrpSpPr>
            <a:grpSpLocks/>
          </p:cNvGrpSpPr>
          <p:nvPr/>
        </p:nvGrpSpPr>
        <p:grpSpPr bwMode="auto">
          <a:xfrm>
            <a:off x="6043353" y="3129973"/>
            <a:ext cx="1649413" cy="1395413"/>
            <a:chOff x="2976" y="1776"/>
            <a:chExt cx="1039" cy="879"/>
          </a:xfrm>
          <a:solidFill>
            <a:schemeClr val="accent2">
              <a:lumMod val="75000"/>
            </a:schemeClr>
          </a:solidFill>
        </p:grpSpPr>
        <p:sp>
          <p:nvSpPr>
            <p:cNvPr id="10" name="AutoShape 9">
              <a:extLst>
                <a:ext uri="{FF2B5EF4-FFF2-40B4-BE49-F238E27FC236}">
                  <a16:creationId xmlns:a16="http://schemas.microsoft.com/office/drawing/2014/main" id="{17A2E728-D822-85CC-2D0F-84A4FD862263}"/>
                </a:ext>
              </a:extLst>
            </p:cNvPr>
            <p:cNvSpPr>
              <a:spLocks/>
            </p:cNvSpPr>
            <p:nvPr/>
          </p:nvSpPr>
          <p:spPr bwMode="auto">
            <a:xfrm>
              <a:off x="3264" y="2352"/>
              <a:ext cx="751" cy="303"/>
            </a:xfrm>
            <a:prstGeom prst="borderCallout1">
              <a:avLst>
                <a:gd name="adj1" fmla="val 23764"/>
                <a:gd name="adj2" fmla="val 106394"/>
                <a:gd name="adj3" fmla="val -207593"/>
                <a:gd name="adj4" fmla="val 224236"/>
              </a:avLst>
            </a:prstGeom>
            <a:grp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2400" b="1" i="1" dirty="0" err="1">
                  <a:solidFill>
                    <a:schemeClr val="bg2"/>
                  </a:solidFill>
                  <a:latin typeface="Times New Roman" panose="02020603050405020304" pitchFamily="18" charset="0"/>
                </a:rPr>
                <a:t>U</a:t>
              </a:r>
              <a:r>
                <a:rPr lang="en-US" altLang="zh-CN" sz="2400" b="1" baseline="-25000" dirty="0" err="1">
                  <a:solidFill>
                    <a:schemeClr val="bg2"/>
                  </a:solidFill>
                  <a:latin typeface="Times New Roman" panose="02020603050405020304" pitchFamily="18" charset="0"/>
                </a:rPr>
                <a:t>o</a:t>
              </a:r>
              <a:r>
                <a:rPr lang="zh-CN" altLang="en-US" sz="2400" b="1" dirty="0">
                  <a:solidFill>
                    <a:schemeClr val="bg2"/>
                  </a:solidFill>
                  <a:latin typeface="Times New Roman" panose="02020603050405020304" pitchFamily="18" charset="0"/>
                </a:rPr>
                <a:t>＜ </a:t>
              </a:r>
              <a:r>
                <a:rPr lang="en-US" altLang="zh-CN" sz="2400" b="1" i="1" dirty="0">
                  <a:solidFill>
                    <a:schemeClr val="bg2"/>
                  </a:solidFill>
                  <a:latin typeface="Times New Roman" panose="02020603050405020304" pitchFamily="18" charset="0"/>
                </a:rPr>
                <a:t>U</a:t>
              </a:r>
              <a:r>
                <a:rPr lang="en-US" altLang="zh-CN" sz="2400" b="1" baseline="-25000" dirty="0">
                  <a:solidFill>
                    <a:schemeClr val="bg2"/>
                  </a:solidFill>
                  <a:latin typeface="Times New Roman" panose="02020603050405020304" pitchFamily="18" charset="0"/>
                </a:rPr>
                <a:t>i</a:t>
              </a:r>
            </a:p>
          </p:txBody>
        </p:sp>
        <p:sp>
          <p:nvSpPr>
            <p:cNvPr id="11" name="Line 10">
              <a:extLst>
                <a:ext uri="{FF2B5EF4-FFF2-40B4-BE49-F238E27FC236}">
                  <a16:creationId xmlns:a16="http://schemas.microsoft.com/office/drawing/2014/main" id="{35182BC2-3F5D-CDB1-8235-CF392609995E}"/>
                </a:ext>
              </a:extLst>
            </p:cNvPr>
            <p:cNvSpPr>
              <a:spLocks noChangeShapeType="1"/>
            </p:cNvSpPr>
            <p:nvPr/>
          </p:nvSpPr>
          <p:spPr bwMode="auto">
            <a:xfrm flipH="1" flipV="1">
              <a:off x="2976" y="1776"/>
              <a:ext cx="288" cy="624"/>
            </a:xfrm>
            <a:prstGeom prst="line">
              <a:avLst/>
            </a:prstGeom>
            <a:grp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extLst>
      <p:ext uri="{BB962C8B-B14F-4D97-AF65-F5344CB8AC3E}">
        <p14:creationId xmlns:p14="http://schemas.microsoft.com/office/powerpoint/2010/main" val="11630465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919A48-732A-280C-4F47-77E5FEDE41FE}"/>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0AFC224D-ACBD-7891-EEF9-5ED21B21B71E}"/>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E873BF6C-10C7-F416-848E-75701CB091F2}"/>
              </a:ext>
            </a:extLst>
          </p:cNvPr>
          <p:cNvSpPr/>
          <p:nvPr/>
        </p:nvSpPr>
        <p:spPr>
          <a:xfrm>
            <a:off x="934085" y="266700"/>
            <a:ext cx="6711950"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三、基本</a:t>
            </a:r>
            <a:r>
              <a:rPr lang="zh-CN" altLang="en-US" sz="2800" b="1" dirty="0">
                <a:latin typeface="+mj-ea"/>
                <a:ea typeface="微软雅黑" panose="020B0503020204020204" pitchFamily="34" charset="-122"/>
                <a:cs typeface="+mj-ea"/>
                <a:sym typeface="Arial" panose="020B0604020202020204" pitchFamily="34" charset="0"/>
              </a:rPr>
              <a:t>共集放大电路动态分析</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DB647648-34D0-358F-08CF-3FCA8F59D4A9}"/>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a:extLst>
              <a:ext uri="{FF2B5EF4-FFF2-40B4-BE49-F238E27FC236}">
                <a16:creationId xmlns:a16="http://schemas.microsoft.com/office/drawing/2014/main" id="{EF9FFFC7-458E-E001-20D8-28B000D5F9C4}"/>
              </a:ext>
            </a:extLst>
          </p:cNvPr>
          <p:cNvSpPr txBox="1">
            <a:spLocks noChangeArrowheads="1"/>
          </p:cNvSpPr>
          <p:nvPr/>
        </p:nvSpPr>
        <p:spPr>
          <a:xfrm>
            <a:off x="1487631" y="1301519"/>
            <a:ext cx="6802438" cy="51911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altLang="zh-CN" sz="2800" b="1" dirty="0"/>
              <a:t>2</a:t>
            </a:r>
            <a:r>
              <a:rPr lang="zh-CN" altLang="en-US" sz="2800" b="1" dirty="0"/>
              <a:t>、输入电阻的分析</a:t>
            </a:r>
          </a:p>
        </p:txBody>
      </p:sp>
      <p:graphicFrame>
        <p:nvGraphicFramePr>
          <p:cNvPr id="3" name="Object 3">
            <a:extLst>
              <a:ext uri="{FF2B5EF4-FFF2-40B4-BE49-F238E27FC236}">
                <a16:creationId xmlns:a16="http://schemas.microsoft.com/office/drawing/2014/main" id="{F61DA734-F7E1-AC14-E336-23826A0964E2}"/>
              </a:ext>
            </a:extLst>
          </p:cNvPr>
          <p:cNvGraphicFramePr>
            <a:graphicFrameLocks noChangeAspect="1"/>
          </p:cNvGraphicFramePr>
          <p:nvPr>
            <p:extLst>
              <p:ext uri="{D42A27DB-BD31-4B8C-83A1-F6EECF244321}">
                <p14:modId xmlns:p14="http://schemas.microsoft.com/office/powerpoint/2010/main" val="1844246794"/>
              </p:ext>
            </p:extLst>
          </p:nvPr>
        </p:nvGraphicFramePr>
        <p:xfrm>
          <a:off x="2567131" y="4219344"/>
          <a:ext cx="4191000" cy="855663"/>
        </p:xfrm>
        <a:graphic>
          <a:graphicData uri="http://schemas.openxmlformats.org/presentationml/2006/ole">
            <mc:AlternateContent xmlns:mc="http://schemas.openxmlformats.org/markup-compatibility/2006">
              <mc:Choice xmlns:v="urn:schemas-microsoft-com:vml" Requires="v">
                <p:oleObj name="Equation" r:id="rId3" imgW="2108200" imgH="431800" progId="Equation.3">
                  <p:embed/>
                </p:oleObj>
              </mc:Choice>
              <mc:Fallback>
                <p:oleObj name="Equation" r:id="rId3" imgW="2108200" imgH="431800" progId="Equation.3">
                  <p:embed/>
                  <p:pic>
                    <p:nvPicPr>
                      <p:cNvPr id="3" name="Object 3">
                        <a:extLst>
                          <a:ext uri="{FF2B5EF4-FFF2-40B4-BE49-F238E27FC236}">
                            <a16:creationId xmlns:a16="http://schemas.microsoft.com/office/drawing/2014/main" id="{3B273109-8977-4992-7ADF-37FA981031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7131" y="4219344"/>
                        <a:ext cx="4191000" cy="855663"/>
                      </a:xfrm>
                      <a:prstGeom prst="rect">
                        <a:avLst/>
                      </a:prstGeom>
                      <a:solidFill>
                        <a:schemeClr val="bg2"/>
                      </a:solidFill>
                      <a:ln w="9525">
                        <a:solidFill>
                          <a:srgbClr val="FF3300"/>
                        </a:solidFill>
                        <a:miter lim="800000"/>
                        <a:headEnd/>
                        <a:tailEnd/>
                      </a:ln>
                      <a:effectLst/>
                    </p:spPr>
                  </p:pic>
                </p:oleObj>
              </mc:Fallback>
            </mc:AlternateContent>
          </a:graphicData>
        </a:graphic>
      </p:graphicFrame>
      <p:sp>
        <p:nvSpPr>
          <p:cNvPr id="4" name="Text Box 4">
            <a:extLst>
              <a:ext uri="{FF2B5EF4-FFF2-40B4-BE49-F238E27FC236}">
                <a16:creationId xmlns:a16="http://schemas.microsoft.com/office/drawing/2014/main" id="{F371C990-C3AA-9410-00B0-83AF8820C2AD}"/>
              </a:ext>
            </a:extLst>
          </p:cNvPr>
          <p:cNvSpPr txBox="1">
            <a:spLocks noChangeArrowheads="1"/>
          </p:cNvSpPr>
          <p:nvPr/>
        </p:nvSpPr>
        <p:spPr bwMode="auto">
          <a:xfrm>
            <a:off x="2871931" y="6048144"/>
            <a:ext cx="2514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eaLnBrk="1" hangingPunct="1">
              <a:spcBef>
                <a:spcPct val="50000"/>
              </a:spcBef>
              <a:buClrTx/>
              <a:buSzTx/>
              <a:buFontTx/>
              <a:buNone/>
            </a:pPr>
            <a:r>
              <a:rPr kumimoji="1" lang="en-US" altLang="zh-CN" sz="2400" b="1" i="1" dirty="0">
                <a:solidFill>
                  <a:srgbClr val="A50021"/>
                </a:solidFill>
                <a:latin typeface="Times New Roman" panose="02020603050405020304" pitchFamily="18" charset="0"/>
              </a:rPr>
              <a:t>R</a:t>
            </a:r>
            <a:r>
              <a:rPr kumimoji="1" lang="en-US" altLang="zh-CN" sz="2400" b="1" baseline="-25000" dirty="0">
                <a:solidFill>
                  <a:srgbClr val="A50021"/>
                </a:solidFill>
                <a:latin typeface="Times New Roman" panose="02020603050405020304" pitchFamily="18" charset="0"/>
              </a:rPr>
              <a:t>i</a:t>
            </a:r>
            <a:r>
              <a:rPr kumimoji="1" lang="zh-CN" altLang="en-US" sz="2400" b="1" dirty="0">
                <a:solidFill>
                  <a:srgbClr val="A50021"/>
                </a:solidFill>
                <a:latin typeface="Times New Roman" panose="02020603050405020304" pitchFamily="18" charset="0"/>
              </a:rPr>
              <a:t>与负载有关！</a:t>
            </a:r>
          </a:p>
        </p:txBody>
      </p:sp>
      <p:graphicFrame>
        <p:nvGraphicFramePr>
          <p:cNvPr id="5" name="Object 5">
            <a:extLst>
              <a:ext uri="{FF2B5EF4-FFF2-40B4-BE49-F238E27FC236}">
                <a16:creationId xmlns:a16="http://schemas.microsoft.com/office/drawing/2014/main" id="{F5177BC0-123C-F955-C71E-0955323D495A}"/>
              </a:ext>
            </a:extLst>
          </p:cNvPr>
          <p:cNvGraphicFramePr>
            <a:graphicFrameLocks noChangeAspect="1"/>
          </p:cNvGraphicFramePr>
          <p:nvPr>
            <p:extLst>
              <p:ext uri="{D42A27DB-BD31-4B8C-83A1-F6EECF244321}">
                <p14:modId xmlns:p14="http://schemas.microsoft.com/office/powerpoint/2010/main" val="3139845394"/>
              </p:ext>
            </p:extLst>
          </p:nvPr>
        </p:nvGraphicFramePr>
        <p:xfrm>
          <a:off x="2567131" y="2022244"/>
          <a:ext cx="3505200" cy="1857375"/>
        </p:xfrm>
        <a:graphic>
          <a:graphicData uri="http://schemas.openxmlformats.org/presentationml/2006/ole">
            <mc:AlternateContent xmlns:mc="http://schemas.openxmlformats.org/markup-compatibility/2006">
              <mc:Choice xmlns:v="urn:schemas-microsoft-com:vml" Requires="v">
                <p:oleObj name="Photo Editor 照片" r:id="rId5" imgW="11841228" imgH="6276190" progId="MSPhotoEd.3">
                  <p:embed/>
                </p:oleObj>
              </mc:Choice>
              <mc:Fallback>
                <p:oleObj name="Photo Editor 照片" r:id="rId5" imgW="11841228" imgH="6276190" progId="MSPhotoEd.3">
                  <p:embed/>
                  <p:pic>
                    <p:nvPicPr>
                      <p:cNvPr id="69637" name="Object 5">
                        <a:extLst>
                          <a:ext uri="{FF2B5EF4-FFF2-40B4-BE49-F238E27FC236}">
                            <a16:creationId xmlns:a16="http://schemas.microsoft.com/office/drawing/2014/main" id="{B2DB4608-68E5-AE7F-1898-510E1009315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67131" y="2022244"/>
                        <a:ext cx="350520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6" name="Group 6">
            <a:extLst>
              <a:ext uri="{FF2B5EF4-FFF2-40B4-BE49-F238E27FC236}">
                <a16:creationId xmlns:a16="http://schemas.microsoft.com/office/drawing/2014/main" id="{AE742099-A92A-2955-9D34-1BB4566D5FC5}"/>
              </a:ext>
            </a:extLst>
          </p:cNvPr>
          <p:cNvGrpSpPr>
            <a:grpSpLocks/>
          </p:cNvGrpSpPr>
          <p:nvPr/>
        </p:nvGrpSpPr>
        <p:grpSpPr bwMode="auto">
          <a:xfrm>
            <a:off x="6023119" y="2366732"/>
            <a:ext cx="1268412" cy="1298575"/>
            <a:chOff x="3281" y="1273"/>
            <a:chExt cx="799" cy="818"/>
          </a:xfrm>
        </p:grpSpPr>
        <p:sp>
          <p:nvSpPr>
            <p:cNvPr id="7" name="Rectangle 7">
              <a:extLst>
                <a:ext uri="{FF2B5EF4-FFF2-40B4-BE49-F238E27FC236}">
                  <a16:creationId xmlns:a16="http://schemas.microsoft.com/office/drawing/2014/main" id="{83C11767-2678-59D9-4CA1-B914C989B6BE}"/>
                </a:ext>
              </a:extLst>
            </p:cNvPr>
            <p:cNvSpPr>
              <a:spLocks noChangeArrowheads="1"/>
            </p:cNvSpPr>
            <p:nvPr/>
          </p:nvSpPr>
          <p:spPr bwMode="auto">
            <a:xfrm>
              <a:off x="3600" y="1561"/>
              <a:ext cx="57" cy="192"/>
            </a:xfrm>
            <a:prstGeom prst="rect">
              <a:avLst/>
            </a:prstGeom>
            <a:solidFill>
              <a:srgbClr val="CCFFFF"/>
            </a:solid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algn="ctr" eaLnBrk="1" hangingPunct="1">
                <a:spcBef>
                  <a:spcPct val="0"/>
                </a:spcBef>
                <a:buClrTx/>
                <a:buSzTx/>
                <a:buFontTx/>
                <a:buNone/>
              </a:pPr>
              <a:endParaRPr lang="zh-CN" altLang="en-US" sz="2000" b="1">
                <a:latin typeface="Arial" panose="020B0604020202020204" pitchFamily="34" charset="0"/>
              </a:endParaRPr>
            </a:p>
          </p:txBody>
        </p:sp>
        <p:sp>
          <p:nvSpPr>
            <p:cNvPr id="8" name="Line 8">
              <a:extLst>
                <a:ext uri="{FF2B5EF4-FFF2-40B4-BE49-F238E27FC236}">
                  <a16:creationId xmlns:a16="http://schemas.microsoft.com/office/drawing/2014/main" id="{55EA5FEF-01B9-C3B7-1D06-946E7A4E284C}"/>
                </a:ext>
              </a:extLst>
            </p:cNvPr>
            <p:cNvSpPr>
              <a:spLocks noChangeShapeType="1"/>
            </p:cNvSpPr>
            <p:nvPr/>
          </p:nvSpPr>
          <p:spPr bwMode="auto">
            <a:xfrm flipV="1">
              <a:off x="3625" y="1273"/>
              <a:ext cx="0" cy="2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 name="Line 9">
              <a:extLst>
                <a:ext uri="{FF2B5EF4-FFF2-40B4-BE49-F238E27FC236}">
                  <a16:creationId xmlns:a16="http://schemas.microsoft.com/office/drawing/2014/main" id="{B7A2D59B-5904-11F7-B912-294273F97397}"/>
                </a:ext>
              </a:extLst>
            </p:cNvPr>
            <p:cNvSpPr>
              <a:spLocks noChangeShapeType="1"/>
            </p:cNvSpPr>
            <p:nvPr/>
          </p:nvSpPr>
          <p:spPr bwMode="auto">
            <a:xfrm flipH="1">
              <a:off x="3285" y="1273"/>
              <a:ext cx="338" cy="0"/>
            </a:xfrm>
            <a:prstGeom prst="line">
              <a:avLst/>
            </a:prstGeom>
            <a:noFill/>
            <a:ln w="1905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Line 10">
              <a:extLst>
                <a:ext uri="{FF2B5EF4-FFF2-40B4-BE49-F238E27FC236}">
                  <a16:creationId xmlns:a16="http://schemas.microsoft.com/office/drawing/2014/main" id="{A8568DC2-FE96-EA79-9731-08FC5A81F018}"/>
                </a:ext>
              </a:extLst>
            </p:cNvPr>
            <p:cNvSpPr>
              <a:spLocks noChangeShapeType="1"/>
            </p:cNvSpPr>
            <p:nvPr/>
          </p:nvSpPr>
          <p:spPr bwMode="auto">
            <a:xfrm flipV="1">
              <a:off x="3621" y="1758"/>
              <a:ext cx="0" cy="33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 name="Line 11">
              <a:extLst>
                <a:ext uri="{FF2B5EF4-FFF2-40B4-BE49-F238E27FC236}">
                  <a16:creationId xmlns:a16="http://schemas.microsoft.com/office/drawing/2014/main" id="{6B769704-7048-6414-D273-D291D67D000B}"/>
                </a:ext>
              </a:extLst>
            </p:cNvPr>
            <p:cNvSpPr>
              <a:spLocks noChangeShapeType="1"/>
            </p:cNvSpPr>
            <p:nvPr/>
          </p:nvSpPr>
          <p:spPr bwMode="auto">
            <a:xfrm flipH="1">
              <a:off x="3281" y="2089"/>
              <a:ext cx="338" cy="0"/>
            </a:xfrm>
            <a:prstGeom prst="line">
              <a:avLst/>
            </a:prstGeom>
            <a:noFill/>
            <a:ln w="1905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 name="Text Box 12">
              <a:extLst>
                <a:ext uri="{FF2B5EF4-FFF2-40B4-BE49-F238E27FC236}">
                  <a16:creationId xmlns:a16="http://schemas.microsoft.com/office/drawing/2014/main" id="{98BB8BB8-279C-9F1B-CBF0-575ADF42E712}"/>
                </a:ext>
              </a:extLst>
            </p:cNvPr>
            <p:cNvSpPr txBox="1">
              <a:spLocks noChangeArrowheads="1"/>
            </p:cNvSpPr>
            <p:nvPr/>
          </p:nvSpPr>
          <p:spPr bwMode="auto">
            <a:xfrm>
              <a:off x="3696" y="1536"/>
              <a:ext cx="38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eaLnBrk="1" hangingPunct="1">
                <a:spcBef>
                  <a:spcPct val="50000"/>
                </a:spcBef>
                <a:buClrTx/>
                <a:buSzTx/>
                <a:buFontTx/>
                <a:buNone/>
              </a:pPr>
              <a:r>
                <a:rPr kumimoji="1" lang="en-US" altLang="zh-CN" sz="2000" b="1" i="1">
                  <a:latin typeface="Times New Roman" panose="02020603050405020304" pitchFamily="18" charset="0"/>
                </a:rPr>
                <a:t>R</a:t>
              </a:r>
              <a:r>
                <a:rPr kumimoji="1" lang="en-US" altLang="zh-CN" sz="2000" b="1" baseline="-25000">
                  <a:latin typeface="Times New Roman" panose="02020603050405020304" pitchFamily="18" charset="0"/>
                </a:rPr>
                <a:t>L</a:t>
              </a:r>
              <a:endParaRPr kumimoji="1" lang="en-US" altLang="zh-CN" sz="2000" b="1">
                <a:latin typeface="Times New Roman" panose="02020603050405020304" pitchFamily="18" charset="0"/>
              </a:endParaRPr>
            </a:p>
          </p:txBody>
        </p:sp>
      </p:grpSp>
      <p:grpSp>
        <p:nvGrpSpPr>
          <p:cNvPr id="14" name="Group 13">
            <a:extLst>
              <a:ext uri="{FF2B5EF4-FFF2-40B4-BE49-F238E27FC236}">
                <a16:creationId xmlns:a16="http://schemas.microsoft.com/office/drawing/2014/main" id="{543F3742-12E1-4527-755A-DE0603B02848}"/>
              </a:ext>
            </a:extLst>
          </p:cNvPr>
          <p:cNvGrpSpPr>
            <a:grpSpLocks/>
          </p:cNvGrpSpPr>
          <p:nvPr/>
        </p:nvGrpSpPr>
        <p:grpSpPr bwMode="auto">
          <a:xfrm>
            <a:off x="1728931" y="5286144"/>
            <a:ext cx="5921375" cy="457200"/>
            <a:chOff x="576" y="2976"/>
            <a:chExt cx="3730" cy="288"/>
          </a:xfrm>
        </p:grpSpPr>
        <p:graphicFrame>
          <p:nvGraphicFramePr>
            <p:cNvPr id="15" name="Object 14">
              <a:extLst>
                <a:ext uri="{FF2B5EF4-FFF2-40B4-BE49-F238E27FC236}">
                  <a16:creationId xmlns:a16="http://schemas.microsoft.com/office/drawing/2014/main" id="{307E2EBD-FEEB-A5C2-235B-CCE751514888}"/>
                </a:ext>
              </a:extLst>
            </p:cNvPr>
            <p:cNvGraphicFramePr>
              <a:graphicFrameLocks noChangeAspect="1"/>
            </p:cNvGraphicFramePr>
            <p:nvPr>
              <p:extLst>
                <p:ext uri="{D42A27DB-BD31-4B8C-83A1-F6EECF244321}">
                  <p14:modId xmlns:p14="http://schemas.microsoft.com/office/powerpoint/2010/main" val="34327288"/>
                </p:ext>
              </p:extLst>
            </p:nvPr>
          </p:nvGraphicFramePr>
          <p:xfrm>
            <a:off x="1968" y="2976"/>
            <a:ext cx="2338" cy="285"/>
          </p:xfrm>
          <a:graphic>
            <a:graphicData uri="http://schemas.openxmlformats.org/presentationml/2006/ole">
              <mc:AlternateContent xmlns:mc="http://schemas.openxmlformats.org/markup-compatibility/2006">
                <mc:Choice xmlns:v="urn:schemas-microsoft-com:vml" Requires="v">
                  <p:oleObj name="Equation" r:id="rId7" imgW="1866900" imgH="228600" progId="Equation.3">
                    <p:embed/>
                  </p:oleObj>
                </mc:Choice>
                <mc:Fallback>
                  <p:oleObj name="Equation" r:id="rId7" imgW="1866900" imgH="228600" progId="Equation.3">
                    <p:embed/>
                    <p:pic>
                      <p:nvPicPr>
                        <p:cNvPr id="69644" name="Object 14">
                          <a:extLst>
                            <a:ext uri="{FF2B5EF4-FFF2-40B4-BE49-F238E27FC236}">
                              <a16:creationId xmlns:a16="http://schemas.microsoft.com/office/drawing/2014/main" id="{5D116C6F-59CF-BD41-09DA-302D9CD6242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68" y="2976"/>
                          <a:ext cx="2338" cy="285"/>
                        </a:xfrm>
                        <a:prstGeom prst="rect">
                          <a:avLst/>
                        </a:prstGeom>
                        <a:solidFill>
                          <a:schemeClr val="bg2"/>
                        </a:solidFill>
                        <a:ln w="9525">
                          <a:solidFill>
                            <a:srgbClr val="FF3300"/>
                          </a:solidFill>
                          <a:miter lim="800000"/>
                          <a:headEnd/>
                          <a:tailEnd/>
                        </a:ln>
                        <a:effectLst/>
                      </p:spPr>
                    </p:pic>
                  </p:oleObj>
                </mc:Fallback>
              </mc:AlternateContent>
            </a:graphicData>
          </a:graphic>
        </p:graphicFrame>
        <p:sp>
          <p:nvSpPr>
            <p:cNvPr id="16" name="Text Box 15">
              <a:extLst>
                <a:ext uri="{FF2B5EF4-FFF2-40B4-BE49-F238E27FC236}">
                  <a16:creationId xmlns:a16="http://schemas.microsoft.com/office/drawing/2014/main" id="{EDCDF148-7DCF-0CCA-8958-96CCA21483AC}"/>
                </a:ext>
              </a:extLst>
            </p:cNvPr>
            <p:cNvSpPr txBox="1">
              <a:spLocks noChangeArrowheads="1"/>
            </p:cNvSpPr>
            <p:nvPr/>
          </p:nvSpPr>
          <p:spPr bwMode="auto">
            <a:xfrm>
              <a:off x="576" y="2976"/>
              <a:ext cx="129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eaLnBrk="1" hangingPunct="1">
                <a:spcBef>
                  <a:spcPct val="50000"/>
                </a:spcBef>
                <a:buClrTx/>
                <a:buSzTx/>
                <a:buFontTx/>
                <a:buNone/>
              </a:pPr>
              <a:r>
                <a:rPr kumimoji="1" lang="zh-CN" altLang="en-US" sz="2400" b="1">
                  <a:latin typeface="Times New Roman" panose="02020603050405020304" pitchFamily="18" charset="0"/>
                </a:rPr>
                <a:t>带负载电阻后</a:t>
              </a:r>
            </a:p>
          </p:txBody>
        </p:sp>
      </p:grpSp>
      <p:sp>
        <p:nvSpPr>
          <p:cNvPr id="18" name="Oval 16">
            <a:extLst>
              <a:ext uri="{FF2B5EF4-FFF2-40B4-BE49-F238E27FC236}">
                <a16:creationId xmlns:a16="http://schemas.microsoft.com/office/drawing/2014/main" id="{441A9467-18CD-953A-91DC-7C369C7768AC}"/>
              </a:ext>
            </a:extLst>
          </p:cNvPr>
          <p:cNvSpPr>
            <a:spLocks noChangeArrowheads="1"/>
          </p:cNvSpPr>
          <p:nvPr/>
        </p:nvSpPr>
        <p:spPr bwMode="auto">
          <a:xfrm>
            <a:off x="5673869" y="5214707"/>
            <a:ext cx="2089150" cy="576262"/>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algn="ctr" eaLnBrk="1" hangingPunct="1">
              <a:spcBef>
                <a:spcPct val="0"/>
              </a:spcBef>
              <a:buClrTx/>
              <a:buSzTx/>
              <a:buFontTx/>
              <a:buNone/>
            </a:pPr>
            <a:endParaRPr lang="zh-CN" altLang="en-US" sz="2000" b="1">
              <a:latin typeface="Arial" panose="020B0604020202020204" pitchFamily="34" charset="0"/>
            </a:endParaRPr>
          </a:p>
        </p:txBody>
      </p:sp>
      <p:grpSp>
        <p:nvGrpSpPr>
          <p:cNvPr id="19" name="Group 17">
            <a:extLst>
              <a:ext uri="{FF2B5EF4-FFF2-40B4-BE49-F238E27FC236}">
                <a16:creationId xmlns:a16="http://schemas.microsoft.com/office/drawing/2014/main" id="{1CBBF080-CE4A-3FDA-58A1-5EA7F20F357D}"/>
              </a:ext>
            </a:extLst>
          </p:cNvPr>
          <p:cNvGrpSpPr>
            <a:grpSpLocks/>
          </p:cNvGrpSpPr>
          <p:nvPr/>
        </p:nvGrpSpPr>
        <p:grpSpPr bwMode="auto">
          <a:xfrm>
            <a:off x="5602431" y="3636732"/>
            <a:ext cx="4525963" cy="1290637"/>
            <a:chOff x="2796" y="1907"/>
            <a:chExt cx="2851" cy="813"/>
          </a:xfrm>
        </p:grpSpPr>
        <p:sp>
          <p:nvSpPr>
            <p:cNvPr id="20" name="Oval 18">
              <a:extLst>
                <a:ext uri="{FF2B5EF4-FFF2-40B4-BE49-F238E27FC236}">
                  <a16:creationId xmlns:a16="http://schemas.microsoft.com/office/drawing/2014/main" id="{25350523-DB2C-F9C5-E3EC-BD3E1F63D8B8}"/>
                </a:ext>
              </a:extLst>
            </p:cNvPr>
            <p:cNvSpPr>
              <a:spLocks noChangeArrowheads="1"/>
            </p:cNvSpPr>
            <p:nvPr/>
          </p:nvSpPr>
          <p:spPr bwMode="auto">
            <a:xfrm>
              <a:off x="2796" y="2311"/>
              <a:ext cx="771" cy="409"/>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algn="ctr" eaLnBrk="1" hangingPunct="1">
                <a:spcBef>
                  <a:spcPct val="0"/>
                </a:spcBef>
                <a:buClrTx/>
                <a:buSzTx/>
                <a:buFontTx/>
                <a:buNone/>
              </a:pPr>
              <a:endParaRPr lang="zh-CN" altLang="en-US" sz="2000" b="1">
                <a:latin typeface="Arial" panose="020B0604020202020204" pitchFamily="34" charset="0"/>
              </a:endParaRPr>
            </a:p>
          </p:txBody>
        </p:sp>
        <p:sp>
          <p:nvSpPr>
            <p:cNvPr id="21" name="AutoShape 19">
              <a:extLst>
                <a:ext uri="{FF2B5EF4-FFF2-40B4-BE49-F238E27FC236}">
                  <a16:creationId xmlns:a16="http://schemas.microsoft.com/office/drawing/2014/main" id="{1BDD2CCE-3965-3042-D41A-60EEE0A5A2B0}"/>
                </a:ext>
              </a:extLst>
            </p:cNvPr>
            <p:cNvSpPr>
              <a:spLocks/>
            </p:cNvSpPr>
            <p:nvPr/>
          </p:nvSpPr>
          <p:spPr bwMode="auto">
            <a:xfrm>
              <a:off x="3833" y="1907"/>
              <a:ext cx="1814" cy="525"/>
            </a:xfrm>
            <a:prstGeom prst="borderCallout1">
              <a:avLst>
                <a:gd name="adj1" fmla="val 13713"/>
                <a:gd name="adj2" fmla="val -2648"/>
                <a:gd name="adj3" fmla="val 83810"/>
                <a:gd name="adj4" fmla="val -21389"/>
              </a:avLst>
            </a:prstGeom>
            <a:solidFill>
              <a:schemeClr val="accent2">
                <a:lumMod val="75000"/>
              </a:schemeClr>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algn="ctr" eaLnBrk="1" hangingPunct="1">
                <a:spcBef>
                  <a:spcPct val="0"/>
                </a:spcBef>
                <a:buClrTx/>
                <a:buSzTx/>
                <a:buFontTx/>
                <a:buNone/>
              </a:pPr>
              <a:r>
                <a:rPr kumimoji="1" lang="zh-CN" altLang="en-US" sz="2400" b="1" dirty="0">
                  <a:solidFill>
                    <a:schemeClr val="bg2"/>
                  </a:solidFill>
                  <a:latin typeface="Times New Roman" panose="02020603050405020304" pitchFamily="18" charset="0"/>
                </a:rPr>
                <a:t>从基极看</a:t>
              </a:r>
              <a:r>
                <a:rPr kumimoji="1" lang="en-US" altLang="zh-CN" sz="2400" b="1" i="1" dirty="0">
                  <a:solidFill>
                    <a:schemeClr val="bg2"/>
                  </a:solidFill>
                  <a:latin typeface="Times New Roman" panose="02020603050405020304" pitchFamily="18" charset="0"/>
                </a:rPr>
                <a:t>R</a:t>
              </a:r>
              <a:r>
                <a:rPr kumimoji="1" lang="en-US" altLang="zh-CN" sz="2400" b="1" baseline="-25000" dirty="0">
                  <a:solidFill>
                    <a:schemeClr val="bg2"/>
                  </a:solidFill>
                  <a:latin typeface="Times New Roman" panose="02020603050405020304" pitchFamily="18" charset="0"/>
                </a:rPr>
                <a:t>e</a:t>
              </a:r>
              <a:r>
                <a:rPr kumimoji="1" lang="zh-CN" altLang="en-US" sz="2400" b="1" dirty="0">
                  <a:solidFill>
                    <a:schemeClr val="bg2"/>
                  </a:solidFill>
                  <a:latin typeface="Times New Roman" panose="02020603050405020304" pitchFamily="18" charset="0"/>
                </a:rPr>
                <a:t>，被增大到（</a:t>
              </a:r>
              <a:r>
                <a:rPr kumimoji="1" lang="en-US" altLang="zh-CN" sz="2400" b="1" dirty="0">
                  <a:solidFill>
                    <a:schemeClr val="bg2"/>
                  </a:solidFill>
                  <a:latin typeface="Times New Roman" panose="02020603050405020304" pitchFamily="18" charset="0"/>
                </a:rPr>
                <a:t>1+</a:t>
              </a:r>
              <a:r>
                <a:rPr kumimoji="1" lang="el-GR" altLang="zh-CN" sz="2400" b="1" i="1" dirty="0">
                  <a:solidFill>
                    <a:schemeClr val="bg2"/>
                  </a:solidFill>
                  <a:latin typeface="Times New Roman" panose="02020603050405020304" pitchFamily="18" charset="0"/>
                  <a:cs typeface="Times New Roman" panose="02020603050405020304" pitchFamily="18" charset="0"/>
                </a:rPr>
                <a:t>β</a:t>
              </a:r>
              <a:r>
                <a:rPr kumimoji="1" lang="zh-CN" altLang="en-US" sz="2400" b="1" dirty="0">
                  <a:solidFill>
                    <a:schemeClr val="bg2"/>
                  </a:solidFill>
                  <a:latin typeface="Times New Roman" panose="02020603050405020304" pitchFamily="18" charset="0"/>
                </a:rPr>
                <a:t>）倍</a:t>
              </a:r>
            </a:p>
          </p:txBody>
        </p:sp>
      </p:grpSp>
    </p:spTree>
    <p:extLst>
      <p:ext uri="{BB962C8B-B14F-4D97-AF65-F5344CB8AC3E}">
        <p14:creationId xmlns:p14="http://schemas.microsoft.com/office/powerpoint/2010/main" val="19753190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3ED934-CE4D-B19D-C6E9-F494CDF05568}"/>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122B8C0F-D663-9E6B-D368-3ED89F5B5A33}"/>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32FFAE8C-7117-1501-3C88-EB0CC396A3C8}"/>
              </a:ext>
            </a:extLst>
          </p:cNvPr>
          <p:cNvSpPr/>
          <p:nvPr/>
        </p:nvSpPr>
        <p:spPr>
          <a:xfrm>
            <a:off x="934085" y="266700"/>
            <a:ext cx="6711950"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三、基本</a:t>
            </a:r>
            <a:r>
              <a:rPr lang="zh-CN" altLang="en-US" sz="2800" b="1" dirty="0">
                <a:latin typeface="+mj-ea"/>
                <a:ea typeface="微软雅黑" panose="020B0503020204020204" pitchFamily="34" charset="-122"/>
                <a:cs typeface="+mj-ea"/>
                <a:sym typeface="Arial" panose="020B0604020202020204" pitchFamily="34" charset="0"/>
              </a:rPr>
              <a:t>共集放大电路动态分析</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5F49E677-CED1-D922-1F67-991B0671EC1F}"/>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a:extLst>
              <a:ext uri="{FF2B5EF4-FFF2-40B4-BE49-F238E27FC236}">
                <a16:creationId xmlns:a16="http://schemas.microsoft.com/office/drawing/2014/main" id="{5DBBC0A4-ABC7-713D-2726-5A65A8E0F480}"/>
              </a:ext>
            </a:extLst>
          </p:cNvPr>
          <p:cNvSpPr txBox="1">
            <a:spLocks noChangeArrowheads="1"/>
          </p:cNvSpPr>
          <p:nvPr/>
        </p:nvSpPr>
        <p:spPr>
          <a:xfrm>
            <a:off x="1734820" y="1372684"/>
            <a:ext cx="7772400" cy="79216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altLang="zh-CN" sz="2800" b="1" dirty="0"/>
              <a:t>3</a:t>
            </a:r>
            <a:r>
              <a:rPr lang="zh-CN" altLang="en-US" sz="2800" b="1" dirty="0"/>
              <a:t>、输出电阻的分析</a:t>
            </a:r>
          </a:p>
        </p:txBody>
      </p:sp>
      <p:graphicFrame>
        <p:nvGraphicFramePr>
          <p:cNvPr id="3" name="Object 3">
            <a:extLst>
              <a:ext uri="{FF2B5EF4-FFF2-40B4-BE49-F238E27FC236}">
                <a16:creationId xmlns:a16="http://schemas.microsoft.com/office/drawing/2014/main" id="{3FF803ED-D738-D03F-D965-9C9187164F8B}"/>
              </a:ext>
            </a:extLst>
          </p:cNvPr>
          <p:cNvGraphicFramePr>
            <a:graphicFrameLocks noChangeAspect="1"/>
          </p:cNvGraphicFramePr>
          <p:nvPr>
            <p:extLst>
              <p:ext uri="{D42A27DB-BD31-4B8C-83A1-F6EECF244321}">
                <p14:modId xmlns:p14="http://schemas.microsoft.com/office/powerpoint/2010/main" val="606021264"/>
              </p:ext>
            </p:extLst>
          </p:nvPr>
        </p:nvGraphicFramePr>
        <p:xfrm>
          <a:off x="6705283" y="2200564"/>
          <a:ext cx="2801937" cy="2952750"/>
        </p:xfrm>
        <a:graphic>
          <a:graphicData uri="http://schemas.openxmlformats.org/presentationml/2006/ole">
            <mc:AlternateContent xmlns:mc="http://schemas.openxmlformats.org/markup-compatibility/2006">
              <mc:Choice xmlns:v="urn:schemas-microsoft-com:vml" Requires="v">
                <p:oleObj name="Equation" r:id="rId3" imgW="1447800" imgH="1524000" progId="Equation.3">
                  <p:embed/>
                </p:oleObj>
              </mc:Choice>
              <mc:Fallback>
                <p:oleObj name="Equation" r:id="rId3" imgW="1447800" imgH="1524000" progId="Equation.3">
                  <p:embed/>
                  <p:pic>
                    <p:nvPicPr>
                      <p:cNvPr id="3" name="Object 3">
                        <a:extLst>
                          <a:ext uri="{FF2B5EF4-FFF2-40B4-BE49-F238E27FC236}">
                            <a16:creationId xmlns:a16="http://schemas.microsoft.com/office/drawing/2014/main" id="{ED4BB832-B4E1-8837-D18A-1C9746E913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283" y="2200564"/>
                        <a:ext cx="2801937" cy="2952750"/>
                      </a:xfrm>
                      <a:prstGeom prst="rect">
                        <a:avLst/>
                      </a:prstGeom>
                      <a:solidFill>
                        <a:schemeClr val="bg2"/>
                      </a:solidFill>
                      <a:ln w="9525">
                        <a:solidFill>
                          <a:srgbClr val="FF3300"/>
                        </a:solidFill>
                        <a:miter lim="800000"/>
                        <a:headEnd/>
                        <a:tailEnd/>
                      </a:ln>
                      <a:effectLst/>
                    </p:spPr>
                  </p:pic>
                </p:oleObj>
              </mc:Fallback>
            </mc:AlternateContent>
          </a:graphicData>
        </a:graphic>
      </p:graphicFrame>
      <p:sp>
        <p:nvSpPr>
          <p:cNvPr id="4" name="Text Box 4">
            <a:extLst>
              <a:ext uri="{FF2B5EF4-FFF2-40B4-BE49-F238E27FC236}">
                <a16:creationId xmlns:a16="http://schemas.microsoft.com/office/drawing/2014/main" id="{7C20F095-76AF-49BA-21F6-DDA2C4CE7208}"/>
              </a:ext>
            </a:extLst>
          </p:cNvPr>
          <p:cNvSpPr txBox="1">
            <a:spLocks noChangeArrowheads="1"/>
          </p:cNvSpPr>
          <p:nvPr/>
        </p:nvSpPr>
        <p:spPr bwMode="auto">
          <a:xfrm>
            <a:off x="2528570" y="4289714"/>
            <a:ext cx="32766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eaLnBrk="1" hangingPunct="1">
              <a:spcBef>
                <a:spcPct val="50000"/>
              </a:spcBef>
              <a:buClrTx/>
              <a:buSzTx/>
              <a:buFontTx/>
              <a:buNone/>
            </a:pPr>
            <a:r>
              <a:rPr kumimoji="1" lang="en-US" altLang="zh-CN" sz="2400" b="1" i="1">
                <a:solidFill>
                  <a:srgbClr val="A50021"/>
                </a:solidFill>
                <a:latin typeface="Times New Roman" panose="02020603050405020304" pitchFamily="18" charset="0"/>
              </a:rPr>
              <a:t>R</a:t>
            </a:r>
            <a:r>
              <a:rPr kumimoji="1" lang="en-US" altLang="zh-CN" sz="2400" b="1" baseline="-25000">
                <a:solidFill>
                  <a:srgbClr val="A50021"/>
                </a:solidFill>
                <a:latin typeface="Times New Roman" panose="02020603050405020304" pitchFamily="18" charset="0"/>
              </a:rPr>
              <a:t>o</a:t>
            </a:r>
            <a:r>
              <a:rPr kumimoji="1" lang="zh-CN" altLang="en-US" sz="2400" b="1">
                <a:solidFill>
                  <a:srgbClr val="A50021"/>
                </a:solidFill>
                <a:latin typeface="Times New Roman" panose="02020603050405020304" pitchFamily="18" charset="0"/>
              </a:rPr>
              <a:t>与信号源内阻有关！</a:t>
            </a:r>
          </a:p>
        </p:txBody>
      </p:sp>
      <p:sp>
        <p:nvSpPr>
          <p:cNvPr id="5" name="Text Box 5">
            <a:extLst>
              <a:ext uri="{FF2B5EF4-FFF2-40B4-BE49-F238E27FC236}">
                <a16:creationId xmlns:a16="http://schemas.microsoft.com/office/drawing/2014/main" id="{D956E3E2-8187-0B0E-1EE0-AA41CD7BE79A}"/>
              </a:ext>
            </a:extLst>
          </p:cNvPr>
          <p:cNvSpPr txBox="1">
            <a:spLocks noChangeArrowheads="1"/>
          </p:cNvSpPr>
          <p:nvPr/>
        </p:nvSpPr>
        <p:spPr bwMode="auto">
          <a:xfrm>
            <a:off x="1771333" y="5801014"/>
            <a:ext cx="8534400"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a:spcBef>
                <a:spcPct val="50000"/>
              </a:spcBef>
              <a:buClrTx/>
              <a:buSzTx/>
              <a:buFontTx/>
              <a:buNone/>
            </a:pPr>
            <a:r>
              <a:rPr lang="zh-CN" altLang="en-US" sz="2800" b="1" dirty="0">
                <a:latin typeface="Times New Roman" panose="02020603050405020304" pitchFamily="18" charset="0"/>
              </a:rPr>
              <a:t>特点：</a:t>
            </a:r>
            <a:r>
              <a:rPr lang="zh-CN" altLang="en-US" sz="2400" b="1" dirty="0">
                <a:solidFill>
                  <a:srgbClr val="A50021"/>
                </a:solidFill>
                <a:latin typeface="Times New Roman" panose="02020603050405020304" pitchFamily="18" charset="0"/>
              </a:rPr>
              <a:t>输入电阻大，输出电阻小；只放大电流，不放大电压；在一定条件下有电压跟随作用！</a:t>
            </a:r>
          </a:p>
        </p:txBody>
      </p:sp>
      <p:sp>
        <p:nvSpPr>
          <p:cNvPr id="6" name="Text Box 6">
            <a:extLst>
              <a:ext uri="{FF2B5EF4-FFF2-40B4-BE49-F238E27FC236}">
                <a16:creationId xmlns:a16="http://schemas.microsoft.com/office/drawing/2014/main" id="{3DDBA21E-84DD-CE2A-F96B-FD8AB1E432C8}"/>
              </a:ext>
            </a:extLst>
          </p:cNvPr>
          <p:cNvSpPr txBox="1">
            <a:spLocks noChangeArrowheads="1"/>
          </p:cNvSpPr>
          <p:nvPr/>
        </p:nvSpPr>
        <p:spPr bwMode="auto">
          <a:xfrm>
            <a:off x="1952308" y="6089939"/>
            <a:ext cx="8001000" cy="457200"/>
          </a:xfrm>
          <a:prstGeom prst="rect">
            <a:avLst/>
          </a:prstGeom>
          <a:noFill/>
          <a:ln>
            <a:noFill/>
          </a:ln>
          <a:effectLst/>
          <a:extLst>
            <a:ext uri="{909E8E84-426E-40DD-AFC4-6F175D3DCCD1}">
              <a14:hiddenFill xmlns:a14="http://schemas.microsoft.com/office/drawing/2010/main">
                <a:solidFill>
                  <a:srgbClr val="00FFFF"/>
                </a:solidFill>
              </a14:hiddenFill>
            </a:ext>
            <a:ext uri="{91240B29-F687-4F45-9708-019B960494DF}">
              <a14:hiddenLine xmlns:a14="http://schemas.microsoft.com/office/drawing/2010/main" w="19050" cap="sq">
                <a:solidFill>
                  <a:srgbClr val="FF33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a:spcBef>
                <a:spcPct val="50000"/>
              </a:spcBef>
              <a:buClrTx/>
              <a:buSzTx/>
              <a:buFontTx/>
              <a:buNone/>
            </a:pPr>
            <a:r>
              <a:rPr lang="en-US" altLang="zh-CN" sz="2400" b="1">
                <a:solidFill>
                  <a:srgbClr val="000000"/>
                </a:solidFill>
                <a:latin typeface="Times New Roman" panose="02020603050405020304" pitchFamily="18" charset="0"/>
              </a:rPr>
              <a:t>    </a:t>
            </a:r>
            <a:endParaRPr lang="en-US" altLang="zh-CN" sz="2400" b="1">
              <a:solidFill>
                <a:srgbClr val="CC0066"/>
              </a:solidFill>
              <a:latin typeface="Times New Roman" panose="02020603050405020304" pitchFamily="18" charset="0"/>
            </a:endParaRPr>
          </a:p>
        </p:txBody>
      </p:sp>
      <p:graphicFrame>
        <p:nvGraphicFramePr>
          <p:cNvPr id="7" name="Object 7">
            <a:extLst>
              <a:ext uri="{FF2B5EF4-FFF2-40B4-BE49-F238E27FC236}">
                <a16:creationId xmlns:a16="http://schemas.microsoft.com/office/drawing/2014/main" id="{9F9C4CFD-CF1E-FE42-AF92-9D1B157BB643}"/>
              </a:ext>
            </a:extLst>
          </p:cNvPr>
          <p:cNvGraphicFramePr>
            <a:graphicFrameLocks noChangeAspect="1"/>
          </p:cNvGraphicFramePr>
          <p:nvPr>
            <p:extLst>
              <p:ext uri="{D42A27DB-BD31-4B8C-83A1-F6EECF244321}">
                <p14:modId xmlns:p14="http://schemas.microsoft.com/office/powerpoint/2010/main" val="2912387676"/>
              </p:ext>
            </p:extLst>
          </p:nvPr>
        </p:nvGraphicFramePr>
        <p:xfrm>
          <a:off x="2312670" y="2200564"/>
          <a:ext cx="4038600" cy="2017713"/>
        </p:xfrm>
        <a:graphic>
          <a:graphicData uri="http://schemas.openxmlformats.org/presentationml/2006/ole">
            <mc:AlternateContent xmlns:mc="http://schemas.openxmlformats.org/markup-compatibility/2006">
              <mc:Choice xmlns:v="urn:schemas-microsoft-com:vml" Requires="v">
                <p:oleObj name="Photo Editor 照片" r:id="rId5" imgW="12904762" imgH="6447619" progId="MSPhotoEd.3">
                  <p:embed/>
                </p:oleObj>
              </mc:Choice>
              <mc:Fallback>
                <p:oleObj name="Photo Editor 照片" r:id="rId5" imgW="12904762" imgH="6447619" progId="MSPhotoEd.3">
                  <p:embed/>
                  <p:pic>
                    <p:nvPicPr>
                      <p:cNvPr id="7" name="Object 7">
                        <a:extLst>
                          <a:ext uri="{FF2B5EF4-FFF2-40B4-BE49-F238E27FC236}">
                            <a16:creationId xmlns:a16="http://schemas.microsoft.com/office/drawing/2014/main" id="{6CCA8C33-16AA-1C7D-4F49-9E7978C8BC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12670" y="2200564"/>
                        <a:ext cx="4038600" cy="2017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8" name="Group 8">
            <a:extLst>
              <a:ext uri="{FF2B5EF4-FFF2-40B4-BE49-F238E27FC236}">
                <a16:creationId xmlns:a16="http://schemas.microsoft.com/office/drawing/2014/main" id="{46AC147B-0A9E-EF00-41B5-EA3D59007248}"/>
              </a:ext>
            </a:extLst>
          </p:cNvPr>
          <p:cNvGrpSpPr>
            <a:grpSpLocks/>
          </p:cNvGrpSpPr>
          <p:nvPr/>
        </p:nvGrpSpPr>
        <p:grpSpPr bwMode="auto">
          <a:xfrm>
            <a:off x="2693670" y="2733964"/>
            <a:ext cx="1371600" cy="381000"/>
            <a:chOff x="432" y="2304"/>
            <a:chExt cx="864" cy="240"/>
          </a:xfrm>
        </p:grpSpPr>
        <p:graphicFrame>
          <p:nvGraphicFramePr>
            <p:cNvPr id="9" name="Object 9">
              <a:extLst>
                <a:ext uri="{FF2B5EF4-FFF2-40B4-BE49-F238E27FC236}">
                  <a16:creationId xmlns:a16="http://schemas.microsoft.com/office/drawing/2014/main" id="{61FB5040-5A54-AAB0-1FAB-BDAF67C026A4}"/>
                </a:ext>
              </a:extLst>
            </p:cNvPr>
            <p:cNvGraphicFramePr>
              <a:graphicFrameLocks noChangeAspect="1"/>
            </p:cNvGraphicFramePr>
            <p:nvPr/>
          </p:nvGraphicFramePr>
          <p:xfrm>
            <a:off x="768" y="2304"/>
            <a:ext cx="203" cy="240"/>
          </p:xfrm>
          <a:graphic>
            <a:graphicData uri="http://schemas.openxmlformats.org/presentationml/2006/ole">
              <mc:AlternateContent xmlns:mc="http://schemas.openxmlformats.org/markup-compatibility/2006">
                <mc:Choice xmlns:v="urn:schemas-microsoft-com:vml" Requires="v">
                  <p:oleObj name="Equation" r:id="rId7" imgW="203112" imgH="241195" progId="Equation.3">
                    <p:embed/>
                  </p:oleObj>
                </mc:Choice>
                <mc:Fallback>
                  <p:oleObj name="Equation" r:id="rId7" imgW="203112" imgH="241195" progId="Equation.3">
                    <p:embed/>
                    <p:pic>
                      <p:nvPicPr>
                        <p:cNvPr id="70671" name="Object 9">
                          <a:extLst>
                            <a:ext uri="{FF2B5EF4-FFF2-40B4-BE49-F238E27FC236}">
                              <a16:creationId xmlns:a16="http://schemas.microsoft.com/office/drawing/2014/main" id="{E893A217-C0AD-F668-F174-A28BF9F1F9F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8" y="2304"/>
                          <a:ext cx="203" cy="240"/>
                        </a:xfrm>
                        <a:prstGeom prst="rect">
                          <a:avLst/>
                        </a:prstGeom>
                        <a:solidFill>
                          <a:srgbClr val="66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10">
              <a:extLst>
                <a:ext uri="{FF2B5EF4-FFF2-40B4-BE49-F238E27FC236}">
                  <a16:creationId xmlns:a16="http://schemas.microsoft.com/office/drawing/2014/main" id="{2455C51C-D13B-3D73-65AA-84FFB19A8993}"/>
                </a:ext>
              </a:extLst>
            </p:cNvPr>
            <p:cNvGraphicFramePr>
              <a:graphicFrameLocks noChangeAspect="1"/>
            </p:cNvGraphicFramePr>
            <p:nvPr/>
          </p:nvGraphicFramePr>
          <p:xfrm>
            <a:off x="1152" y="2304"/>
            <a:ext cx="144" cy="144"/>
          </p:xfrm>
          <a:graphic>
            <a:graphicData uri="http://schemas.openxmlformats.org/presentationml/2006/ole">
              <mc:AlternateContent xmlns:mc="http://schemas.openxmlformats.org/markup-compatibility/2006">
                <mc:Choice xmlns:v="urn:schemas-microsoft-com:vml" Requires="v">
                  <p:oleObj name="Equation" r:id="rId9" imgW="139700" imgH="139700" progId="Equation.3">
                    <p:embed/>
                  </p:oleObj>
                </mc:Choice>
                <mc:Fallback>
                  <p:oleObj name="Equation" r:id="rId9" imgW="139700" imgH="139700" progId="Equation.3">
                    <p:embed/>
                    <p:pic>
                      <p:nvPicPr>
                        <p:cNvPr id="70672" name="Object 10">
                          <a:extLst>
                            <a:ext uri="{FF2B5EF4-FFF2-40B4-BE49-F238E27FC236}">
                              <a16:creationId xmlns:a16="http://schemas.microsoft.com/office/drawing/2014/main" id="{89FFE51E-6433-10A5-3807-354FF9CB98E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52" y="2304"/>
                          <a:ext cx="144" cy="144"/>
                        </a:xfrm>
                        <a:prstGeom prst="rect">
                          <a:avLst/>
                        </a:prstGeom>
                        <a:solidFill>
                          <a:srgbClr val="66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11">
              <a:extLst>
                <a:ext uri="{FF2B5EF4-FFF2-40B4-BE49-F238E27FC236}">
                  <a16:creationId xmlns:a16="http://schemas.microsoft.com/office/drawing/2014/main" id="{4D9A529C-6D4E-B67D-6EC8-E0F4A5AF71B8}"/>
                </a:ext>
              </a:extLst>
            </p:cNvPr>
            <p:cNvGraphicFramePr>
              <a:graphicFrameLocks noChangeAspect="1"/>
            </p:cNvGraphicFramePr>
            <p:nvPr/>
          </p:nvGraphicFramePr>
          <p:xfrm>
            <a:off x="432" y="2352"/>
            <a:ext cx="130" cy="79"/>
          </p:xfrm>
          <a:graphic>
            <a:graphicData uri="http://schemas.openxmlformats.org/presentationml/2006/ole">
              <mc:AlternateContent xmlns:mc="http://schemas.openxmlformats.org/markup-compatibility/2006">
                <mc:Choice xmlns:v="urn:schemas-microsoft-com:vml" Requires="v">
                  <p:oleObj name="Equation" r:id="rId11" imgW="126670" imgH="76002" progId="Equation.3">
                    <p:embed/>
                  </p:oleObj>
                </mc:Choice>
                <mc:Fallback>
                  <p:oleObj name="Equation" r:id="rId11" imgW="126670" imgH="76002" progId="Equation.3">
                    <p:embed/>
                    <p:pic>
                      <p:nvPicPr>
                        <p:cNvPr id="70673" name="Object 11">
                          <a:extLst>
                            <a:ext uri="{FF2B5EF4-FFF2-40B4-BE49-F238E27FC236}">
                              <a16:creationId xmlns:a16="http://schemas.microsoft.com/office/drawing/2014/main" id="{4B697D31-D674-EDE4-FC7A-BBA4D1FEB7C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2" y="2352"/>
                          <a:ext cx="130" cy="79"/>
                        </a:xfrm>
                        <a:prstGeom prst="rect">
                          <a:avLst/>
                        </a:prstGeom>
                        <a:solidFill>
                          <a:srgbClr val="66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3" name="Group 15">
            <a:extLst>
              <a:ext uri="{FF2B5EF4-FFF2-40B4-BE49-F238E27FC236}">
                <a16:creationId xmlns:a16="http://schemas.microsoft.com/office/drawing/2014/main" id="{AC9C4962-DDD0-6D79-16E6-DDD4BBCFF46C}"/>
              </a:ext>
            </a:extLst>
          </p:cNvPr>
          <p:cNvGrpSpPr>
            <a:grpSpLocks/>
          </p:cNvGrpSpPr>
          <p:nvPr/>
        </p:nvGrpSpPr>
        <p:grpSpPr bwMode="auto">
          <a:xfrm>
            <a:off x="2168208" y="4289714"/>
            <a:ext cx="6408737" cy="1368425"/>
            <a:chOff x="521" y="2387"/>
            <a:chExt cx="4037" cy="862"/>
          </a:xfrm>
        </p:grpSpPr>
        <p:sp>
          <p:nvSpPr>
            <p:cNvPr id="14" name="Oval 16">
              <a:extLst>
                <a:ext uri="{FF2B5EF4-FFF2-40B4-BE49-F238E27FC236}">
                  <a16:creationId xmlns:a16="http://schemas.microsoft.com/office/drawing/2014/main" id="{202CD97E-5172-063D-AC81-320CC99C5855}"/>
                </a:ext>
              </a:extLst>
            </p:cNvPr>
            <p:cNvSpPr>
              <a:spLocks noChangeArrowheads="1"/>
            </p:cNvSpPr>
            <p:nvPr/>
          </p:nvSpPr>
          <p:spPr bwMode="auto">
            <a:xfrm>
              <a:off x="3923" y="2387"/>
              <a:ext cx="635" cy="544"/>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algn="ctr" eaLnBrk="1" hangingPunct="1">
                <a:spcBef>
                  <a:spcPct val="0"/>
                </a:spcBef>
                <a:buClrTx/>
                <a:buSzTx/>
                <a:buFontTx/>
                <a:buNone/>
              </a:pPr>
              <a:endParaRPr lang="zh-CN" altLang="en-US" sz="2000" b="1">
                <a:latin typeface="Arial" panose="020B0604020202020204" pitchFamily="34" charset="0"/>
              </a:endParaRPr>
            </a:p>
          </p:txBody>
        </p:sp>
        <p:sp>
          <p:nvSpPr>
            <p:cNvPr id="15" name="AutoShape 17">
              <a:extLst>
                <a:ext uri="{FF2B5EF4-FFF2-40B4-BE49-F238E27FC236}">
                  <a16:creationId xmlns:a16="http://schemas.microsoft.com/office/drawing/2014/main" id="{9CF6416E-2ADB-B680-4352-19A0A8117DAB}"/>
                </a:ext>
              </a:extLst>
            </p:cNvPr>
            <p:cNvSpPr>
              <a:spLocks/>
            </p:cNvSpPr>
            <p:nvPr/>
          </p:nvSpPr>
          <p:spPr bwMode="auto">
            <a:xfrm>
              <a:off x="521" y="2750"/>
              <a:ext cx="2629" cy="499"/>
            </a:xfrm>
            <a:prstGeom prst="borderCallout1">
              <a:avLst>
                <a:gd name="adj1" fmla="val 14431"/>
                <a:gd name="adj2" fmla="val 101824"/>
                <a:gd name="adj3" fmla="val 12625"/>
                <a:gd name="adj4" fmla="val 131190"/>
              </a:avLst>
            </a:prstGeom>
            <a:solidFill>
              <a:schemeClr val="accent2">
                <a:lumMod val="75000"/>
              </a:schemeClr>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algn="ctr" eaLnBrk="1" hangingPunct="1">
                <a:spcBef>
                  <a:spcPct val="0"/>
                </a:spcBef>
                <a:buClrTx/>
                <a:buSzTx/>
                <a:buFontTx/>
                <a:buNone/>
              </a:pPr>
              <a:r>
                <a:rPr kumimoji="1" lang="zh-CN" altLang="en-US" sz="2400" b="1" dirty="0">
                  <a:solidFill>
                    <a:schemeClr val="bg2"/>
                  </a:solidFill>
                  <a:latin typeface="Times New Roman" panose="02020603050405020304" pitchFamily="18" charset="0"/>
                </a:rPr>
                <a:t>从射极看基极回路电阻，被减小到（</a:t>
              </a:r>
              <a:r>
                <a:rPr kumimoji="1" lang="en-US" altLang="zh-CN" sz="2400" b="1" dirty="0">
                  <a:solidFill>
                    <a:schemeClr val="bg2"/>
                  </a:solidFill>
                  <a:latin typeface="Times New Roman" panose="02020603050405020304" pitchFamily="18" charset="0"/>
                </a:rPr>
                <a:t>1+</a:t>
              </a:r>
              <a:r>
                <a:rPr kumimoji="1" lang="el-GR" altLang="zh-CN" sz="2400" b="1" i="1" dirty="0">
                  <a:solidFill>
                    <a:schemeClr val="bg2"/>
                  </a:solidFill>
                  <a:latin typeface="Times New Roman" panose="02020603050405020304" pitchFamily="18" charset="0"/>
                  <a:cs typeface="Times New Roman" panose="02020603050405020304" pitchFamily="18" charset="0"/>
                </a:rPr>
                <a:t>β</a:t>
              </a:r>
              <a:r>
                <a:rPr kumimoji="1" lang="zh-CN" altLang="en-US" sz="2400" b="1" dirty="0">
                  <a:solidFill>
                    <a:schemeClr val="bg2"/>
                  </a:solidFill>
                  <a:latin typeface="Times New Roman" panose="02020603050405020304" pitchFamily="18" charset="0"/>
                </a:rPr>
                <a:t>）倍</a:t>
              </a:r>
            </a:p>
          </p:txBody>
        </p:sp>
      </p:grpSp>
    </p:spTree>
    <p:extLst>
      <p:ext uri="{BB962C8B-B14F-4D97-AF65-F5344CB8AC3E}">
        <p14:creationId xmlns:p14="http://schemas.microsoft.com/office/powerpoint/2010/main" val="38650880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wipe(left)">
                                      <p:cBhvr>
                                        <p:cTn id="3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2786" y="1152179"/>
            <a:ext cx="6096000" cy="748030"/>
          </a:xfrm>
          <a:prstGeom prst="rect">
            <a:avLst/>
          </a:prstGeom>
          <a:noFill/>
        </p:spPr>
        <p:txBody>
          <a:bodyPr wrap="square" rtlCol="0" anchor="t">
            <a:spAutoFit/>
          </a:bodyPr>
          <a:lstStyle/>
          <a:p>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7.1</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共射放大器电路</a:t>
            </a:r>
          </a:p>
        </p:txBody>
      </p:sp>
      <p:sp>
        <p:nvSpPr>
          <p:cNvPr id="47" name="TextBox 46"/>
          <p:cNvSpPr txBox="1"/>
          <p:nvPr/>
        </p:nvSpPr>
        <p:spPr>
          <a:xfrm>
            <a:off x="965514" y="2373083"/>
            <a:ext cx="2113280" cy="675640"/>
          </a:xfrm>
          <a:prstGeom prst="rect">
            <a:avLst/>
          </a:prstGeom>
          <a:noFill/>
        </p:spPr>
        <p:txBody>
          <a:bodyPr wrap="none" rtlCol="0">
            <a:spAutoFit/>
          </a:bodyPr>
          <a:lstStyle/>
          <a:p>
            <a:pPr algn="ctr" defTabSz="914400" eaLnBrk="1" fontAlgn="auto" hangingPunct="1">
              <a:spcBef>
                <a:spcPts val="0"/>
              </a:spcBef>
              <a:spcAft>
                <a:spcPts val="0"/>
              </a:spcAft>
            </a:pPr>
            <a:r>
              <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rPr>
              <a:t>本节任务</a:t>
            </a:r>
          </a:p>
        </p:txBody>
      </p:sp>
      <p:sp>
        <p:nvSpPr>
          <p:cNvPr id="71" name="TextBox 6"/>
          <p:cNvSpPr txBox="1">
            <a:spLocks noChangeArrowheads="1"/>
          </p:cNvSpPr>
          <p:nvPr>
            <p:custDataLst>
              <p:tags r:id="rId1"/>
            </p:custDataLst>
          </p:nvPr>
        </p:nvSpPr>
        <p:spPr bwMode="auto">
          <a:xfrm>
            <a:off x="6170121" y="3217834"/>
            <a:ext cx="465518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Arial" panose="020B0604020202020204" pitchFamily="34" charset="0"/>
              </a:rPr>
              <a:t>掌握共射放大电路静态工作点</a:t>
            </a:r>
            <a:r>
              <a:rPr lang="zh-CN" altLang="en-US" sz="2400" b="1" dirty="0">
                <a:latin typeface="Times New Roman" panose="02020603050405020304" pitchFamily="18" charset="0"/>
                <a:sym typeface="+mn-ea"/>
              </a:rPr>
              <a:t>分析和计算</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6"/>
          <p:cNvSpPr txBox="1">
            <a:spLocks noChangeArrowheads="1"/>
          </p:cNvSpPr>
          <p:nvPr>
            <p:custDataLst>
              <p:tags r:id="rId2"/>
            </p:custDataLst>
          </p:nvPr>
        </p:nvSpPr>
        <p:spPr bwMode="auto">
          <a:xfrm>
            <a:off x="6170121" y="2225329"/>
            <a:ext cx="4756150" cy="6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Arial" panose="020B0604020202020204" pitchFamily="34" charset="0"/>
              </a:rPr>
              <a:t>了解共射放大电路的概念、构成和工作原理</a:t>
            </a:r>
          </a:p>
        </p:txBody>
      </p:sp>
      <p:sp>
        <p:nvSpPr>
          <p:cNvPr id="73" name="TextBox 6"/>
          <p:cNvSpPr txBox="1">
            <a:spLocks noChangeArrowheads="1"/>
          </p:cNvSpPr>
          <p:nvPr>
            <p:custDataLst>
              <p:tags r:id="rId3"/>
            </p:custDataLst>
          </p:nvPr>
        </p:nvSpPr>
        <p:spPr bwMode="auto">
          <a:xfrm>
            <a:off x="6245051" y="4546254"/>
            <a:ext cx="4779010" cy="11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掌握</a:t>
            </a:r>
            <a:r>
              <a:rPr lang="zh-CN" altLang="en-US" sz="2400" b="1" dirty="0">
                <a:latin typeface="Times New Roman" panose="02020603050405020304" pitchFamily="18" charset="0"/>
                <a:sym typeface="Arial" panose="020B0604020202020204" pitchFamily="34" charset="0"/>
              </a:rPr>
              <a:t>共射放大电路动态分析</a:t>
            </a:r>
          </a:p>
        </p:txBody>
      </p:sp>
      <p:grpSp>
        <p:nvGrpSpPr>
          <p:cNvPr id="74" name="组合 73"/>
          <p:cNvGrpSpPr/>
          <p:nvPr>
            <p:custDataLst>
              <p:tags r:id="rId4"/>
            </p:custDataLst>
          </p:nvPr>
        </p:nvGrpSpPr>
        <p:grpSpPr>
          <a:xfrm flipV="1">
            <a:off x="5693871" y="2313594"/>
            <a:ext cx="441325" cy="1097915"/>
            <a:chOff x="581025" y="-431160"/>
            <a:chExt cx="1619642" cy="3889866"/>
          </a:xfrm>
        </p:grpSpPr>
        <p:grpSp>
          <p:nvGrpSpPr>
            <p:cNvPr id="78" name="组合 77"/>
            <p:cNvGrpSpPr/>
            <p:nvPr/>
          </p:nvGrpSpPr>
          <p:grpSpPr>
            <a:xfrm>
              <a:off x="581025" y="-431160"/>
              <a:ext cx="1619642" cy="3889866"/>
              <a:chOff x="6651335" y="-335489"/>
              <a:chExt cx="1360493" cy="3190953"/>
            </a:xfrm>
            <a:effectLst/>
          </p:grpSpPr>
          <p:grpSp>
            <p:nvGrpSpPr>
              <p:cNvPr id="83" name="组合 8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4" name="同心圆 83"/>
                <p:cNvSpPr/>
                <p:nvPr>
                  <p:custDataLst>
                    <p:tags r:id="rId14"/>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custDataLst>
                    <p:tags r:id="rId15"/>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14"/>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椭圆 94"/>
            <p:cNvSpPr/>
            <p:nvPr>
              <p:custDataLst>
                <p:tags r:id="rId13"/>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p:cNvGrpSpPr/>
          <p:nvPr>
            <p:custDataLst>
              <p:tags r:id="rId5"/>
            </p:custDataLst>
          </p:nvPr>
        </p:nvGrpSpPr>
        <p:grpSpPr>
          <a:xfrm flipV="1">
            <a:off x="5693871" y="3322609"/>
            <a:ext cx="441325" cy="1097915"/>
            <a:chOff x="581025" y="-431160"/>
            <a:chExt cx="1619642" cy="3889866"/>
          </a:xfrm>
        </p:grpSpPr>
        <p:grpSp>
          <p:nvGrpSpPr>
            <p:cNvPr id="97" name="组合 96"/>
            <p:cNvGrpSpPr/>
            <p:nvPr/>
          </p:nvGrpSpPr>
          <p:grpSpPr>
            <a:xfrm>
              <a:off x="581025" y="-431160"/>
              <a:ext cx="1619642" cy="3889866"/>
              <a:chOff x="6651335" y="-335489"/>
              <a:chExt cx="1360493" cy="3190953"/>
            </a:xfrm>
            <a:effectLst/>
          </p:grpSpPr>
          <p:grpSp>
            <p:nvGrpSpPr>
              <p:cNvPr id="98" name="组合 9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p:cNvSpPr/>
                <p:nvPr>
                  <p:custDataLst>
                    <p:tags r:id="rId1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p:cNvSpPr/>
                <p:nvPr>
                  <p:custDataLst>
                    <p:tags r:id="rId12"/>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22"/>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2" name="椭圆 101"/>
            <p:cNvSpPr/>
            <p:nvPr>
              <p:custDataLst>
                <p:tags r:id="rId10"/>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custDataLst>
              <p:tags r:id="rId6"/>
            </p:custDataLst>
          </p:nvPr>
        </p:nvGrpSpPr>
        <p:grpSpPr>
          <a:xfrm flipV="1">
            <a:off x="5655136" y="4546254"/>
            <a:ext cx="441325" cy="1097915"/>
            <a:chOff x="581025" y="-431160"/>
            <a:chExt cx="1619642" cy="3889866"/>
          </a:xfrm>
        </p:grpSpPr>
        <p:grpSp>
          <p:nvGrpSpPr>
            <p:cNvPr id="104" name="组合 103"/>
            <p:cNvGrpSpPr/>
            <p:nvPr/>
          </p:nvGrpSpPr>
          <p:grpSpPr>
            <a:xfrm>
              <a:off x="581025" y="-431160"/>
              <a:ext cx="1619642" cy="3889866"/>
              <a:chOff x="6651335" y="-335489"/>
              <a:chExt cx="1360493" cy="3190953"/>
            </a:xfrm>
            <a:effectLst/>
          </p:grpSpPr>
          <p:grpSp>
            <p:nvGrpSpPr>
              <p:cNvPr id="105" name="组合 10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6" name="同心圆 105"/>
                <p:cNvSpPr/>
                <p:nvPr>
                  <p:custDataLst>
                    <p:tags r:id="rId8"/>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p:cNvSpPr/>
                <p:nvPr>
                  <p:custDataLst>
                    <p:tags r:id="rId9"/>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8" name="TextBox 36"/>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custDataLst>
                <p:tags r:id="rId7"/>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2" grpId="0"/>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B4D41-0084-0F82-F369-2482E74DF806}"/>
            </a:ext>
          </a:extLst>
        </p:cNvPr>
        <p:cNvGrpSpPr/>
        <p:nvPr/>
      </p:nvGrpSpPr>
      <p:grpSpPr>
        <a:xfrm>
          <a:off x="0" y="0"/>
          <a:ext cx="0" cy="0"/>
          <a:chOff x="0" y="0"/>
          <a:chExt cx="0" cy="0"/>
        </a:xfrm>
      </p:grpSpPr>
      <p:grpSp>
        <p:nvGrpSpPr>
          <p:cNvPr id="239648" name="组合 239647">
            <a:extLst>
              <a:ext uri="{FF2B5EF4-FFF2-40B4-BE49-F238E27FC236}">
                <a16:creationId xmlns:a16="http://schemas.microsoft.com/office/drawing/2014/main" id="{4FA55667-5A99-7FE4-D1EC-8B91E0F12183}"/>
              </a:ext>
            </a:extLst>
          </p:cNvPr>
          <p:cNvGrpSpPr/>
          <p:nvPr/>
        </p:nvGrpSpPr>
        <p:grpSpPr>
          <a:xfrm rot="-557555">
            <a:off x="-154940" y="1394143"/>
            <a:ext cx="2630488" cy="1323975"/>
            <a:chOff x="201" y="220"/>
            <a:chExt cx="1511" cy="892"/>
          </a:xfrm>
        </p:grpSpPr>
        <p:sp>
          <p:nvSpPr>
            <p:cNvPr id="239649" name="爆炸形 1 239648">
              <a:extLst>
                <a:ext uri="{FF2B5EF4-FFF2-40B4-BE49-F238E27FC236}">
                  <a16:creationId xmlns:a16="http://schemas.microsoft.com/office/drawing/2014/main" id="{910C059A-5110-880D-46EA-4ACFEF314A96}"/>
                </a:ext>
              </a:extLst>
            </p:cNvPr>
            <p:cNvSpPr/>
            <p:nvPr/>
          </p:nvSpPr>
          <p:spPr>
            <a:xfrm rot="-1281854">
              <a:off x="201" y="220"/>
              <a:ext cx="1511" cy="892"/>
            </a:xfrm>
            <a:prstGeom prst="irregularSeal1">
              <a:avLst/>
            </a:prstGeom>
            <a:solidFill>
              <a:srgbClr val="00FF00"/>
            </a:solidFill>
            <a:ln w="9525" cap="flat" cmpd="sng">
              <a:solidFill>
                <a:srgbClr val="000000"/>
              </a:solidFill>
              <a:prstDash val="solid"/>
              <a:miter/>
              <a:headEnd type="none" w="med" len="med"/>
              <a:tailEnd type="none" w="med" len="med"/>
            </a:ln>
          </p:spPr>
          <p:txBody>
            <a:bodyPr/>
            <a:lstStyle/>
            <a:p>
              <a:endParaRPr lang="zh-CN" altLang="en-US"/>
            </a:p>
          </p:txBody>
        </p:sp>
        <p:sp>
          <p:nvSpPr>
            <p:cNvPr id="239650" name="文本框 239649">
              <a:extLst>
                <a:ext uri="{FF2B5EF4-FFF2-40B4-BE49-F238E27FC236}">
                  <a16:creationId xmlns:a16="http://schemas.microsoft.com/office/drawing/2014/main" id="{508B3351-8D8A-79A8-5459-1363FFCE6FA6}"/>
                </a:ext>
              </a:extLst>
            </p:cNvPr>
            <p:cNvSpPr txBox="1"/>
            <p:nvPr/>
          </p:nvSpPr>
          <p:spPr>
            <a:xfrm rot="-1470610">
              <a:off x="598" y="393"/>
              <a:ext cx="713" cy="473"/>
            </a:xfrm>
            <a:prstGeom prst="rect">
              <a:avLst/>
            </a:prstGeom>
            <a:noFill/>
            <a:ln w="9525">
              <a:noFill/>
            </a:ln>
          </p:spPr>
          <p:txBody>
            <a:bodyPr anchor="ctr" anchorCtr="0">
              <a:spAutoFit/>
            </a:bodyPr>
            <a:lstStyle/>
            <a:p>
              <a:pPr eaLnBrk="0" hangingPunct="0"/>
              <a:r>
                <a:rPr lang="zh-CN" altLang="en-US" sz="4000" b="1" dirty="0">
                  <a:solidFill>
                    <a:srgbClr val="FF3300"/>
                  </a:solidFill>
                  <a:latin typeface="Times New Roman" panose="02020603050405020304" pitchFamily="18" charset="0"/>
                  <a:ea typeface="楷体_GB2312" pitchFamily="49" charset="-122"/>
                </a:rPr>
                <a:t>思考</a:t>
              </a:r>
              <a:endParaRPr lang="zh-CN" altLang="en-US" sz="4000" b="1">
                <a:solidFill>
                  <a:srgbClr val="FF0000"/>
                </a:solidFill>
                <a:latin typeface="Times New Roman" panose="02020603050405020304" pitchFamily="18" charset="0"/>
                <a:ea typeface="楷体_GB2312" pitchFamily="49" charset="-122"/>
              </a:endParaRPr>
            </a:p>
          </p:txBody>
        </p:sp>
      </p:grpSp>
      <p:pic>
        <p:nvPicPr>
          <p:cNvPr id="3" name="图片 2">
            <a:extLst>
              <a:ext uri="{FF2B5EF4-FFF2-40B4-BE49-F238E27FC236}">
                <a16:creationId xmlns:a16="http://schemas.microsoft.com/office/drawing/2014/main" id="{56E94CFB-22DF-26C7-EF38-FBF0CB8303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4261" y="2830001"/>
            <a:ext cx="9788218" cy="2141010"/>
          </a:xfrm>
          <a:prstGeom prst="rect">
            <a:avLst/>
          </a:prstGeom>
        </p:spPr>
      </p:pic>
    </p:spTree>
    <p:extLst>
      <p:ext uri="{BB962C8B-B14F-4D97-AF65-F5344CB8AC3E}">
        <p14:creationId xmlns:p14="http://schemas.microsoft.com/office/powerpoint/2010/main" val="409023639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1000"/>
                                  </p:stCondLst>
                                  <p:childTnLst>
                                    <p:set>
                                      <p:cBhvr>
                                        <p:cTn id="6" dur="1" fill="hold">
                                          <p:stCondLst>
                                            <p:cond delay="0"/>
                                          </p:stCondLst>
                                        </p:cTn>
                                        <p:tgtEl>
                                          <p:spTgt spid="239648"/>
                                        </p:tgtEl>
                                        <p:attrNameLst>
                                          <p:attrName>style.visibility</p:attrName>
                                        </p:attrNameLst>
                                      </p:cBhvr>
                                      <p:to>
                                        <p:strVal val="visible"/>
                                      </p:to>
                                    </p:set>
                                    <p:anim calcmode="lin" valueType="num">
                                      <p:cBhvr>
                                        <p:cTn id="7" dur="5000" fill="hold"/>
                                        <p:tgtEl>
                                          <p:spTgt spid="239648"/>
                                        </p:tgtEl>
                                        <p:attrNameLst>
                                          <p:attrName>ppt_w</p:attrName>
                                        </p:attrNameLst>
                                      </p:cBhvr>
                                      <p:tavLst>
                                        <p:tav tm="0" fmla="#ppt_w*sin(2.5*pi*$)">
                                          <p:val>
                                            <p:fltVal val="0"/>
                                          </p:val>
                                        </p:tav>
                                        <p:tav tm="100000">
                                          <p:val>
                                            <p:fltVal val="1"/>
                                          </p:val>
                                        </p:tav>
                                      </p:tavLst>
                                    </p:anim>
                                    <p:anim calcmode="lin" valueType="num">
                                      <p:cBhvr>
                                        <p:cTn id="8" dur="5000" fill="hold"/>
                                        <p:tgtEl>
                                          <p:spTgt spid="23964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53F938-BF14-B8FF-6BDC-5ED826F4B794}"/>
            </a:ext>
          </a:extLst>
        </p:cNvPr>
        <p:cNvGrpSpPr/>
        <p:nvPr/>
      </p:nvGrpSpPr>
      <p:grpSpPr>
        <a:xfrm>
          <a:off x="0" y="0"/>
          <a:ext cx="0" cy="0"/>
          <a:chOff x="0" y="0"/>
          <a:chExt cx="0" cy="0"/>
        </a:xfrm>
      </p:grpSpPr>
      <p:sp>
        <p:nvSpPr>
          <p:cNvPr id="20" name="TextBox 7">
            <a:extLst>
              <a:ext uri="{FF2B5EF4-FFF2-40B4-BE49-F238E27FC236}">
                <a16:creationId xmlns:a16="http://schemas.microsoft.com/office/drawing/2014/main" id="{4AE1B641-0076-48C2-4A3C-7F874DD2812E}"/>
              </a:ext>
            </a:extLst>
          </p:cNvPr>
          <p:cNvSpPr>
            <a:spLocks noChangeArrowheads="1"/>
          </p:cNvSpPr>
          <p:nvPr/>
        </p:nvSpPr>
        <p:spPr bwMode="auto">
          <a:xfrm>
            <a:off x="338741" y="2173702"/>
            <a:ext cx="7496959"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800" b="1" dirty="0">
                <a:solidFill>
                  <a:srgbClr val="A91503"/>
                </a:solidFill>
                <a:latin typeface="微软雅黑" panose="020B0503020204020204" pitchFamily="34" charset="-122"/>
                <a:ea typeface="微软雅黑" panose="020B0503020204020204" pitchFamily="34" charset="-122"/>
                <a:sym typeface="微软雅黑" panose="020B0503020204020204" pitchFamily="34" charset="-122"/>
              </a:rPr>
              <a:t>电工电子</a:t>
            </a:r>
            <a:r>
              <a:rPr lang="zh-CN" altLang="en-US" sz="4800" b="1" dirty="0">
                <a:solidFill>
                  <a:srgbClr val="1C4D99"/>
                </a:solidFill>
                <a:latin typeface="微软雅黑" panose="020B0503020204020204" pitchFamily="34" charset="-122"/>
                <a:ea typeface="微软雅黑" panose="020B0503020204020204" pitchFamily="34" charset="-122"/>
                <a:sym typeface="微软雅黑" panose="020B0503020204020204" pitchFamily="34" charset="-122"/>
              </a:rPr>
              <a:t>技术</a:t>
            </a:r>
          </a:p>
        </p:txBody>
      </p:sp>
      <p:sp>
        <p:nvSpPr>
          <p:cNvPr id="21" name="TextBox 7">
            <a:extLst>
              <a:ext uri="{FF2B5EF4-FFF2-40B4-BE49-F238E27FC236}">
                <a16:creationId xmlns:a16="http://schemas.microsoft.com/office/drawing/2014/main" id="{A1E0072D-1901-7174-277A-9751A8C6340C}"/>
              </a:ext>
            </a:extLst>
          </p:cNvPr>
          <p:cNvSpPr>
            <a:spLocks noChangeArrowheads="1"/>
          </p:cNvSpPr>
          <p:nvPr/>
        </p:nvSpPr>
        <p:spPr bwMode="auto">
          <a:xfrm>
            <a:off x="1840803" y="3250106"/>
            <a:ext cx="8317242" cy="1313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7.3</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负反馈放大电路</a:t>
            </a:r>
          </a:p>
          <a:p>
            <a:pPr algn="ctr">
              <a:defRPr/>
            </a:pP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平行四边形 24">
            <a:extLst>
              <a:ext uri="{FF2B5EF4-FFF2-40B4-BE49-F238E27FC236}">
                <a16:creationId xmlns:a16="http://schemas.microsoft.com/office/drawing/2014/main" id="{8611E26F-11B4-A38B-9D88-74BBAC854F1E}"/>
              </a:ext>
            </a:extLst>
          </p:cNvPr>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a:extLst>
              <a:ext uri="{FF2B5EF4-FFF2-40B4-BE49-F238E27FC236}">
                <a16:creationId xmlns:a16="http://schemas.microsoft.com/office/drawing/2014/main" id="{538F9291-5972-1F65-8D95-4FF993F31660}"/>
              </a:ext>
            </a:extLst>
          </p:cNvPr>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a:extLst>
              <a:ext uri="{FF2B5EF4-FFF2-40B4-BE49-F238E27FC236}">
                <a16:creationId xmlns:a16="http://schemas.microsoft.com/office/drawing/2014/main" id="{1CA3474F-C149-EF1A-AEAC-3A8C75279531}"/>
              </a:ext>
            </a:extLst>
          </p:cNvPr>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a:extLst>
              <a:ext uri="{FF2B5EF4-FFF2-40B4-BE49-F238E27FC236}">
                <a16:creationId xmlns:a16="http://schemas.microsoft.com/office/drawing/2014/main" id="{9800EA68-E15D-F9FD-88D9-DA2A9C9AE17E}"/>
              </a:ext>
            </a:extLst>
          </p:cNvPr>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a:extLst>
              <a:ext uri="{FF2B5EF4-FFF2-40B4-BE49-F238E27FC236}">
                <a16:creationId xmlns:a16="http://schemas.microsoft.com/office/drawing/2014/main" id="{F7AC7D73-350E-7127-D370-B449EC868394}"/>
              </a:ext>
            </a:extLst>
          </p:cNvPr>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a:extLst>
              <a:ext uri="{FF2B5EF4-FFF2-40B4-BE49-F238E27FC236}">
                <a16:creationId xmlns:a16="http://schemas.microsoft.com/office/drawing/2014/main" id="{D5BA6EE7-C60C-44FD-0A55-6584013F3AC9}"/>
              </a:ext>
            </a:extLst>
          </p:cNvPr>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a:extLst>
              <a:ext uri="{FF2B5EF4-FFF2-40B4-BE49-F238E27FC236}">
                <a16:creationId xmlns:a16="http://schemas.microsoft.com/office/drawing/2014/main" id="{E2725620-2F59-3387-37DE-17CFA22866B2}"/>
              </a:ext>
            </a:extLst>
          </p:cNvPr>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a:extLst>
              <a:ext uri="{FF2B5EF4-FFF2-40B4-BE49-F238E27FC236}">
                <a16:creationId xmlns:a16="http://schemas.microsoft.com/office/drawing/2014/main" id="{523C2EA2-5EA6-15E6-A2A4-64C248F43706}"/>
              </a:ext>
            </a:extLst>
          </p:cNvPr>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a:extLst>
              <a:ext uri="{FF2B5EF4-FFF2-40B4-BE49-F238E27FC236}">
                <a16:creationId xmlns:a16="http://schemas.microsoft.com/office/drawing/2014/main" id="{42DF91EA-D21B-042E-1286-70E4D8F57F97}"/>
              </a:ext>
            </a:extLst>
          </p:cNvPr>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a:extLst>
              <a:ext uri="{FF2B5EF4-FFF2-40B4-BE49-F238E27FC236}">
                <a16:creationId xmlns:a16="http://schemas.microsoft.com/office/drawing/2014/main" id="{10D1A9E8-FAF4-23B1-6B3D-791D604A70CB}"/>
              </a:ext>
            </a:extLst>
          </p:cNvPr>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extLst>
      <p:ext uri="{BB962C8B-B14F-4D97-AF65-F5344CB8AC3E}">
        <p14:creationId xmlns:p14="http://schemas.microsoft.com/office/powerpoint/2010/main" val="976050648"/>
      </p:ext>
    </p:extLst>
  </p:cSld>
  <p:clrMapOvr>
    <a:masterClrMapping/>
  </p:clrMapOvr>
  <mc:AlternateContent xmlns:mc="http://schemas.openxmlformats.org/markup-compatibility/2006">
    <mc:Choice xmlns:p14="http://schemas.microsoft.com/office/powerpoint/2010/main" Requires="p14">
      <p:transition spd="slow" p14:dur="4000" advTm="10000">
        <p14:vortex dir="r"/>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5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0"/>
                                        </p:tgtEl>
                                      </p:cBhvr>
                                      <p:to x="80000" y="100000"/>
                                    </p:animScale>
                                    <p:anim by="(#ppt_w*0.10)" calcmode="lin" valueType="num">
                                      <p:cBhvr>
                                        <p:cTn id="14" dur="250" autoRev="1" fill="hold">
                                          <p:stCondLst>
                                            <p:cond delay="0"/>
                                          </p:stCondLst>
                                        </p:cTn>
                                        <p:tgtEl>
                                          <p:spTgt spid="20"/>
                                        </p:tgtEl>
                                        <p:attrNameLst>
                                          <p:attrName>ppt_x</p:attrName>
                                        </p:attrNameLst>
                                      </p:cBhvr>
                                    </p:anim>
                                    <p:anim by="(-#ppt_w*0.10)" calcmode="lin" valueType="num">
                                      <p:cBhvr>
                                        <p:cTn id="15" dur="250" autoRev="1" fill="hold">
                                          <p:stCondLst>
                                            <p:cond delay="0"/>
                                          </p:stCondLst>
                                        </p:cTn>
                                        <p:tgtEl>
                                          <p:spTgt spid="20"/>
                                        </p:tgtEl>
                                        <p:attrNameLst>
                                          <p:attrName>ppt_y</p:attrName>
                                        </p:attrNameLst>
                                      </p:cBhvr>
                                    </p:anim>
                                    <p:animRot by="-480000">
                                      <p:cBhvr>
                                        <p:cTn id="16" dur="250" autoRev="1" fill="hold">
                                          <p:stCondLst>
                                            <p:cond delay="0"/>
                                          </p:stCondLst>
                                        </p:cTn>
                                        <p:tgtEl>
                                          <p:spTgt spid="20"/>
                                        </p:tgtEl>
                                        <p:attrNameLst>
                                          <p:attrName>r</p:attrName>
                                        </p:attrNameLst>
                                      </p:cBhvr>
                                    </p:animRo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465DFF-5BC0-F007-549C-35A206017968}"/>
            </a:ext>
          </a:extLst>
        </p:cNvPr>
        <p:cNvGrpSpPr/>
        <p:nvPr/>
      </p:nvGrpSpPr>
      <p:grpSpPr>
        <a:xfrm>
          <a:off x="0" y="0"/>
          <a:ext cx="0" cy="0"/>
          <a:chOff x="0" y="0"/>
          <a:chExt cx="0" cy="0"/>
        </a:xfrm>
      </p:grpSpPr>
      <p:sp>
        <p:nvSpPr>
          <p:cNvPr id="2" name="文本框 1">
            <a:extLst>
              <a:ext uri="{FF2B5EF4-FFF2-40B4-BE49-F238E27FC236}">
                <a16:creationId xmlns:a16="http://schemas.microsoft.com/office/drawing/2014/main" id="{F8E13A78-A90F-E2EE-698B-287910D64437}"/>
              </a:ext>
            </a:extLst>
          </p:cNvPr>
          <p:cNvSpPr txBox="1"/>
          <p:nvPr/>
        </p:nvSpPr>
        <p:spPr>
          <a:xfrm>
            <a:off x="822786" y="1152179"/>
            <a:ext cx="6096000" cy="748030"/>
          </a:xfrm>
          <a:prstGeom prst="rect">
            <a:avLst/>
          </a:prstGeom>
          <a:noFill/>
        </p:spPr>
        <p:txBody>
          <a:bodyPr wrap="square" rtlCol="0" anchor="t">
            <a:spAutoFit/>
          </a:bodyPr>
          <a:lstStyle/>
          <a:p>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7.3</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负反馈放大电路</a:t>
            </a:r>
          </a:p>
        </p:txBody>
      </p:sp>
      <p:sp>
        <p:nvSpPr>
          <p:cNvPr id="47" name="TextBox 46">
            <a:extLst>
              <a:ext uri="{FF2B5EF4-FFF2-40B4-BE49-F238E27FC236}">
                <a16:creationId xmlns:a16="http://schemas.microsoft.com/office/drawing/2014/main" id="{3B359964-40D8-FCDE-12B4-838A52767575}"/>
              </a:ext>
            </a:extLst>
          </p:cNvPr>
          <p:cNvSpPr txBox="1"/>
          <p:nvPr/>
        </p:nvSpPr>
        <p:spPr>
          <a:xfrm>
            <a:off x="965514" y="2373083"/>
            <a:ext cx="2113280" cy="675640"/>
          </a:xfrm>
          <a:prstGeom prst="rect">
            <a:avLst/>
          </a:prstGeom>
          <a:noFill/>
        </p:spPr>
        <p:txBody>
          <a:bodyPr wrap="none" rtlCol="0">
            <a:spAutoFit/>
          </a:bodyPr>
          <a:lstStyle/>
          <a:p>
            <a:pPr algn="ctr" defTabSz="914400" eaLnBrk="1" fontAlgn="auto" hangingPunct="1">
              <a:spcBef>
                <a:spcPts val="0"/>
              </a:spcBef>
              <a:spcAft>
                <a:spcPts val="0"/>
              </a:spcAft>
            </a:pPr>
            <a:r>
              <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rPr>
              <a:t>本节任务</a:t>
            </a:r>
          </a:p>
        </p:txBody>
      </p:sp>
      <p:sp>
        <p:nvSpPr>
          <p:cNvPr id="71" name="TextBox 6">
            <a:extLst>
              <a:ext uri="{FF2B5EF4-FFF2-40B4-BE49-F238E27FC236}">
                <a16:creationId xmlns:a16="http://schemas.microsoft.com/office/drawing/2014/main" id="{7E9EB4D4-0A50-FA6A-BCE4-2A53A362F826}"/>
              </a:ext>
            </a:extLst>
          </p:cNvPr>
          <p:cNvSpPr txBox="1">
            <a:spLocks noChangeArrowheads="1"/>
          </p:cNvSpPr>
          <p:nvPr>
            <p:custDataLst>
              <p:tags r:id="rId1"/>
            </p:custDataLst>
          </p:nvPr>
        </p:nvSpPr>
        <p:spPr bwMode="auto">
          <a:xfrm>
            <a:off x="6181870" y="3319173"/>
            <a:ext cx="465518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Arial" panose="020B0604020202020204" pitchFamily="34" charset="0"/>
              </a:rPr>
              <a:t>掌握</a:t>
            </a:r>
            <a:r>
              <a:rPr lang="zh-CN" altLang="en-US" sz="2400" b="1" dirty="0">
                <a:latin typeface="Times New Roman" panose="02020603050405020304" pitchFamily="18" charset="0"/>
              </a:rPr>
              <a:t>四种基本反馈组态的识别与分析</a:t>
            </a:r>
            <a:r>
              <a:rPr lang="zh-CN" altLang="en-US" sz="2400" b="1" dirty="0">
                <a:latin typeface="Times New Roman" panose="02020603050405020304" pitchFamily="18" charset="0"/>
                <a:sym typeface="Arial" panose="020B0604020202020204" pitchFamily="34" charset="0"/>
              </a:rPr>
              <a:t>方法</a:t>
            </a:r>
            <a:endParaRPr lang="en-US" altLang="zh-CN" sz="2400" b="1" dirty="0">
              <a:latin typeface="Times New Roman" panose="02020603050405020304" pitchFamily="18" charset="0"/>
              <a:sym typeface="Arial" panose="020B0604020202020204" pitchFamily="34" charset="0"/>
            </a:endParaRPr>
          </a:p>
        </p:txBody>
      </p:sp>
      <p:sp>
        <p:nvSpPr>
          <p:cNvPr id="72" name="TextBox 6">
            <a:extLst>
              <a:ext uri="{FF2B5EF4-FFF2-40B4-BE49-F238E27FC236}">
                <a16:creationId xmlns:a16="http://schemas.microsoft.com/office/drawing/2014/main" id="{01F8ADA8-84C9-99FD-A5CE-3A99B72835A4}"/>
              </a:ext>
            </a:extLst>
          </p:cNvPr>
          <p:cNvSpPr txBox="1">
            <a:spLocks noChangeArrowheads="1"/>
          </p:cNvSpPr>
          <p:nvPr>
            <p:custDataLst>
              <p:tags r:id="rId2"/>
            </p:custDataLst>
          </p:nvPr>
        </p:nvSpPr>
        <p:spPr bwMode="auto">
          <a:xfrm>
            <a:off x="6207802" y="2323811"/>
            <a:ext cx="4756150" cy="6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Arial" panose="020B0604020202020204" pitchFamily="34" charset="0"/>
              </a:rPr>
              <a:t>了解反馈的概念和分类</a:t>
            </a:r>
          </a:p>
        </p:txBody>
      </p:sp>
      <p:sp>
        <p:nvSpPr>
          <p:cNvPr id="73" name="TextBox 6">
            <a:extLst>
              <a:ext uri="{FF2B5EF4-FFF2-40B4-BE49-F238E27FC236}">
                <a16:creationId xmlns:a16="http://schemas.microsoft.com/office/drawing/2014/main" id="{1034436C-E74E-98CF-E5AE-B45546A231B0}"/>
              </a:ext>
            </a:extLst>
          </p:cNvPr>
          <p:cNvSpPr txBox="1">
            <a:spLocks noChangeArrowheads="1"/>
          </p:cNvSpPr>
          <p:nvPr>
            <p:custDataLst>
              <p:tags r:id="rId3"/>
            </p:custDataLst>
          </p:nvPr>
        </p:nvSpPr>
        <p:spPr bwMode="auto">
          <a:xfrm>
            <a:off x="6207802" y="4420524"/>
            <a:ext cx="4779010" cy="11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rPr>
              <a:t>了解负反馈对放大电路性能的影响</a:t>
            </a:r>
          </a:p>
          <a:p>
            <a:endParaRPr lang="zh-CN" altLang="en-US" sz="2400" b="1" dirty="0">
              <a:latin typeface="Times New Roman" panose="02020603050405020304" pitchFamily="18" charset="0"/>
              <a:sym typeface="Arial" panose="020B0604020202020204" pitchFamily="34" charset="0"/>
            </a:endParaRPr>
          </a:p>
        </p:txBody>
      </p:sp>
      <p:grpSp>
        <p:nvGrpSpPr>
          <p:cNvPr id="74" name="组合 73">
            <a:extLst>
              <a:ext uri="{FF2B5EF4-FFF2-40B4-BE49-F238E27FC236}">
                <a16:creationId xmlns:a16="http://schemas.microsoft.com/office/drawing/2014/main" id="{E6C01E9B-AA64-4491-9E19-D133A38C5D23}"/>
              </a:ext>
            </a:extLst>
          </p:cNvPr>
          <p:cNvGrpSpPr/>
          <p:nvPr>
            <p:custDataLst>
              <p:tags r:id="rId4"/>
            </p:custDataLst>
          </p:nvPr>
        </p:nvGrpSpPr>
        <p:grpSpPr>
          <a:xfrm flipV="1">
            <a:off x="5693871" y="2313594"/>
            <a:ext cx="441325" cy="1097915"/>
            <a:chOff x="581025" y="-431160"/>
            <a:chExt cx="1619642" cy="3889866"/>
          </a:xfrm>
        </p:grpSpPr>
        <p:grpSp>
          <p:nvGrpSpPr>
            <p:cNvPr id="78" name="组合 77">
              <a:extLst>
                <a:ext uri="{FF2B5EF4-FFF2-40B4-BE49-F238E27FC236}">
                  <a16:creationId xmlns:a16="http://schemas.microsoft.com/office/drawing/2014/main" id="{BD170D84-36AC-DB95-64C6-A89B36E2D9F5}"/>
                </a:ext>
              </a:extLst>
            </p:cNvPr>
            <p:cNvGrpSpPr/>
            <p:nvPr/>
          </p:nvGrpSpPr>
          <p:grpSpPr>
            <a:xfrm>
              <a:off x="581025" y="-431160"/>
              <a:ext cx="1619642" cy="3889866"/>
              <a:chOff x="6651335" y="-335489"/>
              <a:chExt cx="1360493" cy="3190953"/>
            </a:xfrm>
            <a:effectLst/>
          </p:grpSpPr>
          <p:grpSp>
            <p:nvGrpSpPr>
              <p:cNvPr id="83" name="组合 82">
                <a:extLst>
                  <a:ext uri="{FF2B5EF4-FFF2-40B4-BE49-F238E27FC236}">
                    <a16:creationId xmlns:a16="http://schemas.microsoft.com/office/drawing/2014/main" id="{EFD0003E-B901-1D5A-318B-E255A02A1CC0}"/>
                  </a:ext>
                </a:extLst>
              </p:cNvPr>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4" name="同心圆 83">
                  <a:extLst>
                    <a:ext uri="{FF2B5EF4-FFF2-40B4-BE49-F238E27FC236}">
                      <a16:creationId xmlns:a16="http://schemas.microsoft.com/office/drawing/2014/main" id="{26977B82-5850-7A01-1315-24CB547C5E48}"/>
                    </a:ext>
                  </a:extLst>
                </p:cNvPr>
                <p:cNvSpPr/>
                <p:nvPr>
                  <p:custDataLst>
                    <p:tags r:id="rId14"/>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a:extLst>
                    <a:ext uri="{FF2B5EF4-FFF2-40B4-BE49-F238E27FC236}">
                      <a16:creationId xmlns:a16="http://schemas.microsoft.com/office/drawing/2014/main" id="{C4B5E34D-BEBB-50E7-7BBA-F6438EBEC698}"/>
                    </a:ext>
                  </a:extLst>
                </p:cNvPr>
                <p:cNvSpPr/>
                <p:nvPr>
                  <p:custDataLst>
                    <p:tags r:id="rId15"/>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14">
                <a:extLst>
                  <a:ext uri="{FF2B5EF4-FFF2-40B4-BE49-F238E27FC236}">
                    <a16:creationId xmlns:a16="http://schemas.microsoft.com/office/drawing/2014/main" id="{5FF61568-A1F2-DA94-90F9-1B9EB2698739}"/>
                  </a:ext>
                </a:extLst>
              </p:cNvPr>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椭圆 94">
              <a:extLst>
                <a:ext uri="{FF2B5EF4-FFF2-40B4-BE49-F238E27FC236}">
                  <a16:creationId xmlns:a16="http://schemas.microsoft.com/office/drawing/2014/main" id="{D0B281C2-208F-BEA1-AFAA-60836CF65772}"/>
                </a:ext>
              </a:extLst>
            </p:cNvPr>
            <p:cNvSpPr/>
            <p:nvPr>
              <p:custDataLst>
                <p:tags r:id="rId13"/>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a:extLst>
              <a:ext uri="{FF2B5EF4-FFF2-40B4-BE49-F238E27FC236}">
                <a16:creationId xmlns:a16="http://schemas.microsoft.com/office/drawing/2014/main" id="{E36AF08A-1108-8616-0FFA-EA886F134C08}"/>
              </a:ext>
            </a:extLst>
          </p:cNvPr>
          <p:cNvGrpSpPr/>
          <p:nvPr>
            <p:custDataLst>
              <p:tags r:id="rId5"/>
            </p:custDataLst>
          </p:nvPr>
        </p:nvGrpSpPr>
        <p:grpSpPr>
          <a:xfrm flipV="1">
            <a:off x="5693871" y="3322609"/>
            <a:ext cx="441325" cy="1097915"/>
            <a:chOff x="581025" y="-431160"/>
            <a:chExt cx="1619642" cy="3889866"/>
          </a:xfrm>
        </p:grpSpPr>
        <p:grpSp>
          <p:nvGrpSpPr>
            <p:cNvPr id="97" name="组合 96">
              <a:extLst>
                <a:ext uri="{FF2B5EF4-FFF2-40B4-BE49-F238E27FC236}">
                  <a16:creationId xmlns:a16="http://schemas.microsoft.com/office/drawing/2014/main" id="{4B408B03-0AA2-43DB-8CB5-DF6E276FAE5F}"/>
                </a:ext>
              </a:extLst>
            </p:cNvPr>
            <p:cNvGrpSpPr/>
            <p:nvPr/>
          </p:nvGrpSpPr>
          <p:grpSpPr>
            <a:xfrm>
              <a:off x="581025" y="-431160"/>
              <a:ext cx="1619642" cy="3889866"/>
              <a:chOff x="6651335" y="-335489"/>
              <a:chExt cx="1360493" cy="3190953"/>
            </a:xfrm>
            <a:effectLst/>
          </p:grpSpPr>
          <p:grpSp>
            <p:nvGrpSpPr>
              <p:cNvPr id="98" name="组合 97">
                <a:extLst>
                  <a:ext uri="{FF2B5EF4-FFF2-40B4-BE49-F238E27FC236}">
                    <a16:creationId xmlns:a16="http://schemas.microsoft.com/office/drawing/2014/main" id="{B4895867-41A5-C9D3-9547-BB2648F64C92}"/>
                  </a:ext>
                </a:extLst>
              </p:cNvPr>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a:extLst>
                    <a:ext uri="{FF2B5EF4-FFF2-40B4-BE49-F238E27FC236}">
                      <a16:creationId xmlns:a16="http://schemas.microsoft.com/office/drawing/2014/main" id="{8CE42DB2-165D-34AD-E946-DC31CA2EA27C}"/>
                    </a:ext>
                  </a:extLst>
                </p:cNvPr>
                <p:cNvSpPr/>
                <p:nvPr>
                  <p:custDataLst>
                    <p:tags r:id="rId1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a:extLst>
                    <a:ext uri="{FF2B5EF4-FFF2-40B4-BE49-F238E27FC236}">
                      <a16:creationId xmlns:a16="http://schemas.microsoft.com/office/drawing/2014/main" id="{5623A9FE-1A09-BEF4-8300-6FC1B0D30CC6}"/>
                    </a:ext>
                  </a:extLst>
                </p:cNvPr>
                <p:cNvSpPr/>
                <p:nvPr>
                  <p:custDataLst>
                    <p:tags r:id="rId12"/>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22">
                <a:extLst>
                  <a:ext uri="{FF2B5EF4-FFF2-40B4-BE49-F238E27FC236}">
                    <a16:creationId xmlns:a16="http://schemas.microsoft.com/office/drawing/2014/main" id="{08B02C10-DCA9-9E59-4EB7-8CCA800A928A}"/>
                  </a:ext>
                </a:extLst>
              </p:cNvPr>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2" name="椭圆 101">
              <a:extLst>
                <a:ext uri="{FF2B5EF4-FFF2-40B4-BE49-F238E27FC236}">
                  <a16:creationId xmlns:a16="http://schemas.microsoft.com/office/drawing/2014/main" id="{2C014928-FC3E-4C6E-278C-B1EB54284723}"/>
                </a:ext>
              </a:extLst>
            </p:cNvPr>
            <p:cNvSpPr/>
            <p:nvPr>
              <p:custDataLst>
                <p:tags r:id="rId10"/>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a:extLst>
              <a:ext uri="{FF2B5EF4-FFF2-40B4-BE49-F238E27FC236}">
                <a16:creationId xmlns:a16="http://schemas.microsoft.com/office/drawing/2014/main" id="{E0E71CF1-86A1-BCD9-859C-91F7476B7D4E}"/>
              </a:ext>
            </a:extLst>
          </p:cNvPr>
          <p:cNvGrpSpPr/>
          <p:nvPr>
            <p:custDataLst>
              <p:tags r:id="rId6"/>
            </p:custDataLst>
          </p:nvPr>
        </p:nvGrpSpPr>
        <p:grpSpPr>
          <a:xfrm flipV="1">
            <a:off x="5703503" y="4420524"/>
            <a:ext cx="441325" cy="1097915"/>
            <a:chOff x="581025" y="-431160"/>
            <a:chExt cx="1619642" cy="3889866"/>
          </a:xfrm>
        </p:grpSpPr>
        <p:grpSp>
          <p:nvGrpSpPr>
            <p:cNvPr id="104" name="组合 103">
              <a:extLst>
                <a:ext uri="{FF2B5EF4-FFF2-40B4-BE49-F238E27FC236}">
                  <a16:creationId xmlns:a16="http://schemas.microsoft.com/office/drawing/2014/main" id="{05405297-B753-26D6-4A4F-357E095616B6}"/>
                </a:ext>
              </a:extLst>
            </p:cNvPr>
            <p:cNvGrpSpPr/>
            <p:nvPr/>
          </p:nvGrpSpPr>
          <p:grpSpPr>
            <a:xfrm>
              <a:off x="581025" y="-431160"/>
              <a:ext cx="1619642" cy="3889866"/>
              <a:chOff x="6651335" y="-335489"/>
              <a:chExt cx="1360493" cy="3190953"/>
            </a:xfrm>
            <a:effectLst/>
          </p:grpSpPr>
          <p:grpSp>
            <p:nvGrpSpPr>
              <p:cNvPr id="105" name="组合 104">
                <a:extLst>
                  <a:ext uri="{FF2B5EF4-FFF2-40B4-BE49-F238E27FC236}">
                    <a16:creationId xmlns:a16="http://schemas.microsoft.com/office/drawing/2014/main" id="{418177A7-391D-F29F-FD0F-08A782C3BC35}"/>
                  </a:ext>
                </a:extLst>
              </p:cNvPr>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6" name="同心圆 105">
                  <a:extLst>
                    <a:ext uri="{FF2B5EF4-FFF2-40B4-BE49-F238E27FC236}">
                      <a16:creationId xmlns:a16="http://schemas.microsoft.com/office/drawing/2014/main" id="{44407782-9874-020C-9302-75F107517B7B}"/>
                    </a:ext>
                  </a:extLst>
                </p:cNvPr>
                <p:cNvSpPr/>
                <p:nvPr>
                  <p:custDataLst>
                    <p:tags r:id="rId8"/>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a:extLst>
                    <a:ext uri="{FF2B5EF4-FFF2-40B4-BE49-F238E27FC236}">
                      <a16:creationId xmlns:a16="http://schemas.microsoft.com/office/drawing/2014/main" id="{7A213076-9E38-FC9D-E1E7-844982ED7833}"/>
                    </a:ext>
                  </a:extLst>
                </p:cNvPr>
                <p:cNvSpPr/>
                <p:nvPr>
                  <p:custDataLst>
                    <p:tags r:id="rId9"/>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8" name="TextBox 36">
                <a:extLst>
                  <a:ext uri="{FF2B5EF4-FFF2-40B4-BE49-F238E27FC236}">
                    <a16:creationId xmlns:a16="http://schemas.microsoft.com/office/drawing/2014/main" id="{A7D9EA66-B700-239B-2AF5-66F184AD0096}"/>
                  </a:ext>
                </a:extLst>
              </p:cNvPr>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a:extLst>
                <a:ext uri="{FF2B5EF4-FFF2-40B4-BE49-F238E27FC236}">
                  <a16:creationId xmlns:a16="http://schemas.microsoft.com/office/drawing/2014/main" id="{86DFDD7E-9200-DDD0-B9CC-447775CC4D41}"/>
                </a:ext>
              </a:extLst>
            </p:cNvPr>
            <p:cNvSpPr/>
            <p:nvPr>
              <p:custDataLst>
                <p:tags r:id="rId7"/>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09646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2" grpId="0"/>
      <p:bldP spid="7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A8190-FDDB-1520-E4B8-74638BEC6EA0}"/>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64814335-0BAA-D1F9-8B51-DA84F52D4294}"/>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3DB06D03-6217-38CB-F43C-73B1D811DC08}"/>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a:t>
            </a:r>
            <a:r>
              <a:rPr lang="zh-CN" altLang="en-US" sz="2800" b="1" dirty="0">
                <a:latin typeface="+mj-ea"/>
                <a:ea typeface="微软雅黑" panose="020B0503020204020204" pitchFamily="34" charset="-122"/>
                <a:cs typeface="+mj-ea"/>
                <a:sym typeface="Arial" panose="020B0604020202020204" pitchFamily="34" charset="0"/>
              </a:rPr>
              <a:t>反馈的基本概念和分类</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73BD9689-5655-D24B-AC9A-0527738BF71B}"/>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3" name="Rectangle 2">
            <a:extLst>
              <a:ext uri="{FF2B5EF4-FFF2-40B4-BE49-F238E27FC236}">
                <a16:creationId xmlns:a16="http://schemas.microsoft.com/office/drawing/2014/main" id="{13776AC5-04DB-3392-98C5-5F9EC5910616}"/>
              </a:ext>
            </a:extLst>
          </p:cNvPr>
          <p:cNvSpPr txBox="1">
            <a:spLocks noChangeArrowheads="1"/>
          </p:cNvSpPr>
          <p:nvPr/>
        </p:nvSpPr>
        <p:spPr bwMode="auto">
          <a:xfrm>
            <a:off x="1929938" y="1412342"/>
            <a:ext cx="3886200" cy="609600"/>
          </a:xfrm>
          <a:prstGeom prst="rect">
            <a:avLst/>
          </a:prstGeom>
          <a:noFill/>
          <a:ln>
            <a:noFill/>
          </a:ln>
          <a:effectLst/>
        </p:spPr>
        <p:txBody>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0" fontAlgn="base" latinLnBrk="0" hangingPunct="0">
              <a:lnSpc>
                <a:spcPct val="100000"/>
              </a:lnSpc>
              <a:spcBef>
                <a:spcPct val="20000"/>
              </a:spcBef>
              <a:spcAft>
                <a:spcPct val="0"/>
              </a:spcAft>
              <a:buClr>
                <a:schemeClr val="hlink"/>
              </a:buClr>
              <a:buSzPct val="60000"/>
              <a:buFontTx/>
              <a:buNone/>
              <a:defRPr/>
            </a:pPr>
            <a:r>
              <a:rPr lang="en-US" altLang="zh-CN" dirty="0">
                <a:effectLst/>
                <a:latin typeface="华文行楷" panose="02010800040101010101" pitchFamily="2" charset="-122"/>
                <a:ea typeface="华文行楷" panose="02010800040101010101" pitchFamily="2" charset="-122"/>
              </a:rPr>
              <a:t>1. </a:t>
            </a:r>
            <a:r>
              <a:rPr lang="zh-CN" altLang="en-US" dirty="0">
                <a:effectLst/>
                <a:latin typeface="华文行楷" panose="02010800040101010101" pitchFamily="2" charset="-122"/>
                <a:ea typeface="华文行楷" panose="02010800040101010101" pitchFamily="2" charset="-122"/>
              </a:rPr>
              <a:t>什么是反馈</a:t>
            </a:r>
          </a:p>
        </p:txBody>
      </p:sp>
      <p:sp>
        <p:nvSpPr>
          <p:cNvPr id="4" name="Text Box 3">
            <a:extLst>
              <a:ext uri="{FF2B5EF4-FFF2-40B4-BE49-F238E27FC236}">
                <a16:creationId xmlns:a16="http://schemas.microsoft.com/office/drawing/2014/main" id="{2191AE4F-2494-3D1C-BA50-84BD9E78BA0E}"/>
              </a:ext>
            </a:extLst>
          </p:cNvPr>
          <p:cNvSpPr txBox="1"/>
          <p:nvPr/>
        </p:nvSpPr>
        <p:spPr>
          <a:xfrm>
            <a:off x="1891838" y="3553085"/>
            <a:ext cx="8153400" cy="11176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lnSpc>
                <a:spcPct val="120000"/>
              </a:lnSpc>
              <a:spcBef>
                <a:spcPct val="50000"/>
              </a:spcBef>
              <a:buClrTx/>
              <a:buSzTx/>
              <a:buFontTx/>
              <a:buNone/>
            </a:pPr>
            <a:r>
              <a:rPr lang="en-US" altLang="zh-CN" sz="2400" dirty="0">
                <a:latin typeface="Times New Roman" panose="02020603050405020304" pitchFamily="18" charset="0"/>
              </a:rPr>
              <a:t>     </a:t>
            </a:r>
            <a:r>
              <a:rPr lang="zh-CN" altLang="en-US" sz="2800" b="1" dirty="0">
                <a:solidFill>
                  <a:schemeClr val="tx2"/>
                </a:solidFill>
                <a:latin typeface="Times New Roman" panose="02020603050405020304" pitchFamily="18" charset="0"/>
              </a:rPr>
              <a:t>放大电路输出量的一部分或全部通过一定的方式引回到输入回路，影响输入，称为反馈。</a:t>
            </a:r>
          </a:p>
        </p:txBody>
      </p:sp>
      <p:sp>
        <p:nvSpPr>
          <p:cNvPr id="5" name="Text Box 5">
            <a:extLst>
              <a:ext uri="{FF2B5EF4-FFF2-40B4-BE49-F238E27FC236}">
                <a16:creationId xmlns:a16="http://schemas.microsoft.com/office/drawing/2014/main" id="{E04DE943-26A2-1F30-EE83-D5D3A8072734}"/>
              </a:ext>
            </a:extLst>
          </p:cNvPr>
          <p:cNvSpPr txBox="1"/>
          <p:nvPr/>
        </p:nvSpPr>
        <p:spPr>
          <a:xfrm>
            <a:off x="2272838" y="3019685"/>
            <a:ext cx="3048000" cy="5191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zh-CN" altLang="en-US" sz="2800" b="1" dirty="0">
                <a:latin typeface="Times New Roman" panose="02020603050405020304" pitchFamily="18" charset="0"/>
              </a:rPr>
              <a:t>要研究哪些问题？</a:t>
            </a:r>
          </a:p>
        </p:txBody>
      </p:sp>
      <p:pic>
        <p:nvPicPr>
          <p:cNvPr id="6" name="Object 6">
            <a:extLst>
              <a:ext uri="{FF2B5EF4-FFF2-40B4-BE49-F238E27FC236}">
                <a16:creationId xmlns:a16="http://schemas.microsoft.com/office/drawing/2014/main" id="{D38BB269-8833-7962-E588-539B4017C0E1}"/>
              </a:ext>
            </a:extLst>
          </p:cNvPr>
          <p:cNvPicPr>
            <a:picLocks noChangeAspect="1"/>
          </p:cNvPicPr>
          <p:nvPr/>
        </p:nvPicPr>
        <p:blipFill>
          <a:blip r:embed="rId3"/>
          <a:stretch>
            <a:fillRect/>
          </a:stretch>
        </p:blipFill>
        <p:spPr>
          <a:xfrm>
            <a:off x="5320838" y="1724285"/>
            <a:ext cx="4191000" cy="1797050"/>
          </a:xfrm>
          <a:prstGeom prst="rect">
            <a:avLst/>
          </a:prstGeom>
          <a:noFill/>
          <a:ln w="38100">
            <a:noFill/>
            <a:miter/>
          </a:ln>
        </p:spPr>
      </p:pic>
      <p:grpSp>
        <p:nvGrpSpPr>
          <p:cNvPr id="7" name="Group 7">
            <a:extLst>
              <a:ext uri="{FF2B5EF4-FFF2-40B4-BE49-F238E27FC236}">
                <a16:creationId xmlns:a16="http://schemas.microsoft.com/office/drawing/2014/main" id="{D6677DAC-1519-FAE0-5244-44614F88AFA4}"/>
              </a:ext>
            </a:extLst>
          </p:cNvPr>
          <p:cNvGrpSpPr/>
          <p:nvPr/>
        </p:nvGrpSpPr>
        <p:grpSpPr>
          <a:xfrm>
            <a:off x="2044238" y="4619885"/>
            <a:ext cx="2209800" cy="762000"/>
            <a:chOff x="528" y="2640"/>
            <a:chExt cx="1392" cy="480"/>
          </a:xfrm>
        </p:grpSpPr>
        <p:sp>
          <p:nvSpPr>
            <p:cNvPr id="25" name="AutoShape 8">
              <a:extLst>
                <a:ext uri="{FF2B5EF4-FFF2-40B4-BE49-F238E27FC236}">
                  <a16:creationId xmlns:a16="http://schemas.microsoft.com/office/drawing/2014/main" id="{037C2BA7-28C8-8133-6E5C-75D04770BBD4}"/>
                </a:ext>
              </a:extLst>
            </p:cNvPr>
            <p:cNvSpPr/>
            <p:nvPr/>
          </p:nvSpPr>
          <p:spPr>
            <a:xfrm>
              <a:off x="960" y="2784"/>
              <a:ext cx="960" cy="336"/>
            </a:xfrm>
            <a:prstGeom prst="borderCallout1">
              <a:avLst>
                <a:gd name="adj1" fmla="val 21431"/>
                <a:gd name="adj2" fmla="val -5000"/>
                <a:gd name="adj3" fmla="val -41667"/>
                <a:gd name="adj4" fmla="val -25523"/>
              </a:avLst>
            </a:prstGeom>
            <a:solidFill>
              <a:schemeClr val="bg1">
                <a:lumMod val="85000"/>
              </a:schemeClr>
            </a:solidFill>
            <a:ln w="19050" cap="flat" cmpd="sng">
              <a:solidFill>
                <a:srgbClr val="FF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lgn="ctr">
                <a:spcBef>
                  <a:spcPct val="0"/>
                </a:spcBef>
                <a:buClrTx/>
                <a:buSzTx/>
                <a:buFontTx/>
                <a:buNone/>
              </a:pPr>
              <a:r>
                <a:rPr lang="zh-CN" altLang="en-US" sz="2400" b="1" dirty="0">
                  <a:solidFill>
                    <a:srgbClr val="000000"/>
                  </a:solidFill>
                  <a:latin typeface="Times New Roman" panose="02020603050405020304" pitchFamily="18" charset="0"/>
                </a:rPr>
                <a:t>怎样引回</a:t>
              </a:r>
            </a:p>
          </p:txBody>
        </p:sp>
        <p:sp>
          <p:nvSpPr>
            <p:cNvPr id="26" name="Line 9">
              <a:extLst>
                <a:ext uri="{FF2B5EF4-FFF2-40B4-BE49-F238E27FC236}">
                  <a16:creationId xmlns:a16="http://schemas.microsoft.com/office/drawing/2014/main" id="{966FAF90-3027-29B8-72C0-FD853C8DA9E5}"/>
                </a:ext>
              </a:extLst>
            </p:cNvPr>
            <p:cNvSpPr/>
            <p:nvPr/>
          </p:nvSpPr>
          <p:spPr>
            <a:xfrm>
              <a:off x="528" y="2640"/>
              <a:ext cx="384" cy="0"/>
            </a:xfrm>
            <a:prstGeom prst="line">
              <a:avLst/>
            </a:prstGeom>
            <a:ln w="28575" cap="flat" cmpd="sng">
              <a:solidFill>
                <a:srgbClr val="FF0000"/>
              </a:solidFill>
              <a:prstDash val="solid"/>
              <a:headEnd type="none" w="med" len="med"/>
              <a:tailEnd type="none" w="med" len="med"/>
            </a:ln>
          </p:spPr>
        </p:sp>
      </p:grpSp>
      <p:grpSp>
        <p:nvGrpSpPr>
          <p:cNvPr id="8" name="Group 10">
            <a:extLst>
              <a:ext uri="{FF2B5EF4-FFF2-40B4-BE49-F238E27FC236}">
                <a16:creationId xmlns:a16="http://schemas.microsoft.com/office/drawing/2014/main" id="{02778FB1-CCF6-2CF2-4468-EE4A82382229}"/>
              </a:ext>
            </a:extLst>
          </p:cNvPr>
          <p:cNvGrpSpPr/>
          <p:nvPr/>
        </p:nvGrpSpPr>
        <p:grpSpPr>
          <a:xfrm>
            <a:off x="3873038" y="4119824"/>
            <a:ext cx="2438400" cy="2185988"/>
            <a:chOff x="1680" y="2325"/>
            <a:chExt cx="1536" cy="1377"/>
          </a:xfrm>
        </p:grpSpPr>
        <p:sp>
          <p:nvSpPr>
            <p:cNvPr id="23" name="AutoShape 11">
              <a:extLst>
                <a:ext uri="{FF2B5EF4-FFF2-40B4-BE49-F238E27FC236}">
                  <a16:creationId xmlns:a16="http://schemas.microsoft.com/office/drawing/2014/main" id="{85C90500-E6F2-B8C0-04BB-F7B25C4081C1}"/>
                </a:ext>
              </a:extLst>
            </p:cNvPr>
            <p:cNvSpPr/>
            <p:nvPr/>
          </p:nvSpPr>
          <p:spPr>
            <a:xfrm>
              <a:off x="2208" y="2688"/>
              <a:ext cx="1008" cy="1014"/>
            </a:xfrm>
            <a:prstGeom prst="borderCallout1">
              <a:avLst>
                <a:gd name="adj1" fmla="val 7102"/>
                <a:gd name="adj2" fmla="val -4764"/>
                <a:gd name="adj3" fmla="val -35403"/>
                <a:gd name="adj4" fmla="val -23315"/>
              </a:avLst>
            </a:prstGeom>
            <a:solidFill>
              <a:schemeClr val="bg1">
                <a:lumMod val="85000"/>
              </a:schemeClr>
            </a:solidFill>
            <a:ln w="19050" cap="flat" cmpd="sng">
              <a:solidFill>
                <a:srgbClr val="FF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lgn="ctr">
                <a:spcBef>
                  <a:spcPct val="0"/>
                </a:spcBef>
                <a:buClrTx/>
                <a:buSzTx/>
                <a:buFontTx/>
                <a:buNone/>
              </a:pPr>
              <a:r>
                <a:rPr lang="zh-CN" altLang="en-US" sz="2400" b="1" dirty="0">
                  <a:solidFill>
                    <a:srgbClr val="000000"/>
                  </a:solidFill>
                  <a:latin typeface="Times New Roman" panose="02020603050405020304" pitchFamily="18" charset="0"/>
                </a:rPr>
                <a:t>是从输出电压还是输出电流引出反馈</a:t>
              </a:r>
            </a:p>
          </p:txBody>
        </p:sp>
        <p:sp>
          <p:nvSpPr>
            <p:cNvPr id="24" name="Line 12">
              <a:extLst>
                <a:ext uri="{FF2B5EF4-FFF2-40B4-BE49-F238E27FC236}">
                  <a16:creationId xmlns:a16="http://schemas.microsoft.com/office/drawing/2014/main" id="{7541FA14-A4C4-8D83-8E2E-D289D9B0393A}"/>
                </a:ext>
              </a:extLst>
            </p:cNvPr>
            <p:cNvSpPr/>
            <p:nvPr/>
          </p:nvSpPr>
          <p:spPr>
            <a:xfrm>
              <a:off x="1680" y="2325"/>
              <a:ext cx="624" cy="0"/>
            </a:xfrm>
            <a:prstGeom prst="line">
              <a:avLst/>
            </a:prstGeom>
            <a:ln w="28575" cap="flat" cmpd="sng">
              <a:solidFill>
                <a:srgbClr val="FF0000"/>
              </a:solidFill>
              <a:prstDash val="solid"/>
              <a:headEnd type="none" w="med" len="med"/>
              <a:tailEnd type="none" w="med" len="med"/>
            </a:ln>
          </p:spPr>
        </p:sp>
      </p:grpSp>
      <p:grpSp>
        <p:nvGrpSpPr>
          <p:cNvPr id="9" name="Group 13">
            <a:extLst>
              <a:ext uri="{FF2B5EF4-FFF2-40B4-BE49-F238E27FC236}">
                <a16:creationId xmlns:a16="http://schemas.microsoft.com/office/drawing/2014/main" id="{5CD04D97-5D2F-21A6-26A7-A04AEF7E5E16}"/>
              </a:ext>
            </a:extLst>
          </p:cNvPr>
          <p:cNvGrpSpPr/>
          <p:nvPr/>
        </p:nvGrpSpPr>
        <p:grpSpPr>
          <a:xfrm>
            <a:off x="5349413" y="4124585"/>
            <a:ext cx="2667000" cy="998538"/>
            <a:chOff x="2592" y="2325"/>
            <a:chExt cx="1680" cy="629"/>
          </a:xfrm>
        </p:grpSpPr>
        <p:sp>
          <p:nvSpPr>
            <p:cNvPr id="21" name="AutoShape 14">
              <a:extLst>
                <a:ext uri="{FF2B5EF4-FFF2-40B4-BE49-F238E27FC236}">
                  <a16:creationId xmlns:a16="http://schemas.microsoft.com/office/drawing/2014/main" id="{56B74665-ED0A-F063-2D0A-C5DD7192167B}"/>
                </a:ext>
              </a:extLst>
            </p:cNvPr>
            <p:cNvSpPr/>
            <p:nvPr/>
          </p:nvSpPr>
          <p:spPr>
            <a:xfrm>
              <a:off x="3648" y="2640"/>
              <a:ext cx="624" cy="314"/>
            </a:xfrm>
            <a:prstGeom prst="borderCallout1">
              <a:avLst>
                <a:gd name="adj1" fmla="val 22931"/>
                <a:gd name="adj2" fmla="val -7694"/>
                <a:gd name="adj3" fmla="val -100639"/>
                <a:gd name="adj4" fmla="val -27245"/>
              </a:avLst>
            </a:prstGeom>
            <a:solidFill>
              <a:schemeClr val="bg1">
                <a:lumMod val="85000"/>
              </a:schemeClr>
            </a:solidFill>
            <a:ln w="19050" cap="flat" cmpd="sng">
              <a:solidFill>
                <a:srgbClr val="FF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lgn="ctr">
                <a:spcBef>
                  <a:spcPct val="0"/>
                </a:spcBef>
                <a:buClrTx/>
                <a:buSzTx/>
                <a:buFontTx/>
                <a:buNone/>
              </a:pPr>
              <a:r>
                <a:rPr lang="zh-CN" altLang="en-US" sz="2400" b="1" dirty="0">
                  <a:solidFill>
                    <a:srgbClr val="000000"/>
                  </a:solidFill>
                  <a:latin typeface="Times New Roman" panose="02020603050405020304" pitchFamily="18" charset="0"/>
                </a:rPr>
                <a:t>多少</a:t>
              </a:r>
            </a:p>
          </p:txBody>
        </p:sp>
        <p:sp>
          <p:nvSpPr>
            <p:cNvPr id="22" name="Line 15">
              <a:extLst>
                <a:ext uri="{FF2B5EF4-FFF2-40B4-BE49-F238E27FC236}">
                  <a16:creationId xmlns:a16="http://schemas.microsoft.com/office/drawing/2014/main" id="{95EC2225-B0B3-828D-A608-298659CB4C84}"/>
                </a:ext>
              </a:extLst>
            </p:cNvPr>
            <p:cNvSpPr/>
            <p:nvPr/>
          </p:nvSpPr>
          <p:spPr>
            <a:xfrm>
              <a:off x="2592" y="2325"/>
              <a:ext cx="1296" cy="0"/>
            </a:xfrm>
            <a:prstGeom prst="line">
              <a:avLst/>
            </a:prstGeom>
            <a:ln w="28575" cap="flat" cmpd="sng">
              <a:solidFill>
                <a:srgbClr val="FF0000"/>
              </a:solidFill>
              <a:prstDash val="solid"/>
              <a:headEnd type="none" w="med" len="med"/>
              <a:tailEnd type="none" w="med" len="med"/>
            </a:ln>
          </p:spPr>
        </p:sp>
      </p:grpSp>
      <p:grpSp>
        <p:nvGrpSpPr>
          <p:cNvPr id="10" name="Group 16">
            <a:extLst>
              <a:ext uri="{FF2B5EF4-FFF2-40B4-BE49-F238E27FC236}">
                <a16:creationId xmlns:a16="http://schemas.microsoft.com/office/drawing/2014/main" id="{B3BBE690-7858-EFAF-C3B6-D19C2E401DC7}"/>
              </a:ext>
            </a:extLst>
          </p:cNvPr>
          <p:cNvGrpSpPr/>
          <p:nvPr/>
        </p:nvGrpSpPr>
        <p:grpSpPr>
          <a:xfrm>
            <a:off x="8064042" y="4119826"/>
            <a:ext cx="1828801" cy="1017588"/>
            <a:chOff x="4320" y="2325"/>
            <a:chExt cx="1152" cy="641"/>
          </a:xfrm>
        </p:grpSpPr>
        <p:sp>
          <p:nvSpPr>
            <p:cNvPr id="19" name="AutoShape 17">
              <a:extLst>
                <a:ext uri="{FF2B5EF4-FFF2-40B4-BE49-F238E27FC236}">
                  <a16:creationId xmlns:a16="http://schemas.microsoft.com/office/drawing/2014/main" id="{18DD8D0C-5B17-1926-6208-AE63BDF75CF7}"/>
                </a:ext>
              </a:extLst>
            </p:cNvPr>
            <p:cNvSpPr/>
            <p:nvPr/>
          </p:nvSpPr>
          <p:spPr>
            <a:xfrm>
              <a:off x="4320" y="2640"/>
              <a:ext cx="1077" cy="326"/>
            </a:xfrm>
            <a:prstGeom prst="borderCallout1">
              <a:avLst>
                <a:gd name="adj1" fmla="val 22088"/>
                <a:gd name="adj2" fmla="val 104458"/>
                <a:gd name="adj3" fmla="val -87731"/>
                <a:gd name="adj4" fmla="val 105944"/>
              </a:avLst>
            </a:prstGeom>
            <a:solidFill>
              <a:schemeClr val="bg1">
                <a:lumMod val="85000"/>
              </a:schemeClr>
            </a:solidFill>
            <a:ln w="19050" cap="flat" cmpd="sng">
              <a:solidFill>
                <a:srgbClr val="FF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lgn="ctr">
                <a:spcBef>
                  <a:spcPct val="0"/>
                </a:spcBef>
                <a:buClrTx/>
                <a:buSzTx/>
                <a:buFontTx/>
                <a:buNone/>
              </a:pPr>
              <a:r>
                <a:rPr lang="zh-CN" altLang="en-US" sz="2400" b="1" dirty="0">
                  <a:solidFill>
                    <a:srgbClr val="000000"/>
                  </a:solidFill>
                  <a:latin typeface="Times New Roman" panose="02020603050405020304" pitchFamily="18" charset="0"/>
                </a:rPr>
                <a:t>怎样引出</a:t>
              </a:r>
            </a:p>
          </p:txBody>
        </p:sp>
        <p:sp>
          <p:nvSpPr>
            <p:cNvPr id="20" name="Line 18">
              <a:extLst>
                <a:ext uri="{FF2B5EF4-FFF2-40B4-BE49-F238E27FC236}">
                  <a16:creationId xmlns:a16="http://schemas.microsoft.com/office/drawing/2014/main" id="{7E586E4E-B600-89A6-E70B-C07D7C1DB99A}"/>
                </a:ext>
              </a:extLst>
            </p:cNvPr>
            <p:cNvSpPr/>
            <p:nvPr/>
          </p:nvSpPr>
          <p:spPr>
            <a:xfrm>
              <a:off x="4416" y="2325"/>
              <a:ext cx="1056" cy="0"/>
            </a:xfrm>
            <a:prstGeom prst="line">
              <a:avLst/>
            </a:prstGeom>
            <a:ln w="28575" cap="flat" cmpd="sng">
              <a:solidFill>
                <a:srgbClr val="FF0000"/>
              </a:solidFill>
              <a:prstDash val="solid"/>
              <a:headEnd type="none" w="med" len="med"/>
              <a:tailEnd type="none" w="med" len="med"/>
            </a:ln>
          </p:spPr>
        </p:sp>
      </p:grpSp>
      <p:sp>
        <p:nvSpPr>
          <p:cNvPr id="11" name="Text Box 19">
            <a:extLst>
              <a:ext uri="{FF2B5EF4-FFF2-40B4-BE49-F238E27FC236}">
                <a16:creationId xmlns:a16="http://schemas.microsoft.com/office/drawing/2014/main" id="{DA8B8B89-F0B8-AEAA-2B46-2185DA972A35}"/>
              </a:ext>
            </a:extLst>
          </p:cNvPr>
          <p:cNvSpPr txBox="1"/>
          <p:nvPr/>
        </p:nvSpPr>
        <p:spPr>
          <a:xfrm>
            <a:off x="2044238" y="2105285"/>
            <a:ext cx="3505200"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400" dirty="0">
                <a:latin typeface="Times New Roman" panose="02020603050405020304" pitchFamily="18" charset="0"/>
              </a:rPr>
              <a:t>    </a:t>
            </a:r>
            <a:r>
              <a:rPr lang="zh-CN" altLang="en-US" sz="2800" b="1" dirty="0">
                <a:latin typeface="Times New Roman" panose="02020603050405020304" pitchFamily="18" charset="0"/>
              </a:rPr>
              <a:t>反馈放大电路可用方框图表示。</a:t>
            </a:r>
          </a:p>
        </p:txBody>
      </p:sp>
      <p:grpSp>
        <p:nvGrpSpPr>
          <p:cNvPr id="15" name="Group 24">
            <a:extLst>
              <a:ext uri="{FF2B5EF4-FFF2-40B4-BE49-F238E27FC236}">
                <a16:creationId xmlns:a16="http://schemas.microsoft.com/office/drawing/2014/main" id="{EC557A1E-FBDC-99DE-5D44-0836A2757C55}"/>
              </a:ext>
            </a:extLst>
          </p:cNvPr>
          <p:cNvGrpSpPr/>
          <p:nvPr/>
        </p:nvGrpSpPr>
        <p:grpSpPr>
          <a:xfrm>
            <a:off x="5566902" y="4629410"/>
            <a:ext cx="4252913" cy="1414463"/>
            <a:chOff x="2699" y="2886"/>
            <a:chExt cx="2679" cy="891"/>
          </a:xfrm>
        </p:grpSpPr>
        <p:sp>
          <p:nvSpPr>
            <p:cNvPr id="16" name="AutoShape 25">
              <a:extLst>
                <a:ext uri="{FF2B5EF4-FFF2-40B4-BE49-F238E27FC236}">
                  <a16:creationId xmlns:a16="http://schemas.microsoft.com/office/drawing/2014/main" id="{664B9C92-9E80-86BC-ABA4-7A9EB9AA9EF3}"/>
                </a:ext>
              </a:extLst>
            </p:cNvPr>
            <p:cNvSpPr/>
            <p:nvPr/>
          </p:nvSpPr>
          <p:spPr>
            <a:xfrm>
              <a:off x="3470" y="3249"/>
              <a:ext cx="1908" cy="528"/>
            </a:xfrm>
            <a:prstGeom prst="borderCallout1">
              <a:avLst>
                <a:gd name="adj1" fmla="val 13634"/>
                <a:gd name="adj2" fmla="val -2514"/>
                <a:gd name="adj3" fmla="val -65718"/>
                <a:gd name="adj4" fmla="val -14153"/>
              </a:avLst>
            </a:prstGeom>
            <a:solidFill>
              <a:schemeClr val="bg1">
                <a:lumMod val="85000"/>
              </a:schemeClr>
            </a:solidFill>
            <a:ln w="19050" cap="flat" cmpd="sng">
              <a:solidFill>
                <a:srgbClr val="FF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0"/>
                </a:spcBef>
                <a:buClrTx/>
                <a:buSzTx/>
                <a:buFontTx/>
                <a:buNone/>
              </a:pPr>
              <a:r>
                <a:rPr lang="zh-CN" altLang="en-US" sz="2400" b="1" dirty="0">
                  <a:solidFill>
                    <a:srgbClr val="000000"/>
                  </a:solidFill>
                  <a:latin typeface="Times New Roman" panose="02020603050405020304" pitchFamily="18" charset="0"/>
                </a:rPr>
                <a:t>影响放大电路的输入电压还是输入电流</a:t>
              </a:r>
            </a:p>
          </p:txBody>
        </p:sp>
        <p:sp>
          <p:nvSpPr>
            <p:cNvPr id="18" name="Line 26">
              <a:extLst>
                <a:ext uri="{FF2B5EF4-FFF2-40B4-BE49-F238E27FC236}">
                  <a16:creationId xmlns:a16="http://schemas.microsoft.com/office/drawing/2014/main" id="{F7E9E661-D109-1E8B-93A6-679D6382D88B}"/>
                </a:ext>
              </a:extLst>
            </p:cNvPr>
            <p:cNvSpPr/>
            <p:nvPr/>
          </p:nvSpPr>
          <p:spPr>
            <a:xfrm>
              <a:off x="2699" y="2886"/>
              <a:ext cx="499" cy="0"/>
            </a:xfrm>
            <a:prstGeom prst="line">
              <a:avLst/>
            </a:prstGeom>
            <a:ln w="28575" cap="flat" cmpd="sng">
              <a:solidFill>
                <a:srgbClr val="FF0000"/>
              </a:solidFill>
              <a:prstDash val="solid"/>
              <a:headEnd type="none" w="med" len="med"/>
              <a:tailEnd type="none" w="med" len="med"/>
            </a:ln>
          </p:spPr>
        </p:sp>
      </p:grpSp>
    </p:spTree>
    <p:extLst>
      <p:ext uri="{BB962C8B-B14F-4D97-AF65-F5344CB8AC3E}">
        <p14:creationId xmlns:p14="http://schemas.microsoft.com/office/powerpoint/2010/main" val="95486753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B2B57-08C5-A2C8-E802-2609F7512D07}"/>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DC4F0507-5AA5-464E-0010-AA39CF296351}"/>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21DA534F-A9A2-1899-9C18-290B9F99BADE}"/>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a:t>
            </a:r>
            <a:r>
              <a:rPr lang="zh-CN" altLang="en-US" sz="2800" b="1" dirty="0">
                <a:latin typeface="+mj-ea"/>
                <a:ea typeface="微软雅黑" panose="020B0503020204020204" pitchFamily="34" charset="-122"/>
                <a:cs typeface="+mj-ea"/>
                <a:sym typeface="Arial" panose="020B0604020202020204" pitchFamily="34" charset="0"/>
              </a:rPr>
              <a:t>反馈的基本概念和分类</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FA4265D4-42BF-28F0-B48D-83735767B539}"/>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a:extLst>
              <a:ext uri="{FF2B5EF4-FFF2-40B4-BE49-F238E27FC236}">
                <a16:creationId xmlns:a16="http://schemas.microsoft.com/office/drawing/2014/main" id="{A3DCAB88-E455-3E19-918F-AE88ECAB6AB6}"/>
              </a:ext>
            </a:extLst>
          </p:cNvPr>
          <p:cNvSpPr>
            <a:spLocks noGrp="1" noChangeArrowheads="1"/>
          </p:cNvSpPr>
          <p:nvPr/>
        </p:nvSpPr>
        <p:spPr>
          <a:xfrm>
            <a:off x="-191266" y="1256854"/>
            <a:ext cx="6522301" cy="762000"/>
          </a:xfrm>
          <a:prstGeom prst="rect">
            <a:avLst/>
          </a:prstGeom>
          <a:noFill/>
          <a:ln>
            <a:noFill/>
          </a:ln>
          <a:effectLst/>
        </p:spPr>
        <p:txBody>
          <a:bodyPr vert="horz" wrap="square" lIns="91440" tIns="45720" rIns="91440" bIns="45720" numCol="1" anchor="ctr" anchorCtr="1"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zh-CN" sz="3200" dirty="0">
                <a:solidFill>
                  <a:schemeClr val="tx1"/>
                </a:solidFill>
                <a:effectLst/>
                <a:latin typeface="华文行楷" panose="02010800040101010101" pitchFamily="2" charset="-122"/>
                <a:ea typeface="华文行楷" panose="02010800040101010101" pitchFamily="2" charset="-122"/>
                <a:cs typeface="+mn-cs"/>
              </a:rPr>
              <a:t>2. </a:t>
            </a:r>
            <a:r>
              <a:rPr lang="zh-CN" altLang="en-US" sz="3200" dirty="0">
                <a:solidFill>
                  <a:schemeClr val="tx1"/>
                </a:solidFill>
                <a:effectLst/>
                <a:latin typeface="华文行楷" panose="02010800040101010101" pitchFamily="2" charset="-122"/>
                <a:ea typeface="华文行楷" panose="02010800040101010101" pitchFamily="2" charset="-122"/>
                <a:cs typeface="+mn-cs"/>
              </a:rPr>
              <a:t>正反馈和负反馈</a:t>
            </a:r>
          </a:p>
        </p:txBody>
      </p:sp>
      <p:sp>
        <p:nvSpPr>
          <p:cNvPr id="13" name="Text Box 3">
            <a:extLst>
              <a:ext uri="{FF2B5EF4-FFF2-40B4-BE49-F238E27FC236}">
                <a16:creationId xmlns:a16="http://schemas.microsoft.com/office/drawing/2014/main" id="{6ED4FC84-E616-9AA0-03A9-935472954175}"/>
              </a:ext>
            </a:extLst>
          </p:cNvPr>
          <p:cNvSpPr txBox="1"/>
          <p:nvPr/>
        </p:nvSpPr>
        <p:spPr>
          <a:xfrm>
            <a:off x="2261479" y="4489797"/>
            <a:ext cx="7918450" cy="11176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lnSpc>
                <a:spcPct val="120000"/>
              </a:lnSpc>
              <a:spcBef>
                <a:spcPct val="50000"/>
              </a:spcBef>
              <a:buClrTx/>
              <a:buSzTx/>
              <a:buFontTx/>
              <a:buNone/>
            </a:pPr>
            <a:r>
              <a:rPr lang="en-US" altLang="zh-CN" sz="2400" dirty="0">
                <a:latin typeface="Times New Roman" panose="02020603050405020304" pitchFamily="18" charset="0"/>
              </a:rPr>
              <a:t>     </a:t>
            </a:r>
            <a:r>
              <a:rPr lang="zh-CN" altLang="en-US" sz="2800" b="1" dirty="0">
                <a:solidFill>
                  <a:schemeClr val="tx2"/>
                </a:solidFill>
                <a:latin typeface="Times New Roman" panose="02020603050405020304" pitchFamily="18" charset="0"/>
              </a:rPr>
              <a:t>从反馈的结果来判断，凡反馈的结果使输出量的变化减小的为负反馈，否则为正反馈；</a:t>
            </a:r>
          </a:p>
        </p:txBody>
      </p:sp>
      <p:pic>
        <p:nvPicPr>
          <p:cNvPr id="14" name="Object 4">
            <a:extLst>
              <a:ext uri="{FF2B5EF4-FFF2-40B4-BE49-F238E27FC236}">
                <a16:creationId xmlns:a16="http://schemas.microsoft.com/office/drawing/2014/main" id="{45D7C897-AA6E-ACAA-C30B-65226FC2EC7C}"/>
              </a:ext>
            </a:extLst>
          </p:cNvPr>
          <p:cNvPicPr>
            <a:picLocks noChangeAspect="1"/>
          </p:cNvPicPr>
          <p:nvPr/>
        </p:nvPicPr>
        <p:blipFill>
          <a:blip r:embed="rId3"/>
          <a:stretch>
            <a:fillRect/>
          </a:stretch>
        </p:blipFill>
        <p:spPr>
          <a:xfrm>
            <a:off x="2794879" y="2432397"/>
            <a:ext cx="4648200" cy="1992313"/>
          </a:xfrm>
          <a:prstGeom prst="rect">
            <a:avLst/>
          </a:prstGeom>
          <a:noFill/>
          <a:ln w="38100">
            <a:noFill/>
            <a:miter/>
          </a:ln>
        </p:spPr>
      </p:pic>
      <p:sp>
        <p:nvSpPr>
          <p:cNvPr id="27" name="AutoShape 5">
            <a:extLst>
              <a:ext uri="{FF2B5EF4-FFF2-40B4-BE49-F238E27FC236}">
                <a16:creationId xmlns:a16="http://schemas.microsoft.com/office/drawing/2014/main" id="{7A5BBEBF-AA7C-5150-1D2A-E69571F9CC29}"/>
              </a:ext>
            </a:extLst>
          </p:cNvPr>
          <p:cNvSpPr/>
          <p:nvPr/>
        </p:nvSpPr>
        <p:spPr>
          <a:xfrm>
            <a:off x="7214479" y="3194397"/>
            <a:ext cx="3124200" cy="838200"/>
          </a:xfrm>
          <a:prstGeom prst="borderCallout1">
            <a:avLst>
              <a:gd name="adj1" fmla="val 13634"/>
              <a:gd name="adj2" fmla="val -2440"/>
              <a:gd name="adj3" fmla="val -54356"/>
              <a:gd name="adj4" fmla="val -6606"/>
            </a:avLst>
          </a:prstGeom>
          <a:solidFill>
            <a:schemeClr val="bg1">
              <a:lumMod val="85000"/>
            </a:schemeClr>
          </a:solidFill>
          <a:ln w="19050" cap="flat" cmpd="sng">
            <a:solidFill>
              <a:srgbClr val="FF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0"/>
              </a:spcBef>
              <a:buClrTx/>
              <a:buSzTx/>
              <a:buFontTx/>
              <a:buNone/>
            </a:pPr>
            <a:r>
              <a:rPr lang="zh-CN" altLang="en-US" sz="2400" b="1" dirty="0">
                <a:solidFill>
                  <a:srgbClr val="000000"/>
                </a:solidFill>
                <a:latin typeface="Times New Roman" panose="02020603050405020304" pitchFamily="18" charset="0"/>
              </a:rPr>
              <a:t>引入反馈后其变化是增大？还是减小？</a:t>
            </a:r>
          </a:p>
        </p:txBody>
      </p:sp>
      <p:sp>
        <p:nvSpPr>
          <p:cNvPr id="28" name="AutoShape 6">
            <a:extLst>
              <a:ext uri="{FF2B5EF4-FFF2-40B4-BE49-F238E27FC236}">
                <a16:creationId xmlns:a16="http://schemas.microsoft.com/office/drawing/2014/main" id="{46A3F377-3FF4-8C1E-0BD3-623F4FC7DB8E}"/>
              </a:ext>
            </a:extLst>
          </p:cNvPr>
          <p:cNvSpPr/>
          <p:nvPr/>
        </p:nvSpPr>
        <p:spPr>
          <a:xfrm>
            <a:off x="5538079" y="1517997"/>
            <a:ext cx="4114800" cy="838200"/>
          </a:xfrm>
          <a:prstGeom prst="borderCallout1">
            <a:avLst>
              <a:gd name="adj1" fmla="val 13634"/>
              <a:gd name="adj2" fmla="val -1852"/>
              <a:gd name="adj3" fmla="val 113824"/>
              <a:gd name="adj4" fmla="val -27699"/>
            </a:avLst>
          </a:prstGeom>
          <a:solidFill>
            <a:schemeClr val="bg1">
              <a:lumMod val="85000"/>
            </a:schemeClr>
          </a:solidFill>
          <a:ln w="19050" cap="flat" cmpd="sng">
            <a:solidFill>
              <a:srgbClr val="FF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0"/>
              </a:spcBef>
              <a:buClrTx/>
              <a:buSzTx/>
              <a:buFontTx/>
              <a:buNone/>
            </a:pPr>
            <a:r>
              <a:rPr lang="zh-CN" altLang="en-US" sz="2400" b="1" dirty="0">
                <a:solidFill>
                  <a:srgbClr val="000000"/>
                </a:solidFill>
                <a:latin typeface="Times New Roman" panose="02020603050405020304" pitchFamily="18" charset="0"/>
              </a:rPr>
              <a:t>引入反馈后其变化是增大？还是减小？</a:t>
            </a:r>
          </a:p>
        </p:txBody>
      </p:sp>
      <p:sp>
        <p:nvSpPr>
          <p:cNvPr id="29" name="Text Box 7">
            <a:extLst>
              <a:ext uri="{FF2B5EF4-FFF2-40B4-BE49-F238E27FC236}">
                <a16:creationId xmlns:a16="http://schemas.microsoft.com/office/drawing/2014/main" id="{5FB21683-1FF3-5FAC-EB19-58EC4FFD6680}"/>
              </a:ext>
            </a:extLst>
          </p:cNvPr>
          <p:cNvSpPr txBox="1"/>
          <p:nvPr/>
        </p:nvSpPr>
        <p:spPr>
          <a:xfrm>
            <a:off x="2337679" y="5556597"/>
            <a:ext cx="7986713" cy="11176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lnSpc>
                <a:spcPct val="120000"/>
              </a:lnSpc>
              <a:spcBef>
                <a:spcPct val="50000"/>
              </a:spcBef>
              <a:buClrTx/>
              <a:buSzTx/>
              <a:buFontTx/>
              <a:buNone/>
            </a:pPr>
            <a:r>
              <a:rPr lang="en-US" altLang="zh-CN" sz="2800" b="1" dirty="0">
                <a:solidFill>
                  <a:schemeClr val="tx2"/>
                </a:solidFill>
                <a:latin typeface="Times New Roman" panose="02020603050405020304" pitchFamily="18" charset="0"/>
              </a:rPr>
              <a:t>    </a:t>
            </a:r>
            <a:r>
              <a:rPr lang="zh-CN" altLang="en-US" sz="2800" b="1" dirty="0">
                <a:solidFill>
                  <a:schemeClr val="tx2"/>
                </a:solidFill>
                <a:latin typeface="Times New Roman" panose="02020603050405020304" pitchFamily="18" charset="0"/>
              </a:rPr>
              <a:t>或者，凡反馈的结果使净输入量减小的为负反馈，否则为正反馈。</a:t>
            </a:r>
          </a:p>
        </p:txBody>
      </p:sp>
    </p:spTree>
    <p:extLst>
      <p:ext uri="{BB962C8B-B14F-4D97-AF65-F5344CB8AC3E}">
        <p14:creationId xmlns:p14="http://schemas.microsoft.com/office/powerpoint/2010/main" val="422675486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9E95F-3181-EFF9-547E-DDC9DE48E2F7}"/>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96D7AFF2-2745-FBFE-1889-3E34E36F3A24}"/>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C5D908EE-3E64-4663-1B36-83F4B641CDB7}"/>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a:t>
            </a:r>
            <a:r>
              <a:rPr lang="zh-CN" altLang="en-US" sz="2800" b="1" dirty="0">
                <a:latin typeface="+mj-ea"/>
                <a:ea typeface="微软雅黑" panose="020B0503020204020204" pitchFamily="34" charset="-122"/>
                <a:cs typeface="+mj-ea"/>
                <a:sym typeface="Arial" panose="020B0604020202020204" pitchFamily="34" charset="0"/>
              </a:rPr>
              <a:t>反馈的基本概念和分类</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C80F8265-3FC0-C83A-F4C7-9E805BF22FC0}"/>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3" name="Rectangle 2">
            <a:extLst>
              <a:ext uri="{FF2B5EF4-FFF2-40B4-BE49-F238E27FC236}">
                <a16:creationId xmlns:a16="http://schemas.microsoft.com/office/drawing/2014/main" id="{CF3361EA-F8D2-F02A-DF67-8438D6EF99AF}"/>
              </a:ext>
            </a:extLst>
          </p:cNvPr>
          <p:cNvSpPr>
            <a:spLocks noGrp="1" noChangeArrowheads="1"/>
          </p:cNvSpPr>
          <p:nvPr/>
        </p:nvSpPr>
        <p:spPr>
          <a:xfrm>
            <a:off x="1006055" y="1262693"/>
            <a:ext cx="5276850" cy="793750"/>
          </a:xfrm>
          <a:prstGeom prst="rect">
            <a:avLst/>
          </a:prstGeom>
          <a:noFill/>
          <a:ln>
            <a:noFill/>
          </a:ln>
          <a:effectLst/>
        </p:spPr>
        <p:txBody>
          <a:bodyPr vert="horz" wrap="square" lIns="91440" tIns="45720" rIns="91440" bIns="45720" numCol="1" anchor="ctr" anchorCtr="1"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R="0" lvl="0" algn="l">
              <a:lnSpc>
                <a:spcPct val="100000"/>
              </a:lnSpc>
              <a:defRPr/>
            </a:pPr>
            <a:r>
              <a:rPr lang="en-US" altLang="zh-CN" sz="3200" dirty="0">
                <a:solidFill>
                  <a:schemeClr val="tx1"/>
                </a:solidFill>
                <a:effectLst/>
                <a:latin typeface="华文行楷" panose="02010800040101010101" pitchFamily="2" charset="-122"/>
                <a:ea typeface="华文行楷" panose="02010800040101010101" pitchFamily="2" charset="-122"/>
                <a:cs typeface="+mn-cs"/>
              </a:rPr>
              <a:t>3. </a:t>
            </a:r>
            <a:r>
              <a:rPr lang="zh-CN" altLang="en-US" sz="3200" dirty="0">
                <a:solidFill>
                  <a:schemeClr val="tx1"/>
                </a:solidFill>
                <a:effectLst/>
                <a:latin typeface="华文行楷" panose="02010800040101010101" pitchFamily="2" charset="-122"/>
                <a:ea typeface="华文行楷" panose="02010800040101010101" pitchFamily="2" charset="-122"/>
                <a:cs typeface="+mn-cs"/>
              </a:rPr>
              <a:t>直流反馈和交流反馈</a:t>
            </a:r>
          </a:p>
        </p:txBody>
      </p:sp>
      <p:sp>
        <p:nvSpPr>
          <p:cNvPr id="4" name="Text Box 3">
            <a:extLst>
              <a:ext uri="{FF2B5EF4-FFF2-40B4-BE49-F238E27FC236}">
                <a16:creationId xmlns:a16="http://schemas.microsoft.com/office/drawing/2014/main" id="{A2B925D6-86CA-E020-ED0D-1F48883E9C53}"/>
              </a:ext>
            </a:extLst>
          </p:cNvPr>
          <p:cNvSpPr txBox="1"/>
          <p:nvPr/>
        </p:nvSpPr>
        <p:spPr>
          <a:xfrm>
            <a:off x="2212353" y="2078399"/>
            <a:ext cx="7848600"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400" dirty="0">
                <a:latin typeface="Times New Roman" panose="02020603050405020304" pitchFamily="18" charset="0"/>
              </a:rPr>
              <a:t>     </a:t>
            </a:r>
            <a:r>
              <a:rPr lang="zh-CN" altLang="en-US" sz="2800" b="1" dirty="0">
                <a:latin typeface="Times New Roman" panose="02020603050405020304" pitchFamily="18" charset="0"/>
              </a:rPr>
              <a:t>直流通路中存在的反馈称为直流反馈，交流通路中存在的反馈称为交流反馈。</a:t>
            </a:r>
          </a:p>
        </p:txBody>
      </p:sp>
      <p:pic>
        <p:nvPicPr>
          <p:cNvPr id="5" name="Object 4">
            <a:extLst>
              <a:ext uri="{FF2B5EF4-FFF2-40B4-BE49-F238E27FC236}">
                <a16:creationId xmlns:a16="http://schemas.microsoft.com/office/drawing/2014/main" id="{A0EC9694-45E1-31DC-E24A-D7084B76D63E}"/>
              </a:ext>
            </a:extLst>
          </p:cNvPr>
          <p:cNvPicPr>
            <a:picLocks noChangeAspect="1"/>
          </p:cNvPicPr>
          <p:nvPr/>
        </p:nvPicPr>
        <p:blipFill>
          <a:blip r:embed="rId3"/>
          <a:stretch>
            <a:fillRect/>
          </a:stretch>
        </p:blipFill>
        <p:spPr>
          <a:xfrm>
            <a:off x="2934666" y="3132499"/>
            <a:ext cx="3886200" cy="3335338"/>
          </a:xfrm>
          <a:prstGeom prst="rect">
            <a:avLst/>
          </a:prstGeom>
          <a:noFill/>
          <a:ln w="38100">
            <a:noFill/>
            <a:miter/>
          </a:ln>
        </p:spPr>
      </p:pic>
      <p:sp>
        <p:nvSpPr>
          <p:cNvPr id="6" name="AutoShape 5">
            <a:extLst>
              <a:ext uri="{FF2B5EF4-FFF2-40B4-BE49-F238E27FC236}">
                <a16:creationId xmlns:a16="http://schemas.microsoft.com/office/drawing/2014/main" id="{D04439AA-884C-E6AB-DDC1-F3FD6757A09D}"/>
              </a:ext>
            </a:extLst>
          </p:cNvPr>
          <p:cNvSpPr/>
          <p:nvPr/>
        </p:nvSpPr>
        <p:spPr>
          <a:xfrm>
            <a:off x="7049466" y="4732699"/>
            <a:ext cx="2513012" cy="533400"/>
          </a:xfrm>
          <a:prstGeom prst="borderCallout2">
            <a:avLst>
              <a:gd name="adj1" fmla="val 21431"/>
              <a:gd name="adj2" fmla="val -3032"/>
              <a:gd name="adj3" fmla="val 21431"/>
              <a:gd name="adj4" fmla="val -33292"/>
              <a:gd name="adj5" fmla="val 86903"/>
              <a:gd name="adj6" fmla="val -64940"/>
            </a:avLst>
          </a:prstGeom>
          <a:solidFill>
            <a:schemeClr val="bg1">
              <a:lumMod val="85000"/>
            </a:schemeClr>
          </a:solidFill>
          <a:ln w="19050" cap="flat" cmpd="sng">
            <a:solidFill>
              <a:srgbClr val="FF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lgn="ctr">
              <a:spcBef>
                <a:spcPct val="0"/>
              </a:spcBef>
              <a:buClrTx/>
              <a:buSzTx/>
              <a:buFontTx/>
              <a:buNone/>
            </a:pPr>
            <a:r>
              <a:rPr lang="zh-CN" altLang="en-US" sz="2400" b="1" dirty="0">
                <a:solidFill>
                  <a:srgbClr val="000000"/>
                </a:solidFill>
              </a:rPr>
              <a:t>引入交流负反馈</a:t>
            </a:r>
          </a:p>
        </p:txBody>
      </p:sp>
      <p:grpSp>
        <p:nvGrpSpPr>
          <p:cNvPr id="7" name="Group 6">
            <a:extLst>
              <a:ext uri="{FF2B5EF4-FFF2-40B4-BE49-F238E27FC236}">
                <a16:creationId xmlns:a16="http://schemas.microsoft.com/office/drawing/2014/main" id="{8A738198-5791-E9C7-8023-ACAB0FF474C9}"/>
              </a:ext>
            </a:extLst>
          </p:cNvPr>
          <p:cNvGrpSpPr/>
          <p:nvPr/>
        </p:nvGrpSpPr>
        <p:grpSpPr>
          <a:xfrm>
            <a:off x="5373067" y="5570899"/>
            <a:ext cx="4189413" cy="500063"/>
            <a:chOff x="2375" y="3016"/>
            <a:chExt cx="2639" cy="315"/>
          </a:xfrm>
        </p:grpSpPr>
        <p:sp>
          <p:nvSpPr>
            <p:cNvPr id="8" name="AutoShape 7">
              <a:extLst>
                <a:ext uri="{FF2B5EF4-FFF2-40B4-BE49-F238E27FC236}">
                  <a16:creationId xmlns:a16="http://schemas.microsoft.com/office/drawing/2014/main" id="{E4CCAC12-F2EA-5548-800D-A3574ED1A26C}"/>
                </a:ext>
              </a:extLst>
            </p:cNvPr>
            <p:cNvSpPr/>
            <p:nvPr/>
          </p:nvSpPr>
          <p:spPr>
            <a:xfrm>
              <a:off x="3426" y="3016"/>
              <a:ext cx="1588" cy="315"/>
            </a:xfrm>
            <a:prstGeom prst="borderCallout2">
              <a:avLst>
                <a:gd name="adj1" fmla="val 22856"/>
                <a:gd name="adj2" fmla="val -3023"/>
                <a:gd name="adj3" fmla="val 22856"/>
                <a:gd name="adj4" fmla="val -32366"/>
                <a:gd name="adj5" fmla="val -47620"/>
                <a:gd name="adj6" fmla="val -62847"/>
              </a:avLst>
            </a:prstGeom>
            <a:solidFill>
              <a:schemeClr val="bg1">
                <a:lumMod val="85000"/>
              </a:schemeClr>
            </a:solidFill>
            <a:ln w="19050" cap="flat" cmpd="sng">
              <a:solidFill>
                <a:srgbClr val="FF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lgn="ctr">
                <a:spcBef>
                  <a:spcPct val="0"/>
                </a:spcBef>
                <a:buClrTx/>
                <a:buSzTx/>
                <a:buFontTx/>
                <a:buNone/>
              </a:pPr>
              <a:r>
                <a:rPr lang="zh-CN" altLang="en-US" sz="2400" b="1" dirty="0">
                  <a:solidFill>
                    <a:srgbClr val="000000"/>
                  </a:solidFill>
                </a:rPr>
                <a:t>引入直流负反馈</a:t>
              </a:r>
            </a:p>
          </p:txBody>
        </p:sp>
        <p:sp>
          <p:nvSpPr>
            <p:cNvPr id="9" name="Line 8">
              <a:extLst>
                <a:ext uri="{FF2B5EF4-FFF2-40B4-BE49-F238E27FC236}">
                  <a16:creationId xmlns:a16="http://schemas.microsoft.com/office/drawing/2014/main" id="{C1938B30-D610-B796-DB66-1AA666FCFD95}"/>
                </a:ext>
              </a:extLst>
            </p:cNvPr>
            <p:cNvSpPr/>
            <p:nvPr/>
          </p:nvSpPr>
          <p:spPr>
            <a:xfrm flipV="1">
              <a:off x="2375" y="3195"/>
              <a:ext cx="1006" cy="83"/>
            </a:xfrm>
            <a:prstGeom prst="line">
              <a:avLst/>
            </a:prstGeom>
            <a:ln w="19050" cap="flat" cmpd="sng">
              <a:solidFill>
                <a:srgbClr val="FF0000"/>
              </a:solidFill>
              <a:prstDash val="solid"/>
              <a:miter/>
              <a:headEnd type="none" w="med" len="med"/>
              <a:tailEnd type="none" w="med" len="med"/>
            </a:ln>
          </p:spPr>
        </p:sp>
      </p:grpSp>
    </p:spTree>
    <p:extLst>
      <p:ext uri="{BB962C8B-B14F-4D97-AF65-F5344CB8AC3E}">
        <p14:creationId xmlns:p14="http://schemas.microsoft.com/office/powerpoint/2010/main" val="264737903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D47DCE-9F1D-0D75-FEBB-8FC55EE86B3F}"/>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0CF7E645-10EE-EF92-1A9B-4D32671AD17C}"/>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8C4D9EA7-6CD5-0909-1B88-AB64D4F71248}"/>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a:t>
            </a:r>
            <a:r>
              <a:rPr lang="zh-CN" altLang="en-US" sz="2800" b="1" dirty="0">
                <a:latin typeface="+mj-ea"/>
                <a:ea typeface="微软雅黑" panose="020B0503020204020204" pitchFamily="34" charset="-122"/>
                <a:cs typeface="+mj-ea"/>
                <a:sym typeface="Arial" panose="020B0604020202020204" pitchFamily="34" charset="0"/>
              </a:rPr>
              <a:t>反馈的基本概念和分类</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766A9DC9-C9CF-1237-FF5F-6A2EA76F0E16}"/>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Text Box 3">
            <a:extLst>
              <a:ext uri="{FF2B5EF4-FFF2-40B4-BE49-F238E27FC236}">
                <a16:creationId xmlns:a16="http://schemas.microsoft.com/office/drawing/2014/main" id="{2E967773-6326-253B-786A-38B5B8AF8F58}"/>
              </a:ext>
            </a:extLst>
          </p:cNvPr>
          <p:cNvSpPr txBox="1"/>
          <p:nvPr/>
        </p:nvSpPr>
        <p:spPr>
          <a:xfrm>
            <a:off x="2662051" y="2835609"/>
            <a:ext cx="4114800" cy="124936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800" dirty="0">
                <a:latin typeface="Times New Roman" panose="02020603050405020304" pitchFamily="18" charset="0"/>
                <a:ea typeface="华文新魏" panose="02010800040101010101" pitchFamily="2" charset="-122"/>
              </a:rPr>
              <a:t>    </a:t>
            </a:r>
            <a:r>
              <a:rPr lang="zh-CN" altLang="en-US" sz="2400" b="1" dirty="0">
                <a:latin typeface="Times New Roman" panose="02020603050405020304" pitchFamily="18" charset="0"/>
              </a:rPr>
              <a:t>将输出电压的一部分或全部引回到输入回路来影响净输入量的为电压反馈，即</a:t>
            </a:r>
          </a:p>
        </p:txBody>
      </p:sp>
      <p:pic>
        <p:nvPicPr>
          <p:cNvPr id="10" name="Object 4">
            <a:extLst>
              <a:ext uri="{FF2B5EF4-FFF2-40B4-BE49-F238E27FC236}">
                <a16:creationId xmlns:a16="http://schemas.microsoft.com/office/drawing/2014/main" id="{84210326-3A14-1045-1F28-97526F10B8DB}"/>
              </a:ext>
            </a:extLst>
          </p:cNvPr>
          <p:cNvPicPr>
            <a:picLocks noChangeAspect="1"/>
          </p:cNvPicPr>
          <p:nvPr/>
        </p:nvPicPr>
        <p:blipFill>
          <a:blip r:embed="rId3"/>
          <a:stretch>
            <a:fillRect/>
          </a:stretch>
        </p:blipFill>
        <p:spPr>
          <a:xfrm>
            <a:off x="5252851" y="4131009"/>
            <a:ext cx="1219200" cy="538163"/>
          </a:xfrm>
          <a:prstGeom prst="rect">
            <a:avLst/>
          </a:prstGeom>
          <a:solidFill>
            <a:schemeClr val="bg1">
              <a:lumMod val="85000"/>
            </a:schemeClr>
          </a:solidFill>
          <a:ln w="9525" cap="flat" cmpd="sng">
            <a:solidFill>
              <a:srgbClr val="CC3300"/>
            </a:solidFill>
            <a:prstDash val="solid"/>
            <a:miter/>
            <a:headEnd type="none" w="med" len="med"/>
            <a:tailEnd type="none" w="med" len="med"/>
          </a:ln>
        </p:spPr>
      </p:pic>
      <p:sp>
        <p:nvSpPr>
          <p:cNvPr id="11" name="Text Box 5">
            <a:extLst>
              <a:ext uri="{FF2B5EF4-FFF2-40B4-BE49-F238E27FC236}">
                <a16:creationId xmlns:a16="http://schemas.microsoft.com/office/drawing/2014/main" id="{E45C0447-FD82-6891-52FE-6826EC30CD6B}"/>
              </a:ext>
            </a:extLst>
          </p:cNvPr>
          <p:cNvSpPr txBox="1"/>
          <p:nvPr/>
        </p:nvSpPr>
        <p:spPr>
          <a:xfrm>
            <a:off x="2662051" y="4740609"/>
            <a:ext cx="7696200" cy="88423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800" dirty="0">
                <a:latin typeface="Times New Roman" panose="02020603050405020304" pitchFamily="18" charset="0"/>
                <a:ea typeface="华文新魏" panose="02010800040101010101" pitchFamily="2" charset="-122"/>
              </a:rPr>
              <a:t>    </a:t>
            </a:r>
            <a:r>
              <a:rPr lang="zh-CN" altLang="en-US" sz="2400" b="1" dirty="0">
                <a:latin typeface="Times New Roman" panose="02020603050405020304" pitchFamily="18" charset="0"/>
              </a:rPr>
              <a:t>将输出电流的一部分或全部引回到输入回路来影响净输入量的为电流反馈，即</a:t>
            </a:r>
          </a:p>
        </p:txBody>
      </p:sp>
      <p:pic>
        <p:nvPicPr>
          <p:cNvPr id="13" name="Object 6">
            <a:extLst>
              <a:ext uri="{FF2B5EF4-FFF2-40B4-BE49-F238E27FC236}">
                <a16:creationId xmlns:a16="http://schemas.microsoft.com/office/drawing/2014/main" id="{8200F165-228C-0B1A-0AE5-F6184CD6C394}"/>
              </a:ext>
            </a:extLst>
          </p:cNvPr>
          <p:cNvPicPr>
            <a:picLocks noChangeAspect="1"/>
          </p:cNvPicPr>
          <p:nvPr/>
        </p:nvPicPr>
        <p:blipFill>
          <a:blip r:embed="rId4"/>
          <a:stretch>
            <a:fillRect/>
          </a:stretch>
        </p:blipFill>
        <p:spPr>
          <a:xfrm>
            <a:off x="5329051" y="5731209"/>
            <a:ext cx="1104900" cy="538163"/>
          </a:xfrm>
          <a:prstGeom prst="rect">
            <a:avLst/>
          </a:prstGeom>
          <a:solidFill>
            <a:schemeClr val="bg1">
              <a:lumMod val="85000"/>
            </a:schemeClr>
          </a:solidFill>
          <a:ln w="9525" cap="flat" cmpd="sng">
            <a:solidFill>
              <a:srgbClr val="CC3300"/>
            </a:solidFill>
            <a:prstDash val="solid"/>
            <a:miter/>
            <a:headEnd type="none" w="med" len="med"/>
            <a:tailEnd type="none" w="med" len="med"/>
          </a:ln>
        </p:spPr>
      </p:pic>
      <p:sp>
        <p:nvSpPr>
          <p:cNvPr id="14" name="Text Box 7">
            <a:extLst>
              <a:ext uri="{FF2B5EF4-FFF2-40B4-BE49-F238E27FC236}">
                <a16:creationId xmlns:a16="http://schemas.microsoft.com/office/drawing/2014/main" id="{60EB78E2-8F59-CA9D-FA11-FA84D6CE9289}"/>
              </a:ext>
            </a:extLst>
          </p:cNvPr>
          <p:cNvSpPr txBox="1"/>
          <p:nvPr/>
        </p:nvSpPr>
        <p:spPr>
          <a:xfrm>
            <a:off x="2662051" y="1997409"/>
            <a:ext cx="7467600" cy="88423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800" b="1" dirty="0">
                <a:solidFill>
                  <a:srgbClr val="000000"/>
                </a:solidFill>
                <a:latin typeface="Times New Roman" panose="02020603050405020304" pitchFamily="18" charset="0"/>
              </a:rPr>
              <a:t>    </a:t>
            </a:r>
            <a:r>
              <a:rPr lang="zh-CN" altLang="en-US" sz="2400" b="1" dirty="0">
                <a:latin typeface="Times New Roman" panose="02020603050405020304" pitchFamily="18" charset="0"/>
              </a:rPr>
              <a:t>描述放大电路和反馈网络在输出端的连接方式，即反馈网络的取样对象。</a:t>
            </a:r>
          </a:p>
        </p:txBody>
      </p:sp>
      <p:pic>
        <p:nvPicPr>
          <p:cNvPr id="15" name="Object 8">
            <a:extLst>
              <a:ext uri="{FF2B5EF4-FFF2-40B4-BE49-F238E27FC236}">
                <a16:creationId xmlns:a16="http://schemas.microsoft.com/office/drawing/2014/main" id="{2F6C3CF7-4672-A1BA-3E71-BFFF0C04EFBC}"/>
              </a:ext>
            </a:extLst>
          </p:cNvPr>
          <p:cNvPicPr>
            <a:picLocks noChangeAspect="1"/>
          </p:cNvPicPr>
          <p:nvPr/>
        </p:nvPicPr>
        <p:blipFill>
          <a:blip r:embed="rId5"/>
          <a:stretch>
            <a:fillRect/>
          </a:stretch>
        </p:blipFill>
        <p:spPr>
          <a:xfrm>
            <a:off x="6624451" y="2683209"/>
            <a:ext cx="3352800" cy="1878013"/>
          </a:xfrm>
          <a:prstGeom prst="rect">
            <a:avLst/>
          </a:prstGeom>
          <a:noFill/>
          <a:ln w="38100">
            <a:noFill/>
            <a:miter/>
          </a:ln>
        </p:spPr>
      </p:pic>
      <p:grpSp>
        <p:nvGrpSpPr>
          <p:cNvPr id="16" name="Group 9">
            <a:extLst>
              <a:ext uri="{FF2B5EF4-FFF2-40B4-BE49-F238E27FC236}">
                <a16:creationId xmlns:a16="http://schemas.microsoft.com/office/drawing/2014/main" id="{04BF00A4-05F8-683A-7CF8-147AF09BDB6B}"/>
              </a:ext>
            </a:extLst>
          </p:cNvPr>
          <p:cNvGrpSpPr/>
          <p:nvPr/>
        </p:nvGrpSpPr>
        <p:grpSpPr>
          <a:xfrm>
            <a:off x="7996051" y="246223"/>
            <a:ext cx="1371600" cy="314"/>
            <a:chOff x="3696" y="1414"/>
            <a:chExt cx="864" cy="314"/>
          </a:xfrm>
        </p:grpSpPr>
        <p:sp>
          <p:nvSpPr>
            <p:cNvPr id="19" name="Line 10">
              <a:extLst>
                <a:ext uri="{FF2B5EF4-FFF2-40B4-BE49-F238E27FC236}">
                  <a16:creationId xmlns:a16="http://schemas.microsoft.com/office/drawing/2014/main" id="{3C2D0AC6-1F68-B9F5-CA73-EBC54376F4CC}"/>
                </a:ext>
              </a:extLst>
            </p:cNvPr>
            <p:cNvSpPr/>
            <p:nvPr/>
          </p:nvSpPr>
          <p:spPr>
            <a:xfrm>
              <a:off x="3696" y="1414"/>
              <a:ext cx="768" cy="0"/>
            </a:xfrm>
            <a:prstGeom prst="line">
              <a:avLst/>
            </a:prstGeom>
            <a:ln w="28575" cap="flat" cmpd="sng">
              <a:solidFill>
                <a:srgbClr val="FF0000"/>
              </a:solidFill>
              <a:prstDash val="solid"/>
              <a:headEnd type="none" w="med" len="med"/>
              <a:tailEnd type="none" w="med" len="med"/>
            </a:ln>
          </p:spPr>
        </p:sp>
        <p:sp>
          <p:nvSpPr>
            <p:cNvPr id="20" name="Line 11">
              <a:extLst>
                <a:ext uri="{FF2B5EF4-FFF2-40B4-BE49-F238E27FC236}">
                  <a16:creationId xmlns:a16="http://schemas.microsoft.com/office/drawing/2014/main" id="{1CC7034A-619E-6127-E455-A00A1C8D0C39}"/>
                </a:ext>
              </a:extLst>
            </p:cNvPr>
            <p:cNvSpPr/>
            <p:nvPr/>
          </p:nvSpPr>
          <p:spPr>
            <a:xfrm flipH="1" flipV="1">
              <a:off x="4320" y="1440"/>
              <a:ext cx="240" cy="288"/>
            </a:xfrm>
            <a:prstGeom prst="line">
              <a:avLst/>
            </a:prstGeom>
            <a:ln w="19050" cap="flat" cmpd="sng">
              <a:solidFill>
                <a:srgbClr val="FF0000"/>
              </a:solidFill>
              <a:prstDash val="solid"/>
              <a:headEnd type="none" w="med" len="med"/>
              <a:tailEnd type="none" w="med" len="med"/>
            </a:ln>
          </p:spPr>
        </p:sp>
      </p:grpSp>
      <p:sp>
        <p:nvSpPr>
          <p:cNvPr id="18" name="Text Box 16">
            <a:extLst>
              <a:ext uri="{FF2B5EF4-FFF2-40B4-BE49-F238E27FC236}">
                <a16:creationId xmlns:a16="http://schemas.microsoft.com/office/drawing/2014/main" id="{0F287D98-C200-35A5-0873-105BF85E4C73}"/>
              </a:ext>
            </a:extLst>
          </p:cNvPr>
          <p:cNvSpPr txBox="1"/>
          <p:nvPr/>
        </p:nvSpPr>
        <p:spPr>
          <a:xfrm>
            <a:off x="2604064" y="1429682"/>
            <a:ext cx="6264275" cy="57943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indent="0">
              <a:spcBef>
                <a:spcPct val="0"/>
              </a:spcBef>
              <a:buClrTx/>
              <a:buSzTx/>
              <a:buNone/>
              <a:defRPr/>
            </a:pPr>
            <a:r>
              <a:rPr lang="en-US" altLang="zh-CN" dirty="0">
                <a:latin typeface="华文行楷" panose="02010800040101010101" pitchFamily="2" charset="-122"/>
                <a:ea typeface="华文行楷" panose="02010800040101010101" pitchFamily="2" charset="-122"/>
              </a:rPr>
              <a:t>4. </a:t>
            </a:r>
            <a:r>
              <a:rPr lang="zh-CN" altLang="en-US" dirty="0">
                <a:latin typeface="华文行楷" panose="02010800040101010101" pitchFamily="2" charset="-122"/>
                <a:ea typeface="华文行楷" panose="02010800040101010101" pitchFamily="2" charset="-122"/>
              </a:rPr>
              <a:t>电压反馈和电流反馈</a:t>
            </a:r>
          </a:p>
        </p:txBody>
      </p:sp>
    </p:spTree>
    <p:extLst>
      <p:ext uri="{BB962C8B-B14F-4D97-AF65-F5344CB8AC3E}">
        <p14:creationId xmlns:p14="http://schemas.microsoft.com/office/powerpoint/2010/main" val="151969795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B50F3-1E1C-3F70-5822-1008A4C829B8}"/>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63AED50F-1820-E8F7-5AB6-0FECDA16C07F}"/>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A332A3AD-CCDC-E9C8-D189-67AB3D3BAC14}"/>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a:t>
            </a:r>
            <a:r>
              <a:rPr lang="zh-CN" altLang="en-US" sz="2800" b="1" dirty="0">
                <a:latin typeface="+mj-ea"/>
                <a:ea typeface="微软雅黑" panose="020B0503020204020204" pitchFamily="34" charset="-122"/>
                <a:cs typeface="+mj-ea"/>
                <a:sym typeface="Arial" panose="020B0604020202020204" pitchFamily="34" charset="0"/>
              </a:rPr>
              <a:t>反馈的基本概念和分类</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E5C4C58B-808F-ABA1-49A7-877A1EB034DC}"/>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a:extLst>
              <a:ext uri="{FF2B5EF4-FFF2-40B4-BE49-F238E27FC236}">
                <a16:creationId xmlns:a16="http://schemas.microsoft.com/office/drawing/2014/main" id="{FB9DE1F6-9616-6C1F-2CBA-390266CC89BF}"/>
              </a:ext>
            </a:extLst>
          </p:cNvPr>
          <p:cNvSpPr>
            <a:spLocks noGrp="1" noChangeArrowheads="1"/>
          </p:cNvSpPr>
          <p:nvPr/>
        </p:nvSpPr>
        <p:spPr>
          <a:xfrm>
            <a:off x="1803458" y="1393348"/>
            <a:ext cx="5105400" cy="504825"/>
          </a:xfrm>
          <a:prstGeom prst="rect">
            <a:avLst/>
          </a:prstGeom>
          <a:noFill/>
          <a:ln>
            <a:noFill/>
          </a:ln>
          <a:effectLst/>
        </p:spPr>
        <p:txBody>
          <a:bodyPr vert="horz" wrap="square" lIns="91440" tIns="45720" rIns="91440" bIns="45720" numCol="1" anchor="ctr" anchorCtr="1"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zh-CN" sz="3200" dirty="0">
                <a:solidFill>
                  <a:schemeClr val="tx1"/>
                </a:solidFill>
                <a:effectLst/>
                <a:latin typeface="华文行楷" panose="02010800040101010101" pitchFamily="2" charset="-122"/>
                <a:ea typeface="华文行楷" panose="02010800040101010101" pitchFamily="2" charset="-122"/>
                <a:cs typeface="+mn-cs"/>
              </a:rPr>
              <a:t>5.  </a:t>
            </a:r>
            <a:r>
              <a:rPr lang="zh-CN" altLang="en-US" sz="3200" dirty="0">
                <a:solidFill>
                  <a:schemeClr val="tx1"/>
                </a:solidFill>
                <a:effectLst/>
                <a:latin typeface="华文行楷" panose="02010800040101010101" pitchFamily="2" charset="-122"/>
                <a:ea typeface="华文行楷" panose="02010800040101010101" pitchFamily="2" charset="-122"/>
                <a:cs typeface="+mn-cs"/>
              </a:rPr>
              <a:t>串联反馈和并联反馈</a:t>
            </a:r>
          </a:p>
        </p:txBody>
      </p:sp>
      <p:sp>
        <p:nvSpPr>
          <p:cNvPr id="3" name="Text Box 3">
            <a:extLst>
              <a:ext uri="{FF2B5EF4-FFF2-40B4-BE49-F238E27FC236}">
                <a16:creationId xmlns:a16="http://schemas.microsoft.com/office/drawing/2014/main" id="{D5186492-8178-4CC4-7403-09FE82A76ED9}"/>
              </a:ext>
            </a:extLst>
          </p:cNvPr>
          <p:cNvSpPr txBox="1"/>
          <p:nvPr/>
        </p:nvSpPr>
        <p:spPr>
          <a:xfrm>
            <a:off x="2114608" y="2050573"/>
            <a:ext cx="8229600"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描述放大电路和反馈网络在输入端的连接方式，即输入量、反馈量、净输入量的叠加关系。</a:t>
            </a:r>
          </a:p>
        </p:txBody>
      </p:sp>
      <p:grpSp>
        <p:nvGrpSpPr>
          <p:cNvPr id="4" name="Group 4">
            <a:extLst>
              <a:ext uri="{FF2B5EF4-FFF2-40B4-BE49-F238E27FC236}">
                <a16:creationId xmlns:a16="http://schemas.microsoft.com/office/drawing/2014/main" id="{378A999A-5920-8F8D-858B-EE046E0C581C}"/>
              </a:ext>
            </a:extLst>
          </p:cNvPr>
          <p:cNvGrpSpPr/>
          <p:nvPr/>
        </p:nvGrpSpPr>
        <p:grpSpPr>
          <a:xfrm>
            <a:off x="3562408" y="5098573"/>
            <a:ext cx="4800600" cy="579437"/>
            <a:chOff x="1248" y="2784"/>
            <a:chExt cx="3024" cy="365"/>
          </a:xfrm>
        </p:grpSpPr>
        <p:pic>
          <p:nvPicPr>
            <p:cNvPr id="14" name="图片 13">
              <a:extLst>
                <a:ext uri="{FF2B5EF4-FFF2-40B4-BE49-F238E27FC236}">
                  <a16:creationId xmlns:a16="http://schemas.microsoft.com/office/drawing/2014/main" id="{35455EEC-7EFC-C600-23DD-D0D211F77D8D}"/>
                </a:ext>
              </a:extLst>
            </p:cNvPr>
            <p:cNvPicPr/>
            <p:nvPr/>
          </p:nvPicPr>
          <p:blipFill>
            <a:blip r:embed="rId3"/>
            <a:stretch>
              <a:fillRect/>
            </a:stretch>
          </p:blipFill>
          <p:spPr>
            <a:xfrm>
              <a:off x="1248" y="2784"/>
              <a:ext cx="1248" cy="363"/>
            </a:xfrm>
            <a:prstGeom prst="rect">
              <a:avLst/>
            </a:prstGeom>
            <a:solidFill>
              <a:schemeClr val="bg1">
                <a:lumMod val="85000"/>
              </a:schemeClr>
            </a:solidFill>
            <a:ln w="9525" cap="flat" cmpd="sng">
              <a:solidFill>
                <a:srgbClr val="CC3300"/>
              </a:solidFill>
              <a:prstDash val="solid"/>
              <a:miter/>
              <a:headEnd type="none" w="med" len="med"/>
              <a:tailEnd type="none" w="med" len="med"/>
            </a:ln>
          </p:spPr>
        </p:pic>
        <p:sp>
          <p:nvSpPr>
            <p:cNvPr id="15" name="Text Box 6">
              <a:extLst>
                <a:ext uri="{FF2B5EF4-FFF2-40B4-BE49-F238E27FC236}">
                  <a16:creationId xmlns:a16="http://schemas.microsoft.com/office/drawing/2014/main" id="{8E93B8E3-8314-140C-B89B-3913D2EA5455}"/>
                </a:ext>
              </a:extLst>
            </p:cNvPr>
            <p:cNvSpPr txBox="1"/>
            <p:nvPr/>
          </p:nvSpPr>
          <p:spPr>
            <a:xfrm>
              <a:off x="2496" y="2784"/>
              <a:ext cx="1776" cy="36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串联负反馈</a:t>
              </a:r>
            </a:p>
          </p:txBody>
        </p:sp>
      </p:grpSp>
      <p:grpSp>
        <p:nvGrpSpPr>
          <p:cNvPr id="5" name="Group 7">
            <a:extLst>
              <a:ext uri="{FF2B5EF4-FFF2-40B4-BE49-F238E27FC236}">
                <a16:creationId xmlns:a16="http://schemas.microsoft.com/office/drawing/2014/main" id="{965C2F5F-C448-CBB8-E452-99FA66A3B74E}"/>
              </a:ext>
            </a:extLst>
          </p:cNvPr>
          <p:cNvGrpSpPr/>
          <p:nvPr/>
        </p:nvGrpSpPr>
        <p:grpSpPr>
          <a:xfrm>
            <a:off x="3562408" y="5860573"/>
            <a:ext cx="4800600" cy="579437"/>
            <a:chOff x="1248" y="3264"/>
            <a:chExt cx="3024" cy="365"/>
          </a:xfrm>
        </p:grpSpPr>
        <p:pic>
          <p:nvPicPr>
            <p:cNvPr id="11" name="图片 10">
              <a:extLst>
                <a:ext uri="{FF2B5EF4-FFF2-40B4-BE49-F238E27FC236}">
                  <a16:creationId xmlns:a16="http://schemas.microsoft.com/office/drawing/2014/main" id="{275FAAE7-DAC8-B6F3-3BD2-9838418A6594}"/>
                </a:ext>
              </a:extLst>
            </p:cNvPr>
            <p:cNvPicPr/>
            <p:nvPr/>
          </p:nvPicPr>
          <p:blipFill>
            <a:blip r:embed="rId4"/>
            <a:stretch>
              <a:fillRect/>
            </a:stretch>
          </p:blipFill>
          <p:spPr>
            <a:xfrm>
              <a:off x="1248" y="3264"/>
              <a:ext cx="1046" cy="363"/>
            </a:xfrm>
            <a:prstGeom prst="rect">
              <a:avLst/>
            </a:prstGeom>
            <a:solidFill>
              <a:schemeClr val="bg1">
                <a:lumMod val="85000"/>
              </a:schemeClr>
            </a:solidFill>
            <a:ln w="9525" cap="flat" cmpd="sng">
              <a:solidFill>
                <a:srgbClr val="CC3300"/>
              </a:solidFill>
              <a:prstDash val="solid"/>
              <a:miter/>
              <a:headEnd type="none" w="med" len="med"/>
              <a:tailEnd type="none" w="med" len="med"/>
            </a:ln>
          </p:spPr>
        </p:pic>
        <p:sp>
          <p:nvSpPr>
            <p:cNvPr id="13" name="Text Box 9">
              <a:extLst>
                <a:ext uri="{FF2B5EF4-FFF2-40B4-BE49-F238E27FC236}">
                  <a16:creationId xmlns:a16="http://schemas.microsoft.com/office/drawing/2014/main" id="{908FFCE3-B224-CBEE-CFF1-6B2CC11B78A0}"/>
                </a:ext>
              </a:extLst>
            </p:cNvPr>
            <p:cNvSpPr txBox="1"/>
            <p:nvPr/>
          </p:nvSpPr>
          <p:spPr>
            <a:xfrm>
              <a:off x="2304" y="3264"/>
              <a:ext cx="1968" cy="36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dirty="0">
                  <a:latin typeface="隶书" panose="02010509060101010101" pitchFamily="49" charset="-122"/>
                  <a:ea typeface="隶书" panose="02010509060101010101" pitchFamily="49" charset="-122"/>
                </a:rPr>
                <a:t>--</a:t>
              </a:r>
              <a:r>
                <a:rPr lang="zh-CN" altLang="en-US" dirty="0">
                  <a:latin typeface="隶书" panose="02010509060101010101" pitchFamily="49" charset="-122"/>
                  <a:ea typeface="隶书" panose="02010509060101010101" pitchFamily="49" charset="-122"/>
                </a:rPr>
                <a:t>并联负反馈</a:t>
              </a:r>
            </a:p>
          </p:txBody>
        </p:sp>
      </p:grpSp>
      <p:pic>
        <p:nvPicPr>
          <p:cNvPr id="6" name="Object 10">
            <a:extLst>
              <a:ext uri="{FF2B5EF4-FFF2-40B4-BE49-F238E27FC236}">
                <a16:creationId xmlns:a16="http://schemas.microsoft.com/office/drawing/2014/main" id="{4B2426BC-BED2-E422-A120-DA5C04960F3C}"/>
              </a:ext>
            </a:extLst>
          </p:cNvPr>
          <p:cNvPicPr>
            <a:picLocks noChangeAspect="1"/>
          </p:cNvPicPr>
          <p:nvPr/>
        </p:nvPicPr>
        <p:blipFill>
          <a:blip r:embed="rId5"/>
          <a:stretch>
            <a:fillRect/>
          </a:stretch>
        </p:blipFill>
        <p:spPr>
          <a:xfrm>
            <a:off x="4324408" y="3193573"/>
            <a:ext cx="3276600" cy="1803400"/>
          </a:xfrm>
          <a:prstGeom prst="rect">
            <a:avLst/>
          </a:prstGeom>
          <a:noFill/>
          <a:ln w="38100">
            <a:noFill/>
            <a:miter/>
          </a:ln>
        </p:spPr>
      </p:pic>
      <p:grpSp>
        <p:nvGrpSpPr>
          <p:cNvPr id="7" name="Group 11">
            <a:extLst>
              <a:ext uri="{FF2B5EF4-FFF2-40B4-BE49-F238E27FC236}">
                <a16:creationId xmlns:a16="http://schemas.microsoft.com/office/drawing/2014/main" id="{7C74F232-A2A2-5D64-325D-529336B38370}"/>
              </a:ext>
            </a:extLst>
          </p:cNvPr>
          <p:cNvGrpSpPr/>
          <p:nvPr/>
        </p:nvGrpSpPr>
        <p:grpSpPr>
          <a:xfrm>
            <a:off x="4553008" y="3117373"/>
            <a:ext cx="533400" cy="762000"/>
            <a:chOff x="1776" y="1488"/>
            <a:chExt cx="336" cy="480"/>
          </a:xfrm>
        </p:grpSpPr>
        <p:sp>
          <p:nvSpPr>
            <p:cNvPr id="9" name="Text Box 12">
              <a:extLst>
                <a:ext uri="{FF2B5EF4-FFF2-40B4-BE49-F238E27FC236}">
                  <a16:creationId xmlns:a16="http://schemas.microsoft.com/office/drawing/2014/main" id="{9320E536-9DF1-467E-8206-BA1E31BC7706}"/>
                </a:ext>
              </a:extLst>
            </p:cNvPr>
            <p:cNvSpPr txBox="1"/>
            <p:nvPr/>
          </p:nvSpPr>
          <p:spPr>
            <a:xfrm>
              <a:off x="1776" y="1488"/>
              <a:ext cx="240" cy="2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400" b="1" dirty="0">
                  <a:solidFill>
                    <a:srgbClr val="FF0000"/>
                  </a:solidFill>
                  <a:latin typeface="Times New Roman" panose="02020603050405020304" pitchFamily="18" charset="0"/>
                </a:rPr>
                <a:t>+</a:t>
              </a:r>
            </a:p>
          </p:txBody>
        </p:sp>
        <p:sp>
          <p:nvSpPr>
            <p:cNvPr id="10" name="Text Box 13">
              <a:extLst>
                <a:ext uri="{FF2B5EF4-FFF2-40B4-BE49-F238E27FC236}">
                  <a16:creationId xmlns:a16="http://schemas.microsoft.com/office/drawing/2014/main" id="{897F4057-3FA7-3A54-6B34-02800D2B793D}"/>
                </a:ext>
              </a:extLst>
            </p:cNvPr>
            <p:cNvSpPr txBox="1"/>
            <p:nvPr/>
          </p:nvSpPr>
          <p:spPr>
            <a:xfrm>
              <a:off x="1872" y="1680"/>
              <a:ext cx="240" cy="2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400" b="1" dirty="0">
                  <a:solidFill>
                    <a:srgbClr val="FF0000"/>
                  </a:solidFill>
                  <a:latin typeface="Times New Roman" panose="02020603050405020304" pitchFamily="18" charset="0"/>
                </a:rPr>
                <a:t>_</a:t>
              </a:r>
            </a:p>
          </p:txBody>
        </p:sp>
      </p:grpSp>
      <p:sp>
        <p:nvSpPr>
          <p:cNvPr id="8" name="AutoShape 14">
            <a:extLst>
              <a:ext uri="{FF2B5EF4-FFF2-40B4-BE49-F238E27FC236}">
                <a16:creationId xmlns:a16="http://schemas.microsoft.com/office/drawing/2014/main" id="{F80B707E-E33B-3AFD-703B-3E05432D6B6A}"/>
              </a:ext>
            </a:extLst>
          </p:cNvPr>
          <p:cNvSpPr/>
          <p:nvPr/>
        </p:nvSpPr>
        <p:spPr>
          <a:xfrm>
            <a:off x="3257608" y="3731735"/>
            <a:ext cx="1171575" cy="528638"/>
          </a:xfrm>
          <a:prstGeom prst="borderCallout1">
            <a:avLst>
              <a:gd name="adj1" fmla="val 21620"/>
              <a:gd name="adj2" fmla="val 106505"/>
              <a:gd name="adj3" fmla="val 5407"/>
              <a:gd name="adj4" fmla="val 118972"/>
            </a:avLst>
          </a:prstGeom>
          <a:solidFill>
            <a:schemeClr val="bg1">
              <a:lumMod val="85000"/>
            </a:schemeClr>
          </a:solidFill>
          <a:ln w="19050" cap="flat" cmpd="sng">
            <a:solidFill>
              <a:srgbClr val="FF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lgn="ctr">
              <a:spcBef>
                <a:spcPct val="0"/>
              </a:spcBef>
              <a:buClrTx/>
              <a:buSzTx/>
              <a:buFontTx/>
              <a:buNone/>
            </a:pPr>
            <a:r>
              <a:rPr lang="zh-CN" altLang="en-US" sz="2400" b="1" dirty="0">
                <a:solidFill>
                  <a:srgbClr val="000000"/>
                </a:solidFill>
                <a:latin typeface="Times New Roman" panose="02020603050405020304" pitchFamily="18" charset="0"/>
              </a:rPr>
              <a:t>负反馈</a:t>
            </a:r>
          </a:p>
        </p:txBody>
      </p:sp>
    </p:spTree>
    <p:extLst>
      <p:ext uri="{BB962C8B-B14F-4D97-AF65-F5344CB8AC3E}">
        <p14:creationId xmlns:p14="http://schemas.microsoft.com/office/powerpoint/2010/main" val="2865310352"/>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96296D-1247-4234-DBEE-879C5847AF14}"/>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61BC28D0-75C8-6AB5-CE7C-A4BDE47F805F}"/>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F1CF8914-3705-0776-A032-CE1D60A38A47}"/>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a:t>
            </a:r>
            <a:r>
              <a:rPr lang="zh-CN" altLang="en-US" sz="2800" b="1" dirty="0">
                <a:latin typeface="+mj-ea"/>
                <a:ea typeface="微软雅黑" panose="020B0503020204020204" pitchFamily="34" charset="-122"/>
                <a:cs typeface="+mj-ea"/>
                <a:sym typeface="Arial" panose="020B0604020202020204" pitchFamily="34" charset="0"/>
              </a:rPr>
              <a:t>反馈组态的分析</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10DDC310-3648-7D68-185B-9905DC1B3BA4}"/>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a:extLst>
              <a:ext uri="{FF2B5EF4-FFF2-40B4-BE49-F238E27FC236}">
                <a16:creationId xmlns:a16="http://schemas.microsoft.com/office/drawing/2014/main" id="{AF04099F-69FB-A116-2B9E-2DB080C6E9D1}"/>
              </a:ext>
            </a:extLst>
          </p:cNvPr>
          <p:cNvSpPr>
            <a:spLocks noGrp="1" noChangeArrowheads="1"/>
          </p:cNvSpPr>
          <p:nvPr/>
        </p:nvSpPr>
        <p:spPr>
          <a:xfrm>
            <a:off x="-238298" y="1315589"/>
            <a:ext cx="5105400" cy="504825"/>
          </a:xfrm>
          <a:prstGeom prst="rect">
            <a:avLst/>
          </a:prstGeom>
          <a:noFill/>
          <a:ln>
            <a:noFill/>
          </a:ln>
          <a:effectLst/>
        </p:spPr>
        <p:txBody>
          <a:bodyPr vert="horz" wrap="square" lIns="91440" tIns="45720" rIns="91440" bIns="45720" numCol="1" anchor="ctr" anchorCtr="1"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zh-CN" sz="3200" dirty="0">
                <a:solidFill>
                  <a:schemeClr val="tx1"/>
                </a:solidFill>
                <a:effectLst/>
                <a:latin typeface="华文行楷" panose="02010800040101010101" pitchFamily="2" charset="-122"/>
                <a:ea typeface="华文行楷" panose="02010800040101010101" pitchFamily="2" charset="-122"/>
                <a:cs typeface="+mn-cs"/>
              </a:rPr>
              <a:t>1.</a:t>
            </a:r>
            <a:r>
              <a:rPr lang="zh-CN" altLang="en-US" sz="3200" dirty="0">
                <a:solidFill>
                  <a:schemeClr val="tx1"/>
                </a:solidFill>
                <a:effectLst/>
                <a:latin typeface="华文行楷" panose="02010800040101010101" pitchFamily="2" charset="-122"/>
                <a:ea typeface="华文行楷" panose="02010800040101010101" pitchFamily="2" charset="-122"/>
                <a:cs typeface="+mn-cs"/>
              </a:rPr>
              <a:t>四种反馈组态</a:t>
            </a:r>
          </a:p>
        </p:txBody>
      </p:sp>
      <p:pic>
        <p:nvPicPr>
          <p:cNvPr id="3" name="图片 2">
            <a:extLst>
              <a:ext uri="{FF2B5EF4-FFF2-40B4-BE49-F238E27FC236}">
                <a16:creationId xmlns:a16="http://schemas.microsoft.com/office/drawing/2014/main" id="{E5F8418E-B547-5A7C-FFC2-B2B1304047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55545"/>
          <a:stretch>
            <a:fillRect/>
          </a:stretch>
        </p:blipFill>
        <p:spPr>
          <a:xfrm>
            <a:off x="123144" y="2097423"/>
            <a:ext cx="5892887" cy="2643080"/>
          </a:xfrm>
          <a:prstGeom prst="rect">
            <a:avLst/>
          </a:prstGeom>
          <a:noFill/>
          <a:ln>
            <a:noFill/>
          </a:ln>
          <a:effectLst/>
        </p:spPr>
      </p:pic>
      <p:pic>
        <p:nvPicPr>
          <p:cNvPr id="4" name="图片 3">
            <a:extLst>
              <a:ext uri="{FF2B5EF4-FFF2-40B4-BE49-F238E27FC236}">
                <a16:creationId xmlns:a16="http://schemas.microsoft.com/office/drawing/2014/main" id="{59D279F8-2A63-50A6-E75E-AABB1862F9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47903" b="3516"/>
          <a:stretch>
            <a:fillRect/>
          </a:stretch>
        </p:blipFill>
        <p:spPr>
          <a:xfrm>
            <a:off x="6096000" y="2068484"/>
            <a:ext cx="5558029" cy="2721032"/>
          </a:xfrm>
          <a:prstGeom prst="rect">
            <a:avLst/>
          </a:prstGeom>
          <a:noFill/>
          <a:ln>
            <a:noFill/>
          </a:ln>
        </p:spPr>
      </p:pic>
      <p:sp>
        <p:nvSpPr>
          <p:cNvPr id="5" name="Rectangle 2">
            <a:extLst>
              <a:ext uri="{FF2B5EF4-FFF2-40B4-BE49-F238E27FC236}">
                <a16:creationId xmlns:a16="http://schemas.microsoft.com/office/drawing/2014/main" id="{37EA3B10-701A-4D3D-BA00-B3B51FA8B67D}"/>
              </a:ext>
            </a:extLst>
          </p:cNvPr>
          <p:cNvSpPr>
            <a:spLocks noGrp="1" noChangeArrowheads="1"/>
          </p:cNvSpPr>
          <p:nvPr/>
        </p:nvSpPr>
        <p:spPr>
          <a:xfrm>
            <a:off x="370721" y="5066525"/>
            <a:ext cx="5105400" cy="504825"/>
          </a:xfrm>
          <a:prstGeom prst="rect">
            <a:avLst/>
          </a:prstGeom>
          <a:noFill/>
          <a:ln>
            <a:noFill/>
          </a:ln>
          <a:effectLst/>
        </p:spPr>
        <p:txBody>
          <a:bodyPr vert="horz" wrap="square" lIns="91440" tIns="45720" rIns="91440" bIns="45720" numCol="1" anchor="ctr" anchorCtr="1"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algn="just"/>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电压串联负反馈   电流串联负反馈</a:t>
            </a:r>
            <a:endParaRPr lang="zh-CN" altLang="en-US" sz="2400" kern="100" dirty="0">
              <a:effectLst/>
              <a:latin typeface="Times New Roman" panose="02020603050405020304" pitchFamily="18" charset="0"/>
              <a:ea typeface="宋体" panose="02010600030101010101" pitchFamily="2" charset="-122"/>
            </a:endParaRPr>
          </a:p>
        </p:txBody>
      </p:sp>
      <p:sp>
        <p:nvSpPr>
          <p:cNvPr id="6" name="Rectangle 2">
            <a:extLst>
              <a:ext uri="{FF2B5EF4-FFF2-40B4-BE49-F238E27FC236}">
                <a16:creationId xmlns:a16="http://schemas.microsoft.com/office/drawing/2014/main" id="{9CE6619E-40E7-B3D5-9936-AE837FB8AA52}"/>
              </a:ext>
            </a:extLst>
          </p:cNvPr>
          <p:cNvSpPr>
            <a:spLocks noGrp="1" noChangeArrowheads="1"/>
          </p:cNvSpPr>
          <p:nvPr/>
        </p:nvSpPr>
        <p:spPr>
          <a:xfrm>
            <a:off x="6096000" y="5066525"/>
            <a:ext cx="5558028" cy="504825"/>
          </a:xfrm>
          <a:prstGeom prst="rect">
            <a:avLst/>
          </a:prstGeom>
          <a:noFill/>
          <a:ln>
            <a:noFill/>
          </a:ln>
          <a:effectLst/>
        </p:spPr>
        <p:txBody>
          <a:bodyPr vert="horz" wrap="square" lIns="91440" tIns="45720" rIns="91440" bIns="45720" numCol="1" anchor="ctr" anchorCtr="1"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algn="just"/>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电压并联负反馈</a:t>
            </a: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rPr>
              <a:t>电流并联负反馈</a:t>
            </a:r>
          </a:p>
        </p:txBody>
      </p:sp>
      <p:sp>
        <p:nvSpPr>
          <p:cNvPr id="10" name="Rectangle 3">
            <a:extLst>
              <a:ext uri="{FF2B5EF4-FFF2-40B4-BE49-F238E27FC236}">
                <a16:creationId xmlns:a16="http://schemas.microsoft.com/office/drawing/2014/main" id="{6AB80B27-92FD-100E-0B82-2CD9D15B6D4A}"/>
              </a:ext>
            </a:extLst>
          </p:cNvPr>
          <p:cNvSpPr>
            <a:spLocks noChangeArrowheads="1"/>
          </p:cNvSpPr>
          <p:nvPr/>
        </p:nvSpPr>
        <p:spPr bwMode="auto">
          <a:xfrm>
            <a:off x="9246" y="5848359"/>
            <a:ext cx="266316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36195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闭环增益</a:t>
            </a:r>
            <a:r>
              <a:rPr kumimoji="0" lang="zh-CN" altLang="zh-CN" sz="2000" b="0" i="0" u="none" strike="noStrike" cap="none" normalizeH="0" baseline="0" dirty="0">
                <a:ln>
                  <a:noFill/>
                </a:ln>
                <a:solidFill>
                  <a:schemeClr val="tx1"/>
                </a:solidFill>
                <a:effectLst/>
                <a:ea typeface="楷体_GB2312"/>
                <a:cs typeface="Times New Roman" panose="02020603050405020304" pitchFamily="18" charset="0"/>
              </a:rPr>
              <a:t>  </a:t>
            </a:r>
            <a:r>
              <a:rPr kumimoji="0" lang="zh-CN" altLang="zh-CN" sz="2000" b="0" i="0" u="none" strike="noStrike" cap="none" normalizeH="0" baseline="0" dirty="0">
                <a:ln>
                  <a:noFill/>
                </a:ln>
                <a:solidFill>
                  <a:schemeClr val="tx1"/>
                </a:solidFill>
                <a:effectLst/>
                <a:latin typeface="Times New Roman" panose="02020603050405020304" pitchFamily="18" charset="0"/>
                <a:ea typeface="楷体_GB2312"/>
                <a:cs typeface="Times New Roman" panose="02020603050405020304" pitchFamily="18" charset="0"/>
              </a:rPr>
              <a:t>        </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pic>
        <p:nvPicPr>
          <p:cNvPr id="19460" name="Picture 4">
            <a:extLst>
              <a:ext uri="{FF2B5EF4-FFF2-40B4-BE49-F238E27FC236}">
                <a16:creationId xmlns:a16="http://schemas.microsoft.com/office/drawing/2014/main" id="{9CCDA5D8-0903-1F13-4B83-F67E521731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1420" y="5707798"/>
            <a:ext cx="1067005" cy="731660"/>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a:extLst>
              <a:ext uri="{FF2B5EF4-FFF2-40B4-BE49-F238E27FC236}">
                <a16:creationId xmlns:a16="http://schemas.microsoft.com/office/drawing/2014/main" id="{56467914-5270-6606-66D1-08020B58C9E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07613" y="5635034"/>
            <a:ext cx="1119064" cy="789928"/>
          </a:xfrm>
          <a:prstGeom prst="rect">
            <a:avLst/>
          </a:prstGeom>
          <a:noFill/>
          <a:extLst>
            <a:ext uri="{909E8E84-426E-40DD-AFC4-6F175D3DCCD1}">
              <a14:hiddenFill xmlns:a14="http://schemas.microsoft.com/office/drawing/2010/main">
                <a:solidFill>
                  <a:srgbClr val="FFFFFF"/>
                </a:solidFill>
              </a14:hiddenFill>
            </a:ext>
          </a:extLst>
        </p:spPr>
      </p:pic>
      <p:pic>
        <p:nvPicPr>
          <p:cNvPr id="19466" name="Picture 10">
            <a:extLst>
              <a:ext uri="{FF2B5EF4-FFF2-40B4-BE49-F238E27FC236}">
                <a16:creationId xmlns:a16="http://schemas.microsoft.com/office/drawing/2014/main" id="{55BB548E-DD2B-1A7F-748A-970B6D4DD6F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0271" y="5656555"/>
            <a:ext cx="1036517" cy="731659"/>
          </a:xfrm>
          <a:prstGeom prst="rect">
            <a:avLst/>
          </a:prstGeom>
          <a:noFill/>
          <a:extLst>
            <a:ext uri="{909E8E84-426E-40DD-AFC4-6F175D3DCCD1}">
              <a14:hiddenFill xmlns:a14="http://schemas.microsoft.com/office/drawing/2010/main">
                <a:solidFill>
                  <a:srgbClr val="FFFFFF"/>
                </a:solidFill>
              </a14:hiddenFill>
            </a:ext>
          </a:extLst>
        </p:spPr>
      </p:pic>
      <p:pic>
        <p:nvPicPr>
          <p:cNvPr id="19468" name="Picture 12">
            <a:extLst>
              <a:ext uri="{FF2B5EF4-FFF2-40B4-BE49-F238E27FC236}">
                <a16:creationId xmlns:a16="http://schemas.microsoft.com/office/drawing/2014/main" id="{70E51167-4A22-0626-167B-3B790FC352E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85255" y="5707798"/>
            <a:ext cx="916738" cy="721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5159146"/>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4EE1ED-F7A4-EDB2-178F-5BB43787C6E0}"/>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6AF92880-5B64-7F96-736B-800E84B1698F}"/>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435C6E78-6AD2-D7B4-6478-421E08DACC9C}"/>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a:t>
            </a:r>
            <a:r>
              <a:rPr lang="zh-CN" altLang="en-US" sz="2800" b="1" dirty="0">
                <a:latin typeface="+mj-ea"/>
                <a:ea typeface="微软雅黑" panose="020B0503020204020204" pitchFamily="34" charset="-122"/>
                <a:cs typeface="+mj-ea"/>
                <a:sym typeface="Arial" panose="020B0604020202020204" pitchFamily="34" charset="0"/>
              </a:rPr>
              <a:t>反馈组态的分析</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F2776D00-FB12-6A4D-6D28-9EB25C3E8962}"/>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a:extLst>
              <a:ext uri="{FF2B5EF4-FFF2-40B4-BE49-F238E27FC236}">
                <a16:creationId xmlns:a16="http://schemas.microsoft.com/office/drawing/2014/main" id="{71D68218-DB41-C86F-07BD-0F7CC2F2B080}"/>
              </a:ext>
            </a:extLst>
          </p:cNvPr>
          <p:cNvSpPr>
            <a:spLocks noGrp="1" noChangeArrowheads="1"/>
          </p:cNvSpPr>
          <p:nvPr/>
        </p:nvSpPr>
        <p:spPr>
          <a:xfrm>
            <a:off x="847897" y="1142345"/>
            <a:ext cx="6184669" cy="504825"/>
          </a:xfrm>
          <a:prstGeom prst="rect">
            <a:avLst/>
          </a:prstGeom>
          <a:noFill/>
          <a:ln>
            <a:noFill/>
          </a:ln>
          <a:effectLst/>
        </p:spPr>
        <p:txBody>
          <a:bodyPr vert="horz" wrap="square" lIns="91440" tIns="45720" rIns="91440" bIns="45720" numCol="1" anchor="ctr" anchorCtr="1"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zh-CN" sz="3200" dirty="0">
                <a:solidFill>
                  <a:schemeClr val="tx1"/>
                </a:solidFill>
                <a:effectLst/>
                <a:latin typeface="华文行楷" panose="02010800040101010101" pitchFamily="2" charset="-122"/>
                <a:ea typeface="华文行楷" panose="02010800040101010101" pitchFamily="2" charset="-122"/>
                <a:cs typeface="+mn-cs"/>
              </a:rPr>
              <a:t>2.</a:t>
            </a:r>
            <a:r>
              <a:rPr lang="zh-CN" altLang="en-US" sz="3200" dirty="0">
                <a:solidFill>
                  <a:schemeClr val="tx1"/>
                </a:solidFill>
                <a:effectLst/>
                <a:latin typeface="华文行楷" panose="02010800040101010101" pitchFamily="2" charset="-122"/>
                <a:ea typeface="华文行楷" panose="02010800040101010101" pitchFamily="2" charset="-122"/>
                <a:cs typeface="+mn-cs"/>
              </a:rPr>
              <a:t>反馈极性的判断─ 瞬时极性法</a:t>
            </a:r>
          </a:p>
        </p:txBody>
      </p:sp>
      <p:sp>
        <p:nvSpPr>
          <p:cNvPr id="8" name="Rectangle 48">
            <a:extLst>
              <a:ext uri="{FF2B5EF4-FFF2-40B4-BE49-F238E27FC236}">
                <a16:creationId xmlns:a16="http://schemas.microsoft.com/office/drawing/2014/main" id="{CE6B2B2E-C08E-E1AE-3717-9BCABC6B1F48}"/>
              </a:ext>
            </a:extLst>
          </p:cNvPr>
          <p:cNvSpPr>
            <a:spLocks noChangeArrowheads="1"/>
          </p:cNvSpPr>
          <p:nvPr/>
        </p:nvSpPr>
        <p:spPr bwMode="auto">
          <a:xfrm>
            <a:off x="1720936" y="4441825"/>
            <a:ext cx="9057900" cy="458844"/>
          </a:xfrm>
          <a:prstGeom prst="rect">
            <a:avLst/>
          </a:prstGeom>
          <a:noFill/>
          <a:ln>
            <a:noFill/>
          </a:ln>
          <a:effectLst/>
        </p:spPr>
        <p:txBody>
          <a:bodyPr wrap="square">
            <a:spAutoFit/>
          </a:bodyPr>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pPr marL="0" marR="0" lvl="0" indent="0" algn="l" defTabSz="914400" rtl="0" eaLnBrk="1" fontAlgn="base" latinLnBrk="0" hangingPunct="1">
              <a:lnSpc>
                <a:spcPct val="11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     (4) </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若反馈信号与输入信号加在同一输入端</a:t>
            </a: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或同一电极</a:t>
            </a: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上，</a:t>
            </a:r>
            <a:endParaRPr kumimoji="0" lang="zh-CN" altLang="en-US" sz="24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endParaRPr>
          </a:p>
        </p:txBody>
      </p:sp>
      <p:sp>
        <p:nvSpPr>
          <p:cNvPr id="9" name="Rectangle 49">
            <a:extLst>
              <a:ext uri="{FF2B5EF4-FFF2-40B4-BE49-F238E27FC236}">
                <a16:creationId xmlns:a16="http://schemas.microsoft.com/office/drawing/2014/main" id="{B7D0423A-248C-9C8A-5EBA-EC052DA29047}"/>
              </a:ext>
            </a:extLst>
          </p:cNvPr>
          <p:cNvSpPr>
            <a:spLocks noChangeArrowheads="1"/>
          </p:cNvSpPr>
          <p:nvPr/>
        </p:nvSpPr>
        <p:spPr bwMode="auto">
          <a:xfrm>
            <a:off x="1897856" y="4932313"/>
            <a:ext cx="8615363" cy="865109"/>
          </a:xfrm>
          <a:prstGeom prst="rect">
            <a:avLst/>
          </a:prstGeom>
          <a:noFill/>
          <a:ln>
            <a:noFill/>
          </a:ln>
          <a:effectLst/>
        </p:spPr>
        <p:txBody>
          <a:bodyPr>
            <a:spAutoFit/>
          </a:bodyPr>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pPr marL="0" marR="0" lvl="0" indent="0" algn="l" defTabSz="914400" rtl="0" eaLnBrk="1" fontAlgn="base" latinLnBrk="0" hangingPunct="1">
              <a:lnSpc>
                <a:spcPct val="11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两者极性</a:t>
            </a:r>
            <a:r>
              <a:rPr kumimoji="0" lang="zh-CN" altLang="en-US" sz="2400" b="1" i="0" u="none" strike="noStrike" kern="1200" cap="none" spc="0" normalizeH="0" baseline="0" noProof="0" dirty="0">
                <a:ln>
                  <a:noFill/>
                </a:ln>
                <a:solidFill>
                  <a:srgbClr val="CC0000"/>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相反</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时</a:t>
            </a:r>
            <a:r>
              <a:rPr kumimoji="0" lang="zh-CN" altLang="en-US" sz="2400" b="1" i="0" u="none" strike="noStrike" kern="1200" cap="none" spc="0" normalizeH="0" baseline="0" noProof="0" dirty="0">
                <a:ln>
                  <a:noFill/>
                </a:ln>
                <a:solidFill>
                  <a:srgbClr val="CC0000"/>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a:t>
            </a:r>
            <a:r>
              <a:rPr kumimoji="0" lang="zh-CN" altLang="en-US" sz="24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净输入电压减小</a:t>
            </a:r>
            <a:r>
              <a:rPr kumimoji="0" lang="en-US" altLang="zh-CN" sz="24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 </a:t>
            </a:r>
            <a:r>
              <a:rPr kumimoji="0" lang="zh-CN" altLang="en-US" sz="2400" b="1" i="0" u="none" strike="noStrike" kern="1200" cap="none" spc="0" normalizeH="0" baseline="0" noProof="0" dirty="0">
                <a:ln>
                  <a:noFill/>
                </a:ln>
                <a:solidFill>
                  <a:srgbClr val="CC0000"/>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为负反馈</a:t>
            </a:r>
            <a:r>
              <a:rPr kumimoji="0" lang="zh-CN" altLang="en-US" sz="24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；反之，极性</a:t>
            </a:r>
            <a:r>
              <a:rPr kumimoji="0" lang="zh-CN" altLang="en-US" sz="24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相同为正反馈。</a:t>
            </a:r>
            <a:r>
              <a:rPr kumimoji="0" lang="zh-CN" altLang="en-US" sz="24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 </a:t>
            </a:r>
          </a:p>
        </p:txBody>
      </p:sp>
      <p:sp>
        <p:nvSpPr>
          <p:cNvPr id="11" name="Rectangle 50">
            <a:extLst>
              <a:ext uri="{FF2B5EF4-FFF2-40B4-BE49-F238E27FC236}">
                <a16:creationId xmlns:a16="http://schemas.microsoft.com/office/drawing/2014/main" id="{C317071E-9D2D-6BB4-BB44-82E02AC1FA12}"/>
              </a:ext>
            </a:extLst>
          </p:cNvPr>
          <p:cNvSpPr>
            <a:spLocks noChangeArrowheads="1"/>
          </p:cNvSpPr>
          <p:nvPr/>
        </p:nvSpPr>
        <p:spPr bwMode="auto">
          <a:xfrm>
            <a:off x="1623304" y="3057525"/>
            <a:ext cx="8937540" cy="458844"/>
          </a:xfrm>
          <a:prstGeom prst="rect">
            <a:avLst/>
          </a:prstGeom>
          <a:noFill/>
          <a:ln>
            <a:noFill/>
          </a:ln>
          <a:effectLst/>
        </p:spPr>
        <p:txBody>
          <a:bodyPr wrap="square">
            <a:spAutoFit/>
          </a:bodyPr>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pPr marL="0" marR="0" lvl="0" indent="0" algn="l" defTabSz="914400" rtl="0" eaLnBrk="1" fontAlgn="base" latinLnBrk="0" hangingPunct="1">
              <a:lnSpc>
                <a:spcPct val="11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      (3) </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若反馈信号与输入信号加在不同输入端</a:t>
            </a: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或两个电极</a:t>
            </a: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上，</a:t>
            </a:r>
          </a:p>
        </p:txBody>
      </p:sp>
      <p:sp>
        <p:nvSpPr>
          <p:cNvPr id="13" name="Rectangle 51">
            <a:extLst>
              <a:ext uri="{FF2B5EF4-FFF2-40B4-BE49-F238E27FC236}">
                <a16:creationId xmlns:a16="http://schemas.microsoft.com/office/drawing/2014/main" id="{CDFEA3E7-B1A5-4DBE-E124-F1660258F7C7}"/>
              </a:ext>
            </a:extLst>
          </p:cNvPr>
          <p:cNvSpPr>
            <a:spLocks noChangeArrowheads="1"/>
          </p:cNvSpPr>
          <p:nvPr/>
        </p:nvSpPr>
        <p:spPr bwMode="auto">
          <a:xfrm>
            <a:off x="1897856" y="3546475"/>
            <a:ext cx="8662988" cy="865109"/>
          </a:xfrm>
          <a:prstGeom prst="rect">
            <a:avLst/>
          </a:prstGeom>
          <a:noFill/>
          <a:ln>
            <a:noFill/>
          </a:ln>
          <a:effectLst/>
        </p:spPr>
        <p:txBody>
          <a:bodyPr>
            <a:spAutoFit/>
          </a:bodyPr>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pPr marL="0" marR="0" lvl="0" indent="0" algn="l" defTabSz="914400" rtl="0" eaLnBrk="1" fontAlgn="base" latinLnBrk="0" hangingPunct="1">
              <a:lnSpc>
                <a:spcPct val="11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两者极性</a:t>
            </a:r>
            <a:r>
              <a:rPr kumimoji="0" lang="zh-CN" altLang="en-US" sz="2400" b="1" i="0" u="none" strike="noStrike" kern="1200" cap="none" spc="0" normalizeH="0" baseline="0" noProof="0" dirty="0">
                <a:ln>
                  <a:noFill/>
                </a:ln>
                <a:solidFill>
                  <a:srgbClr val="CC0000"/>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相同</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时</a:t>
            </a:r>
            <a:r>
              <a:rPr kumimoji="0" lang="en-US" altLang="zh-CN" sz="2400" b="1" i="0" u="none" strike="noStrike" kern="1200" cap="none" spc="0" normalizeH="0" baseline="0" noProof="0" dirty="0">
                <a:ln>
                  <a:noFill/>
                </a:ln>
                <a:solidFill>
                  <a:srgbClr val="CC0000"/>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a:t>
            </a:r>
            <a:r>
              <a:rPr kumimoji="0" lang="zh-CN" altLang="en-US" sz="24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净输入电压减小</a:t>
            </a:r>
            <a:r>
              <a:rPr kumimoji="0" lang="en-US" altLang="zh-CN" sz="24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 </a:t>
            </a:r>
            <a:r>
              <a:rPr kumimoji="0" lang="zh-CN" altLang="en-US" sz="2400" b="1" i="0" u="none" strike="noStrike" kern="1200" cap="none" spc="0" normalizeH="0" baseline="0" noProof="0" dirty="0">
                <a:ln>
                  <a:noFill/>
                </a:ln>
                <a:solidFill>
                  <a:srgbClr val="CC0000"/>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为负反馈</a:t>
            </a:r>
            <a:r>
              <a:rPr kumimoji="0" lang="en-US" altLang="zh-CN" sz="24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a:t>
            </a:r>
            <a:r>
              <a:rPr kumimoji="0" lang="zh-CN" altLang="en-US" sz="24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反之，极性</a:t>
            </a:r>
            <a:r>
              <a:rPr kumimoji="0" lang="zh-CN" altLang="en-US" sz="24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相反为正反馈。</a:t>
            </a:r>
            <a:r>
              <a:rPr kumimoji="0" lang="zh-CN" altLang="en-US" sz="24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 </a:t>
            </a:r>
          </a:p>
        </p:txBody>
      </p:sp>
      <p:sp>
        <p:nvSpPr>
          <p:cNvPr id="14" name="Rectangle 52">
            <a:extLst>
              <a:ext uri="{FF2B5EF4-FFF2-40B4-BE49-F238E27FC236}">
                <a16:creationId xmlns:a16="http://schemas.microsoft.com/office/drawing/2014/main" id="{B6974B93-862B-5665-96C3-98E8FEDD84E7}"/>
              </a:ext>
            </a:extLst>
          </p:cNvPr>
          <p:cNvSpPr>
            <a:spLocks noChangeArrowheads="1"/>
          </p:cNvSpPr>
          <p:nvPr/>
        </p:nvSpPr>
        <p:spPr bwMode="auto">
          <a:xfrm>
            <a:off x="2289261" y="1673225"/>
            <a:ext cx="6104556" cy="461665"/>
          </a:xfrm>
          <a:prstGeom prst="rect">
            <a:avLst/>
          </a:prstGeom>
          <a:noFill/>
          <a:ln>
            <a:noFill/>
          </a:ln>
          <a:effectLst/>
        </p:spPr>
        <p:txBody>
          <a:bodyPr wrap="none">
            <a:spAutoFit/>
          </a:bodyPr>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(1) </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设定输入信号的极性</a:t>
            </a: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或称瞬时极性</a:t>
            </a: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p>
        </p:txBody>
      </p:sp>
      <p:sp>
        <p:nvSpPr>
          <p:cNvPr id="15" name="Rectangle 53">
            <a:extLst>
              <a:ext uri="{FF2B5EF4-FFF2-40B4-BE49-F238E27FC236}">
                <a16:creationId xmlns:a16="http://schemas.microsoft.com/office/drawing/2014/main" id="{5F438A9D-2224-7F6F-FF30-372CFCD62ACE}"/>
              </a:ext>
            </a:extLst>
          </p:cNvPr>
          <p:cNvSpPr>
            <a:spLocks noChangeArrowheads="1"/>
          </p:cNvSpPr>
          <p:nvPr/>
        </p:nvSpPr>
        <p:spPr bwMode="auto">
          <a:xfrm>
            <a:off x="1695536" y="5826125"/>
            <a:ext cx="8675688" cy="855234"/>
          </a:xfrm>
          <a:prstGeom prst="rect">
            <a:avLst/>
          </a:prstGeom>
          <a:noFill/>
          <a:ln>
            <a:noFill/>
          </a:ln>
          <a:effectLst/>
        </p:spPr>
        <p:txBody>
          <a:bodyPr>
            <a:spAutoFit/>
          </a:bodyPr>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pPr marL="0" marR="0" lvl="0" indent="0" algn="l" defTabSz="914400" rtl="0" eaLnBrk="1" fontAlgn="base" latinLnBrk="0" hangingPunct="1">
              <a:lnSpc>
                <a:spcPct val="11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以上分析法是从设定输入信号的瞬时极性开始的</a:t>
            </a: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因此，称瞬时极性法。</a:t>
            </a:r>
          </a:p>
        </p:txBody>
      </p:sp>
      <p:grpSp>
        <p:nvGrpSpPr>
          <p:cNvPr id="18" name="Group 54">
            <a:extLst>
              <a:ext uri="{FF2B5EF4-FFF2-40B4-BE49-F238E27FC236}">
                <a16:creationId xmlns:a16="http://schemas.microsoft.com/office/drawing/2014/main" id="{13F8847A-B13C-2942-C7A7-7949EBD37575}"/>
              </a:ext>
            </a:extLst>
          </p:cNvPr>
          <p:cNvGrpSpPr/>
          <p:nvPr/>
        </p:nvGrpSpPr>
        <p:grpSpPr>
          <a:xfrm>
            <a:off x="1631156" y="2136119"/>
            <a:ext cx="8929688" cy="863600"/>
            <a:chOff x="-45" y="1072"/>
            <a:chExt cx="5625" cy="544"/>
          </a:xfrm>
        </p:grpSpPr>
        <p:sp>
          <p:nvSpPr>
            <p:cNvPr id="19" name="Rectangle 55">
              <a:extLst>
                <a:ext uri="{FF2B5EF4-FFF2-40B4-BE49-F238E27FC236}">
                  <a16:creationId xmlns:a16="http://schemas.microsoft.com/office/drawing/2014/main" id="{FFCC9522-3BD7-3083-2A5E-A6EA661F82D6}"/>
                </a:ext>
              </a:extLst>
            </p:cNvPr>
            <p:cNvSpPr/>
            <p:nvPr/>
          </p:nvSpPr>
          <p:spPr>
            <a:xfrm>
              <a:off x="844" y="1325"/>
              <a:ext cx="266" cy="291"/>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eaLnBrk="1" hangingPunct="1">
                <a:spcBef>
                  <a:spcPct val="0"/>
                </a:spcBef>
                <a:buClrTx/>
                <a:buSzTx/>
                <a:buFontTx/>
                <a:buNone/>
              </a:pPr>
              <a:r>
                <a:rPr lang="en-US" altLang="zh-CN" sz="2400" b="1" dirty="0">
                  <a:solidFill>
                    <a:srgbClr val="FF0000"/>
                  </a:solidFill>
                  <a:latin typeface="Times New Roman" panose="02020603050405020304" pitchFamily="18" charset="0"/>
                  <a:sym typeface="Symbol" panose="05050102010706020507" pitchFamily="18" charset="2"/>
                </a:rPr>
                <a:t></a:t>
              </a:r>
            </a:p>
          </p:txBody>
        </p:sp>
        <p:grpSp>
          <p:nvGrpSpPr>
            <p:cNvPr id="20" name="Group 56">
              <a:extLst>
                <a:ext uri="{FF2B5EF4-FFF2-40B4-BE49-F238E27FC236}">
                  <a16:creationId xmlns:a16="http://schemas.microsoft.com/office/drawing/2014/main" id="{5917351B-B37E-79D8-D150-C1C02471C07C}"/>
                </a:ext>
              </a:extLst>
            </p:cNvPr>
            <p:cNvGrpSpPr/>
            <p:nvPr/>
          </p:nvGrpSpPr>
          <p:grpSpPr>
            <a:xfrm>
              <a:off x="-45" y="1072"/>
              <a:ext cx="5625" cy="539"/>
              <a:chOff x="-45" y="1072"/>
              <a:chExt cx="5625" cy="539"/>
            </a:xfrm>
          </p:grpSpPr>
          <p:sp>
            <p:nvSpPr>
              <p:cNvPr id="21" name="Rectangle 57">
                <a:extLst>
                  <a:ext uri="{FF2B5EF4-FFF2-40B4-BE49-F238E27FC236}">
                    <a16:creationId xmlns:a16="http://schemas.microsoft.com/office/drawing/2014/main" id="{7F5794CE-3D42-7911-F4DC-7E0197F6FA18}"/>
                  </a:ext>
                </a:extLst>
              </p:cNvPr>
              <p:cNvSpPr>
                <a:spLocks noChangeArrowheads="1"/>
              </p:cNvSpPr>
              <p:nvPr/>
            </p:nvSpPr>
            <p:spPr bwMode="auto">
              <a:xfrm>
                <a:off x="-45" y="1072"/>
                <a:ext cx="5625" cy="539"/>
              </a:xfrm>
              <a:prstGeom prst="rect">
                <a:avLst/>
              </a:prstGeom>
              <a:noFill/>
              <a:ln>
                <a:noFill/>
              </a:ln>
              <a:effectLst/>
            </p:spPr>
            <p:txBody>
              <a:bodyPr>
                <a:spAutoFit/>
              </a:bodyPr>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pPr marL="0" marR="0" lvl="0" indent="0" algn="l" defTabSz="914400" rtl="0" eaLnBrk="1" fontAlgn="base" latinLnBrk="0" hangingPunct="1">
                  <a:lnSpc>
                    <a:spcPct val="11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      (2) </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在这样的信号的作用下</a:t>
                </a: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 </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rPr>
                  <a:t>分析</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电路中各级输出电压和电流是增</a:t>
                </a: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用  表示</a:t>
                </a: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还是减</a:t>
                </a: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用  表示</a:t>
                </a:r>
                <a:r>
                  <a:rPr kumimoji="0"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p>
            </p:txBody>
          </p:sp>
          <p:pic>
            <p:nvPicPr>
              <p:cNvPr id="22" name="Picture 58" descr="图片1">
                <a:extLst>
                  <a:ext uri="{FF2B5EF4-FFF2-40B4-BE49-F238E27FC236}">
                    <a16:creationId xmlns:a16="http://schemas.microsoft.com/office/drawing/2014/main" id="{DD57DD25-9CA4-2C91-863E-074D6055C028}"/>
                  </a:ext>
                </a:extLst>
              </p:cNvPr>
              <p:cNvPicPr>
                <a:picLocks noChangeAspect="1"/>
              </p:cNvPicPr>
              <p:nvPr/>
            </p:nvPicPr>
            <p:blipFill>
              <a:blip r:embed="rId3"/>
              <a:stretch>
                <a:fillRect/>
              </a:stretch>
            </p:blipFill>
            <p:spPr>
              <a:xfrm>
                <a:off x="2453" y="1399"/>
                <a:ext cx="180" cy="180"/>
              </a:xfrm>
              <a:prstGeom prst="rect">
                <a:avLst/>
              </a:prstGeom>
              <a:noFill/>
              <a:ln w="9525">
                <a:noFill/>
              </a:ln>
            </p:spPr>
          </p:pic>
        </p:grpSp>
      </p:grpSp>
    </p:spTree>
    <p:extLst>
      <p:ext uri="{BB962C8B-B14F-4D97-AF65-F5344CB8AC3E}">
        <p14:creationId xmlns:p14="http://schemas.microsoft.com/office/powerpoint/2010/main" val="341663718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085" y="266700"/>
            <a:ext cx="6483985"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一、共射放大电路构成及各元件作用</a:t>
            </a: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9" name="矩形 8"/>
          <p:cNvSpPr/>
          <p:nvPr/>
        </p:nvSpPr>
        <p:spPr>
          <a:xfrm>
            <a:off x="952464" y="1579393"/>
            <a:ext cx="7177383" cy="1198880"/>
          </a:xfrm>
          <a:prstGeom prst="rect">
            <a:avLst/>
          </a:prstGeom>
        </p:spPr>
        <p:txBody>
          <a:bodyPr wrap="square">
            <a:spAutoFit/>
          </a:bodyPr>
          <a:lstStyle/>
          <a:p>
            <a:pPr>
              <a:lnSpc>
                <a:spcPct val="150000"/>
              </a:lnSpc>
            </a:pPr>
            <a:r>
              <a:rPr lang="en-US" altLang="zh-CN" sz="2400" i="1" dirty="0">
                <a:solidFill>
                  <a:srgbClr val="660033"/>
                </a:solidFill>
                <a:latin typeface="Times New Roman" panose="02020603050405020304" pitchFamily="18" charset="0"/>
                <a:sym typeface="+mn-ea"/>
              </a:rPr>
              <a:t>V</a:t>
            </a:r>
            <a:r>
              <a:rPr lang="en-US" altLang="zh-CN" sz="2400" baseline="-25000" dirty="0">
                <a:solidFill>
                  <a:srgbClr val="660033"/>
                </a:solidFill>
                <a:latin typeface="Times New Roman" panose="02020603050405020304" pitchFamily="18" charset="0"/>
                <a:sym typeface="+mn-ea"/>
              </a:rPr>
              <a:t>BB</a:t>
            </a:r>
            <a:r>
              <a:rPr lang="zh-CN" altLang="en-US" sz="2400" dirty="0">
                <a:solidFill>
                  <a:srgbClr val="660033"/>
                </a:solidFill>
                <a:latin typeface="Times New Roman" panose="02020603050405020304" pitchFamily="18" charset="0"/>
                <a:sym typeface="+mn-ea"/>
              </a:rPr>
              <a:t>、</a:t>
            </a:r>
            <a:r>
              <a:rPr lang="en-US" altLang="zh-CN" sz="2400" i="1" dirty="0">
                <a:solidFill>
                  <a:srgbClr val="660033"/>
                </a:solidFill>
                <a:latin typeface="Times New Roman" panose="02020603050405020304" pitchFamily="18" charset="0"/>
                <a:sym typeface="+mn-ea"/>
              </a:rPr>
              <a:t>R</a:t>
            </a:r>
            <a:r>
              <a:rPr lang="en-US" altLang="zh-CN" sz="2400" baseline="-25000" dirty="0">
                <a:solidFill>
                  <a:srgbClr val="660033"/>
                </a:solidFill>
                <a:latin typeface="Times New Roman" panose="02020603050405020304" pitchFamily="18" charset="0"/>
                <a:sym typeface="+mn-ea"/>
              </a:rPr>
              <a:t>b</a:t>
            </a:r>
            <a:r>
              <a:rPr lang="zh-CN" altLang="en-US" sz="2400" dirty="0">
                <a:latin typeface="Times New Roman" panose="02020603050405020304" pitchFamily="18" charset="0"/>
                <a:sym typeface="+mn-ea"/>
              </a:rPr>
              <a:t>：使</a:t>
            </a:r>
            <a:r>
              <a:rPr lang="en-US" altLang="zh-CN" sz="2400" i="1" dirty="0">
                <a:latin typeface="Times New Roman" panose="02020603050405020304" pitchFamily="18" charset="0"/>
                <a:sym typeface="+mn-ea"/>
              </a:rPr>
              <a:t>U</a:t>
            </a:r>
            <a:r>
              <a:rPr lang="en-US" altLang="zh-CN" sz="2400" baseline="-25000" dirty="0">
                <a:latin typeface="Times New Roman" panose="02020603050405020304" pitchFamily="18" charset="0"/>
                <a:sym typeface="+mn-ea"/>
              </a:rPr>
              <a:t>BE</a:t>
            </a:r>
            <a:r>
              <a:rPr lang="zh-CN" altLang="en-US" sz="2400" dirty="0">
                <a:latin typeface="Times New Roman" panose="02020603050405020304" pitchFamily="18" charset="0"/>
                <a:sym typeface="+mn-ea"/>
              </a:rPr>
              <a:t>＞ </a:t>
            </a:r>
            <a:r>
              <a:rPr lang="en-US" altLang="zh-CN" sz="2400" i="1" dirty="0">
                <a:latin typeface="Times New Roman" panose="02020603050405020304" pitchFamily="18" charset="0"/>
                <a:sym typeface="+mn-ea"/>
              </a:rPr>
              <a:t>U</a:t>
            </a:r>
            <a:r>
              <a:rPr lang="en-US" altLang="zh-CN" sz="2400" baseline="-25000" dirty="0">
                <a:latin typeface="Times New Roman" panose="02020603050405020304" pitchFamily="18" charset="0"/>
                <a:sym typeface="+mn-ea"/>
              </a:rPr>
              <a:t>on</a:t>
            </a:r>
            <a:r>
              <a:rPr lang="zh-CN" altLang="en-US" sz="2400" dirty="0">
                <a:latin typeface="Times New Roman" panose="02020603050405020304" pitchFamily="18" charset="0"/>
                <a:sym typeface="+mn-ea"/>
              </a:rPr>
              <a:t>，且有合适的</a:t>
            </a:r>
            <a:r>
              <a:rPr lang="en-US" altLang="zh-CN" sz="2400" i="1" dirty="0">
                <a:latin typeface="Times New Roman" panose="02020603050405020304" pitchFamily="18" charset="0"/>
                <a:sym typeface="+mn-ea"/>
              </a:rPr>
              <a:t>I</a:t>
            </a:r>
            <a:r>
              <a:rPr lang="en-US" altLang="zh-CN" sz="2400" baseline="-25000" dirty="0">
                <a:latin typeface="Times New Roman" panose="02020603050405020304" pitchFamily="18" charset="0"/>
                <a:sym typeface="+mn-ea"/>
              </a:rPr>
              <a:t>B</a:t>
            </a:r>
            <a:r>
              <a:rPr lang="zh-CN" altLang="en-US" sz="2400" dirty="0">
                <a:latin typeface="Times New Roman" panose="02020603050405020304" pitchFamily="18" charset="0"/>
                <a:sym typeface="+mn-ea"/>
              </a:rPr>
              <a:t>。</a:t>
            </a:r>
            <a:endParaRPr lang="zh-CN" altLang="en-US" sz="2400" baseline="-25000" dirty="0">
              <a:latin typeface="Times New Roman" panose="02020603050405020304" pitchFamily="18" charset="0"/>
            </a:endParaRPr>
          </a:p>
          <a:p>
            <a:pPr>
              <a:lnSpc>
                <a:spcPct val="150000"/>
              </a:lnSpc>
            </a:pPr>
            <a:endParaRPr lang="en-US" altLang="zh-CN" sz="2400" dirty="0">
              <a:latin typeface="微软雅黑" panose="020B0503020204020204" pitchFamily="34" charset="-122"/>
              <a:ea typeface="微软雅黑" panose="020B0503020204020204" pitchFamily="34" charset="-122"/>
            </a:endParaRPr>
          </a:p>
        </p:txBody>
      </p:sp>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15363" name="Object 3"/>
          <p:cNvGraphicFramePr>
            <a:graphicFrameLocks noChangeAspect="1"/>
          </p:cNvGraphicFramePr>
          <p:nvPr/>
        </p:nvGraphicFramePr>
        <p:xfrm>
          <a:off x="7377430" y="1371600"/>
          <a:ext cx="3505200" cy="2398713"/>
        </p:xfrm>
        <a:graphic>
          <a:graphicData uri="http://schemas.openxmlformats.org/presentationml/2006/ole">
            <mc:AlternateContent xmlns:mc="http://schemas.openxmlformats.org/markup-compatibility/2006">
              <mc:Choice xmlns:v="urn:schemas-microsoft-com:vml" Requires="v">
                <p:oleObj r:id="rId3" imgW="12068175" imgH="8258175" progId="MSPhotoEd.3">
                  <p:embed/>
                </p:oleObj>
              </mc:Choice>
              <mc:Fallback>
                <p:oleObj r:id="rId3" imgW="12068175" imgH="8258175" progId="MSPhotoEd.3">
                  <p:embed/>
                  <p:pic>
                    <p:nvPicPr>
                      <p:cNvPr id="0" name="图片 3076"/>
                      <p:cNvPicPr/>
                      <p:nvPr/>
                    </p:nvPicPr>
                    <p:blipFill>
                      <a:blip r:embed="rId4"/>
                      <a:stretch>
                        <a:fillRect/>
                      </a:stretch>
                    </p:blipFill>
                    <p:spPr>
                      <a:xfrm>
                        <a:off x="7377430" y="1371600"/>
                        <a:ext cx="3505200" cy="2398713"/>
                      </a:xfrm>
                      <a:prstGeom prst="rect">
                        <a:avLst/>
                      </a:prstGeom>
                      <a:noFill/>
                      <a:ln w="38100">
                        <a:noFill/>
                        <a:miter/>
                      </a:ln>
                    </p:spPr>
                  </p:pic>
                </p:oleObj>
              </mc:Fallback>
            </mc:AlternateContent>
          </a:graphicData>
        </a:graphic>
      </p:graphicFrame>
      <p:sp>
        <p:nvSpPr>
          <p:cNvPr id="4" name="文本框 3"/>
          <p:cNvSpPr txBox="1"/>
          <p:nvPr/>
        </p:nvSpPr>
        <p:spPr>
          <a:xfrm>
            <a:off x="935355" y="2404745"/>
            <a:ext cx="6159500" cy="538480"/>
          </a:xfrm>
          <a:prstGeom prst="rect">
            <a:avLst/>
          </a:prstGeom>
          <a:noFill/>
        </p:spPr>
        <p:txBody>
          <a:bodyPr wrap="square" rtlCol="0" anchor="t">
            <a:noAutofit/>
          </a:bodyPr>
          <a:lstStyle/>
          <a:p>
            <a:pPr marL="0" lvl="0" indent="0">
              <a:lnSpc>
                <a:spcPct val="120000"/>
              </a:lnSpc>
              <a:spcBef>
                <a:spcPct val="50000"/>
              </a:spcBef>
              <a:buClrTx/>
              <a:buSzTx/>
              <a:buFontTx/>
              <a:buNone/>
            </a:pPr>
            <a:r>
              <a:rPr lang="en-US" altLang="zh-CN" sz="2400" i="1" dirty="0">
                <a:solidFill>
                  <a:srgbClr val="660033"/>
                </a:solidFill>
                <a:latin typeface="Times New Roman" panose="02020603050405020304" pitchFamily="18" charset="0"/>
                <a:sym typeface="+mn-ea"/>
              </a:rPr>
              <a:t>V</a:t>
            </a:r>
            <a:r>
              <a:rPr lang="en-US" altLang="zh-CN" sz="2400" baseline="-25000" dirty="0">
                <a:solidFill>
                  <a:srgbClr val="660033"/>
                </a:solidFill>
                <a:latin typeface="Times New Roman" panose="02020603050405020304" pitchFamily="18" charset="0"/>
                <a:sym typeface="+mn-ea"/>
              </a:rPr>
              <a:t>CC</a:t>
            </a:r>
            <a:r>
              <a:rPr lang="zh-CN" altLang="en-US" sz="2400" dirty="0">
                <a:latin typeface="Times New Roman" panose="02020603050405020304" pitchFamily="18" charset="0"/>
                <a:sym typeface="+mn-ea"/>
              </a:rPr>
              <a:t>：使</a:t>
            </a:r>
            <a:r>
              <a:rPr lang="en-US" altLang="zh-CN" sz="2400" i="1" dirty="0">
                <a:latin typeface="Times New Roman" panose="02020603050405020304" pitchFamily="18" charset="0"/>
                <a:sym typeface="+mn-ea"/>
              </a:rPr>
              <a:t>U</a:t>
            </a:r>
            <a:r>
              <a:rPr lang="en-US" altLang="zh-CN" sz="2400" baseline="-25000" dirty="0">
                <a:latin typeface="Times New Roman" panose="02020603050405020304" pitchFamily="18" charset="0"/>
                <a:sym typeface="+mn-ea"/>
              </a:rPr>
              <a:t>CE</a:t>
            </a:r>
            <a:r>
              <a:rPr lang="en-US" altLang="zh-CN" sz="2400" dirty="0">
                <a:latin typeface="Times New Roman" panose="02020603050405020304" pitchFamily="18" charset="0"/>
                <a:sym typeface="+mn-ea"/>
              </a:rPr>
              <a:t>≥</a:t>
            </a:r>
            <a:r>
              <a:rPr lang="en-US" altLang="zh-CN" sz="2400" i="1" dirty="0">
                <a:latin typeface="Times New Roman" panose="02020603050405020304" pitchFamily="18" charset="0"/>
                <a:sym typeface="+mn-ea"/>
              </a:rPr>
              <a:t>U</a:t>
            </a:r>
            <a:r>
              <a:rPr lang="en-US" altLang="zh-CN" sz="2400" baseline="-25000" dirty="0">
                <a:latin typeface="Times New Roman" panose="02020603050405020304" pitchFamily="18" charset="0"/>
                <a:sym typeface="+mn-ea"/>
              </a:rPr>
              <a:t>BE</a:t>
            </a:r>
            <a:r>
              <a:rPr lang="zh-CN" altLang="en-US" sz="2400" dirty="0">
                <a:latin typeface="Times New Roman" panose="02020603050405020304" pitchFamily="18" charset="0"/>
                <a:sym typeface="+mn-ea"/>
              </a:rPr>
              <a:t>，同时作为负载的能源。</a:t>
            </a:r>
          </a:p>
        </p:txBody>
      </p:sp>
      <p:sp>
        <p:nvSpPr>
          <p:cNvPr id="21" name="AutoShape 15"/>
          <p:cNvSpPr/>
          <p:nvPr/>
        </p:nvSpPr>
        <p:spPr>
          <a:xfrm>
            <a:off x="10309860" y="3641090"/>
            <a:ext cx="914400" cy="474663"/>
          </a:xfrm>
          <a:prstGeom prst="borderCallout1">
            <a:avLst>
              <a:gd name="adj1" fmla="val 24079"/>
              <a:gd name="adj2" fmla="val -8333"/>
              <a:gd name="adj3" fmla="val -21403"/>
              <a:gd name="adj4" fmla="val -118579"/>
            </a:avLst>
          </a:prstGeom>
          <a:noFill/>
          <a:ln w="19050" cap="flat" cmpd="sng">
            <a:solidFill>
              <a:srgbClr val="FF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0"/>
              </a:spcBef>
              <a:buClrTx/>
              <a:buSzTx/>
              <a:buFontTx/>
              <a:buNone/>
            </a:pPr>
            <a:r>
              <a:rPr lang="zh-CN" altLang="en-US" sz="2400" dirty="0">
                <a:latin typeface="Times New Roman" panose="02020603050405020304" pitchFamily="18" charset="0"/>
              </a:rPr>
              <a:t>共射</a:t>
            </a:r>
          </a:p>
        </p:txBody>
      </p:sp>
      <p:grpSp>
        <p:nvGrpSpPr>
          <p:cNvPr id="17" name="Group 7"/>
          <p:cNvGrpSpPr/>
          <p:nvPr/>
        </p:nvGrpSpPr>
        <p:grpSpPr>
          <a:xfrm>
            <a:off x="630238" y="3830638"/>
            <a:ext cx="7353300" cy="544512"/>
            <a:chOff x="431" y="2568"/>
            <a:chExt cx="4632" cy="343"/>
          </a:xfrm>
        </p:grpSpPr>
        <p:graphicFrame>
          <p:nvGraphicFramePr>
            <p:cNvPr id="15370" name="Object 8"/>
            <p:cNvGraphicFramePr>
              <a:graphicFrameLocks noChangeAspect="1"/>
            </p:cNvGraphicFramePr>
            <p:nvPr/>
          </p:nvGraphicFramePr>
          <p:xfrm>
            <a:off x="1973" y="2568"/>
            <a:ext cx="3090" cy="343"/>
          </p:xfrm>
          <a:graphic>
            <a:graphicData uri="http://schemas.openxmlformats.org/presentationml/2006/ole">
              <mc:AlternateContent xmlns:mc="http://schemas.openxmlformats.org/markup-compatibility/2006">
                <mc:Choice xmlns:v="urn:schemas-microsoft-com:vml" Requires="v">
                  <p:oleObj r:id="rId5" imgW="2184400" imgH="241300" progId="Equation.3">
                    <p:embed/>
                  </p:oleObj>
                </mc:Choice>
                <mc:Fallback>
                  <p:oleObj r:id="rId5" imgW="2184400" imgH="241300" progId="Equation.3">
                    <p:embed/>
                    <p:pic>
                      <p:nvPicPr>
                        <p:cNvPr id="0" name="图片 3075"/>
                        <p:cNvPicPr/>
                        <p:nvPr/>
                      </p:nvPicPr>
                      <p:blipFill>
                        <a:blip r:embed="rId6"/>
                        <a:stretch>
                          <a:fillRect/>
                        </a:stretch>
                      </p:blipFill>
                      <p:spPr>
                        <a:xfrm>
                          <a:off x="1973" y="2568"/>
                          <a:ext cx="3090" cy="343"/>
                        </a:xfrm>
                        <a:prstGeom prst="rect">
                          <a:avLst/>
                        </a:prstGeom>
                        <a:noFill/>
                        <a:ln w="38100">
                          <a:noFill/>
                          <a:miter/>
                        </a:ln>
                      </p:spPr>
                    </p:pic>
                  </p:oleObj>
                </mc:Fallback>
              </mc:AlternateContent>
            </a:graphicData>
          </a:graphic>
        </p:graphicFrame>
        <p:sp>
          <p:nvSpPr>
            <p:cNvPr id="15371" name="Text Box 9"/>
            <p:cNvSpPr txBox="1"/>
            <p:nvPr/>
          </p:nvSpPr>
          <p:spPr>
            <a:xfrm>
              <a:off x="431" y="2616"/>
              <a:ext cx="1776" cy="2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zh-CN" altLang="en-US" sz="2400" dirty="0">
                  <a:solidFill>
                    <a:srgbClr val="660033"/>
                  </a:solidFill>
                  <a:latin typeface="Times New Roman" panose="02020603050405020304" pitchFamily="18" charset="0"/>
                </a:rPr>
                <a:t>动态信号作用时：</a:t>
              </a:r>
            </a:p>
          </p:txBody>
        </p:sp>
      </p:grpSp>
      <p:sp>
        <p:nvSpPr>
          <p:cNvPr id="20" name="Text Box 10"/>
          <p:cNvSpPr txBox="1"/>
          <p:nvPr/>
        </p:nvSpPr>
        <p:spPr>
          <a:xfrm>
            <a:off x="630555" y="4559300"/>
            <a:ext cx="8764905" cy="97726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lnSpc>
                <a:spcPct val="120000"/>
              </a:lnSpc>
              <a:spcBef>
                <a:spcPct val="50000"/>
              </a:spcBef>
              <a:buClrTx/>
              <a:buSzTx/>
              <a:buFontTx/>
              <a:buNone/>
            </a:pPr>
            <a:r>
              <a:rPr lang="en-US" altLang="zh-CN" sz="2400" dirty="0">
                <a:latin typeface="Times New Roman" panose="02020603050405020304" pitchFamily="18" charset="0"/>
              </a:rPr>
              <a:t>        </a:t>
            </a:r>
            <a:r>
              <a:rPr lang="zh-CN" altLang="en-US" sz="2400" dirty="0">
                <a:latin typeface="Times New Roman" panose="02020603050405020304" pitchFamily="18" charset="0"/>
              </a:rPr>
              <a:t>输入电压</a:t>
            </a:r>
            <a:r>
              <a:rPr lang="en-US" altLang="zh-CN" sz="2400" i="1" dirty="0">
                <a:latin typeface="Times New Roman" panose="02020603050405020304" pitchFamily="18" charset="0"/>
              </a:rPr>
              <a:t>u</a:t>
            </a:r>
            <a:r>
              <a:rPr lang="en-US" altLang="zh-CN" sz="2400" baseline="-25000" dirty="0">
                <a:latin typeface="Times New Roman" panose="02020603050405020304" pitchFamily="18" charset="0"/>
              </a:rPr>
              <a:t>i</a:t>
            </a:r>
            <a:r>
              <a:rPr lang="zh-CN" altLang="en-US" sz="2400" dirty="0">
                <a:latin typeface="Times New Roman" panose="02020603050405020304" pitchFamily="18" charset="0"/>
              </a:rPr>
              <a:t>为零时，晶体管各极的电流、</a:t>
            </a:r>
            <a:r>
              <a:rPr lang="en-US" altLang="zh-CN" sz="2400" dirty="0">
                <a:latin typeface="Times New Roman" panose="02020603050405020304" pitchFamily="18" charset="0"/>
              </a:rPr>
              <a:t>b-e</a:t>
            </a:r>
            <a:r>
              <a:rPr lang="zh-CN" altLang="en-US" sz="2400" dirty="0">
                <a:latin typeface="Times New Roman" panose="02020603050405020304" pitchFamily="18" charset="0"/>
              </a:rPr>
              <a:t>间的电压、管压降称为静态工作点</a:t>
            </a:r>
            <a:r>
              <a:rPr lang="en-US" altLang="zh-CN" sz="2400" i="1" dirty="0">
                <a:latin typeface="Times New Roman" panose="02020603050405020304" pitchFamily="18" charset="0"/>
              </a:rPr>
              <a:t>Q</a:t>
            </a:r>
            <a:r>
              <a:rPr lang="zh-CN" altLang="en-US" sz="2400" dirty="0">
                <a:latin typeface="Times New Roman" panose="02020603050405020304" pitchFamily="18" charset="0"/>
              </a:rPr>
              <a:t>，记作</a:t>
            </a:r>
            <a:r>
              <a:rPr lang="en-US" altLang="zh-CN" sz="2400" i="1" dirty="0">
                <a:latin typeface="Times New Roman" panose="02020603050405020304" pitchFamily="18" charset="0"/>
              </a:rPr>
              <a:t>I</a:t>
            </a:r>
            <a:r>
              <a:rPr lang="en-US" altLang="zh-CN" sz="2400" baseline="-25000" dirty="0">
                <a:latin typeface="Times New Roman" panose="02020603050405020304" pitchFamily="18" charset="0"/>
              </a:rPr>
              <a:t>BQ</a:t>
            </a:r>
            <a:r>
              <a:rPr lang="zh-CN" altLang="en-US" sz="2400" dirty="0">
                <a:latin typeface="Times New Roman" panose="02020603050405020304" pitchFamily="18" charset="0"/>
              </a:rPr>
              <a:t>、 </a:t>
            </a:r>
            <a:r>
              <a:rPr lang="en-US" altLang="zh-CN" sz="2400" i="1" dirty="0">
                <a:latin typeface="Times New Roman" panose="02020603050405020304" pitchFamily="18" charset="0"/>
              </a:rPr>
              <a:t>I</a:t>
            </a:r>
            <a:r>
              <a:rPr lang="en-US" altLang="zh-CN" sz="2400" baseline="-25000" dirty="0">
                <a:latin typeface="Times New Roman" panose="02020603050405020304" pitchFamily="18" charset="0"/>
              </a:rPr>
              <a:t>CQ</a:t>
            </a:r>
            <a:r>
              <a:rPr lang="zh-CN" altLang="en-US" sz="2400" dirty="0">
                <a:latin typeface="Times New Roman" panose="02020603050405020304" pitchFamily="18" charset="0"/>
              </a:rPr>
              <a:t>（</a:t>
            </a:r>
            <a:r>
              <a:rPr lang="en-US" altLang="zh-CN" sz="2400" i="1" dirty="0">
                <a:latin typeface="Times New Roman" panose="02020603050405020304" pitchFamily="18" charset="0"/>
              </a:rPr>
              <a:t>I</a:t>
            </a:r>
            <a:r>
              <a:rPr lang="en-US" altLang="zh-CN" sz="2400" baseline="-25000" dirty="0">
                <a:latin typeface="Times New Roman" panose="02020603050405020304" pitchFamily="18" charset="0"/>
              </a:rPr>
              <a:t>EQ</a:t>
            </a:r>
            <a:r>
              <a:rPr lang="zh-CN" altLang="en-US" sz="2400" dirty="0">
                <a:latin typeface="Times New Roman" panose="02020603050405020304" pitchFamily="18" charset="0"/>
              </a:rPr>
              <a:t>）、 </a:t>
            </a:r>
            <a:r>
              <a:rPr lang="en-US" altLang="zh-CN" sz="2400" i="1" dirty="0">
                <a:latin typeface="Times New Roman" panose="02020603050405020304" pitchFamily="18" charset="0"/>
              </a:rPr>
              <a:t>U</a:t>
            </a:r>
            <a:r>
              <a:rPr lang="en-US" altLang="zh-CN" sz="2400" baseline="-25000" dirty="0">
                <a:latin typeface="Times New Roman" panose="02020603050405020304" pitchFamily="18" charset="0"/>
              </a:rPr>
              <a:t>BEQ</a:t>
            </a:r>
            <a:r>
              <a:rPr lang="zh-CN" altLang="en-US" sz="2400" dirty="0">
                <a:latin typeface="Times New Roman" panose="02020603050405020304" pitchFamily="18" charset="0"/>
              </a:rPr>
              <a:t>、  </a:t>
            </a:r>
            <a:r>
              <a:rPr lang="en-US" altLang="zh-CN" sz="2400" i="1" dirty="0">
                <a:latin typeface="Times New Roman" panose="02020603050405020304" pitchFamily="18" charset="0"/>
              </a:rPr>
              <a:t>U</a:t>
            </a:r>
            <a:r>
              <a:rPr lang="en-US" altLang="zh-CN" sz="2400" baseline="-25000" dirty="0">
                <a:latin typeface="Times New Roman" panose="02020603050405020304" pitchFamily="18" charset="0"/>
              </a:rPr>
              <a:t>CEQ</a:t>
            </a:r>
            <a:r>
              <a:rPr lang="zh-CN" altLang="en-US" sz="2400" dirty="0">
                <a:latin typeface="Times New Roman" panose="02020603050405020304" pitchFamily="18" charset="0"/>
              </a:rPr>
              <a:t>。</a:t>
            </a:r>
          </a:p>
        </p:txBody>
      </p:sp>
      <p:sp>
        <p:nvSpPr>
          <p:cNvPr id="16" name="Text Box 6"/>
          <p:cNvSpPr txBox="1"/>
          <p:nvPr/>
        </p:nvSpPr>
        <p:spPr>
          <a:xfrm>
            <a:off x="952183" y="3077528"/>
            <a:ext cx="4267200" cy="53022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lnSpc>
                <a:spcPct val="120000"/>
              </a:lnSpc>
              <a:spcBef>
                <a:spcPct val="50000"/>
              </a:spcBef>
              <a:buClrTx/>
              <a:buSzTx/>
              <a:buFontTx/>
              <a:buNone/>
            </a:pPr>
            <a:r>
              <a:rPr lang="en-US" altLang="zh-CN" sz="2400" i="1" dirty="0">
                <a:solidFill>
                  <a:srgbClr val="660033"/>
                </a:solidFill>
                <a:latin typeface="Times New Roman" panose="02020603050405020304" pitchFamily="18" charset="0"/>
              </a:rPr>
              <a:t>R</a:t>
            </a:r>
            <a:r>
              <a:rPr lang="en-US" altLang="zh-CN" sz="2400" baseline="-25000" dirty="0">
                <a:solidFill>
                  <a:srgbClr val="660033"/>
                </a:solidFill>
                <a:latin typeface="Times New Roman" panose="02020603050405020304" pitchFamily="18" charset="0"/>
              </a:rPr>
              <a:t>c</a:t>
            </a:r>
            <a:r>
              <a:rPr lang="zh-CN" altLang="en-US" sz="2400" dirty="0">
                <a:latin typeface="Times New Roman" panose="02020603050405020304" pitchFamily="18" charset="0"/>
              </a:rPr>
              <a:t>：将</a:t>
            </a:r>
            <a:r>
              <a:rPr lang="en-US" altLang="zh-CN" sz="2400" dirty="0">
                <a:latin typeface="Times New Roman" panose="02020603050405020304" pitchFamily="18" charset="0"/>
                <a:cs typeface="Times New Roman" panose="02020603050405020304" pitchFamily="18" charset="0"/>
              </a:rPr>
              <a:t>Δ</a:t>
            </a:r>
            <a:r>
              <a:rPr lang="en-US" altLang="zh-CN" sz="2400" i="1" dirty="0">
                <a:latin typeface="Times New Roman" panose="02020603050405020304" pitchFamily="18" charset="0"/>
                <a:cs typeface="Times New Roman" panose="02020603050405020304" pitchFamily="18" charset="0"/>
              </a:rPr>
              <a:t>i</a:t>
            </a:r>
            <a:r>
              <a:rPr lang="en-US" altLang="zh-CN" sz="2400" baseline="-25000" dirty="0">
                <a:latin typeface="Times New Roman" panose="02020603050405020304" pitchFamily="18" charset="0"/>
                <a:cs typeface="Times New Roman" panose="02020603050405020304" pitchFamily="18" charset="0"/>
              </a:rPr>
              <a:t>C</a:t>
            </a:r>
            <a:r>
              <a:rPr lang="zh-CN" altLang="en-US" sz="2400" dirty="0">
                <a:latin typeface="Times New Roman" panose="02020603050405020304" pitchFamily="18" charset="0"/>
              </a:rPr>
              <a:t>转换成</a:t>
            </a:r>
            <a:r>
              <a:rPr lang="en-US" altLang="zh-CN" sz="2400" dirty="0">
                <a:latin typeface="Times New Roman" panose="02020603050405020304" pitchFamily="18" charset="0"/>
                <a:cs typeface="Times New Roman" panose="02020603050405020304" pitchFamily="18" charset="0"/>
              </a:rPr>
              <a:t>Δ</a:t>
            </a:r>
            <a:r>
              <a:rPr lang="en-US" altLang="zh-CN" sz="2400" i="1" dirty="0">
                <a:latin typeface="Times New Roman" panose="02020603050405020304" pitchFamily="18" charset="0"/>
                <a:cs typeface="Times New Roman" panose="02020603050405020304" pitchFamily="18" charset="0"/>
              </a:rPr>
              <a:t>u</a:t>
            </a:r>
            <a:r>
              <a:rPr lang="en-US" altLang="zh-CN" sz="2400" baseline="-25000" dirty="0">
                <a:latin typeface="Times New Roman" panose="02020603050405020304" pitchFamily="18" charset="0"/>
                <a:cs typeface="Times New Roman" panose="02020603050405020304" pitchFamily="18" charset="0"/>
              </a:rPr>
              <a:t>CE</a:t>
            </a:r>
            <a:r>
              <a:rPr lang="en-US" altLang="zh-CN" sz="2400" dirty="0">
                <a:latin typeface="Times New Roman" panose="02020603050405020304" pitchFamily="18" charset="0"/>
                <a:cs typeface="Times New Roman" panose="02020603050405020304" pitchFamily="18" charset="0"/>
              </a:rPr>
              <a:t>(</a:t>
            </a:r>
            <a:r>
              <a:rPr lang="en-US" altLang="zh-CN" sz="2400" i="1" dirty="0">
                <a:latin typeface="Times New Roman" panose="02020603050405020304" pitchFamily="18" charset="0"/>
                <a:cs typeface="Times New Roman" panose="02020603050405020304" pitchFamily="18" charset="0"/>
              </a:rPr>
              <a:t>u</a:t>
            </a:r>
            <a:r>
              <a:rPr lang="en-US" altLang="zh-CN" sz="2400" baseline="-25000" dirty="0">
                <a:latin typeface="Times New Roman" panose="02020603050405020304" pitchFamily="18" charset="0"/>
                <a:cs typeface="Times New Roman" panose="02020603050405020304" pitchFamily="18" charset="0"/>
              </a:rPr>
              <a:t>o</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rPr>
              <a:t>。</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xEl>
                                              <p:pRg st="0" end="0"/>
                                            </p:txEl>
                                          </p:spTgt>
                                        </p:tgtEl>
                                        <p:attrNameLst>
                                          <p:attrName>style.visibility</p:attrName>
                                        </p:attrNameLst>
                                      </p:cBhvr>
                                      <p:to>
                                        <p:strVal val="visible"/>
                                      </p:to>
                                    </p:set>
                                    <p:animEffect transition="in" filter="wipe(left)">
                                      <p:cBhvr>
                                        <p:cTn id="2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0" grpId="0"/>
      <p:bldP spid="16"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DEADA-1BEE-24FA-973B-C6EE4D50625E}"/>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24FB0495-5FD6-410D-3329-E51E31227D96}"/>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30B627D3-8292-4C6B-F590-58657E7E5C74}"/>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a:t>
            </a:r>
            <a:r>
              <a:rPr lang="zh-CN" altLang="en-US" sz="2800" b="1" dirty="0">
                <a:latin typeface="+mj-ea"/>
                <a:ea typeface="微软雅黑" panose="020B0503020204020204" pitchFamily="34" charset="-122"/>
                <a:cs typeface="+mj-ea"/>
                <a:sym typeface="Arial" panose="020B0604020202020204" pitchFamily="34" charset="0"/>
              </a:rPr>
              <a:t>反馈组态的分析</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BF17AB35-FE08-2A96-C815-16A53C60F14C}"/>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a:extLst>
              <a:ext uri="{FF2B5EF4-FFF2-40B4-BE49-F238E27FC236}">
                <a16:creationId xmlns:a16="http://schemas.microsoft.com/office/drawing/2014/main" id="{EA5CA5E6-9596-8306-27A8-D08EB1F39BC7}"/>
              </a:ext>
            </a:extLst>
          </p:cNvPr>
          <p:cNvSpPr>
            <a:spLocks noGrp="1" noChangeArrowheads="1"/>
          </p:cNvSpPr>
          <p:nvPr/>
        </p:nvSpPr>
        <p:spPr>
          <a:xfrm>
            <a:off x="847897" y="1142345"/>
            <a:ext cx="6184669" cy="504825"/>
          </a:xfrm>
          <a:prstGeom prst="rect">
            <a:avLst/>
          </a:prstGeom>
          <a:noFill/>
          <a:ln>
            <a:noFill/>
          </a:ln>
          <a:effectLst/>
        </p:spPr>
        <p:txBody>
          <a:bodyPr vert="horz" wrap="square" lIns="91440" tIns="45720" rIns="91440" bIns="45720" numCol="1" anchor="ctr" anchorCtr="1"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zh-CN" sz="3200" dirty="0">
                <a:solidFill>
                  <a:schemeClr val="tx1"/>
                </a:solidFill>
                <a:effectLst/>
                <a:latin typeface="华文行楷" panose="02010800040101010101" pitchFamily="2" charset="-122"/>
                <a:ea typeface="华文行楷" panose="02010800040101010101" pitchFamily="2" charset="-122"/>
                <a:cs typeface="+mn-cs"/>
              </a:rPr>
              <a:t>3.</a:t>
            </a:r>
            <a:r>
              <a:rPr lang="zh-CN" altLang="en-US" sz="3200" dirty="0">
                <a:solidFill>
                  <a:schemeClr val="tx1"/>
                </a:solidFill>
                <a:effectLst/>
                <a:latin typeface="华文行楷" panose="02010800040101010101" pitchFamily="2" charset="-122"/>
                <a:ea typeface="华文行楷" panose="02010800040101010101" pitchFamily="2" charset="-122"/>
                <a:cs typeface="+mn-cs"/>
              </a:rPr>
              <a:t>负反馈的类型判断</a:t>
            </a:r>
          </a:p>
        </p:txBody>
      </p:sp>
      <p:sp>
        <p:nvSpPr>
          <p:cNvPr id="3" name="Text Box 4">
            <a:extLst>
              <a:ext uri="{FF2B5EF4-FFF2-40B4-BE49-F238E27FC236}">
                <a16:creationId xmlns:a16="http://schemas.microsoft.com/office/drawing/2014/main" id="{95E4F411-4704-9604-C6E7-04335CDE73C3}"/>
              </a:ext>
            </a:extLst>
          </p:cNvPr>
          <p:cNvSpPr txBox="1"/>
          <p:nvPr/>
        </p:nvSpPr>
        <p:spPr>
          <a:xfrm>
            <a:off x="1672865" y="1744605"/>
            <a:ext cx="8009446" cy="796245"/>
          </a:xfrm>
          <a:prstGeom prst="rect">
            <a:avLst/>
          </a:prstGeom>
          <a:noFill/>
          <a:ln w="38100">
            <a:noFill/>
          </a:ln>
        </p:spPr>
        <p:txBody>
          <a:bodyPr wrap="square" lIns="90000" tIns="46800" rIns="90000" bIns="46800">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eaLnBrk="1" hangingPunct="1">
              <a:lnSpc>
                <a:spcPct val="95000"/>
              </a:lnSpc>
              <a:spcBef>
                <a:spcPct val="0"/>
              </a:spcBef>
              <a:buClrTx/>
              <a:buSzTx/>
              <a:buFontTx/>
              <a:buNone/>
            </a:pPr>
            <a:r>
              <a:rPr lang="en-US" altLang="zh-CN" sz="2400" b="1" dirty="0">
                <a:latin typeface="Times New Roman" panose="02020603050405020304" pitchFamily="18" charset="0"/>
                <a:ea typeface="楷体_GB2312"/>
              </a:rPr>
              <a:t>     (1)</a:t>
            </a:r>
            <a:r>
              <a:rPr lang="zh-CN" altLang="en-US" sz="2400" b="1" dirty="0">
                <a:latin typeface="宋体" panose="02010600030101010101" pitchFamily="2" charset="-122"/>
              </a:rPr>
              <a:t>根据反馈所采样的信号不同</a:t>
            </a:r>
            <a:r>
              <a:rPr lang="en-US" altLang="zh-CN" sz="2400" b="1" dirty="0">
                <a:latin typeface="宋体" panose="02010600030101010101" pitchFamily="2" charset="-122"/>
              </a:rPr>
              <a:t>,</a:t>
            </a:r>
            <a:r>
              <a:rPr lang="zh-CN" altLang="en-US" sz="2400" b="1" dirty="0">
                <a:latin typeface="宋体" panose="02010600030101010101" pitchFamily="2" charset="-122"/>
              </a:rPr>
              <a:t>可以分为电压反馈和电流反馈。</a:t>
            </a:r>
          </a:p>
        </p:txBody>
      </p:sp>
      <p:sp>
        <p:nvSpPr>
          <p:cNvPr id="4" name="Rectangle 5">
            <a:extLst>
              <a:ext uri="{FF2B5EF4-FFF2-40B4-BE49-F238E27FC236}">
                <a16:creationId xmlns:a16="http://schemas.microsoft.com/office/drawing/2014/main" id="{C4D26534-87BE-13AB-FF3C-F8795833D31C}"/>
              </a:ext>
            </a:extLst>
          </p:cNvPr>
          <p:cNvSpPr/>
          <p:nvPr/>
        </p:nvSpPr>
        <p:spPr>
          <a:xfrm>
            <a:off x="2066565" y="2547880"/>
            <a:ext cx="5913654" cy="855234"/>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eaLnBrk="1" hangingPunct="1">
              <a:lnSpc>
                <a:spcPct val="110000"/>
              </a:lnSpc>
              <a:spcBef>
                <a:spcPct val="0"/>
              </a:spcBef>
              <a:buClrTx/>
              <a:buSzTx/>
              <a:buFontTx/>
              <a:buNone/>
            </a:pPr>
            <a:r>
              <a:rPr lang="zh-CN" altLang="en-US" sz="2400" b="1" dirty="0">
                <a:latin typeface="宋体" panose="02010600030101010101" pitchFamily="2" charset="-122"/>
              </a:rPr>
              <a:t>如果反馈信号取自输出电压，叫</a:t>
            </a:r>
            <a:r>
              <a:rPr lang="zh-CN" altLang="en-US" sz="2400" b="1" dirty="0">
                <a:solidFill>
                  <a:srgbClr val="CC0000"/>
                </a:solidFill>
                <a:latin typeface="宋体" panose="02010600030101010101" pitchFamily="2" charset="-122"/>
              </a:rPr>
              <a:t>电压反馈</a:t>
            </a:r>
            <a:r>
              <a:rPr lang="zh-CN" altLang="en-US" sz="2400" b="1" dirty="0">
                <a:latin typeface="宋体" panose="02010600030101010101" pitchFamily="2" charset="-122"/>
              </a:rPr>
              <a:t>。如果反馈信号取自输出电流，叫</a:t>
            </a:r>
            <a:r>
              <a:rPr lang="zh-CN" altLang="en-US" sz="2400" b="1" dirty="0">
                <a:solidFill>
                  <a:srgbClr val="CC0000"/>
                </a:solidFill>
                <a:latin typeface="宋体" panose="02010600030101010101" pitchFamily="2" charset="-122"/>
              </a:rPr>
              <a:t>电流反馈</a:t>
            </a:r>
            <a:r>
              <a:rPr lang="zh-CN" altLang="en-US" sz="2400" b="1" dirty="0">
                <a:latin typeface="宋体" panose="02010600030101010101" pitchFamily="2" charset="-122"/>
              </a:rPr>
              <a:t>。</a:t>
            </a:r>
          </a:p>
        </p:txBody>
      </p:sp>
      <p:sp>
        <p:nvSpPr>
          <p:cNvPr id="5" name="Text Box 6">
            <a:extLst>
              <a:ext uri="{FF2B5EF4-FFF2-40B4-BE49-F238E27FC236}">
                <a16:creationId xmlns:a16="http://schemas.microsoft.com/office/drawing/2014/main" id="{FC56AABA-4B80-6B77-4876-222F9793EADC}"/>
              </a:ext>
            </a:extLst>
          </p:cNvPr>
          <p:cNvSpPr txBox="1"/>
          <p:nvPr/>
        </p:nvSpPr>
        <p:spPr>
          <a:xfrm>
            <a:off x="1672865" y="3576580"/>
            <a:ext cx="8009446" cy="796245"/>
          </a:xfrm>
          <a:prstGeom prst="rect">
            <a:avLst/>
          </a:prstGeom>
          <a:noFill/>
          <a:ln w="38100">
            <a:noFill/>
          </a:ln>
        </p:spPr>
        <p:txBody>
          <a:bodyPr wrap="square" lIns="90000" tIns="46800" rIns="90000" bIns="46800">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eaLnBrk="1" hangingPunct="1">
              <a:lnSpc>
                <a:spcPct val="95000"/>
              </a:lnSpc>
              <a:spcBef>
                <a:spcPct val="0"/>
              </a:spcBef>
              <a:buClrTx/>
              <a:buSzTx/>
              <a:buFontTx/>
              <a:buNone/>
            </a:pPr>
            <a:r>
              <a:rPr lang="en-US" altLang="zh-CN" sz="2400" b="1" dirty="0">
                <a:latin typeface="Times New Roman" panose="02020603050405020304" pitchFamily="18" charset="0"/>
              </a:rPr>
              <a:t>     (2)</a:t>
            </a:r>
            <a:r>
              <a:rPr lang="zh-CN" altLang="en-US" sz="2400" b="1" dirty="0">
                <a:latin typeface="宋体" panose="02010600030101010101" pitchFamily="2" charset="-122"/>
              </a:rPr>
              <a:t>根据反馈信号在输入端与输入信号比较形式的不同，可以分为串联反馈和并联反馈。</a:t>
            </a:r>
          </a:p>
        </p:txBody>
      </p:sp>
      <p:sp>
        <p:nvSpPr>
          <p:cNvPr id="6" name="Rectangle 7">
            <a:extLst>
              <a:ext uri="{FF2B5EF4-FFF2-40B4-BE49-F238E27FC236}">
                <a16:creationId xmlns:a16="http://schemas.microsoft.com/office/drawing/2014/main" id="{3AD08C0F-855B-14B8-CAA9-DC466F964FE6}"/>
              </a:ext>
            </a:extLst>
          </p:cNvPr>
          <p:cNvSpPr/>
          <p:nvPr/>
        </p:nvSpPr>
        <p:spPr>
          <a:xfrm>
            <a:off x="1634764" y="4392555"/>
            <a:ext cx="8045023" cy="855234"/>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eaLnBrk="1" hangingPunct="1">
              <a:lnSpc>
                <a:spcPct val="110000"/>
              </a:lnSpc>
              <a:spcBef>
                <a:spcPct val="0"/>
              </a:spcBef>
              <a:buClrTx/>
              <a:buSzTx/>
              <a:buFontTx/>
              <a:buNone/>
            </a:pPr>
            <a:r>
              <a:rPr lang="en-US" altLang="zh-CN" sz="2400" b="1" dirty="0">
                <a:latin typeface="宋体" panose="02010600030101010101" pitchFamily="2" charset="-122"/>
              </a:rPr>
              <a:t>  </a:t>
            </a:r>
            <a:r>
              <a:rPr lang="zh-CN" altLang="en-US" sz="2400" b="1" dirty="0">
                <a:latin typeface="宋体" panose="02010600030101010101" pitchFamily="2" charset="-122"/>
              </a:rPr>
              <a:t>反馈信号与输入信号串联，即反馈信号与输入信号以电压形式作比较，称为</a:t>
            </a:r>
            <a:r>
              <a:rPr lang="zh-CN" altLang="en-US" sz="2400" b="1" dirty="0">
                <a:solidFill>
                  <a:srgbClr val="CC0000"/>
                </a:solidFill>
                <a:latin typeface="宋体" panose="02010600030101010101" pitchFamily="2" charset="-122"/>
              </a:rPr>
              <a:t>串联反馈</a:t>
            </a:r>
            <a:r>
              <a:rPr lang="zh-CN" altLang="en-US" sz="2400" b="1" dirty="0">
                <a:latin typeface="宋体" panose="02010600030101010101" pitchFamily="2" charset="-122"/>
              </a:rPr>
              <a:t>。</a:t>
            </a:r>
          </a:p>
        </p:txBody>
      </p:sp>
      <p:sp>
        <p:nvSpPr>
          <p:cNvPr id="7" name="Rectangle 8">
            <a:extLst>
              <a:ext uri="{FF2B5EF4-FFF2-40B4-BE49-F238E27FC236}">
                <a16:creationId xmlns:a16="http://schemas.microsoft.com/office/drawing/2014/main" id="{6B6B3972-5CC1-AF03-E4E5-0076755C813D}"/>
              </a:ext>
            </a:extLst>
          </p:cNvPr>
          <p:cNvSpPr/>
          <p:nvPr/>
        </p:nvSpPr>
        <p:spPr>
          <a:xfrm>
            <a:off x="1609364" y="5345055"/>
            <a:ext cx="7933842" cy="855234"/>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eaLnBrk="1" hangingPunct="1">
              <a:lnSpc>
                <a:spcPct val="110000"/>
              </a:lnSpc>
              <a:spcBef>
                <a:spcPct val="0"/>
              </a:spcBef>
              <a:buClrTx/>
              <a:buSzTx/>
              <a:buFontTx/>
              <a:buNone/>
            </a:pPr>
            <a:r>
              <a:rPr lang="en-US" altLang="zh-CN" sz="2400" b="1" dirty="0">
                <a:latin typeface="宋体" panose="02010600030101010101" pitchFamily="2" charset="-122"/>
              </a:rPr>
              <a:t>  </a:t>
            </a:r>
            <a:r>
              <a:rPr lang="zh-CN" altLang="en-US" sz="2400" b="1" dirty="0">
                <a:latin typeface="宋体" panose="02010600030101010101" pitchFamily="2" charset="-122"/>
              </a:rPr>
              <a:t>反馈信号与输入信号并联，即反馈信号与输入信号以电流形式作比较，称为</a:t>
            </a:r>
            <a:r>
              <a:rPr lang="zh-CN" altLang="en-US" sz="2400" b="1" dirty="0">
                <a:solidFill>
                  <a:srgbClr val="CC0000"/>
                </a:solidFill>
                <a:latin typeface="宋体" panose="02010600030101010101" pitchFamily="2" charset="-122"/>
              </a:rPr>
              <a:t>并联反馈</a:t>
            </a:r>
            <a:r>
              <a:rPr lang="zh-CN" altLang="en-US" sz="2400" b="1" dirty="0">
                <a:latin typeface="宋体" panose="02010600030101010101" pitchFamily="2" charset="-122"/>
              </a:rPr>
              <a:t>。</a:t>
            </a:r>
          </a:p>
        </p:txBody>
      </p:sp>
    </p:spTree>
    <p:extLst>
      <p:ext uri="{BB962C8B-B14F-4D97-AF65-F5344CB8AC3E}">
        <p14:creationId xmlns:p14="http://schemas.microsoft.com/office/powerpoint/2010/main" val="957707011"/>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17972-E0A4-EF0C-E61B-05929C16092B}"/>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3A5099B9-A498-3D53-46F7-AECB98F3ED8A}"/>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0A0D192D-9E6B-8B3B-448A-6F8F675EED01}"/>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三、交流负</a:t>
            </a:r>
            <a:r>
              <a:rPr lang="zh-CN" altLang="en-US" sz="2800" b="1" dirty="0">
                <a:latin typeface="+mj-ea"/>
                <a:ea typeface="微软雅黑" panose="020B0503020204020204" pitchFamily="34" charset="-122"/>
                <a:cs typeface="+mj-ea"/>
                <a:sym typeface="Arial" panose="020B0604020202020204" pitchFamily="34" charset="0"/>
              </a:rPr>
              <a:t>反馈对放大电路性能的影响</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44B6A8A6-CDBD-95A4-E7DF-3D13B128F53C}"/>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8" name="Rectangle 2">
            <a:extLst>
              <a:ext uri="{FF2B5EF4-FFF2-40B4-BE49-F238E27FC236}">
                <a16:creationId xmlns:a16="http://schemas.microsoft.com/office/drawing/2014/main" id="{22EC8895-230A-6731-F027-147234BF47C7}"/>
              </a:ext>
            </a:extLst>
          </p:cNvPr>
          <p:cNvSpPr>
            <a:spLocks noGrp="1" noChangeArrowheads="1"/>
          </p:cNvSpPr>
          <p:nvPr/>
        </p:nvSpPr>
        <p:spPr>
          <a:xfrm>
            <a:off x="907660" y="1201982"/>
            <a:ext cx="6665913" cy="533400"/>
          </a:xfrm>
          <a:prstGeom prst="rect">
            <a:avLst/>
          </a:prstGeom>
          <a:noFill/>
          <a:ln>
            <a:noFill/>
          </a:ln>
          <a:effectLst/>
        </p:spPr>
        <p:txBody>
          <a:bodyPr vert="horz" wrap="square" lIns="91440" tIns="45720" rIns="91440" bIns="45720" numCol="1" anchor="ctr" anchorCtr="1"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zh-CN" sz="3200" dirty="0">
                <a:solidFill>
                  <a:schemeClr val="tx1"/>
                </a:solidFill>
                <a:effectLst/>
                <a:latin typeface="华文行楷" panose="02010800040101010101" pitchFamily="2" charset="-122"/>
                <a:ea typeface="华文行楷" panose="02010800040101010101" pitchFamily="2" charset="-122"/>
                <a:cs typeface="+mn-cs"/>
              </a:rPr>
              <a:t>1</a:t>
            </a:r>
            <a:r>
              <a:rPr lang="zh-CN" altLang="en-US" sz="3200" dirty="0">
                <a:solidFill>
                  <a:schemeClr val="tx1"/>
                </a:solidFill>
                <a:effectLst/>
                <a:latin typeface="华文行楷" panose="02010800040101010101" pitchFamily="2" charset="-122"/>
                <a:ea typeface="华文行楷" panose="02010800040101010101" pitchFamily="2" charset="-122"/>
                <a:cs typeface="+mn-cs"/>
              </a:rPr>
              <a:t>、提高放大倍数的稳定性</a:t>
            </a:r>
          </a:p>
        </p:txBody>
      </p:sp>
      <p:sp>
        <p:nvSpPr>
          <p:cNvPr id="9" name="Text Box 3">
            <a:extLst>
              <a:ext uri="{FF2B5EF4-FFF2-40B4-BE49-F238E27FC236}">
                <a16:creationId xmlns:a16="http://schemas.microsoft.com/office/drawing/2014/main" id="{FD319688-AA2D-BD3C-6F5B-67E1BEDAC34F}"/>
              </a:ext>
            </a:extLst>
          </p:cNvPr>
          <p:cNvSpPr txBox="1"/>
          <p:nvPr/>
        </p:nvSpPr>
        <p:spPr>
          <a:xfrm>
            <a:off x="2239573" y="1811582"/>
            <a:ext cx="7696200" cy="46166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10000"/>
              </a:spcBef>
              <a:buClrTx/>
              <a:buSzTx/>
              <a:buFontTx/>
              <a:buNone/>
            </a:pPr>
            <a:r>
              <a:rPr lang="zh-CN" altLang="en-US" sz="2400" b="1" dirty="0">
                <a:solidFill>
                  <a:srgbClr val="000000"/>
                </a:solidFill>
                <a:latin typeface="Times New Roman" panose="02020603050405020304" pitchFamily="18" charset="0"/>
              </a:rPr>
              <a:t>在中频段，放大倍数、反馈系数等均为实数。</a:t>
            </a:r>
          </a:p>
        </p:txBody>
      </p:sp>
      <p:pic>
        <p:nvPicPr>
          <p:cNvPr id="10" name="Object 4">
            <a:extLst>
              <a:ext uri="{FF2B5EF4-FFF2-40B4-BE49-F238E27FC236}">
                <a16:creationId xmlns:a16="http://schemas.microsoft.com/office/drawing/2014/main" id="{92A68497-B473-066E-464D-1BFB51F91CC6}"/>
              </a:ext>
            </a:extLst>
          </p:cNvPr>
          <p:cNvPicPr>
            <a:picLocks noChangeAspect="1"/>
          </p:cNvPicPr>
          <p:nvPr/>
        </p:nvPicPr>
        <p:blipFill>
          <a:blip r:embed="rId3"/>
          <a:stretch>
            <a:fillRect/>
          </a:stretch>
        </p:blipFill>
        <p:spPr>
          <a:xfrm>
            <a:off x="2620573" y="2573582"/>
            <a:ext cx="1928812" cy="762000"/>
          </a:xfrm>
          <a:prstGeom prst="rect">
            <a:avLst/>
          </a:prstGeom>
          <a:solidFill>
            <a:srgbClr val="FFFFFF"/>
          </a:solidFill>
          <a:ln w="38100">
            <a:noFill/>
            <a:miter/>
          </a:ln>
        </p:spPr>
      </p:pic>
      <p:pic>
        <p:nvPicPr>
          <p:cNvPr id="11" name="Object 5">
            <a:extLst>
              <a:ext uri="{FF2B5EF4-FFF2-40B4-BE49-F238E27FC236}">
                <a16:creationId xmlns:a16="http://schemas.microsoft.com/office/drawing/2014/main" id="{F6401D42-AF4D-CC39-109D-E9673B683AE5}"/>
              </a:ext>
            </a:extLst>
          </p:cNvPr>
          <p:cNvPicPr>
            <a:picLocks noChangeAspect="1"/>
          </p:cNvPicPr>
          <p:nvPr/>
        </p:nvPicPr>
        <p:blipFill>
          <a:blip r:embed="rId4"/>
          <a:stretch>
            <a:fillRect/>
          </a:stretch>
        </p:blipFill>
        <p:spPr>
          <a:xfrm>
            <a:off x="6125773" y="4326182"/>
            <a:ext cx="2895600" cy="842963"/>
          </a:xfrm>
          <a:prstGeom prst="rect">
            <a:avLst/>
          </a:prstGeom>
          <a:solidFill>
            <a:schemeClr val="bg1">
              <a:lumMod val="85000"/>
            </a:schemeClr>
          </a:solidFill>
          <a:ln w="9525" cap="flat" cmpd="sng">
            <a:solidFill>
              <a:srgbClr val="FF3300"/>
            </a:solidFill>
            <a:prstDash val="solid"/>
            <a:miter/>
            <a:headEnd type="none" w="med" len="med"/>
            <a:tailEnd type="none" w="med" len="med"/>
          </a:ln>
        </p:spPr>
      </p:pic>
      <p:pic>
        <p:nvPicPr>
          <p:cNvPr id="13" name="Object 6">
            <a:extLst>
              <a:ext uri="{FF2B5EF4-FFF2-40B4-BE49-F238E27FC236}">
                <a16:creationId xmlns:a16="http://schemas.microsoft.com/office/drawing/2014/main" id="{81D5A922-D522-AB98-9865-9D077433E1E5}"/>
              </a:ext>
            </a:extLst>
          </p:cNvPr>
          <p:cNvPicPr>
            <a:picLocks noChangeAspect="1"/>
          </p:cNvPicPr>
          <p:nvPr/>
        </p:nvPicPr>
        <p:blipFill>
          <a:blip r:embed="rId5"/>
          <a:stretch>
            <a:fillRect/>
          </a:stretch>
        </p:blipFill>
        <p:spPr>
          <a:xfrm>
            <a:off x="5897173" y="2497382"/>
            <a:ext cx="3276600" cy="1793875"/>
          </a:xfrm>
          <a:prstGeom prst="rect">
            <a:avLst/>
          </a:prstGeom>
          <a:noFill/>
          <a:ln w="38100">
            <a:noFill/>
            <a:miter/>
          </a:ln>
        </p:spPr>
      </p:pic>
      <p:pic>
        <p:nvPicPr>
          <p:cNvPr id="14" name="Object 7">
            <a:extLst>
              <a:ext uri="{FF2B5EF4-FFF2-40B4-BE49-F238E27FC236}">
                <a16:creationId xmlns:a16="http://schemas.microsoft.com/office/drawing/2014/main" id="{E8A1C041-E2BC-E716-9FF4-51A48352BFDD}"/>
              </a:ext>
            </a:extLst>
          </p:cNvPr>
          <p:cNvPicPr>
            <a:picLocks noChangeAspect="1"/>
          </p:cNvPicPr>
          <p:nvPr/>
        </p:nvPicPr>
        <p:blipFill>
          <a:blip r:embed="rId6"/>
          <a:stretch>
            <a:fillRect/>
          </a:stretch>
        </p:blipFill>
        <p:spPr>
          <a:xfrm>
            <a:off x="2544373" y="3411782"/>
            <a:ext cx="2590800" cy="811213"/>
          </a:xfrm>
          <a:prstGeom prst="rect">
            <a:avLst/>
          </a:prstGeom>
          <a:solidFill>
            <a:srgbClr val="FFFFFF"/>
          </a:solidFill>
          <a:ln w="38100">
            <a:noFill/>
            <a:miter/>
          </a:ln>
        </p:spPr>
      </p:pic>
      <p:pic>
        <p:nvPicPr>
          <p:cNvPr id="15" name="Object 8">
            <a:extLst>
              <a:ext uri="{FF2B5EF4-FFF2-40B4-BE49-F238E27FC236}">
                <a16:creationId xmlns:a16="http://schemas.microsoft.com/office/drawing/2014/main" id="{D75565E4-9B70-1A3B-EBCA-A5CC0EC6FE0C}"/>
              </a:ext>
            </a:extLst>
          </p:cNvPr>
          <p:cNvPicPr>
            <a:picLocks noChangeAspect="1"/>
          </p:cNvPicPr>
          <p:nvPr/>
        </p:nvPicPr>
        <p:blipFill>
          <a:blip r:embed="rId7"/>
          <a:stretch>
            <a:fillRect/>
          </a:stretch>
        </p:blipFill>
        <p:spPr>
          <a:xfrm>
            <a:off x="2620573" y="4402382"/>
            <a:ext cx="2527300" cy="811213"/>
          </a:xfrm>
          <a:prstGeom prst="rect">
            <a:avLst/>
          </a:prstGeom>
          <a:solidFill>
            <a:srgbClr val="FFFFFF"/>
          </a:solidFill>
          <a:ln w="38100">
            <a:noFill/>
            <a:miter/>
          </a:ln>
        </p:spPr>
      </p:pic>
      <p:grpSp>
        <p:nvGrpSpPr>
          <p:cNvPr id="16" name="Group 9">
            <a:extLst>
              <a:ext uri="{FF2B5EF4-FFF2-40B4-BE49-F238E27FC236}">
                <a16:creationId xmlns:a16="http://schemas.microsoft.com/office/drawing/2014/main" id="{5547F1FE-80A0-93F4-2A29-E870FC40AC45}"/>
              </a:ext>
            </a:extLst>
          </p:cNvPr>
          <p:cNvGrpSpPr/>
          <p:nvPr/>
        </p:nvGrpSpPr>
        <p:grpSpPr>
          <a:xfrm>
            <a:off x="2315773" y="5240582"/>
            <a:ext cx="7239000" cy="814388"/>
            <a:chOff x="528" y="2976"/>
            <a:chExt cx="4560" cy="513"/>
          </a:xfrm>
        </p:grpSpPr>
        <p:sp>
          <p:nvSpPr>
            <p:cNvPr id="21" name="Text Box 10">
              <a:extLst>
                <a:ext uri="{FF2B5EF4-FFF2-40B4-BE49-F238E27FC236}">
                  <a16:creationId xmlns:a16="http://schemas.microsoft.com/office/drawing/2014/main" id="{8EF489CC-0FF8-23A1-3683-FF0F855352E9}"/>
                </a:ext>
              </a:extLst>
            </p:cNvPr>
            <p:cNvSpPr txBox="1"/>
            <p:nvPr/>
          </p:nvSpPr>
          <p:spPr>
            <a:xfrm>
              <a:off x="528" y="3072"/>
              <a:ext cx="4560" cy="2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zh-CN" altLang="en-US" sz="2400" b="1" dirty="0">
                  <a:latin typeface="Times New Roman" panose="02020603050405020304" pitchFamily="18" charset="0"/>
                </a:rPr>
                <a:t>说明放大倍数减小到基本放大电路的             ，</a:t>
              </a:r>
            </a:p>
          </p:txBody>
        </p:sp>
        <p:pic>
          <p:nvPicPr>
            <p:cNvPr id="22" name="图片 21">
              <a:extLst>
                <a:ext uri="{FF2B5EF4-FFF2-40B4-BE49-F238E27FC236}">
                  <a16:creationId xmlns:a16="http://schemas.microsoft.com/office/drawing/2014/main" id="{17050CC1-B617-AE85-3EE7-B21A6A22F9AD}"/>
                </a:ext>
              </a:extLst>
            </p:cNvPr>
            <p:cNvPicPr/>
            <p:nvPr/>
          </p:nvPicPr>
          <p:blipFill>
            <a:blip r:embed="rId8"/>
            <a:stretch>
              <a:fillRect/>
            </a:stretch>
          </p:blipFill>
          <p:spPr>
            <a:xfrm>
              <a:off x="3696" y="2976"/>
              <a:ext cx="595" cy="513"/>
            </a:xfrm>
            <a:prstGeom prst="rect">
              <a:avLst/>
            </a:prstGeom>
            <a:noFill/>
            <a:ln w="38100">
              <a:noFill/>
              <a:miter/>
            </a:ln>
          </p:spPr>
        </p:pic>
      </p:grpSp>
      <p:grpSp>
        <p:nvGrpSpPr>
          <p:cNvPr id="18" name="Group 12">
            <a:extLst>
              <a:ext uri="{FF2B5EF4-FFF2-40B4-BE49-F238E27FC236}">
                <a16:creationId xmlns:a16="http://schemas.microsoft.com/office/drawing/2014/main" id="{16082DC1-7668-874C-784E-BE529902CD17}"/>
              </a:ext>
            </a:extLst>
          </p:cNvPr>
          <p:cNvGrpSpPr/>
          <p:nvPr/>
        </p:nvGrpSpPr>
        <p:grpSpPr>
          <a:xfrm>
            <a:off x="2315773" y="6231195"/>
            <a:ext cx="7772400" cy="457201"/>
            <a:chOff x="528" y="3600"/>
            <a:chExt cx="4896" cy="288"/>
          </a:xfrm>
        </p:grpSpPr>
        <p:pic>
          <p:nvPicPr>
            <p:cNvPr id="19" name="图片 18">
              <a:extLst>
                <a:ext uri="{FF2B5EF4-FFF2-40B4-BE49-F238E27FC236}">
                  <a16:creationId xmlns:a16="http://schemas.microsoft.com/office/drawing/2014/main" id="{83E34179-42B5-D42B-9A8B-E89CEFC9E37B}"/>
                </a:ext>
              </a:extLst>
            </p:cNvPr>
            <p:cNvPicPr/>
            <p:nvPr/>
          </p:nvPicPr>
          <p:blipFill>
            <a:blip r:embed="rId9"/>
            <a:stretch>
              <a:fillRect/>
            </a:stretch>
          </p:blipFill>
          <p:spPr>
            <a:xfrm>
              <a:off x="3696" y="3648"/>
              <a:ext cx="720" cy="235"/>
            </a:xfrm>
            <a:prstGeom prst="rect">
              <a:avLst/>
            </a:prstGeom>
            <a:noFill/>
            <a:ln w="38100">
              <a:noFill/>
              <a:miter/>
            </a:ln>
          </p:spPr>
        </p:pic>
        <p:sp>
          <p:nvSpPr>
            <p:cNvPr id="20" name="Text Box 14">
              <a:extLst>
                <a:ext uri="{FF2B5EF4-FFF2-40B4-BE49-F238E27FC236}">
                  <a16:creationId xmlns:a16="http://schemas.microsoft.com/office/drawing/2014/main" id="{DAD40DDD-AFC2-62E2-37BD-56336DAADC51}"/>
                </a:ext>
              </a:extLst>
            </p:cNvPr>
            <p:cNvSpPr txBox="1"/>
            <p:nvPr/>
          </p:nvSpPr>
          <p:spPr>
            <a:xfrm>
              <a:off x="528" y="3600"/>
              <a:ext cx="4896" cy="2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zh-CN" altLang="en-US" sz="2400" b="1" dirty="0">
                  <a:latin typeface="Times New Roman" panose="02020603050405020304" pitchFamily="18" charset="0"/>
                </a:rPr>
                <a:t>放大倍数的稳定性是基本放大电路的               倍。</a:t>
              </a:r>
            </a:p>
          </p:txBody>
        </p:sp>
      </p:grpSp>
    </p:spTree>
    <p:extLst>
      <p:ext uri="{BB962C8B-B14F-4D97-AF65-F5344CB8AC3E}">
        <p14:creationId xmlns:p14="http://schemas.microsoft.com/office/powerpoint/2010/main" val="3861214510"/>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9FEFB-2F4C-4C2F-51B2-065F6F6FAA21}"/>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CE0746F1-59D6-07FB-8137-515B0E91C9EB}"/>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F00EAC0F-2647-DC1C-777A-0C6E65285E8F}"/>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三、交流负</a:t>
            </a:r>
            <a:r>
              <a:rPr lang="zh-CN" altLang="en-US" sz="2800" b="1" dirty="0">
                <a:latin typeface="+mj-ea"/>
                <a:ea typeface="微软雅黑" panose="020B0503020204020204" pitchFamily="34" charset="-122"/>
                <a:cs typeface="+mj-ea"/>
                <a:sym typeface="Arial" panose="020B0604020202020204" pitchFamily="34" charset="0"/>
              </a:rPr>
              <a:t>反馈对放大电路性能的影响</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F07D486C-2596-4FBB-7730-77DE96D50555}"/>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3">
            <a:extLst>
              <a:ext uri="{FF2B5EF4-FFF2-40B4-BE49-F238E27FC236}">
                <a16:creationId xmlns:a16="http://schemas.microsoft.com/office/drawing/2014/main" id="{3CD3DA0F-63A4-9B8A-FBEA-151F2F33888D}"/>
              </a:ext>
            </a:extLst>
          </p:cNvPr>
          <p:cNvSpPr txBox="1">
            <a:spLocks noChangeArrowheads="1"/>
          </p:cNvSpPr>
          <p:nvPr/>
        </p:nvSpPr>
        <p:spPr bwMode="auto">
          <a:xfrm>
            <a:off x="2061469" y="1381298"/>
            <a:ext cx="4175125" cy="558800"/>
          </a:xfrm>
          <a:prstGeom prst="rect">
            <a:avLst/>
          </a:prstGeom>
          <a:noFill/>
          <a:ln>
            <a:noFill/>
          </a:ln>
          <a:effectLst/>
        </p:spPr>
        <p:txBody>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0" fontAlgn="base" latinLnBrk="0" hangingPunct="0">
              <a:lnSpc>
                <a:spcPct val="100000"/>
              </a:lnSpc>
              <a:spcBef>
                <a:spcPct val="20000"/>
              </a:spcBef>
              <a:spcAft>
                <a:spcPct val="0"/>
              </a:spcAft>
              <a:buClr>
                <a:schemeClr val="hlink"/>
              </a:buClr>
              <a:buSzPct val="60000"/>
              <a:buFontTx/>
              <a:buNone/>
              <a:defRPr/>
            </a:pPr>
            <a:r>
              <a:rPr lang="en-US" altLang="zh-CN" sz="2800" dirty="0">
                <a:effectLst/>
                <a:latin typeface="华文行楷" panose="02010800040101010101" pitchFamily="2" charset="-122"/>
                <a:ea typeface="华文行楷" panose="02010800040101010101" pitchFamily="2" charset="-122"/>
              </a:rPr>
              <a:t>1. </a:t>
            </a:r>
            <a:r>
              <a:rPr lang="zh-CN" altLang="en-US" sz="2800" dirty="0">
                <a:effectLst/>
                <a:latin typeface="华文行楷" panose="02010800040101010101" pitchFamily="2" charset="-122"/>
                <a:ea typeface="华文行楷" panose="02010800040101010101" pitchFamily="2" charset="-122"/>
              </a:rPr>
              <a:t>对输入电阻的影响</a:t>
            </a:r>
          </a:p>
        </p:txBody>
      </p:sp>
      <p:pic>
        <p:nvPicPr>
          <p:cNvPr id="3" name="Picture 4">
            <a:extLst>
              <a:ext uri="{FF2B5EF4-FFF2-40B4-BE49-F238E27FC236}">
                <a16:creationId xmlns:a16="http://schemas.microsoft.com/office/drawing/2014/main" id="{9369DD93-7EC0-2085-F2A3-E51E1F4B80F6}"/>
              </a:ext>
            </a:extLst>
          </p:cNvPr>
          <p:cNvPicPr>
            <a:picLocks noChangeAspect="1"/>
          </p:cNvPicPr>
          <p:nvPr/>
        </p:nvPicPr>
        <p:blipFill>
          <a:blip r:embed="rId3"/>
          <a:stretch>
            <a:fillRect/>
          </a:stretch>
        </p:blipFill>
        <p:spPr>
          <a:xfrm>
            <a:off x="2348806" y="3397423"/>
            <a:ext cx="3124200" cy="2555875"/>
          </a:xfrm>
          <a:prstGeom prst="rect">
            <a:avLst/>
          </a:prstGeom>
          <a:noFill/>
          <a:ln w="9525">
            <a:noFill/>
          </a:ln>
        </p:spPr>
      </p:pic>
      <p:pic>
        <p:nvPicPr>
          <p:cNvPr id="4" name="Object 5">
            <a:extLst>
              <a:ext uri="{FF2B5EF4-FFF2-40B4-BE49-F238E27FC236}">
                <a16:creationId xmlns:a16="http://schemas.microsoft.com/office/drawing/2014/main" id="{28330F43-9960-F316-B750-503224F9C2E8}"/>
              </a:ext>
            </a:extLst>
          </p:cNvPr>
          <p:cNvPicPr>
            <a:picLocks noChangeAspect="1"/>
          </p:cNvPicPr>
          <p:nvPr/>
        </p:nvPicPr>
        <p:blipFill>
          <a:blip r:embed="rId4"/>
          <a:stretch>
            <a:fillRect/>
          </a:stretch>
        </p:blipFill>
        <p:spPr>
          <a:xfrm>
            <a:off x="5877819" y="3252961"/>
            <a:ext cx="1008062" cy="906462"/>
          </a:xfrm>
          <a:prstGeom prst="rect">
            <a:avLst/>
          </a:prstGeom>
          <a:solidFill>
            <a:srgbClr val="FFFFFF"/>
          </a:solidFill>
          <a:ln w="38100">
            <a:noFill/>
            <a:miter/>
          </a:ln>
        </p:spPr>
      </p:pic>
      <p:pic>
        <p:nvPicPr>
          <p:cNvPr id="5" name="Object 6">
            <a:extLst>
              <a:ext uri="{FF2B5EF4-FFF2-40B4-BE49-F238E27FC236}">
                <a16:creationId xmlns:a16="http://schemas.microsoft.com/office/drawing/2014/main" id="{897ECED7-04C0-4443-5E0D-D76FEE104088}"/>
              </a:ext>
            </a:extLst>
          </p:cNvPr>
          <p:cNvPicPr>
            <a:picLocks noChangeAspect="1"/>
          </p:cNvPicPr>
          <p:nvPr/>
        </p:nvPicPr>
        <p:blipFill>
          <a:blip r:embed="rId5"/>
          <a:stretch>
            <a:fillRect/>
          </a:stretch>
        </p:blipFill>
        <p:spPr>
          <a:xfrm>
            <a:off x="5877819" y="5342111"/>
            <a:ext cx="2590800" cy="476250"/>
          </a:xfrm>
          <a:prstGeom prst="rect">
            <a:avLst/>
          </a:prstGeom>
          <a:solidFill>
            <a:schemeClr val="bg1">
              <a:lumMod val="85000"/>
            </a:schemeClr>
          </a:solidFill>
          <a:ln w="9525" cap="flat" cmpd="sng">
            <a:solidFill>
              <a:srgbClr val="FF3300"/>
            </a:solidFill>
            <a:prstDash val="solid"/>
            <a:miter/>
            <a:headEnd type="none" w="med" len="med"/>
            <a:tailEnd type="none" w="med" len="med"/>
          </a:ln>
        </p:spPr>
      </p:pic>
      <p:sp>
        <p:nvSpPr>
          <p:cNvPr id="6" name="Text Box 7">
            <a:extLst>
              <a:ext uri="{FF2B5EF4-FFF2-40B4-BE49-F238E27FC236}">
                <a16:creationId xmlns:a16="http://schemas.microsoft.com/office/drawing/2014/main" id="{5079D1CE-B96D-0A71-76AD-F556A180F5CC}"/>
              </a:ext>
            </a:extLst>
          </p:cNvPr>
          <p:cNvSpPr txBox="1">
            <a:spLocks noChangeArrowheads="1"/>
          </p:cNvSpPr>
          <p:nvPr/>
        </p:nvSpPr>
        <p:spPr bwMode="auto">
          <a:xfrm>
            <a:off x="2367856" y="2787823"/>
            <a:ext cx="3276600" cy="519113"/>
          </a:xfrm>
          <a:prstGeom prst="rect">
            <a:avLst/>
          </a:prstGeom>
          <a:noFill/>
          <a:ln>
            <a:noFill/>
          </a:ln>
          <a:effectLst/>
        </p:spPr>
        <p:txBody>
          <a:bodyPr>
            <a:spAutoFit/>
          </a:bodyPr>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pPr marR="0" defTabSz="914400">
              <a:spcBef>
                <a:spcPct val="50000"/>
              </a:spcBef>
              <a:buClrTx/>
              <a:buSzTx/>
              <a:buFontTx/>
              <a:buNone/>
              <a:defRPr/>
            </a:pPr>
            <a:r>
              <a:rPr kumimoji="1" lang="zh-CN" altLang="en-US" b="1" kern="1200" cap="none" spc="0" normalizeH="0" baseline="0" noProof="0">
                <a:solidFill>
                  <a:srgbClr val="CC0066"/>
                </a:solidFill>
                <a:effectLst>
                  <a:outerShdw blurRad="38100" dist="38100" dir="2700000" algn="tl">
                    <a:srgbClr val="C0C0C0"/>
                  </a:outerShdw>
                </a:effectLst>
                <a:latin typeface="Times New Roman" panose="02020603050405020304" pitchFamily="18" charset="0"/>
                <a:ea typeface="隶书" panose="02010509060101010101" pitchFamily="49" charset="-122"/>
                <a:cs typeface="+mn-cs"/>
              </a:rPr>
              <a:t>引入串联负反馈时</a:t>
            </a:r>
          </a:p>
        </p:txBody>
      </p:sp>
      <p:sp>
        <p:nvSpPr>
          <p:cNvPr id="7" name="Text Box 8">
            <a:extLst>
              <a:ext uri="{FF2B5EF4-FFF2-40B4-BE49-F238E27FC236}">
                <a16:creationId xmlns:a16="http://schemas.microsoft.com/office/drawing/2014/main" id="{D019C1CA-9B83-D00E-CB52-C1BD9E032803}"/>
              </a:ext>
            </a:extLst>
          </p:cNvPr>
          <p:cNvSpPr txBox="1"/>
          <p:nvPr/>
        </p:nvSpPr>
        <p:spPr>
          <a:xfrm>
            <a:off x="2204344" y="1884536"/>
            <a:ext cx="7772400" cy="8953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lnSpc>
                <a:spcPct val="110000"/>
              </a:lnSpc>
              <a:spcBef>
                <a:spcPct val="0"/>
              </a:spcBef>
              <a:buClrTx/>
              <a:buSzTx/>
              <a:buFontTx/>
              <a:buNone/>
            </a:pPr>
            <a:r>
              <a:rPr lang="en-US" altLang="zh-CN" sz="2400" dirty="0">
                <a:latin typeface="Times New Roman" panose="02020603050405020304" pitchFamily="18" charset="0"/>
              </a:rPr>
              <a:t>     </a:t>
            </a:r>
            <a:r>
              <a:rPr lang="zh-CN" altLang="en-US" sz="2400" b="1" dirty="0">
                <a:latin typeface="Times New Roman" panose="02020603050405020304" pitchFamily="18" charset="0"/>
              </a:rPr>
              <a:t>对输入电阻的影响仅与反馈网络和基本放大电路在输入端的接法有关，即决定于是串联反馈还是并联反馈。</a:t>
            </a:r>
          </a:p>
        </p:txBody>
      </p:sp>
      <p:pic>
        <p:nvPicPr>
          <p:cNvPr id="8" name="Object 13">
            <a:extLst>
              <a:ext uri="{FF2B5EF4-FFF2-40B4-BE49-F238E27FC236}">
                <a16:creationId xmlns:a16="http://schemas.microsoft.com/office/drawing/2014/main" id="{EFE852C9-AEB2-2344-8979-2463700CBE16}"/>
              </a:ext>
            </a:extLst>
          </p:cNvPr>
          <p:cNvPicPr>
            <a:picLocks noChangeAspect="1"/>
          </p:cNvPicPr>
          <p:nvPr/>
        </p:nvPicPr>
        <p:blipFill>
          <a:blip r:embed="rId6"/>
          <a:stretch>
            <a:fillRect/>
          </a:stretch>
        </p:blipFill>
        <p:spPr>
          <a:xfrm>
            <a:off x="5804794" y="4261023"/>
            <a:ext cx="4248150" cy="960438"/>
          </a:xfrm>
          <a:prstGeom prst="rect">
            <a:avLst/>
          </a:prstGeom>
          <a:noFill/>
          <a:ln w="38100">
            <a:noFill/>
            <a:miter/>
          </a:ln>
        </p:spPr>
      </p:pic>
    </p:spTree>
    <p:extLst>
      <p:ext uri="{BB962C8B-B14F-4D97-AF65-F5344CB8AC3E}">
        <p14:creationId xmlns:p14="http://schemas.microsoft.com/office/powerpoint/2010/main" val="3071277190"/>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70AFC-CB37-F771-FE5B-7522E2239B3A}"/>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7DD90FBB-1F16-5DAB-4C9C-158CCDFD0327}"/>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5737A9F9-F142-2415-1AF1-CF128CC2E2B4}"/>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三、交流负</a:t>
            </a:r>
            <a:r>
              <a:rPr lang="zh-CN" altLang="en-US" sz="2800" b="1" dirty="0">
                <a:latin typeface="+mj-ea"/>
                <a:ea typeface="微软雅黑" panose="020B0503020204020204" pitchFamily="34" charset="-122"/>
                <a:cs typeface="+mj-ea"/>
                <a:sym typeface="Arial" panose="020B0604020202020204" pitchFamily="34" charset="0"/>
              </a:rPr>
              <a:t>反馈对放大电路性能的影响</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7FFBB8F8-6C92-3F8B-2D92-7D6D701FD0B7}"/>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3">
            <a:extLst>
              <a:ext uri="{FF2B5EF4-FFF2-40B4-BE49-F238E27FC236}">
                <a16:creationId xmlns:a16="http://schemas.microsoft.com/office/drawing/2014/main" id="{214BA0E6-9116-338A-EB59-362C14B58799}"/>
              </a:ext>
            </a:extLst>
          </p:cNvPr>
          <p:cNvSpPr txBox="1">
            <a:spLocks noChangeArrowheads="1"/>
          </p:cNvSpPr>
          <p:nvPr/>
        </p:nvSpPr>
        <p:spPr bwMode="auto">
          <a:xfrm>
            <a:off x="1629207" y="1076498"/>
            <a:ext cx="4175125" cy="558800"/>
          </a:xfrm>
          <a:prstGeom prst="rect">
            <a:avLst/>
          </a:prstGeom>
          <a:noFill/>
          <a:ln>
            <a:noFill/>
          </a:ln>
          <a:effectLst/>
        </p:spPr>
        <p:txBody>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0" fontAlgn="base" latinLnBrk="0" hangingPunct="0">
              <a:lnSpc>
                <a:spcPct val="100000"/>
              </a:lnSpc>
              <a:spcBef>
                <a:spcPct val="20000"/>
              </a:spcBef>
              <a:spcAft>
                <a:spcPct val="0"/>
              </a:spcAft>
              <a:buClr>
                <a:schemeClr val="hlink"/>
              </a:buClr>
              <a:buSzPct val="60000"/>
              <a:buFontTx/>
              <a:buNone/>
              <a:defRPr/>
            </a:pPr>
            <a:r>
              <a:rPr lang="en-US" altLang="zh-CN" sz="2800" dirty="0">
                <a:effectLst/>
                <a:latin typeface="华文行楷" panose="02010800040101010101" pitchFamily="2" charset="-122"/>
                <a:ea typeface="华文行楷" panose="02010800040101010101" pitchFamily="2" charset="-122"/>
              </a:rPr>
              <a:t>1. </a:t>
            </a:r>
            <a:r>
              <a:rPr lang="zh-CN" altLang="en-US" sz="2800" dirty="0">
                <a:effectLst/>
                <a:latin typeface="华文行楷" panose="02010800040101010101" pitchFamily="2" charset="-122"/>
                <a:ea typeface="华文行楷" panose="02010800040101010101" pitchFamily="2" charset="-122"/>
              </a:rPr>
              <a:t>对输入电阻的影响</a:t>
            </a:r>
          </a:p>
        </p:txBody>
      </p:sp>
      <p:sp>
        <p:nvSpPr>
          <p:cNvPr id="9" name="Rectangle 2">
            <a:extLst>
              <a:ext uri="{FF2B5EF4-FFF2-40B4-BE49-F238E27FC236}">
                <a16:creationId xmlns:a16="http://schemas.microsoft.com/office/drawing/2014/main" id="{42C0B300-5B2B-79DE-FBD3-A512125D3497}"/>
              </a:ext>
            </a:extLst>
          </p:cNvPr>
          <p:cNvSpPr>
            <a:spLocks noGrp="1" noChangeArrowheads="1"/>
          </p:cNvSpPr>
          <p:nvPr/>
        </p:nvSpPr>
        <p:spPr>
          <a:xfrm>
            <a:off x="1878589" y="1434681"/>
            <a:ext cx="3657600" cy="579438"/>
          </a:xfrm>
          <a:prstGeom prst="rect">
            <a:avLst/>
          </a:prstGeom>
          <a:noFill/>
          <a:ln>
            <a:noFill/>
          </a:ln>
          <a:effectLst/>
        </p:spPr>
        <p:txBody>
          <a:bodyPr vert="horz" wrap="square" lIns="91440" tIns="45720" rIns="91440" bIns="45720" numCol="1" anchor="ctr" anchorCtr="1"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CC0066"/>
                </a:solidFill>
                <a:effectLst>
                  <a:outerShdw blurRad="38100" dist="38100" dir="2700000" algn="tl">
                    <a:srgbClr val="C0C0C0"/>
                  </a:outerShdw>
                </a:effectLst>
                <a:uLnTx/>
                <a:uFillTx/>
                <a:latin typeface="+mj-lt"/>
                <a:ea typeface="隶书" panose="02010509060101010101" pitchFamily="49" charset="-122"/>
                <a:cs typeface="+mj-cs"/>
              </a:rPr>
              <a:t>引入并联负反馈时</a:t>
            </a:r>
          </a:p>
        </p:txBody>
      </p:sp>
      <p:pic>
        <p:nvPicPr>
          <p:cNvPr id="10" name="Picture 3">
            <a:extLst>
              <a:ext uri="{FF2B5EF4-FFF2-40B4-BE49-F238E27FC236}">
                <a16:creationId xmlns:a16="http://schemas.microsoft.com/office/drawing/2014/main" id="{6FDC67C7-5E20-05AA-9B66-2940AA09FA6F}"/>
              </a:ext>
            </a:extLst>
          </p:cNvPr>
          <p:cNvPicPr>
            <a:picLocks noChangeAspect="1"/>
          </p:cNvPicPr>
          <p:nvPr/>
        </p:nvPicPr>
        <p:blipFill>
          <a:blip r:embed="rId3"/>
          <a:stretch>
            <a:fillRect/>
          </a:stretch>
        </p:blipFill>
        <p:spPr>
          <a:xfrm>
            <a:off x="2407227" y="2209381"/>
            <a:ext cx="3200400" cy="2136775"/>
          </a:xfrm>
          <a:prstGeom prst="rect">
            <a:avLst/>
          </a:prstGeom>
          <a:noFill/>
          <a:ln w="9525">
            <a:noFill/>
          </a:ln>
        </p:spPr>
      </p:pic>
      <p:pic>
        <p:nvPicPr>
          <p:cNvPr id="11" name="Object 4">
            <a:extLst>
              <a:ext uri="{FF2B5EF4-FFF2-40B4-BE49-F238E27FC236}">
                <a16:creationId xmlns:a16="http://schemas.microsoft.com/office/drawing/2014/main" id="{FB7F0BB2-0772-24E0-D234-2E0CEAC3FBA3}"/>
              </a:ext>
            </a:extLst>
          </p:cNvPr>
          <p:cNvPicPr>
            <a:picLocks noChangeAspect="1"/>
          </p:cNvPicPr>
          <p:nvPr/>
        </p:nvPicPr>
        <p:blipFill>
          <a:blip r:embed="rId4"/>
          <a:stretch>
            <a:fillRect/>
          </a:stretch>
        </p:blipFill>
        <p:spPr>
          <a:xfrm>
            <a:off x="5912427" y="1868069"/>
            <a:ext cx="3551237" cy="1727200"/>
          </a:xfrm>
          <a:prstGeom prst="rect">
            <a:avLst/>
          </a:prstGeom>
          <a:solidFill>
            <a:srgbClr val="FFFFFF"/>
          </a:solidFill>
          <a:ln w="38100">
            <a:noFill/>
            <a:miter/>
          </a:ln>
        </p:spPr>
      </p:pic>
      <p:pic>
        <p:nvPicPr>
          <p:cNvPr id="13" name="Object 5">
            <a:extLst>
              <a:ext uri="{FF2B5EF4-FFF2-40B4-BE49-F238E27FC236}">
                <a16:creationId xmlns:a16="http://schemas.microsoft.com/office/drawing/2014/main" id="{1D34A9F0-0D5A-34BD-61EA-12EAFA100C72}"/>
              </a:ext>
            </a:extLst>
          </p:cNvPr>
          <p:cNvPicPr>
            <a:picLocks noChangeAspect="1"/>
          </p:cNvPicPr>
          <p:nvPr/>
        </p:nvPicPr>
        <p:blipFill>
          <a:blip r:embed="rId5"/>
          <a:stretch>
            <a:fillRect/>
          </a:stretch>
        </p:blipFill>
        <p:spPr>
          <a:xfrm>
            <a:off x="6369627" y="3733381"/>
            <a:ext cx="2145454" cy="904254"/>
          </a:xfrm>
          <a:prstGeom prst="rect">
            <a:avLst/>
          </a:prstGeom>
          <a:solidFill>
            <a:schemeClr val="bg1">
              <a:lumMod val="85000"/>
            </a:schemeClr>
          </a:solidFill>
          <a:ln w="9525" cap="flat" cmpd="sng">
            <a:solidFill>
              <a:srgbClr val="FF3300"/>
            </a:solidFill>
            <a:prstDash val="solid"/>
            <a:miter/>
            <a:headEnd type="none" w="med" len="med"/>
            <a:tailEnd type="none" w="med" len="med"/>
          </a:ln>
        </p:spPr>
      </p:pic>
      <p:sp>
        <p:nvSpPr>
          <p:cNvPr id="14" name="Text Box 6">
            <a:extLst>
              <a:ext uri="{FF2B5EF4-FFF2-40B4-BE49-F238E27FC236}">
                <a16:creationId xmlns:a16="http://schemas.microsoft.com/office/drawing/2014/main" id="{155F5698-3228-C100-950E-CAD2DEF28F22}"/>
              </a:ext>
            </a:extLst>
          </p:cNvPr>
          <p:cNvSpPr txBox="1"/>
          <p:nvPr/>
        </p:nvSpPr>
        <p:spPr>
          <a:xfrm>
            <a:off x="2236816" y="4720806"/>
            <a:ext cx="7918450" cy="466725"/>
          </a:xfrm>
          <a:prstGeom prst="rect">
            <a:avLst/>
          </a:prstGeom>
          <a:solidFill>
            <a:schemeClr val="bg1">
              <a:lumMod val="85000"/>
            </a:schemeClr>
          </a:solidFill>
          <a:ln w="9525" cap="flat" cmpd="sng">
            <a:solidFill>
              <a:srgbClr val="FF33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zh-CN" altLang="en-US" sz="2400" b="1" dirty="0">
                <a:solidFill>
                  <a:srgbClr val="000000"/>
                </a:solidFill>
                <a:latin typeface="Times New Roman" panose="02020603050405020304" pitchFamily="18" charset="0"/>
              </a:rPr>
              <a:t>串联负反馈增大输入电阻，并联负反馈减小输入电阻。</a:t>
            </a:r>
          </a:p>
        </p:txBody>
      </p:sp>
      <p:pic>
        <p:nvPicPr>
          <p:cNvPr id="15" name="Object 7">
            <a:extLst>
              <a:ext uri="{FF2B5EF4-FFF2-40B4-BE49-F238E27FC236}">
                <a16:creationId xmlns:a16="http://schemas.microsoft.com/office/drawing/2014/main" id="{1C14900A-7F1E-A6D4-D542-0959DAB3C26A}"/>
              </a:ext>
            </a:extLst>
          </p:cNvPr>
          <p:cNvPicPr>
            <a:picLocks noChangeAspect="1"/>
          </p:cNvPicPr>
          <p:nvPr/>
        </p:nvPicPr>
        <p:blipFill>
          <a:blip r:embed="rId6"/>
          <a:stretch>
            <a:fillRect/>
          </a:stretch>
        </p:blipFill>
        <p:spPr>
          <a:xfrm>
            <a:off x="3609758" y="5270702"/>
            <a:ext cx="4376003" cy="1476770"/>
          </a:xfrm>
          <a:prstGeom prst="rect">
            <a:avLst/>
          </a:prstGeom>
          <a:solidFill>
            <a:srgbClr val="FFFFCC"/>
          </a:solidFill>
          <a:ln w="9525" cap="flat" cmpd="sng">
            <a:solidFill>
              <a:srgbClr val="FF3300"/>
            </a:solidFill>
            <a:prstDash val="solid"/>
            <a:miter/>
            <a:headEnd type="none" w="med" len="med"/>
            <a:tailEnd type="none" w="med" len="med"/>
          </a:ln>
        </p:spPr>
      </p:pic>
    </p:spTree>
    <p:extLst>
      <p:ext uri="{BB962C8B-B14F-4D97-AF65-F5344CB8AC3E}">
        <p14:creationId xmlns:p14="http://schemas.microsoft.com/office/powerpoint/2010/main" val="130881194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C9E95-19EA-8EDE-D1AF-BBCFC8982CAF}"/>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F62FA123-A977-6D37-DFB0-3A261EBE773E}"/>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4880620E-0039-1F87-745D-3CEC43E68B01}"/>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三、交流负</a:t>
            </a:r>
            <a:r>
              <a:rPr lang="zh-CN" altLang="en-US" sz="2800" b="1" dirty="0">
                <a:latin typeface="+mj-ea"/>
                <a:ea typeface="微软雅黑" panose="020B0503020204020204" pitchFamily="34" charset="-122"/>
                <a:cs typeface="+mj-ea"/>
                <a:sym typeface="Arial" panose="020B0604020202020204" pitchFamily="34" charset="0"/>
              </a:rPr>
              <a:t>反馈对放大电路性能的影响</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8039A496-37E8-BD31-07AC-EA9A8BE6963E}"/>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a:extLst>
              <a:ext uri="{FF2B5EF4-FFF2-40B4-BE49-F238E27FC236}">
                <a16:creationId xmlns:a16="http://schemas.microsoft.com/office/drawing/2014/main" id="{5584A71D-6598-5A2D-D722-5A6D835C3531}"/>
              </a:ext>
            </a:extLst>
          </p:cNvPr>
          <p:cNvSpPr>
            <a:spLocks noGrp="1" noChangeArrowheads="1"/>
          </p:cNvSpPr>
          <p:nvPr/>
        </p:nvSpPr>
        <p:spPr>
          <a:xfrm>
            <a:off x="1676400" y="1150720"/>
            <a:ext cx="4419600" cy="579438"/>
          </a:xfrm>
          <a:prstGeom prst="rect">
            <a:avLst/>
          </a:prstGeom>
          <a:noFill/>
          <a:ln>
            <a:noFill/>
          </a:ln>
          <a:effectLst/>
        </p:spPr>
        <p:txBody>
          <a:bodyPr vert="horz" wrap="square" lIns="91440" tIns="45720" rIns="91440" bIns="45720" numCol="1" anchor="ctr" anchorCtr="1"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zh-CN" sz="2800" dirty="0">
                <a:solidFill>
                  <a:schemeClr val="tx1"/>
                </a:solidFill>
                <a:effectLst/>
                <a:latin typeface="华文行楷" panose="02010800040101010101" pitchFamily="2" charset="-122"/>
                <a:ea typeface="华文行楷" panose="02010800040101010101" pitchFamily="2" charset="-122"/>
                <a:cs typeface="+mn-cs"/>
              </a:rPr>
              <a:t>2</a:t>
            </a:r>
            <a:r>
              <a:rPr lang="zh-CN" altLang="en-US" sz="2800" dirty="0">
                <a:solidFill>
                  <a:schemeClr val="tx1"/>
                </a:solidFill>
                <a:effectLst/>
                <a:latin typeface="华文行楷" panose="02010800040101010101" pitchFamily="2" charset="-122"/>
                <a:ea typeface="华文行楷" panose="02010800040101010101" pitchFamily="2" charset="-122"/>
                <a:cs typeface="+mn-cs"/>
              </a:rPr>
              <a:t>、对输出电阻的影响</a:t>
            </a:r>
          </a:p>
        </p:txBody>
      </p:sp>
      <p:sp>
        <p:nvSpPr>
          <p:cNvPr id="3" name="Text Box 3">
            <a:extLst>
              <a:ext uri="{FF2B5EF4-FFF2-40B4-BE49-F238E27FC236}">
                <a16:creationId xmlns:a16="http://schemas.microsoft.com/office/drawing/2014/main" id="{202829BC-357E-AC8B-56E5-F4628B515A37}"/>
              </a:ext>
            </a:extLst>
          </p:cNvPr>
          <p:cNvSpPr txBox="1"/>
          <p:nvPr/>
        </p:nvSpPr>
        <p:spPr>
          <a:xfrm>
            <a:off x="1892300" y="1726983"/>
            <a:ext cx="8135938" cy="9334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lnSpc>
                <a:spcPct val="115000"/>
              </a:lnSpc>
              <a:spcBef>
                <a:spcPct val="0"/>
              </a:spcBef>
              <a:buClrTx/>
              <a:buSzTx/>
              <a:buFontTx/>
              <a:buNone/>
            </a:pPr>
            <a:r>
              <a:rPr lang="en-US" altLang="zh-CN" sz="2400" b="1" dirty="0">
                <a:latin typeface="Times New Roman" panose="02020603050405020304" pitchFamily="18" charset="0"/>
              </a:rPr>
              <a:t>    </a:t>
            </a:r>
            <a:r>
              <a:rPr lang="zh-CN" altLang="en-US" sz="2400" b="1" dirty="0">
                <a:latin typeface="Times New Roman" panose="02020603050405020304" pitchFamily="18" charset="0"/>
              </a:rPr>
              <a:t>对输出电阻的影响仅与反馈网络和基本放大电路在输出端的接法有关，即决定于是电压反馈还是电流反馈。</a:t>
            </a:r>
          </a:p>
        </p:txBody>
      </p:sp>
      <p:pic>
        <p:nvPicPr>
          <p:cNvPr id="4" name="Object 4">
            <a:extLst>
              <a:ext uri="{FF2B5EF4-FFF2-40B4-BE49-F238E27FC236}">
                <a16:creationId xmlns:a16="http://schemas.microsoft.com/office/drawing/2014/main" id="{A4A7D1B7-DCEC-7F7B-A291-77BC46D8F819}"/>
              </a:ext>
            </a:extLst>
          </p:cNvPr>
          <p:cNvPicPr>
            <a:picLocks noChangeAspect="1"/>
          </p:cNvPicPr>
          <p:nvPr/>
        </p:nvPicPr>
        <p:blipFill>
          <a:blip r:embed="rId3"/>
          <a:stretch>
            <a:fillRect/>
          </a:stretch>
        </p:blipFill>
        <p:spPr>
          <a:xfrm>
            <a:off x="4772025" y="3887570"/>
            <a:ext cx="1873250" cy="765175"/>
          </a:xfrm>
          <a:prstGeom prst="rect">
            <a:avLst/>
          </a:prstGeom>
          <a:solidFill>
            <a:schemeClr val="bg1">
              <a:lumMod val="85000"/>
            </a:schemeClr>
          </a:solidFill>
          <a:ln w="9525" cap="flat" cmpd="sng">
            <a:solidFill>
              <a:srgbClr val="FF3300"/>
            </a:solidFill>
            <a:prstDash val="solid"/>
            <a:miter/>
            <a:headEnd type="none" w="med" len="med"/>
            <a:tailEnd type="none" w="med" len="med"/>
          </a:ln>
        </p:spPr>
      </p:pic>
      <p:sp>
        <p:nvSpPr>
          <p:cNvPr id="5" name="Text Box 5">
            <a:extLst>
              <a:ext uri="{FF2B5EF4-FFF2-40B4-BE49-F238E27FC236}">
                <a16:creationId xmlns:a16="http://schemas.microsoft.com/office/drawing/2014/main" id="{FC569DC1-1093-8A1A-690F-2D88B011F1E7}"/>
              </a:ext>
            </a:extLst>
          </p:cNvPr>
          <p:cNvSpPr txBox="1"/>
          <p:nvPr/>
        </p:nvSpPr>
        <p:spPr>
          <a:xfrm>
            <a:off x="2108200" y="2663608"/>
            <a:ext cx="35052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zh-CN" altLang="en-US" sz="2800" b="1" dirty="0">
                <a:solidFill>
                  <a:srgbClr val="A50021"/>
                </a:solidFill>
                <a:latin typeface="Times New Roman" panose="02020603050405020304" pitchFamily="18" charset="0"/>
                <a:ea typeface="隶书" panose="02010509060101010101" pitchFamily="49" charset="-122"/>
              </a:rPr>
              <a:t>引入电压负反馈时</a:t>
            </a:r>
          </a:p>
        </p:txBody>
      </p:sp>
      <p:sp>
        <p:nvSpPr>
          <p:cNvPr id="6" name="Text Box 6">
            <a:extLst>
              <a:ext uri="{FF2B5EF4-FFF2-40B4-BE49-F238E27FC236}">
                <a16:creationId xmlns:a16="http://schemas.microsoft.com/office/drawing/2014/main" id="{008B361F-EB58-E27A-BC07-B5B2BE431055}"/>
              </a:ext>
            </a:extLst>
          </p:cNvPr>
          <p:cNvSpPr txBox="1"/>
          <p:nvPr/>
        </p:nvSpPr>
        <p:spPr>
          <a:xfrm>
            <a:off x="2108200" y="4608295"/>
            <a:ext cx="3657600" cy="5191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zh-CN" altLang="en-US" sz="2800" b="1" dirty="0">
                <a:solidFill>
                  <a:srgbClr val="A50021"/>
                </a:solidFill>
                <a:latin typeface="Times New Roman" panose="02020603050405020304" pitchFamily="18" charset="0"/>
                <a:ea typeface="隶书" panose="02010509060101010101" pitchFamily="49" charset="-122"/>
              </a:rPr>
              <a:t>引入电流负反馈时</a:t>
            </a:r>
          </a:p>
        </p:txBody>
      </p:sp>
      <p:pic>
        <p:nvPicPr>
          <p:cNvPr id="7" name="Object 7">
            <a:extLst>
              <a:ext uri="{FF2B5EF4-FFF2-40B4-BE49-F238E27FC236}">
                <a16:creationId xmlns:a16="http://schemas.microsoft.com/office/drawing/2014/main" id="{59780F7A-6487-37F4-6664-5DAF5AE9FA7F}"/>
              </a:ext>
            </a:extLst>
          </p:cNvPr>
          <p:cNvPicPr>
            <a:picLocks noChangeAspect="1"/>
          </p:cNvPicPr>
          <p:nvPr/>
        </p:nvPicPr>
        <p:blipFill>
          <a:blip r:embed="rId4"/>
          <a:stretch>
            <a:fillRect/>
          </a:stretch>
        </p:blipFill>
        <p:spPr>
          <a:xfrm>
            <a:off x="4700588" y="5975133"/>
            <a:ext cx="2592387" cy="508000"/>
          </a:xfrm>
          <a:prstGeom prst="rect">
            <a:avLst/>
          </a:prstGeom>
          <a:solidFill>
            <a:schemeClr val="bg1">
              <a:lumMod val="85000"/>
            </a:schemeClr>
          </a:solidFill>
          <a:ln w="9525" cap="flat" cmpd="sng">
            <a:solidFill>
              <a:srgbClr val="FF3300"/>
            </a:solidFill>
            <a:prstDash val="solid"/>
            <a:miter/>
            <a:headEnd type="none" w="med" len="med"/>
            <a:tailEnd type="none" w="med" len="med"/>
          </a:ln>
        </p:spPr>
      </p:pic>
      <p:sp>
        <p:nvSpPr>
          <p:cNvPr id="8" name="Text Box 8">
            <a:extLst>
              <a:ext uri="{FF2B5EF4-FFF2-40B4-BE49-F238E27FC236}">
                <a16:creationId xmlns:a16="http://schemas.microsoft.com/office/drawing/2014/main" id="{11A1C40F-8EE6-566D-EF7B-412EAFCDE31C}"/>
              </a:ext>
            </a:extLst>
          </p:cNvPr>
          <p:cNvSpPr txBox="1"/>
          <p:nvPr/>
        </p:nvSpPr>
        <p:spPr>
          <a:xfrm>
            <a:off x="2179638" y="3166845"/>
            <a:ext cx="7921625" cy="82232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400" b="1" dirty="0">
                <a:latin typeface="Times New Roman" panose="02020603050405020304" pitchFamily="18" charset="0"/>
              </a:rPr>
              <a:t>    </a:t>
            </a:r>
            <a:r>
              <a:rPr lang="zh-CN" altLang="en-US" sz="2400" b="1" dirty="0">
                <a:latin typeface="Times New Roman" panose="02020603050405020304" pitchFamily="18" charset="0"/>
              </a:rPr>
              <a:t>电压负反馈稳定输出电压，使输出具有恒压特性，因而输出电阻减小。</a:t>
            </a:r>
          </a:p>
        </p:txBody>
      </p:sp>
      <p:sp>
        <p:nvSpPr>
          <p:cNvPr id="9" name="Text Box 9">
            <a:extLst>
              <a:ext uri="{FF2B5EF4-FFF2-40B4-BE49-F238E27FC236}">
                <a16:creationId xmlns:a16="http://schemas.microsoft.com/office/drawing/2014/main" id="{D44AE5BF-E803-BDAB-29EB-E17778DCD98E}"/>
              </a:ext>
            </a:extLst>
          </p:cNvPr>
          <p:cNvSpPr txBox="1"/>
          <p:nvPr/>
        </p:nvSpPr>
        <p:spPr>
          <a:xfrm>
            <a:off x="2252663" y="5111533"/>
            <a:ext cx="7920037" cy="82232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400" b="1" dirty="0">
                <a:latin typeface="Times New Roman" panose="02020603050405020304" pitchFamily="18" charset="0"/>
              </a:rPr>
              <a:t>    </a:t>
            </a:r>
            <a:r>
              <a:rPr lang="zh-CN" altLang="en-US" sz="2400" b="1" dirty="0">
                <a:latin typeface="Times New Roman" panose="02020603050405020304" pitchFamily="18" charset="0"/>
              </a:rPr>
              <a:t>电流负反馈稳定输出电流，使输出具有恒流特性，因而输出电阻增大。</a:t>
            </a:r>
          </a:p>
        </p:txBody>
      </p:sp>
    </p:spTree>
    <p:extLst>
      <p:ext uri="{BB962C8B-B14F-4D97-AF65-F5344CB8AC3E}">
        <p14:creationId xmlns:p14="http://schemas.microsoft.com/office/powerpoint/2010/main" val="2375819834"/>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C857E-1E3E-C4D1-069B-BB108533FCE0}"/>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511CA78B-A635-8419-DAF3-2278F58B681F}"/>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66875A36-3633-3780-D8EB-C16315A96C5A}"/>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三、交流负</a:t>
            </a:r>
            <a:r>
              <a:rPr lang="zh-CN" altLang="en-US" sz="2800" b="1" dirty="0">
                <a:latin typeface="+mj-ea"/>
                <a:ea typeface="微软雅黑" panose="020B0503020204020204" pitchFamily="34" charset="-122"/>
                <a:cs typeface="+mj-ea"/>
                <a:sym typeface="Arial" panose="020B0604020202020204" pitchFamily="34" charset="0"/>
              </a:rPr>
              <a:t>反馈对放大电路性能的影响</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303F6DFA-7ACC-93D1-B331-14FF4F3E5CE0}"/>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a:extLst>
              <a:ext uri="{FF2B5EF4-FFF2-40B4-BE49-F238E27FC236}">
                <a16:creationId xmlns:a16="http://schemas.microsoft.com/office/drawing/2014/main" id="{D588D7A7-B8D1-F8CD-5973-CC819B388DF5}"/>
              </a:ext>
            </a:extLst>
          </p:cNvPr>
          <p:cNvSpPr>
            <a:spLocks noGrp="1" noChangeArrowheads="1"/>
          </p:cNvSpPr>
          <p:nvPr/>
        </p:nvSpPr>
        <p:spPr>
          <a:xfrm>
            <a:off x="1676400" y="1150720"/>
            <a:ext cx="4419600" cy="579438"/>
          </a:xfrm>
          <a:prstGeom prst="rect">
            <a:avLst/>
          </a:prstGeom>
          <a:noFill/>
          <a:ln>
            <a:noFill/>
          </a:ln>
          <a:effectLst/>
        </p:spPr>
        <p:txBody>
          <a:bodyPr vert="horz" wrap="square" lIns="91440" tIns="45720" rIns="91440" bIns="45720" numCol="1" anchor="ctr" anchorCtr="1"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zh-CN" sz="2800" dirty="0">
                <a:solidFill>
                  <a:schemeClr val="tx1"/>
                </a:solidFill>
                <a:effectLst/>
                <a:latin typeface="华文行楷" panose="02010800040101010101" pitchFamily="2" charset="-122"/>
                <a:ea typeface="华文行楷" panose="02010800040101010101" pitchFamily="2" charset="-122"/>
                <a:cs typeface="+mn-cs"/>
              </a:rPr>
              <a:t>3</a:t>
            </a:r>
            <a:r>
              <a:rPr lang="zh-CN" altLang="en-US" sz="2800" dirty="0">
                <a:solidFill>
                  <a:schemeClr val="tx1"/>
                </a:solidFill>
                <a:effectLst/>
                <a:latin typeface="华文行楷" panose="02010800040101010101" pitchFamily="2" charset="-122"/>
                <a:ea typeface="华文行楷" panose="02010800040101010101" pitchFamily="2" charset="-122"/>
                <a:cs typeface="+mn-cs"/>
              </a:rPr>
              <a:t>、拓展放大电路频带</a:t>
            </a:r>
          </a:p>
        </p:txBody>
      </p:sp>
      <p:pic>
        <p:nvPicPr>
          <p:cNvPr id="10" name="图片 9">
            <a:extLst>
              <a:ext uri="{FF2B5EF4-FFF2-40B4-BE49-F238E27FC236}">
                <a16:creationId xmlns:a16="http://schemas.microsoft.com/office/drawing/2014/main" id="{790AA342-9446-04C7-DD58-DB2A6049161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3369565" y="1857304"/>
            <a:ext cx="4852238" cy="2732496"/>
          </a:xfrm>
          <a:prstGeom prst="rect">
            <a:avLst/>
          </a:prstGeom>
          <a:noFill/>
          <a:ln>
            <a:noFill/>
          </a:ln>
        </p:spPr>
      </p:pic>
      <p:sp>
        <p:nvSpPr>
          <p:cNvPr id="11" name="Rectangle 2">
            <a:extLst>
              <a:ext uri="{FF2B5EF4-FFF2-40B4-BE49-F238E27FC236}">
                <a16:creationId xmlns:a16="http://schemas.microsoft.com/office/drawing/2014/main" id="{B6457D1A-C767-22D5-40B5-1FFB08B170A9}"/>
              </a:ext>
            </a:extLst>
          </p:cNvPr>
          <p:cNvSpPr>
            <a:spLocks noGrp="1" noChangeArrowheads="1"/>
          </p:cNvSpPr>
          <p:nvPr/>
        </p:nvSpPr>
        <p:spPr>
          <a:xfrm>
            <a:off x="1579419" y="5013495"/>
            <a:ext cx="4419600" cy="579438"/>
          </a:xfrm>
          <a:prstGeom prst="rect">
            <a:avLst/>
          </a:prstGeom>
          <a:noFill/>
          <a:ln>
            <a:noFill/>
          </a:ln>
          <a:effectLst/>
        </p:spPr>
        <p:txBody>
          <a:bodyPr vert="horz" wrap="square" lIns="91440" tIns="45720" rIns="91440" bIns="45720" numCol="1" anchor="ctr" anchorCtr="1"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zh-CN" sz="2800" dirty="0">
                <a:solidFill>
                  <a:schemeClr val="tx1"/>
                </a:solidFill>
                <a:effectLst/>
                <a:latin typeface="华文行楷" panose="02010800040101010101" pitchFamily="2" charset="-122"/>
                <a:ea typeface="华文行楷" panose="02010800040101010101" pitchFamily="2" charset="-122"/>
                <a:cs typeface="+mn-cs"/>
              </a:rPr>
              <a:t>4</a:t>
            </a:r>
            <a:r>
              <a:rPr lang="zh-CN" altLang="en-US" sz="2800" dirty="0">
                <a:solidFill>
                  <a:schemeClr val="tx1"/>
                </a:solidFill>
                <a:effectLst/>
                <a:latin typeface="华文行楷" panose="02010800040101010101" pitchFamily="2" charset="-122"/>
                <a:ea typeface="华文行楷" panose="02010800040101010101" pitchFamily="2" charset="-122"/>
                <a:cs typeface="+mn-cs"/>
              </a:rPr>
              <a:t>、减小非线性失真</a:t>
            </a:r>
          </a:p>
        </p:txBody>
      </p:sp>
      <p:sp>
        <p:nvSpPr>
          <p:cNvPr id="14" name="文本框 13">
            <a:extLst>
              <a:ext uri="{FF2B5EF4-FFF2-40B4-BE49-F238E27FC236}">
                <a16:creationId xmlns:a16="http://schemas.microsoft.com/office/drawing/2014/main" id="{FEE08A5E-0746-3A25-4C90-AEAFD295D126}"/>
              </a:ext>
            </a:extLst>
          </p:cNvPr>
          <p:cNvSpPr txBox="1"/>
          <p:nvPr/>
        </p:nvSpPr>
        <p:spPr>
          <a:xfrm>
            <a:off x="2747684" y="5722900"/>
            <a:ext cx="6096000" cy="461665"/>
          </a:xfrm>
          <a:prstGeom prst="rect">
            <a:avLst/>
          </a:prstGeom>
          <a:noFill/>
        </p:spPr>
        <p:txBody>
          <a:bodyPr wrap="square">
            <a:spAutoFit/>
          </a:bodyPr>
          <a:lstStyle/>
          <a:p>
            <a:r>
              <a:rPr lang="zh-CN" altLang="en-US" sz="2400" b="1" dirty="0">
                <a:latin typeface="Times New Roman" panose="02020603050405020304" pitchFamily="18" charset="0"/>
              </a:rPr>
              <a:t>非线性失真减小到基本放大电路的</a:t>
            </a:r>
            <a:r>
              <a:rPr lang="en-US" altLang="zh-CN" sz="2400" b="1" dirty="0">
                <a:latin typeface="Times New Roman" panose="02020603050405020304" pitchFamily="18" charset="0"/>
              </a:rPr>
              <a:t>1/(1</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AF )</a:t>
            </a:r>
            <a:endParaRPr lang="zh-CN" altLang="en-US" sz="2400" b="1" dirty="0">
              <a:latin typeface="Times New Roman" panose="02020603050405020304" pitchFamily="18" charset="0"/>
            </a:endParaRPr>
          </a:p>
        </p:txBody>
      </p:sp>
    </p:spTree>
    <p:extLst>
      <p:ext uri="{BB962C8B-B14F-4D97-AF65-F5344CB8AC3E}">
        <p14:creationId xmlns:p14="http://schemas.microsoft.com/office/powerpoint/2010/main" val="188429893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CFA41-09E1-90AD-781D-52FFEB8B615F}"/>
            </a:ext>
          </a:extLst>
        </p:cNvPr>
        <p:cNvGrpSpPr/>
        <p:nvPr/>
      </p:nvGrpSpPr>
      <p:grpSpPr>
        <a:xfrm>
          <a:off x="0" y="0"/>
          <a:ext cx="0" cy="0"/>
          <a:chOff x="0" y="0"/>
          <a:chExt cx="0" cy="0"/>
        </a:xfrm>
      </p:grpSpPr>
      <p:grpSp>
        <p:nvGrpSpPr>
          <p:cNvPr id="239648" name="组合 239647">
            <a:extLst>
              <a:ext uri="{FF2B5EF4-FFF2-40B4-BE49-F238E27FC236}">
                <a16:creationId xmlns:a16="http://schemas.microsoft.com/office/drawing/2014/main" id="{D7C567CA-F0D7-DD09-2B42-88F5390EF1D3}"/>
              </a:ext>
            </a:extLst>
          </p:cNvPr>
          <p:cNvGrpSpPr/>
          <p:nvPr/>
        </p:nvGrpSpPr>
        <p:grpSpPr>
          <a:xfrm rot="-557555">
            <a:off x="-154940" y="1394143"/>
            <a:ext cx="2630488" cy="1323975"/>
            <a:chOff x="201" y="220"/>
            <a:chExt cx="1511" cy="892"/>
          </a:xfrm>
        </p:grpSpPr>
        <p:sp>
          <p:nvSpPr>
            <p:cNvPr id="239649" name="爆炸形 1 239648">
              <a:extLst>
                <a:ext uri="{FF2B5EF4-FFF2-40B4-BE49-F238E27FC236}">
                  <a16:creationId xmlns:a16="http://schemas.microsoft.com/office/drawing/2014/main" id="{F15A48E0-01F0-3F5B-B52B-679BD586C3D6}"/>
                </a:ext>
              </a:extLst>
            </p:cNvPr>
            <p:cNvSpPr/>
            <p:nvPr/>
          </p:nvSpPr>
          <p:spPr>
            <a:xfrm rot="-1281854">
              <a:off x="201" y="220"/>
              <a:ext cx="1511" cy="892"/>
            </a:xfrm>
            <a:prstGeom prst="irregularSeal1">
              <a:avLst/>
            </a:prstGeom>
            <a:solidFill>
              <a:srgbClr val="00FF00"/>
            </a:solidFill>
            <a:ln w="9525" cap="flat" cmpd="sng">
              <a:solidFill>
                <a:srgbClr val="000000"/>
              </a:solidFill>
              <a:prstDash val="solid"/>
              <a:miter/>
              <a:headEnd type="none" w="med" len="med"/>
              <a:tailEnd type="none" w="med" len="med"/>
            </a:ln>
          </p:spPr>
          <p:txBody>
            <a:bodyPr/>
            <a:lstStyle/>
            <a:p>
              <a:endParaRPr lang="zh-CN" altLang="en-US"/>
            </a:p>
          </p:txBody>
        </p:sp>
        <p:sp>
          <p:nvSpPr>
            <p:cNvPr id="239650" name="文本框 239649">
              <a:extLst>
                <a:ext uri="{FF2B5EF4-FFF2-40B4-BE49-F238E27FC236}">
                  <a16:creationId xmlns:a16="http://schemas.microsoft.com/office/drawing/2014/main" id="{B03FC23C-2AC8-09DF-D4AE-331B809251EF}"/>
                </a:ext>
              </a:extLst>
            </p:cNvPr>
            <p:cNvSpPr txBox="1"/>
            <p:nvPr/>
          </p:nvSpPr>
          <p:spPr>
            <a:xfrm rot="-1470610">
              <a:off x="598" y="393"/>
              <a:ext cx="713" cy="473"/>
            </a:xfrm>
            <a:prstGeom prst="rect">
              <a:avLst/>
            </a:prstGeom>
            <a:noFill/>
            <a:ln w="9525">
              <a:noFill/>
            </a:ln>
          </p:spPr>
          <p:txBody>
            <a:bodyPr anchor="ctr" anchorCtr="0">
              <a:spAutoFit/>
            </a:bodyPr>
            <a:lstStyle/>
            <a:p>
              <a:pPr eaLnBrk="0" hangingPunct="0"/>
              <a:r>
                <a:rPr lang="zh-CN" altLang="en-US" sz="4000" b="1" dirty="0">
                  <a:solidFill>
                    <a:srgbClr val="FF3300"/>
                  </a:solidFill>
                  <a:latin typeface="Times New Roman" panose="02020603050405020304" pitchFamily="18" charset="0"/>
                  <a:ea typeface="楷体_GB2312" pitchFamily="49" charset="-122"/>
                </a:rPr>
                <a:t>思考</a:t>
              </a:r>
              <a:endParaRPr lang="zh-CN" altLang="en-US" sz="4000" b="1">
                <a:solidFill>
                  <a:srgbClr val="FF0000"/>
                </a:solidFill>
                <a:latin typeface="Times New Roman" panose="02020603050405020304" pitchFamily="18" charset="0"/>
                <a:ea typeface="楷体_GB2312" pitchFamily="49" charset="-122"/>
              </a:endParaRPr>
            </a:p>
          </p:txBody>
        </p:sp>
      </p:grpSp>
      <p:pic>
        <p:nvPicPr>
          <p:cNvPr id="2" name="Object 2">
            <a:extLst>
              <a:ext uri="{FF2B5EF4-FFF2-40B4-BE49-F238E27FC236}">
                <a16:creationId xmlns:a16="http://schemas.microsoft.com/office/drawing/2014/main" id="{FCE87BFE-14C6-609A-46E7-1733C942037A}"/>
              </a:ext>
            </a:extLst>
          </p:cNvPr>
          <p:cNvPicPr>
            <a:picLocks noChangeAspect="1"/>
          </p:cNvPicPr>
          <p:nvPr/>
        </p:nvPicPr>
        <p:blipFill>
          <a:blip r:embed="rId2"/>
          <a:stretch>
            <a:fillRect/>
          </a:stretch>
        </p:blipFill>
        <p:spPr>
          <a:xfrm>
            <a:off x="3793115" y="2640198"/>
            <a:ext cx="4876800" cy="2620963"/>
          </a:xfrm>
          <a:prstGeom prst="rect">
            <a:avLst/>
          </a:prstGeom>
          <a:noFill/>
          <a:ln w="38100">
            <a:noFill/>
            <a:miter/>
          </a:ln>
        </p:spPr>
      </p:pic>
      <p:sp>
        <p:nvSpPr>
          <p:cNvPr id="4" name="Rectangle 3">
            <a:extLst>
              <a:ext uri="{FF2B5EF4-FFF2-40B4-BE49-F238E27FC236}">
                <a16:creationId xmlns:a16="http://schemas.microsoft.com/office/drawing/2014/main" id="{52AC1DC6-0DCA-AC45-DCBA-EEE576016FE9}"/>
              </a:ext>
            </a:extLst>
          </p:cNvPr>
          <p:cNvSpPr>
            <a:spLocks noGrp="1" noChangeArrowheads="1"/>
          </p:cNvSpPr>
          <p:nvPr/>
        </p:nvSpPr>
        <p:spPr>
          <a:xfrm>
            <a:off x="2490788" y="1269985"/>
            <a:ext cx="8077200" cy="1330325"/>
          </a:xfrm>
          <a:prstGeom prst="rect">
            <a:avLst/>
          </a:prstGeom>
          <a:noFill/>
          <a:ln>
            <a:noFill/>
          </a:ln>
          <a:effectLst/>
        </p:spPr>
        <p:txBody>
          <a:bodyPr vert="horz" wrap="square" lIns="91440" tIns="45720" rIns="91440" bIns="45720" numCol="1" anchor="ctr" anchorCtr="1"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1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宋体" panose="02010600030101010101" pitchFamily="2" charset="-122"/>
                <a:ea typeface="+mj-ea"/>
                <a:cs typeface="+mj-cs"/>
              </a:rPr>
              <a:t>图示电路有无引入反馈？是直流反馈还是交流反馈？是正反馈还是负反馈？若为交流负反馈，其组态为哪种？</a:t>
            </a:r>
          </a:p>
        </p:txBody>
      </p:sp>
      <p:grpSp>
        <p:nvGrpSpPr>
          <p:cNvPr id="6" name="Group 5">
            <a:extLst>
              <a:ext uri="{FF2B5EF4-FFF2-40B4-BE49-F238E27FC236}">
                <a16:creationId xmlns:a16="http://schemas.microsoft.com/office/drawing/2014/main" id="{30EAFC22-3A66-20F4-4D40-9E4B5C2041E0}"/>
              </a:ext>
            </a:extLst>
          </p:cNvPr>
          <p:cNvGrpSpPr/>
          <p:nvPr/>
        </p:nvGrpSpPr>
        <p:grpSpPr>
          <a:xfrm>
            <a:off x="3564515" y="3783198"/>
            <a:ext cx="381000" cy="1219200"/>
            <a:chOff x="960" y="2016"/>
            <a:chExt cx="240" cy="768"/>
          </a:xfrm>
        </p:grpSpPr>
        <p:sp>
          <p:nvSpPr>
            <p:cNvPr id="27" name="Text Box 6">
              <a:extLst>
                <a:ext uri="{FF2B5EF4-FFF2-40B4-BE49-F238E27FC236}">
                  <a16:creationId xmlns:a16="http://schemas.microsoft.com/office/drawing/2014/main" id="{435E492D-9BBE-0BAA-5715-2A74DAF1CE34}"/>
                </a:ext>
              </a:extLst>
            </p:cNvPr>
            <p:cNvSpPr txBox="1"/>
            <p:nvPr/>
          </p:nvSpPr>
          <p:spPr>
            <a:xfrm>
              <a:off x="960" y="2016"/>
              <a:ext cx="240" cy="2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400" b="1" dirty="0">
                  <a:solidFill>
                    <a:srgbClr val="FF0000"/>
                  </a:solidFill>
                  <a:latin typeface="Times New Roman" panose="02020603050405020304" pitchFamily="18" charset="0"/>
                </a:rPr>
                <a:t>+</a:t>
              </a:r>
            </a:p>
          </p:txBody>
        </p:sp>
        <p:sp>
          <p:nvSpPr>
            <p:cNvPr id="28" name="Text Box 7">
              <a:extLst>
                <a:ext uri="{FF2B5EF4-FFF2-40B4-BE49-F238E27FC236}">
                  <a16:creationId xmlns:a16="http://schemas.microsoft.com/office/drawing/2014/main" id="{4D89BBD2-B080-233E-1C6E-F51DC26DA06C}"/>
                </a:ext>
              </a:extLst>
            </p:cNvPr>
            <p:cNvSpPr txBox="1"/>
            <p:nvPr/>
          </p:nvSpPr>
          <p:spPr>
            <a:xfrm>
              <a:off x="960" y="2496"/>
              <a:ext cx="240" cy="2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400" b="1" dirty="0">
                  <a:solidFill>
                    <a:srgbClr val="FF0000"/>
                  </a:solidFill>
                  <a:latin typeface="Times New Roman" panose="02020603050405020304" pitchFamily="18" charset="0"/>
                </a:rPr>
                <a:t>_</a:t>
              </a:r>
            </a:p>
          </p:txBody>
        </p:sp>
      </p:grpSp>
      <p:grpSp>
        <p:nvGrpSpPr>
          <p:cNvPr id="7" name="Group 8">
            <a:extLst>
              <a:ext uri="{FF2B5EF4-FFF2-40B4-BE49-F238E27FC236}">
                <a16:creationId xmlns:a16="http://schemas.microsoft.com/office/drawing/2014/main" id="{26862A73-098F-0EA0-5DA9-846B3D39BE26}"/>
              </a:ext>
            </a:extLst>
          </p:cNvPr>
          <p:cNvGrpSpPr/>
          <p:nvPr/>
        </p:nvGrpSpPr>
        <p:grpSpPr>
          <a:xfrm>
            <a:off x="5240915" y="3173598"/>
            <a:ext cx="2514600" cy="1371600"/>
            <a:chOff x="1344" y="1632"/>
            <a:chExt cx="1584" cy="864"/>
          </a:xfrm>
        </p:grpSpPr>
        <p:sp>
          <p:nvSpPr>
            <p:cNvPr id="24" name="Text Box 9">
              <a:extLst>
                <a:ext uri="{FF2B5EF4-FFF2-40B4-BE49-F238E27FC236}">
                  <a16:creationId xmlns:a16="http://schemas.microsoft.com/office/drawing/2014/main" id="{59B579F1-541F-87B5-40E1-F3E591A14EA2}"/>
                </a:ext>
              </a:extLst>
            </p:cNvPr>
            <p:cNvSpPr txBox="1"/>
            <p:nvPr/>
          </p:nvSpPr>
          <p:spPr>
            <a:xfrm>
              <a:off x="1344" y="1632"/>
              <a:ext cx="240" cy="2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400" b="1" dirty="0">
                  <a:solidFill>
                    <a:srgbClr val="FF0000"/>
                  </a:solidFill>
                  <a:latin typeface="Times New Roman" panose="02020603050405020304" pitchFamily="18" charset="0"/>
                </a:rPr>
                <a:t>_</a:t>
              </a:r>
            </a:p>
          </p:txBody>
        </p:sp>
        <p:sp>
          <p:nvSpPr>
            <p:cNvPr id="25" name="Text Box 10">
              <a:extLst>
                <a:ext uri="{FF2B5EF4-FFF2-40B4-BE49-F238E27FC236}">
                  <a16:creationId xmlns:a16="http://schemas.microsoft.com/office/drawing/2014/main" id="{DFBD0DEC-187C-6EDA-7FB2-2C1D853F8983}"/>
                </a:ext>
              </a:extLst>
            </p:cNvPr>
            <p:cNvSpPr txBox="1"/>
            <p:nvPr/>
          </p:nvSpPr>
          <p:spPr>
            <a:xfrm>
              <a:off x="2064" y="2112"/>
              <a:ext cx="240" cy="2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400" b="1" dirty="0">
                  <a:solidFill>
                    <a:srgbClr val="FF0000"/>
                  </a:solidFill>
                  <a:latin typeface="Times New Roman" panose="02020603050405020304" pitchFamily="18" charset="0"/>
                </a:rPr>
                <a:t>+</a:t>
              </a:r>
            </a:p>
          </p:txBody>
        </p:sp>
        <p:sp>
          <p:nvSpPr>
            <p:cNvPr id="26" name="Text Box 11">
              <a:extLst>
                <a:ext uri="{FF2B5EF4-FFF2-40B4-BE49-F238E27FC236}">
                  <a16:creationId xmlns:a16="http://schemas.microsoft.com/office/drawing/2014/main" id="{8CFFEC4C-D7CC-036B-297A-3F847FB5E2BE}"/>
                </a:ext>
              </a:extLst>
            </p:cNvPr>
            <p:cNvSpPr txBox="1"/>
            <p:nvPr/>
          </p:nvSpPr>
          <p:spPr>
            <a:xfrm>
              <a:off x="2688" y="2208"/>
              <a:ext cx="240" cy="2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400" b="1" dirty="0">
                  <a:solidFill>
                    <a:srgbClr val="FF0000"/>
                  </a:solidFill>
                  <a:latin typeface="Times New Roman" panose="02020603050405020304" pitchFamily="18" charset="0"/>
                </a:rPr>
                <a:t>+</a:t>
              </a:r>
            </a:p>
          </p:txBody>
        </p:sp>
      </p:grpSp>
      <p:grpSp>
        <p:nvGrpSpPr>
          <p:cNvPr id="9" name="Group 17">
            <a:extLst>
              <a:ext uri="{FF2B5EF4-FFF2-40B4-BE49-F238E27FC236}">
                <a16:creationId xmlns:a16="http://schemas.microsoft.com/office/drawing/2014/main" id="{EC3641F8-8A0A-54A1-0631-B18D75480203}"/>
              </a:ext>
            </a:extLst>
          </p:cNvPr>
          <p:cNvGrpSpPr/>
          <p:nvPr/>
        </p:nvGrpSpPr>
        <p:grpSpPr>
          <a:xfrm>
            <a:off x="5240915" y="3935598"/>
            <a:ext cx="533400" cy="1352550"/>
            <a:chOff x="1344" y="2112"/>
            <a:chExt cx="336" cy="852"/>
          </a:xfrm>
        </p:grpSpPr>
        <p:grpSp>
          <p:nvGrpSpPr>
            <p:cNvPr id="13" name="Group 18">
              <a:extLst>
                <a:ext uri="{FF2B5EF4-FFF2-40B4-BE49-F238E27FC236}">
                  <a16:creationId xmlns:a16="http://schemas.microsoft.com/office/drawing/2014/main" id="{2C728CCE-3FC5-524A-D8AB-E44D69280FC0}"/>
                </a:ext>
              </a:extLst>
            </p:cNvPr>
            <p:cNvGrpSpPr/>
            <p:nvPr/>
          </p:nvGrpSpPr>
          <p:grpSpPr>
            <a:xfrm>
              <a:off x="1344" y="2112"/>
              <a:ext cx="240" cy="852"/>
              <a:chOff x="1344" y="2208"/>
              <a:chExt cx="240" cy="852"/>
            </a:xfrm>
          </p:grpSpPr>
          <p:sp>
            <p:nvSpPr>
              <p:cNvPr id="15" name="Text Box 19">
                <a:extLst>
                  <a:ext uri="{FF2B5EF4-FFF2-40B4-BE49-F238E27FC236}">
                    <a16:creationId xmlns:a16="http://schemas.microsoft.com/office/drawing/2014/main" id="{015F2AF1-4DC6-1298-F6DE-6E05C905D2D4}"/>
                  </a:ext>
                </a:extLst>
              </p:cNvPr>
              <p:cNvSpPr txBox="1"/>
              <p:nvPr/>
            </p:nvSpPr>
            <p:spPr>
              <a:xfrm>
                <a:off x="1344" y="2208"/>
                <a:ext cx="240" cy="2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400" b="1" dirty="0">
                    <a:solidFill>
                      <a:srgbClr val="FF0000"/>
                    </a:solidFill>
                    <a:latin typeface="Times New Roman" panose="02020603050405020304" pitchFamily="18" charset="0"/>
                  </a:rPr>
                  <a:t>+</a:t>
                </a:r>
              </a:p>
            </p:txBody>
          </p:sp>
          <p:sp>
            <p:nvSpPr>
              <p:cNvPr id="16" name="Text Box 20">
                <a:extLst>
                  <a:ext uri="{FF2B5EF4-FFF2-40B4-BE49-F238E27FC236}">
                    <a16:creationId xmlns:a16="http://schemas.microsoft.com/office/drawing/2014/main" id="{C3EDA05D-EFCC-28EF-E703-5AC0F8CDE829}"/>
                  </a:ext>
                </a:extLst>
              </p:cNvPr>
              <p:cNvSpPr txBox="1"/>
              <p:nvPr/>
            </p:nvSpPr>
            <p:spPr>
              <a:xfrm>
                <a:off x="1344" y="2736"/>
                <a:ext cx="240" cy="2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400" b="1" dirty="0">
                    <a:solidFill>
                      <a:srgbClr val="FF0000"/>
                    </a:solidFill>
                    <a:latin typeface="Times New Roman" panose="02020603050405020304" pitchFamily="18" charset="0"/>
                  </a:rPr>
                  <a:t>_</a:t>
                </a:r>
              </a:p>
            </p:txBody>
          </p:sp>
          <p:grpSp>
            <p:nvGrpSpPr>
              <p:cNvPr id="17" name="Group 21">
                <a:extLst>
                  <a:ext uri="{FF2B5EF4-FFF2-40B4-BE49-F238E27FC236}">
                    <a16:creationId xmlns:a16="http://schemas.microsoft.com/office/drawing/2014/main" id="{3EFF8421-D86F-7231-5ABA-CEE4572288DD}"/>
                  </a:ext>
                </a:extLst>
              </p:cNvPr>
              <p:cNvGrpSpPr/>
              <p:nvPr/>
            </p:nvGrpSpPr>
            <p:grpSpPr>
              <a:xfrm>
                <a:off x="1368" y="2281"/>
                <a:ext cx="155" cy="779"/>
                <a:chOff x="2040" y="2185"/>
                <a:chExt cx="155" cy="779"/>
              </a:xfrm>
            </p:grpSpPr>
            <p:sp>
              <p:nvSpPr>
                <p:cNvPr id="18" name="Oval 22">
                  <a:extLst>
                    <a:ext uri="{FF2B5EF4-FFF2-40B4-BE49-F238E27FC236}">
                      <a16:creationId xmlns:a16="http://schemas.microsoft.com/office/drawing/2014/main" id="{4DA0C6FE-B35A-2EEB-D282-BDA05919BB94}"/>
                    </a:ext>
                  </a:extLst>
                </p:cNvPr>
                <p:cNvSpPr/>
                <p:nvPr/>
              </p:nvSpPr>
              <p:spPr>
                <a:xfrm>
                  <a:off x="2051" y="2185"/>
                  <a:ext cx="144" cy="144"/>
                </a:xfrm>
                <a:prstGeom prst="ellipse">
                  <a:avLst/>
                </a:prstGeom>
                <a:noFill/>
                <a:ln w="19050" cap="flat" cmpd="sng">
                  <a:solidFill>
                    <a:srgbClr val="FF000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0"/>
                    </a:spcBef>
                    <a:buClrTx/>
                    <a:buSzTx/>
                    <a:buFontTx/>
                    <a:buNone/>
                  </a:pPr>
                  <a:endParaRPr lang="zh-CN" altLang="en-US" sz="2800" dirty="0"/>
                </a:p>
              </p:txBody>
            </p:sp>
            <p:sp>
              <p:nvSpPr>
                <p:cNvPr id="19" name="Oval 23">
                  <a:extLst>
                    <a:ext uri="{FF2B5EF4-FFF2-40B4-BE49-F238E27FC236}">
                      <a16:creationId xmlns:a16="http://schemas.microsoft.com/office/drawing/2014/main" id="{A2D9DC71-B256-F7A3-A4F5-75A23A92CCF8}"/>
                    </a:ext>
                  </a:extLst>
                </p:cNvPr>
                <p:cNvSpPr/>
                <p:nvPr/>
              </p:nvSpPr>
              <p:spPr>
                <a:xfrm>
                  <a:off x="2040" y="2820"/>
                  <a:ext cx="144" cy="144"/>
                </a:xfrm>
                <a:prstGeom prst="ellipse">
                  <a:avLst/>
                </a:prstGeom>
                <a:noFill/>
                <a:ln w="19050" cap="flat" cmpd="sng">
                  <a:solidFill>
                    <a:srgbClr val="FF000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0"/>
                    </a:spcBef>
                    <a:buClrTx/>
                    <a:buSzTx/>
                    <a:buFontTx/>
                    <a:buNone/>
                  </a:pPr>
                  <a:endParaRPr lang="zh-CN" altLang="en-US" sz="2800" dirty="0"/>
                </a:p>
              </p:txBody>
            </p:sp>
          </p:grpSp>
        </p:grpSp>
        <p:sp>
          <p:nvSpPr>
            <p:cNvPr id="14" name="Text Box 24">
              <a:extLst>
                <a:ext uri="{FF2B5EF4-FFF2-40B4-BE49-F238E27FC236}">
                  <a16:creationId xmlns:a16="http://schemas.microsoft.com/office/drawing/2014/main" id="{E5733833-3BE6-99D1-6F7A-6E2577C76EBA}"/>
                </a:ext>
              </a:extLst>
            </p:cNvPr>
            <p:cNvSpPr txBox="1"/>
            <p:nvPr/>
          </p:nvSpPr>
          <p:spPr>
            <a:xfrm>
              <a:off x="1344" y="2400"/>
              <a:ext cx="336" cy="2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en-US" altLang="zh-CN" sz="2400" b="1" i="1" dirty="0">
                  <a:solidFill>
                    <a:srgbClr val="FF0000"/>
                  </a:solidFill>
                  <a:latin typeface="Times New Roman" panose="02020603050405020304" pitchFamily="18" charset="0"/>
                </a:rPr>
                <a:t>u</a:t>
              </a:r>
              <a:r>
                <a:rPr lang="en-US" altLang="zh-CN" sz="2400" b="1" baseline="-25000" dirty="0">
                  <a:solidFill>
                    <a:srgbClr val="FF0000"/>
                  </a:solidFill>
                  <a:latin typeface="Times New Roman" panose="02020603050405020304" pitchFamily="18" charset="0"/>
                </a:rPr>
                <a:t>F</a:t>
              </a:r>
              <a:endParaRPr lang="en-US" altLang="zh-CN" sz="2400" b="1" dirty="0">
                <a:solidFill>
                  <a:srgbClr val="FF0000"/>
                </a:solidFill>
                <a:latin typeface="Times New Roman" panose="02020603050405020304" pitchFamily="18" charset="0"/>
              </a:endParaRPr>
            </a:p>
          </p:txBody>
        </p:sp>
      </p:grpSp>
      <p:sp>
        <p:nvSpPr>
          <p:cNvPr id="12" name="Text Box 27">
            <a:extLst>
              <a:ext uri="{FF2B5EF4-FFF2-40B4-BE49-F238E27FC236}">
                <a16:creationId xmlns:a16="http://schemas.microsoft.com/office/drawing/2014/main" id="{FE090C21-94AF-39A5-5B8C-FD5AF797135B}"/>
              </a:ext>
            </a:extLst>
          </p:cNvPr>
          <p:cNvSpPr txBox="1"/>
          <p:nvPr/>
        </p:nvSpPr>
        <p:spPr>
          <a:xfrm>
            <a:off x="4555115" y="5307198"/>
            <a:ext cx="3276600" cy="466725"/>
          </a:xfrm>
          <a:prstGeom prst="rect">
            <a:avLst/>
          </a:prstGeom>
          <a:solidFill>
            <a:schemeClr val="bg1">
              <a:lumMod val="85000"/>
            </a:schemeClr>
          </a:solidFill>
          <a:ln w="9525" cap="flat" cmpd="sng">
            <a:solidFill>
              <a:srgbClr val="FF0000"/>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a:spcBef>
                <a:spcPct val="50000"/>
              </a:spcBef>
              <a:buClrTx/>
              <a:buSzTx/>
              <a:buFontTx/>
              <a:buNone/>
            </a:pPr>
            <a:r>
              <a:rPr lang="zh-CN" altLang="en-US" sz="2400" b="1" dirty="0">
                <a:solidFill>
                  <a:srgbClr val="000000"/>
                </a:solidFill>
                <a:latin typeface="Times New Roman" panose="02020603050405020304" pitchFamily="18" charset="0"/>
              </a:rPr>
              <a:t>引入了电流串联负反馈</a:t>
            </a:r>
          </a:p>
        </p:txBody>
      </p:sp>
    </p:spTree>
    <p:extLst>
      <p:ext uri="{BB962C8B-B14F-4D97-AF65-F5344CB8AC3E}">
        <p14:creationId xmlns:p14="http://schemas.microsoft.com/office/powerpoint/2010/main" val="407047053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1000"/>
                                  </p:stCondLst>
                                  <p:childTnLst>
                                    <p:set>
                                      <p:cBhvr>
                                        <p:cTn id="6" dur="1" fill="hold">
                                          <p:stCondLst>
                                            <p:cond delay="0"/>
                                          </p:stCondLst>
                                        </p:cTn>
                                        <p:tgtEl>
                                          <p:spTgt spid="239648"/>
                                        </p:tgtEl>
                                        <p:attrNameLst>
                                          <p:attrName>style.visibility</p:attrName>
                                        </p:attrNameLst>
                                      </p:cBhvr>
                                      <p:to>
                                        <p:strVal val="visible"/>
                                      </p:to>
                                    </p:set>
                                    <p:anim calcmode="lin" valueType="num">
                                      <p:cBhvr>
                                        <p:cTn id="7" dur="5000" fill="hold"/>
                                        <p:tgtEl>
                                          <p:spTgt spid="239648"/>
                                        </p:tgtEl>
                                        <p:attrNameLst>
                                          <p:attrName>ppt_w</p:attrName>
                                        </p:attrNameLst>
                                      </p:cBhvr>
                                      <p:tavLst>
                                        <p:tav tm="0" fmla="#ppt_w*sin(2.5*pi*$)">
                                          <p:val>
                                            <p:fltVal val="0"/>
                                          </p:val>
                                        </p:tav>
                                        <p:tav tm="100000">
                                          <p:val>
                                            <p:fltVal val="1"/>
                                          </p:val>
                                        </p:tav>
                                      </p:tavLst>
                                    </p:anim>
                                    <p:anim calcmode="lin" valueType="num">
                                      <p:cBhvr>
                                        <p:cTn id="8" dur="5000" fill="hold"/>
                                        <p:tgtEl>
                                          <p:spTgt spid="23964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47A66-5690-1999-25A1-39A509A43104}"/>
            </a:ext>
          </a:extLst>
        </p:cNvPr>
        <p:cNvGrpSpPr/>
        <p:nvPr/>
      </p:nvGrpSpPr>
      <p:grpSpPr>
        <a:xfrm>
          <a:off x="0" y="0"/>
          <a:ext cx="0" cy="0"/>
          <a:chOff x="0" y="0"/>
          <a:chExt cx="0" cy="0"/>
        </a:xfrm>
      </p:grpSpPr>
      <p:sp>
        <p:nvSpPr>
          <p:cNvPr id="20" name="TextBox 7">
            <a:extLst>
              <a:ext uri="{FF2B5EF4-FFF2-40B4-BE49-F238E27FC236}">
                <a16:creationId xmlns:a16="http://schemas.microsoft.com/office/drawing/2014/main" id="{A6B3E0D1-8CFA-7830-9967-A1A856F63A79}"/>
              </a:ext>
            </a:extLst>
          </p:cNvPr>
          <p:cNvSpPr>
            <a:spLocks noChangeArrowheads="1"/>
          </p:cNvSpPr>
          <p:nvPr/>
        </p:nvSpPr>
        <p:spPr bwMode="auto">
          <a:xfrm>
            <a:off x="338741" y="2173702"/>
            <a:ext cx="7496959"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800" b="1" dirty="0">
                <a:solidFill>
                  <a:srgbClr val="A91503"/>
                </a:solidFill>
                <a:latin typeface="微软雅黑" panose="020B0503020204020204" pitchFamily="34" charset="-122"/>
                <a:ea typeface="微软雅黑" panose="020B0503020204020204" pitchFamily="34" charset="-122"/>
                <a:sym typeface="微软雅黑" panose="020B0503020204020204" pitchFamily="34" charset="-122"/>
              </a:rPr>
              <a:t>电工电子</a:t>
            </a:r>
            <a:r>
              <a:rPr lang="zh-CN" altLang="en-US" sz="4800" b="1" dirty="0">
                <a:solidFill>
                  <a:srgbClr val="1C4D99"/>
                </a:solidFill>
                <a:latin typeface="微软雅黑" panose="020B0503020204020204" pitchFamily="34" charset="-122"/>
                <a:ea typeface="微软雅黑" panose="020B0503020204020204" pitchFamily="34" charset="-122"/>
                <a:sym typeface="微软雅黑" panose="020B0503020204020204" pitchFamily="34" charset="-122"/>
              </a:rPr>
              <a:t>技术</a:t>
            </a:r>
          </a:p>
        </p:txBody>
      </p:sp>
      <p:sp>
        <p:nvSpPr>
          <p:cNvPr id="21" name="TextBox 7">
            <a:extLst>
              <a:ext uri="{FF2B5EF4-FFF2-40B4-BE49-F238E27FC236}">
                <a16:creationId xmlns:a16="http://schemas.microsoft.com/office/drawing/2014/main" id="{6766FE40-70AF-EF7F-FF4A-5F99BDE6B2A4}"/>
              </a:ext>
            </a:extLst>
          </p:cNvPr>
          <p:cNvSpPr>
            <a:spLocks noChangeArrowheads="1"/>
          </p:cNvSpPr>
          <p:nvPr/>
        </p:nvSpPr>
        <p:spPr bwMode="auto">
          <a:xfrm>
            <a:off x="1840803" y="3250106"/>
            <a:ext cx="8317242" cy="1313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7.4</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集成运算放大器</a:t>
            </a:r>
          </a:p>
          <a:p>
            <a:pPr algn="ctr">
              <a:defRPr/>
            </a:pP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平行四边形 24">
            <a:extLst>
              <a:ext uri="{FF2B5EF4-FFF2-40B4-BE49-F238E27FC236}">
                <a16:creationId xmlns:a16="http://schemas.microsoft.com/office/drawing/2014/main" id="{D25CB9B0-F013-8809-129D-5FD3B5B70B99}"/>
              </a:ext>
            </a:extLst>
          </p:cNvPr>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a:extLst>
              <a:ext uri="{FF2B5EF4-FFF2-40B4-BE49-F238E27FC236}">
                <a16:creationId xmlns:a16="http://schemas.microsoft.com/office/drawing/2014/main" id="{D1605A72-541F-A9EE-FBC7-155A12092550}"/>
              </a:ext>
            </a:extLst>
          </p:cNvPr>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a:extLst>
              <a:ext uri="{FF2B5EF4-FFF2-40B4-BE49-F238E27FC236}">
                <a16:creationId xmlns:a16="http://schemas.microsoft.com/office/drawing/2014/main" id="{36354772-4E26-F6C8-96CF-1A0DE064776C}"/>
              </a:ext>
            </a:extLst>
          </p:cNvPr>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a:extLst>
              <a:ext uri="{FF2B5EF4-FFF2-40B4-BE49-F238E27FC236}">
                <a16:creationId xmlns:a16="http://schemas.microsoft.com/office/drawing/2014/main" id="{378B047C-207B-F519-95F5-7CFFBF1ADFA1}"/>
              </a:ext>
            </a:extLst>
          </p:cNvPr>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a:extLst>
              <a:ext uri="{FF2B5EF4-FFF2-40B4-BE49-F238E27FC236}">
                <a16:creationId xmlns:a16="http://schemas.microsoft.com/office/drawing/2014/main" id="{13C3AA1D-AE0B-D945-BC30-DB50E60863AD}"/>
              </a:ext>
            </a:extLst>
          </p:cNvPr>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a:extLst>
              <a:ext uri="{FF2B5EF4-FFF2-40B4-BE49-F238E27FC236}">
                <a16:creationId xmlns:a16="http://schemas.microsoft.com/office/drawing/2014/main" id="{A7CB37F7-527F-2617-C663-E0E203A0275E}"/>
              </a:ext>
            </a:extLst>
          </p:cNvPr>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a:extLst>
              <a:ext uri="{FF2B5EF4-FFF2-40B4-BE49-F238E27FC236}">
                <a16:creationId xmlns:a16="http://schemas.microsoft.com/office/drawing/2014/main" id="{8F94FC00-C8A3-9221-57FC-49C4C5516D69}"/>
              </a:ext>
            </a:extLst>
          </p:cNvPr>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a:extLst>
              <a:ext uri="{FF2B5EF4-FFF2-40B4-BE49-F238E27FC236}">
                <a16:creationId xmlns:a16="http://schemas.microsoft.com/office/drawing/2014/main" id="{CD96D7BA-ADC1-C0B3-97D0-894666320595}"/>
              </a:ext>
            </a:extLst>
          </p:cNvPr>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a:extLst>
              <a:ext uri="{FF2B5EF4-FFF2-40B4-BE49-F238E27FC236}">
                <a16:creationId xmlns:a16="http://schemas.microsoft.com/office/drawing/2014/main" id="{45A0E0D5-EC4B-C28A-6C20-A2A7C0C7F110}"/>
              </a:ext>
            </a:extLst>
          </p:cNvPr>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a:extLst>
              <a:ext uri="{FF2B5EF4-FFF2-40B4-BE49-F238E27FC236}">
                <a16:creationId xmlns:a16="http://schemas.microsoft.com/office/drawing/2014/main" id="{C89B3306-BFF9-D9A2-423F-791C051E865C}"/>
              </a:ext>
            </a:extLst>
          </p:cNvPr>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extLst>
      <p:ext uri="{BB962C8B-B14F-4D97-AF65-F5344CB8AC3E}">
        <p14:creationId xmlns:p14="http://schemas.microsoft.com/office/powerpoint/2010/main" val="2967933192"/>
      </p:ext>
    </p:extLst>
  </p:cSld>
  <p:clrMapOvr>
    <a:masterClrMapping/>
  </p:clrMapOvr>
  <mc:AlternateContent xmlns:mc="http://schemas.openxmlformats.org/markup-compatibility/2006">
    <mc:Choice xmlns:p14="http://schemas.microsoft.com/office/powerpoint/2010/main" Requires="p14">
      <p:transition spd="slow" p14:dur="4000" advTm="10000">
        <p14:vortex dir="r"/>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5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0"/>
                                        </p:tgtEl>
                                      </p:cBhvr>
                                      <p:to x="80000" y="100000"/>
                                    </p:animScale>
                                    <p:anim by="(#ppt_w*0.10)" calcmode="lin" valueType="num">
                                      <p:cBhvr>
                                        <p:cTn id="14" dur="250" autoRev="1" fill="hold">
                                          <p:stCondLst>
                                            <p:cond delay="0"/>
                                          </p:stCondLst>
                                        </p:cTn>
                                        <p:tgtEl>
                                          <p:spTgt spid="20"/>
                                        </p:tgtEl>
                                        <p:attrNameLst>
                                          <p:attrName>ppt_x</p:attrName>
                                        </p:attrNameLst>
                                      </p:cBhvr>
                                    </p:anim>
                                    <p:anim by="(-#ppt_w*0.10)" calcmode="lin" valueType="num">
                                      <p:cBhvr>
                                        <p:cTn id="15" dur="250" autoRev="1" fill="hold">
                                          <p:stCondLst>
                                            <p:cond delay="0"/>
                                          </p:stCondLst>
                                        </p:cTn>
                                        <p:tgtEl>
                                          <p:spTgt spid="20"/>
                                        </p:tgtEl>
                                        <p:attrNameLst>
                                          <p:attrName>ppt_y</p:attrName>
                                        </p:attrNameLst>
                                      </p:cBhvr>
                                    </p:anim>
                                    <p:animRot by="-480000">
                                      <p:cBhvr>
                                        <p:cTn id="16" dur="250" autoRev="1" fill="hold">
                                          <p:stCondLst>
                                            <p:cond delay="0"/>
                                          </p:stCondLst>
                                        </p:cTn>
                                        <p:tgtEl>
                                          <p:spTgt spid="20"/>
                                        </p:tgtEl>
                                        <p:attrNameLst>
                                          <p:attrName>r</p:attrName>
                                        </p:attrNameLst>
                                      </p:cBhvr>
                                    </p:animRo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0D66D-8E36-6389-DF9F-C43BB26BABA0}"/>
            </a:ext>
          </a:extLst>
        </p:cNvPr>
        <p:cNvGrpSpPr/>
        <p:nvPr/>
      </p:nvGrpSpPr>
      <p:grpSpPr>
        <a:xfrm>
          <a:off x="0" y="0"/>
          <a:ext cx="0" cy="0"/>
          <a:chOff x="0" y="0"/>
          <a:chExt cx="0" cy="0"/>
        </a:xfrm>
      </p:grpSpPr>
      <p:sp>
        <p:nvSpPr>
          <p:cNvPr id="2" name="文本框 1">
            <a:extLst>
              <a:ext uri="{FF2B5EF4-FFF2-40B4-BE49-F238E27FC236}">
                <a16:creationId xmlns:a16="http://schemas.microsoft.com/office/drawing/2014/main" id="{358DF4A2-D772-FB51-0617-1BB18F405898}"/>
              </a:ext>
            </a:extLst>
          </p:cNvPr>
          <p:cNvSpPr txBox="1"/>
          <p:nvPr/>
        </p:nvSpPr>
        <p:spPr>
          <a:xfrm>
            <a:off x="822786" y="1152179"/>
            <a:ext cx="6096000" cy="748030"/>
          </a:xfrm>
          <a:prstGeom prst="rect">
            <a:avLst/>
          </a:prstGeom>
          <a:noFill/>
        </p:spPr>
        <p:txBody>
          <a:bodyPr wrap="square" rtlCol="0" anchor="t">
            <a:spAutoFit/>
          </a:bodyPr>
          <a:lstStyle/>
          <a:p>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7.3</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集成运算放大器</a:t>
            </a:r>
          </a:p>
        </p:txBody>
      </p:sp>
      <p:sp>
        <p:nvSpPr>
          <p:cNvPr id="47" name="TextBox 46">
            <a:extLst>
              <a:ext uri="{FF2B5EF4-FFF2-40B4-BE49-F238E27FC236}">
                <a16:creationId xmlns:a16="http://schemas.microsoft.com/office/drawing/2014/main" id="{F375CF6C-9D3F-98F1-106E-C456CDC9776E}"/>
              </a:ext>
            </a:extLst>
          </p:cNvPr>
          <p:cNvSpPr txBox="1"/>
          <p:nvPr/>
        </p:nvSpPr>
        <p:spPr>
          <a:xfrm>
            <a:off x="965514" y="2373083"/>
            <a:ext cx="2113280" cy="675640"/>
          </a:xfrm>
          <a:prstGeom prst="rect">
            <a:avLst/>
          </a:prstGeom>
          <a:noFill/>
        </p:spPr>
        <p:txBody>
          <a:bodyPr wrap="none" rtlCol="0">
            <a:spAutoFit/>
          </a:bodyPr>
          <a:lstStyle/>
          <a:p>
            <a:pPr algn="ctr" defTabSz="914400" eaLnBrk="1" fontAlgn="auto" hangingPunct="1">
              <a:spcBef>
                <a:spcPts val="0"/>
              </a:spcBef>
              <a:spcAft>
                <a:spcPts val="0"/>
              </a:spcAft>
            </a:pPr>
            <a:r>
              <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rPr>
              <a:t>本节任务</a:t>
            </a:r>
          </a:p>
        </p:txBody>
      </p:sp>
      <p:sp>
        <p:nvSpPr>
          <p:cNvPr id="71" name="TextBox 6">
            <a:extLst>
              <a:ext uri="{FF2B5EF4-FFF2-40B4-BE49-F238E27FC236}">
                <a16:creationId xmlns:a16="http://schemas.microsoft.com/office/drawing/2014/main" id="{C8AC3C36-86EA-6203-0E82-3B8F4B069829}"/>
              </a:ext>
            </a:extLst>
          </p:cNvPr>
          <p:cNvSpPr txBox="1">
            <a:spLocks noChangeArrowheads="1"/>
          </p:cNvSpPr>
          <p:nvPr>
            <p:custDataLst>
              <p:tags r:id="rId1"/>
            </p:custDataLst>
          </p:nvPr>
        </p:nvSpPr>
        <p:spPr bwMode="auto">
          <a:xfrm>
            <a:off x="6181870" y="3319173"/>
            <a:ext cx="465518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Arial" panose="020B0604020202020204" pitchFamily="34" charset="0"/>
              </a:rPr>
              <a:t>了解集成运放的主要参数和理想运算放大器工作特点</a:t>
            </a:r>
          </a:p>
        </p:txBody>
      </p:sp>
      <p:sp>
        <p:nvSpPr>
          <p:cNvPr id="72" name="TextBox 6">
            <a:extLst>
              <a:ext uri="{FF2B5EF4-FFF2-40B4-BE49-F238E27FC236}">
                <a16:creationId xmlns:a16="http://schemas.microsoft.com/office/drawing/2014/main" id="{87D7937E-41C8-F741-2C9D-3B918C6A337E}"/>
              </a:ext>
            </a:extLst>
          </p:cNvPr>
          <p:cNvSpPr txBox="1">
            <a:spLocks noChangeArrowheads="1"/>
          </p:cNvSpPr>
          <p:nvPr>
            <p:custDataLst>
              <p:tags r:id="rId2"/>
            </p:custDataLst>
          </p:nvPr>
        </p:nvSpPr>
        <p:spPr bwMode="auto">
          <a:xfrm>
            <a:off x="6207802" y="2323811"/>
            <a:ext cx="4756150" cy="6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Arial" panose="020B0604020202020204" pitchFamily="34" charset="0"/>
              </a:rPr>
              <a:t>了解集成运放的组成</a:t>
            </a:r>
          </a:p>
        </p:txBody>
      </p:sp>
      <p:sp>
        <p:nvSpPr>
          <p:cNvPr id="73" name="TextBox 6">
            <a:extLst>
              <a:ext uri="{FF2B5EF4-FFF2-40B4-BE49-F238E27FC236}">
                <a16:creationId xmlns:a16="http://schemas.microsoft.com/office/drawing/2014/main" id="{6FF2B786-64CB-10CC-B771-6704AA1A3893}"/>
              </a:ext>
            </a:extLst>
          </p:cNvPr>
          <p:cNvSpPr txBox="1">
            <a:spLocks noChangeArrowheads="1"/>
          </p:cNvSpPr>
          <p:nvPr>
            <p:custDataLst>
              <p:tags r:id="rId3"/>
            </p:custDataLst>
          </p:nvPr>
        </p:nvSpPr>
        <p:spPr bwMode="auto">
          <a:xfrm>
            <a:off x="6207802" y="4420524"/>
            <a:ext cx="4779010" cy="11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Arial" panose="020B0604020202020204" pitchFamily="34" charset="0"/>
              </a:rPr>
              <a:t>掌握几种理想运算放大器的分析方法</a:t>
            </a:r>
          </a:p>
          <a:p>
            <a:endParaRPr lang="zh-CN" altLang="en-US" sz="2400" b="1" dirty="0">
              <a:latin typeface="Times New Roman" panose="02020603050405020304" pitchFamily="18" charset="0"/>
              <a:sym typeface="Arial" panose="020B0604020202020204" pitchFamily="34" charset="0"/>
            </a:endParaRPr>
          </a:p>
        </p:txBody>
      </p:sp>
      <p:grpSp>
        <p:nvGrpSpPr>
          <p:cNvPr id="74" name="组合 73">
            <a:extLst>
              <a:ext uri="{FF2B5EF4-FFF2-40B4-BE49-F238E27FC236}">
                <a16:creationId xmlns:a16="http://schemas.microsoft.com/office/drawing/2014/main" id="{B0213996-547C-2394-29F0-292C7620AD67}"/>
              </a:ext>
            </a:extLst>
          </p:cNvPr>
          <p:cNvGrpSpPr/>
          <p:nvPr>
            <p:custDataLst>
              <p:tags r:id="rId4"/>
            </p:custDataLst>
          </p:nvPr>
        </p:nvGrpSpPr>
        <p:grpSpPr>
          <a:xfrm flipV="1">
            <a:off x="5693871" y="2313594"/>
            <a:ext cx="441325" cy="1097915"/>
            <a:chOff x="581025" y="-431160"/>
            <a:chExt cx="1619642" cy="3889866"/>
          </a:xfrm>
        </p:grpSpPr>
        <p:grpSp>
          <p:nvGrpSpPr>
            <p:cNvPr id="78" name="组合 77">
              <a:extLst>
                <a:ext uri="{FF2B5EF4-FFF2-40B4-BE49-F238E27FC236}">
                  <a16:creationId xmlns:a16="http://schemas.microsoft.com/office/drawing/2014/main" id="{15F31864-EEAC-04D7-7774-CD57618A747D}"/>
                </a:ext>
              </a:extLst>
            </p:cNvPr>
            <p:cNvGrpSpPr/>
            <p:nvPr/>
          </p:nvGrpSpPr>
          <p:grpSpPr>
            <a:xfrm>
              <a:off x="581025" y="-431160"/>
              <a:ext cx="1619642" cy="3889866"/>
              <a:chOff x="6651335" y="-335489"/>
              <a:chExt cx="1360493" cy="3190953"/>
            </a:xfrm>
            <a:effectLst/>
          </p:grpSpPr>
          <p:grpSp>
            <p:nvGrpSpPr>
              <p:cNvPr id="83" name="组合 82">
                <a:extLst>
                  <a:ext uri="{FF2B5EF4-FFF2-40B4-BE49-F238E27FC236}">
                    <a16:creationId xmlns:a16="http://schemas.microsoft.com/office/drawing/2014/main" id="{5F267A08-48DC-456F-45EF-5A5C3DC7D7FF}"/>
                  </a:ext>
                </a:extLst>
              </p:cNvPr>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4" name="同心圆 83">
                  <a:extLst>
                    <a:ext uri="{FF2B5EF4-FFF2-40B4-BE49-F238E27FC236}">
                      <a16:creationId xmlns:a16="http://schemas.microsoft.com/office/drawing/2014/main" id="{1D35BB38-6BF4-6FC3-5262-4EB9F16A87F0}"/>
                    </a:ext>
                  </a:extLst>
                </p:cNvPr>
                <p:cNvSpPr/>
                <p:nvPr>
                  <p:custDataLst>
                    <p:tags r:id="rId14"/>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a:extLst>
                    <a:ext uri="{FF2B5EF4-FFF2-40B4-BE49-F238E27FC236}">
                      <a16:creationId xmlns:a16="http://schemas.microsoft.com/office/drawing/2014/main" id="{8FB3FDB9-22A1-563E-8CEB-D869BFF86315}"/>
                    </a:ext>
                  </a:extLst>
                </p:cNvPr>
                <p:cNvSpPr/>
                <p:nvPr>
                  <p:custDataLst>
                    <p:tags r:id="rId15"/>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14">
                <a:extLst>
                  <a:ext uri="{FF2B5EF4-FFF2-40B4-BE49-F238E27FC236}">
                    <a16:creationId xmlns:a16="http://schemas.microsoft.com/office/drawing/2014/main" id="{49E9F969-1B2E-2821-F65E-8CE90D6C3037}"/>
                  </a:ext>
                </a:extLst>
              </p:cNvPr>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椭圆 94">
              <a:extLst>
                <a:ext uri="{FF2B5EF4-FFF2-40B4-BE49-F238E27FC236}">
                  <a16:creationId xmlns:a16="http://schemas.microsoft.com/office/drawing/2014/main" id="{61D54774-C478-7CB0-F889-3DE5A93764DA}"/>
                </a:ext>
              </a:extLst>
            </p:cNvPr>
            <p:cNvSpPr/>
            <p:nvPr>
              <p:custDataLst>
                <p:tags r:id="rId13"/>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a:extLst>
              <a:ext uri="{FF2B5EF4-FFF2-40B4-BE49-F238E27FC236}">
                <a16:creationId xmlns:a16="http://schemas.microsoft.com/office/drawing/2014/main" id="{6D5590A5-6C3E-3CD7-81C8-0B331B22760C}"/>
              </a:ext>
            </a:extLst>
          </p:cNvPr>
          <p:cNvGrpSpPr/>
          <p:nvPr>
            <p:custDataLst>
              <p:tags r:id="rId5"/>
            </p:custDataLst>
          </p:nvPr>
        </p:nvGrpSpPr>
        <p:grpSpPr>
          <a:xfrm flipV="1">
            <a:off x="5693871" y="3322609"/>
            <a:ext cx="441325" cy="1097915"/>
            <a:chOff x="581025" y="-431160"/>
            <a:chExt cx="1619642" cy="3889866"/>
          </a:xfrm>
        </p:grpSpPr>
        <p:grpSp>
          <p:nvGrpSpPr>
            <p:cNvPr id="97" name="组合 96">
              <a:extLst>
                <a:ext uri="{FF2B5EF4-FFF2-40B4-BE49-F238E27FC236}">
                  <a16:creationId xmlns:a16="http://schemas.microsoft.com/office/drawing/2014/main" id="{9DCFC100-E716-A51F-78DD-9577E9BE6305}"/>
                </a:ext>
              </a:extLst>
            </p:cNvPr>
            <p:cNvGrpSpPr/>
            <p:nvPr/>
          </p:nvGrpSpPr>
          <p:grpSpPr>
            <a:xfrm>
              <a:off x="581025" y="-431160"/>
              <a:ext cx="1619642" cy="3889866"/>
              <a:chOff x="6651335" y="-335489"/>
              <a:chExt cx="1360493" cy="3190953"/>
            </a:xfrm>
            <a:effectLst/>
          </p:grpSpPr>
          <p:grpSp>
            <p:nvGrpSpPr>
              <p:cNvPr id="98" name="组合 97">
                <a:extLst>
                  <a:ext uri="{FF2B5EF4-FFF2-40B4-BE49-F238E27FC236}">
                    <a16:creationId xmlns:a16="http://schemas.microsoft.com/office/drawing/2014/main" id="{2B8C23F6-41E4-9452-8F93-F9D877686414}"/>
                  </a:ext>
                </a:extLst>
              </p:cNvPr>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a:extLst>
                    <a:ext uri="{FF2B5EF4-FFF2-40B4-BE49-F238E27FC236}">
                      <a16:creationId xmlns:a16="http://schemas.microsoft.com/office/drawing/2014/main" id="{63D8851E-D934-67D4-AED6-BA40D8BBFF69}"/>
                    </a:ext>
                  </a:extLst>
                </p:cNvPr>
                <p:cNvSpPr/>
                <p:nvPr>
                  <p:custDataLst>
                    <p:tags r:id="rId1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a:extLst>
                    <a:ext uri="{FF2B5EF4-FFF2-40B4-BE49-F238E27FC236}">
                      <a16:creationId xmlns:a16="http://schemas.microsoft.com/office/drawing/2014/main" id="{ADFD00C8-E202-9629-65C7-5346AA3D1010}"/>
                    </a:ext>
                  </a:extLst>
                </p:cNvPr>
                <p:cNvSpPr/>
                <p:nvPr>
                  <p:custDataLst>
                    <p:tags r:id="rId12"/>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22">
                <a:extLst>
                  <a:ext uri="{FF2B5EF4-FFF2-40B4-BE49-F238E27FC236}">
                    <a16:creationId xmlns:a16="http://schemas.microsoft.com/office/drawing/2014/main" id="{054DA8C1-2762-6E9B-D360-6347B5D612E6}"/>
                  </a:ext>
                </a:extLst>
              </p:cNvPr>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2" name="椭圆 101">
              <a:extLst>
                <a:ext uri="{FF2B5EF4-FFF2-40B4-BE49-F238E27FC236}">
                  <a16:creationId xmlns:a16="http://schemas.microsoft.com/office/drawing/2014/main" id="{F62EC7EB-10D6-86D1-5546-3F17569C3CAE}"/>
                </a:ext>
              </a:extLst>
            </p:cNvPr>
            <p:cNvSpPr/>
            <p:nvPr>
              <p:custDataLst>
                <p:tags r:id="rId10"/>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a:extLst>
              <a:ext uri="{FF2B5EF4-FFF2-40B4-BE49-F238E27FC236}">
                <a16:creationId xmlns:a16="http://schemas.microsoft.com/office/drawing/2014/main" id="{2404D3C9-661B-212C-A254-DCF773BA5FB7}"/>
              </a:ext>
            </a:extLst>
          </p:cNvPr>
          <p:cNvGrpSpPr/>
          <p:nvPr>
            <p:custDataLst>
              <p:tags r:id="rId6"/>
            </p:custDataLst>
          </p:nvPr>
        </p:nvGrpSpPr>
        <p:grpSpPr>
          <a:xfrm flipV="1">
            <a:off x="5703503" y="4420524"/>
            <a:ext cx="441325" cy="1097915"/>
            <a:chOff x="581025" y="-431160"/>
            <a:chExt cx="1619642" cy="3889866"/>
          </a:xfrm>
        </p:grpSpPr>
        <p:grpSp>
          <p:nvGrpSpPr>
            <p:cNvPr id="104" name="组合 103">
              <a:extLst>
                <a:ext uri="{FF2B5EF4-FFF2-40B4-BE49-F238E27FC236}">
                  <a16:creationId xmlns:a16="http://schemas.microsoft.com/office/drawing/2014/main" id="{19C9F11A-7C7A-9EE8-0802-4EA47B843400}"/>
                </a:ext>
              </a:extLst>
            </p:cNvPr>
            <p:cNvGrpSpPr/>
            <p:nvPr/>
          </p:nvGrpSpPr>
          <p:grpSpPr>
            <a:xfrm>
              <a:off x="581025" y="-431160"/>
              <a:ext cx="1619642" cy="3889866"/>
              <a:chOff x="6651335" y="-335489"/>
              <a:chExt cx="1360493" cy="3190953"/>
            </a:xfrm>
            <a:effectLst/>
          </p:grpSpPr>
          <p:grpSp>
            <p:nvGrpSpPr>
              <p:cNvPr id="105" name="组合 104">
                <a:extLst>
                  <a:ext uri="{FF2B5EF4-FFF2-40B4-BE49-F238E27FC236}">
                    <a16:creationId xmlns:a16="http://schemas.microsoft.com/office/drawing/2014/main" id="{2472E12A-8561-D53D-F326-8FB3D73CA021}"/>
                  </a:ext>
                </a:extLst>
              </p:cNvPr>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6" name="同心圆 105">
                  <a:extLst>
                    <a:ext uri="{FF2B5EF4-FFF2-40B4-BE49-F238E27FC236}">
                      <a16:creationId xmlns:a16="http://schemas.microsoft.com/office/drawing/2014/main" id="{E5AEF99C-481C-D295-41F2-765E23090A2D}"/>
                    </a:ext>
                  </a:extLst>
                </p:cNvPr>
                <p:cNvSpPr/>
                <p:nvPr>
                  <p:custDataLst>
                    <p:tags r:id="rId8"/>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a:extLst>
                    <a:ext uri="{FF2B5EF4-FFF2-40B4-BE49-F238E27FC236}">
                      <a16:creationId xmlns:a16="http://schemas.microsoft.com/office/drawing/2014/main" id="{94F26200-6286-1C0B-C66D-A8C06284BC20}"/>
                    </a:ext>
                  </a:extLst>
                </p:cNvPr>
                <p:cNvSpPr/>
                <p:nvPr>
                  <p:custDataLst>
                    <p:tags r:id="rId9"/>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8" name="TextBox 36">
                <a:extLst>
                  <a:ext uri="{FF2B5EF4-FFF2-40B4-BE49-F238E27FC236}">
                    <a16:creationId xmlns:a16="http://schemas.microsoft.com/office/drawing/2014/main" id="{B33DC0DE-9794-88CC-6DC7-EFABC8A916C8}"/>
                  </a:ext>
                </a:extLst>
              </p:cNvPr>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a:extLst>
                <a:ext uri="{FF2B5EF4-FFF2-40B4-BE49-F238E27FC236}">
                  <a16:creationId xmlns:a16="http://schemas.microsoft.com/office/drawing/2014/main" id="{0C99121F-758C-57DC-ABCF-1D9EC026B2DA}"/>
                </a:ext>
              </a:extLst>
            </p:cNvPr>
            <p:cNvSpPr/>
            <p:nvPr>
              <p:custDataLst>
                <p:tags r:id="rId7"/>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844926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2" grpId="0"/>
      <p:bldP spid="7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92049B-84B9-077D-900D-A270B2B14569}"/>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2523013F-1454-A1AA-7972-55E9A8BAB310}"/>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2F02C5BB-5836-8CD9-EB01-BD51897CC068}"/>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a:t>
            </a:r>
            <a:r>
              <a:rPr lang="zh-CN" altLang="en-US" sz="2800" b="1" dirty="0">
                <a:latin typeface="+mj-ea"/>
                <a:ea typeface="微软雅黑" panose="020B0503020204020204" pitchFamily="34" charset="-122"/>
                <a:cs typeface="+mj-ea"/>
                <a:sym typeface="Arial" panose="020B0604020202020204" pitchFamily="34" charset="0"/>
              </a:rPr>
              <a:t>集成运放的组成</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04E49281-9773-398A-DA5D-DEC9CB59ABBA}"/>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pic>
        <p:nvPicPr>
          <p:cNvPr id="2" name="Object 2">
            <a:extLst>
              <a:ext uri="{FF2B5EF4-FFF2-40B4-BE49-F238E27FC236}">
                <a16:creationId xmlns:a16="http://schemas.microsoft.com/office/drawing/2014/main" id="{28F02240-85DA-CF01-ED1F-E9E4435414F1}"/>
              </a:ext>
            </a:extLst>
          </p:cNvPr>
          <p:cNvPicPr>
            <a:picLocks noChangeAspect="1"/>
          </p:cNvPicPr>
          <p:nvPr/>
        </p:nvPicPr>
        <p:blipFill>
          <a:blip r:embed="rId3"/>
          <a:stretch>
            <a:fillRect/>
          </a:stretch>
        </p:blipFill>
        <p:spPr>
          <a:xfrm>
            <a:off x="3349691" y="2885011"/>
            <a:ext cx="5492617" cy="1912361"/>
          </a:xfrm>
          <a:prstGeom prst="rect">
            <a:avLst/>
          </a:prstGeom>
          <a:noFill/>
          <a:ln w="38100">
            <a:noFill/>
            <a:miter/>
          </a:ln>
        </p:spPr>
      </p:pic>
      <p:pic>
        <p:nvPicPr>
          <p:cNvPr id="3" name="Object 16">
            <a:extLst>
              <a:ext uri="{FF2B5EF4-FFF2-40B4-BE49-F238E27FC236}">
                <a16:creationId xmlns:a16="http://schemas.microsoft.com/office/drawing/2014/main" id="{0399E6F6-2FAE-3B21-BF81-6AF41A22CB25}"/>
              </a:ext>
            </a:extLst>
          </p:cNvPr>
          <p:cNvPicPr>
            <a:picLocks noGrp="1" noChangeAspect="1"/>
          </p:cNvPicPr>
          <p:nvPr/>
        </p:nvPicPr>
        <p:blipFill>
          <a:blip r:embed="rId4"/>
          <a:srcRect/>
          <a:stretch>
            <a:fillRect/>
          </a:stretch>
        </p:blipFill>
        <p:spPr>
          <a:xfrm>
            <a:off x="3710054" y="4974161"/>
            <a:ext cx="3696420" cy="1532662"/>
          </a:xfrm>
          <a:prstGeom prst="rect">
            <a:avLst/>
          </a:prstGeom>
          <a:noFill/>
          <a:ln w="38100">
            <a:noFill/>
            <a:miter/>
          </a:ln>
          <a:effectLst/>
        </p:spPr>
      </p:pic>
      <p:grpSp>
        <p:nvGrpSpPr>
          <p:cNvPr id="4" name="Group 4">
            <a:extLst>
              <a:ext uri="{FF2B5EF4-FFF2-40B4-BE49-F238E27FC236}">
                <a16:creationId xmlns:a16="http://schemas.microsoft.com/office/drawing/2014/main" id="{2F88067C-BCE2-7B98-F032-65849DE2BD8E}"/>
              </a:ext>
            </a:extLst>
          </p:cNvPr>
          <p:cNvGrpSpPr/>
          <p:nvPr/>
        </p:nvGrpSpPr>
        <p:grpSpPr>
          <a:xfrm>
            <a:off x="1978092" y="3113611"/>
            <a:ext cx="8257998" cy="1109752"/>
            <a:chOff x="383" y="1306"/>
            <a:chExt cx="4763" cy="650"/>
          </a:xfrm>
        </p:grpSpPr>
        <p:grpSp>
          <p:nvGrpSpPr>
            <p:cNvPr id="10" name="Group 5">
              <a:extLst>
                <a:ext uri="{FF2B5EF4-FFF2-40B4-BE49-F238E27FC236}">
                  <a16:creationId xmlns:a16="http://schemas.microsoft.com/office/drawing/2014/main" id="{41C1A722-F214-886F-617B-A590B02E627D}"/>
                </a:ext>
              </a:extLst>
            </p:cNvPr>
            <p:cNvGrpSpPr/>
            <p:nvPr/>
          </p:nvGrpSpPr>
          <p:grpSpPr>
            <a:xfrm>
              <a:off x="383" y="1306"/>
              <a:ext cx="912" cy="458"/>
              <a:chOff x="384" y="1536"/>
              <a:chExt cx="912" cy="458"/>
            </a:xfrm>
          </p:grpSpPr>
          <p:sp>
            <p:nvSpPr>
              <p:cNvPr id="13" name="AutoShape 6">
                <a:extLst>
                  <a:ext uri="{FF2B5EF4-FFF2-40B4-BE49-F238E27FC236}">
                    <a16:creationId xmlns:a16="http://schemas.microsoft.com/office/drawing/2014/main" id="{2FF28D0A-ACC8-BEBB-4CE6-32DB9BA6340D}"/>
                  </a:ext>
                </a:extLst>
              </p:cNvPr>
              <p:cNvSpPr/>
              <p:nvPr/>
            </p:nvSpPr>
            <p:spPr>
              <a:xfrm>
                <a:off x="384" y="1536"/>
                <a:ext cx="683" cy="458"/>
              </a:xfrm>
              <a:prstGeom prst="borderCallout1">
                <a:avLst>
                  <a:gd name="adj1" fmla="val 15722"/>
                  <a:gd name="adj2" fmla="val 107028"/>
                  <a:gd name="adj3" fmla="val 42796"/>
                  <a:gd name="adj4" fmla="val 128111"/>
                </a:avLst>
              </a:prstGeom>
              <a:solidFill>
                <a:schemeClr val="bg1">
                  <a:lumMod val="85000"/>
                </a:schemeClr>
              </a:solidFill>
              <a:ln w="19050" cap="flat" cmpd="sng">
                <a:solidFill>
                  <a:srgbClr val="FF0000"/>
                </a:solidFill>
                <a:prstDash val="solid"/>
                <a:miter/>
                <a:headEnd type="none" w="med" len="med"/>
                <a:tailEnd type="none" w="med" len="med"/>
              </a:ln>
            </p:spPr>
            <p:txBody>
              <a:bodyPr/>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pPr algn="ctr"/>
                <a:r>
                  <a:rPr lang="zh-CN" altLang="en-US" sz="2000" b="1" dirty="0">
                    <a:latin typeface="Times New Roman" panose="02020603050405020304" pitchFamily="18" charset="0"/>
                  </a:rPr>
                  <a:t>两个</a:t>
                </a:r>
              </a:p>
              <a:p>
                <a:pPr algn="ctr"/>
                <a:r>
                  <a:rPr lang="zh-CN" altLang="en-US" sz="2000" b="1" dirty="0">
                    <a:latin typeface="Times New Roman" panose="02020603050405020304" pitchFamily="18" charset="0"/>
                  </a:rPr>
                  <a:t>输入端</a:t>
                </a:r>
              </a:p>
            </p:txBody>
          </p:sp>
          <p:sp>
            <p:nvSpPr>
              <p:cNvPr id="14" name="Line 7">
                <a:extLst>
                  <a:ext uri="{FF2B5EF4-FFF2-40B4-BE49-F238E27FC236}">
                    <a16:creationId xmlns:a16="http://schemas.microsoft.com/office/drawing/2014/main" id="{9386D561-3885-7BE9-6F24-E3CC56E82989}"/>
                  </a:ext>
                </a:extLst>
              </p:cNvPr>
              <p:cNvSpPr/>
              <p:nvPr/>
            </p:nvSpPr>
            <p:spPr>
              <a:xfrm flipV="1">
                <a:off x="1104" y="1536"/>
                <a:ext cx="192" cy="48"/>
              </a:xfrm>
              <a:prstGeom prst="line">
                <a:avLst/>
              </a:prstGeom>
              <a:ln w="19050" cap="flat" cmpd="sng">
                <a:solidFill>
                  <a:srgbClr val="FF0000"/>
                </a:solidFill>
                <a:prstDash val="solid"/>
                <a:headEnd type="none" w="med" len="med"/>
                <a:tailEnd type="none" w="med" len="med"/>
              </a:ln>
            </p:spPr>
          </p:sp>
        </p:grpSp>
        <p:sp>
          <p:nvSpPr>
            <p:cNvPr id="11" name="AutoShape 8">
              <a:extLst>
                <a:ext uri="{FF2B5EF4-FFF2-40B4-BE49-F238E27FC236}">
                  <a16:creationId xmlns:a16="http://schemas.microsoft.com/office/drawing/2014/main" id="{AF204C4C-B057-8769-5FF8-D0E25C736809}"/>
                </a:ext>
              </a:extLst>
            </p:cNvPr>
            <p:cNvSpPr/>
            <p:nvPr/>
          </p:nvSpPr>
          <p:spPr>
            <a:xfrm>
              <a:off x="4463" y="1498"/>
              <a:ext cx="683" cy="458"/>
            </a:xfrm>
            <a:prstGeom prst="borderCallout1">
              <a:avLst>
                <a:gd name="adj1" fmla="val 15722"/>
                <a:gd name="adj2" fmla="val -7028"/>
                <a:gd name="adj3" fmla="val -7204"/>
                <a:gd name="adj4" fmla="val -19032"/>
              </a:avLst>
            </a:prstGeom>
            <a:solidFill>
              <a:schemeClr val="bg1">
                <a:lumMod val="85000"/>
              </a:schemeClr>
            </a:solidFill>
            <a:ln w="19050" cap="flat" cmpd="sng">
              <a:solidFill>
                <a:srgbClr val="FF0000"/>
              </a:solidFill>
              <a:prstDash val="solid"/>
              <a:miter/>
              <a:headEnd type="none" w="med" len="med"/>
              <a:tailEnd type="none" w="med" len="med"/>
            </a:ln>
          </p:spPr>
          <p:txBody>
            <a:bodyPr/>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pPr algn="ctr"/>
              <a:r>
                <a:rPr lang="zh-CN" altLang="en-US" sz="2000" b="1" dirty="0">
                  <a:latin typeface="Times New Roman" panose="02020603050405020304" pitchFamily="18" charset="0"/>
                </a:rPr>
                <a:t>一个</a:t>
              </a:r>
            </a:p>
            <a:p>
              <a:pPr algn="ctr"/>
              <a:r>
                <a:rPr lang="zh-CN" altLang="en-US" sz="2000" b="1" dirty="0">
                  <a:latin typeface="Times New Roman" panose="02020603050405020304" pitchFamily="18" charset="0"/>
                </a:rPr>
                <a:t>输出端</a:t>
              </a:r>
            </a:p>
          </p:txBody>
        </p:sp>
      </p:grpSp>
      <p:sp>
        <p:nvSpPr>
          <p:cNvPr id="5" name="Rectangle 10">
            <a:extLst>
              <a:ext uri="{FF2B5EF4-FFF2-40B4-BE49-F238E27FC236}">
                <a16:creationId xmlns:a16="http://schemas.microsoft.com/office/drawing/2014/main" id="{4FB611D0-51ED-232A-9225-C5AB2D3E53C4}"/>
              </a:ext>
            </a:extLst>
          </p:cNvPr>
          <p:cNvSpPr/>
          <p:nvPr/>
        </p:nvSpPr>
        <p:spPr>
          <a:xfrm>
            <a:off x="3730691" y="2808810"/>
            <a:ext cx="4660403" cy="2130723"/>
          </a:xfrm>
          <a:prstGeom prst="rect">
            <a:avLst/>
          </a:prstGeom>
          <a:noFill/>
          <a:ln w="28575" cap="flat" cmpd="sng">
            <a:solidFill>
              <a:srgbClr val="CC0066"/>
            </a:solidFill>
            <a:prstDash val="solid"/>
            <a:miter/>
            <a:headEnd type="none" w="med" len="med"/>
            <a:tailEnd type="none" w="med" len="med"/>
          </a:ln>
        </p:spPr>
        <p:txBody>
          <a:bodyPr wrap="none" anchor="ctr" anchorCtr="0"/>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endParaRPr lang="zh-CN" altLang="en-US" dirty="0">
              <a:latin typeface="Verdana" panose="020B0604030504040204" pitchFamily="34" charset="0"/>
            </a:endParaRPr>
          </a:p>
        </p:txBody>
      </p:sp>
      <p:sp>
        <p:nvSpPr>
          <p:cNvPr id="6" name="AutoShape 17">
            <a:extLst>
              <a:ext uri="{FF2B5EF4-FFF2-40B4-BE49-F238E27FC236}">
                <a16:creationId xmlns:a16="http://schemas.microsoft.com/office/drawing/2014/main" id="{6670BBB6-15FD-3822-BE9A-319AE81229B3}"/>
              </a:ext>
            </a:extLst>
          </p:cNvPr>
          <p:cNvSpPr/>
          <p:nvPr/>
        </p:nvSpPr>
        <p:spPr>
          <a:xfrm>
            <a:off x="2628967" y="4613799"/>
            <a:ext cx="944910" cy="1237799"/>
          </a:xfrm>
          <a:prstGeom prst="curvedRightArrow">
            <a:avLst>
              <a:gd name="adj1" fmla="val 26605"/>
              <a:gd name="adj2" fmla="val 53211"/>
              <a:gd name="adj3" fmla="val 33333"/>
            </a:avLst>
          </a:prstGeom>
          <a:solidFill>
            <a:schemeClr val="accent2">
              <a:lumMod val="75000"/>
            </a:schemeClr>
          </a:solidFill>
          <a:ln w="9525" cap="flat" cmpd="sng">
            <a:solidFill>
              <a:schemeClr val="tx1"/>
            </a:solidFill>
            <a:prstDash val="solid"/>
            <a:miter/>
            <a:headEnd type="none" w="med" len="med"/>
            <a:tailEnd type="none" w="med" len="med"/>
          </a:ln>
        </p:spPr>
        <p:txBody>
          <a:bodyPr wrap="none" anchor="ctr" anchorCtr="0"/>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endParaRPr lang="zh-CN" altLang="en-US" dirty="0">
              <a:latin typeface="Verdana" panose="020B0604030504040204" pitchFamily="34" charset="0"/>
            </a:endParaRPr>
          </a:p>
        </p:txBody>
      </p:sp>
      <p:sp>
        <p:nvSpPr>
          <p:cNvPr id="15" name="Rectangle 3">
            <a:extLst>
              <a:ext uri="{FF2B5EF4-FFF2-40B4-BE49-F238E27FC236}">
                <a16:creationId xmlns:a16="http://schemas.microsoft.com/office/drawing/2014/main" id="{A04E2A12-7EAE-AD73-35A6-523BCA2794CF}"/>
              </a:ext>
            </a:extLst>
          </p:cNvPr>
          <p:cNvSpPr>
            <a:spLocks noGrp="1" noChangeArrowheads="1"/>
          </p:cNvSpPr>
          <p:nvPr/>
        </p:nvSpPr>
        <p:spPr>
          <a:xfrm>
            <a:off x="-324196" y="1289599"/>
            <a:ext cx="8229600" cy="581025"/>
          </a:xfrm>
          <a:prstGeom prst="rect">
            <a:avLst/>
          </a:prstGeom>
          <a:noFill/>
          <a:ln>
            <a:noFill/>
          </a:ln>
          <a:effectLst/>
        </p:spPr>
        <p:txBody>
          <a:bodyPr vert="horz" wrap="square" lIns="91440" tIns="45720" rIns="91440" bIns="45720" numCol="1" anchor="ctr" anchorCtr="1"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rgbClr val="000000"/>
                </a:solidFill>
                <a:effectLst/>
                <a:uLnTx/>
                <a:uFillTx/>
                <a:latin typeface="华文行楷" panose="02010800040101010101" pitchFamily="2" charset="-122"/>
                <a:ea typeface="华文行楷" panose="02010800040101010101" pitchFamily="2" charset="-122"/>
                <a:cs typeface="+mj-cs"/>
              </a:rPr>
              <a:t>1</a:t>
            </a:r>
            <a:r>
              <a:rPr kumimoji="0" lang="zh-CN" altLang="en-US" sz="3200" b="0" i="0" u="none" strike="noStrike" kern="1200" cap="none" spc="0" normalizeH="0" baseline="0" noProof="0" dirty="0">
                <a:ln>
                  <a:noFill/>
                </a:ln>
                <a:solidFill>
                  <a:srgbClr val="000000"/>
                </a:solidFill>
                <a:effectLst/>
                <a:uLnTx/>
                <a:uFillTx/>
                <a:latin typeface="华文行楷" panose="02010800040101010101" pitchFamily="2" charset="-122"/>
                <a:ea typeface="华文行楷" panose="02010800040101010101" pitchFamily="2" charset="-122"/>
                <a:cs typeface="+mj-cs"/>
              </a:rPr>
              <a:t>、集成运放电路的组成</a:t>
            </a:r>
          </a:p>
        </p:txBody>
      </p:sp>
      <p:sp>
        <p:nvSpPr>
          <p:cNvPr id="16" name="Text Box 5">
            <a:extLst>
              <a:ext uri="{FF2B5EF4-FFF2-40B4-BE49-F238E27FC236}">
                <a16:creationId xmlns:a16="http://schemas.microsoft.com/office/drawing/2014/main" id="{866543D0-2786-323C-0D08-DFD7FA5DEF08}"/>
              </a:ext>
            </a:extLst>
          </p:cNvPr>
          <p:cNvSpPr txBox="1"/>
          <p:nvPr/>
        </p:nvSpPr>
        <p:spPr>
          <a:xfrm>
            <a:off x="1936172" y="1821744"/>
            <a:ext cx="8153400" cy="822325"/>
          </a:xfrm>
          <a:prstGeom prst="rect">
            <a:avLst/>
          </a:prstGeom>
          <a:noFill/>
          <a:ln w="9525">
            <a:noFill/>
          </a:ln>
        </p:spPr>
        <p:txBody>
          <a:bodyPr>
            <a:spAutoFit/>
          </a:bodyPr>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pPr>
              <a:spcBef>
                <a:spcPct val="50000"/>
              </a:spcBef>
            </a:pPr>
            <a:r>
              <a:rPr lang="en-US" altLang="zh-CN" sz="2400" b="1" dirty="0">
                <a:latin typeface="Times New Roman" panose="02020603050405020304" pitchFamily="18" charset="0"/>
              </a:rPr>
              <a:t>    </a:t>
            </a:r>
            <a:r>
              <a:rPr lang="zh-CN" altLang="en-US" sz="2400" b="1" dirty="0">
                <a:latin typeface="Times New Roman" panose="02020603050405020304" pitchFamily="18" charset="0"/>
              </a:rPr>
              <a:t>集成运算放大电路，简称集成运放，是一个高性能的直接耦合多级放大电路。因首先用于信号的运算，故而得名。</a:t>
            </a:r>
          </a:p>
        </p:txBody>
      </p:sp>
    </p:spTree>
    <p:extLst>
      <p:ext uri="{BB962C8B-B14F-4D97-AF65-F5344CB8AC3E}">
        <p14:creationId xmlns:p14="http://schemas.microsoft.com/office/powerpoint/2010/main" val="31107988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3" name="矩形 12"/>
          <p:cNvSpPr/>
          <p:nvPr/>
        </p:nvSpPr>
        <p:spPr>
          <a:xfrm>
            <a:off x="659130" y="2294890"/>
            <a:ext cx="5116830" cy="1198880"/>
          </a:xfrm>
          <a:prstGeom prst="rect">
            <a:avLst/>
          </a:prstGeom>
        </p:spPr>
        <p:txBody>
          <a:bodyPr wrap="square">
            <a:spAutoFit/>
          </a:bodyPr>
          <a:lstStyle/>
          <a:p>
            <a:pPr>
              <a:lnSpc>
                <a:spcPct val="150000"/>
              </a:lnSpc>
            </a:pPr>
            <a:r>
              <a:rPr lang="zh-CN" altLang="en-US" sz="2400" dirty="0">
                <a:latin typeface="Times New Roman" panose="02020603050405020304" pitchFamily="18" charset="0"/>
              </a:rPr>
              <a:t>信号输入回路Ui→C1→b-e→地</a:t>
            </a:r>
          </a:p>
          <a:p>
            <a:pPr>
              <a:lnSpc>
                <a:spcPct val="150000"/>
              </a:lnSpc>
            </a:pPr>
            <a:r>
              <a:rPr lang="zh-CN" altLang="en-US" sz="2400" dirty="0">
                <a:latin typeface="Times New Roman" panose="02020603050405020304" pitchFamily="18" charset="0"/>
              </a:rPr>
              <a:t>信号输出回路Uo→C2→c-e→地</a:t>
            </a:r>
            <a:endParaRPr lang="zh-CN" altLang="en-US" sz="2400" dirty="0">
              <a:latin typeface="微软雅黑" panose="020B0503020204020204" pitchFamily="34" charset="-122"/>
              <a:ea typeface="微软雅黑" panose="020B0503020204020204" pitchFamily="34" charset="-122"/>
            </a:endParaRPr>
          </a:p>
        </p:txBody>
      </p:sp>
      <p:sp>
        <p:nvSpPr>
          <p:cNvPr id="14" name="矩形 13"/>
          <p:cNvSpPr/>
          <p:nvPr/>
        </p:nvSpPr>
        <p:spPr>
          <a:xfrm>
            <a:off x="622307" y="4282657"/>
            <a:ext cx="10477531" cy="1753235"/>
          </a:xfrm>
          <a:prstGeom prst="rect">
            <a:avLst/>
          </a:prstGeom>
        </p:spPr>
        <p:txBody>
          <a:bodyPr wrap="square">
            <a:spAutoFit/>
          </a:bodyPr>
          <a:lstStyle/>
          <a:p>
            <a:pPr algn="l">
              <a:lnSpc>
                <a:spcPct val="150000"/>
              </a:lnSpc>
              <a:buClrTx/>
              <a:buSzTx/>
              <a:buNone/>
            </a:pPr>
            <a:r>
              <a:rPr lang="zh-CN" altLang="en-US" sz="2400" dirty="0">
                <a:latin typeface="Times New Roman" panose="02020603050405020304" pitchFamily="18" charset="0"/>
              </a:rPr>
              <a:t>Rb：基极偏置电阻，为基极输入提供合适的偏流；</a:t>
            </a:r>
          </a:p>
          <a:p>
            <a:pPr algn="l">
              <a:lnSpc>
                <a:spcPct val="150000"/>
              </a:lnSpc>
              <a:buClrTx/>
              <a:buSzTx/>
              <a:buNone/>
            </a:pPr>
            <a:r>
              <a:rPr lang="zh-CN" altLang="en-US" sz="2400" dirty="0">
                <a:latin typeface="Times New Roman" panose="02020603050405020304" pitchFamily="18" charset="0"/>
              </a:rPr>
              <a:t>RC：集电极负载电阻，是将IC的变化转化为电压的变化提供给负载；</a:t>
            </a:r>
          </a:p>
          <a:p>
            <a:pPr algn="l">
              <a:lnSpc>
                <a:spcPct val="150000"/>
              </a:lnSpc>
              <a:buClrTx/>
              <a:buSzTx/>
              <a:buNone/>
            </a:pPr>
            <a:r>
              <a:rPr lang="zh-CN" altLang="en-US" sz="2400" dirty="0">
                <a:latin typeface="Times New Roman" panose="02020603050405020304" pitchFamily="18" charset="0"/>
              </a:rPr>
              <a:t>C1、C2：隔直流，通交流。</a:t>
            </a:r>
            <a:endParaRPr lang="zh-CN" altLang="en-US" sz="2400" dirty="0">
              <a:latin typeface="微软雅黑" panose="020B0503020204020204" pitchFamily="34" charset="-122"/>
              <a:ea typeface="微软雅黑" panose="020B0503020204020204" pitchFamily="34" charset="-122"/>
            </a:endParaRPr>
          </a:p>
        </p:txBody>
      </p:sp>
      <p:sp>
        <p:nvSpPr>
          <p:cNvPr id="12" name="关于我们"/>
          <p:cNvSpPr/>
          <p:nvPr/>
        </p:nvSpPr>
        <p:spPr>
          <a:xfrm>
            <a:off x="934085" y="266700"/>
            <a:ext cx="6711950"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一、共射放大电路构成及各元件作用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pic>
        <p:nvPicPr>
          <p:cNvPr id="2" name="图片 1"/>
          <p:cNvPicPr>
            <a:picLocks noChangeAspect="1"/>
          </p:cNvPicPr>
          <p:nvPr/>
        </p:nvPicPr>
        <p:blipFill>
          <a:blip r:embed="rId3"/>
          <a:stretch>
            <a:fillRect/>
          </a:stretch>
        </p:blipFill>
        <p:spPr>
          <a:xfrm>
            <a:off x="6174740" y="1325245"/>
            <a:ext cx="5032375" cy="3140075"/>
          </a:xfrm>
          <a:prstGeom prst="rect">
            <a:avLst/>
          </a:prstGeom>
        </p:spPr>
      </p:pic>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03F3C-E22D-44C4-2B65-60DDB15C88B7}"/>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8721B5BB-B12A-E7F8-5D0B-940EB56A2878}"/>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36FCC68C-6805-7842-52F7-4BA09981D2AA}"/>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a:t>
            </a:r>
            <a:r>
              <a:rPr lang="zh-CN" altLang="en-US" sz="2800" b="1" dirty="0">
                <a:latin typeface="+mj-ea"/>
                <a:ea typeface="微软雅黑" panose="020B0503020204020204" pitchFamily="34" charset="-122"/>
                <a:cs typeface="+mj-ea"/>
                <a:sym typeface="Arial" panose="020B0604020202020204" pitchFamily="34" charset="0"/>
              </a:rPr>
              <a:t>集成运放的组成</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E5ABD73B-85D1-A08F-962B-FB793A5E3EFC}"/>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a:extLst>
              <a:ext uri="{FF2B5EF4-FFF2-40B4-BE49-F238E27FC236}">
                <a16:creationId xmlns:a16="http://schemas.microsoft.com/office/drawing/2014/main" id="{4978BB2C-902F-2A52-20E5-FDEAD836BA3B}"/>
              </a:ext>
            </a:extLst>
          </p:cNvPr>
          <p:cNvSpPr>
            <a:spLocks noGrp="1" noChangeArrowheads="1"/>
          </p:cNvSpPr>
          <p:nvPr/>
        </p:nvSpPr>
        <p:spPr>
          <a:xfrm>
            <a:off x="1366794" y="1272107"/>
            <a:ext cx="7772400" cy="641350"/>
          </a:xfrm>
          <a:prstGeom prst="rect">
            <a:avLst/>
          </a:prstGeom>
          <a:noFill/>
          <a:ln>
            <a:noFill/>
          </a:ln>
          <a:effectLst/>
        </p:spPr>
        <p:txBody>
          <a:bodyPr vert="horz" wrap="square" lIns="91440" tIns="45720" rIns="91440" bIns="45720" numCol="1" anchor="ctr" anchorCtr="1"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华文行楷" panose="02010800040101010101" pitchFamily="2" charset="-122"/>
                <a:ea typeface="华文行楷" panose="02010800040101010101" pitchFamily="2" charset="-122"/>
                <a:cs typeface="+mj-cs"/>
              </a:rPr>
              <a:t>2</a:t>
            </a:r>
            <a:r>
              <a:rPr kumimoji="0" lang="zh-CN" altLang="en-US" sz="2800" b="0" i="0" u="none" strike="noStrike" kern="1200" cap="none" spc="0" normalizeH="0" baseline="0" noProof="0" dirty="0">
                <a:ln>
                  <a:noFill/>
                </a:ln>
                <a:solidFill>
                  <a:srgbClr val="000000"/>
                </a:solidFill>
                <a:effectLst/>
                <a:uLnTx/>
                <a:uFillTx/>
                <a:latin typeface="华文行楷" panose="02010800040101010101" pitchFamily="2" charset="-122"/>
                <a:ea typeface="华文行楷" panose="02010800040101010101" pitchFamily="2" charset="-122"/>
                <a:cs typeface="+mj-cs"/>
              </a:rPr>
              <a:t>、集成运放电路四个组成部分的作用</a:t>
            </a:r>
          </a:p>
        </p:txBody>
      </p:sp>
      <p:sp>
        <p:nvSpPr>
          <p:cNvPr id="13" name="Text Box 3">
            <a:extLst>
              <a:ext uri="{FF2B5EF4-FFF2-40B4-BE49-F238E27FC236}">
                <a16:creationId xmlns:a16="http://schemas.microsoft.com/office/drawing/2014/main" id="{168A6B4A-8198-0491-4BC8-2AA1D1E7CFDD}"/>
              </a:ext>
            </a:extLst>
          </p:cNvPr>
          <p:cNvSpPr txBox="1">
            <a:spLocks noChangeArrowheads="1"/>
          </p:cNvSpPr>
          <p:nvPr/>
        </p:nvSpPr>
        <p:spPr bwMode="auto">
          <a:xfrm>
            <a:off x="1943057" y="4008957"/>
            <a:ext cx="7696200" cy="2397125"/>
          </a:xfrm>
          <a:prstGeom prst="rect">
            <a:avLst/>
          </a:prstGeom>
          <a:noFill/>
          <a:ln>
            <a:noFill/>
          </a:ln>
          <a:effectLst/>
        </p:spPr>
        <p:txBody>
          <a:bodyPr>
            <a:spAutoFit/>
          </a:bodyPr>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pPr marR="0" defTabSz="914400">
              <a:lnSpc>
                <a:spcPct val="105000"/>
              </a:lnSpc>
              <a:buClrTx/>
              <a:buSzTx/>
              <a:buFontTx/>
              <a:buNone/>
              <a:defRPr/>
            </a:pPr>
            <a:r>
              <a:rPr kumimoji="1" lang="zh-CN" altLang="en-US" sz="2400" b="1" kern="1200" cap="none" spc="0" normalizeH="0" baseline="0" noProof="0">
                <a:solidFill>
                  <a:srgbClr val="A5002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输入级</a:t>
            </a:r>
            <a:r>
              <a:rPr kumimoji="1" lang="zh-CN" altLang="en-US" sz="2400" b="1" kern="1200" cap="none" spc="0" normalizeH="0" baseline="0" noProof="0">
                <a:solidFill>
                  <a:srgbClr val="CC0066"/>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en-US" sz="2400" b="1" kern="1200" cap="none" spc="0" normalizeH="0" baseline="0" noProof="0">
                <a:solidFill>
                  <a:srgbClr val="000000"/>
                </a:solidFill>
                <a:latin typeface="Times New Roman" panose="02020603050405020304" pitchFamily="18" charset="0"/>
                <a:ea typeface="宋体" panose="02010600030101010101" pitchFamily="2" charset="-122"/>
                <a:cs typeface="+mn-cs"/>
              </a:rPr>
              <a:t>前置级，多采用差分放大电路。要求</a:t>
            </a:r>
            <a:r>
              <a:rPr kumimoji="1" lang="en-US" altLang="zh-CN" sz="2400" b="1" i="1" kern="1200" cap="none" spc="0" normalizeH="0" baseline="0" noProof="0">
                <a:solidFill>
                  <a:srgbClr val="000000"/>
                </a:solidFill>
                <a:latin typeface="Times New Roman" panose="02020603050405020304" pitchFamily="18" charset="0"/>
                <a:ea typeface="宋体" panose="02010600030101010101" pitchFamily="2" charset="-122"/>
                <a:cs typeface="+mn-cs"/>
              </a:rPr>
              <a:t>R</a:t>
            </a:r>
            <a:r>
              <a:rPr kumimoji="1" lang="en-US" altLang="zh-CN" sz="2400" b="1" kern="1200" cap="none" spc="0" normalizeH="0" baseline="-25000" noProof="0">
                <a:solidFill>
                  <a:srgbClr val="000000"/>
                </a:solidFill>
                <a:latin typeface="Times New Roman" panose="02020603050405020304" pitchFamily="18" charset="0"/>
                <a:ea typeface="宋体" panose="02010600030101010101" pitchFamily="2" charset="-122"/>
                <a:cs typeface="+mn-cs"/>
              </a:rPr>
              <a:t>i</a:t>
            </a:r>
            <a:r>
              <a:rPr kumimoji="1" lang="zh-CN" altLang="zh-CN" sz="2400" b="1" kern="1200" cap="none" spc="0" normalizeH="0" baseline="0" noProof="0">
                <a:solidFill>
                  <a:srgbClr val="000000"/>
                </a:solidFill>
                <a:latin typeface="Times New Roman" panose="02020603050405020304" pitchFamily="18" charset="0"/>
                <a:ea typeface="宋体" panose="02010600030101010101" pitchFamily="2" charset="-122"/>
                <a:cs typeface="+mn-cs"/>
              </a:rPr>
              <a:t>大，</a:t>
            </a:r>
            <a:r>
              <a:rPr kumimoji="1" lang="en-US" altLang="zh-CN" sz="2400" b="1" i="1" kern="1200" cap="none" spc="0" normalizeH="0" baseline="0" noProof="0">
                <a:solidFill>
                  <a:srgbClr val="000000"/>
                </a:solidFill>
                <a:latin typeface="Times New Roman" panose="02020603050405020304" pitchFamily="18" charset="0"/>
                <a:ea typeface="宋体" panose="02010600030101010101" pitchFamily="2" charset="-122"/>
                <a:cs typeface="+mn-cs"/>
              </a:rPr>
              <a:t>A</a:t>
            </a:r>
            <a:r>
              <a:rPr kumimoji="1" lang="en-US" altLang="zh-CN" sz="2400" b="1" kern="1200" cap="none" spc="0" normalizeH="0" baseline="-25000" noProof="0">
                <a:solidFill>
                  <a:srgbClr val="000000"/>
                </a:solidFill>
                <a:latin typeface="Times New Roman" panose="02020603050405020304" pitchFamily="18" charset="0"/>
                <a:ea typeface="宋体" panose="02010600030101010101" pitchFamily="2" charset="-122"/>
                <a:cs typeface="+mn-cs"/>
              </a:rPr>
              <a:t>d</a:t>
            </a:r>
            <a:r>
              <a:rPr kumimoji="1" lang="zh-CN" altLang="zh-CN" sz="2400" b="1" kern="1200" cap="none" spc="0" normalizeH="0" baseline="0" noProof="0">
                <a:solidFill>
                  <a:srgbClr val="000000"/>
                </a:solidFill>
                <a:latin typeface="Times New Roman" panose="02020603050405020304" pitchFamily="18" charset="0"/>
                <a:ea typeface="宋体" panose="02010600030101010101" pitchFamily="2" charset="-122"/>
                <a:cs typeface="+mn-cs"/>
              </a:rPr>
              <a:t>大，</a:t>
            </a:r>
            <a:r>
              <a:rPr kumimoji="1" lang="zh-CN" altLang="en-US" sz="2400" b="1" kern="1200" cap="none" spc="0" normalizeH="0" baseline="0" noProof="0">
                <a:solidFill>
                  <a:srgbClr val="000000"/>
                </a:solidFill>
                <a:latin typeface="Times New Roman" panose="02020603050405020304" pitchFamily="18" charset="0"/>
                <a:ea typeface="宋体" panose="02010600030101010101" pitchFamily="2" charset="-122"/>
                <a:cs typeface="+mn-cs"/>
              </a:rPr>
              <a:t> </a:t>
            </a:r>
            <a:r>
              <a:rPr kumimoji="1" lang="en-US" altLang="zh-CN" sz="2400" b="1" i="1" kern="1200" cap="none" spc="0" normalizeH="0" baseline="0" noProof="0">
                <a:solidFill>
                  <a:srgbClr val="000000"/>
                </a:solidFill>
                <a:latin typeface="Times New Roman" panose="02020603050405020304" pitchFamily="18" charset="0"/>
                <a:ea typeface="宋体" panose="02010600030101010101" pitchFamily="2" charset="-122"/>
                <a:cs typeface="+mn-cs"/>
              </a:rPr>
              <a:t>A</a:t>
            </a:r>
            <a:r>
              <a:rPr kumimoji="1" lang="en-US" altLang="zh-CN" sz="2400" b="1" kern="1200" cap="none" spc="0" normalizeH="0" baseline="-25000" noProof="0">
                <a:solidFill>
                  <a:srgbClr val="000000"/>
                </a:solidFill>
                <a:latin typeface="Times New Roman" panose="02020603050405020304" pitchFamily="18" charset="0"/>
                <a:ea typeface="宋体" panose="02010600030101010101" pitchFamily="2" charset="-122"/>
                <a:cs typeface="+mn-cs"/>
              </a:rPr>
              <a:t>c</a:t>
            </a:r>
            <a:r>
              <a:rPr kumimoji="1" lang="zh-CN" altLang="zh-CN" sz="2400" b="1" kern="1200" cap="none" spc="0" normalizeH="0" baseline="0" noProof="0">
                <a:solidFill>
                  <a:srgbClr val="000000"/>
                </a:solidFill>
                <a:latin typeface="Times New Roman" panose="02020603050405020304" pitchFamily="18" charset="0"/>
                <a:ea typeface="宋体" panose="02010600030101010101" pitchFamily="2" charset="-122"/>
                <a:cs typeface="+mn-cs"/>
              </a:rPr>
              <a:t>小，输入端耐压高。</a:t>
            </a:r>
          </a:p>
          <a:p>
            <a:pPr marR="0" defTabSz="914400">
              <a:lnSpc>
                <a:spcPct val="105000"/>
              </a:lnSpc>
              <a:buClrTx/>
              <a:buSzTx/>
              <a:buFontTx/>
              <a:buNone/>
              <a:defRPr/>
            </a:pPr>
            <a:r>
              <a:rPr kumimoji="1" lang="zh-CN" altLang="zh-CN" sz="2400" b="1" kern="1200" cap="none" spc="0" normalizeH="0" baseline="0" noProof="0">
                <a:solidFill>
                  <a:srgbClr val="A5002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中间级</a:t>
            </a:r>
            <a:r>
              <a:rPr kumimoji="1" lang="zh-CN" altLang="zh-CN" sz="2400" b="1" kern="1200" cap="none" spc="0" normalizeH="0" baseline="0" noProof="0">
                <a:solidFill>
                  <a:srgbClr val="CC0066"/>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zh-CN" sz="2400" b="1" kern="1200" cap="none" spc="0" normalizeH="0" baseline="0" noProof="0">
                <a:solidFill>
                  <a:srgbClr val="000000"/>
                </a:solidFill>
                <a:latin typeface="宋体" panose="02010600030101010101" pitchFamily="2" charset="-122"/>
                <a:ea typeface="宋体" panose="02010600030101010101" pitchFamily="2" charset="-122"/>
                <a:cs typeface="+mn-cs"/>
              </a:rPr>
              <a:t>主放大级，多采用共射放大电路。要求有足够的放大能力。</a:t>
            </a:r>
          </a:p>
          <a:p>
            <a:pPr marR="0" defTabSz="914400">
              <a:lnSpc>
                <a:spcPct val="105000"/>
              </a:lnSpc>
              <a:buClrTx/>
              <a:buSzTx/>
              <a:buFontTx/>
              <a:buNone/>
              <a:defRPr/>
            </a:pPr>
            <a:r>
              <a:rPr kumimoji="1" lang="zh-CN" altLang="zh-CN" sz="2400" b="1" kern="1200" cap="none" spc="0" normalizeH="0" baseline="0" noProof="0">
                <a:solidFill>
                  <a:srgbClr val="A5002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输出级</a:t>
            </a:r>
            <a:r>
              <a:rPr kumimoji="1" lang="zh-CN" altLang="zh-CN" sz="2400" b="1" kern="1200" cap="none" spc="0" normalizeH="0" baseline="0" noProof="0">
                <a:solidFill>
                  <a:srgbClr val="CC0066"/>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zh-CN" sz="2400" b="1" kern="1200" cap="none" spc="0" normalizeH="0" baseline="0" noProof="0">
                <a:solidFill>
                  <a:srgbClr val="000000"/>
                </a:solidFill>
                <a:latin typeface="Times New Roman" panose="02020603050405020304" pitchFamily="18" charset="0"/>
                <a:ea typeface="宋体" panose="02010600030101010101" pitchFamily="2" charset="-122"/>
                <a:cs typeface="+mn-cs"/>
              </a:rPr>
              <a:t>功率级，多采用准互补输出级。要求</a:t>
            </a:r>
            <a:r>
              <a:rPr kumimoji="1" lang="en-US" altLang="zh-CN" sz="2400" b="1" i="1" kern="1200" cap="none" spc="0" normalizeH="0" baseline="0" noProof="0">
                <a:solidFill>
                  <a:srgbClr val="000000"/>
                </a:solidFill>
                <a:latin typeface="Times New Roman" panose="02020603050405020304" pitchFamily="18" charset="0"/>
                <a:ea typeface="宋体" panose="02010600030101010101" pitchFamily="2" charset="-122"/>
                <a:cs typeface="+mn-cs"/>
              </a:rPr>
              <a:t>R</a:t>
            </a:r>
            <a:r>
              <a:rPr kumimoji="1" lang="en-US" altLang="zh-CN" sz="2400" b="1" kern="1200" cap="none" spc="0" normalizeH="0" baseline="-25000" noProof="0">
                <a:solidFill>
                  <a:srgbClr val="000000"/>
                </a:solidFill>
                <a:latin typeface="Times New Roman" panose="02020603050405020304" pitchFamily="18" charset="0"/>
                <a:ea typeface="宋体" panose="02010600030101010101" pitchFamily="2" charset="-122"/>
                <a:cs typeface="+mn-cs"/>
              </a:rPr>
              <a:t>o</a:t>
            </a:r>
            <a:r>
              <a:rPr kumimoji="1" lang="zh-CN" altLang="zh-CN" sz="2400" b="1" kern="1200" cap="none" spc="0" normalizeH="0" baseline="0" noProof="0">
                <a:solidFill>
                  <a:srgbClr val="000000"/>
                </a:solidFill>
                <a:latin typeface="Times New Roman" panose="02020603050405020304" pitchFamily="18" charset="0"/>
                <a:ea typeface="宋体" panose="02010600030101010101" pitchFamily="2" charset="-122"/>
                <a:cs typeface="+mn-cs"/>
              </a:rPr>
              <a:t>小，最大不失真输出电压尽可能大。</a:t>
            </a:r>
            <a:endParaRPr kumimoji="1" lang="zh-CN" altLang="en-US" sz="2400" b="1" kern="1200" cap="none" spc="0" normalizeH="0" baseline="0" noProof="0">
              <a:solidFill>
                <a:srgbClr val="000000"/>
              </a:solidFill>
              <a:latin typeface="Times New Roman" panose="02020603050405020304" pitchFamily="18" charset="0"/>
              <a:ea typeface="宋体" panose="02010600030101010101" pitchFamily="2" charset="-122"/>
              <a:cs typeface="+mn-cs"/>
            </a:endParaRPr>
          </a:p>
        </p:txBody>
      </p:sp>
      <p:sp>
        <p:nvSpPr>
          <p:cNvPr id="14" name="Text Box 4">
            <a:extLst>
              <a:ext uri="{FF2B5EF4-FFF2-40B4-BE49-F238E27FC236}">
                <a16:creationId xmlns:a16="http://schemas.microsoft.com/office/drawing/2014/main" id="{7D058182-A12D-6F01-8F51-A2A18822700C}"/>
              </a:ext>
            </a:extLst>
          </p:cNvPr>
          <p:cNvSpPr txBox="1">
            <a:spLocks noChangeArrowheads="1"/>
          </p:cNvSpPr>
          <p:nvPr/>
        </p:nvSpPr>
        <p:spPr bwMode="auto">
          <a:xfrm>
            <a:off x="7054807" y="1921394"/>
            <a:ext cx="2438400" cy="1917700"/>
          </a:xfrm>
          <a:prstGeom prst="rect">
            <a:avLst/>
          </a:prstGeom>
          <a:noFill/>
          <a:ln>
            <a:noFill/>
          </a:ln>
          <a:effectLst/>
        </p:spPr>
        <p:txBody>
          <a:bodyPr>
            <a:spAutoFit/>
          </a:bodyPr>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pPr marR="0" defTabSz="914400">
              <a:spcBef>
                <a:spcPct val="50000"/>
              </a:spcBef>
              <a:buClrTx/>
              <a:buSzTx/>
              <a:buFontTx/>
              <a:buNone/>
              <a:defRPr/>
            </a:pPr>
            <a:r>
              <a:rPr kumimoji="1" lang="zh-CN" altLang="en-US" sz="2400" b="1" kern="1200" cap="none" spc="0" normalizeH="0" baseline="0" noProof="0">
                <a:solidFill>
                  <a:srgbClr val="A5002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偏置电路</a:t>
            </a:r>
            <a:r>
              <a:rPr kumimoji="1" lang="zh-CN" altLang="en-US" sz="2400" b="1" kern="1200" cap="none" spc="0" normalizeH="0" baseline="0" noProof="0">
                <a:solidFill>
                  <a:srgbClr val="CC0066"/>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en-US" sz="2400" b="1" kern="1200" cap="none" spc="0" normalizeH="0" baseline="0" noProof="0">
                <a:solidFill>
                  <a:srgbClr val="000000"/>
                </a:solidFill>
                <a:latin typeface="宋体" panose="02010600030101010101" pitchFamily="2" charset="-122"/>
                <a:ea typeface="宋体" panose="02010600030101010101" pitchFamily="2" charset="-122"/>
                <a:cs typeface="+mn-cs"/>
              </a:rPr>
              <a:t>为各级放大电路设置合适的静态工作点。采用电流源电路。</a:t>
            </a:r>
          </a:p>
        </p:txBody>
      </p:sp>
      <p:pic>
        <p:nvPicPr>
          <p:cNvPr id="27" name="Object 5">
            <a:extLst>
              <a:ext uri="{FF2B5EF4-FFF2-40B4-BE49-F238E27FC236}">
                <a16:creationId xmlns:a16="http://schemas.microsoft.com/office/drawing/2014/main" id="{A55B3CCB-FF9B-6865-EC00-1C4D780AACE8}"/>
              </a:ext>
            </a:extLst>
          </p:cNvPr>
          <p:cNvPicPr>
            <a:picLocks noChangeAspect="1"/>
          </p:cNvPicPr>
          <p:nvPr/>
        </p:nvPicPr>
        <p:blipFill>
          <a:blip r:embed="rId3"/>
          <a:stretch>
            <a:fillRect/>
          </a:stretch>
        </p:blipFill>
        <p:spPr>
          <a:xfrm>
            <a:off x="1943057" y="1992832"/>
            <a:ext cx="5029200" cy="1911350"/>
          </a:xfrm>
          <a:prstGeom prst="rect">
            <a:avLst/>
          </a:prstGeom>
          <a:noFill/>
          <a:ln w="38100">
            <a:noFill/>
            <a:miter/>
          </a:ln>
        </p:spPr>
      </p:pic>
    </p:spTree>
    <p:extLst>
      <p:ext uri="{BB962C8B-B14F-4D97-AF65-F5344CB8AC3E}">
        <p14:creationId xmlns:p14="http://schemas.microsoft.com/office/powerpoint/2010/main" val="1487096808"/>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3A9FA-6BDB-679F-FE81-05077B4E9D8C}"/>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AF10F216-4388-6A77-A446-D04A654CEE68}"/>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12F6617D-4320-3901-DA73-80BFF7F86BE3}"/>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a:t>
            </a:r>
            <a:r>
              <a:rPr lang="zh-CN" altLang="en-US" sz="2800" b="1" dirty="0">
                <a:latin typeface="+mj-ea"/>
                <a:ea typeface="微软雅黑" panose="020B0503020204020204" pitchFamily="34" charset="-122"/>
                <a:cs typeface="+mj-ea"/>
                <a:sym typeface="Arial" panose="020B0604020202020204" pitchFamily="34" charset="0"/>
              </a:rPr>
              <a:t>集成运放的主要参数和工作特点</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36D4C14F-75A1-2540-2628-55F8B41E6096}"/>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3" name="Rectangle 13">
            <a:extLst>
              <a:ext uri="{FF2B5EF4-FFF2-40B4-BE49-F238E27FC236}">
                <a16:creationId xmlns:a16="http://schemas.microsoft.com/office/drawing/2014/main" id="{E28613A5-E908-7CDD-424B-4B7A8FF63CF2}"/>
              </a:ext>
            </a:extLst>
          </p:cNvPr>
          <p:cNvSpPr/>
          <p:nvPr/>
        </p:nvSpPr>
        <p:spPr>
          <a:xfrm>
            <a:off x="1669098" y="1094720"/>
            <a:ext cx="5976937" cy="457200"/>
          </a:xfrm>
          <a:prstGeom prst="rect">
            <a:avLst/>
          </a:prstGeom>
          <a:noFill/>
          <a:ln>
            <a:noFill/>
          </a:ln>
        </p:spPr>
        <p:txBody>
          <a:bodyPr/>
          <a:lst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algn="l">
              <a:defRPr/>
            </a:pPr>
            <a:r>
              <a:rPr lang="zh-CN" altLang="en-US" sz="2800" dirty="0">
                <a:solidFill>
                  <a:srgbClr val="000000"/>
                </a:solidFill>
                <a:latin typeface="华文行楷" panose="02010800040101010101" pitchFamily="2" charset="-122"/>
                <a:ea typeface="华文行楷" panose="02010800040101010101" pitchFamily="2" charset="-122"/>
              </a:rPr>
              <a:t>主要参数</a:t>
            </a:r>
          </a:p>
        </p:txBody>
      </p:sp>
      <p:sp>
        <p:nvSpPr>
          <p:cNvPr id="4" name="Rectangle 20">
            <a:extLst>
              <a:ext uri="{FF2B5EF4-FFF2-40B4-BE49-F238E27FC236}">
                <a16:creationId xmlns:a16="http://schemas.microsoft.com/office/drawing/2014/main" id="{605E43F1-AE76-D80A-3080-A7384B04A1F3}"/>
              </a:ext>
            </a:extLst>
          </p:cNvPr>
          <p:cNvSpPr/>
          <p:nvPr/>
        </p:nvSpPr>
        <p:spPr>
          <a:xfrm>
            <a:off x="1512715" y="1595598"/>
            <a:ext cx="8650287" cy="839397"/>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a:lnSpc>
                <a:spcPct val="105000"/>
              </a:lnSpc>
              <a:spcBef>
                <a:spcPct val="20000"/>
              </a:spcBef>
            </a:pPr>
            <a:r>
              <a:rPr lang="en-US" altLang="zh-CN" sz="2400" dirty="0">
                <a:solidFill>
                  <a:srgbClr val="CC0000"/>
                </a:solidFill>
                <a:latin typeface="Times New Roman" panose="02020603050405020304" pitchFamily="18" charset="0"/>
              </a:rPr>
              <a:t>      1.  </a:t>
            </a:r>
            <a:r>
              <a:rPr lang="zh-CN" altLang="en-US" sz="2400" dirty="0">
                <a:solidFill>
                  <a:srgbClr val="CC0000"/>
                </a:solidFill>
                <a:latin typeface="Times New Roman" panose="02020603050405020304" pitchFamily="18" charset="0"/>
              </a:rPr>
              <a:t>最大输出电压 </a:t>
            </a:r>
            <a:r>
              <a:rPr lang="en-US" altLang="zh-CN" sz="2400" i="1" dirty="0">
                <a:solidFill>
                  <a:srgbClr val="CC0000"/>
                </a:solidFill>
                <a:latin typeface="Times New Roman" panose="02020603050405020304" pitchFamily="18" charset="0"/>
              </a:rPr>
              <a:t>U</a:t>
            </a:r>
            <a:r>
              <a:rPr lang="en-US" altLang="zh-CN" sz="2400" baseline="-25000" dirty="0">
                <a:solidFill>
                  <a:srgbClr val="CC0000"/>
                </a:solidFill>
                <a:latin typeface="Times New Roman" panose="02020603050405020304" pitchFamily="18" charset="0"/>
              </a:rPr>
              <a:t>OM</a:t>
            </a:r>
          </a:p>
          <a:p>
            <a:pPr>
              <a:lnSpc>
                <a:spcPct val="105000"/>
              </a:lnSpc>
            </a:pPr>
            <a:r>
              <a:rPr lang="en-US" altLang="zh-CN" sz="2400" dirty="0">
                <a:latin typeface="Times New Roman" panose="02020603050405020304" pitchFamily="18" charset="0"/>
              </a:rPr>
              <a:t>     </a:t>
            </a:r>
            <a:r>
              <a:rPr lang="zh-CN" altLang="en-US" sz="2400" dirty="0">
                <a:latin typeface="Times New Roman" panose="02020603050405020304" pitchFamily="18" charset="0"/>
              </a:rPr>
              <a:t>能使输出电压和输入电压保持不失真关系的最大输出电压。</a:t>
            </a:r>
            <a:endParaRPr lang="zh-CN" altLang="en-US" sz="2400" dirty="0">
              <a:solidFill>
                <a:schemeClr val="tx1"/>
              </a:solidFill>
              <a:latin typeface="Times New Roman" panose="02020603050405020304" pitchFamily="18" charset="0"/>
            </a:endParaRPr>
          </a:p>
        </p:txBody>
      </p:sp>
      <p:sp>
        <p:nvSpPr>
          <p:cNvPr id="5" name="Rectangle 21">
            <a:extLst>
              <a:ext uri="{FF2B5EF4-FFF2-40B4-BE49-F238E27FC236}">
                <a16:creationId xmlns:a16="http://schemas.microsoft.com/office/drawing/2014/main" id="{E172531D-3906-0DD1-0FB5-68F5D26B398A}"/>
              </a:ext>
            </a:extLst>
          </p:cNvPr>
          <p:cNvSpPr/>
          <p:nvPr/>
        </p:nvSpPr>
        <p:spPr>
          <a:xfrm>
            <a:off x="1476202" y="2524524"/>
            <a:ext cx="8686800" cy="1301062"/>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a:lnSpc>
                <a:spcPct val="105000"/>
              </a:lnSpc>
            </a:pPr>
            <a:r>
              <a:rPr lang="en-US" altLang="zh-CN" sz="2400" dirty="0">
                <a:solidFill>
                  <a:srgbClr val="CC0000"/>
                </a:solidFill>
                <a:latin typeface="Times New Roman" panose="02020603050405020304" pitchFamily="18" charset="0"/>
              </a:rPr>
              <a:t>      2.  </a:t>
            </a:r>
            <a:r>
              <a:rPr lang="zh-CN" altLang="en-US" sz="2400" dirty="0">
                <a:solidFill>
                  <a:srgbClr val="CC0000"/>
                </a:solidFill>
                <a:latin typeface="Times New Roman" panose="02020603050405020304" pitchFamily="18" charset="0"/>
              </a:rPr>
              <a:t>开环电压放大倍数 </a:t>
            </a:r>
            <a:r>
              <a:rPr lang="en-US" altLang="zh-CN" sz="2400" i="1" dirty="0">
                <a:solidFill>
                  <a:srgbClr val="CC0000"/>
                </a:solidFill>
                <a:latin typeface="Times New Roman" panose="02020603050405020304" pitchFamily="18" charset="0"/>
              </a:rPr>
              <a:t>A</a:t>
            </a:r>
            <a:r>
              <a:rPr lang="en-US" altLang="zh-CN" sz="2400" i="1" baseline="-25000" dirty="0">
                <a:solidFill>
                  <a:srgbClr val="CC0000"/>
                </a:solidFill>
                <a:latin typeface="Times New Roman" panose="02020603050405020304" pitchFamily="18" charset="0"/>
              </a:rPr>
              <a:t>u</a:t>
            </a:r>
            <a:r>
              <a:rPr lang="en-US" altLang="zh-CN" sz="2400" baseline="-25000" dirty="0">
                <a:solidFill>
                  <a:srgbClr val="CC0000"/>
                </a:solidFill>
                <a:latin typeface="Times New Roman" panose="02020603050405020304" pitchFamily="18" charset="0"/>
              </a:rPr>
              <a:t>o</a:t>
            </a:r>
          </a:p>
          <a:p>
            <a:pPr>
              <a:lnSpc>
                <a:spcPct val="105000"/>
              </a:lnSpc>
              <a:spcBef>
                <a:spcPct val="20000"/>
              </a:spcBef>
            </a:pPr>
            <a:r>
              <a:rPr lang="en-US" altLang="zh-CN" sz="2400" dirty="0">
                <a:solidFill>
                  <a:schemeClr val="tx1"/>
                </a:solidFill>
                <a:latin typeface="Times New Roman" panose="02020603050405020304" pitchFamily="18" charset="0"/>
              </a:rPr>
              <a:t>     </a:t>
            </a:r>
            <a:r>
              <a:rPr lang="zh-CN" altLang="en-US" sz="2400" dirty="0">
                <a:solidFill>
                  <a:schemeClr val="tx1"/>
                </a:solidFill>
                <a:latin typeface="Times New Roman" panose="02020603050405020304" pitchFamily="18" charset="0"/>
              </a:rPr>
              <a:t>运放没有接反馈电路时的差模电压放大倍数。</a:t>
            </a:r>
            <a:r>
              <a:rPr lang="zh-CN" altLang="en-US" sz="2400" dirty="0">
                <a:solidFill>
                  <a:srgbClr val="CC0000"/>
                </a:solidFill>
                <a:latin typeface="Times New Roman" panose="02020603050405020304" pitchFamily="18" charset="0"/>
              </a:rPr>
              <a:t> </a:t>
            </a:r>
            <a:r>
              <a:rPr lang="en-US" altLang="zh-CN" sz="2400" i="1" dirty="0">
                <a:solidFill>
                  <a:schemeClr val="tx1"/>
                </a:solidFill>
                <a:latin typeface="Times New Roman" panose="02020603050405020304" pitchFamily="18" charset="0"/>
              </a:rPr>
              <a:t>A</a:t>
            </a:r>
            <a:r>
              <a:rPr lang="en-US" altLang="zh-CN" sz="2400" i="1" baseline="-25000" dirty="0">
                <a:solidFill>
                  <a:schemeClr val="tx1"/>
                </a:solidFill>
                <a:latin typeface="Times New Roman" panose="02020603050405020304" pitchFamily="18" charset="0"/>
              </a:rPr>
              <a:t>u</a:t>
            </a:r>
            <a:r>
              <a:rPr lang="en-US" altLang="zh-CN" sz="2400" baseline="-25000" dirty="0">
                <a:solidFill>
                  <a:schemeClr val="tx1"/>
                </a:solidFill>
                <a:latin typeface="Times New Roman" panose="02020603050405020304" pitchFamily="18" charset="0"/>
              </a:rPr>
              <a:t>o</a:t>
            </a:r>
            <a:r>
              <a:rPr lang="zh-CN" altLang="en-US" sz="2400" dirty="0">
                <a:solidFill>
                  <a:schemeClr val="tx1"/>
                </a:solidFill>
                <a:latin typeface="Times New Roman" panose="02020603050405020304" pitchFamily="18" charset="0"/>
              </a:rPr>
              <a:t>愈高，所构成的运算电路越稳定，运算精度也越高。</a:t>
            </a:r>
          </a:p>
        </p:txBody>
      </p:sp>
      <p:sp>
        <p:nvSpPr>
          <p:cNvPr id="6" name="Rectangle 22">
            <a:extLst>
              <a:ext uri="{FF2B5EF4-FFF2-40B4-BE49-F238E27FC236}">
                <a16:creationId xmlns:a16="http://schemas.microsoft.com/office/drawing/2014/main" id="{9AC4A90F-449B-97A3-AAE5-5D527DD00D81}"/>
              </a:ext>
            </a:extLst>
          </p:cNvPr>
          <p:cNvSpPr/>
          <p:nvPr/>
        </p:nvSpPr>
        <p:spPr>
          <a:xfrm>
            <a:off x="1476202" y="5283540"/>
            <a:ext cx="8763000" cy="1210716"/>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a:lnSpc>
                <a:spcPct val="105000"/>
              </a:lnSpc>
            </a:pPr>
            <a:r>
              <a:rPr lang="en-US" altLang="zh-CN" sz="2400" dirty="0">
                <a:solidFill>
                  <a:srgbClr val="CC0000"/>
                </a:solidFill>
                <a:latin typeface="Times New Roman" panose="02020603050405020304" pitchFamily="18" charset="0"/>
              </a:rPr>
              <a:t>      6.  </a:t>
            </a:r>
            <a:r>
              <a:rPr lang="zh-CN" altLang="en-US" sz="2400" dirty="0">
                <a:solidFill>
                  <a:srgbClr val="CC0000"/>
                </a:solidFill>
                <a:latin typeface="Times New Roman" panose="02020603050405020304" pitchFamily="18" charset="0"/>
              </a:rPr>
              <a:t>最大共模输入电压 </a:t>
            </a:r>
            <a:r>
              <a:rPr lang="en-US" altLang="zh-CN" sz="2400" i="1" dirty="0">
                <a:solidFill>
                  <a:srgbClr val="CC0000"/>
                </a:solidFill>
                <a:latin typeface="Times New Roman" panose="02020603050405020304" pitchFamily="18" charset="0"/>
              </a:rPr>
              <a:t>U</a:t>
            </a:r>
            <a:r>
              <a:rPr lang="en-US" altLang="zh-CN" sz="2400" baseline="-25000" dirty="0">
                <a:solidFill>
                  <a:srgbClr val="CC0000"/>
                </a:solidFill>
                <a:latin typeface="Times New Roman" panose="02020603050405020304" pitchFamily="18" charset="0"/>
              </a:rPr>
              <a:t>ICM</a:t>
            </a:r>
          </a:p>
          <a:p>
            <a:pPr>
              <a:lnSpc>
                <a:spcPct val="105000"/>
              </a:lnSpc>
            </a:pPr>
            <a:r>
              <a:rPr lang="en-US" altLang="zh-CN" sz="2400" dirty="0">
                <a:latin typeface="Times New Roman" panose="02020603050405020304" pitchFamily="18" charset="0"/>
              </a:rPr>
              <a:t>     </a:t>
            </a:r>
            <a:r>
              <a:rPr lang="zh-CN" altLang="en-US" sz="2400" dirty="0">
                <a:latin typeface="Times New Roman" panose="02020603050405020304" pitchFamily="18" charset="0"/>
              </a:rPr>
              <a:t>运放所能承受的共模输入电压最大值。超出此值，运放的共模抑制性能下降，甚至造成器件损坏。</a:t>
            </a:r>
            <a:endParaRPr lang="zh-CN" altLang="en-US" sz="2400" baseline="-25000" dirty="0">
              <a:latin typeface="Times New Roman" panose="02020603050405020304" pitchFamily="18" charset="0"/>
            </a:endParaRPr>
          </a:p>
        </p:txBody>
      </p:sp>
      <p:sp>
        <p:nvSpPr>
          <p:cNvPr id="7" name="AutoShape 23">
            <a:extLst>
              <a:ext uri="{FF2B5EF4-FFF2-40B4-BE49-F238E27FC236}">
                <a16:creationId xmlns:a16="http://schemas.microsoft.com/office/drawing/2014/main" id="{313E5418-3E3E-D1F6-3669-9A4C2E22E590}"/>
              </a:ext>
            </a:extLst>
          </p:cNvPr>
          <p:cNvSpPr/>
          <p:nvPr/>
        </p:nvSpPr>
        <p:spPr>
          <a:xfrm>
            <a:off x="5375102" y="4059578"/>
            <a:ext cx="228600" cy="1219200"/>
          </a:xfrm>
          <a:prstGeom prst="rightBrace">
            <a:avLst>
              <a:gd name="adj1" fmla="val 44444"/>
              <a:gd name="adj2" fmla="val 50000"/>
            </a:avLst>
          </a:prstGeom>
          <a:noFill/>
          <a:ln w="28575" cap="flat" cmpd="sng">
            <a:solidFill>
              <a:schemeClr val="accent2"/>
            </a:solidFill>
            <a:prstDash val="solid"/>
            <a:headEnd type="none" w="med" len="med"/>
            <a:tailEnd type="none" w="med" len="med"/>
          </a:ln>
        </p:spPr>
        <p:txBody>
          <a:bodyPr wrap="none" anchor="ctr" anchorCtr="0"/>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endParaRPr lang="zh-CN" altLang="en-US" sz="2400" dirty="0">
              <a:latin typeface="Times New Roman" panose="02020603050405020304" pitchFamily="18" charset="0"/>
            </a:endParaRPr>
          </a:p>
        </p:txBody>
      </p:sp>
      <p:sp>
        <p:nvSpPr>
          <p:cNvPr id="8" name="Text Box 24">
            <a:extLst>
              <a:ext uri="{FF2B5EF4-FFF2-40B4-BE49-F238E27FC236}">
                <a16:creationId xmlns:a16="http://schemas.microsoft.com/office/drawing/2014/main" id="{95690888-E80B-04B0-4AEC-D063F1C6B6EF}"/>
              </a:ext>
            </a:extLst>
          </p:cNvPr>
          <p:cNvSpPr txBox="1">
            <a:spLocks noChangeArrowheads="1"/>
          </p:cNvSpPr>
          <p:nvPr/>
        </p:nvSpPr>
        <p:spPr bwMode="auto">
          <a:xfrm>
            <a:off x="5603702" y="4364378"/>
            <a:ext cx="2438400"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marR="0" defTabSz="914400">
              <a:spcBef>
                <a:spcPct val="50000"/>
              </a:spcBef>
              <a:buClrTx/>
              <a:buSzTx/>
              <a:buFontTx/>
              <a:buNone/>
              <a:defRPr/>
            </a:pPr>
            <a:r>
              <a:rPr kumimoji="1" lang="zh-CN" altLang="en-US" sz="2400"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愈小愈好</a:t>
            </a:r>
          </a:p>
        </p:txBody>
      </p:sp>
      <p:sp>
        <p:nvSpPr>
          <p:cNvPr id="9" name="Rectangle 25">
            <a:extLst>
              <a:ext uri="{FF2B5EF4-FFF2-40B4-BE49-F238E27FC236}">
                <a16:creationId xmlns:a16="http://schemas.microsoft.com/office/drawing/2014/main" id="{82C8AE05-47E5-BABF-44C2-8BA9702BBA41}"/>
              </a:ext>
            </a:extLst>
          </p:cNvPr>
          <p:cNvSpPr/>
          <p:nvPr/>
        </p:nvSpPr>
        <p:spPr>
          <a:xfrm>
            <a:off x="1476202" y="3915115"/>
            <a:ext cx="4267200" cy="1227195"/>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a:lnSpc>
                <a:spcPct val="105000"/>
              </a:lnSpc>
            </a:pPr>
            <a:r>
              <a:rPr lang="en-US" altLang="zh-CN" sz="2400" dirty="0">
                <a:solidFill>
                  <a:srgbClr val="CC0000"/>
                </a:solidFill>
                <a:latin typeface="Times New Roman" panose="02020603050405020304" pitchFamily="18" charset="0"/>
              </a:rPr>
              <a:t>      3.  </a:t>
            </a:r>
            <a:r>
              <a:rPr lang="zh-CN" altLang="en-US" sz="2400" dirty="0">
                <a:solidFill>
                  <a:srgbClr val="CC0000"/>
                </a:solidFill>
                <a:latin typeface="Times New Roman" panose="02020603050405020304" pitchFamily="18" charset="0"/>
              </a:rPr>
              <a:t>输入失调电压 </a:t>
            </a:r>
            <a:r>
              <a:rPr lang="en-US" altLang="zh-CN" sz="2400" i="1" dirty="0">
                <a:solidFill>
                  <a:srgbClr val="CC0000"/>
                </a:solidFill>
                <a:latin typeface="Times New Roman" panose="02020603050405020304" pitchFamily="18" charset="0"/>
              </a:rPr>
              <a:t>U</a:t>
            </a:r>
            <a:r>
              <a:rPr lang="en-US" altLang="zh-CN" sz="2400" baseline="-25000" dirty="0">
                <a:solidFill>
                  <a:srgbClr val="CC0000"/>
                </a:solidFill>
                <a:latin typeface="Times New Roman" panose="02020603050405020304" pitchFamily="18" charset="0"/>
              </a:rPr>
              <a:t>IO</a:t>
            </a:r>
            <a:endParaRPr lang="en-US" altLang="zh-CN" sz="2400" dirty="0">
              <a:solidFill>
                <a:srgbClr val="CC0000"/>
              </a:solidFill>
              <a:latin typeface="Times New Roman" panose="02020603050405020304" pitchFamily="18" charset="0"/>
            </a:endParaRPr>
          </a:p>
          <a:p>
            <a:pPr>
              <a:lnSpc>
                <a:spcPct val="105000"/>
              </a:lnSpc>
            </a:pPr>
            <a:r>
              <a:rPr lang="en-US" altLang="zh-CN" sz="2400" dirty="0">
                <a:solidFill>
                  <a:srgbClr val="CC0000"/>
                </a:solidFill>
                <a:latin typeface="Times New Roman" panose="02020603050405020304" pitchFamily="18" charset="0"/>
              </a:rPr>
              <a:t>      4.  </a:t>
            </a:r>
            <a:r>
              <a:rPr lang="zh-CN" altLang="en-US" sz="2400" dirty="0">
                <a:solidFill>
                  <a:srgbClr val="CC0000"/>
                </a:solidFill>
                <a:latin typeface="Times New Roman" panose="02020603050405020304" pitchFamily="18" charset="0"/>
              </a:rPr>
              <a:t>输入失调电流 </a:t>
            </a:r>
            <a:r>
              <a:rPr lang="en-US" altLang="zh-CN" sz="2400" i="1" dirty="0">
                <a:solidFill>
                  <a:srgbClr val="CC0000"/>
                </a:solidFill>
                <a:latin typeface="Times New Roman" panose="02020603050405020304" pitchFamily="18" charset="0"/>
              </a:rPr>
              <a:t>I</a:t>
            </a:r>
            <a:r>
              <a:rPr lang="en-US" altLang="zh-CN" sz="2400" baseline="-25000" dirty="0">
                <a:solidFill>
                  <a:srgbClr val="CC0000"/>
                </a:solidFill>
                <a:latin typeface="Times New Roman" panose="02020603050405020304" pitchFamily="18" charset="0"/>
              </a:rPr>
              <a:t>IO</a:t>
            </a:r>
            <a:endParaRPr lang="en-US" altLang="zh-CN" sz="2400" dirty="0">
              <a:solidFill>
                <a:srgbClr val="CC0000"/>
              </a:solidFill>
              <a:latin typeface="Times New Roman" panose="02020603050405020304" pitchFamily="18" charset="0"/>
            </a:endParaRPr>
          </a:p>
          <a:p>
            <a:pPr>
              <a:lnSpc>
                <a:spcPct val="105000"/>
              </a:lnSpc>
            </a:pPr>
            <a:r>
              <a:rPr lang="en-US" altLang="zh-CN" sz="2400" dirty="0">
                <a:solidFill>
                  <a:srgbClr val="CC0000"/>
                </a:solidFill>
                <a:latin typeface="Times New Roman" panose="02020603050405020304" pitchFamily="18" charset="0"/>
              </a:rPr>
              <a:t>      5.  </a:t>
            </a:r>
            <a:r>
              <a:rPr lang="zh-CN" altLang="en-US" sz="2400" dirty="0">
                <a:solidFill>
                  <a:srgbClr val="CC0000"/>
                </a:solidFill>
                <a:latin typeface="Times New Roman" panose="02020603050405020304" pitchFamily="18" charset="0"/>
              </a:rPr>
              <a:t>输入偏置电流 </a:t>
            </a:r>
            <a:r>
              <a:rPr lang="en-US" altLang="zh-CN" sz="2400" i="1" dirty="0">
                <a:solidFill>
                  <a:srgbClr val="CC0000"/>
                </a:solidFill>
                <a:latin typeface="Times New Roman" panose="02020603050405020304" pitchFamily="18" charset="0"/>
              </a:rPr>
              <a:t>I</a:t>
            </a:r>
            <a:r>
              <a:rPr lang="en-US" altLang="zh-CN" sz="2400" baseline="-25000" dirty="0">
                <a:solidFill>
                  <a:srgbClr val="CC0000"/>
                </a:solidFill>
                <a:latin typeface="Times New Roman" panose="02020603050405020304" pitchFamily="18" charset="0"/>
              </a:rPr>
              <a:t>IB</a:t>
            </a:r>
          </a:p>
        </p:txBody>
      </p:sp>
    </p:spTree>
    <p:extLst>
      <p:ext uri="{BB962C8B-B14F-4D97-AF65-F5344CB8AC3E}">
        <p14:creationId xmlns:p14="http://schemas.microsoft.com/office/powerpoint/2010/main" val="434631812"/>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5EAE0-3422-21FC-9684-97CC99F7715D}"/>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D844A9FD-6292-B349-AB31-3B65D98F13D3}"/>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05DA902A-CB40-DBCE-3276-D574362A45FA}"/>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a:t>
            </a:r>
            <a:r>
              <a:rPr lang="zh-CN" altLang="en-US" sz="2800" b="1" dirty="0">
                <a:latin typeface="+mj-ea"/>
                <a:ea typeface="微软雅黑" panose="020B0503020204020204" pitchFamily="34" charset="-122"/>
                <a:cs typeface="+mj-ea"/>
                <a:sym typeface="Arial" panose="020B0604020202020204" pitchFamily="34" charset="0"/>
              </a:rPr>
              <a:t>集成运放的主要参数和工作特点</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C1613BC4-C767-4CC8-28BF-8C1C727BA866}"/>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0" name="Text Box 3">
            <a:extLst>
              <a:ext uri="{FF2B5EF4-FFF2-40B4-BE49-F238E27FC236}">
                <a16:creationId xmlns:a16="http://schemas.microsoft.com/office/drawing/2014/main" id="{3BA3529D-2107-C56E-2BA4-819E2B240384}"/>
              </a:ext>
            </a:extLst>
          </p:cNvPr>
          <p:cNvSpPr txBox="1"/>
          <p:nvPr/>
        </p:nvSpPr>
        <p:spPr>
          <a:xfrm>
            <a:off x="2363440" y="2821866"/>
            <a:ext cx="4130675" cy="519113"/>
          </a:xfrm>
          <a:prstGeom prst="rect">
            <a:avLst/>
          </a:prstGeom>
          <a:noFill/>
          <a:ln w="38100">
            <a:noFill/>
          </a:ln>
        </p:spPr>
        <p:txBody>
          <a:bodyPr wrap="square" anchor="ctr" anchorCtr="0">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en-US" altLang="zh-CN" dirty="0">
                <a:solidFill>
                  <a:srgbClr val="005200"/>
                </a:solidFill>
                <a:latin typeface="Times New Roman" panose="02020603050405020304" pitchFamily="18" charset="0"/>
              </a:rPr>
              <a:t>(1)  </a:t>
            </a:r>
            <a:r>
              <a:rPr lang="zh-CN" altLang="en-US" dirty="0">
                <a:solidFill>
                  <a:srgbClr val="005200"/>
                </a:solidFill>
                <a:latin typeface="Times New Roman" panose="02020603050405020304" pitchFamily="18" charset="0"/>
              </a:rPr>
              <a:t>开环电压放大倍数</a:t>
            </a:r>
            <a:r>
              <a:rPr lang="zh-CN" altLang="en-US" i="1" dirty="0">
                <a:solidFill>
                  <a:srgbClr val="006600"/>
                </a:solidFill>
                <a:latin typeface="Times New Roman" panose="02020603050405020304" pitchFamily="18" charset="0"/>
              </a:rPr>
              <a:t> </a:t>
            </a:r>
            <a:endParaRPr lang="zh-CN" altLang="en-US" dirty="0">
              <a:solidFill>
                <a:srgbClr val="006600"/>
              </a:solidFill>
              <a:latin typeface="Times New Roman" panose="02020603050405020304" pitchFamily="18" charset="0"/>
            </a:endParaRPr>
          </a:p>
        </p:txBody>
      </p:sp>
      <p:sp>
        <p:nvSpPr>
          <p:cNvPr id="21" name="Text Box 4">
            <a:extLst>
              <a:ext uri="{FF2B5EF4-FFF2-40B4-BE49-F238E27FC236}">
                <a16:creationId xmlns:a16="http://schemas.microsoft.com/office/drawing/2014/main" id="{4C4EE5AC-AEE4-3866-9730-1A9223A3E200}"/>
              </a:ext>
            </a:extLst>
          </p:cNvPr>
          <p:cNvSpPr txBox="1"/>
          <p:nvPr/>
        </p:nvSpPr>
        <p:spPr>
          <a:xfrm>
            <a:off x="2349500" y="3489309"/>
            <a:ext cx="2933700" cy="519113"/>
          </a:xfrm>
          <a:prstGeom prst="rect">
            <a:avLst/>
          </a:prstGeom>
          <a:noFill/>
          <a:ln w="38100">
            <a:noFill/>
          </a:ln>
        </p:spPr>
        <p:txBody>
          <a:bodyPr wrap="square" anchor="ctr" anchorCtr="0">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en-US" altLang="zh-CN" dirty="0">
                <a:solidFill>
                  <a:srgbClr val="005200"/>
                </a:solidFill>
                <a:latin typeface="Times New Roman" panose="02020603050405020304" pitchFamily="18" charset="0"/>
              </a:rPr>
              <a:t>(2)  </a:t>
            </a:r>
            <a:r>
              <a:rPr lang="zh-CN" altLang="en-US" dirty="0">
                <a:solidFill>
                  <a:srgbClr val="005200"/>
                </a:solidFill>
                <a:latin typeface="Times New Roman" panose="02020603050405020304" pitchFamily="18" charset="0"/>
              </a:rPr>
              <a:t>差模输入电阻</a:t>
            </a:r>
          </a:p>
        </p:txBody>
      </p:sp>
      <p:sp>
        <p:nvSpPr>
          <p:cNvPr id="22" name="Rectangle 5">
            <a:extLst>
              <a:ext uri="{FF2B5EF4-FFF2-40B4-BE49-F238E27FC236}">
                <a16:creationId xmlns:a16="http://schemas.microsoft.com/office/drawing/2014/main" id="{081EC3F2-5C38-BBCD-0699-8AC47736F505}"/>
              </a:ext>
            </a:extLst>
          </p:cNvPr>
          <p:cNvSpPr/>
          <p:nvPr/>
        </p:nvSpPr>
        <p:spPr>
          <a:xfrm>
            <a:off x="2160588" y="4156752"/>
            <a:ext cx="3287712" cy="519113"/>
          </a:xfrm>
          <a:prstGeom prst="rect">
            <a:avLst/>
          </a:prstGeom>
          <a:noFill/>
          <a:ln w="38100">
            <a:noFill/>
          </a:ln>
        </p:spPr>
        <p:txBody>
          <a:bodyPr wrap="square" anchor="ctr" anchorCtr="0">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algn="ctr" eaLnBrk="1" hangingPunct="1">
              <a:spcBef>
                <a:spcPct val="50000"/>
              </a:spcBef>
            </a:pPr>
            <a:r>
              <a:rPr lang="en-US" altLang="zh-CN" dirty="0">
                <a:solidFill>
                  <a:srgbClr val="005200"/>
                </a:solidFill>
                <a:latin typeface="Times New Roman" panose="02020603050405020304" pitchFamily="18" charset="0"/>
              </a:rPr>
              <a:t>(3)  </a:t>
            </a:r>
            <a:r>
              <a:rPr lang="zh-CN" altLang="en-US" dirty="0">
                <a:solidFill>
                  <a:srgbClr val="005200"/>
                </a:solidFill>
                <a:latin typeface="Times New Roman" panose="02020603050405020304" pitchFamily="18" charset="0"/>
              </a:rPr>
              <a:t>开环输出电阻</a:t>
            </a:r>
          </a:p>
        </p:txBody>
      </p:sp>
      <p:sp>
        <p:nvSpPr>
          <p:cNvPr id="23" name="Rectangle 6">
            <a:extLst>
              <a:ext uri="{FF2B5EF4-FFF2-40B4-BE49-F238E27FC236}">
                <a16:creationId xmlns:a16="http://schemas.microsoft.com/office/drawing/2014/main" id="{A20AA1BC-0B26-D0FC-6528-790B8C7BCF44}"/>
              </a:ext>
            </a:extLst>
          </p:cNvPr>
          <p:cNvSpPr/>
          <p:nvPr/>
        </p:nvSpPr>
        <p:spPr>
          <a:xfrm>
            <a:off x="2349500" y="4812880"/>
            <a:ext cx="3054350" cy="519113"/>
          </a:xfrm>
          <a:prstGeom prst="rect">
            <a:avLst/>
          </a:prstGeom>
          <a:noFill/>
          <a:ln w="38100">
            <a:noFill/>
          </a:ln>
        </p:spPr>
        <p:txBody>
          <a:bodyPr wrap="square" anchor="ctr" anchorCtr="0">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en-US" altLang="zh-CN" dirty="0">
                <a:solidFill>
                  <a:srgbClr val="005200"/>
                </a:solidFill>
                <a:latin typeface="Times New Roman" panose="02020603050405020304" pitchFamily="18" charset="0"/>
              </a:rPr>
              <a:t>(4)  </a:t>
            </a:r>
            <a:r>
              <a:rPr lang="zh-CN" altLang="en-US" dirty="0">
                <a:solidFill>
                  <a:srgbClr val="005200"/>
                </a:solidFill>
                <a:latin typeface="Times New Roman" panose="02020603050405020304" pitchFamily="18" charset="0"/>
              </a:rPr>
              <a:t>共模抑制比</a:t>
            </a:r>
          </a:p>
        </p:txBody>
      </p:sp>
      <p:pic>
        <p:nvPicPr>
          <p:cNvPr id="24" name="Object 9">
            <a:extLst>
              <a:ext uri="{FF2B5EF4-FFF2-40B4-BE49-F238E27FC236}">
                <a16:creationId xmlns:a16="http://schemas.microsoft.com/office/drawing/2014/main" id="{180E1591-E323-6C7E-B065-CC308A6A684B}"/>
              </a:ext>
            </a:extLst>
          </p:cNvPr>
          <p:cNvPicPr>
            <a:picLocks noChangeAspect="1"/>
          </p:cNvPicPr>
          <p:nvPr/>
        </p:nvPicPr>
        <p:blipFill>
          <a:blip r:embed="rId3"/>
          <a:stretch>
            <a:fillRect/>
          </a:stretch>
        </p:blipFill>
        <p:spPr>
          <a:xfrm>
            <a:off x="6033740" y="2760345"/>
            <a:ext cx="1463675" cy="560387"/>
          </a:xfrm>
          <a:prstGeom prst="rect">
            <a:avLst/>
          </a:prstGeom>
          <a:noFill/>
          <a:ln w="38100">
            <a:noFill/>
            <a:miter/>
          </a:ln>
        </p:spPr>
      </p:pic>
      <p:pic>
        <p:nvPicPr>
          <p:cNvPr id="25" name="Object 10">
            <a:extLst>
              <a:ext uri="{FF2B5EF4-FFF2-40B4-BE49-F238E27FC236}">
                <a16:creationId xmlns:a16="http://schemas.microsoft.com/office/drawing/2014/main" id="{F7E8D79B-EC13-14DA-2CEE-8E85CD9B59F8}"/>
              </a:ext>
            </a:extLst>
          </p:cNvPr>
          <p:cNvPicPr>
            <a:picLocks noChangeAspect="1"/>
          </p:cNvPicPr>
          <p:nvPr/>
        </p:nvPicPr>
        <p:blipFill>
          <a:blip r:embed="rId4"/>
          <a:stretch>
            <a:fillRect/>
          </a:stretch>
        </p:blipFill>
        <p:spPr>
          <a:xfrm>
            <a:off x="6096000" y="3435725"/>
            <a:ext cx="1323975" cy="487363"/>
          </a:xfrm>
          <a:prstGeom prst="rect">
            <a:avLst/>
          </a:prstGeom>
          <a:noFill/>
          <a:ln w="38100">
            <a:noFill/>
            <a:miter/>
          </a:ln>
        </p:spPr>
      </p:pic>
      <p:pic>
        <p:nvPicPr>
          <p:cNvPr id="26" name="Object 11">
            <a:extLst>
              <a:ext uri="{FF2B5EF4-FFF2-40B4-BE49-F238E27FC236}">
                <a16:creationId xmlns:a16="http://schemas.microsoft.com/office/drawing/2014/main" id="{19FF2F42-0092-F901-0E3E-A9DE97AE3CFB}"/>
              </a:ext>
            </a:extLst>
          </p:cNvPr>
          <p:cNvPicPr>
            <a:picLocks noChangeAspect="1"/>
          </p:cNvPicPr>
          <p:nvPr/>
        </p:nvPicPr>
        <p:blipFill>
          <a:blip r:embed="rId5"/>
          <a:stretch>
            <a:fillRect/>
          </a:stretch>
        </p:blipFill>
        <p:spPr>
          <a:xfrm>
            <a:off x="6121400" y="4155556"/>
            <a:ext cx="1122363" cy="487362"/>
          </a:xfrm>
          <a:prstGeom prst="rect">
            <a:avLst/>
          </a:prstGeom>
          <a:noFill/>
          <a:ln w="38100">
            <a:noFill/>
            <a:miter/>
          </a:ln>
        </p:spPr>
      </p:pic>
      <p:pic>
        <p:nvPicPr>
          <p:cNvPr id="27" name="Object 12">
            <a:extLst>
              <a:ext uri="{FF2B5EF4-FFF2-40B4-BE49-F238E27FC236}">
                <a16:creationId xmlns:a16="http://schemas.microsoft.com/office/drawing/2014/main" id="{12250E20-473B-201C-EC54-4E178A5C8E1A}"/>
              </a:ext>
            </a:extLst>
          </p:cNvPr>
          <p:cNvPicPr>
            <a:picLocks noChangeAspect="1"/>
          </p:cNvPicPr>
          <p:nvPr/>
        </p:nvPicPr>
        <p:blipFill>
          <a:blip r:embed="rId6"/>
          <a:stretch>
            <a:fillRect/>
          </a:stretch>
        </p:blipFill>
        <p:spPr>
          <a:xfrm>
            <a:off x="6080125" y="4797396"/>
            <a:ext cx="1905000" cy="504825"/>
          </a:xfrm>
          <a:prstGeom prst="rect">
            <a:avLst/>
          </a:prstGeom>
          <a:noFill/>
          <a:ln w="38100">
            <a:noFill/>
            <a:miter/>
          </a:ln>
        </p:spPr>
      </p:pic>
      <p:sp>
        <p:nvSpPr>
          <p:cNvPr id="28" name="Text Box 13">
            <a:extLst>
              <a:ext uri="{FF2B5EF4-FFF2-40B4-BE49-F238E27FC236}">
                <a16:creationId xmlns:a16="http://schemas.microsoft.com/office/drawing/2014/main" id="{F76A9D5F-1C43-4968-BDC3-DA2CBB241690}"/>
              </a:ext>
            </a:extLst>
          </p:cNvPr>
          <p:cNvSpPr txBox="1"/>
          <p:nvPr/>
        </p:nvSpPr>
        <p:spPr>
          <a:xfrm>
            <a:off x="1680815" y="1580832"/>
            <a:ext cx="8486775" cy="982385"/>
          </a:xfrm>
          <a:prstGeom prst="rect">
            <a:avLst/>
          </a:prstGeom>
          <a:noFill/>
          <a:ln w="9525">
            <a:noFill/>
          </a:ln>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lnSpc>
                <a:spcPct val="110000"/>
              </a:lnSpc>
            </a:pPr>
            <a:r>
              <a:rPr lang="en-US" altLang="zh-CN" dirty="0">
                <a:solidFill>
                  <a:schemeClr val="tx1"/>
                </a:solidFill>
                <a:latin typeface="Times New Roman" panose="02020603050405020304" pitchFamily="18" charset="0"/>
              </a:rPr>
              <a:t>        </a:t>
            </a:r>
            <a:r>
              <a:rPr lang="zh-CN" altLang="en-US" dirty="0">
                <a:solidFill>
                  <a:schemeClr val="tx1"/>
                </a:solidFill>
                <a:latin typeface="Times New Roman" panose="02020603050405020304" pitchFamily="18" charset="0"/>
              </a:rPr>
              <a:t>在分析运算放大器时，一般将它看成是理想的</a:t>
            </a:r>
            <a:r>
              <a:rPr lang="zh-CN" altLang="en-US" dirty="0">
                <a:solidFill>
                  <a:schemeClr val="tx1"/>
                </a:solidFill>
                <a:latin typeface="宋体" panose="02010600030101010101" pitchFamily="2" charset="-122"/>
              </a:rPr>
              <a:t>运算放大器。理想化的主要条件：</a:t>
            </a:r>
          </a:p>
        </p:txBody>
      </p:sp>
    </p:spTree>
    <p:extLst>
      <p:ext uri="{BB962C8B-B14F-4D97-AF65-F5344CB8AC3E}">
        <p14:creationId xmlns:p14="http://schemas.microsoft.com/office/powerpoint/2010/main" val="2418503846"/>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B9243-E4BC-F521-73C1-719DEA84EE5F}"/>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3E36DC3E-FC54-9E29-CE0B-23610B2AD9CF}"/>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E452A38E-17B7-527A-1458-E8DB61E01D0E}"/>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a:t>
            </a:r>
            <a:r>
              <a:rPr lang="zh-CN" altLang="en-US" sz="2800" b="1" dirty="0">
                <a:latin typeface="+mj-ea"/>
                <a:ea typeface="微软雅黑" panose="020B0503020204020204" pitchFamily="34" charset="-122"/>
                <a:cs typeface="+mj-ea"/>
                <a:sym typeface="Arial" panose="020B0604020202020204" pitchFamily="34" charset="0"/>
              </a:rPr>
              <a:t>集成运放的主要参数和工作特点</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333DFC82-913B-606A-376B-F576BF7CF9A6}"/>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40" name="Text Box 5">
            <a:extLst>
              <a:ext uri="{FF2B5EF4-FFF2-40B4-BE49-F238E27FC236}">
                <a16:creationId xmlns:a16="http://schemas.microsoft.com/office/drawing/2014/main" id="{7A87DA7B-332C-09D3-02F8-A6F51C404C56}"/>
              </a:ext>
            </a:extLst>
          </p:cNvPr>
          <p:cNvSpPr txBox="1">
            <a:spLocks noChangeArrowheads="1"/>
          </p:cNvSpPr>
          <p:nvPr/>
        </p:nvSpPr>
        <p:spPr bwMode="auto">
          <a:xfrm>
            <a:off x="1019002" y="1220888"/>
            <a:ext cx="4800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defRPr/>
            </a:pPr>
            <a:r>
              <a:rPr lang="zh-CN" altLang="en-US" b="0" dirty="0">
                <a:solidFill>
                  <a:srgbClr val="000000"/>
                </a:solidFill>
                <a:latin typeface="华文行楷" panose="02010800040101010101" pitchFamily="2" charset="-122"/>
                <a:ea typeface="华文行楷" panose="02010800040101010101" pitchFamily="2" charset="-122"/>
                <a:cs typeface="+mj-cs"/>
              </a:rPr>
              <a:t>电压传输特性</a:t>
            </a:r>
            <a:endParaRPr lang="en-US" altLang="zh-CN" b="0" dirty="0">
              <a:solidFill>
                <a:srgbClr val="000000"/>
              </a:solidFill>
              <a:latin typeface="华文行楷" panose="02010800040101010101" pitchFamily="2" charset="-122"/>
              <a:ea typeface="华文行楷" panose="02010800040101010101" pitchFamily="2" charset="-122"/>
              <a:cs typeface="+mj-cs"/>
            </a:endParaRPr>
          </a:p>
        </p:txBody>
      </p:sp>
      <p:sp>
        <p:nvSpPr>
          <p:cNvPr id="41" name="Text Box 3">
            <a:extLst>
              <a:ext uri="{FF2B5EF4-FFF2-40B4-BE49-F238E27FC236}">
                <a16:creationId xmlns:a16="http://schemas.microsoft.com/office/drawing/2014/main" id="{65777580-5CC8-3F84-E0F5-640CBF85CB1C}"/>
              </a:ext>
            </a:extLst>
          </p:cNvPr>
          <p:cNvSpPr txBox="1"/>
          <p:nvPr/>
        </p:nvSpPr>
        <p:spPr>
          <a:xfrm>
            <a:off x="2041467" y="4814988"/>
            <a:ext cx="8153400" cy="895350"/>
          </a:xfrm>
          <a:prstGeom prst="rect">
            <a:avLst/>
          </a:prstGeom>
          <a:noFill/>
          <a:ln w="9525">
            <a:noFill/>
          </a:ln>
        </p:spPr>
        <p:txBody>
          <a:bodyPr>
            <a:spAutoFit/>
          </a:bodyPr>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pPr>
              <a:lnSpc>
                <a:spcPct val="110000"/>
              </a:lnSpc>
            </a:pPr>
            <a:r>
              <a:rPr lang="en-US" altLang="zh-CN" sz="2000" dirty="0">
                <a:latin typeface="Times New Roman" panose="02020603050405020304" pitchFamily="18" charset="0"/>
              </a:rPr>
              <a:t>     </a:t>
            </a:r>
            <a:r>
              <a:rPr lang="zh-CN" altLang="zh-CN" sz="2400" b="1" dirty="0">
                <a:solidFill>
                  <a:srgbClr val="000000"/>
                </a:solidFill>
                <a:latin typeface="Times New Roman" panose="02020603050405020304" pitchFamily="18" charset="0"/>
              </a:rPr>
              <a:t>由于</a:t>
            </a:r>
            <a:r>
              <a:rPr lang="zh-CN" altLang="zh-CN" sz="2400" b="1" i="1" dirty="0">
                <a:solidFill>
                  <a:srgbClr val="000000"/>
                </a:solidFill>
                <a:latin typeface="Times New Roman" panose="02020603050405020304" pitchFamily="18" charset="0"/>
              </a:rPr>
              <a:t>A</a:t>
            </a:r>
            <a:r>
              <a:rPr lang="zh-CN" altLang="zh-CN" sz="2400" b="1" baseline="-25000" dirty="0">
                <a:solidFill>
                  <a:srgbClr val="000000"/>
                </a:solidFill>
                <a:latin typeface="Times New Roman" panose="02020603050405020304" pitchFamily="18" charset="0"/>
              </a:rPr>
              <a:t>od</a:t>
            </a:r>
            <a:r>
              <a:rPr lang="zh-CN" altLang="zh-CN" sz="2400" b="1" dirty="0">
                <a:solidFill>
                  <a:srgbClr val="000000"/>
                </a:solidFill>
                <a:latin typeface="Times New Roman" panose="02020603050405020304" pitchFamily="18" charset="0"/>
              </a:rPr>
              <a:t>高达几十万倍，所以集成运放工作在线性区时的最大输入电压</a:t>
            </a:r>
            <a:r>
              <a:rPr lang="en-US" altLang="zh-CN" sz="2400" dirty="0">
                <a:solidFill>
                  <a:schemeClr val="tx1"/>
                </a:solidFill>
                <a:latin typeface="宋体" panose="02010600030101010101" pitchFamily="2" charset="-122"/>
                <a:sym typeface="Symbol" panose="05050102010706020507" pitchFamily="18" charset="2"/>
              </a:rPr>
              <a:t>(</a:t>
            </a:r>
            <a:r>
              <a:rPr lang="en-US" altLang="zh-CN" sz="2400" i="1" dirty="0">
                <a:solidFill>
                  <a:schemeClr val="tx1"/>
                </a:solidFill>
                <a:latin typeface="Times New Roman" panose="02020603050405020304" pitchFamily="18" charset="0"/>
                <a:ea typeface="创艺繁标宋" pitchFamily="2" charset="-122"/>
                <a:sym typeface="Symbol" panose="05050102010706020507" pitchFamily="18" charset="2"/>
              </a:rPr>
              <a:t>u</a:t>
            </a:r>
            <a:r>
              <a:rPr lang="en-US" altLang="zh-CN" sz="2400" i="1" baseline="-25000" dirty="0">
                <a:solidFill>
                  <a:schemeClr val="tx1"/>
                </a:solidFill>
                <a:latin typeface="Times New Roman" panose="02020603050405020304" pitchFamily="18" charset="0"/>
                <a:ea typeface="创艺繁标宋" pitchFamily="2" charset="-122"/>
                <a:sym typeface="Symbol" panose="05050102010706020507" pitchFamily="18" charset="2"/>
              </a:rPr>
              <a:t>+</a:t>
            </a:r>
            <a:r>
              <a:rPr lang="en-US" altLang="zh-CN" sz="2400" dirty="0">
                <a:solidFill>
                  <a:schemeClr val="tx1"/>
                </a:solidFill>
                <a:latin typeface="Times New Roman" panose="02020603050405020304" pitchFamily="18" charset="0"/>
                <a:ea typeface="创艺繁标宋" pitchFamily="2" charset="-122"/>
                <a:sym typeface="Symbol" panose="05050102010706020507" pitchFamily="18" charset="2"/>
              </a:rPr>
              <a:t>– </a:t>
            </a:r>
            <a:r>
              <a:rPr lang="en-US" altLang="zh-CN" sz="2400" i="1" dirty="0">
                <a:solidFill>
                  <a:schemeClr val="tx1"/>
                </a:solidFill>
                <a:latin typeface="Times New Roman" panose="02020603050405020304" pitchFamily="18" charset="0"/>
                <a:ea typeface="创艺繁标宋" pitchFamily="2" charset="-122"/>
                <a:sym typeface="Symbol" panose="05050102010706020507" pitchFamily="18" charset="2"/>
              </a:rPr>
              <a:t>u</a:t>
            </a:r>
            <a:r>
              <a:rPr lang="en-US" altLang="zh-CN" sz="2400" i="1" baseline="-25000" dirty="0">
                <a:solidFill>
                  <a:schemeClr val="tx1"/>
                </a:solidFill>
                <a:latin typeface="Times New Roman" panose="02020603050405020304" pitchFamily="18" charset="0"/>
                <a:ea typeface="创艺繁标宋" pitchFamily="2" charset="-122"/>
                <a:sym typeface="Symbol" panose="05050102010706020507" pitchFamily="18" charset="2"/>
              </a:rPr>
              <a:t>–</a:t>
            </a:r>
            <a:r>
              <a:rPr lang="en-US" altLang="zh-CN" sz="2400" dirty="0">
                <a:solidFill>
                  <a:schemeClr val="tx1"/>
                </a:solidFill>
                <a:latin typeface="Times New Roman" panose="02020603050405020304" pitchFamily="18" charset="0"/>
                <a:sym typeface="Symbol" panose="05050102010706020507" pitchFamily="18" charset="2"/>
              </a:rPr>
              <a:t>)</a:t>
            </a:r>
            <a:r>
              <a:rPr lang="zh-CN" altLang="zh-CN" sz="2400" b="1" dirty="0">
                <a:solidFill>
                  <a:srgbClr val="000000"/>
                </a:solidFill>
                <a:latin typeface="Times New Roman" panose="02020603050405020304" pitchFamily="18" charset="0"/>
              </a:rPr>
              <a:t>的数值仅为几十～一百多微伏。</a:t>
            </a:r>
            <a:endParaRPr lang="zh-CN" altLang="en-US" sz="2400" b="1" dirty="0">
              <a:solidFill>
                <a:srgbClr val="CC0066"/>
              </a:solidFill>
              <a:latin typeface="Times New Roman" panose="02020603050405020304" pitchFamily="18" charset="0"/>
            </a:endParaRPr>
          </a:p>
        </p:txBody>
      </p:sp>
      <p:sp>
        <p:nvSpPr>
          <p:cNvPr id="44" name="Text Box 6">
            <a:extLst>
              <a:ext uri="{FF2B5EF4-FFF2-40B4-BE49-F238E27FC236}">
                <a16:creationId xmlns:a16="http://schemas.microsoft.com/office/drawing/2014/main" id="{4150A7BD-742F-C7E0-8F94-D8979FE42A98}"/>
              </a:ext>
            </a:extLst>
          </p:cNvPr>
          <p:cNvSpPr txBox="1"/>
          <p:nvPr/>
        </p:nvSpPr>
        <p:spPr>
          <a:xfrm>
            <a:off x="2193867" y="3443388"/>
            <a:ext cx="3810000" cy="1306513"/>
          </a:xfrm>
          <a:prstGeom prst="rect">
            <a:avLst/>
          </a:prstGeom>
          <a:solidFill>
            <a:schemeClr val="bg1">
              <a:lumMod val="85000"/>
            </a:schemeClr>
          </a:solidFill>
          <a:ln w="9525" cap="flat" cmpd="sng">
            <a:solidFill>
              <a:srgbClr val="FF0000"/>
            </a:solidFill>
            <a:prstDash val="solid"/>
            <a:miter/>
            <a:headEnd type="none" w="med" len="med"/>
            <a:tailEnd type="none" w="med" len="med"/>
          </a:ln>
        </p:spPr>
        <p:txBody>
          <a:bodyPr>
            <a:spAutoFit/>
          </a:bodyPr>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pPr>
              <a:lnSpc>
                <a:spcPct val="110000"/>
              </a:lnSpc>
            </a:pPr>
            <a:r>
              <a:rPr lang="zh-CN" altLang="en-US" sz="2400" b="1" dirty="0">
                <a:solidFill>
                  <a:srgbClr val="000000"/>
                </a:solidFill>
                <a:latin typeface="Times New Roman" panose="02020603050405020304" pitchFamily="18" charset="0"/>
              </a:rPr>
              <a:t>在线性区：</a:t>
            </a:r>
          </a:p>
          <a:p>
            <a:pPr eaLnBrk="1" hangingPunct="1">
              <a:lnSpc>
                <a:spcPct val="115000"/>
              </a:lnSpc>
            </a:pPr>
            <a:r>
              <a:rPr lang="en-US" altLang="zh-CN" sz="2400" i="1" dirty="0" err="1">
                <a:solidFill>
                  <a:schemeClr val="tx1"/>
                </a:solidFill>
                <a:latin typeface="Times New Roman" panose="02020603050405020304" pitchFamily="18" charset="0"/>
                <a:ea typeface="创艺繁标宋" pitchFamily="2" charset="-122"/>
                <a:sym typeface="Symbol" panose="05050102010706020507" pitchFamily="18" charset="2"/>
              </a:rPr>
              <a:t>u</a:t>
            </a:r>
            <a:r>
              <a:rPr lang="en-US" altLang="zh-CN" sz="2000" baseline="-25000" dirty="0" err="1">
                <a:solidFill>
                  <a:schemeClr val="tx1"/>
                </a:solidFill>
                <a:latin typeface="Times New Roman" panose="02020603050405020304" pitchFamily="18" charset="0"/>
                <a:ea typeface="创艺繁标宋" pitchFamily="2" charset="-122"/>
                <a:sym typeface="Symbol" panose="05050102010706020507" pitchFamily="18" charset="2"/>
              </a:rPr>
              <a:t>O</a:t>
            </a:r>
            <a:r>
              <a:rPr lang="en-US" altLang="zh-CN" sz="2400" i="1" dirty="0">
                <a:solidFill>
                  <a:schemeClr val="tx1"/>
                </a:solidFill>
                <a:latin typeface="Times New Roman" panose="02020603050405020304" pitchFamily="18" charset="0"/>
                <a:ea typeface="创艺繁标宋" pitchFamily="2" charset="-122"/>
                <a:sym typeface="Symbol" panose="05050102010706020507" pitchFamily="18" charset="2"/>
              </a:rPr>
              <a:t> </a:t>
            </a:r>
            <a:r>
              <a:rPr lang="en-US" altLang="zh-CN" sz="2400" dirty="0">
                <a:solidFill>
                  <a:schemeClr val="tx1"/>
                </a:solidFill>
                <a:latin typeface="Times New Roman" panose="02020603050405020304" pitchFamily="18" charset="0"/>
                <a:ea typeface="创艺繁标宋" pitchFamily="2" charset="-122"/>
                <a:sym typeface="Symbol" panose="05050102010706020507" pitchFamily="18" charset="2"/>
              </a:rPr>
              <a:t>=</a:t>
            </a:r>
            <a:r>
              <a:rPr lang="en-US" altLang="zh-CN" sz="2400" i="1" dirty="0">
                <a:solidFill>
                  <a:schemeClr val="tx1"/>
                </a:solidFill>
                <a:latin typeface="Times New Roman" panose="02020603050405020304" pitchFamily="18" charset="0"/>
                <a:ea typeface="创艺繁标宋" pitchFamily="2" charset="-122"/>
                <a:sym typeface="Symbol" panose="05050102010706020507" pitchFamily="18" charset="2"/>
              </a:rPr>
              <a:t> </a:t>
            </a:r>
            <a:r>
              <a:rPr lang="zh-CN" altLang="zh-CN" sz="2400" i="1" dirty="0">
                <a:solidFill>
                  <a:srgbClr val="000000"/>
                </a:solidFill>
                <a:latin typeface="Times New Roman" panose="02020603050405020304" pitchFamily="18" charset="0"/>
              </a:rPr>
              <a:t>A</a:t>
            </a:r>
            <a:r>
              <a:rPr lang="zh-CN" altLang="zh-CN" sz="2400" baseline="-25000" dirty="0">
                <a:solidFill>
                  <a:srgbClr val="000000"/>
                </a:solidFill>
                <a:latin typeface="Times New Roman" panose="02020603050405020304" pitchFamily="18" charset="0"/>
              </a:rPr>
              <a:t>od</a:t>
            </a:r>
            <a:r>
              <a:rPr lang="en-US" altLang="zh-CN" sz="2400" dirty="0">
                <a:solidFill>
                  <a:schemeClr val="tx1"/>
                </a:solidFill>
                <a:latin typeface="宋体" panose="02010600030101010101" pitchFamily="2" charset="-122"/>
                <a:sym typeface="Symbol" panose="05050102010706020507" pitchFamily="18" charset="2"/>
              </a:rPr>
              <a:t>(</a:t>
            </a:r>
            <a:r>
              <a:rPr lang="en-US" altLang="zh-CN" sz="2400" i="1" dirty="0">
                <a:solidFill>
                  <a:schemeClr val="tx1"/>
                </a:solidFill>
                <a:latin typeface="Times New Roman" panose="02020603050405020304" pitchFamily="18" charset="0"/>
                <a:ea typeface="创艺繁标宋" pitchFamily="2" charset="-122"/>
                <a:sym typeface="Symbol" panose="05050102010706020507" pitchFamily="18" charset="2"/>
              </a:rPr>
              <a:t>u</a:t>
            </a:r>
            <a:r>
              <a:rPr lang="en-US" altLang="zh-CN" sz="2400" i="1" baseline="-25000" dirty="0">
                <a:solidFill>
                  <a:schemeClr val="tx1"/>
                </a:solidFill>
                <a:latin typeface="Times New Roman" panose="02020603050405020304" pitchFamily="18" charset="0"/>
                <a:ea typeface="创艺繁标宋" pitchFamily="2" charset="-122"/>
                <a:sym typeface="Symbol" panose="05050102010706020507" pitchFamily="18" charset="2"/>
              </a:rPr>
              <a:t>+</a:t>
            </a:r>
            <a:r>
              <a:rPr lang="en-US" altLang="zh-CN" sz="2400" dirty="0">
                <a:solidFill>
                  <a:schemeClr val="tx1"/>
                </a:solidFill>
                <a:latin typeface="Times New Roman" panose="02020603050405020304" pitchFamily="18" charset="0"/>
                <a:ea typeface="创艺繁标宋" pitchFamily="2" charset="-122"/>
                <a:sym typeface="Symbol" panose="05050102010706020507" pitchFamily="18" charset="2"/>
              </a:rPr>
              <a:t>– </a:t>
            </a:r>
            <a:r>
              <a:rPr lang="en-US" altLang="zh-CN" sz="2400" i="1" dirty="0">
                <a:solidFill>
                  <a:schemeClr val="tx1"/>
                </a:solidFill>
                <a:latin typeface="Times New Roman" panose="02020603050405020304" pitchFamily="18" charset="0"/>
                <a:ea typeface="创艺繁标宋" pitchFamily="2" charset="-122"/>
                <a:sym typeface="Symbol" panose="05050102010706020507" pitchFamily="18" charset="2"/>
              </a:rPr>
              <a:t>u</a:t>
            </a:r>
            <a:r>
              <a:rPr lang="en-US" altLang="zh-CN" sz="2400" i="1" baseline="-25000" dirty="0">
                <a:solidFill>
                  <a:schemeClr val="tx1"/>
                </a:solidFill>
                <a:latin typeface="Times New Roman" panose="02020603050405020304" pitchFamily="18" charset="0"/>
                <a:ea typeface="创艺繁标宋" pitchFamily="2" charset="-122"/>
                <a:sym typeface="Symbol" panose="05050102010706020507" pitchFamily="18" charset="2"/>
              </a:rPr>
              <a:t>–</a:t>
            </a:r>
            <a:r>
              <a:rPr lang="en-US" altLang="zh-CN" sz="2400" dirty="0">
                <a:solidFill>
                  <a:schemeClr val="tx1"/>
                </a:solidFill>
                <a:latin typeface="Times New Roman" panose="02020603050405020304" pitchFamily="18" charset="0"/>
                <a:sym typeface="Symbol" panose="05050102010706020507" pitchFamily="18" charset="2"/>
              </a:rPr>
              <a:t>)</a:t>
            </a:r>
            <a:endParaRPr lang="en-US" altLang="zh-CN" sz="2400" dirty="0">
              <a:solidFill>
                <a:srgbClr val="FF3300"/>
              </a:solidFill>
              <a:latin typeface="Times New Roman" panose="02020603050405020304" pitchFamily="18" charset="0"/>
              <a:ea typeface="创艺繁标宋" pitchFamily="2" charset="-122"/>
              <a:sym typeface="Symbol" panose="05050102010706020507" pitchFamily="18" charset="2"/>
            </a:endParaRPr>
          </a:p>
          <a:p>
            <a:pPr>
              <a:lnSpc>
                <a:spcPct val="110000"/>
              </a:lnSpc>
            </a:pPr>
            <a:r>
              <a:rPr lang="zh-CN" altLang="zh-CN" sz="2400" b="1" dirty="0">
                <a:solidFill>
                  <a:srgbClr val="000000"/>
                </a:solidFill>
                <a:latin typeface="Times New Roman" panose="02020603050405020304" pitchFamily="18" charset="0"/>
              </a:rPr>
              <a:t> </a:t>
            </a:r>
            <a:r>
              <a:rPr lang="zh-CN" altLang="zh-CN" sz="2400" b="1" i="1" dirty="0">
                <a:solidFill>
                  <a:srgbClr val="000000"/>
                </a:solidFill>
                <a:latin typeface="Times New Roman" panose="02020603050405020304" pitchFamily="18" charset="0"/>
              </a:rPr>
              <a:t>A</a:t>
            </a:r>
            <a:r>
              <a:rPr lang="zh-CN" altLang="zh-CN" sz="2400" b="1" baseline="-25000" dirty="0">
                <a:solidFill>
                  <a:srgbClr val="000000"/>
                </a:solidFill>
                <a:latin typeface="Times New Roman" panose="02020603050405020304" pitchFamily="18" charset="0"/>
              </a:rPr>
              <a:t>od</a:t>
            </a:r>
            <a:r>
              <a:rPr lang="zh-CN" altLang="zh-CN" sz="2400" b="1" dirty="0">
                <a:solidFill>
                  <a:srgbClr val="000000"/>
                </a:solidFill>
                <a:latin typeface="Times New Roman" panose="02020603050405020304" pitchFamily="18" charset="0"/>
              </a:rPr>
              <a:t>是开环差模放大倍数。</a:t>
            </a:r>
            <a:endParaRPr lang="zh-CN" altLang="en-US" sz="2400" b="1" dirty="0">
              <a:solidFill>
                <a:srgbClr val="000000"/>
              </a:solidFill>
              <a:latin typeface="Times New Roman" panose="02020603050405020304" pitchFamily="18" charset="0"/>
            </a:endParaRPr>
          </a:p>
        </p:txBody>
      </p:sp>
      <p:sp>
        <p:nvSpPr>
          <p:cNvPr id="46" name="Text Box 10">
            <a:extLst>
              <a:ext uri="{FF2B5EF4-FFF2-40B4-BE49-F238E27FC236}">
                <a16:creationId xmlns:a16="http://schemas.microsoft.com/office/drawing/2014/main" id="{B5470B92-FAF0-DD5D-98FC-AE35B818F94B}"/>
              </a:ext>
            </a:extLst>
          </p:cNvPr>
          <p:cNvSpPr txBox="1"/>
          <p:nvPr/>
        </p:nvSpPr>
        <p:spPr>
          <a:xfrm>
            <a:off x="2193867" y="5729388"/>
            <a:ext cx="7772400" cy="904875"/>
          </a:xfrm>
          <a:prstGeom prst="rect">
            <a:avLst/>
          </a:prstGeom>
          <a:solidFill>
            <a:schemeClr val="bg1">
              <a:lumMod val="85000"/>
            </a:schemeClr>
          </a:solidFill>
          <a:ln w="9525" cap="flat" cmpd="sng">
            <a:solidFill>
              <a:srgbClr val="FF0000"/>
            </a:solidFill>
            <a:prstDash val="solid"/>
            <a:miter/>
            <a:headEnd type="none" w="med" len="med"/>
            <a:tailEnd type="none" w="med" len="med"/>
          </a:ln>
        </p:spPr>
        <p:txBody>
          <a:bodyPr>
            <a:spAutoFit/>
          </a:bodyPr>
          <a:lstStyle>
            <a:defPPr>
              <a:defRPr lang="en-US"/>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1"/>
                </a:solidFill>
                <a:latin typeface="Verdana" panose="020B0604030504040204" pitchFamily="34" charset="0"/>
                <a:ea typeface="宋体" panose="02010600030101010101" pitchFamily="2" charset="-122"/>
                <a:cs typeface="+mn-cs"/>
              </a:defRPr>
            </a:lvl9pPr>
          </a:lstStyle>
          <a:p>
            <a:pPr>
              <a:lnSpc>
                <a:spcPct val="110000"/>
              </a:lnSpc>
            </a:pPr>
            <a:r>
              <a:rPr lang="en-US" altLang="zh-CN" sz="2400" b="1" dirty="0">
                <a:solidFill>
                  <a:srgbClr val="CC0066"/>
                </a:solidFill>
                <a:latin typeface="Times New Roman" panose="02020603050405020304" pitchFamily="18" charset="0"/>
              </a:rPr>
              <a:t> </a:t>
            </a:r>
            <a:r>
              <a:rPr lang="en-US" altLang="zh-CN" sz="2400" b="1" dirty="0">
                <a:solidFill>
                  <a:schemeClr val="tx1"/>
                </a:solidFill>
                <a:latin typeface="宋体" panose="02010600030101010101" pitchFamily="2" charset="-122"/>
                <a:sym typeface="Symbol" panose="05050102010706020507" pitchFamily="18" charset="2"/>
              </a:rPr>
              <a:t>(</a:t>
            </a:r>
            <a:r>
              <a:rPr lang="en-US" altLang="zh-CN" sz="2400" b="1" i="1" dirty="0">
                <a:solidFill>
                  <a:schemeClr val="tx1"/>
                </a:solidFill>
                <a:latin typeface="Times New Roman" panose="02020603050405020304" pitchFamily="18" charset="0"/>
                <a:ea typeface="创艺繁标宋" pitchFamily="2" charset="-122"/>
                <a:sym typeface="Symbol" panose="05050102010706020507" pitchFamily="18" charset="2"/>
              </a:rPr>
              <a:t>u</a:t>
            </a:r>
            <a:r>
              <a:rPr lang="en-US" altLang="zh-CN" sz="2400" b="1" i="1" baseline="-25000" dirty="0">
                <a:solidFill>
                  <a:schemeClr val="tx1"/>
                </a:solidFill>
                <a:latin typeface="Times New Roman" panose="02020603050405020304" pitchFamily="18" charset="0"/>
                <a:ea typeface="创艺繁标宋" pitchFamily="2" charset="-122"/>
                <a:sym typeface="Symbol" panose="05050102010706020507" pitchFamily="18" charset="2"/>
              </a:rPr>
              <a:t>+</a:t>
            </a:r>
            <a:r>
              <a:rPr lang="en-US" altLang="zh-CN" sz="2400" b="1" dirty="0">
                <a:solidFill>
                  <a:schemeClr val="tx1"/>
                </a:solidFill>
                <a:latin typeface="Times New Roman" panose="02020603050405020304" pitchFamily="18" charset="0"/>
                <a:ea typeface="创艺繁标宋" pitchFamily="2" charset="-122"/>
                <a:sym typeface="Symbol" panose="05050102010706020507" pitchFamily="18" charset="2"/>
              </a:rPr>
              <a:t>– </a:t>
            </a:r>
            <a:r>
              <a:rPr lang="en-US" altLang="zh-CN" sz="2400" b="1" i="1" dirty="0">
                <a:solidFill>
                  <a:schemeClr val="tx1"/>
                </a:solidFill>
                <a:latin typeface="Times New Roman" panose="02020603050405020304" pitchFamily="18" charset="0"/>
                <a:ea typeface="创艺繁标宋" pitchFamily="2" charset="-122"/>
                <a:sym typeface="Symbol" panose="05050102010706020507" pitchFamily="18" charset="2"/>
              </a:rPr>
              <a:t>u</a:t>
            </a:r>
            <a:r>
              <a:rPr lang="en-US" altLang="zh-CN" sz="2400" b="1" i="1" baseline="-25000" dirty="0">
                <a:solidFill>
                  <a:schemeClr val="tx1"/>
                </a:solidFill>
                <a:latin typeface="Times New Roman" panose="02020603050405020304" pitchFamily="18" charset="0"/>
                <a:ea typeface="创艺繁标宋" pitchFamily="2" charset="-122"/>
                <a:sym typeface="Symbol" panose="05050102010706020507" pitchFamily="18" charset="2"/>
              </a:rPr>
              <a:t>–</a:t>
            </a:r>
            <a:r>
              <a:rPr lang="en-US" altLang="zh-CN" sz="2400" b="1" dirty="0">
                <a:solidFill>
                  <a:schemeClr val="tx1"/>
                </a:solidFill>
                <a:latin typeface="Times New Roman" panose="02020603050405020304" pitchFamily="18" charset="0"/>
                <a:sym typeface="Symbol" panose="05050102010706020507" pitchFamily="18" charset="2"/>
              </a:rPr>
              <a:t>)</a:t>
            </a:r>
            <a:r>
              <a:rPr lang="zh-CN" altLang="zh-CN" sz="2400" b="1" dirty="0">
                <a:solidFill>
                  <a:srgbClr val="000000"/>
                </a:solidFill>
                <a:latin typeface="Times New Roman" panose="02020603050405020304" pitchFamily="18" charset="0"/>
              </a:rPr>
              <a:t>的数值大于一定值时，</a:t>
            </a:r>
            <a:r>
              <a:rPr lang="zh-CN" altLang="zh-CN" sz="2400" b="1" dirty="0">
                <a:latin typeface="Times New Roman" panose="02020603050405020304" pitchFamily="18" charset="0"/>
              </a:rPr>
              <a:t>集成运放的输出不是＋</a:t>
            </a:r>
            <a:r>
              <a:rPr lang="zh-CN" altLang="zh-CN" sz="2400" b="1" i="1" dirty="0">
                <a:latin typeface="Times New Roman" panose="02020603050405020304" pitchFamily="18" charset="0"/>
              </a:rPr>
              <a:t>U</a:t>
            </a:r>
            <a:r>
              <a:rPr lang="zh-CN" altLang="zh-CN" sz="2400" b="1" baseline="-25000" dirty="0">
                <a:latin typeface="Times New Roman" panose="02020603050405020304" pitchFamily="18" charset="0"/>
              </a:rPr>
              <a:t>OM</a:t>
            </a:r>
            <a:r>
              <a:rPr lang="en-US" altLang="zh-CN" sz="2400" b="1" baseline="-25000" dirty="0">
                <a:latin typeface="Times New Roman" panose="02020603050405020304" pitchFamily="18" charset="0"/>
              </a:rPr>
              <a:t> </a:t>
            </a:r>
            <a:r>
              <a:rPr lang="zh-CN" altLang="zh-CN" sz="2400" b="1" dirty="0">
                <a:latin typeface="Times New Roman" panose="02020603050405020304" pitchFamily="18" charset="0"/>
              </a:rPr>
              <a:t>,</a:t>
            </a:r>
            <a:r>
              <a:rPr lang="en-US" altLang="zh-CN" sz="2400" b="1" dirty="0">
                <a:latin typeface="Times New Roman" panose="02020603050405020304" pitchFamily="18" charset="0"/>
              </a:rPr>
              <a:t> </a:t>
            </a:r>
            <a:r>
              <a:rPr lang="zh-CN" altLang="zh-CN" sz="2400" b="1" dirty="0">
                <a:latin typeface="Times New Roman" panose="02020603050405020304" pitchFamily="18" charset="0"/>
              </a:rPr>
              <a:t>就是－</a:t>
            </a:r>
            <a:r>
              <a:rPr lang="zh-CN" altLang="zh-CN" sz="2400" b="1" i="1" dirty="0">
                <a:latin typeface="Times New Roman" panose="02020603050405020304" pitchFamily="18" charset="0"/>
              </a:rPr>
              <a:t>U</a:t>
            </a:r>
            <a:r>
              <a:rPr lang="zh-CN" altLang="zh-CN" sz="2400" b="1" baseline="-25000" dirty="0">
                <a:latin typeface="Times New Roman" panose="02020603050405020304" pitchFamily="18" charset="0"/>
              </a:rPr>
              <a:t>OM</a:t>
            </a:r>
            <a:r>
              <a:rPr lang="zh-CN" altLang="zh-CN" sz="2400" b="1" dirty="0">
                <a:latin typeface="Times New Roman" panose="02020603050405020304" pitchFamily="18" charset="0"/>
              </a:rPr>
              <a:t>，即集成运放工作在非线性区。</a:t>
            </a:r>
            <a:endParaRPr lang="zh-CN" altLang="en-US" sz="2400" b="1" dirty="0">
              <a:latin typeface="Times New Roman" panose="02020603050405020304" pitchFamily="18" charset="0"/>
            </a:endParaRPr>
          </a:p>
        </p:txBody>
      </p:sp>
      <p:pic>
        <p:nvPicPr>
          <p:cNvPr id="50" name="图片 49">
            <a:extLst>
              <a:ext uri="{FF2B5EF4-FFF2-40B4-BE49-F238E27FC236}">
                <a16:creationId xmlns:a16="http://schemas.microsoft.com/office/drawing/2014/main" id="{F35D7702-6E10-78FF-22C5-9531D56255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623695" y="1335492"/>
            <a:ext cx="3270528" cy="2933923"/>
          </a:xfrm>
          <a:prstGeom prst="rect">
            <a:avLst/>
          </a:prstGeom>
          <a:noFill/>
          <a:ln>
            <a:noFill/>
          </a:ln>
        </p:spPr>
      </p:pic>
      <p:pic>
        <p:nvPicPr>
          <p:cNvPr id="25602" name="Picture 2">
            <a:extLst>
              <a:ext uri="{FF2B5EF4-FFF2-40B4-BE49-F238E27FC236}">
                <a16:creationId xmlns:a16="http://schemas.microsoft.com/office/drawing/2014/main" id="{CC1CBCDD-4796-6D81-6F12-2DE454ECB01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9276"/>
          <a:stretch/>
        </p:blipFill>
        <p:spPr bwMode="auto">
          <a:xfrm>
            <a:off x="2191280" y="1805088"/>
            <a:ext cx="3788786" cy="1348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9366036"/>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CBFF0-2D34-03AD-2685-0C4E486831D2}"/>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16299B94-3469-C070-CD84-FA9DFEBBA017}"/>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FC755FFF-A277-821D-B67E-218B62DC83DA}"/>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a:t>
            </a:r>
            <a:r>
              <a:rPr lang="zh-CN" altLang="en-US" sz="2800" b="1" dirty="0">
                <a:latin typeface="+mj-ea"/>
                <a:ea typeface="微软雅黑" panose="020B0503020204020204" pitchFamily="34" charset="-122"/>
                <a:cs typeface="+mj-ea"/>
                <a:sym typeface="Arial" panose="020B0604020202020204" pitchFamily="34" charset="0"/>
              </a:rPr>
              <a:t>集成运放的主要参数和工作特点</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8A199E43-DE49-B763-7DFA-7E24773DA16B}"/>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40" name="Text Box 5">
            <a:extLst>
              <a:ext uri="{FF2B5EF4-FFF2-40B4-BE49-F238E27FC236}">
                <a16:creationId xmlns:a16="http://schemas.microsoft.com/office/drawing/2014/main" id="{203BCD3C-EA74-4605-B67A-36DA608B1478}"/>
              </a:ext>
            </a:extLst>
          </p:cNvPr>
          <p:cNvSpPr txBox="1">
            <a:spLocks noChangeArrowheads="1"/>
          </p:cNvSpPr>
          <p:nvPr/>
        </p:nvSpPr>
        <p:spPr bwMode="auto">
          <a:xfrm>
            <a:off x="1019001" y="1220888"/>
            <a:ext cx="554251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marR="0" eaLnBrk="1" hangingPunct="1">
              <a:buClrTx/>
              <a:buSzTx/>
              <a:buFontTx/>
              <a:buNone/>
              <a:defRPr/>
            </a:pPr>
            <a:r>
              <a:rPr lang="zh-CN" altLang="en-US" b="0" dirty="0">
                <a:solidFill>
                  <a:srgbClr val="000000"/>
                </a:solidFill>
                <a:latin typeface="华文行楷" panose="02010800040101010101" pitchFamily="2" charset="-122"/>
                <a:ea typeface="华文行楷" panose="02010800040101010101" pitchFamily="2" charset="-122"/>
                <a:cs typeface="+mj-cs"/>
              </a:rPr>
              <a:t>理想运放工作在线性区的特点</a:t>
            </a:r>
            <a:endParaRPr lang="en-US" altLang="zh-CN" b="0" dirty="0">
              <a:solidFill>
                <a:srgbClr val="000000"/>
              </a:solidFill>
              <a:latin typeface="华文行楷" panose="02010800040101010101" pitchFamily="2" charset="-122"/>
              <a:ea typeface="华文行楷" panose="02010800040101010101" pitchFamily="2" charset="-122"/>
              <a:cs typeface="+mj-cs"/>
            </a:endParaRPr>
          </a:p>
        </p:txBody>
      </p:sp>
      <p:sp>
        <p:nvSpPr>
          <p:cNvPr id="3" name="Text Box 3">
            <a:extLst>
              <a:ext uri="{FF2B5EF4-FFF2-40B4-BE49-F238E27FC236}">
                <a16:creationId xmlns:a16="http://schemas.microsoft.com/office/drawing/2014/main" id="{DAEB895A-3BE2-4999-1E87-3630F438E5D6}"/>
              </a:ext>
            </a:extLst>
          </p:cNvPr>
          <p:cNvSpPr txBox="1"/>
          <p:nvPr/>
        </p:nvSpPr>
        <p:spPr>
          <a:xfrm>
            <a:off x="4868257" y="2306310"/>
            <a:ext cx="4149316" cy="523220"/>
          </a:xfrm>
          <a:prstGeom prst="rect">
            <a:avLst/>
          </a:prstGeom>
          <a:noFill/>
          <a:ln w="9525">
            <a:noFill/>
          </a:ln>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zh-CN" altLang="en-US" dirty="0">
                <a:solidFill>
                  <a:schemeClr val="tx1"/>
                </a:solidFill>
                <a:latin typeface="Times New Roman" panose="02020603050405020304" pitchFamily="18" charset="0"/>
                <a:ea typeface="创艺繁标宋" pitchFamily="2" charset="-122"/>
                <a:sym typeface="Symbol" panose="05050102010706020507" pitchFamily="18" charset="2"/>
              </a:rPr>
              <a:t>因为 </a:t>
            </a:r>
            <a:r>
              <a:rPr lang="en-US" altLang="zh-CN" i="1" dirty="0">
                <a:solidFill>
                  <a:schemeClr val="tx1"/>
                </a:solidFill>
                <a:latin typeface="Times New Roman" panose="02020603050405020304" pitchFamily="18" charset="0"/>
                <a:ea typeface="创艺繁标宋" pitchFamily="2" charset="-122"/>
                <a:sym typeface="Symbol" panose="05050102010706020507" pitchFamily="18" charset="2"/>
              </a:rPr>
              <a:t>u</a:t>
            </a:r>
            <a:r>
              <a:rPr lang="en-US" altLang="zh-CN" sz="2200" baseline="-25000" dirty="0">
                <a:solidFill>
                  <a:schemeClr val="tx1"/>
                </a:solidFill>
                <a:latin typeface="Times New Roman" panose="02020603050405020304" pitchFamily="18" charset="0"/>
                <a:ea typeface="创艺繁标宋" pitchFamily="2" charset="-122"/>
                <a:sym typeface="Symbol" panose="05050102010706020507" pitchFamily="18" charset="2"/>
              </a:rPr>
              <a:t>O</a:t>
            </a:r>
            <a:r>
              <a:rPr lang="en-US" altLang="zh-CN" i="1" dirty="0">
                <a:solidFill>
                  <a:schemeClr val="tx1"/>
                </a:solidFill>
                <a:latin typeface="Times New Roman" panose="02020603050405020304" pitchFamily="18" charset="0"/>
                <a:ea typeface="创艺繁标宋" pitchFamily="2" charset="-122"/>
                <a:sym typeface="Symbol" panose="05050102010706020507" pitchFamily="18" charset="2"/>
              </a:rPr>
              <a:t> </a:t>
            </a:r>
            <a:r>
              <a:rPr lang="en-US" altLang="zh-CN" dirty="0">
                <a:solidFill>
                  <a:schemeClr val="tx1"/>
                </a:solidFill>
                <a:latin typeface="Times New Roman" panose="02020603050405020304" pitchFamily="18" charset="0"/>
                <a:ea typeface="创艺繁标宋" pitchFamily="2" charset="-122"/>
                <a:sym typeface="Symbol" panose="05050102010706020507" pitchFamily="18" charset="2"/>
              </a:rPr>
              <a:t>=</a:t>
            </a:r>
            <a:r>
              <a:rPr lang="en-US" altLang="zh-CN" i="1" dirty="0">
                <a:solidFill>
                  <a:schemeClr val="tx1"/>
                </a:solidFill>
                <a:latin typeface="Times New Roman" panose="02020603050405020304" pitchFamily="18" charset="0"/>
                <a:ea typeface="创艺繁标宋" pitchFamily="2" charset="-122"/>
                <a:sym typeface="Symbol" panose="05050102010706020507" pitchFamily="18" charset="2"/>
              </a:rPr>
              <a:t> </a:t>
            </a:r>
            <a:r>
              <a:rPr lang="zh-CN" altLang="zh-CN" sz="2800" b="1" i="1" dirty="0">
                <a:solidFill>
                  <a:srgbClr val="000000"/>
                </a:solidFill>
                <a:latin typeface="Times New Roman" panose="02020603050405020304" pitchFamily="18" charset="0"/>
              </a:rPr>
              <a:t>A</a:t>
            </a:r>
            <a:r>
              <a:rPr lang="zh-CN" altLang="zh-CN" sz="2800" b="1" baseline="-25000" dirty="0">
                <a:solidFill>
                  <a:srgbClr val="000000"/>
                </a:solidFill>
                <a:latin typeface="Times New Roman" panose="02020603050405020304" pitchFamily="18" charset="0"/>
              </a:rPr>
              <a:t>od</a:t>
            </a:r>
            <a:r>
              <a:rPr lang="en-US" altLang="zh-CN" dirty="0">
                <a:solidFill>
                  <a:schemeClr val="tx1"/>
                </a:solidFill>
                <a:latin typeface="宋体" panose="02010600030101010101" pitchFamily="2" charset="-122"/>
                <a:sym typeface="Symbol" panose="05050102010706020507" pitchFamily="18" charset="2"/>
              </a:rPr>
              <a:t>(</a:t>
            </a:r>
            <a:r>
              <a:rPr lang="en-US" altLang="zh-CN" i="1" dirty="0">
                <a:solidFill>
                  <a:schemeClr val="tx1"/>
                </a:solidFill>
                <a:latin typeface="Times New Roman" panose="02020603050405020304" pitchFamily="18" charset="0"/>
                <a:ea typeface="创艺繁标宋" pitchFamily="2" charset="-122"/>
                <a:sym typeface="Symbol" panose="05050102010706020507" pitchFamily="18" charset="2"/>
              </a:rPr>
              <a:t>u</a:t>
            </a:r>
            <a:r>
              <a:rPr lang="en-US" altLang="zh-CN" i="1" baseline="-25000" dirty="0">
                <a:solidFill>
                  <a:schemeClr val="tx1"/>
                </a:solidFill>
                <a:latin typeface="Times New Roman" panose="02020603050405020304" pitchFamily="18" charset="0"/>
                <a:ea typeface="创艺繁标宋" pitchFamily="2" charset="-122"/>
                <a:sym typeface="Symbol" panose="05050102010706020507" pitchFamily="18" charset="2"/>
              </a:rPr>
              <a:t>+</a:t>
            </a:r>
            <a:r>
              <a:rPr lang="en-US" altLang="zh-CN" dirty="0">
                <a:solidFill>
                  <a:schemeClr val="tx1"/>
                </a:solidFill>
                <a:latin typeface="Times New Roman" panose="02020603050405020304" pitchFamily="18" charset="0"/>
                <a:sym typeface="Symbol" panose="05050102010706020507" pitchFamily="18" charset="2"/>
              </a:rPr>
              <a:t>–</a:t>
            </a:r>
            <a:r>
              <a:rPr lang="en-US" altLang="zh-CN" dirty="0">
                <a:solidFill>
                  <a:schemeClr val="tx1"/>
                </a:solidFill>
                <a:latin typeface="Times New Roman" panose="02020603050405020304" pitchFamily="18" charset="0"/>
                <a:ea typeface="创艺繁标宋" pitchFamily="2" charset="-122"/>
                <a:sym typeface="Symbol" panose="05050102010706020507" pitchFamily="18" charset="2"/>
              </a:rPr>
              <a:t> </a:t>
            </a:r>
            <a:r>
              <a:rPr lang="en-US" altLang="zh-CN" i="1" dirty="0">
                <a:solidFill>
                  <a:schemeClr val="tx1"/>
                </a:solidFill>
                <a:latin typeface="Times New Roman" panose="02020603050405020304" pitchFamily="18" charset="0"/>
                <a:ea typeface="创艺繁标宋" pitchFamily="2" charset="-122"/>
                <a:sym typeface="Symbol" panose="05050102010706020507" pitchFamily="18" charset="2"/>
              </a:rPr>
              <a:t>u</a:t>
            </a:r>
            <a:r>
              <a:rPr lang="en-US" altLang="zh-CN" baseline="-25000" dirty="0">
                <a:solidFill>
                  <a:schemeClr val="tx1"/>
                </a:solidFill>
                <a:latin typeface="Times New Roman" panose="02020603050405020304" pitchFamily="18" charset="0"/>
                <a:ea typeface="创艺繁标宋" pitchFamily="2" charset="-122"/>
                <a:sym typeface="Symbol" panose="05050102010706020507" pitchFamily="18" charset="2"/>
              </a:rPr>
              <a:t>–</a:t>
            </a:r>
            <a:r>
              <a:rPr lang="en-US" altLang="zh-CN" i="1" baseline="-25000" dirty="0">
                <a:solidFill>
                  <a:schemeClr val="tx1"/>
                </a:solidFill>
                <a:latin typeface="Times New Roman" panose="02020603050405020304" pitchFamily="18" charset="0"/>
                <a:ea typeface="创艺繁标宋" pitchFamily="2" charset="-122"/>
                <a:sym typeface="Symbol" panose="05050102010706020507" pitchFamily="18" charset="2"/>
              </a:rPr>
              <a:t> </a:t>
            </a:r>
            <a:r>
              <a:rPr lang="en-US" altLang="zh-CN" dirty="0">
                <a:solidFill>
                  <a:schemeClr val="tx1"/>
                </a:solidFill>
                <a:latin typeface="Times New Roman" panose="02020603050405020304" pitchFamily="18" charset="0"/>
                <a:sym typeface="Symbol" panose="05050102010706020507" pitchFamily="18" charset="2"/>
              </a:rPr>
              <a:t>)</a:t>
            </a:r>
            <a:endParaRPr lang="en-US" altLang="zh-CN" dirty="0">
              <a:solidFill>
                <a:schemeClr val="tx1"/>
              </a:solidFill>
              <a:latin typeface="Times New Roman" panose="02020603050405020304" pitchFamily="18" charset="0"/>
              <a:ea typeface="创艺繁标宋" pitchFamily="2" charset="-122"/>
              <a:sym typeface="Symbol" panose="05050102010706020507" pitchFamily="18" charset="2"/>
            </a:endParaRPr>
          </a:p>
        </p:txBody>
      </p:sp>
      <p:sp>
        <p:nvSpPr>
          <p:cNvPr id="4" name="Text Box 4" descr="40%">
            <a:extLst>
              <a:ext uri="{FF2B5EF4-FFF2-40B4-BE49-F238E27FC236}">
                <a16:creationId xmlns:a16="http://schemas.microsoft.com/office/drawing/2014/main" id="{9829C47D-1DA3-E092-F4E8-C3F452555621}"/>
              </a:ext>
            </a:extLst>
          </p:cNvPr>
          <p:cNvSpPr txBox="1"/>
          <p:nvPr/>
        </p:nvSpPr>
        <p:spPr>
          <a:xfrm>
            <a:off x="4868257" y="3000191"/>
            <a:ext cx="5369309" cy="1040285"/>
          </a:xfrm>
          <a:prstGeom prst="rect">
            <a:avLst/>
          </a:prstGeom>
          <a:solidFill>
            <a:schemeClr val="bg1">
              <a:lumMod val="85000"/>
            </a:schemeClr>
          </a:solidFill>
          <a:ln w="9525">
            <a:noFill/>
          </a:ln>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20000"/>
              </a:spcBef>
            </a:pPr>
            <a:r>
              <a:rPr lang="zh-CN" altLang="en-US" dirty="0">
                <a:solidFill>
                  <a:schemeClr val="accent2"/>
                </a:solidFill>
                <a:latin typeface="Times New Roman" panose="02020603050405020304" pitchFamily="18" charset="0"/>
                <a:ea typeface="创艺繁标宋" pitchFamily="2" charset="-122"/>
                <a:sym typeface="Symbol" panose="05050102010706020507" pitchFamily="18" charset="2"/>
              </a:rPr>
              <a:t>所以</a:t>
            </a:r>
            <a:r>
              <a:rPr lang="en-US" altLang="zh-CN" dirty="0">
                <a:solidFill>
                  <a:schemeClr val="accent2"/>
                </a:solidFill>
                <a:latin typeface="Times New Roman" panose="02020603050405020304" pitchFamily="18" charset="0"/>
                <a:ea typeface="创艺繁标宋" pitchFamily="2" charset="-122"/>
                <a:sym typeface="Symbol" panose="05050102010706020507" pitchFamily="18" charset="2"/>
              </a:rPr>
              <a:t>(</a:t>
            </a:r>
            <a:r>
              <a:rPr lang="en-US" altLang="zh-CN" dirty="0">
                <a:solidFill>
                  <a:schemeClr val="accent2"/>
                </a:solidFill>
                <a:latin typeface="Times New Roman" panose="02020603050405020304" pitchFamily="18" charset="0"/>
              </a:rPr>
              <a:t>1) </a:t>
            </a:r>
            <a:r>
              <a:rPr lang="zh-CN" altLang="en-US" dirty="0">
                <a:solidFill>
                  <a:schemeClr val="accent2"/>
                </a:solidFill>
                <a:latin typeface="Times New Roman" panose="02020603050405020304" pitchFamily="18" charset="0"/>
              </a:rPr>
              <a:t>差模输入电压约等于 </a:t>
            </a:r>
            <a:r>
              <a:rPr lang="en-US" altLang="zh-CN" dirty="0">
                <a:solidFill>
                  <a:schemeClr val="accent2"/>
                </a:solidFill>
                <a:latin typeface="Times New Roman" panose="02020603050405020304" pitchFamily="18" charset="0"/>
              </a:rPr>
              <a:t>0 ,</a:t>
            </a:r>
          </a:p>
          <a:p>
            <a:pPr eaLnBrk="1" hangingPunct="1">
              <a:spcBef>
                <a:spcPct val="20000"/>
              </a:spcBef>
            </a:pPr>
            <a:r>
              <a:rPr lang="en-US" altLang="zh-CN" dirty="0">
                <a:solidFill>
                  <a:srgbClr val="FF3300"/>
                </a:solidFill>
                <a:latin typeface="Times New Roman" panose="02020603050405020304" pitchFamily="18" charset="0"/>
              </a:rPr>
              <a:t>         </a:t>
            </a:r>
            <a:r>
              <a:rPr lang="zh-CN" altLang="en-US" dirty="0">
                <a:solidFill>
                  <a:srgbClr val="FF3300"/>
                </a:solidFill>
                <a:latin typeface="Times New Roman" panose="02020603050405020304" pitchFamily="18" charset="0"/>
              </a:rPr>
              <a:t>即 </a:t>
            </a:r>
            <a:r>
              <a:rPr lang="en-US" altLang="zh-CN" i="1" dirty="0">
                <a:solidFill>
                  <a:srgbClr val="FF3300"/>
                </a:solidFill>
                <a:latin typeface="Times New Roman" panose="02020603050405020304" pitchFamily="18" charset="0"/>
                <a:ea typeface="创艺繁标宋" pitchFamily="2" charset="-122"/>
                <a:sym typeface="Symbol" panose="05050102010706020507" pitchFamily="18" charset="2"/>
              </a:rPr>
              <a:t>u</a:t>
            </a:r>
            <a:r>
              <a:rPr lang="en-US" altLang="zh-CN" i="1" baseline="-25000" dirty="0">
                <a:solidFill>
                  <a:srgbClr val="FF3300"/>
                </a:solidFill>
                <a:latin typeface="Times New Roman" panose="02020603050405020304" pitchFamily="18" charset="0"/>
                <a:ea typeface="创艺繁标宋" pitchFamily="2" charset="-122"/>
                <a:sym typeface="Symbol" panose="05050102010706020507" pitchFamily="18" charset="2"/>
              </a:rPr>
              <a:t>+</a:t>
            </a:r>
            <a:r>
              <a:rPr lang="en-US" altLang="zh-CN" i="1" dirty="0">
                <a:solidFill>
                  <a:srgbClr val="FF3300"/>
                </a:solidFill>
                <a:latin typeface="Times New Roman" panose="02020603050405020304" pitchFamily="18" charset="0"/>
                <a:ea typeface="创艺繁标宋" pitchFamily="2" charset="-122"/>
                <a:sym typeface="Symbol" panose="05050102010706020507" pitchFamily="18" charset="2"/>
              </a:rPr>
              <a:t>= u</a:t>
            </a:r>
            <a:r>
              <a:rPr lang="en-US" altLang="zh-CN" i="1" baseline="-25000" dirty="0">
                <a:solidFill>
                  <a:srgbClr val="FF3300"/>
                </a:solidFill>
                <a:latin typeface="Times New Roman" panose="02020603050405020304" pitchFamily="18" charset="0"/>
                <a:ea typeface="创艺繁标宋" pitchFamily="2" charset="-122"/>
                <a:sym typeface="Symbol" panose="05050102010706020507" pitchFamily="18" charset="2"/>
              </a:rPr>
              <a:t>–</a:t>
            </a:r>
            <a:r>
              <a:rPr lang="en-US" altLang="zh-CN" baseline="-25000" dirty="0">
                <a:solidFill>
                  <a:srgbClr val="FF3300"/>
                </a:solidFill>
                <a:latin typeface="Times New Roman" panose="02020603050405020304" pitchFamily="18" charset="0"/>
                <a:ea typeface="创艺繁标宋" pitchFamily="2" charset="-122"/>
                <a:sym typeface="Symbol" panose="05050102010706020507" pitchFamily="18" charset="2"/>
              </a:rPr>
              <a:t>  </a:t>
            </a:r>
            <a:r>
              <a:rPr lang="en-US" altLang="zh-CN" dirty="0">
                <a:solidFill>
                  <a:srgbClr val="FF3300"/>
                </a:solidFill>
                <a:latin typeface="Times New Roman" panose="02020603050405020304" pitchFamily="18" charset="0"/>
                <a:ea typeface="创艺繁标宋" pitchFamily="2" charset="-122"/>
                <a:sym typeface="Symbol" panose="05050102010706020507" pitchFamily="18" charset="2"/>
              </a:rPr>
              <a:t>,</a:t>
            </a:r>
            <a:r>
              <a:rPr lang="zh-CN" altLang="en-US" dirty="0">
                <a:solidFill>
                  <a:srgbClr val="FF3300"/>
                </a:solidFill>
                <a:latin typeface="Times New Roman" panose="02020603050405020304" pitchFamily="18" charset="0"/>
                <a:sym typeface="Symbol" panose="05050102010706020507" pitchFamily="18" charset="2"/>
              </a:rPr>
              <a:t>称“虚短”</a:t>
            </a:r>
            <a:endParaRPr lang="zh-CN" altLang="en-US" b="0" dirty="0">
              <a:solidFill>
                <a:srgbClr val="FF3300"/>
              </a:solidFill>
              <a:latin typeface="Times New Roman" panose="02020603050405020304" pitchFamily="18" charset="0"/>
            </a:endParaRPr>
          </a:p>
        </p:txBody>
      </p:sp>
      <p:sp>
        <p:nvSpPr>
          <p:cNvPr id="5" name="Text Box 5" descr="40%">
            <a:extLst>
              <a:ext uri="{FF2B5EF4-FFF2-40B4-BE49-F238E27FC236}">
                <a16:creationId xmlns:a16="http://schemas.microsoft.com/office/drawing/2014/main" id="{68D50B0B-5A1A-6012-8BCC-E2D1C63F1D9B}"/>
              </a:ext>
            </a:extLst>
          </p:cNvPr>
          <p:cNvSpPr txBox="1"/>
          <p:nvPr/>
        </p:nvSpPr>
        <p:spPr>
          <a:xfrm>
            <a:off x="4900935" y="4294178"/>
            <a:ext cx="5303952" cy="1040285"/>
          </a:xfrm>
          <a:prstGeom prst="rect">
            <a:avLst/>
          </a:prstGeom>
          <a:solidFill>
            <a:schemeClr val="bg1">
              <a:lumMod val="85000"/>
            </a:schemeClr>
          </a:solidFill>
          <a:ln w="9525">
            <a:noFill/>
          </a:ln>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20000"/>
              </a:spcBef>
            </a:pPr>
            <a:r>
              <a:rPr lang="en-US" altLang="zh-CN" dirty="0">
                <a:solidFill>
                  <a:schemeClr val="accent2"/>
                </a:solidFill>
                <a:latin typeface="Times New Roman" panose="02020603050405020304" pitchFamily="18" charset="0"/>
              </a:rPr>
              <a:t>       (2) </a:t>
            </a:r>
            <a:r>
              <a:rPr lang="zh-CN" altLang="en-US" dirty="0">
                <a:solidFill>
                  <a:schemeClr val="accent2"/>
                </a:solidFill>
                <a:latin typeface="Times New Roman" panose="02020603050405020304" pitchFamily="18" charset="0"/>
              </a:rPr>
              <a:t>输入电流约等于 </a:t>
            </a:r>
            <a:r>
              <a:rPr lang="en-US" altLang="zh-CN" dirty="0">
                <a:solidFill>
                  <a:schemeClr val="accent2"/>
                </a:solidFill>
                <a:latin typeface="Times New Roman" panose="02020603050405020304" pitchFamily="18" charset="0"/>
              </a:rPr>
              <a:t>0 ,</a:t>
            </a:r>
          </a:p>
          <a:p>
            <a:pPr eaLnBrk="1" hangingPunct="1">
              <a:spcBef>
                <a:spcPct val="20000"/>
              </a:spcBef>
            </a:pPr>
            <a:r>
              <a:rPr lang="en-US" altLang="zh-CN" dirty="0">
                <a:solidFill>
                  <a:schemeClr val="accent2"/>
                </a:solidFill>
                <a:latin typeface="Times New Roman" panose="02020603050405020304" pitchFamily="18" charset="0"/>
              </a:rPr>
              <a:t>       </a:t>
            </a:r>
            <a:r>
              <a:rPr lang="zh-CN" altLang="en-US" dirty="0">
                <a:solidFill>
                  <a:srgbClr val="FF3300"/>
                </a:solidFill>
                <a:latin typeface="Times New Roman" panose="02020603050405020304" pitchFamily="18" charset="0"/>
              </a:rPr>
              <a:t>即 </a:t>
            </a:r>
            <a:r>
              <a:rPr lang="en-US" altLang="zh-CN" i="1" dirty="0">
                <a:solidFill>
                  <a:srgbClr val="FF3300"/>
                </a:solidFill>
                <a:latin typeface="Times New Roman" panose="02020603050405020304" pitchFamily="18" charset="0"/>
                <a:ea typeface="创艺繁标宋" pitchFamily="2" charset="-122"/>
                <a:sym typeface="Symbol" panose="05050102010706020507" pitchFamily="18" charset="2"/>
              </a:rPr>
              <a:t>i</a:t>
            </a:r>
            <a:r>
              <a:rPr lang="en-US" altLang="zh-CN" i="1" baseline="-25000" dirty="0">
                <a:solidFill>
                  <a:srgbClr val="FF3300"/>
                </a:solidFill>
                <a:latin typeface="Times New Roman" panose="02020603050405020304" pitchFamily="18" charset="0"/>
                <a:ea typeface="创艺繁标宋" pitchFamily="2" charset="-122"/>
                <a:sym typeface="Symbol" panose="05050102010706020507" pitchFamily="18" charset="2"/>
              </a:rPr>
              <a:t>+</a:t>
            </a:r>
            <a:r>
              <a:rPr lang="en-US" altLang="zh-CN" i="1" dirty="0">
                <a:solidFill>
                  <a:srgbClr val="FF3300"/>
                </a:solidFill>
                <a:latin typeface="Times New Roman" panose="02020603050405020304" pitchFamily="18" charset="0"/>
                <a:ea typeface="创艺繁标宋" pitchFamily="2" charset="-122"/>
                <a:sym typeface="Symbol" panose="05050102010706020507" pitchFamily="18" charset="2"/>
              </a:rPr>
              <a:t>= i</a:t>
            </a:r>
            <a:r>
              <a:rPr lang="en-US" altLang="zh-CN" baseline="-25000" dirty="0">
                <a:solidFill>
                  <a:srgbClr val="FF3300"/>
                </a:solidFill>
                <a:latin typeface="Times New Roman" panose="02020603050405020304" pitchFamily="18" charset="0"/>
                <a:ea typeface="创艺繁标宋" pitchFamily="2" charset="-122"/>
                <a:sym typeface="Symbol" panose="05050102010706020507" pitchFamily="18" charset="2"/>
              </a:rPr>
              <a:t>– </a:t>
            </a:r>
            <a:r>
              <a:rPr lang="en-US" altLang="zh-CN" dirty="0">
                <a:solidFill>
                  <a:srgbClr val="FF3300"/>
                </a:solidFill>
                <a:latin typeface="Times New Roman" panose="02020603050405020304" pitchFamily="18" charset="0"/>
                <a:ea typeface="创艺繁标宋" pitchFamily="2" charset="-122"/>
                <a:sym typeface="Symbol" panose="05050102010706020507" pitchFamily="18" charset="2"/>
              </a:rPr>
              <a:t> 0 ,</a:t>
            </a:r>
            <a:r>
              <a:rPr lang="zh-CN" altLang="en-US" dirty="0">
                <a:solidFill>
                  <a:srgbClr val="FF3300"/>
                </a:solidFill>
                <a:latin typeface="Times New Roman" panose="02020603050405020304" pitchFamily="18" charset="0"/>
                <a:sym typeface="Symbol" panose="05050102010706020507" pitchFamily="18" charset="2"/>
              </a:rPr>
              <a:t>称“虚断”</a:t>
            </a:r>
            <a:r>
              <a:rPr lang="zh-CN" altLang="en-US" b="0" dirty="0">
                <a:solidFill>
                  <a:schemeClr val="accent2"/>
                </a:solidFill>
                <a:latin typeface="Times New Roman" panose="02020603050405020304" pitchFamily="18" charset="0"/>
                <a:sym typeface="Symbol" panose="05050102010706020507" pitchFamily="18" charset="2"/>
              </a:rPr>
              <a:t> </a:t>
            </a:r>
          </a:p>
        </p:txBody>
      </p:sp>
      <p:pic>
        <p:nvPicPr>
          <p:cNvPr id="7" name="Picture 49" descr="图片5">
            <a:extLst>
              <a:ext uri="{FF2B5EF4-FFF2-40B4-BE49-F238E27FC236}">
                <a16:creationId xmlns:a16="http://schemas.microsoft.com/office/drawing/2014/main" id="{33FA110B-4590-0A13-3B63-BDDE55A8C830}"/>
              </a:ext>
            </a:extLst>
          </p:cNvPr>
          <p:cNvPicPr>
            <a:picLocks noChangeAspect="1"/>
          </p:cNvPicPr>
          <p:nvPr/>
        </p:nvPicPr>
        <p:blipFill>
          <a:blip r:embed="rId3"/>
          <a:stretch>
            <a:fillRect/>
          </a:stretch>
        </p:blipFill>
        <p:spPr>
          <a:xfrm>
            <a:off x="1243561" y="2306310"/>
            <a:ext cx="3400854" cy="1736001"/>
          </a:xfrm>
          <a:prstGeom prst="rect">
            <a:avLst/>
          </a:prstGeom>
          <a:noFill/>
          <a:ln w="9525">
            <a:noFill/>
          </a:ln>
        </p:spPr>
      </p:pic>
    </p:spTree>
    <p:extLst>
      <p:ext uri="{BB962C8B-B14F-4D97-AF65-F5344CB8AC3E}">
        <p14:creationId xmlns:p14="http://schemas.microsoft.com/office/powerpoint/2010/main" val="18447206"/>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90A6E-22A4-816C-3DD5-4A3DDAB50611}"/>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674394A7-C08D-72EF-AA76-A04315E91DAF}"/>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B9C35133-75BF-BD82-34D2-9E234F3427B4}"/>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a:t>
            </a:r>
            <a:r>
              <a:rPr lang="zh-CN" altLang="en-US" sz="2800" b="1" dirty="0">
                <a:latin typeface="+mj-ea"/>
                <a:ea typeface="微软雅黑" panose="020B0503020204020204" pitchFamily="34" charset="-122"/>
                <a:cs typeface="+mj-ea"/>
                <a:sym typeface="Arial" panose="020B0604020202020204" pitchFamily="34" charset="0"/>
              </a:rPr>
              <a:t>集成运放的主要参数和工作特点</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AE9686D7-EDAA-11AE-9BDF-A90FEA228BD4}"/>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3">
            <a:extLst>
              <a:ext uri="{FF2B5EF4-FFF2-40B4-BE49-F238E27FC236}">
                <a16:creationId xmlns:a16="http://schemas.microsoft.com/office/drawing/2014/main" id="{0E4FE642-825D-1FC5-A48E-C090D5027423}"/>
              </a:ext>
            </a:extLst>
          </p:cNvPr>
          <p:cNvSpPr>
            <a:spLocks noChangeArrowheads="1"/>
          </p:cNvSpPr>
          <p:nvPr/>
        </p:nvSpPr>
        <p:spPr bwMode="auto">
          <a:xfrm>
            <a:off x="1414549" y="1349654"/>
            <a:ext cx="6705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b="0" dirty="0">
                <a:solidFill>
                  <a:srgbClr val="000000"/>
                </a:solidFill>
                <a:latin typeface="华文行楷" panose="02010800040101010101" pitchFamily="2" charset="-122"/>
                <a:ea typeface="华文行楷" panose="02010800040101010101" pitchFamily="2" charset="-122"/>
                <a:cs typeface="+mj-cs"/>
              </a:rPr>
              <a:t>理想运算放大器工作在饱和区的特点</a:t>
            </a:r>
          </a:p>
        </p:txBody>
      </p:sp>
      <p:sp>
        <p:nvSpPr>
          <p:cNvPr id="6" name="Rectangle 4" descr="30%">
            <a:extLst>
              <a:ext uri="{FF2B5EF4-FFF2-40B4-BE49-F238E27FC236}">
                <a16:creationId xmlns:a16="http://schemas.microsoft.com/office/drawing/2014/main" id="{25B5294A-39D1-59C1-A73B-837E851DA6B9}"/>
              </a:ext>
            </a:extLst>
          </p:cNvPr>
          <p:cNvSpPr>
            <a:spLocks noChangeArrowheads="1"/>
          </p:cNvSpPr>
          <p:nvPr/>
        </p:nvSpPr>
        <p:spPr bwMode="auto">
          <a:xfrm>
            <a:off x="2286000" y="2209329"/>
            <a:ext cx="7924800" cy="519113"/>
          </a:xfrm>
          <a:prstGeom prst="rect">
            <a:avLst/>
          </a:prstGeom>
          <a:noFill/>
          <a:ln>
            <a:noFill/>
          </a:ln>
          <a:effectLst/>
          <a:extLst>
            <a:ext uri="{909E8E84-426E-40DD-AFC4-6F175D3DCCD1}">
              <a14:hiddenFill xmlns:a14="http://schemas.microsoft.com/office/drawing/2010/main">
                <a:pattFill prst="pct30">
                  <a:fgClr>
                    <a:srgbClr val="00FF00"/>
                  </a:fgClr>
                  <a:bgClr>
                    <a:srgbClr val="FFFFFF"/>
                  </a:bgClr>
                </a:patt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10000"/>
              </a:spcBef>
              <a:spcAft>
                <a:spcPct val="0"/>
              </a:spcAft>
              <a:buClrTx/>
              <a:buSzTx/>
              <a:buFontTx/>
              <a:buNone/>
              <a:defRPr/>
            </a:pPr>
            <a:r>
              <a:rPr kumimoji="1" lang="en-US" altLang="zh-CN" sz="2800" b="1" i="0" u="none" strike="noStrike" kern="1200" cap="none" spc="0" normalizeH="0" baseline="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  </a:t>
            </a:r>
            <a:r>
              <a:rPr kumimoji="1" lang="zh-CN" altLang="en-US" sz="2800" b="1" i="0" u="none" strike="noStrike" kern="1200" cap="none" spc="0" normalizeH="0" baseline="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输出只有两种可能</a:t>
            </a:r>
            <a:r>
              <a:rPr kumimoji="1" lang="en-US" altLang="zh-CN" sz="2800" b="1" i="0" u="none" strike="noStrike" kern="1200" cap="none" spc="0" normalizeH="0" baseline="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1" u="none" strike="noStrike" kern="1200" cap="none" spc="0" normalizeH="0" baseline="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U</a:t>
            </a:r>
            <a:r>
              <a:rPr kumimoji="1" lang="en-US" altLang="zh-CN" sz="2200" b="1" i="0" u="none" strike="noStrike" kern="1200" cap="none" spc="0" normalizeH="0" baseline="-2500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O</a:t>
            </a:r>
            <a:r>
              <a:rPr kumimoji="1" lang="en-US" altLang="zh-CN" sz="2800" b="1" i="0" u="none" strike="noStrike" kern="1200" cap="none" spc="0" normalizeH="0" baseline="-2500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(sat) </a:t>
            </a:r>
            <a:r>
              <a:rPr kumimoji="1" lang="zh-CN" altLang="en-US" sz="2800" b="1" i="0" u="none" strike="noStrike" kern="1200" cap="none" spc="0" normalizeH="0" baseline="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或</a:t>
            </a:r>
            <a:r>
              <a:rPr kumimoji="1" lang="en-US" altLang="zh-CN" sz="2800" b="1" i="0" u="none" strike="noStrike" kern="1200" cap="none" spc="0" normalizeH="0" baseline="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en-US" altLang="zh-CN" sz="2800" b="1" i="1" u="none" strike="noStrike" kern="1200" cap="none" spc="0" normalizeH="0" baseline="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U</a:t>
            </a:r>
            <a:r>
              <a:rPr kumimoji="1" lang="en-US" altLang="zh-CN" sz="2200" b="1" i="0" u="none" strike="noStrike" kern="1200" cap="none" spc="0" normalizeH="0" baseline="-2500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O</a:t>
            </a:r>
            <a:r>
              <a:rPr kumimoji="1" lang="en-US" altLang="zh-CN" sz="2800" b="1" i="0" u="none" strike="noStrike" kern="1200" cap="none" spc="0" normalizeH="0" baseline="-2500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(sat) </a:t>
            </a:r>
          </a:p>
        </p:txBody>
      </p:sp>
      <p:sp>
        <p:nvSpPr>
          <p:cNvPr id="8" name="Rectangle 5" descr="30%">
            <a:extLst>
              <a:ext uri="{FF2B5EF4-FFF2-40B4-BE49-F238E27FC236}">
                <a16:creationId xmlns:a16="http://schemas.microsoft.com/office/drawing/2014/main" id="{8CDDCB65-4B02-5C98-E980-AF532345ABD2}"/>
              </a:ext>
            </a:extLst>
          </p:cNvPr>
          <p:cNvSpPr>
            <a:spLocks noChangeArrowheads="1"/>
          </p:cNvSpPr>
          <p:nvPr/>
        </p:nvSpPr>
        <p:spPr bwMode="auto">
          <a:xfrm>
            <a:off x="2363586" y="4989233"/>
            <a:ext cx="6172200" cy="519113"/>
          </a:xfrm>
          <a:prstGeom prst="rect">
            <a:avLst/>
          </a:prstGeom>
          <a:noFill/>
          <a:ln>
            <a:noFill/>
          </a:ln>
          <a:effectLst/>
          <a:extLst>
            <a:ext uri="{909E8E84-426E-40DD-AFC4-6F175D3DCCD1}">
              <a14:hiddenFill xmlns:a14="http://schemas.microsoft.com/office/drawing/2010/main">
                <a:pattFill prst="pct30">
                  <a:fgClr>
                    <a:srgbClr val="00FF00"/>
                  </a:fgClr>
                  <a:bgClr>
                    <a:srgbClr val="FFFFFF"/>
                  </a:bgClr>
                </a:patt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1200" cap="none" spc="0" normalizeH="0" baseline="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   </a:t>
            </a:r>
            <a:r>
              <a:rPr kumimoji="1" lang="en-US" altLang="zh-CN" sz="2800" b="1" i="1" u="none" strike="noStrike" kern="1200" cap="none" spc="0" normalizeH="0" baseline="0" noProof="0" dirty="0" err="1">
                <a:ln>
                  <a:noFill/>
                </a:ln>
                <a:solidFill>
                  <a:srgbClr val="006600"/>
                </a:solidFill>
                <a:effectLst>
                  <a:outerShdw blurRad="38100" dist="38100" dir="2700000" algn="tl">
                    <a:srgbClr val="C0C0C0"/>
                  </a:outerShdw>
                </a:effectLst>
                <a:uLnTx/>
                <a:uFillTx/>
                <a:latin typeface="Times New Roman" panose="02020603050405020304" pitchFamily="18" charset="0"/>
                <a:ea typeface="创艺繁标宋" pitchFamily="2" charset="-122"/>
                <a:cs typeface="+mn-cs"/>
                <a:sym typeface="Symbol" panose="05050102010706020507" pitchFamily="18" charset="2"/>
              </a:rPr>
              <a:t>i</a:t>
            </a:r>
            <a:r>
              <a:rPr kumimoji="1" lang="en-US" altLang="zh-CN" sz="2800" b="1" i="1" u="none" strike="noStrike" kern="1200" cap="none" spc="0" normalizeH="0" baseline="-2500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创艺繁标宋" pitchFamily="2" charset="-122"/>
                <a:cs typeface="+mn-cs"/>
                <a:sym typeface="Symbol" panose="05050102010706020507" pitchFamily="18" charset="2"/>
              </a:rPr>
              <a:t>+</a:t>
            </a:r>
            <a:r>
              <a:rPr kumimoji="1" lang="en-US" altLang="zh-CN" sz="2800" b="1" i="1" u="none" strike="noStrike" kern="1200" cap="none" spc="0" normalizeH="0" baseline="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创艺繁标宋" pitchFamily="2" charset="-122"/>
                <a:cs typeface="+mn-cs"/>
                <a:sym typeface="Symbol" panose="05050102010706020507" pitchFamily="18" charset="2"/>
              </a:rPr>
              <a:t>= </a:t>
            </a:r>
            <a:r>
              <a:rPr kumimoji="1" lang="en-US" altLang="zh-CN" sz="2800" b="1" i="1" u="none" strike="noStrike" kern="1200" cap="none" spc="0" normalizeH="0" baseline="0" noProof="0" dirty="0" err="1">
                <a:ln>
                  <a:noFill/>
                </a:ln>
                <a:solidFill>
                  <a:srgbClr val="006600"/>
                </a:solidFill>
                <a:effectLst>
                  <a:outerShdw blurRad="38100" dist="38100" dir="2700000" algn="tl">
                    <a:srgbClr val="C0C0C0"/>
                  </a:outerShdw>
                </a:effectLst>
                <a:uLnTx/>
                <a:uFillTx/>
                <a:latin typeface="Times New Roman" panose="02020603050405020304" pitchFamily="18" charset="0"/>
                <a:ea typeface="创艺繁标宋" pitchFamily="2" charset="-122"/>
                <a:cs typeface="+mn-cs"/>
                <a:sym typeface="Symbol" panose="05050102010706020507" pitchFamily="18" charset="2"/>
              </a:rPr>
              <a:t>i</a:t>
            </a:r>
            <a:r>
              <a:rPr kumimoji="1" lang="en-US" altLang="zh-CN" sz="2800" b="1" i="1" u="none" strike="noStrike" kern="1200" cap="none" spc="0" normalizeH="0" baseline="-2500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创艺繁标宋" pitchFamily="2" charset="-122"/>
                <a:cs typeface="+mn-cs"/>
                <a:sym typeface="Symbol" panose="05050102010706020507" pitchFamily="18" charset="2"/>
              </a:rPr>
              <a:t>– </a:t>
            </a:r>
            <a:r>
              <a:rPr kumimoji="1" lang="en-US" altLang="zh-CN" sz="2800" b="1" i="0" u="none" strike="noStrike" kern="1200" cap="none" spc="0" normalizeH="0" baseline="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创艺繁标宋" pitchFamily="2" charset="-122"/>
                <a:cs typeface="+mn-cs"/>
                <a:sym typeface="Symbol" panose="05050102010706020507" pitchFamily="18" charset="2"/>
              </a:rPr>
              <a:t> 0</a:t>
            </a:r>
            <a:r>
              <a:rPr kumimoji="1" lang="en-US" altLang="zh-CN" sz="2800" b="1" i="0" u="none" strike="noStrike" kern="1200" cap="none" spc="0" normalizeH="0" baseline="0" noProof="0" dirty="0">
                <a:ln>
                  <a:noFill/>
                </a:ln>
                <a:solidFill>
                  <a:srgbClr val="0066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Symbol" panose="05050102010706020507" pitchFamily="18" charset="2"/>
              </a:rPr>
              <a:t>,</a:t>
            </a:r>
            <a:r>
              <a:rPr kumimoji="1" lang="zh-CN" altLang="en-US" sz="2800" b="1" i="0" u="none" strike="noStrike" kern="1200" cap="none" spc="0" normalizeH="0" baseline="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仍存在</a:t>
            </a:r>
            <a:r>
              <a:rPr kumimoji="1" lang="zh-CN" altLang="en-US" sz="2800" b="1" i="0" u="none" strike="noStrike" kern="1200" cap="none" spc="0" normalizeH="0" baseline="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“虚断”现象</a:t>
            </a:r>
          </a:p>
        </p:txBody>
      </p:sp>
      <p:sp>
        <p:nvSpPr>
          <p:cNvPr id="10" name="Rectangle 23" descr="30%">
            <a:extLst>
              <a:ext uri="{FF2B5EF4-FFF2-40B4-BE49-F238E27FC236}">
                <a16:creationId xmlns:a16="http://schemas.microsoft.com/office/drawing/2014/main" id="{CA55C386-AF67-FA01-7E7C-17EDB893F264}"/>
              </a:ext>
            </a:extLst>
          </p:cNvPr>
          <p:cNvSpPr>
            <a:spLocks noChangeArrowheads="1"/>
          </p:cNvSpPr>
          <p:nvPr/>
        </p:nvSpPr>
        <p:spPr bwMode="auto">
          <a:xfrm>
            <a:off x="2926080" y="3069004"/>
            <a:ext cx="6096000" cy="1458913"/>
          </a:xfrm>
          <a:prstGeom prst="rect">
            <a:avLst/>
          </a:prstGeom>
          <a:noFill/>
          <a:ln>
            <a:noFill/>
          </a:ln>
          <a:effectLst/>
          <a:extLst>
            <a:ext uri="{909E8E84-426E-40DD-AFC4-6F175D3DCCD1}">
              <a14:hiddenFill xmlns:a14="http://schemas.microsoft.com/office/drawing/2010/main">
                <a:pattFill prst="pct30">
                  <a:fgClr>
                    <a:srgbClr val="00FF00"/>
                  </a:fgClr>
                  <a:bgClr>
                    <a:srgbClr val="FFFFFF"/>
                  </a:bgClr>
                </a:patt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10000"/>
              </a:spcBef>
              <a:spcAft>
                <a:spcPct val="0"/>
              </a:spcAft>
              <a:buClrTx/>
              <a:buSzTx/>
              <a:buFontTx/>
              <a:buNone/>
              <a:defRPr/>
            </a:pPr>
            <a:r>
              <a:rPr kumimoji="1" lang="zh-CN" altLang="en-US" sz="2800" b="1" i="0" u="none" strike="noStrike" kern="1200" cap="none" spc="0" normalizeH="0" baseline="0" noProof="0" dirty="0">
                <a:ln>
                  <a:noFill/>
                </a:ln>
                <a:solidFill>
                  <a:schemeClr val="tx2"/>
                </a:solidFill>
                <a:effectLst/>
                <a:uLnTx/>
                <a:uFillTx/>
                <a:latin typeface="Times New Roman" panose="02020603050405020304" pitchFamily="18" charset="0"/>
                <a:ea typeface="宋体" panose="02010600030101010101" pitchFamily="2" charset="-122"/>
                <a:cs typeface="+mn-cs"/>
              </a:rPr>
              <a:t>当 </a:t>
            </a:r>
            <a:r>
              <a:rPr kumimoji="1" lang="en-US" altLang="zh-CN" sz="2800" b="1" i="1" u="none" strike="noStrike" kern="1200" cap="none" spc="0" normalizeH="0" baseline="0" noProof="0" dirty="0">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u</a:t>
            </a:r>
            <a:r>
              <a:rPr kumimoji="1" lang="en-US" altLang="zh-CN" sz="2800" b="1" i="1" u="none" strike="noStrike" kern="1200" cap="none" spc="0" normalizeH="0" baseline="-25000" noProof="0" dirty="0">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a:t>
            </a:r>
            <a:r>
              <a:rPr kumimoji="1" lang="en-US" altLang="zh-CN" sz="2800" b="1" i="1" u="none" strike="noStrike" kern="1200" cap="none" spc="0" normalizeH="0" baseline="0" noProof="0" dirty="0">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&gt; u</a:t>
            </a:r>
            <a:r>
              <a:rPr kumimoji="1" lang="en-US" altLang="zh-CN" sz="2800" b="1" i="1" u="none" strike="noStrike" kern="1200" cap="none" spc="0" normalizeH="0" baseline="-25000" noProof="0" dirty="0">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a:t>
            </a:r>
            <a:r>
              <a:rPr kumimoji="1" lang="en-US" altLang="zh-CN" sz="2800" b="1" i="0" u="none" strike="noStrike" kern="1200" cap="none" spc="0" normalizeH="0" baseline="-25000" noProof="0" dirty="0">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  </a:t>
            </a:r>
            <a:r>
              <a:rPr kumimoji="1" lang="zh-CN" altLang="en-US" sz="2800" b="1" i="0" u="none" strike="noStrike" kern="1200" cap="none" spc="0" normalizeH="0" baseline="0" noProof="0" dirty="0">
                <a:ln>
                  <a:noFill/>
                </a:ln>
                <a:solidFill>
                  <a:schemeClr val="tx2"/>
                </a:solidFill>
                <a:effectLst/>
                <a:uLnTx/>
                <a:uFillTx/>
                <a:latin typeface="Times New Roman" panose="02020603050405020304" pitchFamily="18" charset="0"/>
                <a:ea typeface="宋体" panose="02010600030101010101" pitchFamily="2" charset="-122"/>
                <a:cs typeface="+mn-cs"/>
                <a:sym typeface="Symbol" panose="05050102010706020507" pitchFamily="18" charset="2"/>
              </a:rPr>
              <a:t>时， </a:t>
            </a:r>
            <a:r>
              <a:rPr kumimoji="1" lang="en-US" altLang="zh-CN" sz="2800" b="1" i="1" u="none" strike="noStrike" kern="1200" cap="none" spc="0" normalizeH="0" baseline="0" noProof="0" dirty="0" err="1">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u</a:t>
            </a:r>
            <a:r>
              <a:rPr kumimoji="1" lang="en-US" altLang="zh-CN" sz="2200" b="1" i="0" u="none" strike="noStrike" kern="1200" cap="none" spc="0" normalizeH="0" baseline="-25000" noProof="0" dirty="0" err="1">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O</a:t>
            </a:r>
            <a:r>
              <a:rPr kumimoji="1" lang="en-US" altLang="zh-CN" sz="2800" b="1" i="0" u="none" strike="noStrike" kern="1200" cap="none" spc="0" normalizeH="0" baseline="-25000" noProof="0" dirty="0">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 </a:t>
            </a:r>
            <a:r>
              <a:rPr kumimoji="1" lang="en-US" altLang="zh-CN" sz="2800" b="1" i="0" u="none" strike="noStrike" kern="1200" cap="none" spc="0" normalizeH="0" baseline="0" noProof="0" dirty="0">
                <a:ln>
                  <a:noFill/>
                </a:ln>
                <a:solidFill>
                  <a:schemeClr val="tx2"/>
                </a:solidFill>
                <a:effectLst/>
                <a:uLnTx/>
                <a:uFillTx/>
                <a:latin typeface="Times New Roman" panose="02020603050405020304" pitchFamily="18" charset="0"/>
                <a:ea typeface="宋体" panose="02010600030101010101" pitchFamily="2" charset="-122"/>
                <a:cs typeface="+mn-cs"/>
                <a:sym typeface="Symbol" panose="05050102010706020507" pitchFamily="18" charset="2"/>
              </a:rPr>
              <a:t>= </a:t>
            </a:r>
            <a:r>
              <a:rPr kumimoji="1" lang="en-US" altLang="zh-CN" sz="2800" b="1" i="0" u="none" strike="noStrike" kern="1200" cap="none" spc="0" normalizeH="0" baseline="0" noProof="0" dirty="0">
                <a:ln>
                  <a:noFill/>
                </a:ln>
                <a:solidFill>
                  <a:schemeClr val="tx2"/>
                </a:solidFill>
                <a:effectLst/>
                <a:uLnTx/>
                <a:uFillTx/>
                <a:latin typeface="Times New Roman" panose="02020603050405020304" pitchFamily="18" charset="0"/>
                <a:ea typeface="宋体" panose="02010600030101010101" pitchFamily="2" charset="-122"/>
                <a:cs typeface="+mn-cs"/>
              </a:rPr>
              <a:t>+ </a:t>
            </a:r>
            <a:r>
              <a:rPr kumimoji="1" lang="en-US" altLang="zh-CN" sz="2800" b="1" i="1" u="none" strike="noStrike" kern="1200" cap="none" spc="0" normalizeH="0" baseline="0" noProof="0" dirty="0">
                <a:ln>
                  <a:noFill/>
                </a:ln>
                <a:solidFill>
                  <a:schemeClr val="tx2"/>
                </a:solidFill>
                <a:effectLst/>
                <a:uLnTx/>
                <a:uFillTx/>
                <a:latin typeface="Times New Roman" panose="02020603050405020304" pitchFamily="18" charset="0"/>
                <a:ea typeface="宋体" panose="02010600030101010101" pitchFamily="2" charset="-122"/>
                <a:cs typeface="+mn-cs"/>
              </a:rPr>
              <a:t>U</a:t>
            </a:r>
            <a:r>
              <a:rPr kumimoji="1" lang="en-US" altLang="zh-CN" sz="2200" b="1" i="0" u="none" strike="noStrike" kern="1200" cap="none" spc="0" normalizeH="0" baseline="-25000" noProof="0" dirty="0">
                <a:ln>
                  <a:noFill/>
                </a:ln>
                <a:solidFill>
                  <a:schemeClr val="tx2"/>
                </a:solidFill>
                <a:effectLst/>
                <a:uLnTx/>
                <a:uFillTx/>
                <a:latin typeface="Times New Roman" panose="02020603050405020304" pitchFamily="18" charset="0"/>
                <a:ea typeface="宋体" panose="02010600030101010101" pitchFamily="2" charset="-122"/>
                <a:cs typeface="+mn-cs"/>
              </a:rPr>
              <a:t>O</a:t>
            </a:r>
            <a:r>
              <a:rPr kumimoji="1" lang="en-US" altLang="zh-CN" sz="2800" b="1" i="0" u="none" strike="noStrike" kern="1200" cap="none" spc="0" normalizeH="0" baseline="-25000" noProof="0" dirty="0">
                <a:ln>
                  <a:noFill/>
                </a:ln>
                <a:solidFill>
                  <a:schemeClr val="tx2"/>
                </a:solidFill>
                <a:effectLst/>
                <a:uLnTx/>
                <a:uFillTx/>
                <a:latin typeface="Times New Roman" panose="02020603050405020304" pitchFamily="18" charset="0"/>
                <a:ea typeface="宋体" panose="02010600030101010101" pitchFamily="2" charset="-122"/>
                <a:cs typeface="+mn-cs"/>
              </a:rPr>
              <a:t>(sat) </a:t>
            </a:r>
            <a:endParaRPr kumimoji="1" lang="en-US" altLang="zh-CN" sz="2800" b="1" i="1" u="none" strike="noStrike" kern="1200" cap="none" spc="0" normalizeH="0" baseline="-25000" noProof="0" dirty="0">
              <a:ln>
                <a:noFill/>
              </a:ln>
              <a:solidFill>
                <a:schemeClr val="tx2"/>
              </a:solidFill>
              <a:effectLst/>
              <a:uLnTx/>
              <a:uFillTx/>
              <a:latin typeface="Times New Roman" panose="02020603050405020304" pitchFamily="18" charset="0"/>
              <a:ea typeface="宋体" panose="02010600030101010101" pitchFamily="2" charset="-122"/>
              <a:cs typeface="+mn-cs"/>
              <a:sym typeface="Symbol" panose="05050102010706020507" pitchFamily="18" charset="2"/>
            </a:endParaRPr>
          </a:p>
          <a:p>
            <a:pPr marL="0" marR="0" lvl="0" indent="0" algn="l" defTabSz="914400" rtl="0" eaLnBrk="1" fontAlgn="base" latinLnBrk="0" hangingPunct="1">
              <a:lnSpc>
                <a:spcPct val="100000"/>
              </a:lnSpc>
              <a:spcBef>
                <a:spcPct val="10000"/>
              </a:spcBef>
              <a:spcAft>
                <a:spcPct val="0"/>
              </a:spcAft>
              <a:buClrTx/>
              <a:buSzTx/>
              <a:buFontTx/>
              <a:buNone/>
              <a:defRPr/>
            </a:pPr>
            <a:r>
              <a:rPr kumimoji="1" lang="en-US" altLang="zh-CN" sz="2800" b="1" i="0" u="none" strike="noStrike" kern="1200" cap="none" spc="0" normalizeH="0" baseline="-25000" noProof="0" dirty="0">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       </a:t>
            </a:r>
            <a:r>
              <a:rPr kumimoji="1" lang="en-US" altLang="zh-CN" sz="2800" b="1" i="1" u="none" strike="noStrike" kern="1200" cap="none" spc="0" normalizeH="0" baseline="0" noProof="0" dirty="0">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u</a:t>
            </a:r>
            <a:r>
              <a:rPr kumimoji="1" lang="en-US" altLang="zh-CN" sz="2800" b="1" i="1" u="none" strike="noStrike" kern="1200" cap="none" spc="0" normalizeH="0" baseline="-25000" noProof="0" dirty="0">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a:t>
            </a:r>
            <a:r>
              <a:rPr kumimoji="1" lang="en-US" altLang="zh-CN" sz="2800" b="1" i="1" u="none" strike="noStrike" kern="1200" cap="none" spc="0" normalizeH="0" baseline="0" noProof="0" dirty="0">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&lt; u</a:t>
            </a:r>
            <a:r>
              <a:rPr kumimoji="1" lang="en-US" altLang="zh-CN" sz="2800" b="1" i="1" u="none" strike="noStrike" kern="1200" cap="none" spc="0" normalizeH="0" baseline="-25000" noProof="0" dirty="0">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a:t>
            </a:r>
            <a:r>
              <a:rPr kumimoji="1" lang="en-US" altLang="zh-CN" sz="2800" b="1" i="0" u="none" strike="noStrike" kern="1200" cap="none" spc="0" normalizeH="0" baseline="-25000" noProof="0" dirty="0">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  </a:t>
            </a:r>
            <a:r>
              <a:rPr kumimoji="1" lang="zh-CN" altLang="en-US" sz="2800" b="1" i="0" u="none" strike="noStrike" kern="1200" cap="none" spc="0" normalizeH="0" baseline="0" noProof="0" dirty="0">
                <a:ln>
                  <a:noFill/>
                </a:ln>
                <a:solidFill>
                  <a:schemeClr val="tx2"/>
                </a:solidFill>
                <a:effectLst/>
                <a:uLnTx/>
                <a:uFillTx/>
                <a:latin typeface="Times New Roman" panose="02020603050405020304" pitchFamily="18" charset="0"/>
                <a:ea typeface="宋体" panose="02010600030101010101" pitchFamily="2" charset="-122"/>
                <a:cs typeface="+mn-cs"/>
                <a:sym typeface="Symbol" panose="05050102010706020507" pitchFamily="18" charset="2"/>
              </a:rPr>
              <a:t>时， </a:t>
            </a:r>
            <a:r>
              <a:rPr kumimoji="1" lang="en-US" altLang="zh-CN" sz="2800" b="1" i="1" u="none" strike="noStrike" kern="1200" cap="none" spc="0" normalizeH="0" baseline="0" noProof="0" dirty="0" err="1">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u</a:t>
            </a:r>
            <a:r>
              <a:rPr kumimoji="1" lang="en-US" altLang="zh-CN" sz="2200" b="1" i="0" u="none" strike="noStrike" kern="1200" cap="none" spc="0" normalizeH="0" baseline="-25000" noProof="0" dirty="0" err="1">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O</a:t>
            </a:r>
            <a:r>
              <a:rPr kumimoji="1" lang="en-US" altLang="zh-CN" sz="2800" b="1" i="0" u="none" strike="noStrike" kern="1200" cap="none" spc="0" normalizeH="0" baseline="-25000" noProof="0" dirty="0">
                <a:ln>
                  <a:noFill/>
                </a:ln>
                <a:solidFill>
                  <a:schemeClr val="tx2"/>
                </a:solidFill>
                <a:effectLst/>
                <a:uLnTx/>
                <a:uFillTx/>
                <a:latin typeface="Times New Roman" panose="02020603050405020304" pitchFamily="18" charset="0"/>
                <a:ea typeface="创艺繁标宋" pitchFamily="2" charset="-122"/>
                <a:cs typeface="+mn-cs"/>
                <a:sym typeface="Symbol" panose="05050102010706020507" pitchFamily="18" charset="2"/>
              </a:rPr>
              <a:t> </a:t>
            </a:r>
            <a:r>
              <a:rPr kumimoji="1" lang="en-US" altLang="zh-CN" sz="2800" b="1" i="0" u="none" strike="noStrike" kern="1200" cap="none" spc="0" normalizeH="0" baseline="0" noProof="0" dirty="0">
                <a:ln>
                  <a:noFill/>
                </a:ln>
                <a:solidFill>
                  <a:schemeClr val="tx2"/>
                </a:solidFill>
                <a:effectLst/>
                <a:uLnTx/>
                <a:uFillTx/>
                <a:latin typeface="Times New Roman" panose="02020603050405020304" pitchFamily="18" charset="0"/>
                <a:ea typeface="宋体" panose="02010600030101010101" pitchFamily="2" charset="-122"/>
                <a:cs typeface="+mn-cs"/>
                <a:sym typeface="Symbol" panose="05050102010706020507" pitchFamily="18" charset="2"/>
              </a:rPr>
              <a:t>= </a:t>
            </a:r>
            <a:r>
              <a:rPr kumimoji="1" lang="en-US" altLang="zh-CN" sz="2800" b="1" i="0" u="none" strike="noStrike" kern="1200" cap="none" spc="0" normalizeH="0" baseline="0" noProof="0" dirty="0">
                <a:ln>
                  <a:noFill/>
                </a:ln>
                <a:solidFill>
                  <a:schemeClr val="tx2"/>
                </a:solidFill>
                <a:effectLst/>
                <a:uLnTx/>
                <a:uFillTx/>
                <a:latin typeface="Times New Roman" panose="02020603050405020304" pitchFamily="18" charset="0"/>
                <a:ea typeface="宋体" panose="02010600030101010101" pitchFamily="2" charset="-122"/>
                <a:cs typeface="+mn-cs"/>
              </a:rPr>
              <a:t>– </a:t>
            </a:r>
            <a:r>
              <a:rPr kumimoji="1" lang="en-US" altLang="zh-CN" sz="2800" b="1" i="1" u="none" strike="noStrike" kern="1200" cap="none" spc="0" normalizeH="0" baseline="0" noProof="0" dirty="0">
                <a:ln>
                  <a:noFill/>
                </a:ln>
                <a:solidFill>
                  <a:schemeClr val="tx2"/>
                </a:solidFill>
                <a:effectLst/>
                <a:uLnTx/>
                <a:uFillTx/>
                <a:latin typeface="Times New Roman" panose="02020603050405020304" pitchFamily="18" charset="0"/>
                <a:ea typeface="宋体" panose="02010600030101010101" pitchFamily="2" charset="-122"/>
                <a:cs typeface="+mn-cs"/>
              </a:rPr>
              <a:t>U</a:t>
            </a:r>
            <a:r>
              <a:rPr kumimoji="1" lang="en-US" altLang="zh-CN" sz="2200" b="1" i="0" u="none" strike="noStrike" kern="1200" cap="none" spc="0" normalizeH="0" baseline="-25000" noProof="0" dirty="0">
                <a:ln>
                  <a:noFill/>
                </a:ln>
                <a:solidFill>
                  <a:schemeClr val="tx2"/>
                </a:solidFill>
                <a:effectLst/>
                <a:uLnTx/>
                <a:uFillTx/>
                <a:latin typeface="Times New Roman" panose="02020603050405020304" pitchFamily="18" charset="0"/>
                <a:ea typeface="宋体" panose="02010600030101010101" pitchFamily="2" charset="-122"/>
                <a:cs typeface="+mn-cs"/>
              </a:rPr>
              <a:t>O</a:t>
            </a:r>
            <a:r>
              <a:rPr kumimoji="1" lang="en-US" altLang="zh-CN" sz="2800" b="1" i="0" u="none" strike="noStrike" kern="1200" cap="none" spc="0" normalizeH="0" baseline="-25000" noProof="0" dirty="0">
                <a:ln>
                  <a:noFill/>
                </a:ln>
                <a:solidFill>
                  <a:schemeClr val="tx2"/>
                </a:solidFill>
                <a:effectLst/>
                <a:uLnTx/>
                <a:uFillTx/>
                <a:latin typeface="Times New Roman" panose="02020603050405020304" pitchFamily="18" charset="0"/>
                <a:ea typeface="宋体" panose="02010600030101010101" pitchFamily="2" charset="-122"/>
                <a:cs typeface="+mn-cs"/>
              </a:rPr>
              <a:t>(sat) </a:t>
            </a:r>
          </a:p>
          <a:p>
            <a:pPr marL="0" marR="0" lvl="0" indent="0" algn="l" defTabSz="914400" rtl="0" eaLnBrk="1" fontAlgn="base" latinLnBrk="0" hangingPunct="1">
              <a:lnSpc>
                <a:spcPct val="100000"/>
              </a:lnSpc>
              <a:spcBef>
                <a:spcPct val="10000"/>
              </a:spcBef>
              <a:spcAft>
                <a:spcPct val="0"/>
              </a:spcAft>
              <a:buClrTx/>
              <a:buSzTx/>
              <a:buFontTx/>
              <a:buNone/>
              <a:defRPr/>
            </a:pP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不存在 </a:t>
            </a: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“虚短”现象</a:t>
            </a:r>
            <a:r>
              <a:rPr kumimoji="1" lang="zh-CN" altLang="en-US" sz="2800" b="1" i="0" u="none" strike="noStrike" kern="1200" cap="none" spc="0" normalizeH="0" baseline="-2500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p>
        </p:txBody>
      </p:sp>
    </p:spTree>
    <p:extLst>
      <p:ext uri="{BB962C8B-B14F-4D97-AF65-F5344CB8AC3E}">
        <p14:creationId xmlns:p14="http://schemas.microsoft.com/office/powerpoint/2010/main" val="3772880883"/>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2EE74-9F0A-4AD3-D675-E82DE06DF5EE}"/>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ED199561-1346-C8EB-3108-B1CBFFF938A8}"/>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270F064E-3F7C-5683-0B87-77DE33B3F141}"/>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a:t>
            </a:r>
            <a:r>
              <a:rPr lang="zh-CN" altLang="en-US" sz="2800" b="1" dirty="0">
                <a:latin typeface="+mj-ea"/>
                <a:ea typeface="微软雅黑" panose="020B0503020204020204" pitchFamily="34" charset="-122"/>
                <a:cs typeface="+mj-ea"/>
                <a:sym typeface="Arial" panose="020B0604020202020204" pitchFamily="34" charset="0"/>
              </a:rPr>
              <a:t>理想运放的分析方法</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EE1D87D6-BD43-AB3B-65AD-A3BE2909EBB4}"/>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3" name="Rectangle 3">
            <a:extLst>
              <a:ext uri="{FF2B5EF4-FFF2-40B4-BE49-F238E27FC236}">
                <a16:creationId xmlns:a16="http://schemas.microsoft.com/office/drawing/2014/main" id="{69192092-D9B3-7CBC-41E1-A273A0486A56}"/>
              </a:ext>
            </a:extLst>
          </p:cNvPr>
          <p:cNvSpPr>
            <a:spLocks noChangeArrowheads="1"/>
          </p:cNvSpPr>
          <p:nvPr/>
        </p:nvSpPr>
        <p:spPr bwMode="auto">
          <a:xfrm>
            <a:off x="1611269" y="1032338"/>
            <a:ext cx="3352800" cy="533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0" indent="0" algn="ctr" rtl="0" fontAlgn="base">
              <a:spcBef>
                <a:spcPct val="20000"/>
              </a:spcBef>
              <a:spcAft>
                <a:spcPct val="0"/>
              </a:spcAft>
              <a:buNone/>
              <a:defRPr kumimoji="1" sz="2400" kern="1200">
                <a:solidFill>
                  <a:schemeClr val="tx1"/>
                </a:solidFill>
                <a:latin typeface="+mn-lt"/>
                <a:ea typeface="+mn-ea"/>
                <a:cs typeface="+mn-cs"/>
              </a:defRPr>
            </a:lvl1pPr>
            <a:lvl2pPr marL="457200" indent="0" algn="ctr" rtl="0" fontAlgn="base">
              <a:spcBef>
                <a:spcPct val="20000"/>
              </a:spcBef>
              <a:spcAft>
                <a:spcPct val="0"/>
              </a:spcAft>
              <a:buNone/>
              <a:defRPr kumimoji="1" sz="2000" kern="1200">
                <a:solidFill>
                  <a:schemeClr val="tx1"/>
                </a:solidFill>
                <a:latin typeface="+mn-lt"/>
                <a:ea typeface="+mn-ea"/>
                <a:cs typeface="+mn-cs"/>
              </a:defRPr>
            </a:lvl2pPr>
            <a:lvl3pPr marL="914400" indent="0" algn="ctr" rtl="0" fontAlgn="base">
              <a:spcBef>
                <a:spcPct val="20000"/>
              </a:spcBef>
              <a:spcAft>
                <a:spcPct val="0"/>
              </a:spcAft>
              <a:buNone/>
              <a:defRPr kumimoji="1" sz="1800" kern="1200">
                <a:solidFill>
                  <a:schemeClr val="tx1"/>
                </a:solidFill>
                <a:latin typeface="+mn-lt"/>
                <a:ea typeface="+mn-ea"/>
                <a:cs typeface="+mn-cs"/>
              </a:defRPr>
            </a:lvl3pPr>
            <a:lvl4pPr marL="1371600" indent="0" algn="ctr" rtl="0" fontAlgn="base">
              <a:spcBef>
                <a:spcPct val="20000"/>
              </a:spcBef>
              <a:spcAft>
                <a:spcPct val="0"/>
              </a:spcAft>
              <a:buNone/>
              <a:defRPr kumimoji="1" sz="1600" kern="1200">
                <a:solidFill>
                  <a:schemeClr val="tx1"/>
                </a:solidFill>
                <a:latin typeface="+mn-lt"/>
                <a:ea typeface="+mn-ea"/>
                <a:cs typeface="+mn-cs"/>
              </a:defRPr>
            </a:lvl4pPr>
            <a:lvl5pPr marL="1828800" indent="0" algn="ctr" rtl="0" fontAlgn="base">
              <a:spcBef>
                <a:spcPct val="20000"/>
              </a:spcBef>
              <a:spcAft>
                <a:spcPct val="0"/>
              </a:spcAft>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Tx/>
              <a:buNone/>
              <a:defRPr/>
            </a:pPr>
            <a:r>
              <a:rPr lang="en-US" altLang="zh-CN" sz="2800" dirty="0">
                <a:solidFill>
                  <a:srgbClr val="000000"/>
                </a:solidFill>
                <a:latin typeface="华文行楷" panose="02010800040101010101" pitchFamily="2" charset="-122"/>
                <a:ea typeface="华文行楷" panose="02010800040101010101" pitchFamily="2" charset="-122"/>
                <a:cs typeface="+mj-cs"/>
              </a:rPr>
              <a:t>1.</a:t>
            </a:r>
            <a:r>
              <a:rPr lang="zh-CN" altLang="en-US" sz="2800" dirty="0">
                <a:solidFill>
                  <a:srgbClr val="000000"/>
                </a:solidFill>
                <a:latin typeface="华文行楷" panose="02010800040101010101" pitchFamily="2" charset="-122"/>
                <a:ea typeface="华文行楷" panose="02010800040101010101" pitchFamily="2" charset="-122"/>
                <a:cs typeface="+mj-cs"/>
              </a:rPr>
              <a:t>反相比例运算</a:t>
            </a:r>
          </a:p>
        </p:txBody>
      </p:sp>
      <p:pic>
        <p:nvPicPr>
          <p:cNvPr id="4" name="Object 4">
            <a:extLst>
              <a:ext uri="{FF2B5EF4-FFF2-40B4-BE49-F238E27FC236}">
                <a16:creationId xmlns:a16="http://schemas.microsoft.com/office/drawing/2014/main" id="{9F2EE5D1-FF08-5E5C-554C-009B554AE695}"/>
              </a:ext>
            </a:extLst>
          </p:cNvPr>
          <p:cNvPicPr>
            <a:picLocks noChangeAspect="1"/>
          </p:cNvPicPr>
          <p:nvPr/>
        </p:nvPicPr>
        <p:blipFill>
          <a:blip r:embed="rId3">
            <a:clrChange>
              <a:clrFrom>
                <a:srgbClr val="000000"/>
              </a:clrFrom>
              <a:clrTo>
                <a:srgbClr val="000000"/>
              </a:clrTo>
            </a:clrChange>
          </a:blip>
          <a:stretch>
            <a:fillRect/>
          </a:stretch>
        </p:blipFill>
        <p:spPr>
          <a:xfrm>
            <a:off x="6294394" y="2224550"/>
            <a:ext cx="1682750" cy="1095375"/>
          </a:xfrm>
          <a:prstGeom prst="rect">
            <a:avLst/>
          </a:prstGeom>
          <a:noFill/>
          <a:ln w="38100">
            <a:noFill/>
            <a:miter/>
          </a:ln>
        </p:spPr>
      </p:pic>
      <p:pic>
        <p:nvPicPr>
          <p:cNvPr id="5" name="Object 5">
            <a:extLst>
              <a:ext uri="{FF2B5EF4-FFF2-40B4-BE49-F238E27FC236}">
                <a16:creationId xmlns:a16="http://schemas.microsoft.com/office/drawing/2014/main" id="{689C1EAF-9883-65AC-3580-C59F037C8DDD}"/>
              </a:ext>
            </a:extLst>
          </p:cNvPr>
          <p:cNvPicPr>
            <a:picLocks noChangeAspect="1"/>
          </p:cNvPicPr>
          <p:nvPr/>
        </p:nvPicPr>
        <p:blipFill>
          <a:blip r:embed="rId4">
            <a:clrChange>
              <a:clrFrom>
                <a:srgbClr val="000000"/>
              </a:clrFrom>
              <a:clrTo>
                <a:srgbClr val="000000"/>
              </a:clrTo>
            </a:clrChange>
          </a:blip>
          <a:stretch>
            <a:fillRect/>
          </a:stretch>
        </p:blipFill>
        <p:spPr>
          <a:xfrm>
            <a:off x="8213681" y="2249950"/>
            <a:ext cx="1679575" cy="1042988"/>
          </a:xfrm>
          <a:prstGeom prst="rect">
            <a:avLst/>
          </a:prstGeom>
          <a:noFill/>
          <a:ln w="38100">
            <a:noFill/>
            <a:miter/>
          </a:ln>
        </p:spPr>
      </p:pic>
      <p:sp>
        <p:nvSpPr>
          <p:cNvPr id="7" name="Text Box 6">
            <a:extLst>
              <a:ext uri="{FF2B5EF4-FFF2-40B4-BE49-F238E27FC236}">
                <a16:creationId xmlns:a16="http://schemas.microsoft.com/office/drawing/2014/main" id="{F1577509-888E-E997-52B5-5EC6872674EE}"/>
              </a:ext>
            </a:extLst>
          </p:cNvPr>
          <p:cNvSpPr txBox="1"/>
          <p:nvPr/>
        </p:nvSpPr>
        <p:spPr>
          <a:xfrm>
            <a:off x="1660481" y="1489538"/>
            <a:ext cx="3124200" cy="461665"/>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en-US" altLang="zh-CN" sz="2400" dirty="0">
                <a:solidFill>
                  <a:schemeClr val="tx1"/>
                </a:solidFill>
                <a:latin typeface="Times New Roman" panose="02020603050405020304" pitchFamily="18" charset="0"/>
              </a:rPr>
              <a:t>(1) </a:t>
            </a:r>
            <a:r>
              <a:rPr lang="zh-CN" altLang="en-US" sz="2400" dirty="0">
                <a:solidFill>
                  <a:schemeClr val="tx1"/>
                </a:solidFill>
                <a:latin typeface="Times New Roman" panose="02020603050405020304" pitchFamily="18" charset="0"/>
              </a:rPr>
              <a:t>电路组成</a:t>
            </a:r>
          </a:p>
        </p:txBody>
      </p:sp>
      <p:sp>
        <p:nvSpPr>
          <p:cNvPr id="9" name="Text Box 7">
            <a:extLst>
              <a:ext uri="{FF2B5EF4-FFF2-40B4-BE49-F238E27FC236}">
                <a16:creationId xmlns:a16="http://schemas.microsoft.com/office/drawing/2014/main" id="{EC8DCE39-075A-B5A9-53AE-EBE3834D2524}"/>
              </a:ext>
            </a:extLst>
          </p:cNvPr>
          <p:cNvSpPr txBox="1"/>
          <p:nvPr/>
        </p:nvSpPr>
        <p:spPr>
          <a:xfrm>
            <a:off x="1850981" y="4447050"/>
            <a:ext cx="4114800" cy="830997"/>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en-US" altLang="zh-CN" sz="2400" b="0" dirty="0">
                <a:solidFill>
                  <a:schemeClr val="tx1"/>
                </a:solidFill>
                <a:latin typeface="Times New Roman" panose="02020603050405020304" pitchFamily="18" charset="0"/>
              </a:rPr>
              <a:t>   </a:t>
            </a:r>
            <a:r>
              <a:rPr lang="en-US" altLang="zh-CN" sz="2400" dirty="0">
                <a:solidFill>
                  <a:schemeClr val="tx1"/>
                </a:solidFill>
                <a:latin typeface="Times New Roman" panose="02020603050405020304" pitchFamily="18" charset="0"/>
              </a:rPr>
              <a:t> </a:t>
            </a:r>
            <a:r>
              <a:rPr lang="zh-CN" altLang="en-US" sz="2400" dirty="0">
                <a:solidFill>
                  <a:schemeClr val="tx1"/>
                </a:solidFill>
                <a:latin typeface="Times New Roman" panose="02020603050405020304" pitchFamily="18" charset="0"/>
              </a:rPr>
              <a:t>以后如不加说明，输入、输出的另一端均为地</a:t>
            </a:r>
            <a:r>
              <a:rPr lang="en-US" altLang="zh-CN" sz="2400" dirty="0">
                <a:solidFill>
                  <a:schemeClr val="tx1"/>
                </a:solidFill>
                <a:latin typeface="Times New Roman" panose="02020603050405020304" pitchFamily="18" charset="0"/>
              </a:rPr>
              <a:t>(</a:t>
            </a:r>
            <a:r>
              <a:rPr lang="en-US" altLang="zh-CN" sz="2400" dirty="0">
                <a:solidFill>
                  <a:schemeClr val="tx1"/>
                </a:solidFill>
                <a:latin typeface="Times New Roman" panose="02020603050405020304" pitchFamily="18" charset="0"/>
                <a:sym typeface="Symbol" panose="05050102010706020507" pitchFamily="18" charset="2"/>
              </a:rPr>
              <a:t>)</a:t>
            </a:r>
            <a:r>
              <a:rPr lang="zh-CN" altLang="en-US" sz="2400" dirty="0">
                <a:solidFill>
                  <a:schemeClr val="tx1"/>
                </a:solidFill>
                <a:latin typeface="Times New Roman" panose="02020603050405020304" pitchFamily="18" charset="0"/>
              </a:rPr>
              <a:t>。</a:t>
            </a:r>
            <a:endParaRPr lang="zh-CN" altLang="en-US" sz="2400" baseline="-16000" dirty="0">
              <a:solidFill>
                <a:schemeClr val="tx1"/>
              </a:solidFill>
              <a:latin typeface="Times New Roman" panose="02020603050405020304" pitchFamily="18" charset="0"/>
            </a:endParaRPr>
          </a:p>
        </p:txBody>
      </p:sp>
      <p:sp>
        <p:nvSpPr>
          <p:cNvPr id="11" name="Rectangle 10">
            <a:extLst>
              <a:ext uri="{FF2B5EF4-FFF2-40B4-BE49-F238E27FC236}">
                <a16:creationId xmlns:a16="http://schemas.microsoft.com/office/drawing/2014/main" id="{867821F2-CE59-B583-7AB9-1C18D648E308}"/>
              </a:ext>
            </a:extLst>
          </p:cNvPr>
          <p:cNvSpPr/>
          <p:nvPr/>
        </p:nvSpPr>
        <p:spPr>
          <a:xfrm>
            <a:off x="6219781" y="1278400"/>
            <a:ext cx="3784600" cy="461665"/>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zh-CN" altLang="en-US" sz="2400" dirty="0">
                <a:solidFill>
                  <a:schemeClr val="tx1"/>
                </a:solidFill>
                <a:latin typeface="Times New Roman" panose="02020603050405020304" pitchFamily="18" charset="0"/>
                <a:ea typeface="创艺繁标宋" pitchFamily="2" charset="-122"/>
                <a:sym typeface="Symbol" panose="05050102010706020507" pitchFamily="18" charset="2"/>
              </a:rPr>
              <a:t>因</a:t>
            </a:r>
            <a:r>
              <a:rPr lang="zh-CN" altLang="en-US" sz="2400" dirty="0">
                <a:solidFill>
                  <a:schemeClr val="tx1"/>
                </a:solidFill>
                <a:latin typeface="Times New Roman" panose="02020603050405020304" pitchFamily="18" charset="0"/>
              </a:rPr>
              <a:t>虚断 </a:t>
            </a:r>
            <a:r>
              <a:rPr lang="en-US" altLang="zh-CN" sz="2400" i="1" dirty="0">
                <a:solidFill>
                  <a:schemeClr val="tx1"/>
                </a:solidFill>
                <a:latin typeface="Times New Roman" panose="02020603050405020304" pitchFamily="18" charset="0"/>
                <a:ea typeface="创艺繁标宋" pitchFamily="2" charset="-122"/>
                <a:sym typeface="Symbol" panose="05050102010706020507" pitchFamily="18" charset="2"/>
              </a:rPr>
              <a:t>i</a:t>
            </a:r>
            <a:r>
              <a:rPr lang="en-US" altLang="zh-CN" sz="2400" i="1" baseline="-25000" dirty="0">
                <a:solidFill>
                  <a:schemeClr val="tx1"/>
                </a:solidFill>
                <a:latin typeface="Times New Roman" panose="02020603050405020304" pitchFamily="18" charset="0"/>
                <a:ea typeface="创艺繁标宋" pitchFamily="2" charset="-122"/>
                <a:sym typeface="Symbol" panose="05050102010706020507" pitchFamily="18" charset="2"/>
              </a:rPr>
              <a:t>+</a:t>
            </a:r>
            <a:r>
              <a:rPr lang="en-US" altLang="zh-CN" sz="2400" i="1" dirty="0">
                <a:solidFill>
                  <a:schemeClr val="tx1"/>
                </a:solidFill>
                <a:latin typeface="Times New Roman" panose="02020603050405020304" pitchFamily="18" charset="0"/>
                <a:ea typeface="创艺繁标宋" pitchFamily="2" charset="-122"/>
                <a:sym typeface="Symbol" panose="05050102010706020507" pitchFamily="18" charset="2"/>
              </a:rPr>
              <a:t>= i</a:t>
            </a:r>
            <a:r>
              <a:rPr lang="en-US" altLang="zh-CN" sz="2400" i="1" baseline="-25000" dirty="0">
                <a:solidFill>
                  <a:schemeClr val="tx1"/>
                </a:solidFill>
                <a:latin typeface="Times New Roman" panose="02020603050405020304" pitchFamily="18" charset="0"/>
                <a:ea typeface="创艺繁标宋" pitchFamily="2" charset="-122"/>
                <a:sym typeface="Symbol" panose="05050102010706020507" pitchFamily="18" charset="2"/>
              </a:rPr>
              <a:t>– </a:t>
            </a:r>
            <a:r>
              <a:rPr lang="en-US" altLang="zh-CN" sz="2400" dirty="0">
                <a:solidFill>
                  <a:schemeClr val="tx1"/>
                </a:solidFill>
                <a:latin typeface="Times New Roman" panose="02020603050405020304" pitchFamily="18" charset="0"/>
                <a:ea typeface="创艺繁标宋" pitchFamily="2" charset="-122"/>
                <a:sym typeface="Symbol" panose="05050102010706020507" pitchFamily="18" charset="2"/>
              </a:rPr>
              <a:t>= 0</a:t>
            </a:r>
            <a:endParaRPr lang="en-US" altLang="zh-CN" sz="2400" dirty="0">
              <a:solidFill>
                <a:schemeClr val="tx1"/>
              </a:solidFill>
              <a:latin typeface="Times New Roman" panose="02020603050405020304" pitchFamily="18" charset="0"/>
            </a:endParaRPr>
          </a:p>
        </p:txBody>
      </p:sp>
      <p:pic>
        <p:nvPicPr>
          <p:cNvPr id="13" name="Object 11">
            <a:extLst>
              <a:ext uri="{FF2B5EF4-FFF2-40B4-BE49-F238E27FC236}">
                <a16:creationId xmlns:a16="http://schemas.microsoft.com/office/drawing/2014/main" id="{88BD6D7C-724F-3515-B791-168FDBD2AE8A}"/>
              </a:ext>
            </a:extLst>
          </p:cNvPr>
          <p:cNvPicPr>
            <a:picLocks noChangeAspect="1"/>
          </p:cNvPicPr>
          <p:nvPr/>
        </p:nvPicPr>
        <p:blipFill>
          <a:blip r:embed="rId5">
            <a:clrChange>
              <a:clrFrom>
                <a:srgbClr val="000000"/>
              </a:clrFrom>
              <a:clrTo>
                <a:srgbClr val="000000"/>
              </a:clrTo>
            </a:clrChange>
            <a:biLevel thresh="50000"/>
            <a:grayscl/>
          </a:blip>
          <a:stretch>
            <a:fillRect/>
          </a:stretch>
        </p:blipFill>
        <p:spPr>
          <a:xfrm>
            <a:off x="6923044" y="4485150"/>
            <a:ext cx="2241550" cy="1063625"/>
          </a:xfrm>
          <a:prstGeom prst="rect">
            <a:avLst/>
          </a:prstGeom>
          <a:noFill/>
          <a:ln w="38100">
            <a:noFill/>
            <a:miter/>
          </a:ln>
        </p:spPr>
      </p:pic>
      <p:grpSp>
        <p:nvGrpSpPr>
          <p:cNvPr id="14" name="Group 12">
            <a:extLst>
              <a:ext uri="{FF2B5EF4-FFF2-40B4-BE49-F238E27FC236}">
                <a16:creationId xmlns:a16="http://schemas.microsoft.com/office/drawing/2014/main" id="{93016ED5-C158-6E15-A56D-4138D791F89B}"/>
              </a:ext>
            </a:extLst>
          </p:cNvPr>
          <p:cNvGrpSpPr/>
          <p:nvPr/>
        </p:nvGrpSpPr>
        <p:grpSpPr>
          <a:xfrm>
            <a:off x="2384380" y="1840374"/>
            <a:ext cx="1523999" cy="2431396"/>
            <a:chOff x="547" y="1104"/>
            <a:chExt cx="966" cy="1304"/>
          </a:xfrm>
        </p:grpSpPr>
        <p:sp>
          <p:nvSpPr>
            <p:cNvPr id="20" name="Text Box 13">
              <a:extLst>
                <a:ext uri="{FF2B5EF4-FFF2-40B4-BE49-F238E27FC236}">
                  <a16:creationId xmlns:a16="http://schemas.microsoft.com/office/drawing/2014/main" id="{447655B9-5427-0DBA-9770-8FCC23CF8D10}"/>
                </a:ext>
              </a:extLst>
            </p:cNvPr>
            <p:cNvSpPr txBox="1"/>
            <p:nvPr/>
          </p:nvSpPr>
          <p:spPr>
            <a:xfrm>
              <a:off x="1167" y="1104"/>
              <a:ext cx="346" cy="248"/>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en-US" altLang="zh-CN" sz="2400" i="1" dirty="0">
                  <a:solidFill>
                    <a:schemeClr val="accent2"/>
                  </a:solidFill>
                  <a:latin typeface="Times New Roman" panose="02020603050405020304" pitchFamily="18" charset="0"/>
                </a:rPr>
                <a:t>i</a:t>
              </a:r>
              <a:r>
                <a:rPr lang="en-US" altLang="zh-CN" sz="2400" baseline="-25000" dirty="0">
                  <a:solidFill>
                    <a:schemeClr val="accent2"/>
                  </a:solidFill>
                  <a:latin typeface="Times New Roman" panose="02020603050405020304" pitchFamily="18" charset="0"/>
                </a:rPr>
                <a:t>F</a:t>
              </a:r>
              <a:endParaRPr lang="en-US" altLang="zh-CN" sz="2400" dirty="0">
                <a:solidFill>
                  <a:schemeClr val="accent2"/>
                </a:solidFill>
                <a:latin typeface="Times New Roman" panose="02020603050405020304" pitchFamily="18" charset="0"/>
              </a:endParaRPr>
            </a:p>
          </p:txBody>
        </p:sp>
        <p:sp>
          <p:nvSpPr>
            <p:cNvPr id="21" name="Text Box 14">
              <a:extLst>
                <a:ext uri="{FF2B5EF4-FFF2-40B4-BE49-F238E27FC236}">
                  <a16:creationId xmlns:a16="http://schemas.microsoft.com/office/drawing/2014/main" id="{7716824C-B99F-35E7-067B-9718389AD658}"/>
                </a:ext>
              </a:extLst>
            </p:cNvPr>
            <p:cNvSpPr txBox="1"/>
            <p:nvPr/>
          </p:nvSpPr>
          <p:spPr>
            <a:xfrm>
              <a:off x="547" y="1497"/>
              <a:ext cx="269" cy="248"/>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en-US" altLang="zh-CN" sz="2400" i="1" dirty="0">
                  <a:solidFill>
                    <a:schemeClr val="accent2"/>
                  </a:solidFill>
                  <a:latin typeface="Times New Roman" panose="02020603050405020304" pitchFamily="18" charset="0"/>
                </a:rPr>
                <a:t>i</a:t>
              </a:r>
              <a:r>
                <a:rPr lang="en-US" altLang="zh-CN" sz="2400" baseline="-25000" dirty="0">
                  <a:solidFill>
                    <a:schemeClr val="accent2"/>
                  </a:solidFill>
                  <a:latin typeface="Times New Roman" panose="02020603050405020304" pitchFamily="18" charset="0"/>
                </a:rPr>
                <a:t>1</a:t>
              </a:r>
              <a:endParaRPr lang="en-US" altLang="zh-CN" sz="2400" dirty="0">
                <a:solidFill>
                  <a:schemeClr val="accent2"/>
                </a:solidFill>
                <a:latin typeface="Times New Roman" panose="02020603050405020304" pitchFamily="18" charset="0"/>
              </a:endParaRPr>
            </a:p>
          </p:txBody>
        </p:sp>
        <p:sp>
          <p:nvSpPr>
            <p:cNvPr id="22" name="Text Box 15">
              <a:extLst>
                <a:ext uri="{FF2B5EF4-FFF2-40B4-BE49-F238E27FC236}">
                  <a16:creationId xmlns:a16="http://schemas.microsoft.com/office/drawing/2014/main" id="{47955BAA-F00C-6253-3401-8B4F8039D7DC}"/>
                </a:ext>
              </a:extLst>
            </p:cNvPr>
            <p:cNvSpPr txBox="1"/>
            <p:nvPr/>
          </p:nvSpPr>
          <p:spPr>
            <a:xfrm>
              <a:off x="1171" y="1497"/>
              <a:ext cx="269" cy="248"/>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en-US" altLang="zh-CN" sz="2400" i="1" dirty="0">
                  <a:solidFill>
                    <a:schemeClr val="accent2"/>
                  </a:solidFill>
                  <a:latin typeface="Times New Roman" panose="02020603050405020304" pitchFamily="18" charset="0"/>
                </a:rPr>
                <a:t>i</a:t>
              </a:r>
              <a:r>
                <a:rPr lang="en-US" altLang="zh-CN" sz="2400" baseline="-25000" dirty="0">
                  <a:solidFill>
                    <a:schemeClr val="accent2"/>
                  </a:solidFill>
                  <a:latin typeface="Times New Roman" panose="02020603050405020304" pitchFamily="18" charset="0"/>
                </a:rPr>
                <a:t>–</a:t>
              </a:r>
              <a:endParaRPr lang="en-US" altLang="zh-CN" sz="2400" dirty="0">
                <a:solidFill>
                  <a:schemeClr val="accent2"/>
                </a:solidFill>
                <a:latin typeface="Times New Roman" panose="02020603050405020304" pitchFamily="18" charset="0"/>
              </a:endParaRPr>
            </a:p>
          </p:txBody>
        </p:sp>
        <p:sp>
          <p:nvSpPr>
            <p:cNvPr id="23" name="Line 16">
              <a:extLst>
                <a:ext uri="{FF2B5EF4-FFF2-40B4-BE49-F238E27FC236}">
                  <a16:creationId xmlns:a16="http://schemas.microsoft.com/office/drawing/2014/main" id="{A2A2B415-EEF0-12F3-71B4-E955D5805E41}"/>
                </a:ext>
              </a:extLst>
            </p:cNvPr>
            <p:cNvSpPr/>
            <p:nvPr/>
          </p:nvSpPr>
          <p:spPr>
            <a:xfrm>
              <a:off x="1248" y="1414"/>
              <a:ext cx="192" cy="0"/>
            </a:xfrm>
            <a:prstGeom prst="line">
              <a:avLst/>
            </a:prstGeom>
            <a:ln w="38100" cap="flat" cmpd="sng">
              <a:solidFill>
                <a:srgbClr val="FF0000"/>
              </a:solidFill>
              <a:prstDash val="solid"/>
              <a:headEnd type="none" w="med" len="med"/>
              <a:tailEnd type="stealth" w="med" len="lg"/>
            </a:ln>
          </p:spPr>
        </p:sp>
        <p:sp>
          <p:nvSpPr>
            <p:cNvPr id="24" name="Line 17">
              <a:extLst>
                <a:ext uri="{FF2B5EF4-FFF2-40B4-BE49-F238E27FC236}">
                  <a16:creationId xmlns:a16="http://schemas.microsoft.com/office/drawing/2014/main" id="{A3D4E952-C7C4-0FC2-573B-B3011527A54B}"/>
                </a:ext>
              </a:extLst>
            </p:cNvPr>
            <p:cNvSpPr/>
            <p:nvPr/>
          </p:nvSpPr>
          <p:spPr>
            <a:xfrm>
              <a:off x="576" y="1824"/>
              <a:ext cx="230" cy="0"/>
            </a:xfrm>
            <a:prstGeom prst="line">
              <a:avLst/>
            </a:prstGeom>
            <a:ln w="38100" cap="flat" cmpd="sng">
              <a:solidFill>
                <a:srgbClr val="FF0000"/>
              </a:solidFill>
              <a:prstDash val="solid"/>
              <a:headEnd type="none" w="med" len="med"/>
              <a:tailEnd type="stealth" w="med" len="lg"/>
            </a:ln>
          </p:spPr>
        </p:sp>
        <p:sp>
          <p:nvSpPr>
            <p:cNvPr id="25" name="Line 18">
              <a:extLst>
                <a:ext uri="{FF2B5EF4-FFF2-40B4-BE49-F238E27FC236}">
                  <a16:creationId xmlns:a16="http://schemas.microsoft.com/office/drawing/2014/main" id="{47BE4E39-7E3B-64BA-52EE-9D3F8C9C9CE0}"/>
                </a:ext>
              </a:extLst>
            </p:cNvPr>
            <p:cNvSpPr/>
            <p:nvPr/>
          </p:nvSpPr>
          <p:spPr>
            <a:xfrm>
              <a:off x="1200" y="1824"/>
              <a:ext cx="199" cy="0"/>
            </a:xfrm>
            <a:prstGeom prst="line">
              <a:avLst/>
            </a:prstGeom>
            <a:ln w="38100" cap="flat" cmpd="sng">
              <a:solidFill>
                <a:srgbClr val="FF0000"/>
              </a:solidFill>
              <a:prstDash val="solid"/>
              <a:headEnd type="none" w="med" len="med"/>
              <a:tailEnd type="stealth" w="med" len="lg"/>
            </a:ln>
          </p:spPr>
        </p:sp>
        <p:sp>
          <p:nvSpPr>
            <p:cNvPr id="26" name="Line 19">
              <a:extLst>
                <a:ext uri="{FF2B5EF4-FFF2-40B4-BE49-F238E27FC236}">
                  <a16:creationId xmlns:a16="http://schemas.microsoft.com/office/drawing/2014/main" id="{40415E7B-F547-A113-D0FA-DF4C9EC7AA05}"/>
                </a:ext>
              </a:extLst>
            </p:cNvPr>
            <p:cNvSpPr/>
            <p:nvPr/>
          </p:nvSpPr>
          <p:spPr>
            <a:xfrm>
              <a:off x="1190" y="2208"/>
              <a:ext cx="199" cy="0"/>
            </a:xfrm>
            <a:prstGeom prst="line">
              <a:avLst/>
            </a:prstGeom>
            <a:ln w="28575" cap="flat" cmpd="sng">
              <a:solidFill>
                <a:srgbClr val="FF0000"/>
              </a:solidFill>
              <a:prstDash val="solid"/>
              <a:headEnd type="none" w="med" len="med"/>
              <a:tailEnd type="stealth" w="med" len="lg"/>
            </a:ln>
          </p:spPr>
        </p:sp>
        <p:sp>
          <p:nvSpPr>
            <p:cNvPr id="27" name="Text Box 20">
              <a:extLst>
                <a:ext uri="{FF2B5EF4-FFF2-40B4-BE49-F238E27FC236}">
                  <a16:creationId xmlns:a16="http://schemas.microsoft.com/office/drawing/2014/main" id="{ED8F7BEA-D323-0386-7369-45A4AC0AF2A7}"/>
                </a:ext>
              </a:extLst>
            </p:cNvPr>
            <p:cNvSpPr txBox="1"/>
            <p:nvPr/>
          </p:nvSpPr>
          <p:spPr>
            <a:xfrm>
              <a:off x="1152" y="2160"/>
              <a:ext cx="269" cy="248"/>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en-US" altLang="zh-CN" sz="2400" i="1" dirty="0">
                  <a:solidFill>
                    <a:schemeClr val="accent2"/>
                  </a:solidFill>
                  <a:latin typeface="Times New Roman" panose="02020603050405020304" pitchFamily="18" charset="0"/>
                </a:rPr>
                <a:t>i</a:t>
              </a:r>
              <a:r>
                <a:rPr lang="en-US" altLang="zh-CN" sz="2400" i="1" baseline="-25000" dirty="0">
                  <a:solidFill>
                    <a:schemeClr val="accent2"/>
                  </a:solidFill>
                  <a:latin typeface="Times New Roman" panose="02020603050405020304" pitchFamily="18" charset="0"/>
                </a:rPr>
                <a:t>+</a:t>
              </a:r>
              <a:endParaRPr lang="en-US" altLang="zh-CN" sz="2400" dirty="0">
                <a:solidFill>
                  <a:schemeClr val="accent2"/>
                </a:solidFill>
                <a:latin typeface="Times New Roman" panose="02020603050405020304" pitchFamily="18" charset="0"/>
              </a:endParaRPr>
            </a:p>
          </p:txBody>
        </p:sp>
      </p:grpSp>
      <p:pic>
        <p:nvPicPr>
          <p:cNvPr id="15" name="Object 21">
            <a:extLst>
              <a:ext uri="{FF2B5EF4-FFF2-40B4-BE49-F238E27FC236}">
                <a16:creationId xmlns:a16="http://schemas.microsoft.com/office/drawing/2014/main" id="{28576B5F-26D4-A050-901B-DE3B961D83BB}"/>
              </a:ext>
            </a:extLst>
          </p:cNvPr>
          <p:cNvPicPr>
            <a:picLocks noChangeAspect="1"/>
          </p:cNvPicPr>
          <p:nvPr/>
        </p:nvPicPr>
        <p:blipFill>
          <a:blip r:embed="rId6">
            <a:clrChange>
              <a:clrFrom>
                <a:srgbClr val="000000"/>
              </a:clrFrom>
              <a:clrTo>
                <a:srgbClr val="FF3300"/>
              </a:clrTo>
            </a:clrChange>
            <a:biLevel thresh="50000"/>
            <a:grayscl/>
          </a:blip>
          <a:stretch>
            <a:fillRect/>
          </a:stretch>
        </p:blipFill>
        <p:spPr>
          <a:xfrm>
            <a:off x="6773819" y="5550363"/>
            <a:ext cx="2574925" cy="1106487"/>
          </a:xfrm>
          <a:prstGeom prst="rect">
            <a:avLst/>
          </a:prstGeom>
          <a:noFill/>
          <a:ln w="38100" cap="flat" cmpd="sng">
            <a:solidFill>
              <a:srgbClr val="CC0000"/>
            </a:solidFill>
            <a:prstDash val="solid"/>
            <a:miter/>
            <a:headEnd type="none" w="med" len="med"/>
            <a:tailEnd type="none" w="med" len="med"/>
          </a:ln>
        </p:spPr>
      </p:pic>
      <p:sp>
        <p:nvSpPr>
          <p:cNvPr id="16" name="Rectangle 69">
            <a:extLst>
              <a:ext uri="{FF2B5EF4-FFF2-40B4-BE49-F238E27FC236}">
                <a16:creationId xmlns:a16="http://schemas.microsoft.com/office/drawing/2014/main" id="{B0F0A686-F148-D43F-73C0-90D07821AA67}"/>
              </a:ext>
            </a:extLst>
          </p:cNvPr>
          <p:cNvSpPr/>
          <p:nvPr/>
        </p:nvSpPr>
        <p:spPr>
          <a:xfrm>
            <a:off x="6195969" y="1737188"/>
            <a:ext cx="2286000" cy="461665"/>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zh-CN" altLang="en-US" sz="2400" dirty="0">
                <a:solidFill>
                  <a:schemeClr val="tx1"/>
                </a:solidFill>
                <a:latin typeface="Times New Roman" panose="02020603050405020304" pitchFamily="18" charset="0"/>
                <a:ea typeface="创艺繁标宋" pitchFamily="2" charset="-122"/>
                <a:sym typeface="Symbol" panose="05050102010706020507" pitchFamily="18" charset="2"/>
              </a:rPr>
              <a:t>所以  </a:t>
            </a:r>
            <a:r>
              <a:rPr lang="en-US" altLang="zh-CN" sz="2400" i="1" dirty="0">
                <a:solidFill>
                  <a:schemeClr val="tx1"/>
                </a:solidFill>
                <a:latin typeface="Times New Roman" panose="02020603050405020304" pitchFamily="18" charset="0"/>
                <a:ea typeface="创艺繁标宋" pitchFamily="2" charset="-122"/>
                <a:sym typeface="Symbol" panose="05050102010706020507" pitchFamily="18" charset="2"/>
              </a:rPr>
              <a:t>i</a:t>
            </a:r>
            <a:r>
              <a:rPr lang="en-US" altLang="zh-CN" sz="2400" baseline="-25000" dirty="0">
                <a:solidFill>
                  <a:schemeClr val="tx1"/>
                </a:solidFill>
                <a:latin typeface="Times New Roman" panose="02020603050405020304" pitchFamily="18" charset="0"/>
                <a:ea typeface="创艺繁标宋" pitchFamily="2" charset="-122"/>
                <a:sym typeface="Symbol" panose="05050102010706020507" pitchFamily="18" charset="2"/>
              </a:rPr>
              <a:t>1 </a:t>
            </a:r>
            <a:r>
              <a:rPr lang="en-US" altLang="zh-CN" sz="2400" dirty="0">
                <a:solidFill>
                  <a:schemeClr val="tx1"/>
                </a:solidFill>
                <a:latin typeface="Times New Roman" panose="02020603050405020304" pitchFamily="18" charset="0"/>
                <a:ea typeface="创艺繁标宋" pitchFamily="2" charset="-122"/>
                <a:sym typeface="Symbol" panose="05050102010706020507" pitchFamily="18" charset="2"/>
              </a:rPr>
              <a:t></a:t>
            </a:r>
            <a:r>
              <a:rPr lang="en-US" altLang="zh-CN" sz="2400" i="1" dirty="0">
                <a:solidFill>
                  <a:schemeClr val="tx1"/>
                </a:solidFill>
                <a:latin typeface="Times New Roman" panose="02020603050405020304" pitchFamily="18" charset="0"/>
                <a:ea typeface="创艺繁标宋" pitchFamily="2" charset="-122"/>
                <a:sym typeface="Symbol" panose="05050102010706020507" pitchFamily="18" charset="2"/>
              </a:rPr>
              <a:t> i</a:t>
            </a:r>
            <a:r>
              <a:rPr lang="en-US" altLang="zh-CN" sz="2400" baseline="-25000" dirty="0">
                <a:solidFill>
                  <a:schemeClr val="tx1"/>
                </a:solidFill>
                <a:latin typeface="Times New Roman" panose="02020603050405020304" pitchFamily="18" charset="0"/>
                <a:ea typeface="创艺繁标宋" pitchFamily="2" charset="-122"/>
                <a:sym typeface="Symbol" panose="05050102010706020507" pitchFamily="18" charset="2"/>
              </a:rPr>
              <a:t>F</a:t>
            </a:r>
            <a:r>
              <a:rPr lang="en-US" altLang="zh-CN" sz="2400" dirty="0">
                <a:solidFill>
                  <a:schemeClr val="tx1"/>
                </a:solidFill>
                <a:latin typeface="宋体" panose="02010600030101010101" pitchFamily="2" charset="-122"/>
                <a:sym typeface="Symbol" panose="05050102010706020507" pitchFamily="18" charset="2"/>
              </a:rPr>
              <a:t> </a:t>
            </a:r>
            <a:r>
              <a:rPr lang="en-US" altLang="zh-CN" sz="2400" dirty="0">
                <a:solidFill>
                  <a:schemeClr val="tx1"/>
                </a:solidFill>
                <a:latin typeface="Times New Roman" panose="02020603050405020304" pitchFamily="18" charset="0"/>
              </a:rPr>
              <a:t> </a:t>
            </a:r>
          </a:p>
        </p:txBody>
      </p:sp>
      <p:pic>
        <p:nvPicPr>
          <p:cNvPr id="18" name="Picture 157" descr="图片9">
            <a:extLst>
              <a:ext uri="{FF2B5EF4-FFF2-40B4-BE49-F238E27FC236}">
                <a16:creationId xmlns:a16="http://schemas.microsoft.com/office/drawing/2014/main" id="{F46162C3-5F47-BFAE-AFEA-461102D22122}"/>
              </a:ext>
            </a:extLst>
          </p:cNvPr>
          <p:cNvPicPr>
            <a:picLocks noChangeAspect="1"/>
          </p:cNvPicPr>
          <p:nvPr/>
        </p:nvPicPr>
        <p:blipFill>
          <a:blip r:embed="rId7"/>
          <a:stretch>
            <a:fillRect/>
          </a:stretch>
        </p:blipFill>
        <p:spPr>
          <a:xfrm>
            <a:off x="1611269" y="1953088"/>
            <a:ext cx="4581525" cy="2519362"/>
          </a:xfrm>
          <a:prstGeom prst="rect">
            <a:avLst/>
          </a:prstGeom>
          <a:noFill/>
          <a:ln w="9525">
            <a:noFill/>
          </a:ln>
        </p:spPr>
      </p:pic>
      <p:sp>
        <p:nvSpPr>
          <p:cNvPr id="19" name="Text Box 158">
            <a:extLst>
              <a:ext uri="{FF2B5EF4-FFF2-40B4-BE49-F238E27FC236}">
                <a16:creationId xmlns:a16="http://schemas.microsoft.com/office/drawing/2014/main" id="{7CCAC8AB-DA21-66D0-8B9F-B62A736B7B37}"/>
              </a:ext>
            </a:extLst>
          </p:cNvPr>
          <p:cNvSpPr txBox="1"/>
          <p:nvPr/>
        </p:nvSpPr>
        <p:spPr>
          <a:xfrm>
            <a:off x="1850981" y="5331288"/>
            <a:ext cx="4614863" cy="1261884"/>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r>
              <a:rPr lang="en-US" altLang="zh-CN" b="0" dirty="0">
                <a:latin typeface="Times New Roman" panose="02020603050405020304" pitchFamily="18" charset="0"/>
              </a:rPr>
              <a:t>    </a:t>
            </a:r>
            <a:r>
              <a:rPr lang="zh-CN" altLang="en-US" sz="2400" dirty="0">
                <a:latin typeface="Times New Roman" panose="02020603050405020304" pitchFamily="18" charset="0"/>
              </a:rPr>
              <a:t>因要求静态时</a:t>
            </a:r>
            <a:r>
              <a:rPr lang="en-US" altLang="zh-CN" sz="2400" i="1" dirty="0">
                <a:latin typeface="Times New Roman" panose="02020603050405020304" pitchFamily="18" charset="0"/>
              </a:rPr>
              <a:t>u</a:t>
            </a:r>
            <a:r>
              <a:rPr lang="en-US" altLang="zh-CN" sz="2400" baseline="-25000" dirty="0">
                <a:latin typeface="Times New Roman" panose="02020603050405020304" pitchFamily="18" charset="0"/>
              </a:rPr>
              <a:t>+</a:t>
            </a:r>
            <a:r>
              <a:rPr lang="zh-CN" altLang="en-US" sz="2400" dirty="0">
                <a:latin typeface="Times New Roman" panose="02020603050405020304" pitchFamily="18" charset="0"/>
              </a:rPr>
              <a:t>、 </a:t>
            </a:r>
            <a:r>
              <a:rPr lang="en-US" altLang="zh-CN" sz="2400" i="1" dirty="0">
                <a:latin typeface="Times New Roman" panose="02020603050405020304" pitchFamily="18" charset="0"/>
              </a:rPr>
              <a:t>u</a:t>
            </a:r>
            <a:r>
              <a:rPr lang="en-US" altLang="zh-CN" sz="2400" baseline="-250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rPr>
              <a:t> </a:t>
            </a:r>
            <a:r>
              <a:rPr lang="zh-CN" altLang="en-US" sz="2400" dirty="0">
                <a:latin typeface="Times New Roman" panose="02020603050405020304" pitchFamily="18" charset="0"/>
              </a:rPr>
              <a:t>对地电阻相同，所以</a:t>
            </a:r>
            <a:r>
              <a:rPr lang="zh-CN" altLang="en-US" sz="2400" dirty="0">
                <a:solidFill>
                  <a:srgbClr val="CC0000"/>
                </a:solidFill>
                <a:latin typeface="Times New Roman" panose="02020603050405020304" pitchFamily="18" charset="0"/>
              </a:rPr>
              <a:t>平衡电阻 </a:t>
            </a:r>
          </a:p>
          <a:p>
            <a:pPr eaLnBrk="1" hangingPunct="1"/>
            <a:r>
              <a:rPr lang="zh-CN" altLang="en-US" sz="2400" dirty="0">
                <a:solidFill>
                  <a:srgbClr val="CC0000"/>
                </a:solidFill>
                <a:latin typeface="Times New Roman" panose="02020603050405020304" pitchFamily="18" charset="0"/>
              </a:rPr>
              <a:t>    </a:t>
            </a:r>
            <a:r>
              <a:rPr lang="en-US" altLang="zh-CN" sz="2400" i="1" dirty="0">
                <a:solidFill>
                  <a:srgbClr val="CC0000"/>
                </a:solidFill>
                <a:latin typeface="Times New Roman" panose="02020603050405020304" pitchFamily="18" charset="0"/>
              </a:rPr>
              <a:t>R</a:t>
            </a:r>
            <a:r>
              <a:rPr lang="en-US" altLang="zh-CN" sz="2400" baseline="-25000" dirty="0">
                <a:solidFill>
                  <a:srgbClr val="CC0000"/>
                </a:solidFill>
                <a:latin typeface="Times New Roman" panose="02020603050405020304" pitchFamily="18" charset="0"/>
              </a:rPr>
              <a:t>2</a:t>
            </a:r>
            <a:r>
              <a:rPr lang="en-US" altLang="zh-CN" sz="2400" dirty="0">
                <a:solidFill>
                  <a:srgbClr val="CC0000"/>
                </a:solidFill>
                <a:latin typeface="Times New Roman" panose="02020603050405020304" pitchFamily="18" charset="0"/>
              </a:rPr>
              <a:t> = </a:t>
            </a:r>
            <a:r>
              <a:rPr lang="en-US" altLang="zh-CN" sz="2400" i="1" dirty="0">
                <a:solidFill>
                  <a:srgbClr val="CC0000"/>
                </a:solidFill>
                <a:latin typeface="Times New Roman" panose="02020603050405020304" pitchFamily="18" charset="0"/>
              </a:rPr>
              <a:t>R</a:t>
            </a:r>
            <a:r>
              <a:rPr lang="en-US" altLang="zh-CN" sz="2400" baseline="-25000" dirty="0">
                <a:solidFill>
                  <a:srgbClr val="CC0000"/>
                </a:solidFill>
                <a:latin typeface="Times New Roman" panose="02020603050405020304" pitchFamily="18" charset="0"/>
              </a:rPr>
              <a:t>1</a:t>
            </a:r>
            <a:r>
              <a:rPr lang="en-US" altLang="zh-CN" sz="2400" dirty="0">
                <a:solidFill>
                  <a:srgbClr val="CC0000"/>
                </a:solidFill>
                <a:latin typeface="Times New Roman" panose="02020603050405020304" pitchFamily="18" charset="0"/>
              </a:rPr>
              <a:t> // </a:t>
            </a:r>
            <a:r>
              <a:rPr lang="en-US" altLang="zh-CN" sz="2400" i="1" dirty="0">
                <a:solidFill>
                  <a:srgbClr val="CC0000"/>
                </a:solidFill>
                <a:latin typeface="Times New Roman" panose="02020603050405020304" pitchFamily="18" charset="0"/>
              </a:rPr>
              <a:t>R</a:t>
            </a:r>
            <a:r>
              <a:rPr lang="en-US" altLang="zh-CN" sz="2400" baseline="-16000" dirty="0">
                <a:solidFill>
                  <a:srgbClr val="CC0000"/>
                </a:solidFill>
                <a:latin typeface="Times New Roman" panose="02020603050405020304" pitchFamily="18" charset="0"/>
              </a:rPr>
              <a:t>F</a:t>
            </a:r>
          </a:p>
        </p:txBody>
      </p:sp>
      <p:sp>
        <p:nvSpPr>
          <p:cNvPr id="28" name="Rectangle 9">
            <a:extLst>
              <a:ext uri="{FF2B5EF4-FFF2-40B4-BE49-F238E27FC236}">
                <a16:creationId xmlns:a16="http://schemas.microsoft.com/office/drawing/2014/main" id="{A771F7F8-7D6B-CD00-70FC-6B3C5FD472EF}"/>
              </a:ext>
            </a:extLst>
          </p:cNvPr>
          <p:cNvSpPr/>
          <p:nvPr/>
        </p:nvSpPr>
        <p:spPr>
          <a:xfrm>
            <a:off x="6226221" y="3279647"/>
            <a:ext cx="4038600" cy="1218795"/>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
              </a:spcBef>
            </a:pPr>
            <a:r>
              <a:rPr lang="zh-CN" altLang="en-US" sz="2400" dirty="0">
                <a:solidFill>
                  <a:schemeClr val="tx1"/>
                </a:solidFill>
                <a:latin typeface="Times New Roman" panose="02020603050405020304" pitchFamily="18" charset="0"/>
                <a:ea typeface="创艺繁标宋" pitchFamily="2" charset="-122"/>
                <a:sym typeface="Symbol" panose="05050102010706020507" pitchFamily="18" charset="2"/>
              </a:rPr>
              <a:t>因</a:t>
            </a:r>
            <a:r>
              <a:rPr lang="zh-CN" altLang="en-US" sz="2400" dirty="0">
                <a:solidFill>
                  <a:schemeClr val="tx1"/>
                </a:solidFill>
                <a:latin typeface="Times New Roman" panose="02020603050405020304" pitchFamily="18" charset="0"/>
              </a:rPr>
              <a:t>虚短</a:t>
            </a:r>
            <a:r>
              <a:rPr lang="en-US" altLang="zh-CN" sz="2400" dirty="0">
                <a:solidFill>
                  <a:schemeClr val="tx1"/>
                </a:solidFill>
                <a:latin typeface="Times New Roman" panose="02020603050405020304" pitchFamily="18" charset="0"/>
              </a:rPr>
              <a:t>,</a:t>
            </a:r>
            <a:r>
              <a:rPr lang="en-US" altLang="zh-CN" sz="2400" dirty="0">
                <a:solidFill>
                  <a:srgbClr val="FFFF00"/>
                </a:solidFill>
                <a:latin typeface="Times New Roman" panose="02020603050405020304" pitchFamily="18" charset="0"/>
              </a:rPr>
              <a:t> </a:t>
            </a:r>
            <a:r>
              <a:rPr lang="zh-CN" altLang="en-US" sz="2400" dirty="0">
                <a:latin typeface="Times New Roman" panose="02020603050405020304" pitchFamily="18" charset="0"/>
                <a:ea typeface="创艺繁标宋" pitchFamily="2" charset="-122"/>
                <a:sym typeface="Symbol" panose="05050102010706020507" pitchFamily="18" charset="2"/>
              </a:rPr>
              <a:t>所以</a:t>
            </a:r>
            <a:r>
              <a:rPr lang="en-US" altLang="zh-CN" sz="2400" i="1" dirty="0">
                <a:latin typeface="Times New Roman" panose="02020603050405020304" pitchFamily="18" charset="0"/>
              </a:rPr>
              <a:t>u</a:t>
            </a:r>
            <a:r>
              <a:rPr lang="en-US" altLang="zh-CN" sz="2400" baseline="-25000" dirty="0">
                <a:latin typeface="Times New Roman" panose="02020603050405020304" pitchFamily="18" charset="0"/>
              </a:rPr>
              <a:t>–</a:t>
            </a:r>
            <a:r>
              <a:rPr lang="en-US" altLang="zh-CN" sz="2400" dirty="0">
                <a:latin typeface="Times New Roman" panose="02020603050405020304" pitchFamily="18" charset="0"/>
              </a:rPr>
              <a:t>=</a:t>
            </a:r>
            <a:r>
              <a:rPr lang="en-US" altLang="zh-CN" sz="2400" i="1" dirty="0">
                <a:latin typeface="Times New Roman" panose="02020603050405020304" pitchFamily="18" charset="0"/>
              </a:rPr>
              <a:t>u</a:t>
            </a:r>
            <a:r>
              <a:rPr lang="en-US" altLang="zh-CN" sz="2400" baseline="-25000" dirty="0">
                <a:latin typeface="Times New Roman" panose="02020603050405020304" pitchFamily="18" charset="0"/>
              </a:rPr>
              <a:t>+</a:t>
            </a:r>
            <a:r>
              <a:rPr lang="en-US" altLang="zh-CN" sz="2400" dirty="0">
                <a:latin typeface="Times New Roman" panose="02020603050405020304" pitchFamily="18" charset="0"/>
              </a:rPr>
              <a:t>= 0</a:t>
            </a:r>
            <a:r>
              <a:rPr lang="zh-CN" altLang="en-US" sz="2400" dirty="0">
                <a:latin typeface="Times New Roman" panose="02020603050405020304" pitchFamily="18" charset="0"/>
              </a:rPr>
              <a:t>，</a:t>
            </a:r>
          </a:p>
          <a:p>
            <a:pPr eaLnBrk="1" hangingPunct="1">
              <a:spcBef>
                <a:spcPct val="5000"/>
              </a:spcBef>
            </a:pPr>
            <a:r>
              <a:rPr lang="zh-CN" altLang="en-US" sz="2400" dirty="0">
                <a:solidFill>
                  <a:srgbClr val="CC0000"/>
                </a:solidFill>
                <a:latin typeface="Times New Roman" panose="02020603050405020304" pitchFamily="18" charset="0"/>
              </a:rPr>
              <a:t>称反相输入端“虚地”</a:t>
            </a:r>
            <a:r>
              <a:rPr lang="en-US" altLang="zh-CN" sz="2400" dirty="0">
                <a:solidFill>
                  <a:srgbClr val="CC0000"/>
                </a:solidFill>
                <a:latin typeface="Times New Roman" panose="02020603050405020304" pitchFamily="18" charset="0"/>
                <a:ea typeface="Times New Roman" panose="02020603050405020304" pitchFamily="18" charset="0"/>
              </a:rPr>
              <a:t>—</a:t>
            </a:r>
            <a:r>
              <a:rPr lang="en-US" altLang="zh-CN" sz="2400" dirty="0">
                <a:solidFill>
                  <a:srgbClr val="CC0000"/>
                </a:solidFill>
                <a:latin typeface="Times New Roman" panose="02020603050405020304" pitchFamily="18" charset="0"/>
              </a:rPr>
              <a:t> </a:t>
            </a:r>
            <a:r>
              <a:rPr lang="zh-CN" altLang="en-US" sz="2400" dirty="0">
                <a:solidFill>
                  <a:srgbClr val="CC0000"/>
                </a:solidFill>
                <a:latin typeface="Times New Roman" panose="02020603050405020304" pitchFamily="18" charset="0"/>
              </a:rPr>
              <a:t>反相输入的重要特点。</a:t>
            </a:r>
          </a:p>
        </p:txBody>
      </p:sp>
    </p:spTree>
    <p:extLst>
      <p:ext uri="{BB962C8B-B14F-4D97-AF65-F5344CB8AC3E}">
        <p14:creationId xmlns:p14="http://schemas.microsoft.com/office/powerpoint/2010/main" val="1400741181"/>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BD13AD-DB17-1229-298F-C050E9FF3156}"/>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E1AEC9B9-8E3A-88E6-0841-95EC37F52138}"/>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5F10060E-5758-83C5-95DD-4098340223DB}"/>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a:t>
            </a:r>
            <a:r>
              <a:rPr lang="zh-CN" altLang="en-US" sz="2800" b="1" dirty="0">
                <a:latin typeface="+mj-ea"/>
                <a:ea typeface="微软雅黑" panose="020B0503020204020204" pitchFamily="34" charset="-122"/>
                <a:cs typeface="+mj-ea"/>
                <a:sym typeface="Arial" panose="020B0604020202020204" pitchFamily="34" charset="0"/>
              </a:rPr>
              <a:t>理想运放的分析方法</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F8C7A132-1292-D883-E761-BB9C8955E2F9}"/>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3" name="Rectangle 3">
            <a:extLst>
              <a:ext uri="{FF2B5EF4-FFF2-40B4-BE49-F238E27FC236}">
                <a16:creationId xmlns:a16="http://schemas.microsoft.com/office/drawing/2014/main" id="{4FEEA49E-75C4-C088-7B8C-99B1D46C8424}"/>
              </a:ext>
            </a:extLst>
          </p:cNvPr>
          <p:cNvSpPr>
            <a:spLocks noChangeArrowheads="1"/>
          </p:cNvSpPr>
          <p:nvPr/>
        </p:nvSpPr>
        <p:spPr bwMode="auto">
          <a:xfrm>
            <a:off x="1611269" y="1032338"/>
            <a:ext cx="3352800" cy="533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0" indent="0" algn="ctr" rtl="0" fontAlgn="base">
              <a:spcBef>
                <a:spcPct val="20000"/>
              </a:spcBef>
              <a:spcAft>
                <a:spcPct val="0"/>
              </a:spcAft>
              <a:buNone/>
              <a:defRPr kumimoji="1" sz="2400" kern="1200">
                <a:solidFill>
                  <a:schemeClr val="tx1"/>
                </a:solidFill>
                <a:latin typeface="+mn-lt"/>
                <a:ea typeface="+mn-ea"/>
                <a:cs typeface="+mn-cs"/>
              </a:defRPr>
            </a:lvl1pPr>
            <a:lvl2pPr marL="457200" indent="0" algn="ctr" rtl="0" fontAlgn="base">
              <a:spcBef>
                <a:spcPct val="20000"/>
              </a:spcBef>
              <a:spcAft>
                <a:spcPct val="0"/>
              </a:spcAft>
              <a:buNone/>
              <a:defRPr kumimoji="1" sz="2000" kern="1200">
                <a:solidFill>
                  <a:schemeClr val="tx1"/>
                </a:solidFill>
                <a:latin typeface="+mn-lt"/>
                <a:ea typeface="+mn-ea"/>
                <a:cs typeface="+mn-cs"/>
              </a:defRPr>
            </a:lvl2pPr>
            <a:lvl3pPr marL="914400" indent="0" algn="ctr" rtl="0" fontAlgn="base">
              <a:spcBef>
                <a:spcPct val="20000"/>
              </a:spcBef>
              <a:spcAft>
                <a:spcPct val="0"/>
              </a:spcAft>
              <a:buNone/>
              <a:defRPr kumimoji="1" sz="1800" kern="1200">
                <a:solidFill>
                  <a:schemeClr val="tx1"/>
                </a:solidFill>
                <a:latin typeface="+mn-lt"/>
                <a:ea typeface="+mn-ea"/>
                <a:cs typeface="+mn-cs"/>
              </a:defRPr>
            </a:lvl3pPr>
            <a:lvl4pPr marL="1371600" indent="0" algn="ctr" rtl="0" fontAlgn="base">
              <a:spcBef>
                <a:spcPct val="20000"/>
              </a:spcBef>
              <a:spcAft>
                <a:spcPct val="0"/>
              </a:spcAft>
              <a:buNone/>
              <a:defRPr kumimoji="1" sz="1600" kern="1200">
                <a:solidFill>
                  <a:schemeClr val="tx1"/>
                </a:solidFill>
                <a:latin typeface="+mn-lt"/>
                <a:ea typeface="+mn-ea"/>
                <a:cs typeface="+mn-cs"/>
              </a:defRPr>
            </a:lvl4pPr>
            <a:lvl5pPr marL="1828800" indent="0" algn="ctr" rtl="0" fontAlgn="base">
              <a:spcBef>
                <a:spcPct val="20000"/>
              </a:spcBef>
              <a:spcAft>
                <a:spcPct val="0"/>
              </a:spcAft>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Tx/>
              <a:buNone/>
              <a:defRPr/>
            </a:pPr>
            <a:r>
              <a:rPr lang="en-US" altLang="zh-CN" sz="2800" dirty="0">
                <a:solidFill>
                  <a:srgbClr val="000000"/>
                </a:solidFill>
                <a:latin typeface="华文行楷" panose="02010800040101010101" pitchFamily="2" charset="-122"/>
                <a:ea typeface="华文行楷" panose="02010800040101010101" pitchFamily="2" charset="-122"/>
                <a:cs typeface="+mj-cs"/>
              </a:rPr>
              <a:t>2.</a:t>
            </a:r>
            <a:r>
              <a:rPr lang="zh-CN" altLang="en-US" sz="2800" dirty="0">
                <a:solidFill>
                  <a:srgbClr val="000000"/>
                </a:solidFill>
                <a:latin typeface="华文行楷" panose="02010800040101010101" pitchFamily="2" charset="-122"/>
                <a:ea typeface="华文行楷" panose="02010800040101010101" pitchFamily="2" charset="-122"/>
                <a:cs typeface="+mj-cs"/>
              </a:rPr>
              <a:t>同相比例运算</a:t>
            </a:r>
          </a:p>
        </p:txBody>
      </p:sp>
      <p:pic>
        <p:nvPicPr>
          <p:cNvPr id="2" name="Object 3">
            <a:extLst>
              <a:ext uri="{FF2B5EF4-FFF2-40B4-BE49-F238E27FC236}">
                <a16:creationId xmlns:a16="http://schemas.microsoft.com/office/drawing/2014/main" id="{EFF96E2F-05CA-974B-3173-CE08ACBBEDFD}"/>
              </a:ext>
            </a:extLst>
          </p:cNvPr>
          <p:cNvPicPr>
            <a:picLocks noChangeAspect="1"/>
          </p:cNvPicPr>
          <p:nvPr/>
        </p:nvPicPr>
        <p:blipFill>
          <a:blip r:embed="rId3">
            <a:clrChange>
              <a:clrFrom>
                <a:srgbClr val="000000"/>
              </a:clrFrom>
              <a:clrTo>
                <a:srgbClr val="000000"/>
              </a:clrTo>
            </a:clrChange>
          </a:blip>
          <a:stretch>
            <a:fillRect/>
          </a:stretch>
        </p:blipFill>
        <p:spPr>
          <a:xfrm>
            <a:off x="6726742" y="2336772"/>
            <a:ext cx="2141537" cy="1028700"/>
          </a:xfrm>
          <a:prstGeom prst="rect">
            <a:avLst/>
          </a:prstGeom>
          <a:noFill/>
          <a:ln w="38100">
            <a:noFill/>
            <a:miter/>
          </a:ln>
        </p:spPr>
      </p:pic>
      <p:sp>
        <p:nvSpPr>
          <p:cNvPr id="6" name="Text Box 4">
            <a:extLst>
              <a:ext uri="{FF2B5EF4-FFF2-40B4-BE49-F238E27FC236}">
                <a16:creationId xmlns:a16="http://schemas.microsoft.com/office/drawing/2014/main" id="{8C19554E-3BC0-8BAB-6614-0BF966E32CB8}"/>
              </a:ext>
            </a:extLst>
          </p:cNvPr>
          <p:cNvSpPr txBox="1"/>
          <p:nvPr/>
        </p:nvSpPr>
        <p:spPr>
          <a:xfrm>
            <a:off x="6233029" y="1885922"/>
            <a:ext cx="3429000" cy="461665"/>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zh-CN" altLang="en-US" sz="2400" dirty="0">
                <a:solidFill>
                  <a:schemeClr val="tx1"/>
                </a:solidFill>
                <a:latin typeface="Times New Roman" panose="02020603050405020304" pitchFamily="18" charset="0"/>
                <a:ea typeface="创艺繁标宋" pitchFamily="2" charset="-122"/>
                <a:sym typeface="Symbol" panose="05050102010706020507" pitchFamily="18" charset="2"/>
              </a:rPr>
              <a:t>因</a:t>
            </a:r>
            <a:r>
              <a:rPr lang="zh-CN" altLang="en-US" sz="2400" dirty="0">
                <a:solidFill>
                  <a:schemeClr val="tx1"/>
                </a:solidFill>
                <a:latin typeface="Times New Roman" panose="02020603050405020304" pitchFamily="18" charset="0"/>
              </a:rPr>
              <a:t>虚断，</a:t>
            </a:r>
            <a:r>
              <a:rPr lang="zh-CN" altLang="en-US" sz="2400" dirty="0">
                <a:latin typeface="Times New Roman" panose="02020603050405020304" pitchFamily="18" charset="0"/>
                <a:ea typeface="创艺繁标宋" pitchFamily="2" charset="-122"/>
                <a:sym typeface="Symbol" panose="05050102010706020507" pitchFamily="18" charset="2"/>
              </a:rPr>
              <a:t>所以</a:t>
            </a:r>
            <a:r>
              <a:rPr lang="en-US" altLang="zh-CN" sz="2400" i="1" dirty="0">
                <a:latin typeface="Times New Roman" panose="02020603050405020304" pitchFamily="18" charset="0"/>
              </a:rPr>
              <a:t>u</a:t>
            </a:r>
            <a:r>
              <a:rPr lang="en-US" altLang="zh-CN" sz="2400" baseline="-25000" dirty="0">
                <a:latin typeface="Times New Roman" panose="02020603050405020304" pitchFamily="18" charset="0"/>
              </a:rPr>
              <a:t>+</a:t>
            </a:r>
            <a:r>
              <a:rPr lang="en-US" altLang="zh-CN" sz="2400" dirty="0">
                <a:latin typeface="Times New Roman" panose="02020603050405020304" pitchFamily="18" charset="0"/>
              </a:rPr>
              <a:t> = </a:t>
            </a:r>
            <a:r>
              <a:rPr lang="en-US" altLang="zh-CN" sz="2400" i="1" dirty="0">
                <a:latin typeface="Times New Roman" panose="02020603050405020304" pitchFamily="18" charset="0"/>
              </a:rPr>
              <a:t>u</a:t>
            </a:r>
            <a:r>
              <a:rPr lang="en-US" altLang="zh-CN" sz="2400" baseline="-25000" dirty="0">
                <a:latin typeface="Times New Roman" panose="02020603050405020304" pitchFamily="18" charset="0"/>
              </a:rPr>
              <a:t>I</a:t>
            </a:r>
            <a:r>
              <a:rPr lang="en-US" altLang="zh-CN" sz="2400" dirty="0">
                <a:solidFill>
                  <a:schemeClr val="tx1"/>
                </a:solidFill>
                <a:latin typeface="Times New Roman" panose="02020603050405020304" pitchFamily="18" charset="0"/>
              </a:rPr>
              <a:t> </a:t>
            </a:r>
          </a:p>
        </p:txBody>
      </p:sp>
      <p:pic>
        <p:nvPicPr>
          <p:cNvPr id="8" name="Object 5">
            <a:extLst>
              <a:ext uri="{FF2B5EF4-FFF2-40B4-BE49-F238E27FC236}">
                <a16:creationId xmlns:a16="http://schemas.microsoft.com/office/drawing/2014/main" id="{7C3F1E47-C3DB-DF96-003F-15652CBD9BA2}"/>
              </a:ext>
            </a:extLst>
          </p:cNvPr>
          <p:cNvPicPr>
            <a:picLocks noChangeAspect="1"/>
          </p:cNvPicPr>
          <p:nvPr/>
        </p:nvPicPr>
        <p:blipFill>
          <a:blip r:embed="rId4">
            <a:clrChange>
              <a:clrFrom>
                <a:srgbClr val="000000"/>
              </a:clrFrom>
              <a:clrTo>
                <a:srgbClr val="000000"/>
              </a:clrTo>
            </a:clrChange>
          </a:blip>
          <a:stretch>
            <a:fillRect/>
          </a:stretch>
        </p:blipFill>
        <p:spPr>
          <a:xfrm>
            <a:off x="6645779" y="4421159"/>
            <a:ext cx="2376488" cy="1047750"/>
          </a:xfrm>
          <a:prstGeom prst="rect">
            <a:avLst/>
          </a:prstGeom>
          <a:noFill/>
          <a:ln w="38100">
            <a:noFill/>
            <a:miter/>
          </a:ln>
        </p:spPr>
      </p:pic>
      <p:sp>
        <p:nvSpPr>
          <p:cNvPr id="10" name="Text Box 6">
            <a:extLst>
              <a:ext uri="{FF2B5EF4-FFF2-40B4-BE49-F238E27FC236}">
                <a16:creationId xmlns:a16="http://schemas.microsoft.com/office/drawing/2014/main" id="{5A244E00-2C9D-B207-D0E3-A8EDACBD43F4}"/>
              </a:ext>
            </a:extLst>
          </p:cNvPr>
          <p:cNvSpPr txBox="1"/>
          <p:nvPr/>
        </p:nvSpPr>
        <p:spPr>
          <a:xfrm>
            <a:off x="1661029" y="1471584"/>
            <a:ext cx="3124200" cy="461665"/>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en-US" altLang="zh-CN" sz="2400" dirty="0">
                <a:solidFill>
                  <a:schemeClr val="tx1"/>
                </a:solidFill>
                <a:latin typeface="Times New Roman" panose="02020603050405020304" pitchFamily="18" charset="0"/>
              </a:rPr>
              <a:t>(1) </a:t>
            </a:r>
            <a:r>
              <a:rPr lang="zh-CN" altLang="en-US" sz="2400" dirty="0">
                <a:solidFill>
                  <a:schemeClr val="tx1"/>
                </a:solidFill>
                <a:latin typeface="Times New Roman" panose="02020603050405020304" pitchFamily="18" charset="0"/>
              </a:rPr>
              <a:t>电路组成</a:t>
            </a:r>
            <a:endParaRPr lang="zh-CN" altLang="en-US" sz="2400" b="0" dirty="0">
              <a:solidFill>
                <a:schemeClr val="tx1"/>
              </a:solidFill>
              <a:latin typeface="Times New Roman" panose="02020603050405020304" pitchFamily="18" charset="0"/>
            </a:endParaRPr>
          </a:p>
        </p:txBody>
      </p:sp>
      <p:sp>
        <p:nvSpPr>
          <p:cNvPr id="29" name="Text Box 7">
            <a:extLst>
              <a:ext uri="{FF2B5EF4-FFF2-40B4-BE49-F238E27FC236}">
                <a16:creationId xmlns:a16="http://schemas.microsoft.com/office/drawing/2014/main" id="{A72A33C5-32F8-CC22-FB17-0E2B11E6D8AE}"/>
              </a:ext>
            </a:extLst>
          </p:cNvPr>
          <p:cNvSpPr txBox="1"/>
          <p:nvPr/>
        </p:nvSpPr>
        <p:spPr>
          <a:xfrm>
            <a:off x="6220329" y="1363634"/>
            <a:ext cx="3594100" cy="461665"/>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en-US" altLang="zh-CN" sz="2400" dirty="0">
                <a:solidFill>
                  <a:schemeClr val="tx1"/>
                </a:solidFill>
                <a:latin typeface="Times New Roman" panose="02020603050405020304" pitchFamily="18" charset="0"/>
              </a:rPr>
              <a:t>(2) </a:t>
            </a:r>
            <a:r>
              <a:rPr lang="zh-CN" altLang="en-US" sz="2400" dirty="0">
                <a:solidFill>
                  <a:schemeClr val="tx1"/>
                </a:solidFill>
                <a:latin typeface="Times New Roman" panose="02020603050405020304" pitchFamily="18" charset="0"/>
              </a:rPr>
              <a:t>电压放大倍数</a:t>
            </a:r>
            <a:endParaRPr lang="zh-CN" altLang="en-US" sz="2400" b="0" dirty="0">
              <a:solidFill>
                <a:schemeClr val="tx1"/>
              </a:solidFill>
              <a:latin typeface="Times New Roman" panose="02020603050405020304" pitchFamily="18" charset="0"/>
            </a:endParaRPr>
          </a:p>
        </p:txBody>
      </p:sp>
      <p:pic>
        <p:nvPicPr>
          <p:cNvPr id="30" name="Object 9">
            <a:extLst>
              <a:ext uri="{FF2B5EF4-FFF2-40B4-BE49-F238E27FC236}">
                <a16:creationId xmlns:a16="http://schemas.microsoft.com/office/drawing/2014/main" id="{32BB45B2-404C-6C7D-B64A-D52D9E7C5DBD}"/>
              </a:ext>
            </a:extLst>
          </p:cNvPr>
          <p:cNvPicPr>
            <a:picLocks noChangeAspect="1"/>
          </p:cNvPicPr>
          <p:nvPr/>
        </p:nvPicPr>
        <p:blipFill>
          <a:blip r:embed="rId5">
            <a:clrChange>
              <a:clrFrom>
                <a:srgbClr val="000000"/>
              </a:clrFrom>
              <a:clrTo>
                <a:srgbClr val="000000"/>
              </a:clrTo>
            </a:clrChange>
          </a:blip>
          <a:stretch>
            <a:fillRect/>
          </a:stretch>
        </p:blipFill>
        <p:spPr>
          <a:xfrm>
            <a:off x="6521954" y="5454622"/>
            <a:ext cx="2992438" cy="1133475"/>
          </a:xfrm>
          <a:prstGeom prst="rect">
            <a:avLst/>
          </a:prstGeom>
          <a:noFill/>
          <a:ln w="38100" cap="flat" cmpd="sng">
            <a:solidFill>
              <a:srgbClr val="CC0000"/>
            </a:solidFill>
            <a:prstDash val="solid"/>
            <a:miter/>
            <a:headEnd type="none" w="med" len="med"/>
            <a:tailEnd type="none" w="med" len="med"/>
          </a:ln>
        </p:spPr>
      </p:pic>
      <p:sp>
        <p:nvSpPr>
          <p:cNvPr id="31" name="Rectangle 56">
            <a:extLst>
              <a:ext uri="{FF2B5EF4-FFF2-40B4-BE49-F238E27FC236}">
                <a16:creationId xmlns:a16="http://schemas.microsoft.com/office/drawing/2014/main" id="{067F2922-1B01-45B6-27B8-4944E36FB001}"/>
              </a:ext>
            </a:extLst>
          </p:cNvPr>
          <p:cNvSpPr/>
          <p:nvPr/>
        </p:nvSpPr>
        <p:spPr>
          <a:xfrm>
            <a:off x="6274304" y="3271809"/>
            <a:ext cx="3997325" cy="968663"/>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lnSpc>
                <a:spcPct val="125000"/>
              </a:lnSpc>
            </a:pPr>
            <a:r>
              <a:rPr lang="zh-CN" altLang="en-US" sz="2400" dirty="0">
                <a:solidFill>
                  <a:schemeClr val="tx1"/>
                </a:solidFill>
                <a:latin typeface="Times New Roman" panose="02020603050405020304" pitchFamily="18" charset="0"/>
                <a:ea typeface="创艺繁标宋" pitchFamily="2" charset="-122"/>
                <a:sym typeface="Symbol" panose="05050102010706020507" pitchFamily="18" charset="2"/>
              </a:rPr>
              <a:t>因</a:t>
            </a:r>
            <a:r>
              <a:rPr lang="zh-CN" altLang="en-US" sz="2400" dirty="0">
                <a:solidFill>
                  <a:schemeClr val="tx1"/>
                </a:solidFill>
                <a:latin typeface="Times New Roman" panose="02020603050405020304" pitchFamily="18" charset="0"/>
              </a:rPr>
              <a:t>虚短，</a:t>
            </a:r>
            <a:r>
              <a:rPr lang="zh-CN" altLang="en-US" sz="2400" dirty="0">
                <a:solidFill>
                  <a:schemeClr val="tx1"/>
                </a:solidFill>
                <a:latin typeface="Times New Roman" panose="02020603050405020304" pitchFamily="18" charset="0"/>
                <a:ea typeface="创艺繁标宋" pitchFamily="2" charset="-122"/>
                <a:sym typeface="Symbol" panose="05050102010706020507" pitchFamily="18" charset="2"/>
              </a:rPr>
              <a:t>所以</a:t>
            </a:r>
            <a:r>
              <a:rPr lang="zh-CN" altLang="en-US" sz="2400" dirty="0">
                <a:solidFill>
                  <a:schemeClr val="tx1"/>
                </a:solidFill>
                <a:latin typeface="Times New Roman" panose="02020603050405020304" pitchFamily="18" charset="0"/>
              </a:rPr>
              <a:t> </a:t>
            </a:r>
            <a:r>
              <a:rPr lang="en-US" altLang="zh-CN" sz="2400" i="1" dirty="0">
                <a:solidFill>
                  <a:schemeClr val="tx1"/>
                </a:solidFill>
                <a:latin typeface="Times New Roman" panose="02020603050405020304" pitchFamily="18" charset="0"/>
              </a:rPr>
              <a:t>u</a:t>
            </a:r>
            <a:r>
              <a:rPr lang="en-US" altLang="zh-CN" sz="2400" baseline="-25000" dirty="0">
                <a:solidFill>
                  <a:schemeClr val="tx1"/>
                </a:solidFill>
                <a:latin typeface="Times New Roman" panose="02020603050405020304" pitchFamily="18" charset="0"/>
              </a:rPr>
              <a:t>–</a:t>
            </a:r>
            <a:r>
              <a:rPr lang="en-US" altLang="zh-CN" sz="2400" dirty="0">
                <a:solidFill>
                  <a:schemeClr val="tx1"/>
                </a:solidFill>
                <a:latin typeface="Times New Roman" panose="02020603050405020304" pitchFamily="18" charset="0"/>
              </a:rPr>
              <a:t> = </a:t>
            </a:r>
            <a:r>
              <a:rPr lang="en-US" altLang="zh-CN" sz="2400" i="1" dirty="0">
                <a:solidFill>
                  <a:schemeClr val="tx1"/>
                </a:solidFill>
                <a:latin typeface="Times New Roman" panose="02020603050405020304" pitchFamily="18" charset="0"/>
              </a:rPr>
              <a:t>u</a:t>
            </a:r>
            <a:r>
              <a:rPr lang="en-US" altLang="zh-CN" sz="2400" baseline="-25000" dirty="0">
                <a:solidFill>
                  <a:schemeClr val="tx1"/>
                </a:solidFill>
                <a:latin typeface="Times New Roman" panose="02020603050405020304" pitchFamily="18" charset="0"/>
              </a:rPr>
              <a:t>I</a:t>
            </a:r>
            <a:r>
              <a:rPr lang="en-US" altLang="zh-CN" sz="2400" dirty="0">
                <a:solidFill>
                  <a:schemeClr val="tx1"/>
                </a:solidFill>
                <a:latin typeface="Times New Roman" panose="02020603050405020304" pitchFamily="18" charset="0"/>
              </a:rPr>
              <a:t> </a:t>
            </a:r>
            <a:r>
              <a:rPr lang="zh-CN" altLang="en-US" sz="2400" dirty="0">
                <a:solidFill>
                  <a:schemeClr val="tx1"/>
                </a:solidFill>
                <a:latin typeface="Times New Roman" panose="02020603050405020304" pitchFamily="18" charset="0"/>
              </a:rPr>
              <a:t>，</a:t>
            </a:r>
          </a:p>
          <a:p>
            <a:pPr eaLnBrk="1" hangingPunct="1">
              <a:lnSpc>
                <a:spcPct val="125000"/>
              </a:lnSpc>
            </a:pPr>
            <a:r>
              <a:rPr lang="zh-CN" altLang="en-US" sz="2400" dirty="0">
                <a:solidFill>
                  <a:srgbClr val="CC0000"/>
                </a:solidFill>
                <a:latin typeface="Times New Roman" panose="02020603050405020304" pitchFamily="18" charset="0"/>
              </a:rPr>
              <a:t>反相输入端不“虚地”</a:t>
            </a:r>
            <a:r>
              <a:rPr lang="zh-CN" altLang="en-US" sz="2400" dirty="0">
                <a:solidFill>
                  <a:schemeClr val="tx1"/>
                </a:solidFill>
                <a:latin typeface="Times New Roman" panose="02020603050405020304" pitchFamily="18" charset="0"/>
              </a:rPr>
              <a:t> </a:t>
            </a:r>
          </a:p>
        </p:txBody>
      </p:sp>
      <p:sp>
        <p:nvSpPr>
          <p:cNvPr id="32" name="Text Box 57">
            <a:extLst>
              <a:ext uri="{FF2B5EF4-FFF2-40B4-BE49-F238E27FC236}">
                <a16:creationId xmlns:a16="http://schemas.microsoft.com/office/drawing/2014/main" id="{D6F5F1C7-048F-33D2-3661-E75C1289A058}"/>
              </a:ext>
            </a:extLst>
          </p:cNvPr>
          <p:cNvSpPr txBox="1"/>
          <p:nvPr/>
        </p:nvSpPr>
        <p:spPr>
          <a:xfrm>
            <a:off x="1584829" y="5319684"/>
            <a:ext cx="4343400" cy="1237262"/>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10000"/>
              </a:spcBef>
            </a:pPr>
            <a:r>
              <a:rPr lang="en-US" altLang="zh-CN" sz="2400" b="0" dirty="0">
                <a:latin typeface="Times New Roman" panose="02020603050405020304" pitchFamily="18" charset="0"/>
              </a:rPr>
              <a:t>   </a:t>
            </a:r>
            <a:r>
              <a:rPr lang="zh-CN" altLang="en-US" sz="2400" dirty="0">
                <a:latin typeface="Times New Roman" panose="02020603050405020304" pitchFamily="18" charset="0"/>
              </a:rPr>
              <a:t>因要求静态时</a:t>
            </a:r>
            <a:r>
              <a:rPr lang="en-US" altLang="zh-CN" sz="2400" i="1" dirty="0">
                <a:latin typeface="Times New Roman" panose="02020603050405020304" pitchFamily="18" charset="0"/>
              </a:rPr>
              <a:t>u</a:t>
            </a:r>
            <a:r>
              <a:rPr lang="en-US" altLang="zh-CN" sz="2400" baseline="-25000" dirty="0">
                <a:latin typeface="Times New Roman" panose="02020603050405020304" pitchFamily="18" charset="0"/>
              </a:rPr>
              <a:t>+</a:t>
            </a:r>
            <a:r>
              <a:rPr lang="zh-CN" altLang="en-US" sz="2400" dirty="0">
                <a:latin typeface="Times New Roman" panose="02020603050405020304" pitchFamily="18" charset="0"/>
              </a:rPr>
              <a:t>、</a:t>
            </a:r>
            <a:r>
              <a:rPr lang="en-US" altLang="zh-CN" sz="2400" i="1" dirty="0">
                <a:latin typeface="Times New Roman" panose="02020603050405020304" pitchFamily="18" charset="0"/>
              </a:rPr>
              <a:t>u</a:t>
            </a:r>
            <a:r>
              <a:rPr lang="en-US" altLang="zh-CN" sz="2400" baseline="-25000" dirty="0">
                <a:latin typeface="Times New Roman" panose="02020603050405020304" pitchFamily="18" charset="0"/>
                <a:cs typeface="Times New Roman" panose="02020603050405020304" pitchFamily="18" charset="0"/>
                <a:sym typeface="Symbol" panose="05050102010706020507" pitchFamily="18" charset="2"/>
              </a:rPr>
              <a:t></a:t>
            </a:r>
            <a:r>
              <a:rPr lang="zh-CN" altLang="en-US" sz="2400" dirty="0">
                <a:latin typeface="Times New Roman" panose="02020603050405020304" pitchFamily="18" charset="0"/>
              </a:rPr>
              <a:t>对地电阻相同，所以</a:t>
            </a:r>
            <a:r>
              <a:rPr lang="zh-CN" altLang="en-US" sz="2400" dirty="0">
                <a:solidFill>
                  <a:srgbClr val="CC0000"/>
                </a:solidFill>
                <a:latin typeface="Times New Roman" panose="02020603050405020304" pitchFamily="18" charset="0"/>
              </a:rPr>
              <a:t>平衡电阻</a:t>
            </a:r>
          </a:p>
          <a:p>
            <a:pPr eaLnBrk="1" hangingPunct="1">
              <a:spcBef>
                <a:spcPct val="10000"/>
              </a:spcBef>
            </a:pPr>
            <a:r>
              <a:rPr lang="zh-CN" altLang="en-US" sz="2400" dirty="0">
                <a:solidFill>
                  <a:srgbClr val="CC0000"/>
                </a:solidFill>
                <a:latin typeface="Times New Roman" panose="02020603050405020304" pitchFamily="18" charset="0"/>
              </a:rPr>
              <a:t>         </a:t>
            </a:r>
            <a:r>
              <a:rPr lang="en-US" altLang="zh-CN" sz="2400" i="1" dirty="0">
                <a:solidFill>
                  <a:srgbClr val="CC0000"/>
                </a:solidFill>
                <a:latin typeface="Times New Roman" panose="02020603050405020304" pitchFamily="18" charset="0"/>
              </a:rPr>
              <a:t>R</a:t>
            </a:r>
            <a:r>
              <a:rPr lang="en-US" altLang="zh-CN" sz="2400" baseline="-25000" dirty="0">
                <a:solidFill>
                  <a:srgbClr val="CC0000"/>
                </a:solidFill>
                <a:latin typeface="Times New Roman" panose="02020603050405020304" pitchFamily="18" charset="0"/>
              </a:rPr>
              <a:t>2 </a:t>
            </a:r>
            <a:r>
              <a:rPr lang="en-US" altLang="zh-CN" sz="2400" dirty="0">
                <a:solidFill>
                  <a:srgbClr val="CC0000"/>
                </a:solidFill>
                <a:latin typeface="Times New Roman" panose="02020603050405020304" pitchFamily="18" charset="0"/>
              </a:rPr>
              <a:t>= </a:t>
            </a:r>
            <a:r>
              <a:rPr lang="en-US" altLang="zh-CN" sz="2400" i="1" dirty="0">
                <a:solidFill>
                  <a:srgbClr val="CC0000"/>
                </a:solidFill>
                <a:latin typeface="Times New Roman" panose="02020603050405020304" pitchFamily="18" charset="0"/>
              </a:rPr>
              <a:t>R</a:t>
            </a:r>
            <a:r>
              <a:rPr lang="en-US" altLang="zh-CN" sz="2400" baseline="-25000" dirty="0">
                <a:solidFill>
                  <a:srgbClr val="CC0000"/>
                </a:solidFill>
                <a:latin typeface="Times New Roman" panose="02020603050405020304" pitchFamily="18" charset="0"/>
              </a:rPr>
              <a:t>1 </a:t>
            </a:r>
            <a:r>
              <a:rPr lang="en-US" altLang="zh-CN" sz="2400" dirty="0">
                <a:solidFill>
                  <a:srgbClr val="CC0000"/>
                </a:solidFill>
                <a:latin typeface="Times New Roman" panose="02020603050405020304" pitchFamily="18" charset="0"/>
              </a:rPr>
              <a:t>// </a:t>
            </a:r>
            <a:r>
              <a:rPr lang="en-US" altLang="zh-CN" sz="2400" i="1" dirty="0">
                <a:solidFill>
                  <a:srgbClr val="CC0000"/>
                </a:solidFill>
                <a:latin typeface="Times New Roman" panose="02020603050405020304" pitchFamily="18" charset="0"/>
              </a:rPr>
              <a:t>R</a:t>
            </a:r>
            <a:r>
              <a:rPr lang="en-US" altLang="zh-CN" sz="2400" baseline="-16000" dirty="0">
                <a:solidFill>
                  <a:srgbClr val="CC0000"/>
                </a:solidFill>
                <a:latin typeface="Times New Roman" panose="02020603050405020304" pitchFamily="18" charset="0"/>
              </a:rPr>
              <a:t>F</a:t>
            </a:r>
          </a:p>
        </p:txBody>
      </p:sp>
      <p:pic>
        <p:nvPicPr>
          <p:cNvPr id="33" name="Picture 66" descr="图片4">
            <a:extLst>
              <a:ext uri="{FF2B5EF4-FFF2-40B4-BE49-F238E27FC236}">
                <a16:creationId xmlns:a16="http://schemas.microsoft.com/office/drawing/2014/main" id="{CBEF7906-5D26-B327-90AD-539A4694BA39}"/>
              </a:ext>
            </a:extLst>
          </p:cNvPr>
          <p:cNvPicPr>
            <a:picLocks noChangeAspect="1"/>
          </p:cNvPicPr>
          <p:nvPr/>
        </p:nvPicPr>
        <p:blipFill>
          <a:blip r:embed="rId6"/>
          <a:stretch>
            <a:fillRect/>
          </a:stretch>
        </p:blipFill>
        <p:spPr>
          <a:xfrm>
            <a:off x="1532442" y="1976409"/>
            <a:ext cx="4887912" cy="2971800"/>
          </a:xfrm>
          <a:prstGeom prst="rect">
            <a:avLst/>
          </a:prstGeom>
          <a:noFill/>
          <a:ln w="9525">
            <a:noFill/>
          </a:ln>
        </p:spPr>
      </p:pic>
    </p:spTree>
    <p:extLst>
      <p:ext uri="{BB962C8B-B14F-4D97-AF65-F5344CB8AC3E}">
        <p14:creationId xmlns:p14="http://schemas.microsoft.com/office/powerpoint/2010/main" val="3592058217"/>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D8CAD3-3FCB-CA8C-8F57-C4532A9ADB52}"/>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63DABE7D-CC01-5E07-4112-7FF16D5D415B}"/>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A2FF0AEB-0E6C-CD4F-C6BE-BBDF42FA053F}"/>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a:t>
            </a:r>
            <a:r>
              <a:rPr lang="zh-CN" altLang="en-US" sz="2800" b="1" dirty="0">
                <a:latin typeface="+mj-ea"/>
                <a:ea typeface="微软雅黑" panose="020B0503020204020204" pitchFamily="34" charset="-122"/>
                <a:cs typeface="+mj-ea"/>
                <a:sym typeface="Arial" panose="020B0604020202020204" pitchFamily="34" charset="0"/>
              </a:rPr>
              <a:t>理想运放的分析方法</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12B497A2-0E60-3AE1-ECAB-6759D839D60E}"/>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3" name="Rectangle 3">
            <a:extLst>
              <a:ext uri="{FF2B5EF4-FFF2-40B4-BE49-F238E27FC236}">
                <a16:creationId xmlns:a16="http://schemas.microsoft.com/office/drawing/2014/main" id="{A2E3A12C-636B-C3F1-9A5E-0FAC940180F2}"/>
              </a:ext>
            </a:extLst>
          </p:cNvPr>
          <p:cNvSpPr>
            <a:spLocks noChangeArrowheads="1"/>
          </p:cNvSpPr>
          <p:nvPr/>
        </p:nvSpPr>
        <p:spPr bwMode="auto">
          <a:xfrm>
            <a:off x="1611269" y="1096889"/>
            <a:ext cx="3352800" cy="533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0" indent="0" algn="ctr" rtl="0" fontAlgn="base">
              <a:spcBef>
                <a:spcPct val="20000"/>
              </a:spcBef>
              <a:spcAft>
                <a:spcPct val="0"/>
              </a:spcAft>
              <a:buNone/>
              <a:defRPr kumimoji="1" sz="2400" kern="1200">
                <a:solidFill>
                  <a:schemeClr val="tx1"/>
                </a:solidFill>
                <a:latin typeface="+mn-lt"/>
                <a:ea typeface="+mn-ea"/>
                <a:cs typeface="+mn-cs"/>
              </a:defRPr>
            </a:lvl1pPr>
            <a:lvl2pPr marL="457200" indent="0" algn="ctr" rtl="0" fontAlgn="base">
              <a:spcBef>
                <a:spcPct val="20000"/>
              </a:spcBef>
              <a:spcAft>
                <a:spcPct val="0"/>
              </a:spcAft>
              <a:buNone/>
              <a:defRPr kumimoji="1" sz="2000" kern="1200">
                <a:solidFill>
                  <a:schemeClr val="tx1"/>
                </a:solidFill>
                <a:latin typeface="+mn-lt"/>
                <a:ea typeface="+mn-ea"/>
                <a:cs typeface="+mn-cs"/>
              </a:defRPr>
            </a:lvl2pPr>
            <a:lvl3pPr marL="914400" indent="0" algn="ctr" rtl="0" fontAlgn="base">
              <a:spcBef>
                <a:spcPct val="20000"/>
              </a:spcBef>
              <a:spcAft>
                <a:spcPct val="0"/>
              </a:spcAft>
              <a:buNone/>
              <a:defRPr kumimoji="1" sz="1800" kern="1200">
                <a:solidFill>
                  <a:schemeClr val="tx1"/>
                </a:solidFill>
                <a:latin typeface="+mn-lt"/>
                <a:ea typeface="+mn-ea"/>
                <a:cs typeface="+mn-cs"/>
              </a:defRPr>
            </a:lvl3pPr>
            <a:lvl4pPr marL="1371600" indent="0" algn="ctr" rtl="0" fontAlgn="base">
              <a:spcBef>
                <a:spcPct val="20000"/>
              </a:spcBef>
              <a:spcAft>
                <a:spcPct val="0"/>
              </a:spcAft>
              <a:buNone/>
              <a:defRPr kumimoji="1" sz="1600" kern="1200">
                <a:solidFill>
                  <a:schemeClr val="tx1"/>
                </a:solidFill>
                <a:latin typeface="+mn-lt"/>
                <a:ea typeface="+mn-ea"/>
                <a:cs typeface="+mn-cs"/>
              </a:defRPr>
            </a:lvl4pPr>
            <a:lvl5pPr marL="1828800" indent="0" algn="ctr" rtl="0" fontAlgn="base">
              <a:spcBef>
                <a:spcPct val="20000"/>
              </a:spcBef>
              <a:spcAft>
                <a:spcPct val="0"/>
              </a:spcAft>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Tx/>
              <a:buNone/>
              <a:defRPr/>
            </a:pPr>
            <a:r>
              <a:rPr lang="en-US" altLang="zh-CN" sz="2800" dirty="0">
                <a:solidFill>
                  <a:srgbClr val="000000"/>
                </a:solidFill>
                <a:latin typeface="华文行楷" panose="02010800040101010101" pitchFamily="2" charset="-122"/>
                <a:ea typeface="华文行楷" panose="02010800040101010101" pitchFamily="2" charset="-122"/>
                <a:cs typeface="+mj-cs"/>
              </a:rPr>
              <a:t>3.</a:t>
            </a:r>
            <a:r>
              <a:rPr lang="zh-CN" altLang="en-US" sz="2800" dirty="0">
                <a:solidFill>
                  <a:srgbClr val="000000"/>
                </a:solidFill>
                <a:latin typeface="华文行楷" panose="02010800040101010101" pitchFamily="2" charset="-122"/>
                <a:ea typeface="华文行楷" panose="02010800040101010101" pitchFamily="2" charset="-122"/>
                <a:cs typeface="+mj-cs"/>
              </a:rPr>
              <a:t>反相加法运算</a:t>
            </a:r>
          </a:p>
        </p:txBody>
      </p:sp>
      <p:grpSp>
        <p:nvGrpSpPr>
          <p:cNvPr id="7" name="Group 122">
            <a:extLst>
              <a:ext uri="{FF2B5EF4-FFF2-40B4-BE49-F238E27FC236}">
                <a16:creationId xmlns:a16="http://schemas.microsoft.com/office/drawing/2014/main" id="{18D57940-7843-8FD1-FA88-E1CB7C76FBC3}"/>
              </a:ext>
            </a:extLst>
          </p:cNvPr>
          <p:cNvGrpSpPr/>
          <p:nvPr/>
        </p:nvGrpSpPr>
        <p:grpSpPr>
          <a:xfrm>
            <a:off x="1611269" y="-41219"/>
            <a:ext cx="1086" cy="954587"/>
            <a:chOff x="624" y="1353"/>
            <a:chExt cx="1086" cy="954587"/>
          </a:xfrm>
        </p:grpSpPr>
        <p:sp>
          <p:nvSpPr>
            <p:cNvPr id="24" name="Line 123">
              <a:extLst>
                <a:ext uri="{FF2B5EF4-FFF2-40B4-BE49-F238E27FC236}">
                  <a16:creationId xmlns:a16="http://schemas.microsoft.com/office/drawing/2014/main" id="{40668EDF-846C-C93D-9928-2D829A68AC83}"/>
                </a:ext>
              </a:extLst>
            </p:cNvPr>
            <p:cNvSpPr/>
            <p:nvPr/>
          </p:nvSpPr>
          <p:spPr>
            <a:xfrm>
              <a:off x="1300" y="1823"/>
              <a:ext cx="0" cy="0"/>
            </a:xfrm>
            <a:prstGeom prst="line">
              <a:avLst/>
            </a:prstGeom>
            <a:ln w="38100" cap="flat" cmpd="sng">
              <a:solidFill>
                <a:schemeClr val="tx1"/>
              </a:solidFill>
              <a:prstDash val="solid"/>
              <a:headEnd type="none" w="med" len="med"/>
              <a:tailEnd type="none" w="med" len="med"/>
            </a:ln>
          </p:spPr>
        </p:sp>
        <p:sp>
          <p:nvSpPr>
            <p:cNvPr id="25" name="Line 124">
              <a:extLst>
                <a:ext uri="{FF2B5EF4-FFF2-40B4-BE49-F238E27FC236}">
                  <a16:creationId xmlns:a16="http://schemas.microsoft.com/office/drawing/2014/main" id="{1DA94873-A50B-0C57-8EA0-01F57DB8EAB4}"/>
                </a:ext>
              </a:extLst>
            </p:cNvPr>
            <p:cNvSpPr/>
            <p:nvPr/>
          </p:nvSpPr>
          <p:spPr>
            <a:xfrm>
              <a:off x="672" y="1706"/>
              <a:ext cx="227" cy="0"/>
            </a:xfrm>
            <a:prstGeom prst="line">
              <a:avLst/>
            </a:prstGeom>
            <a:ln w="28575" cap="flat" cmpd="sng">
              <a:solidFill>
                <a:srgbClr val="FF3300"/>
              </a:solidFill>
              <a:prstDash val="solid"/>
              <a:headEnd type="none" w="med" len="med"/>
              <a:tailEnd type="triangle" w="med" len="med"/>
            </a:ln>
          </p:spPr>
        </p:sp>
        <p:sp>
          <p:nvSpPr>
            <p:cNvPr id="26" name="Line 125">
              <a:extLst>
                <a:ext uri="{FF2B5EF4-FFF2-40B4-BE49-F238E27FC236}">
                  <a16:creationId xmlns:a16="http://schemas.microsoft.com/office/drawing/2014/main" id="{3A937702-A8DB-2062-D353-B078EE8F6969}"/>
                </a:ext>
              </a:extLst>
            </p:cNvPr>
            <p:cNvSpPr/>
            <p:nvPr/>
          </p:nvSpPr>
          <p:spPr>
            <a:xfrm>
              <a:off x="685" y="2208"/>
              <a:ext cx="227" cy="0"/>
            </a:xfrm>
            <a:prstGeom prst="line">
              <a:avLst/>
            </a:prstGeom>
            <a:ln w="28575" cap="flat" cmpd="sng">
              <a:solidFill>
                <a:srgbClr val="FF3300"/>
              </a:solidFill>
              <a:prstDash val="solid"/>
              <a:headEnd type="none" w="med" len="med"/>
              <a:tailEnd type="triangle" w="med" len="med"/>
            </a:ln>
          </p:spPr>
        </p:sp>
        <p:sp>
          <p:nvSpPr>
            <p:cNvPr id="27" name="Line 126">
              <a:extLst>
                <a:ext uri="{FF2B5EF4-FFF2-40B4-BE49-F238E27FC236}">
                  <a16:creationId xmlns:a16="http://schemas.microsoft.com/office/drawing/2014/main" id="{F6CDBB0B-2621-33D9-2AE9-0323F00071E9}"/>
                </a:ext>
              </a:extLst>
            </p:cNvPr>
            <p:cNvSpPr/>
            <p:nvPr/>
          </p:nvSpPr>
          <p:spPr>
            <a:xfrm>
              <a:off x="1385" y="1728"/>
              <a:ext cx="247" cy="0"/>
            </a:xfrm>
            <a:prstGeom prst="line">
              <a:avLst/>
            </a:prstGeom>
            <a:ln w="28575" cap="flat" cmpd="sng">
              <a:solidFill>
                <a:srgbClr val="FF3300"/>
              </a:solidFill>
              <a:prstDash val="solid"/>
              <a:headEnd type="none" w="med" len="med"/>
              <a:tailEnd type="triangle" w="med" len="med"/>
            </a:ln>
          </p:spPr>
        </p:sp>
        <p:sp>
          <p:nvSpPr>
            <p:cNvPr id="28" name="Text Box 127">
              <a:extLst>
                <a:ext uri="{FF2B5EF4-FFF2-40B4-BE49-F238E27FC236}">
                  <a16:creationId xmlns:a16="http://schemas.microsoft.com/office/drawing/2014/main" id="{D79CE1F0-8669-4D89-2AD7-0825C5BD34EF}"/>
                </a:ext>
              </a:extLst>
            </p:cNvPr>
            <p:cNvSpPr txBox="1"/>
            <p:nvPr/>
          </p:nvSpPr>
          <p:spPr>
            <a:xfrm>
              <a:off x="624" y="1353"/>
              <a:ext cx="468" cy="954107"/>
            </a:xfrm>
            <a:prstGeom prst="rect">
              <a:avLst/>
            </a:prstGeom>
            <a:noFill/>
            <a:ln w="38100">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en-US" altLang="zh-CN" sz="2400" i="1" dirty="0">
                  <a:solidFill>
                    <a:srgbClr val="000099"/>
                  </a:solidFill>
                  <a:latin typeface="Times New Roman" panose="02020603050405020304" pitchFamily="18" charset="0"/>
                </a:rPr>
                <a:t>i</a:t>
              </a:r>
              <a:r>
                <a:rPr lang="en-US" altLang="zh-CN" sz="2400" baseline="-25000" dirty="0">
                  <a:solidFill>
                    <a:srgbClr val="000099"/>
                  </a:solidFill>
                  <a:latin typeface="Times New Roman" panose="02020603050405020304" pitchFamily="18" charset="0"/>
                </a:rPr>
                <a:t>I2</a:t>
              </a:r>
            </a:p>
          </p:txBody>
        </p:sp>
        <p:sp>
          <p:nvSpPr>
            <p:cNvPr id="34" name="Text Box 128">
              <a:extLst>
                <a:ext uri="{FF2B5EF4-FFF2-40B4-BE49-F238E27FC236}">
                  <a16:creationId xmlns:a16="http://schemas.microsoft.com/office/drawing/2014/main" id="{68AECEBE-8E02-036D-06ED-C6E1960461F9}"/>
                </a:ext>
              </a:extLst>
            </p:cNvPr>
            <p:cNvSpPr txBox="1"/>
            <p:nvPr/>
          </p:nvSpPr>
          <p:spPr>
            <a:xfrm>
              <a:off x="624" y="1833"/>
              <a:ext cx="480" cy="954107"/>
            </a:xfrm>
            <a:prstGeom prst="rect">
              <a:avLst/>
            </a:prstGeom>
            <a:noFill/>
            <a:ln w="38100">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en-US" altLang="zh-CN" sz="2400" i="1" dirty="0">
                  <a:solidFill>
                    <a:srgbClr val="000099"/>
                  </a:solidFill>
                  <a:latin typeface="Times New Roman" panose="02020603050405020304" pitchFamily="18" charset="0"/>
                </a:rPr>
                <a:t>i</a:t>
              </a:r>
              <a:r>
                <a:rPr lang="en-US" altLang="zh-CN" sz="2400" baseline="-25000" dirty="0">
                  <a:solidFill>
                    <a:srgbClr val="000099"/>
                  </a:solidFill>
                  <a:latin typeface="Times New Roman" panose="02020603050405020304" pitchFamily="18" charset="0"/>
                </a:rPr>
                <a:t>I1</a:t>
              </a:r>
            </a:p>
          </p:txBody>
        </p:sp>
        <p:sp>
          <p:nvSpPr>
            <p:cNvPr id="35" name="Text Box 129">
              <a:extLst>
                <a:ext uri="{FF2B5EF4-FFF2-40B4-BE49-F238E27FC236}">
                  <a16:creationId xmlns:a16="http://schemas.microsoft.com/office/drawing/2014/main" id="{1F434363-C9A6-17F8-9E8C-86193EE9D83F}"/>
                </a:ext>
              </a:extLst>
            </p:cNvPr>
            <p:cNvSpPr txBox="1"/>
            <p:nvPr/>
          </p:nvSpPr>
          <p:spPr>
            <a:xfrm>
              <a:off x="1359" y="1401"/>
              <a:ext cx="351" cy="830997"/>
            </a:xfrm>
            <a:prstGeom prst="rect">
              <a:avLst/>
            </a:prstGeom>
            <a:noFill/>
            <a:ln w="38100">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en-US" altLang="zh-CN" sz="2400" i="1" dirty="0">
                  <a:solidFill>
                    <a:srgbClr val="000099"/>
                  </a:solidFill>
                  <a:latin typeface="Times New Roman" panose="02020603050405020304" pitchFamily="18" charset="0"/>
                </a:rPr>
                <a:t>i</a:t>
              </a:r>
              <a:r>
                <a:rPr lang="en-US" altLang="zh-CN" sz="2400" baseline="-25000" dirty="0">
                  <a:solidFill>
                    <a:srgbClr val="000099"/>
                  </a:solidFill>
                  <a:latin typeface="Times New Roman" panose="02020603050405020304" pitchFamily="18" charset="0"/>
                </a:rPr>
                <a:t>F</a:t>
              </a:r>
              <a:endParaRPr lang="en-US" altLang="zh-CN" sz="2400" b="0" dirty="0">
                <a:solidFill>
                  <a:srgbClr val="000099"/>
                </a:solidFill>
                <a:latin typeface="Times New Roman" panose="02020603050405020304" pitchFamily="18" charset="0"/>
              </a:endParaRPr>
            </a:p>
          </p:txBody>
        </p:sp>
      </p:grpSp>
      <p:sp>
        <p:nvSpPr>
          <p:cNvPr id="9" name="Text Box 172">
            <a:extLst>
              <a:ext uri="{FF2B5EF4-FFF2-40B4-BE49-F238E27FC236}">
                <a16:creationId xmlns:a16="http://schemas.microsoft.com/office/drawing/2014/main" id="{20EAEC63-7E47-D05C-AAD0-057CC9B49BDD}"/>
              </a:ext>
            </a:extLst>
          </p:cNvPr>
          <p:cNvSpPr txBox="1"/>
          <p:nvPr/>
        </p:nvSpPr>
        <p:spPr>
          <a:xfrm>
            <a:off x="6357270" y="2883190"/>
            <a:ext cx="3886200" cy="493981"/>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lnSpc>
                <a:spcPct val="120000"/>
              </a:lnSpc>
            </a:pPr>
            <a:r>
              <a:rPr lang="zh-CN" altLang="en-US" sz="2400" dirty="0">
                <a:solidFill>
                  <a:srgbClr val="000099"/>
                </a:solidFill>
                <a:latin typeface="Times New Roman" panose="02020603050405020304" pitchFamily="18" charset="0"/>
                <a:ea typeface="创艺繁标宋" pitchFamily="2" charset="-122"/>
                <a:sym typeface="Symbol" panose="05050102010706020507" pitchFamily="18" charset="2"/>
              </a:rPr>
              <a:t>因</a:t>
            </a:r>
            <a:r>
              <a:rPr lang="zh-CN" altLang="en-US" sz="2400" dirty="0">
                <a:solidFill>
                  <a:srgbClr val="000099"/>
                </a:solidFill>
                <a:latin typeface="Times New Roman" panose="02020603050405020304" pitchFamily="18" charset="0"/>
              </a:rPr>
              <a:t>虚短</a:t>
            </a:r>
            <a:r>
              <a:rPr lang="en-US" altLang="zh-CN" sz="2400" dirty="0">
                <a:solidFill>
                  <a:schemeClr val="tx1"/>
                </a:solidFill>
                <a:latin typeface="Times New Roman" panose="02020603050405020304" pitchFamily="18" charset="0"/>
              </a:rPr>
              <a:t>,   </a:t>
            </a:r>
            <a:r>
              <a:rPr lang="en-US" altLang="zh-CN" sz="2400" i="1" dirty="0">
                <a:solidFill>
                  <a:schemeClr val="tx1"/>
                </a:solidFill>
                <a:latin typeface="Times New Roman" panose="02020603050405020304" pitchFamily="18" charset="0"/>
              </a:rPr>
              <a:t>u</a:t>
            </a:r>
            <a:r>
              <a:rPr lang="en-US" altLang="zh-CN" sz="2400" i="1" baseline="-25000" dirty="0">
                <a:solidFill>
                  <a:schemeClr val="tx1"/>
                </a:solidFill>
                <a:latin typeface="Times New Roman" panose="02020603050405020304" pitchFamily="18" charset="0"/>
                <a:cs typeface="Times New Roman" panose="02020603050405020304" pitchFamily="18" charset="0"/>
              </a:rPr>
              <a:t>–</a:t>
            </a:r>
            <a:r>
              <a:rPr lang="en-US" altLang="zh-CN" sz="2400" i="1" dirty="0">
                <a:solidFill>
                  <a:schemeClr val="tx1"/>
                </a:solidFill>
                <a:latin typeface="Times New Roman" panose="02020603050405020304" pitchFamily="18" charset="0"/>
              </a:rPr>
              <a:t>= u</a:t>
            </a:r>
            <a:r>
              <a:rPr lang="en-US" altLang="zh-CN" sz="2400" i="1" baseline="-25000" dirty="0">
                <a:solidFill>
                  <a:schemeClr val="tx1"/>
                </a:solidFill>
                <a:latin typeface="Times New Roman" panose="02020603050405020304" pitchFamily="18" charset="0"/>
              </a:rPr>
              <a:t>+</a:t>
            </a:r>
            <a:r>
              <a:rPr lang="en-US" altLang="zh-CN" sz="2400" i="1" dirty="0">
                <a:solidFill>
                  <a:schemeClr val="tx1"/>
                </a:solidFill>
                <a:latin typeface="Times New Roman" panose="02020603050405020304" pitchFamily="18" charset="0"/>
              </a:rPr>
              <a:t>= </a:t>
            </a:r>
            <a:r>
              <a:rPr lang="en-US" altLang="zh-CN" sz="2400" dirty="0">
                <a:solidFill>
                  <a:schemeClr val="tx1"/>
                </a:solidFill>
                <a:latin typeface="Times New Roman" panose="02020603050405020304" pitchFamily="18" charset="0"/>
              </a:rPr>
              <a:t>0</a:t>
            </a:r>
          </a:p>
        </p:txBody>
      </p:sp>
      <p:pic>
        <p:nvPicPr>
          <p:cNvPr id="11" name="Object 173">
            <a:extLst>
              <a:ext uri="{FF2B5EF4-FFF2-40B4-BE49-F238E27FC236}">
                <a16:creationId xmlns:a16="http://schemas.microsoft.com/office/drawing/2014/main" id="{AB0E7C4B-FE48-602E-BAC7-A218C4CDCCD2}"/>
              </a:ext>
            </a:extLst>
          </p:cNvPr>
          <p:cNvPicPr>
            <a:picLocks noChangeAspect="1"/>
          </p:cNvPicPr>
          <p:nvPr/>
        </p:nvPicPr>
        <p:blipFill>
          <a:blip r:embed="rId3">
            <a:clrChange>
              <a:clrFrom>
                <a:srgbClr val="000000"/>
              </a:clrFrom>
              <a:clrTo>
                <a:srgbClr val="000099"/>
              </a:clrTo>
            </a:clrChange>
          </a:blip>
          <a:stretch>
            <a:fillRect/>
          </a:stretch>
        </p:blipFill>
        <p:spPr>
          <a:xfrm>
            <a:off x="6406482" y="3349915"/>
            <a:ext cx="3214114" cy="978586"/>
          </a:xfrm>
          <a:prstGeom prst="rect">
            <a:avLst/>
          </a:prstGeom>
          <a:noFill/>
          <a:ln w="38100">
            <a:noFill/>
            <a:miter/>
          </a:ln>
        </p:spPr>
      </p:pic>
      <p:pic>
        <p:nvPicPr>
          <p:cNvPr id="13" name="Object 175">
            <a:extLst>
              <a:ext uri="{FF2B5EF4-FFF2-40B4-BE49-F238E27FC236}">
                <a16:creationId xmlns:a16="http://schemas.microsoft.com/office/drawing/2014/main" id="{D40D26D0-4C8C-E7F6-C362-B505CC097704}"/>
              </a:ext>
            </a:extLst>
          </p:cNvPr>
          <p:cNvPicPr>
            <a:picLocks noChangeAspect="1"/>
          </p:cNvPicPr>
          <p:nvPr/>
        </p:nvPicPr>
        <p:blipFill>
          <a:blip r:embed="rId4">
            <a:clrChange>
              <a:clrFrom>
                <a:srgbClr val="000000"/>
              </a:clrFrom>
              <a:clrTo>
                <a:srgbClr val="000000"/>
              </a:clrTo>
            </a:clrChange>
          </a:blip>
          <a:stretch>
            <a:fillRect/>
          </a:stretch>
        </p:blipFill>
        <p:spPr>
          <a:xfrm>
            <a:off x="6427120" y="1887827"/>
            <a:ext cx="4030662" cy="1095375"/>
          </a:xfrm>
          <a:prstGeom prst="rect">
            <a:avLst/>
          </a:prstGeom>
          <a:noFill/>
          <a:ln w="38100">
            <a:noFill/>
            <a:miter/>
          </a:ln>
        </p:spPr>
      </p:pic>
      <p:sp>
        <p:nvSpPr>
          <p:cNvPr id="14" name="Rectangle 176">
            <a:extLst>
              <a:ext uri="{FF2B5EF4-FFF2-40B4-BE49-F238E27FC236}">
                <a16:creationId xmlns:a16="http://schemas.microsoft.com/office/drawing/2014/main" id="{F4684C61-44DC-E9A6-2D5C-0D216D1C0572}"/>
              </a:ext>
            </a:extLst>
          </p:cNvPr>
          <p:cNvSpPr/>
          <p:nvPr/>
        </p:nvSpPr>
        <p:spPr>
          <a:xfrm>
            <a:off x="6408070" y="952790"/>
            <a:ext cx="2794000" cy="461665"/>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zh-CN" altLang="en-US" sz="2400" dirty="0">
                <a:solidFill>
                  <a:srgbClr val="000099"/>
                </a:solidFill>
                <a:ea typeface="创艺繁标宋" pitchFamily="2" charset="-122"/>
                <a:sym typeface="Symbol" panose="05050102010706020507" pitchFamily="18" charset="2"/>
              </a:rPr>
              <a:t>因</a:t>
            </a:r>
            <a:r>
              <a:rPr lang="zh-CN" altLang="en-US" sz="2400" dirty="0">
                <a:solidFill>
                  <a:srgbClr val="000099"/>
                </a:solidFill>
              </a:rPr>
              <a:t>虚断</a:t>
            </a:r>
            <a:r>
              <a:rPr lang="zh-CN" altLang="en-US" sz="2400" dirty="0">
                <a:solidFill>
                  <a:schemeClr val="tx1"/>
                </a:solidFill>
              </a:rPr>
              <a:t>，</a:t>
            </a:r>
            <a:r>
              <a:rPr lang="en-US" altLang="zh-CN" sz="2400" i="1" dirty="0">
                <a:solidFill>
                  <a:schemeClr val="tx1"/>
                </a:solidFill>
                <a:ea typeface="创艺繁标宋" pitchFamily="2" charset="-122"/>
                <a:sym typeface="Symbol" panose="05050102010706020507" pitchFamily="18" charset="2"/>
              </a:rPr>
              <a:t>i</a:t>
            </a:r>
            <a:r>
              <a:rPr lang="en-US" altLang="zh-CN" sz="2400" i="1" baseline="-25000" dirty="0">
                <a:solidFill>
                  <a:schemeClr val="tx1"/>
                </a:solidFill>
                <a:ea typeface="创艺繁标宋" pitchFamily="2" charset="-122"/>
                <a:sym typeface="Symbol" panose="05050102010706020507" pitchFamily="18" charset="2"/>
              </a:rPr>
              <a:t>– </a:t>
            </a:r>
            <a:r>
              <a:rPr lang="en-US" altLang="zh-CN" sz="2400" dirty="0">
                <a:solidFill>
                  <a:schemeClr val="tx1"/>
                </a:solidFill>
                <a:ea typeface="创艺繁标宋" pitchFamily="2" charset="-122"/>
                <a:sym typeface="Symbol" panose="05050102010706020507" pitchFamily="18" charset="2"/>
              </a:rPr>
              <a:t>= 0</a:t>
            </a:r>
            <a:r>
              <a:rPr lang="en-US" altLang="zh-CN" sz="2400" dirty="0">
                <a:solidFill>
                  <a:schemeClr val="tx1"/>
                </a:solidFill>
                <a:latin typeface="宋体" panose="02010600030101010101" pitchFamily="2" charset="-122"/>
                <a:sym typeface="Symbol" panose="05050102010706020507" pitchFamily="18" charset="2"/>
              </a:rPr>
              <a:t> </a:t>
            </a:r>
            <a:r>
              <a:rPr lang="en-US" altLang="zh-CN" sz="2400" dirty="0">
                <a:solidFill>
                  <a:schemeClr val="tx1"/>
                </a:solidFill>
              </a:rPr>
              <a:t> </a:t>
            </a:r>
          </a:p>
        </p:txBody>
      </p:sp>
      <p:sp>
        <p:nvSpPr>
          <p:cNvPr id="15" name="Rectangle 177">
            <a:extLst>
              <a:ext uri="{FF2B5EF4-FFF2-40B4-BE49-F238E27FC236}">
                <a16:creationId xmlns:a16="http://schemas.microsoft.com/office/drawing/2014/main" id="{526456F4-99D3-D8D8-D49B-0106A9142044}"/>
              </a:ext>
            </a:extLst>
          </p:cNvPr>
          <p:cNvSpPr/>
          <p:nvPr/>
        </p:nvSpPr>
        <p:spPr>
          <a:xfrm>
            <a:off x="6408070" y="1436977"/>
            <a:ext cx="2895600" cy="461665"/>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zh-CN" altLang="en-US" sz="2400" dirty="0">
                <a:latin typeface="Times New Roman" panose="02020603050405020304" pitchFamily="18" charset="0"/>
                <a:ea typeface="创艺繁标宋" pitchFamily="2" charset="-122"/>
                <a:sym typeface="Symbol" panose="05050102010706020507" pitchFamily="18" charset="2"/>
              </a:rPr>
              <a:t>所以</a:t>
            </a:r>
            <a:r>
              <a:rPr lang="zh-CN" altLang="en-US" sz="2400" dirty="0">
                <a:solidFill>
                  <a:schemeClr val="tx1"/>
                </a:solidFill>
                <a:latin typeface="Times New Roman" panose="02020603050405020304" pitchFamily="18" charset="0"/>
                <a:ea typeface="创艺繁标宋" pitchFamily="2" charset="-122"/>
                <a:sym typeface="Symbol" panose="05050102010706020507" pitchFamily="18" charset="2"/>
              </a:rPr>
              <a:t>  </a:t>
            </a:r>
            <a:r>
              <a:rPr lang="en-US" altLang="zh-CN" sz="2400" i="1" dirty="0">
                <a:solidFill>
                  <a:schemeClr val="tx1"/>
                </a:solidFill>
                <a:latin typeface="Times New Roman" panose="02020603050405020304" pitchFamily="18" charset="0"/>
                <a:ea typeface="创艺繁标宋" pitchFamily="2" charset="-122"/>
                <a:sym typeface="Symbol" panose="05050102010706020507" pitchFamily="18" charset="2"/>
              </a:rPr>
              <a:t>i</a:t>
            </a:r>
            <a:r>
              <a:rPr lang="en-US" altLang="zh-CN" sz="2400" baseline="-25000" dirty="0">
                <a:solidFill>
                  <a:schemeClr val="tx1"/>
                </a:solidFill>
                <a:latin typeface="Times New Roman" panose="02020603050405020304" pitchFamily="18" charset="0"/>
              </a:rPr>
              <a:t>I1</a:t>
            </a:r>
            <a:r>
              <a:rPr lang="en-US" altLang="zh-CN" sz="2400" i="1" dirty="0">
                <a:solidFill>
                  <a:schemeClr val="tx1"/>
                </a:solidFill>
                <a:latin typeface="Times New Roman" panose="02020603050405020304" pitchFamily="18" charset="0"/>
                <a:ea typeface="创艺繁标宋" pitchFamily="2" charset="-122"/>
                <a:sym typeface="Symbol" panose="05050102010706020507" pitchFamily="18" charset="2"/>
              </a:rPr>
              <a:t>+ i</a:t>
            </a:r>
            <a:r>
              <a:rPr lang="en-US" altLang="zh-CN" sz="2400" baseline="-25000" dirty="0">
                <a:solidFill>
                  <a:schemeClr val="tx1"/>
                </a:solidFill>
                <a:latin typeface="Times New Roman" panose="02020603050405020304" pitchFamily="18" charset="0"/>
              </a:rPr>
              <a:t>I2 </a:t>
            </a:r>
            <a:r>
              <a:rPr lang="en-US" altLang="zh-CN" sz="2400" dirty="0">
                <a:solidFill>
                  <a:schemeClr val="tx1"/>
                </a:solidFill>
                <a:latin typeface="Times New Roman" panose="02020603050405020304" pitchFamily="18" charset="0"/>
                <a:ea typeface="创艺繁标宋" pitchFamily="2" charset="-122"/>
                <a:sym typeface="Symbol" panose="05050102010706020507" pitchFamily="18" charset="2"/>
              </a:rPr>
              <a:t>= </a:t>
            </a:r>
            <a:r>
              <a:rPr lang="en-US" altLang="zh-CN" sz="2400" i="1" dirty="0">
                <a:solidFill>
                  <a:schemeClr val="tx1"/>
                </a:solidFill>
                <a:latin typeface="Times New Roman" panose="02020603050405020304" pitchFamily="18" charset="0"/>
              </a:rPr>
              <a:t>i</a:t>
            </a:r>
            <a:r>
              <a:rPr lang="en-US" altLang="zh-CN" sz="2400" baseline="-25000" dirty="0">
                <a:solidFill>
                  <a:schemeClr val="tx1"/>
                </a:solidFill>
                <a:latin typeface="Times New Roman" panose="02020603050405020304" pitchFamily="18" charset="0"/>
              </a:rPr>
              <a:t>F</a:t>
            </a:r>
            <a:r>
              <a:rPr lang="en-US" altLang="zh-CN" sz="2400" dirty="0">
                <a:solidFill>
                  <a:schemeClr val="tx1"/>
                </a:solidFill>
                <a:latin typeface="Times New Roman" panose="02020603050405020304" pitchFamily="18" charset="0"/>
              </a:rPr>
              <a:t> </a:t>
            </a:r>
          </a:p>
        </p:txBody>
      </p:sp>
      <p:pic>
        <p:nvPicPr>
          <p:cNvPr id="16" name="Object 178">
            <a:extLst>
              <a:ext uri="{FF2B5EF4-FFF2-40B4-BE49-F238E27FC236}">
                <a16:creationId xmlns:a16="http://schemas.microsoft.com/office/drawing/2014/main" id="{96349A89-CA5E-1993-7A95-7CF43FF1D1DD}"/>
              </a:ext>
            </a:extLst>
          </p:cNvPr>
          <p:cNvPicPr>
            <a:picLocks noChangeAspect="1"/>
          </p:cNvPicPr>
          <p:nvPr/>
        </p:nvPicPr>
        <p:blipFill>
          <a:blip r:embed="rId5">
            <a:clrChange>
              <a:clrFrom>
                <a:srgbClr val="000000"/>
              </a:clrFrom>
              <a:clrTo>
                <a:srgbClr val="000099"/>
              </a:clrTo>
            </a:clrChange>
          </a:blip>
          <a:stretch>
            <a:fillRect/>
          </a:stretch>
        </p:blipFill>
        <p:spPr>
          <a:xfrm>
            <a:off x="6414420" y="4359565"/>
            <a:ext cx="3382710" cy="996705"/>
          </a:xfrm>
          <a:prstGeom prst="rect">
            <a:avLst/>
          </a:prstGeom>
          <a:noFill/>
          <a:ln w="38100">
            <a:noFill/>
            <a:miter/>
          </a:ln>
        </p:spPr>
      </p:pic>
      <p:pic>
        <p:nvPicPr>
          <p:cNvPr id="18" name="Picture 179" descr="图片6">
            <a:extLst>
              <a:ext uri="{FF2B5EF4-FFF2-40B4-BE49-F238E27FC236}">
                <a16:creationId xmlns:a16="http://schemas.microsoft.com/office/drawing/2014/main" id="{CAB2A649-7947-C25B-EC5F-314EAF202385}"/>
              </a:ext>
            </a:extLst>
          </p:cNvPr>
          <p:cNvPicPr>
            <a:picLocks noChangeAspect="1"/>
          </p:cNvPicPr>
          <p:nvPr/>
        </p:nvPicPr>
        <p:blipFill>
          <a:blip r:embed="rId6"/>
          <a:stretch>
            <a:fillRect/>
          </a:stretch>
        </p:blipFill>
        <p:spPr>
          <a:xfrm>
            <a:off x="1476122" y="1695740"/>
            <a:ext cx="4475163" cy="2774950"/>
          </a:xfrm>
          <a:prstGeom prst="rect">
            <a:avLst/>
          </a:prstGeom>
          <a:noFill/>
          <a:ln w="9525">
            <a:noFill/>
          </a:ln>
        </p:spPr>
      </p:pic>
      <p:sp>
        <p:nvSpPr>
          <p:cNvPr id="19" name="Rectangle 180">
            <a:extLst>
              <a:ext uri="{FF2B5EF4-FFF2-40B4-BE49-F238E27FC236}">
                <a16:creationId xmlns:a16="http://schemas.microsoft.com/office/drawing/2014/main" id="{9CF2579A-B4EF-7840-7520-BA1B3C2509A8}"/>
              </a:ext>
            </a:extLst>
          </p:cNvPr>
          <p:cNvSpPr/>
          <p:nvPr/>
        </p:nvSpPr>
        <p:spPr>
          <a:xfrm>
            <a:off x="6381082" y="5354927"/>
            <a:ext cx="4214813" cy="465448"/>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lnSpc>
                <a:spcPct val="110000"/>
              </a:lnSpc>
            </a:pPr>
            <a:r>
              <a:rPr lang="zh-CN" altLang="en-US" sz="2400" dirty="0">
                <a:solidFill>
                  <a:schemeClr val="tx1"/>
                </a:solidFill>
                <a:latin typeface="Times New Roman" panose="02020603050405020304" pitchFamily="18" charset="0"/>
              </a:rPr>
              <a:t>当</a:t>
            </a:r>
            <a:r>
              <a:rPr lang="en-US" altLang="zh-CN" sz="2400" i="1" dirty="0">
                <a:solidFill>
                  <a:schemeClr val="tx1"/>
                </a:solidFill>
                <a:latin typeface="Times New Roman" panose="02020603050405020304" pitchFamily="18" charset="0"/>
              </a:rPr>
              <a:t>R</a:t>
            </a:r>
            <a:r>
              <a:rPr lang="en-US" altLang="zh-CN" sz="2400" baseline="-25000" dirty="0">
                <a:solidFill>
                  <a:schemeClr val="tx1"/>
                </a:solidFill>
                <a:latin typeface="Times New Roman" panose="02020603050405020304" pitchFamily="18" charset="0"/>
              </a:rPr>
              <a:t>11</a:t>
            </a:r>
            <a:r>
              <a:rPr lang="en-US" altLang="zh-CN" sz="2400" i="1" dirty="0">
                <a:solidFill>
                  <a:schemeClr val="tx1"/>
                </a:solidFill>
                <a:latin typeface="Times New Roman" panose="02020603050405020304" pitchFamily="18" charset="0"/>
              </a:rPr>
              <a:t>=R</a:t>
            </a:r>
            <a:r>
              <a:rPr lang="en-US" altLang="zh-CN" sz="2400" baseline="-25000" dirty="0">
                <a:solidFill>
                  <a:schemeClr val="tx1"/>
                </a:solidFill>
                <a:latin typeface="Times New Roman" panose="02020603050405020304" pitchFamily="18" charset="0"/>
              </a:rPr>
              <a:t>12</a:t>
            </a:r>
            <a:r>
              <a:rPr lang="en-US" altLang="zh-CN" sz="2400" i="1" dirty="0">
                <a:solidFill>
                  <a:schemeClr val="tx1"/>
                </a:solidFill>
                <a:latin typeface="Times New Roman" panose="02020603050405020304" pitchFamily="18" charset="0"/>
              </a:rPr>
              <a:t>=R</a:t>
            </a:r>
            <a:r>
              <a:rPr lang="en-US" altLang="zh-CN" sz="2400" baseline="-25000" dirty="0">
                <a:solidFill>
                  <a:schemeClr val="tx1"/>
                </a:solidFill>
                <a:latin typeface="Times New Roman" panose="02020603050405020304" pitchFamily="18" charset="0"/>
              </a:rPr>
              <a:t>1</a:t>
            </a:r>
            <a:r>
              <a:rPr lang="zh-CN" altLang="en-US" sz="2400" dirty="0">
                <a:solidFill>
                  <a:schemeClr val="tx1"/>
                </a:solidFill>
                <a:latin typeface="Times New Roman" panose="02020603050405020304" pitchFamily="18" charset="0"/>
              </a:rPr>
              <a:t>，则上式为</a:t>
            </a:r>
          </a:p>
        </p:txBody>
      </p:sp>
      <p:pic>
        <p:nvPicPr>
          <p:cNvPr id="20" name="Object 181">
            <a:extLst>
              <a:ext uri="{FF2B5EF4-FFF2-40B4-BE49-F238E27FC236}">
                <a16:creationId xmlns:a16="http://schemas.microsoft.com/office/drawing/2014/main" id="{AA70499E-57C1-D568-2A3A-982ADAD0AE7F}"/>
              </a:ext>
            </a:extLst>
          </p:cNvPr>
          <p:cNvPicPr>
            <a:picLocks noChangeAspect="1"/>
          </p:cNvPicPr>
          <p:nvPr/>
        </p:nvPicPr>
        <p:blipFill>
          <a:blip r:embed="rId7">
            <a:clrChange>
              <a:clrFrom>
                <a:srgbClr val="000000"/>
              </a:clrFrom>
              <a:clrTo>
                <a:srgbClr val="000099"/>
              </a:clrTo>
            </a:clrChange>
          </a:blip>
          <a:stretch>
            <a:fillRect/>
          </a:stretch>
        </p:blipFill>
        <p:spPr>
          <a:xfrm>
            <a:off x="6493795" y="5896265"/>
            <a:ext cx="2809875" cy="990365"/>
          </a:xfrm>
          <a:prstGeom prst="rect">
            <a:avLst/>
          </a:prstGeom>
          <a:noFill/>
          <a:ln w="38100">
            <a:noFill/>
            <a:miter/>
          </a:ln>
        </p:spPr>
      </p:pic>
      <p:sp>
        <p:nvSpPr>
          <p:cNvPr id="21" name="Rectangle 182">
            <a:extLst>
              <a:ext uri="{FF2B5EF4-FFF2-40B4-BE49-F238E27FC236}">
                <a16:creationId xmlns:a16="http://schemas.microsoft.com/office/drawing/2014/main" id="{D1EB7D6D-293A-E394-675C-FD99C27BC02E}"/>
              </a:ext>
            </a:extLst>
          </p:cNvPr>
          <p:cNvSpPr/>
          <p:nvPr/>
        </p:nvSpPr>
        <p:spPr>
          <a:xfrm>
            <a:off x="2237707" y="4732627"/>
            <a:ext cx="4214813" cy="465448"/>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lnSpc>
                <a:spcPct val="110000"/>
              </a:lnSpc>
            </a:pPr>
            <a:r>
              <a:rPr lang="zh-CN" altLang="en-US" sz="2400" dirty="0">
                <a:solidFill>
                  <a:schemeClr val="tx1"/>
                </a:solidFill>
                <a:latin typeface="Times New Roman" panose="02020603050405020304" pitchFamily="18" charset="0"/>
              </a:rPr>
              <a:t>当</a:t>
            </a:r>
            <a:r>
              <a:rPr lang="en-US" altLang="zh-CN" sz="2400" i="1" dirty="0">
                <a:solidFill>
                  <a:schemeClr val="tx1"/>
                </a:solidFill>
                <a:latin typeface="Times New Roman" panose="02020603050405020304" pitchFamily="18" charset="0"/>
              </a:rPr>
              <a:t>R</a:t>
            </a:r>
            <a:r>
              <a:rPr lang="en-US" altLang="zh-CN" sz="2400" baseline="-25000" dirty="0">
                <a:solidFill>
                  <a:schemeClr val="tx1"/>
                </a:solidFill>
                <a:latin typeface="Times New Roman" panose="02020603050405020304" pitchFamily="18" charset="0"/>
              </a:rPr>
              <a:t>1</a:t>
            </a:r>
            <a:r>
              <a:rPr lang="en-US" altLang="zh-CN" sz="2400" i="1" dirty="0">
                <a:solidFill>
                  <a:schemeClr val="tx1"/>
                </a:solidFill>
                <a:latin typeface="Times New Roman" panose="02020603050405020304" pitchFamily="18" charset="0"/>
              </a:rPr>
              <a:t> =R</a:t>
            </a:r>
            <a:r>
              <a:rPr lang="en-US" altLang="zh-CN" sz="2400" baseline="-25000" dirty="0">
                <a:solidFill>
                  <a:schemeClr val="tx1"/>
                </a:solidFill>
                <a:latin typeface="Times New Roman" panose="02020603050405020304" pitchFamily="18" charset="0"/>
              </a:rPr>
              <a:t>F</a:t>
            </a:r>
            <a:r>
              <a:rPr lang="zh-CN" altLang="en-US" sz="2400" dirty="0">
                <a:solidFill>
                  <a:schemeClr val="tx1"/>
                </a:solidFill>
                <a:latin typeface="Times New Roman" panose="02020603050405020304" pitchFamily="18" charset="0"/>
              </a:rPr>
              <a:t>时，则</a:t>
            </a:r>
          </a:p>
        </p:txBody>
      </p:sp>
      <p:pic>
        <p:nvPicPr>
          <p:cNvPr id="22" name="Object 183">
            <a:extLst>
              <a:ext uri="{FF2B5EF4-FFF2-40B4-BE49-F238E27FC236}">
                <a16:creationId xmlns:a16="http://schemas.microsoft.com/office/drawing/2014/main" id="{8BFBD358-41AA-E7ED-1742-6A211C7F0E4F}"/>
              </a:ext>
            </a:extLst>
          </p:cNvPr>
          <p:cNvPicPr>
            <a:picLocks noChangeAspect="1"/>
          </p:cNvPicPr>
          <p:nvPr/>
        </p:nvPicPr>
        <p:blipFill>
          <a:blip r:embed="rId8">
            <a:clrChange>
              <a:clrFrom>
                <a:srgbClr val="000000"/>
              </a:clrFrom>
              <a:clrTo>
                <a:srgbClr val="000099"/>
              </a:clrTo>
            </a:clrChange>
          </a:blip>
          <a:stretch>
            <a:fillRect/>
          </a:stretch>
        </p:blipFill>
        <p:spPr>
          <a:xfrm>
            <a:off x="2394870" y="5229515"/>
            <a:ext cx="2779712" cy="619125"/>
          </a:xfrm>
          <a:prstGeom prst="rect">
            <a:avLst/>
          </a:prstGeom>
          <a:noFill/>
          <a:ln w="38100">
            <a:noFill/>
            <a:miter/>
          </a:ln>
        </p:spPr>
      </p:pic>
      <p:sp>
        <p:nvSpPr>
          <p:cNvPr id="23" name="Text Box 184">
            <a:extLst>
              <a:ext uri="{FF2B5EF4-FFF2-40B4-BE49-F238E27FC236}">
                <a16:creationId xmlns:a16="http://schemas.microsoft.com/office/drawing/2014/main" id="{5D7C56DE-512E-4535-4B44-1F29C0EAB929}"/>
              </a:ext>
            </a:extLst>
          </p:cNvPr>
          <p:cNvSpPr txBox="1"/>
          <p:nvPr/>
        </p:nvSpPr>
        <p:spPr>
          <a:xfrm>
            <a:off x="2221832" y="5753390"/>
            <a:ext cx="3505200" cy="875432"/>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lnSpc>
                <a:spcPct val="110000"/>
              </a:lnSpc>
            </a:pPr>
            <a:r>
              <a:rPr lang="zh-CN" altLang="en-US" sz="2400" dirty="0">
                <a:solidFill>
                  <a:srgbClr val="CC0000"/>
                </a:solidFill>
                <a:latin typeface="Times New Roman" panose="02020603050405020304" pitchFamily="18" charset="0"/>
              </a:rPr>
              <a:t>平衡电阻：</a:t>
            </a:r>
            <a:endParaRPr lang="zh-CN" altLang="en-US" sz="2400" dirty="0">
              <a:solidFill>
                <a:schemeClr val="tx1"/>
              </a:solidFill>
              <a:latin typeface="Times New Roman" panose="02020603050405020304" pitchFamily="18" charset="0"/>
            </a:endParaRPr>
          </a:p>
          <a:p>
            <a:pPr eaLnBrk="1" hangingPunct="1">
              <a:lnSpc>
                <a:spcPct val="110000"/>
              </a:lnSpc>
            </a:pPr>
            <a:r>
              <a:rPr lang="zh-CN" altLang="en-US" sz="2400" dirty="0">
                <a:solidFill>
                  <a:schemeClr val="tx1"/>
                </a:solidFill>
                <a:latin typeface="Times New Roman" panose="02020603050405020304" pitchFamily="18" charset="0"/>
              </a:rPr>
              <a:t> </a:t>
            </a:r>
            <a:r>
              <a:rPr lang="en-US" altLang="zh-CN" sz="2400" i="1" dirty="0">
                <a:solidFill>
                  <a:schemeClr val="tx1"/>
                </a:solidFill>
                <a:latin typeface="Times New Roman" panose="02020603050405020304" pitchFamily="18" charset="0"/>
              </a:rPr>
              <a:t>R</a:t>
            </a:r>
            <a:r>
              <a:rPr lang="en-US" altLang="zh-CN" sz="2400" baseline="-25000" dirty="0">
                <a:solidFill>
                  <a:schemeClr val="tx1"/>
                </a:solidFill>
                <a:latin typeface="Times New Roman" panose="02020603050405020304" pitchFamily="18" charset="0"/>
              </a:rPr>
              <a:t>2</a:t>
            </a:r>
            <a:r>
              <a:rPr lang="en-US" altLang="zh-CN" sz="2400" i="1" dirty="0">
                <a:solidFill>
                  <a:schemeClr val="tx1"/>
                </a:solidFill>
                <a:latin typeface="Times New Roman" panose="02020603050405020304" pitchFamily="18" charset="0"/>
              </a:rPr>
              <a:t>= R</a:t>
            </a:r>
            <a:r>
              <a:rPr lang="en-US" altLang="zh-CN" sz="2400" baseline="-25000" dirty="0">
                <a:solidFill>
                  <a:schemeClr val="tx1"/>
                </a:solidFill>
                <a:latin typeface="Times New Roman" panose="02020603050405020304" pitchFamily="18" charset="0"/>
              </a:rPr>
              <a:t>11</a:t>
            </a:r>
            <a:r>
              <a:rPr lang="en-US" altLang="zh-CN" sz="2400" i="1" baseline="-25000" dirty="0">
                <a:solidFill>
                  <a:schemeClr val="tx1"/>
                </a:solidFill>
                <a:latin typeface="Times New Roman" panose="02020603050405020304" pitchFamily="18" charset="0"/>
              </a:rPr>
              <a:t> </a:t>
            </a:r>
            <a:r>
              <a:rPr lang="en-US" altLang="zh-CN" sz="2400" i="1" dirty="0">
                <a:solidFill>
                  <a:schemeClr val="tx1"/>
                </a:solidFill>
                <a:latin typeface="Times New Roman" panose="02020603050405020304" pitchFamily="18" charset="0"/>
              </a:rPr>
              <a:t>// R</a:t>
            </a:r>
            <a:r>
              <a:rPr lang="en-US" altLang="zh-CN" sz="2400" baseline="-25000" dirty="0">
                <a:solidFill>
                  <a:schemeClr val="tx1"/>
                </a:solidFill>
                <a:latin typeface="Times New Roman" panose="02020603050405020304" pitchFamily="18" charset="0"/>
              </a:rPr>
              <a:t>12</a:t>
            </a:r>
            <a:r>
              <a:rPr lang="en-US" altLang="zh-CN" sz="2400" i="1" baseline="-25000" dirty="0">
                <a:solidFill>
                  <a:schemeClr val="tx1"/>
                </a:solidFill>
                <a:latin typeface="Times New Roman" panose="02020603050405020304" pitchFamily="18" charset="0"/>
              </a:rPr>
              <a:t> </a:t>
            </a:r>
            <a:r>
              <a:rPr lang="en-US" altLang="zh-CN" sz="2400" i="1" dirty="0">
                <a:solidFill>
                  <a:schemeClr val="tx1"/>
                </a:solidFill>
                <a:latin typeface="Times New Roman" panose="02020603050405020304" pitchFamily="18" charset="0"/>
              </a:rPr>
              <a:t>// R</a:t>
            </a:r>
            <a:r>
              <a:rPr lang="en-US" altLang="zh-CN" sz="2400" baseline="-25000" dirty="0">
                <a:solidFill>
                  <a:schemeClr val="tx1"/>
                </a:solidFill>
                <a:latin typeface="Times New Roman" panose="02020603050405020304" pitchFamily="18" charset="0"/>
              </a:rPr>
              <a:t>F</a:t>
            </a:r>
            <a:endParaRPr lang="en-US" altLang="zh-CN" sz="2400" i="1" dirty="0">
              <a:solidFill>
                <a:schemeClr val="tx1"/>
              </a:solidFill>
              <a:latin typeface="Times New Roman" panose="02020603050405020304" pitchFamily="18" charset="0"/>
            </a:endParaRPr>
          </a:p>
        </p:txBody>
      </p:sp>
    </p:spTree>
    <p:extLst>
      <p:ext uri="{BB962C8B-B14F-4D97-AF65-F5344CB8AC3E}">
        <p14:creationId xmlns:p14="http://schemas.microsoft.com/office/powerpoint/2010/main" val="2125457168"/>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DF0B06-730B-B004-3FF3-2B916C02BFAD}"/>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69383336-5BB2-0785-5D10-75A12BFD779F}"/>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F1356EB1-FC68-7390-F64B-1DCF703CD866}"/>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a:t>
            </a:r>
            <a:r>
              <a:rPr lang="zh-CN" altLang="en-US" sz="2800" b="1" dirty="0">
                <a:latin typeface="+mj-ea"/>
                <a:ea typeface="微软雅黑" panose="020B0503020204020204" pitchFamily="34" charset="-122"/>
                <a:cs typeface="+mj-ea"/>
                <a:sym typeface="Arial" panose="020B0604020202020204" pitchFamily="34" charset="0"/>
              </a:rPr>
              <a:t>理想运放的分析方法</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9C25541F-7BAE-9D54-F7AD-1E1C63FB1197}"/>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3" name="Rectangle 3">
            <a:extLst>
              <a:ext uri="{FF2B5EF4-FFF2-40B4-BE49-F238E27FC236}">
                <a16:creationId xmlns:a16="http://schemas.microsoft.com/office/drawing/2014/main" id="{49398F39-963B-BE3F-4481-30B824AB9646}"/>
              </a:ext>
            </a:extLst>
          </p:cNvPr>
          <p:cNvSpPr>
            <a:spLocks noChangeArrowheads="1"/>
          </p:cNvSpPr>
          <p:nvPr/>
        </p:nvSpPr>
        <p:spPr bwMode="auto">
          <a:xfrm>
            <a:off x="1611269" y="1032338"/>
            <a:ext cx="3352800" cy="533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0" indent="0" algn="ctr" rtl="0" fontAlgn="base">
              <a:spcBef>
                <a:spcPct val="20000"/>
              </a:spcBef>
              <a:spcAft>
                <a:spcPct val="0"/>
              </a:spcAft>
              <a:buNone/>
              <a:defRPr kumimoji="1" sz="2400" kern="1200">
                <a:solidFill>
                  <a:schemeClr val="tx1"/>
                </a:solidFill>
                <a:latin typeface="+mn-lt"/>
                <a:ea typeface="+mn-ea"/>
                <a:cs typeface="+mn-cs"/>
              </a:defRPr>
            </a:lvl1pPr>
            <a:lvl2pPr marL="457200" indent="0" algn="ctr" rtl="0" fontAlgn="base">
              <a:spcBef>
                <a:spcPct val="20000"/>
              </a:spcBef>
              <a:spcAft>
                <a:spcPct val="0"/>
              </a:spcAft>
              <a:buNone/>
              <a:defRPr kumimoji="1" sz="2000" kern="1200">
                <a:solidFill>
                  <a:schemeClr val="tx1"/>
                </a:solidFill>
                <a:latin typeface="+mn-lt"/>
                <a:ea typeface="+mn-ea"/>
                <a:cs typeface="+mn-cs"/>
              </a:defRPr>
            </a:lvl2pPr>
            <a:lvl3pPr marL="914400" indent="0" algn="ctr" rtl="0" fontAlgn="base">
              <a:spcBef>
                <a:spcPct val="20000"/>
              </a:spcBef>
              <a:spcAft>
                <a:spcPct val="0"/>
              </a:spcAft>
              <a:buNone/>
              <a:defRPr kumimoji="1" sz="1800" kern="1200">
                <a:solidFill>
                  <a:schemeClr val="tx1"/>
                </a:solidFill>
                <a:latin typeface="+mn-lt"/>
                <a:ea typeface="+mn-ea"/>
                <a:cs typeface="+mn-cs"/>
              </a:defRPr>
            </a:lvl3pPr>
            <a:lvl4pPr marL="1371600" indent="0" algn="ctr" rtl="0" fontAlgn="base">
              <a:spcBef>
                <a:spcPct val="20000"/>
              </a:spcBef>
              <a:spcAft>
                <a:spcPct val="0"/>
              </a:spcAft>
              <a:buNone/>
              <a:defRPr kumimoji="1" sz="1600" kern="1200">
                <a:solidFill>
                  <a:schemeClr val="tx1"/>
                </a:solidFill>
                <a:latin typeface="+mn-lt"/>
                <a:ea typeface="+mn-ea"/>
                <a:cs typeface="+mn-cs"/>
              </a:defRPr>
            </a:lvl4pPr>
            <a:lvl5pPr marL="1828800" indent="0" algn="ctr" rtl="0" fontAlgn="base">
              <a:spcBef>
                <a:spcPct val="20000"/>
              </a:spcBef>
              <a:spcAft>
                <a:spcPct val="0"/>
              </a:spcAft>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Tx/>
              <a:buNone/>
              <a:defRPr/>
            </a:pPr>
            <a:r>
              <a:rPr lang="en-US" altLang="zh-CN" sz="2800" dirty="0">
                <a:solidFill>
                  <a:srgbClr val="000000"/>
                </a:solidFill>
                <a:latin typeface="华文行楷" panose="02010800040101010101" pitchFamily="2" charset="-122"/>
                <a:ea typeface="华文行楷" panose="02010800040101010101" pitchFamily="2" charset="-122"/>
                <a:cs typeface="+mj-cs"/>
              </a:rPr>
              <a:t>4.</a:t>
            </a:r>
            <a:r>
              <a:rPr lang="zh-CN" altLang="en-US" sz="2800" dirty="0">
                <a:solidFill>
                  <a:srgbClr val="000000"/>
                </a:solidFill>
                <a:latin typeface="华文行楷" panose="02010800040101010101" pitchFamily="2" charset="-122"/>
                <a:ea typeface="华文行楷" panose="02010800040101010101" pitchFamily="2" charset="-122"/>
                <a:cs typeface="+mj-cs"/>
              </a:rPr>
              <a:t>减法运算</a:t>
            </a:r>
          </a:p>
        </p:txBody>
      </p:sp>
      <p:sp>
        <p:nvSpPr>
          <p:cNvPr id="2" name="Text Box 142">
            <a:extLst>
              <a:ext uri="{FF2B5EF4-FFF2-40B4-BE49-F238E27FC236}">
                <a16:creationId xmlns:a16="http://schemas.microsoft.com/office/drawing/2014/main" id="{F6DE8C1D-AE5F-9DCB-99CD-B07D5ADD8F71}"/>
              </a:ext>
            </a:extLst>
          </p:cNvPr>
          <p:cNvSpPr txBox="1"/>
          <p:nvPr/>
        </p:nvSpPr>
        <p:spPr>
          <a:xfrm>
            <a:off x="6732644" y="1906573"/>
            <a:ext cx="2590800" cy="461665"/>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zh-CN" altLang="en-US" sz="2400" dirty="0">
                <a:solidFill>
                  <a:srgbClr val="CC0000"/>
                </a:solidFill>
                <a:latin typeface="Times New Roman" panose="02020603050405020304" pitchFamily="18" charset="0"/>
              </a:rPr>
              <a:t>由虚断可得：</a:t>
            </a:r>
            <a:endParaRPr lang="zh-CN" altLang="en-US" sz="2400" b="0" dirty="0">
              <a:solidFill>
                <a:srgbClr val="CC0000"/>
              </a:solidFill>
              <a:latin typeface="Times New Roman" panose="02020603050405020304" pitchFamily="18" charset="0"/>
            </a:endParaRPr>
          </a:p>
        </p:txBody>
      </p:sp>
      <p:pic>
        <p:nvPicPr>
          <p:cNvPr id="4" name="Object 143">
            <a:extLst>
              <a:ext uri="{FF2B5EF4-FFF2-40B4-BE49-F238E27FC236}">
                <a16:creationId xmlns:a16="http://schemas.microsoft.com/office/drawing/2014/main" id="{53114E33-5D8C-7DDD-121A-BA96F1EE912C}"/>
              </a:ext>
            </a:extLst>
          </p:cNvPr>
          <p:cNvPicPr>
            <a:picLocks noChangeAspect="1"/>
          </p:cNvPicPr>
          <p:nvPr/>
        </p:nvPicPr>
        <p:blipFill>
          <a:blip r:embed="rId3">
            <a:clrChange>
              <a:clrFrom>
                <a:srgbClr val="000000"/>
              </a:clrFrom>
              <a:clrTo>
                <a:srgbClr val="000000"/>
              </a:clrTo>
            </a:clrChange>
          </a:blip>
          <a:stretch>
            <a:fillRect/>
          </a:stretch>
        </p:blipFill>
        <p:spPr>
          <a:xfrm>
            <a:off x="6824719" y="2327260"/>
            <a:ext cx="2674938" cy="1081088"/>
          </a:xfrm>
          <a:prstGeom prst="rect">
            <a:avLst/>
          </a:prstGeom>
          <a:noFill/>
          <a:ln w="38100">
            <a:noFill/>
            <a:miter/>
          </a:ln>
        </p:spPr>
      </p:pic>
      <p:grpSp>
        <p:nvGrpSpPr>
          <p:cNvPr id="5" name="Group 144">
            <a:extLst>
              <a:ext uri="{FF2B5EF4-FFF2-40B4-BE49-F238E27FC236}">
                <a16:creationId xmlns:a16="http://schemas.microsoft.com/office/drawing/2014/main" id="{317B4C5F-5D29-DC7D-FCA9-8FB3961789B3}"/>
              </a:ext>
            </a:extLst>
          </p:cNvPr>
          <p:cNvGrpSpPr/>
          <p:nvPr/>
        </p:nvGrpSpPr>
        <p:grpSpPr>
          <a:xfrm>
            <a:off x="6777094" y="4995848"/>
            <a:ext cx="3014663" cy="533481"/>
            <a:chOff x="324" y="2702"/>
            <a:chExt cx="2604" cy="385"/>
          </a:xfrm>
        </p:grpSpPr>
        <p:sp>
          <p:nvSpPr>
            <p:cNvPr id="22" name="Text Box 145">
              <a:extLst>
                <a:ext uri="{FF2B5EF4-FFF2-40B4-BE49-F238E27FC236}">
                  <a16:creationId xmlns:a16="http://schemas.microsoft.com/office/drawing/2014/main" id="{EE5F734A-BDAA-C773-3842-2CA2FC5283A9}"/>
                </a:ext>
              </a:extLst>
            </p:cNvPr>
            <p:cNvSpPr txBox="1"/>
            <p:nvPr/>
          </p:nvSpPr>
          <p:spPr>
            <a:xfrm>
              <a:off x="324" y="2736"/>
              <a:ext cx="2304" cy="333"/>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50000"/>
                </a:spcBef>
              </a:pPr>
              <a:r>
                <a:rPr lang="zh-CN" altLang="en-US" sz="2400" dirty="0">
                  <a:solidFill>
                    <a:srgbClr val="CC0000"/>
                  </a:solidFill>
                  <a:latin typeface="Times New Roman" panose="02020603050405020304" pitchFamily="18" charset="0"/>
                </a:rPr>
                <a:t>由虚短可得</a:t>
              </a:r>
            </a:p>
          </p:txBody>
        </p:sp>
        <p:pic>
          <p:nvPicPr>
            <p:cNvPr id="23" name="图片 22">
              <a:extLst>
                <a:ext uri="{FF2B5EF4-FFF2-40B4-BE49-F238E27FC236}">
                  <a16:creationId xmlns:a16="http://schemas.microsoft.com/office/drawing/2014/main" id="{09CF3423-7A78-6CF4-931F-108C07A2DEBA}"/>
                </a:ext>
              </a:extLst>
            </p:cNvPr>
            <p:cNvPicPr/>
            <p:nvPr/>
          </p:nvPicPr>
          <p:blipFill>
            <a:blip r:embed="rId4">
              <a:clrChange>
                <a:clrFrom>
                  <a:srgbClr val="000000"/>
                </a:clrFrom>
                <a:clrTo>
                  <a:srgbClr val="000000"/>
                </a:clrTo>
              </a:clrChange>
            </a:blip>
            <a:stretch>
              <a:fillRect/>
            </a:stretch>
          </p:blipFill>
          <p:spPr>
            <a:xfrm>
              <a:off x="2041" y="2702"/>
              <a:ext cx="887" cy="385"/>
            </a:xfrm>
            <a:prstGeom prst="rect">
              <a:avLst/>
            </a:prstGeom>
            <a:noFill/>
            <a:ln w="38100">
              <a:noFill/>
              <a:miter/>
            </a:ln>
          </p:spPr>
        </p:pic>
      </p:grpSp>
      <p:pic>
        <p:nvPicPr>
          <p:cNvPr id="7" name="Object 149">
            <a:extLst>
              <a:ext uri="{FF2B5EF4-FFF2-40B4-BE49-F238E27FC236}">
                <a16:creationId xmlns:a16="http://schemas.microsoft.com/office/drawing/2014/main" id="{6FD30B40-FD21-A11B-D189-AC5661CD28DF}"/>
              </a:ext>
            </a:extLst>
          </p:cNvPr>
          <p:cNvPicPr>
            <a:picLocks noChangeAspect="1"/>
          </p:cNvPicPr>
          <p:nvPr/>
        </p:nvPicPr>
        <p:blipFill>
          <a:blip r:embed="rId5">
            <a:clrChange>
              <a:clrFrom>
                <a:srgbClr val="000000"/>
              </a:clrFrom>
              <a:clrTo>
                <a:srgbClr val="000099"/>
              </a:clrTo>
            </a:clrChange>
          </a:blip>
          <a:stretch>
            <a:fillRect/>
          </a:stretch>
        </p:blipFill>
        <p:spPr>
          <a:xfrm>
            <a:off x="2014594" y="4698985"/>
            <a:ext cx="3240088" cy="1068388"/>
          </a:xfrm>
          <a:prstGeom prst="rect">
            <a:avLst/>
          </a:prstGeom>
          <a:noFill/>
          <a:ln w="38100">
            <a:noFill/>
            <a:miter/>
          </a:ln>
        </p:spPr>
      </p:pic>
      <p:sp>
        <p:nvSpPr>
          <p:cNvPr id="8" name="Text Box 150">
            <a:extLst>
              <a:ext uri="{FF2B5EF4-FFF2-40B4-BE49-F238E27FC236}">
                <a16:creationId xmlns:a16="http://schemas.microsoft.com/office/drawing/2014/main" id="{08D06FC1-2C94-C799-B897-8932FA78AAE2}"/>
              </a:ext>
            </a:extLst>
          </p:cNvPr>
          <p:cNvSpPr txBox="1"/>
          <p:nvPr/>
        </p:nvSpPr>
        <p:spPr>
          <a:xfrm>
            <a:off x="1779644" y="5546710"/>
            <a:ext cx="3581400" cy="519113"/>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spcBef>
                <a:spcPct val="20000"/>
              </a:spcBef>
            </a:pPr>
            <a:r>
              <a:rPr lang="en-US" altLang="zh-CN" dirty="0">
                <a:latin typeface="Times New Roman" panose="02020603050405020304" pitchFamily="18" charset="0"/>
              </a:rPr>
              <a:t>  </a:t>
            </a:r>
            <a:r>
              <a:rPr lang="zh-CN" altLang="en-US" dirty="0">
                <a:latin typeface="Times New Roman" panose="02020603050405020304" pitchFamily="18" charset="0"/>
              </a:rPr>
              <a:t>如  </a:t>
            </a:r>
            <a:r>
              <a:rPr lang="en-US" altLang="zh-CN" i="1" dirty="0">
                <a:latin typeface="Times New Roman" panose="02020603050405020304" pitchFamily="18" charset="0"/>
              </a:rPr>
              <a:t>R</a:t>
            </a:r>
            <a:r>
              <a:rPr lang="en-US" altLang="zh-CN" baseline="-25000" dirty="0">
                <a:latin typeface="Times New Roman" panose="02020603050405020304" pitchFamily="18" charset="0"/>
              </a:rPr>
              <a:t>1</a:t>
            </a:r>
            <a:r>
              <a:rPr lang="en-US" altLang="zh-CN" i="1" baseline="-25000" dirty="0">
                <a:latin typeface="Times New Roman" panose="02020603050405020304" pitchFamily="18" charset="0"/>
              </a:rPr>
              <a:t> </a:t>
            </a:r>
            <a:r>
              <a:rPr lang="en-US" altLang="zh-CN" i="1" dirty="0">
                <a:latin typeface="Times New Roman" panose="02020603050405020304" pitchFamily="18" charset="0"/>
              </a:rPr>
              <a:t>= R</a:t>
            </a:r>
            <a:r>
              <a:rPr lang="en-US" altLang="zh-CN" baseline="-25000" dirty="0">
                <a:latin typeface="Times New Roman" panose="02020603050405020304" pitchFamily="18" charset="0"/>
              </a:rPr>
              <a:t>2</a:t>
            </a:r>
            <a:r>
              <a:rPr lang="en-US" altLang="zh-CN" i="1" dirty="0">
                <a:latin typeface="Times New Roman" panose="02020603050405020304" pitchFamily="18" charset="0"/>
              </a:rPr>
              <a:t> </a:t>
            </a:r>
            <a:r>
              <a:rPr lang="en-US" altLang="zh-CN" dirty="0">
                <a:latin typeface="Times New Roman" panose="02020603050405020304" pitchFamily="18" charset="0"/>
              </a:rPr>
              <a:t>= </a:t>
            </a:r>
            <a:r>
              <a:rPr lang="en-US" altLang="zh-CN" i="1" dirty="0">
                <a:latin typeface="Times New Roman" panose="02020603050405020304" pitchFamily="18" charset="0"/>
              </a:rPr>
              <a:t>R</a:t>
            </a:r>
            <a:r>
              <a:rPr lang="en-US" altLang="zh-CN" baseline="-25000" dirty="0">
                <a:latin typeface="Times New Roman" panose="02020603050405020304" pitchFamily="18" charset="0"/>
              </a:rPr>
              <a:t>3</a:t>
            </a:r>
            <a:r>
              <a:rPr lang="en-US" altLang="zh-CN" i="1" baseline="-25000" dirty="0">
                <a:latin typeface="Times New Roman" panose="02020603050405020304" pitchFamily="18" charset="0"/>
              </a:rPr>
              <a:t> </a:t>
            </a:r>
            <a:r>
              <a:rPr lang="en-US" altLang="zh-CN" i="1" dirty="0">
                <a:latin typeface="Times New Roman" panose="02020603050405020304" pitchFamily="18" charset="0"/>
              </a:rPr>
              <a:t>= R</a:t>
            </a:r>
            <a:r>
              <a:rPr lang="en-US" altLang="zh-CN" baseline="-25000" dirty="0">
                <a:latin typeface="Times New Roman" panose="02020603050405020304" pitchFamily="18" charset="0"/>
              </a:rPr>
              <a:t>F</a:t>
            </a:r>
            <a:r>
              <a:rPr lang="en-US" altLang="zh-CN" i="1" dirty="0">
                <a:latin typeface="Times New Roman" panose="02020603050405020304" pitchFamily="18" charset="0"/>
              </a:rPr>
              <a:t> </a:t>
            </a:r>
          </a:p>
        </p:txBody>
      </p:sp>
      <p:pic>
        <p:nvPicPr>
          <p:cNvPr id="9" name="Object 151" descr="75%">
            <a:extLst>
              <a:ext uri="{FF2B5EF4-FFF2-40B4-BE49-F238E27FC236}">
                <a16:creationId xmlns:a16="http://schemas.microsoft.com/office/drawing/2014/main" id="{78DAC4B5-5BE6-E098-AFD5-0A6E2D1B7E0C}"/>
              </a:ext>
            </a:extLst>
          </p:cNvPr>
          <p:cNvPicPr>
            <a:picLocks noChangeAspect="1"/>
          </p:cNvPicPr>
          <p:nvPr/>
        </p:nvPicPr>
        <p:blipFill>
          <a:blip r:embed="rId6">
            <a:clrChange>
              <a:clrFrom>
                <a:srgbClr val="000000"/>
              </a:clrFrom>
              <a:clrTo>
                <a:srgbClr val="CC0000"/>
              </a:clrTo>
            </a:clrChange>
          </a:blip>
          <a:stretch>
            <a:fillRect/>
          </a:stretch>
        </p:blipFill>
        <p:spPr>
          <a:xfrm>
            <a:off x="2086032" y="6154723"/>
            <a:ext cx="2460625" cy="552450"/>
          </a:xfrm>
          <a:prstGeom prst="rect">
            <a:avLst/>
          </a:prstGeom>
          <a:noFill/>
          <a:ln w="28575" cap="flat" cmpd="sng">
            <a:solidFill>
              <a:srgbClr val="006600"/>
            </a:solidFill>
            <a:prstDash val="solid"/>
            <a:miter/>
            <a:headEnd type="none" w="med" len="med"/>
            <a:tailEnd type="none" w="med" len="med"/>
          </a:ln>
        </p:spPr>
      </p:pic>
      <p:sp>
        <p:nvSpPr>
          <p:cNvPr id="10" name="Rectangle 152">
            <a:extLst>
              <a:ext uri="{FF2B5EF4-FFF2-40B4-BE49-F238E27FC236}">
                <a16:creationId xmlns:a16="http://schemas.microsoft.com/office/drawing/2014/main" id="{B1724884-86C4-E32F-FCC6-D193B0CF382C}"/>
              </a:ext>
            </a:extLst>
          </p:cNvPr>
          <p:cNvSpPr/>
          <p:nvPr/>
        </p:nvSpPr>
        <p:spPr>
          <a:xfrm>
            <a:off x="3867207" y="3813160"/>
            <a:ext cx="2713037" cy="519113"/>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a:spcBef>
                <a:spcPct val="50000"/>
              </a:spcBef>
            </a:pPr>
            <a:r>
              <a:rPr lang="en-US" altLang="zh-CN" i="1" dirty="0">
                <a:solidFill>
                  <a:srgbClr val="CC0000"/>
                </a:solidFill>
                <a:latin typeface="Times New Roman" panose="02020603050405020304" pitchFamily="18" charset="0"/>
              </a:rPr>
              <a:t>R</a:t>
            </a:r>
            <a:r>
              <a:rPr lang="en-US" altLang="zh-CN" baseline="-25000" dirty="0">
                <a:solidFill>
                  <a:srgbClr val="CC0000"/>
                </a:solidFill>
                <a:latin typeface="Times New Roman" panose="02020603050405020304" pitchFamily="18" charset="0"/>
              </a:rPr>
              <a:t>2</a:t>
            </a:r>
            <a:r>
              <a:rPr lang="en-US" altLang="zh-CN" i="1" dirty="0">
                <a:solidFill>
                  <a:srgbClr val="CC0000"/>
                </a:solidFill>
                <a:latin typeface="Times New Roman" panose="02020603050405020304" pitchFamily="18" charset="0"/>
              </a:rPr>
              <a:t> // R</a:t>
            </a:r>
            <a:r>
              <a:rPr lang="en-US" altLang="zh-CN" baseline="-25000" dirty="0">
                <a:solidFill>
                  <a:srgbClr val="CC0000"/>
                </a:solidFill>
                <a:latin typeface="Times New Roman" panose="02020603050405020304" pitchFamily="18" charset="0"/>
              </a:rPr>
              <a:t>3</a:t>
            </a:r>
            <a:r>
              <a:rPr lang="en-US" altLang="zh-CN" i="1" baseline="-25000" dirty="0">
                <a:solidFill>
                  <a:srgbClr val="CC0000"/>
                </a:solidFill>
                <a:latin typeface="Times New Roman" panose="02020603050405020304" pitchFamily="18" charset="0"/>
              </a:rPr>
              <a:t> </a:t>
            </a:r>
            <a:r>
              <a:rPr lang="en-US" altLang="zh-CN" i="1" dirty="0">
                <a:solidFill>
                  <a:srgbClr val="CC0000"/>
                </a:solidFill>
                <a:latin typeface="Times New Roman" panose="02020603050405020304" pitchFamily="18" charset="0"/>
              </a:rPr>
              <a:t>= R</a:t>
            </a:r>
            <a:r>
              <a:rPr lang="en-US" altLang="zh-CN" baseline="-25000" dirty="0">
                <a:solidFill>
                  <a:srgbClr val="CC0000"/>
                </a:solidFill>
                <a:latin typeface="Times New Roman" panose="02020603050405020304" pitchFamily="18" charset="0"/>
              </a:rPr>
              <a:t>1</a:t>
            </a:r>
            <a:r>
              <a:rPr lang="en-US" altLang="zh-CN" i="1" baseline="-25000" dirty="0">
                <a:solidFill>
                  <a:srgbClr val="CC0000"/>
                </a:solidFill>
                <a:latin typeface="Times New Roman" panose="02020603050405020304" pitchFamily="18" charset="0"/>
              </a:rPr>
              <a:t> </a:t>
            </a:r>
            <a:r>
              <a:rPr lang="en-US" altLang="zh-CN" i="1" dirty="0">
                <a:solidFill>
                  <a:srgbClr val="CC0000"/>
                </a:solidFill>
                <a:latin typeface="Times New Roman" panose="02020603050405020304" pitchFamily="18" charset="0"/>
              </a:rPr>
              <a:t>// R</a:t>
            </a:r>
            <a:r>
              <a:rPr lang="en-US" altLang="zh-CN" baseline="-25000" dirty="0">
                <a:solidFill>
                  <a:srgbClr val="CC0000"/>
                </a:solidFill>
                <a:latin typeface="Times New Roman" panose="02020603050405020304" pitchFamily="18" charset="0"/>
              </a:rPr>
              <a:t>F</a:t>
            </a:r>
            <a:endParaRPr lang="en-US" altLang="zh-CN" i="1" baseline="-25000" dirty="0">
              <a:solidFill>
                <a:srgbClr val="CC0000"/>
              </a:solidFill>
              <a:latin typeface="Times New Roman" panose="02020603050405020304" pitchFamily="18" charset="0"/>
            </a:endParaRPr>
          </a:p>
        </p:txBody>
      </p:sp>
      <p:pic>
        <p:nvPicPr>
          <p:cNvPr id="11" name="Object 155">
            <a:extLst>
              <a:ext uri="{FF2B5EF4-FFF2-40B4-BE49-F238E27FC236}">
                <a16:creationId xmlns:a16="http://schemas.microsoft.com/office/drawing/2014/main" id="{3AE33624-7CAB-266C-72B2-A56FE94A55CF}"/>
              </a:ext>
            </a:extLst>
          </p:cNvPr>
          <p:cNvPicPr>
            <a:picLocks noChangeAspect="1"/>
          </p:cNvPicPr>
          <p:nvPr/>
        </p:nvPicPr>
        <p:blipFill>
          <a:blip r:embed="rId7"/>
          <a:stretch>
            <a:fillRect/>
          </a:stretch>
        </p:blipFill>
        <p:spPr>
          <a:xfrm>
            <a:off x="5989694" y="4086210"/>
            <a:ext cx="114300" cy="215900"/>
          </a:xfrm>
          <a:prstGeom prst="rect">
            <a:avLst/>
          </a:prstGeom>
          <a:noFill/>
          <a:ln w="38100">
            <a:noFill/>
            <a:miter/>
          </a:ln>
        </p:spPr>
      </p:pic>
      <p:grpSp>
        <p:nvGrpSpPr>
          <p:cNvPr id="13" name="Group 156">
            <a:extLst>
              <a:ext uri="{FF2B5EF4-FFF2-40B4-BE49-F238E27FC236}">
                <a16:creationId xmlns:a16="http://schemas.microsoft.com/office/drawing/2014/main" id="{EB5E33FB-E25C-9A97-1731-E8D3A658C03C}"/>
              </a:ext>
            </a:extLst>
          </p:cNvPr>
          <p:cNvGrpSpPr/>
          <p:nvPr/>
        </p:nvGrpSpPr>
        <p:grpSpPr>
          <a:xfrm>
            <a:off x="5313419" y="5668948"/>
            <a:ext cx="5054600" cy="1046162"/>
            <a:chOff x="2372" y="3159"/>
            <a:chExt cx="3277" cy="681"/>
          </a:xfrm>
        </p:grpSpPr>
        <p:sp>
          <p:nvSpPr>
            <p:cNvPr id="20" name="Rectangle 157">
              <a:extLst>
                <a:ext uri="{FF2B5EF4-FFF2-40B4-BE49-F238E27FC236}">
                  <a16:creationId xmlns:a16="http://schemas.microsoft.com/office/drawing/2014/main" id="{19BCF919-5CF6-7148-FE79-D82C31F34409}"/>
                </a:ext>
              </a:extLst>
            </p:cNvPr>
            <p:cNvSpPr/>
            <p:nvPr/>
          </p:nvSpPr>
          <p:spPr>
            <a:xfrm>
              <a:off x="2400" y="3165"/>
              <a:ext cx="3216" cy="675"/>
            </a:xfrm>
            <a:prstGeom prst="rect">
              <a:avLst/>
            </a:prstGeom>
            <a:noFill/>
            <a:ln w="28575" cap="flat" cmpd="sng">
              <a:solidFill>
                <a:srgbClr val="006600"/>
              </a:solidFill>
              <a:prstDash val="solid"/>
              <a:miter/>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eaLnBrk="1" hangingPunct="1"/>
              <a:endParaRPr lang="zh-CN" altLang="en-US" dirty="0">
                <a:latin typeface="Times New Roman" panose="02020603050405020304" pitchFamily="18" charset="0"/>
              </a:endParaRPr>
            </a:p>
          </p:txBody>
        </p:sp>
        <p:pic>
          <p:nvPicPr>
            <p:cNvPr id="21" name="图片 20">
              <a:extLst>
                <a:ext uri="{FF2B5EF4-FFF2-40B4-BE49-F238E27FC236}">
                  <a16:creationId xmlns:a16="http://schemas.microsoft.com/office/drawing/2014/main" id="{133179B1-E557-1E27-D78F-06B7197E8D54}"/>
                </a:ext>
              </a:extLst>
            </p:cNvPr>
            <p:cNvPicPr/>
            <p:nvPr/>
          </p:nvPicPr>
          <p:blipFill>
            <a:blip r:embed="rId8">
              <a:clrChange>
                <a:clrFrom>
                  <a:srgbClr val="000000"/>
                </a:clrFrom>
                <a:clrTo>
                  <a:srgbClr val="FF3300"/>
                </a:clrTo>
              </a:clrChange>
            </a:blip>
            <a:stretch>
              <a:fillRect/>
            </a:stretch>
          </p:blipFill>
          <p:spPr>
            <a:xfrm>
              <a:off x="2372" y="3159"/>
              <a:ext cx="3277" cy="662"/>
            </a:xfrm>
            <a:prstGeom prst="rect">
              <a:avLst/>
            </a:prstGeom>
            <a:noFill/>
            <a:ln w="38100">
              <a:noFill/>
              <a:miter/>
            </a:ln>
          </p:spPr>
        </p:pic>
      </p:grpSp>
      <p:grpSp>
        <p:nvGrpSpPr>
          <p:cNvPr id="14" name="Group 159">
            <a:extLst>
              <a:ext uri="{FF2B5EF4-FFF2-40B4-BE49-F238E27FC236}">
                <a16:creationId xmlns:a16="http://schemas.microsoft.com/office/drawing/2014/main" id="{09BFC3CB-0DCE-0648-6B7E-3B7F4C2C2D1D}"/>
              </a:ext>
            </a:extLst>
          </p:cNvPr>
          <p:cNvGrpSpPr/>
          <p:nvPr/>
        </p:nvGrpSpPr>
        <p:grpSpPr>
          <a:xfrm>
            <a:off x="6669144" y="3432158"/>
            <a:ext cx="3481388" cy="1554162"/>
            <a:chOff x="3272" y="1680"/>
            <a:chExt cx="2210" cy="1018"/>
          </a:xfrm>
        </p:grpSpPr>
        <p:pic>
          <p:nvPicPr>
            <p:cNvPr id="18" name="图片 17">
              <a:extLst>
                <a:ext uri="{FF2B5EF4-FFF2-40B4-BE49-F238E27FC236}">
                  <a16:creationId xmlns:a16="http://schemas.microsoft.com/office/drawing/2014/main" id="{D086C50E-CE5F-7F00-1DE3-B80CA914C940}"/>
                </a:ext>
              </a:extLst>
            </p:cNvPr>
            <p:cNvPicPr/>
            <p:nvPr/>
          </p:nvPicPr>
          <p:blipFill>
            <a:blip r:embed="rId9">
              <a:clrChange>
                <a:clrFrom>
                  <a:srgbClr val="000000"/>
                </a:clrFrom>
                <a:clrTo>
                  <a:srgbClr val="000000"/>
                </a:clrTo>
              </a:clrChange>
            </a:blip>
            <a:stretch>
              <a:fillRect/>
            </a:stretch>
          </p:blipFill>
          <p:spPr>
            <a:xfrm>
              <a:off x="3624" y="1987"/>
              <a:ext cx="1858" cy="711"/>
            </a:xfrm>
            <a:prstGeom prst="rect">
              <a:avLst/>
            </a:prstGeom>
            <a:noFill/>
            <a:ln w="38100">
              <a:noFill/>
              <a:miter/>
            </a:ln>
          </p:spPr>
        </p:pic>
        <p:pic>
          <p:nvPicPr>
            <p:cNvPr id="19" name="图片 18">
              <a:extLst>
                <a:ext uri="{FF2B5EF4-FFF2-40B4-BE49-F238E27FC236}">
                  <a16:creationId xmlns:a16="http://schemas.microsoft.com/office/drawing/2014/main" id="{7D241C27-C424-2B55-C646-300A5175FBA2}"/>
                </a:ext>
              </a:extLst>
            </p:cNvPr>
            <p:cNvPicPr/>
            <p:nvPr/>
          </p:nvPicPr>
          <p:blipFill>
            <a:blip r:embed="rId10">
              <a:clrChange>
                <a:clrFrom>
                  <a:srgbClr val="000000"/>
                </a:clrFrom>
                <a:clrTo>
                  <a:srgbClr val="000000"/>
                </a:clrTo>
              </a:clrChange>
            </a:blip>
            <a:stretch>
              <a:fillRect/>
            </a:stretch>
          </p:blipFill>
          <p:spPr>
            <a:xfrm>
              <a:off x="3272" y="1680"/>
              <a:ext cx="1505" cy="351"/>
            </a:xfrm>
            <a:prstGeom prst="rect">
              <a:avLst/>
            </a:prstGeom>
            <a:noFill/>
            <a:ln w="38100">
              <a:noFill/>
              <a:miter/>
            </a:ln>
          </p:spPr>
        </p:pic>
      </p:grpSp>
      <p:pic>
        <p:nvPicPr>
          <p:cNvPr id="15" name="Picture 162" descr="图片25">
            <a:extLst>
              <a:ext uri="{FF2B5EF4-FFF2-40B4-BE49-F238E27FC236}">
                <a16:creationId xmlns:a16="http://schemas.microsoft.com/office/drawing/2014/main" id="{557164D8-ACCC-5453-855C-1E2559AC63FD}"/>
              </a:ext>
            </a:extLst>
          </p:cNvPr>
          <p:cNvPicPr>
            <a:picLocks noChangeAspect="1"/>
          </p:cNvPicPr>
          <p:nvPr/>
        </p:nvPicPr>
        <p:blipFill>
          <a:blip r:embed="rId11"/>
          <a:stretch>
            <a:fillRect/>
          </a:stretch>
        </p:blipFill>
        <p:spPr>
          <a:xfrm>
            <a:off x="1870132" y="1377935"/>
            <a:ext cx="3900487" cy="2816225"/>
          </a:xfrm>
          <a:prstGeom prst="rect">
            <a:avLst/>
          </a:prstGeom>
          <a:noFill/>
          <a:ln w="9525">
            <a:noFill/>
          </a:ln>
        </p:spPr>
      </p:pic>
    </p:spTree>
    <p:extLst>
      <p:ext uri="{BB962C8B-B14F-4D97-AF65-F5344CB8AC3E}">
        <p14:creationId xmlns:p14="http://schemas.microsoft.com/office/powerpoint/2010/main" val="382828963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ChangeArrowheads="1"/>
          </p:cNvSpPr>
          <p:nvPr/>
        </p:nvSpPr>
        <p:spPr bwMode="auto">
          <a:xfrm>
            <a:off x="1" y="1"/>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pPr defTabSz="1219200" fontAlgn="base">
              <a:spcBef>
                <a:spcPct val="0"/>
              </a:spcBef>
              <a:spcAft>
                <a:spcPct val="0"/>
              </a:spcAft>
            </a:pPr>
            <a:endParaRPr lang="zh-CN" altLang="en-US" sz="2400" dirty="0">
              <a:latin typeface="Arial" panose="020B0604020202020204" pitchFamily="34" charset="0"/>
              <a:ea typeface="宋体" panose="02010600030101010101" pitchFamily="2" charset="-122"/>
              <a:cs typeface="宋体" panose="02010600030101010101" pitchFamily="2" charset="-122"/>
            </a:endParaRPr>
          </a:p>
        </p:txBody>
      </p:sp>
      <p:sp>
        <p:nvSpPr>
          <p:cNvPr id="36868" name="Rectangle 4"/>
          <p:cNvSpPr>
            <a:spLocks noChangeArrowheads="1"/>
          </p:cNvSpPr>
          <p:nvPr/>
        </p:nvSpPr>
        <p:spPr bwMode="auto">
          <a:xfrm>
            <a:off x="0" y="147823"/>
            <a:ext cx="275075" cy="246221"/>
          </a:xfrm>
          <a:prstGeom prst="rect">
            <a:avLst/>
          </a:prstGeom>
          <a:noFill/>
          <a:ln w="9525">
            <a:noFill/>
            <a:miter lim="800000"/>
          </a:ln>
          <a:effectLst/>
        </p:spPr>
        <p:txBody>
          <a:bodyPr vert="horz" wrap="none" lIns="121920" tIns="60960" rIns="121920" bIns="60960" numCol="1" anchor="ctr" anchorCtr="0" compatLnSpc="1">
            <a:spAutoFit/>
          </a:bodyPr>
          <a:lstStyle/>
          <a:p>
            <a:pPr defTabSz="1219200" fontAlgn="base">
              <a:spcBef>
                <a:spcPct val="0"/>
              </a:spcBef>
              <a:spcAft>
                <a:spcPct val="0"/>
              </a:spcAft>
            </a:pPr>
            <a:r>
              <a:rPr lang="zh-CN" altLang="zh-CN" sz="800">
                <a:latin typeface="Arial" panose="020B0604020202020204" pitchFamily="34" charset="0"/>
                <a:ea typeface="宋体" panose="02010600030101010101" pitchFamily="2" charset="-122"/>
                <a:cs typeface="宋体" panose="02010600030101010101" pitchFamily="2" charset="-122"/>
              </a:rPr>
              <a:t> </a:t>
            </a:r>
            <a:endParaRPr lang="zh-CN" altLang="zh-CN" sz="2400">
              <a:latin typeface="Arial" panose="020B0604020202020204" pitchFamily="34" charset="0"/>
              <a:ea typeface="宋体" panose="02010600030101010101" pitchFamily="2" charset="-122"/>
              <a:cs typeface="宋体" panose="02010600030101010101" pitchFamily="2" charset="-122"/>
            </a:endParaRPr>
          </a:p>
        </p:txBody>
      </p:sp>
      <p:sp>
        <p:nvSpPr>
          <p:cNvPr id="36870" name="Rectangle 6"/>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36873" name="Rectangle 9"/>
          <p:cNvSpPr>
            <a:spLocks noChangeArrowheads="1"/>
          </p:cNvSpPr>
          <p:nvPr/>
        </p:nvSpPr>
        <p:spPr bwMode="auto">
          <a:xfrm>
            <a:off x="1" y="5858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5" name="矩形 14"/>
          <p:cNvSpPr/>
          <p:nvPr/>
        </p:nvSpPr>
        <p:spPr>
          <a:xfrm>
            <a:off x="854710" y="1160145"/>
            <a:ext cx="7498080" cy="1219835"/>
          </a:xfrm>
          <a:prstGeom prst="rect">
            <a:avLst/>
          </a:prstGeom>
        </p:spPr>
        <p:txBody>
          <a:bodyPr wrap="square">
            <a:noAutofit/>
          </a:bodyPr>
          <a:lstStyle/>
          <a:p>
            <a:pPr lvl="0">
              <a:lnSpc>
                <a:spcPct val="150000"/>
              </a:lnSpc>
            </a:pPr>
            <a:r>
              <a:rPr lang="zh-CN" altLang="en-US" sz="2400" b="1" dirty="0">
                <a:solidFill>
                  <a:srgbClr val="CC0000"/>
                </a:solidFill>
                <a:latin typeface="宋体" panose="02010600030101010101" pitchFamily="2" charset="-122"/>
                <a:sym typeface="+mn-ea"/>
              </a:rPr>
              <a:t>静态：</a:t>
            </a:r>
            <a:r>
              <a:rPr lang="zh-CN" altLang="en-US" sz="2400" noProof="0">
                <a:ln>
                  <a:noFill/>
                </a:ln>
                <a:effectLst/>
                <a:uLnTx/>
                <a:uFillTx/>
                <a:latin typeface="Verdana" panose="020B0604030504040204" pitchFamily="34" charset="0"/>
                <a:ea typeface="宋体" panose="02010600030101010101" pitchFamily="2" charset="-122"/>
                <a:sym typeface="+mn-ea"/>
              </a:rPr>
              <a:t>放大电路无信号输入（</a:t>
            </a:r>
            <a:r>
              <a:rPr lang="en-US" altLang="zh-CN" sz="2400" i="1" noProof="0">
                <a:ln>
                  <a:noFill/>
                </a:ln>
                <a:effectLst/>
                <a:uLnTx/>
                <a:uFillTx/>
                <a:latin typeface="Times New Roman" panose="02020603050405020304" pitchFamily="18" charset="0"/>
                <a:ea typeface="宋体" panose="02010600030101010101" pitchFamily="2" charset="-122"/>
                <a:sym typeface="+mn-ea"/>
              </a:rPr>
              <a:t>u</a:t>
            </a:r>
            <a:r>
              <a:rPr lang="en-US" altLang="zh-CN" sz="2400" baseline="-25000" noProof="0">
                <a:ln>
                  <a:noFill/>
                </a:ln>
                <a:effectLst/>
                <a:uLnTx/>
                <a:uFillTx/>
                <a:latin typeface="Times New Roman" panose="02020603050405020304" pitchFamily="18" charset="0"/>
                <a:ea typeface="宋体" panose="02010600030101010101" pitchFamily="2" charset="-122"/>
                <a:sym typeface="+mn-ea"/>
              </a:rPr>
              <a:t>i</a:t>
            </a:r>
            <a:r>
              <a:rPr lang="en-US" altLang="zh-CN" sz="2400" i="1" baseline="-25000" noProof="0">
                <a:ln>
                  <a:noFill/>
                </a:ln>
                <a:effectLst/>
                <a:uLnTx/>
                <a:uFillTx/>
                <a:latin typeface="Times New Roman" panose="02020603050405020304" pitchFamily="18" charset="0"/>
                <a:ea typeface="宋体" panose="02010600030101010101" pitchFamily="2" charset="-122"/>
                <a:sym typeface="+mn-ea"/>
              </a:rPr>
              <a:t> </a:t>
            </a:r>
            <a:r>
              <a:rPr lang="en-US" altLang="zh-CN" sz="2400" i="1" noProof="0">
                <a:ln>
                  <a:noFill/>
                </a:ln>
                <a:effectLst/>
                <a:uLnTx/>
                <a:uFillTx/>
                <a:latin typeface="Times New Roman" panose="02020603050405020304" pitchFamily="18" charset="0"/>
                <a:ea typeface="宋体" panose="02010600030101010101" pitchFamily="2" charset="-122"/>
                <a:sym typeface="+mn-ea"/>
              </a:rPr>
              <a:t>= </a:t>
            </a:r>
            <a:r>
              <a:rPr lang="en-US" altLang="zh-CN" sz="2400" noProof="0">
                <a:ln>
                  <a:noFill/>
                </a:ln>
                <a:effectLst/>
                <a:uLnTx/>
                <a:uFillTx/>
                <a:latin typeface="Times New Roman" panose="02020603050405020304" pitchFamily="18" charset="0"/>
                <a:ea typeface="宋体" panose="02010600030101010101" pitchFamily="2" charset="-122"/>
                <a:sym typeface="+mn-ea"/>
              </a:rPr>
              <a:t>0</a:t>
            </a:r>
            <a:r>
              <a:rPr lang="zh-CN" altLang="en-US" sz="2400" noProof="0">
                <a:ln>
                  <a:noFill/>
                </a:ln>
                <a:effectLst/>
                <a:uLnTx/>
                <a:uFillTx/>
                <a:latin typeface="Verdana" panose="020B0604030504040204" pitchFamily="34" charset="0"/>
                <a:ea typeface="宋体" panose="02010600030101010101" pitchFamily="2" charset="-122"/>
                <a:sym typeface="+mn-ea"/>
              </a:rPr>
              <a:t>）时的工作状态。</a:t>
            </a:r>
            <a:endParaRPr kumimoji="0" lang="zh-CN" altLang="en-US" sz="24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a:p>
            <a:pPr lvl="0">
              <a:lnSpc>
                <a:spcPct val="150000"/>
              </a:lnSpc>
            </a:pPr>
            <a:r>
              <a:rPr lang="zh-CN" altLang="en-US" sz="2400" b="1" dirty="0">
                <a:solidFill>
                  <a:srgbClr val="CC0000"/>
                </a:solidFill>
                <a:latin typeface="宋体" panose="02010600030101010101" pitchFamily="2" charset="-122"/>
                <a:sym typeface="+mn-ea"/>
              </a:rPr>
              <a:t>静态分析：</a:t>
            </a:r>
            <a:r>
              <a:rPr lang="zh-CN" altLang="en-US" sz="2400" noProof="0">
                <a:ln>
                  <a:noFill/>
                </a:ln>
                <a:effectLst/>
                <a:uLnTx/>
                <a:uFillTx/>
                <a:latin typeface="Verdana" panose="020B0604030504040204" pitchFamily="34" charset="0"/>
                <a:ea typeface="宋体" panose="02010600030101010101" pitchFamily="2" charset="-122"/>
                <a:sym typeface="+mn-ea"/>
              </a:rPr>
              <a:t>确定放大电路的静态值。</a:t>
            </a:r>
            <a:endParaRPr lang="zh-CN" altLang="en-US" sz="2400" noProof="0">
              <a:ln>
                <a:noFill/>
              </a:ln>
              <a:effectLst/>
              <a:uLnTx/>
              <a:uFillTx/>
              <a:latin typeface="Verdana" panose="020B0604030504040204" pitchFamily="34" charset="0"/>
              <a:ea typeface="宋体" panose="02010600030101010101" pitchFamily="2" charset="-122"/>
            </a:endParaRPr>
          </a:p>
        </p:txBody>
      </p:sp>
      <p:sp>
        <p:nvSpPr>
          <p:cNvPr id="1031" name="Rectangle 7"/>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21"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二、静态工作点分析</a:t>
            </a:r>
          </a:p>
        </p:txBody>
      </p:sp>
      <p:pic>
        <p:nvPicPr>
          <p:cNvPr id="22" name="图片 21"/>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6"/>
          <p:cNvSpPr>
            <a:spLocks noChangeArrowheads="1"/>
          </p:cNvSpPr>
          <p:nvPr/>
        </p:nvSpPr>
        <p:spPr bwMode="auto">
          <a:xfrm>
            <a:off x="8913263" y="238019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p:nvPr/>
        </p:nvSpPr>
        <p:spPr>
          <a:xfrm>
            <a:off x="1246823" y="2424113"/>
            <a:ext cx="5481637" cy="5619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eaLnBrk="1" hangingPunct="1">
              <a:lnSpc>
                <a:spcPct val="110000"/>
              </a:lnSpc>
              <a:buClrTx/>
              <a:buSzTx/>
              <a:buFontTx/>
              <a:buNone/>
            </a:pPr>
            <a:r>
              <a:rPr lang="en-US" altLang="zh-CN" sz="2800" b="1" dirty="0">
                <a:solidFill>
                  <a:schemeClr val="tx2"/>
                </a:solidFill>
                <a:latin typeface="宋体" panose="02010600030101010101" pitchFamily="2" charset="-122"/>
              </a:rPr>
              <a:t>(</a:t>
            </a:r>
            <a:r>
              <a:rPr lang="zh-CN" altLang="en-US" sz="2800" b="1" dirty="0">
                <a:solidFill>
                  <a:schemeClr val="tx2"/>
                </a:solidFill>
                <a:latin typeface="宋体" panose="02010600030101010101" pitchFamily="2" charset="-122"/>
              </a:rPr>
              <a:t>静态工作点</a:t>
            </a:r>
            <a:r>
              <a:rPr lang="en-US" altLang="zh-CN" sz="2800" b="1" i="1" dirty="0">
                <a:solidFill>
                  <a:schemeClr val="tx2"/>
                </a:solidFill>
                <a:latin typeface="Times New Roman" panose="02020603050405020304" pitchFamily="18" charset="0"/>
              </a:rPr>
              <a:t>Q</a:t>
            </a:r>
            <a:r>
              <a:rPr lang="zh-CN" altLang="en-US" sz="2800" b="1" dirty="0">
                <a:solidFill>
                  <a:schemeClr val="tx2"/>
                </a:solidFill>
                <a:latin typeface="宋体" panose="02010600030101010101" pitchFamily="2" charset="-122"/>
              </a:rPr>
              <a:t>：</a:t>
            </a:r>
            <a:r>
              <a:rPr lang="en-US" altLang="zh-CN" sz="2800" b="1" i="1" dirty="0">
                <a:solidFill>
                  <a:schemeClr val="tx2"/>
                </a:solidFill>
                <a:latin typeface="Times New Roman" panose="02020603050405020304" pitchFamily="18" charset="0"/>
              </a:rPr>
              <a:t>I</a:t>
            </a:r>
            <a:r>
              <a:rPr lang="en-US" altLang="zh-CN" sz="2800" b="1" baseline="-25000" dirty="0">
                <a:solidFill>
                  <a:schemeClr val="tx2"/>
                </a:solidFill>
                <a:latin typeface="Times New Roman" panose="02020603050405020304" pitchFamily="18" charset="0"/>
              </a:rPr>
              <a:t>B</a:t>
            </a:r>
            <a:r>
              <a:rPr lang="zh-CN" altLang="en-US" sz="2800" b="1" dirty="0">
                <a:solidFill>
                  <a:schemeClr val="tx2"/>
                </a:solidFill>
                <a:latin typeface="宋体" panose="02010600030101010101" pitchFamily="2" charset="-122"/>
              </a:rPr>
              <a:t>、</a:t>
            </a:r>
            <a:r>
              <a:rPr lang="en-US" altLang="zh-CN" sz="2800" b="1" i="1" dirty="0">
                <a:solidFill>
                  <a:schemeClr val="tx2"/>
                </a:solidFill>
                <a:latin typeface="Times New Roman" panose="02020603050405020304" pitchFamily="18" charset="0"/>
              </a:rPr>
              <a:t>I</a:t>
            </a:r>
            <a:r>
              <a:rPr lang="en-US" altLang="zh-CN" sz="2800" b="1" baseline="-25000" dirty="0">
                <a:solidFill>
                  <a:schemeClr val="tx2"/>
                </a:solidFill>
                <a:latin typeface="Times New Roman" panose="02020603050405020304" pitchFamily="18" charset="0"/>
              </a:rPr>
              <a:t>C</a:t>
            </a:r>
            <a:r>
              <a:rPr lang="zh-CN" altLang="en-US" sz="2800" b="1" dirty="0">
                <a:solidFill>
                  <a:schemeClr val="tx2"/>
                </a:solidFill>
                <a:latin typeface="Times New Roman" panose="02020603050405020304" pitchFamily="18" charset="0"/>
              </a:rPr>
              <a:t>、</a:t>
            </a:r>
            <a:r>
              <a:rPr lang="en-US" altLang="zh-CN" sz="2800" b="1" i="1" dirty="0">
                <a:solidFill>
                  <a:schemeClr val="tx2"/>
                </a:solidFill>
                <a:latin typeface="Times New Roman" panose="02020603050405020304" pitchFamily="18" charset="0"/>
              </a:rPr>
              <a:t>U</a:t>
            </a:r>
            <a:r>
              <a:rPr lang="en-US" altLang="zh-CN" sz="2800" b="1" baseline="-25000" dirty="0">
                <a:solidFill>
                  <a:schemeClr val="tx2"/>
                </a:solidFill>
                <a:latin typeface="Times New Roman" panose="02020603050405020304" pitchFamily="18" charset="0"/>
              </a:rPr>
              <a:t>CE</a:t>
            </a:r>
            <a:r>
              <a:rPr lang="en-US" altLang="zh-CN" sz="2800" b="1" dirty="0">
                <a:solidFill>
                  <a:schemeClr val="tx2"/>
                </a:solidFill>
                <a:latin typeface="Times New Roman" panose="02020603050405020304" pitchFamily="18" charset="0"/>
              </a:rPr>
              <a:t>)</a:t>
            </a:r>
            <a:r>
              <a:rPr lang="zh-CN" altLang="en-US" sz="2800" b="1" dirty="0">
                <a:solidFill>
                  <a:schemeClr val="tx2"/>
                </a:solidFill>
                <a:latin typeface="Times New Roman" panose="02020603050405020304" pitchFamily="18" charset="0"/>
              </a:rPr>
              <a:t>。</a:t>
            </a:r>
          </a:p>
        </p:txBody>
      </p:sp>
      <p:sp>
        <p:nvSpPr>
          <p:cNvPr id="5" name="Rectangle 4"/>
          <p:cNvSpPr>
            <a:spLocks noChangeArrowheads="1"/>
          </p:cNvSpPr>
          <p:nvPr/>
        </p:nvSpPr>
        <p:spPr bwMode="auto">
          <a:xfrm>
            <a:off x="854393" y="3030538"/>
            <a:ext cx="6997700" cy="1308735"/>
          </a:xfrm>
          <a:prstGeom prst="rect">
            <a:avLst/>
          </a:prstGeom>
          <a:noFill/>
          <a:ln>
            <a:noFill/>
          </a:ln>
          <a:effectLst/>
        </p:spPr>
        <p:txBody>
          <a:bodyPr>
            <a:spAutoFit/>
          </a:bodyPr>
          <a:lstStyle/>
          <a:p>
            <a:pPr marL="0" marR="0" lvl="0" indent="0" algn="l" defTabSz="914400" rtl="0" eaLnBrk="1" fontAlgn="base" latinLnBrk="0" hangingPunct="1">
              <a:lnSpc>
                <a:spcPct val="110000"/>
              </a:lnSpc>
              <a:spcBef>
                <a:spcPct val="0"/>
              </a:spcBef>
              <a:spcAft>
                <a:spcPct val="0"/>
              </a:spcAft>
              <a:buClrTx/>
              <a:buSzTx/>
              <a:buFontTx/>
              <a:buNone/>
              <a:defRPr/>
            </a:pPr>
            <a:r>
              <a:rPr kumimoji="0" lang="zh-CN" altLang="en-US" sz="2400" b="1" i="0" u="none" strike="noStrike" kern="1200" cap="none" spc="0" normalizeH="0" baseline="0" dirty="0">
                <a:solidFill>
                  <a:srgbClr val="CC0000"/>
                </a:solidFill>
                <a:latin typeface="宋体" panose="02010600030101010101" pitchFamily="2" charset="-122"/>
                <a:cs typeface="+mn-cs"/>
              </a:rPr>
              <a:t>分析方法：</a:t>
            </a:r>
            <a:r>
              <a:rPr kumimoji="0" lang="zh-CN" altLang="en-US" sz="2400" i="0" u="none" strike="noStrike" kern="1200" cap="none" spc="0" normalizeH="0" baseline="0" noProof="0">
                <a:ln>
                  <a:noFill/>
                </a:ln>
                <a:effectLst/>
                <a:uLnTx/>
                <a:uFillTx/>
                <a:latin typeface="Verdana" panose="020B0604030504040204" pitchFamily="34" charset="0"/>
                <a:ea typeface="宋体" panose="02010600030101010101" pitchFamily="2" charset="-122"/>
                <a:cs typeface="+mn-cs"/>
              </a:rPr>
              <a:t>估算法。</a:t>
            </a:r>
            <a:endParaRPr kumimoji="0" lang="zh-CN" altLang="en-US" sz="2400" b="1" i="0" u="none" strike="noStrike" kern="1200" cap="none" spc="0" normalizeH="0" baseline="0" dirty="0">
              <a:solidFill>
                <a:srgbClr val="CC0000"/>
              </a:solidFill>
              <a:latin typeface="宋体" panose="02010600030101010101" pitchFamily="2" charset="-122"/>
              <a:cs typeface="+mn-cs"/>
            </a:endParaRPr>
          </a:p>
          <a:p>
            <a:pPr marL="0" marR="0" lvl="0" indent="0" algn="l" defTabSz="914400" rtl="0" eaLnBrk="1" fontAlgn="base" latinLnBrk="0" hangingPunct="1">
              <a:lnSpc>
                <a:spcPct val="110000"/>
              </a:lnSpc>
              <a:spcBef>
                <a:spcPct val="0"/>
              </a:spcBef>
              <a:spcAft>
                <a:spcPct val="0"/>
              </a:spcAft>
              <a:buClrTx/>
              <a:buSzTx/>
              <a:buFontTx/>
              <a:buNone/>
              <a:defRPr/>
            </a:pPr>
            <a:r>
              <a:rPr kumimoji="0" lang="zh-CN" altLang="en-US" sz="2400" b="1" i="0" u="none" strike="noStrike" kern="1200" cap="none" spc="0" normalizeH="0" baseline="0" dirty="0">
                <a:solidFill>
                  <a:srgbClr val="CC0000"/>
                </a:solidFill>
                <a:latin typeface="宋体" panose="02010600030101010101" pitchFamily="2" charset="-122"/>
                <a:cs typeface="+mn-cs"/>
              </a:rPr>
              <a:t>分析对象：</a:t>
            </a:r>
            <a:r>
              <a:rPr kumimoji="0" lang="zh-CN" altLang="en-US" sz="2400" i="0" u="none" strike="noStrike" kern="1200" cap="none" spc="0" normalizeH="0" baseline="0" noProof="0">
                <a:ln>
                  <a:noFill/>
                </a:ln>
                <a:effectLst/>
                <a:uLnTx/>
                <a:uFillTx/>
                <a:latin typeface="Verdana" panose="020B0604030504040204" pitchFamily="34" charset="0"/>
                <a:ea typeface="宋体" panose="02010600030101010101" pitchFamily="2" charset="-122"/>
                <a:cs typeface="+mn-cs"/>
              </a:rPr>
              <a:t>各极电压、电流的直流分量。</a:t>
            </a:r>
            <a:endParaRPr kumimoji="0" lang="zh-CN" altLang="en-US" sz="2400" b="1" i="0" u="none" strike="noStrike" kern="1200" cap="none" spc="0" normalizeH="0" baseline="0" dirty="0">
              <a:solidFill>
                <a:srgbClr val="CC0000"/>
              </a:solidFill>
              <a:latin typeface="宋体" panose="02010600030101010101" pitchFamily="2" charset="-122"/>
              <a:cs typeface="+mn-cs"/>
            </a:endParaRPr>
          </a:p>
          <a:p>
            <a:pPr marL="0" marR="0" lvl="0" indent="0" algn="l" defTabSz="914400" rtl="0" eaLnBrk="1" fontAlgn="base" latinLnBrk="0" hangingPunct="1">
              <a:lnSpc>
                <a:spcPct val="110000"/>
              </a:lnSpc>
              <a:spcBef>
                <a:spcPct val="0"/>
              </a:spcBef>
              <a:spcAft>
                <a:spcPct val="0"/>
              </a:spcAft>
              <a:buClrTx/>
              <a:buSzTx/>
              <a:buFontTx/>
              <a:buNone/>
              <a:defRPr/>
            </a:pPr>
            <a:r>
              <a:rPr kumimoji="0" lang="zh-CN" altLang="en-US" sz="2400" b="1" i="0" u="none" strike="noStrike" kern="1200" cap="none" spc="0" normalizeH="0" baseline="0" dirty="0">
                <a:solidFill>
                  <a:srgbClr val="CC0000"/>
                </a:solidFill>
                <a:latin typeface="宋体" panose="02010600030101010101" pitchFamily="2" charset="-122"/>
                <a:cs typeface="+mn-cs"/>
              </a:rPr>
              <a:t>所用电路：</a:t>
            </a:r>
            <a:r>
              <a:rPr kumimoji="0" lang="zh-CN" altLang="en-US" sz="2400" i="0" u="none" strike="noStrike" kern="1200" cap="none" spc="0" normalizeH="0" baseline="0" noProof="0">
                <a:ln>
                  <a:noFill/>
                </a:ln>
                <a:effectLst/>
                <a:uLnTx/>
                <a:uFillTx/>
                <a:latin typeface="Verdana" panose="020B0604030504040204" pitchFamily="34" charset="0"/>
                <a:ea typeface="宋体" panose="02010600030101010101" pitchFamily="2" charset="-122"/>
                <a:cs typeface="+mn-cs"/>
              </a:rPr>
              <a:t>放大电路的直流通路。</a:t>
            </a:r>
            <a:endParaRPr kumimoji="0" lang="zh-CN" altLang="en-US" sz="2400" b="0" i="0" u="none" strike="noStrike" kern="1200" cap="none" spc="0" normalizeH="0" baseline="0" noProof="0">
              <a:ln>
                <a:noFill/>
              </a:ln>
              <a:effectLst/>
              <a:uLnTx/>
              <a:uFillTx/>
              <a:latin typeface="Verdana" panose="020B0604030504040204" pitchFamily="34" charset="0"/>
              <a:ea typeface="宋体" panose="02010600030101010101" pitchFamily="2" charset="-122"/>
              <a:cs typeface="+mn-cs"/>
            </a:endParaRPr>
          </a:p>
        </p:txBody>
      </p:sp>
      <p:sp>
        <p:nvSpPr>
          <p:cNvPr id="7" name="Rectangle 5"/>
          <p:cNvSpPr>
            <a:spLocks noChangeArrowheads="1"/>
          </p:cNvSpPr>
          <p:nvPr/>
        </p:nvSpPr>
        <p:spPr bwMode="auto">
          <a:xfrm>
            <a:off x="933768" y="4422775"/>
            <a:ext cx="8548688" cy="1416050"/>
          </a:xfrm>
          <a:prstGeom prst="rect">
            <a:avLst/>
          </a:prstGeom>
          <a:noFill/>
          <a:ln>
            <a:noFill/>
          </a:ln>
          <a:effectLst/>
        </p:spPr>
        <p:txBody>
          <a:bodyPr>
            <a:spAutoFit/>
          </a:bodyPr>
          <a:lstStyle/>
          <a:p>
            <a:pPr marL="0" marR="0" lvl="0" indent="0" algn="l" defTabSz="914400" rtl="0" eaLnBrk="1" fontAlgn="base" latinLnBrk="0" hangingPunct="1">
              <a:lnSpc>
                <a:spcPct val="110000"/>
              </a:lnSpc>
              <a:spcBef>
                <a:spcPct val="5000"/>
              </a:spcBef>
              <a:spcAft>
                <a:spcPct val="0"/>
              </a:spcAft>
              <a:buClrTx/>
              <a:buSzTx/>
              <a:buFontTx/>
              <a:buNone/>
              <a:defRPr/>
            </a:pPr>
            <a:r>
              <a:rPr kumimoji="0" lang="zh-CN" altLang="en-US" sz="2400" b="1" i="0" u="none" strike="noStrike" kern="1200" cap="none" spc="0" normalizeH="0" baseline="0" dirty="0">
                <a:solidFill>
                  <a:srgbClr val="CC0000"/>
                </a:solidFill>
                <a:latin typeface="宋体" panose="02010600030101010101" pitchFamily="2" charset="-122"/>
                <a:cs typeface="+mn-cs"/>
              </a:rPr>
              <a:t>设置 </a:t>
            </a:r>
            <a:r>
              <a:rPr kumimoji="0" lang="zh-CN" altLang="en-US" sz="2400" b="1" u="none" strike="noStrike" kern="1200" cap="none" spc="0" normalizeH="0" baseline="0" dirty="0">
                <a:solidFill>
                  <a:srgbClr val="CC0000"/>
                </a:solidFill>
                <a:latin typeface="宋体" panose="02010600030101010101" pitchFamily="2" charset="-122"/>
                <a:cs typeface="+mn-cs"/>
              </a:rPr>
              <a:t>Q </a:t>
            </a:r>
            <a:r>
              <a:rPr kumimoji="0" lang="zh-CN" altLang="en-US" sz="2400" b="1" i="0" u="none" strike="noStrike" kern="1200" cap="none" spc="0" normalizeH="0" baseline="0" dirty="0">
                <a:solidFill>
                  <a:srgbClr val="CC0000"/>
                </a:solidFill>
                <a:latin typeface="宋体" panose="02010600030101010101" pitchFamily="2" charset="-122"/>
                <a:cs typeface="+mn-cs"/>
              </a:rPr>
              <a:t>点的目的：</a:t>
            </a:r>
            <a:endParaRPr kumimoji="0" lang="zh-CN" altLang="en-US" sz="2800" b="0" i="0" u="none" strike="noStrike" kern="1200" cap="none" spc="0" normalizeH="0" baseline="0" noProof="0" dirty="0">
              <a:ln>
                <a:noFill/>
              </a:ln>
              <a:solidFill>
                <a:srgbClr val="CC0000"/>
              </a:solidFill>
              <a:effectLst>
                <a:outerShdw blurRad="38100" dist="38100" dir="2700000" algn="tl">
                  <a:srgbClr val="C0C0C0"/>
                </a:outerShdw>
              </a:effectLst>
              <a:uLnTx/>
              <a:uFillTx/>
              <a:latin typeface="Verdana" panose="020B0604030504040204" pitchFamily="34" charset="0"/>
              <a:ea typeface="宋体" panose="02010600030101010101" pitchFamily="2" charset="-122"/>
              <a:cs typeface="+mn-cs"/>
            </a:endParaRPr>
          </a:p>
          <a:p>
            <a:pPr marL="0" marR="0" lvl="0" indent="0" algn="l" defTabSz="914400" rtl="0" eaLnBrk="1" fontAlgn="base" latinLnBrk="0" hangingPunct="1">
              <a:lnSpc>
                <a:spcPct val="110000"/>
              </a:lnSpc>
              <a:spcBef>
                <a:spcPct val="5000"/>
              </a:spcBef>
              <a:spcAft>
                <a:spcPct val="0"/>
              </a:spcAft>
              <a:buClrTx/>
              <a:buSzTx/>
              <a:buFontTx/>
              <a:buNone/>
              <a:defRPr/>
            </a:pPr>
            <a:r>
              <a:rPr kumimoji="0" lang="zh-CN" altLang="en-US" sz="2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zh-CN" altLang="en-US" sz="24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t>(1) 使放大电路的放大信号不失真；</a:t>
            </a:r>
          </a:p>
          <a:p>
            <a:pPr marL="0" marR="0" lvl="0" indent="0" algn="l" defTabSz="914400" rtl="0" eaLnBrk="1" fontAlgn="base" latinLnBrk="0" hangingPunct="1">
              <a:lnSpc>
                <a:spcPct val="110000"/>
              </a:lnSpc>
              <a:spcBef>
                <a:spcPct val="5000"/>
              </a:spcBef>
              <a:spcAft>
                <a:spcPct val="0"/>
              </a:spcAft>
              <a:buClrTx/>
              <a:buSzTx/>
              <a:buFontTx/>
              <a:buNone/>
              <a:defRPr/>
            </a:pPr>
            <a:r>
              <a:rPr kumimoji="0" lang="zh-CN" altLang="en-US" sz="24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t>  </a:t>
            </a:r>
            <a:r>
              <a:rPr kumimoji="0" lang="en-US" altLang="zh-CN" sz="24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t>  </a:t>
            </a:r>
            <a:r>
              <a:rPr kumimoji="0" lang="zh-CN" altLang="en-US" sz="24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t>(2) 使放大电路工作在较佳的工作状态,静态是动态的基础。</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vertic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linds(vertic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vertic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7">
                                            <p:txEl>
                                              <p:pRg st="1" end="1"/>
                                            </p:txEl>
                                          </p:spTgt>
                                        </p:tgtEl>
                                        <p:attrNameLst>
                                          <p:attrName>style.visibility</p:attrName>
                                        </p:attrNameLst>
                                      </p:cBhvr>
                                      <p:to>
                                        <p:strVal val="visible"/>
                                      </p:to>
                                    </p:set>
                                    <p:animEffect transition="in" filter="blinds(vertical)">
                                      <p:cBhvr>
                                        <p:cTn id="32" dur="500"/>
                                        <p:tgtEl>
                                          <p:spTgt spid="7">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5" fill="hold" grpId="0" nodeType="clickEffect">
                                  <p:stCondLst>
                                    <p:cond delay="0"/>
                                  </p:stCondLst>
                                  <p:childTnLst>
                                    <p:set>
                                      <p:cBhvr>
                                        <p:cTn id="36" dur="1" fill="hold">
                                          <p:stCondLst>
                                            <p:cond delay="0"/>
                                          </p:stCondLst>
                                        </p:cTn>
                                        <p:tgtEl>
                                          <p:spTgt spid="7">
                                            <p:txEl>
                                              <p:pRg st="2" end="2"/>
                                            </p:txEl>
                                          </p:spTgt>
                                        </p:tgtEl>
                                        <p:attrNameLst>
                                          <p:attrName>style.visibility</p:attrName>
                                        </p:attrNameLst>
                                      </p:cBhvr>
                                      <p:to>
                                        <p:strVal val="visible"/>
                                      </p:to>
                                    </p:set>
                                    <p:animEffect transition="in" filter="blinds(vertical)">
                                      <p:cBhvr>
                                        <p:cTn id="3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build="p"/>
      <p:bldP spid="7"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D0055-D972-FCF6-0094-ECE8DD83E23D}"/>
            </a:ext>
          </a:extLst>
        </p:cNvPr>
        <p:cNvGrpSpPr/>
        <p:nvPr/>
      </p:nvGrpSpPr>
      <p:grpSpPr>
        <a:xfrm>
          <a:off x="0" y="0"/>
          <a:ext cx="0" cy="0"/>
          <a:chOff x="0" y="0"/>
          <a:chExt cx="0" cy="0"/>
        </a:xfrm>
      </p:grpSpPr>
      <p:sp>
        <p:nvSpPr>
          <p:cNvPr id="38914" name="Rectangle 2">
            <a:extLst>
              <a:ext uri="{FF2B5EF4-FFF2-40B4-BE49-F238E27FC236}">
                <a16:creationId xmlns:a16="http://schemas.microsoft.com/office/drawing/2014/main" id="{3E4405BE-3CAD-F36C-7668-96708344573B}"/>
              </a:ext>
            </a:extLst>
          </p:cNvPr>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a:extLst>
              <a:ext uri="{FF2B5EF4-FFF2-40B4-BE49-F238E27FC236}">
                <a16:creationId xmlns:a16="http://schemas.microsoft.com/office/drawing/2014/main" id="{21A6F322-F6DE-04E6-C77F-D437CFF67D47}"/>
              </a:ext>
            </a:extLst>
          </p:cNvPr>
          <p:cNvSpPr/>
          <p:nvPr/>
        </p:nvSpPr>
        <p:spPr>
          <a:xfrm>
            <a:off x="934085" y="266700"/>
            <a:ext cx="671195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a:t>
            </a:r>
            <a:r>
              <a:rPr lang="zh-CN" altLang="en-US" sz="2800" b="1" dirty="0">
                <a:latin typeface="+mj-ea"/>
                <a:ea typeface="微软雅黑" panose="020B0503020204020204" pitchFamily="34" charset="-122"/>
                <a:cs typeface="+mj-ea"/>
                <a:sym typeface="Arial" panose="020B0604020202020204" pitchFamily="34" charset="0"/>
              </a:rPr>
              <a:t>理想运放的分析方法</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7" name="图片 16">
            <a:extLst>
              <a:ext uri="{FF2B5EF4-FFF2-40B4-BE49-F238E27FC236}">
                <a16:creationId xmlns:a16="http://schemas.microsoft.com/office/drawing/2014/main" id="{2595EB35-5E21-F273-4C74-CA60AAA221CB}"/>
              </a:ext>
            </a:extLst>
          </p:cNvPr>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3" name="Rectangle 3">
            <a:extLst>
              <a:ext uri="{FF2B5EF4-FFF2-40B4-BE49-F238E27FC236}">
                <a16:creationId xmlns:a16="http://schemas.microsoft.com/office/drawing/2014/main" id="{9A980CE0-F21B-2C74-06C2-B5DBAF6FA6D3}"/>
              </a:ext>
            </a:extLst>
          </p:cNvPr>
          <p:cNvSpPr>
            <a:spLocks noChangeArrowheads="1"/>
          </p:cNvSpPr>
          <p:nvPr/>
        </p:nvSpPr>
        <p:spPr bwMode="auto">
          <a:xfrm>
            <a:off x="1611269" y="1032338"/>
            <a:ext cx="3352800" cy="533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0" indent="0" algn="ctr" rtl="0" fontAlgn="base">
              <a:spcBef>
                <a:spcPct val="20000"/>
              </a:spcBef>
              <a:spcAft>
                <a:spcPct val="0"/>
              </a:spcAft>
              <a:buNone/>
              <a:defRPr kumimoji="1" sz="2400" kern="1200">
                <a:solidFill>
                  <a:schemeClr val="tx1"/>
                </a:solidFill>
                <a:latin typeface="+mn-lt"/>
                <a:ea typeface="+mn-ea"/>
                <a:cs typeface="+mn-cs"/>
              </a:defRPr>
            </a:lvl1pPr>
            <a:lvl2pPr marL="457200" indent="0" algn="ctr" rtl="0" fontAlgn="base">
              <a:spcBef>
                <a:spcPct val="20000"/>
              </a:spcBef>
              <a:spcAft>
                <a:spcPct val="0"/>
              </a:spcAft>
              <a:buNone/>
              <a:defRPr kumimoji="1" sz="2000" kern="1200">
                <a:solidFill>
                  <a:schemeClr val="tx1"/>
                </a:solidFill>
                <a:latin typeface="+mn-lt"/>
                <a:ea typeface="+mn-ea"/>
                <a:cs typeface="+mn-cs"/>
              </a:defRPr>
            </a:lvl2pPr>
            <a:lvl3pPr marL="914400" indent="0" algn="ctr" rtl="0" fontAlgn="base">
              <a:spcBef>
                <a:spcPct val="20000"/>
              </a:spcBef>
              <a:spcAft>
                <a:spcPct val="0"/>
              </a:spcAft>
              <a:buNone/>
              <a:defRPr kumimoji="1" sz="1800" kern="1200">
                <a:solidFill>
                  <a:schemeClr val="tx1"/>
                </a:solidFill>
                <a:latin typeface="+mn-lt"/>
                <a:ea typeface="+mn-ea"/>
                <a:cs typeface="+mn-cs"/>
              </a:defRPr>
            </a:lvl3pPr>
            <a:lvl4pPr marL="1371600" indent="0" algn="ctr" rtl="0" fontAlgn="base">
              <a:spcBef>
                <a:spcPct val="20000"/>
              </a:spcBef>
              <a:spcAft>
                <a:spcPct val="0"/>
              </a:spcAft>
              <a:buNone/>
              <a:defRPr kumimoji="1" sz="1600" kern="1200">
                <a:solidFill>
                  <a:schemeClr val="tx1"/>
                </a:solidFill>
                <a:latin typeface="+mn-lt"/>
                <a:ea typeface="+mn-ea"/>
                <a:cs typeface="+mn-cs"/>
              </a:defRPr>
            </a:lvl4pPr>
            <a:lvl5pPr marL="1828800" indent="0" algn="ctr" rtl="0" fontAlgn="base">
              <a:spcBef>
                <a:spcPct val="20000"/>
              </a:spcBef>
              <a:spcAft>
                <a:spcPct val="0"/>
              </a:spcAft>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Tx/>
              <a:buNone/>
              <a:defRPr/>
            </a:pPr>
            <a:r>
              <a:rPr lang="en-US" altLang="zh-CN" sz="2800" dirty="0">
                <a:solidFill>
                  <a:srgbClr val="000000"/>
                </a:solidFill>
                <a:latin typeface="华文行楷" panose="02010800040101010101" pitchFamily="2" charset="-122"/>
                <a:ea typeface="华文行楷" panose="02010800040101010101" pitchFamily="2" charset="-122"/>
                <a:cs typeface="+mj-cs"/>
              </a:rPr>
              <a:t>5.</a:t>
            </a:r>
            <a:r>
              <a:rPr lang="zh-CN" altLang="en-US" sz="2800" dirty="0">
                <a:solidFill>
                  <a:srgbClr val="000000"/>
                </a:solidFill>
                <a:latin typeface="华文行楷" panose="02010800040101010101" pitchFamily="2" charset="-122"/>
                <a:ea typeface="华文行楷" panose="02010800040101010101" pitchFamily="2" charset="-122"/>
                <a:cs typeface="+mj-cs"/>
              </a:rPr>
              <a:t>积分运算</a:t>
            </a:r>
          </a:p>
        </p:txBody>
      </p:sp>
      <p:pic>
        <p:nvPicPr>
          <p:cNvPr id="2" name="Object 269">
            <a:extLst>
              <a:ext uri="{FF2B5EF4-FFF2-40B4-BE49-F238E27FC236}">
                <a16:creationId xmlns:a16="http://schemas.microsoft.com/office/drawing/2014/main" id="{F128E6E9-015A-EF46-23B6-392587639F89}"/>
              </a:ext>
            </a:extLst>
          </p:cNvPr>
          <p:cNvPicPr>
            <a:picLocks noChangeAspect="1"/>
          </p:cNvPicPr>
          <p:nvPr/>
        </p:nvPicPr>
        <p:blipFill>
          <a:blip r:embed="rId3">
            <a:clrChange>
              <a:clrFrom>
                <a:srgbClr val="000000"/>
              </a:clrFrom>
              <a:clrTo>
                <a:srgbClr val="000000"/>
              </a:clrTo>
            </a:clrChange>
          </a:blip>
          <a:stretch>
            <a:fillRect/>
          </a:stretch>
        </p:blipFill>
        <p:spPr>
          <a:xfrm>
            <a:off x="6759877" y="3578269"/>
            <a:ext cx="2085975" cy="1068388"/>
          </a:xfrm>
          <a:prstGeom prst="rect">
            <a:avLst/>
          </a:prstGeom>
          <a:noFill/>
          <a:ln w="38100">
            <a:noFill/>
            <a:miter/>
          </a:ln>
        </p:spPr>
      </p:pic>
      <p:pic>
        <p:nvPicPr>
          <p:cNvPr id="4" name="Object 270">
            <a:extLst>
              <a:ext uri="{FF2B5EF4-FFF2-40B4-BE49-F238E27FC236}">
                <a16:creationId xmlns:a16="http://schemas.microsoft.com/office/drawing/2014/main" id="{4F027341-1172-4437-EE71-929CB793BA2A}"/>
              </a:ext>
            </a:extLst>
          </p:cNvPr>
          <p:cNvPicPr>
            <a:picLocks noChangeAspect="1"/>
          </p:cNvPicPr>
          <p:nvPr/>
        </p:nvPicPr>
        <p:blipFill>
          <a:blip r:embed="rId4">
            <a:clrChange>
              <a:clrFrom>
                <a:srgbClr val="000000"/>
              </a:clrFrom>
              <a:clrTo>
                <a:srgbClr val="000000"/>
              </a:clrTo>
            </a:clrChange>
          </a:blip>
          <a:stretch>
            <a:fillRect/>
          </a:stretch>
        </p:blipFill>
        <p:spPr>
          <a:xfrm>
            <a:off x="8822040" y="3597319"/>
            <a:ext cx="1577975" cy="936625"/>
          </a:xfrm>
          <a:prstGeom prst="rect">
            <a:avLst/>
          </a:prstGeom>
          <a:noFill/>
          <a:ln w="38100">
            <a:noFill/>
            <a:miter/>
          </a:ln>
        </p:spPr>
      </p:pic>
      <p:pic>
        <p:nvPicPr>
          <p:cNvPr id="5" name="Object 271" descr="40%">
            <a:extLst>
              <a:ext uri="{FF2B5EF4-FFF2-40B4-BE49-F238E27FC236}">
                <a16:creationId xmlns:a16="http://schemas.microsoft.com/office/drawing/2014/main" id="{B1DDF630-6B2F-07E5-65DA-39C240A4544A}"/>
              </a:ext>
            </a:extLst>
          </p:cNvPr>
          <p:cNvPicPr>
            <a:picLocks noChangeAspect="1"/>
          </p:cNvPicPr>
          <p:nvPr/>
        </p:nvPicPr>
        <p:blipFill>
          <a:blip r:embed="rId5">
            <a:clrChange>
              <a:clrFrom>
                <a:srgbClr val="000000"/>
              </a:clrFrom>
              <a:clrTo>
                <a:srgbClr val="FF3300"/>
              </a:clrTo>
            </a:clrChange>
          </a:blip>
          <a:stretch>
            <a:fillRect/>
          </a:stretch>
        </p:blipFill>
        <p:spPr>
          <a:xfrm>
            <a:off x="7245652" y="4787944"/>
            <a:ext cx="2673350" cy="1092200"/>
          </a:xfrm>
          <a:prstGeom prst="rect">
            <a:avLst/>
          </a:prstGeom>
          <a:solidFill>
            <a:schemeClr val="bg1">
              <a:lumMod val="85000"/>
            </a:schemeClr>
          </a:solidFill>
          <a:ln w="19050" cap="flat" cmpd="sng">
            <a:solidFill>
              <a:srgbClr val="FF3300"/>
            </a:solidFill>
            <a:prstDash val="solid"/>
            <a:miter/>
            <a:headEnd type="none" w="med" len="med"/>
            <a:tailEnd type="none" w="med" len="med"/>
          </a:ln>
        </p:spPr>
      </p:pic>
      <p:pic>
        <p:nvPicPr>
          <p:cNvPr id="6" name="Object 272" descr="40%">
            <a:extLst>
              <a:ext uri="{FF2B5EF4-FFF2-40B4-BE49-F238E27FC236}">
                <a16:creationId xmlns:a16="http://schemas.microsoft.com/office/drawing/2014/main" id="{40576957-758F-C7AF-59E5-B978F65D6D62}"/>
              </a:ext>
            </a:extLst>
          </p:cNvPr>
          <p:cNvPicPr>
            <a:picLocks noChangeAspect="1"/>
          </p:cNvPicPr>
          <p:nvPr/>
        </p:nvPicPr>
        <p:blipFill>
          <a:blip r:embed="rId6">
            <a:clrChange>
              <a:clrFrom>
                <a:srgbClr val="000000"/>
              </a:clrFrom>
              <a:clrTo>
                <a:srgbClr val="006600"/>
              </a:clrTo>
            </a:clrChange>
          </a:blip>
          <a:stretch>
            <a:fillRect/>
          </a:stretch>
        </p:blipFill>
        <p:spPr>
          <a:xfrm>
            <a:off x="8302927" y="2540044"/>
            <a:ext cx="1930400" cy="974725"/>
          </a:xfrm>
          <a:prstGeom prst="rect">
            <a:avLst/>
          </a:prstGeom>
          <a:noFill/>
          <a:ln w="38100">
            <a:noFill/>
            <a:miter/>
          </a:ln>
        </p:spPr>
      </p:pic>
      <p:pic>
        <p:nvPicPr>
          <p:cNvPr id="7" name="Object 273">
            <a:extLst>
              <a:ext uri="{FF2B5EF4-FFF2-40B4-BE49-F238E27FC236}">
                <a16:creationId xmlns:a16="http://schemas.microsoft.com/office/drawing/2014/main" id="{26E2E674-6BB9-3690-8E19-F0337DB933E4}"/>
              </a:ext>
            </a:extLst>
          </p:cNvPr>
          <p:cNvPicPr>
            <a:picLocks noChangeAspect="1"/>
          </p:cNvPicPr>
          <p:nvPr/>
        </p:nvPicPr>
        <p:blipFill>
          <a:blip r:embed="rId7">
            <a:clrChange>
              <a:clrFrom>
                <a:srgbClr val="000000"/>
              </a:clrFrom>
              <a:clrTo>
                <a:srgbClr val="000000"/>
              </a:clrTo>
            </a:clrChange>
          </a:blip>
          <a:stretch>
            <a:fillRect/>
          </a:stretch>
        </p:blipFill>
        <p:spPr>
          <a:xfrm>
            <a:off x="6890052" y="2532107"/>
            <a:ext cx="1174750" cy="1077912"/>
          </a:xfrm>
          <a:prstGeom prst="rect">
            <a:avLst/>
          </a:prstGeom>
          <a:noFill/>
          <a:ln w="38100">
            <a:noFill/>
            <a:miter/>
          </a:ln>
        </p:spPr>
      </p:pic>
      <p:sp>
        <p:nvSpPr>
          <p:cNvPr id="8" name="Text Box 279">
            <a:extLst>
              <a:ext uri="{FF2B5EF4-FFF2-40B4-BE49-F238E27FC236}">
                <a16:creationId xmlns:a16="http://schemas.microsoft.com/office/drawing/2014/main" id="{22C0EAFC-622F-322D-4F88-0C8AE1635013}"/>
              </a:ext>
            </a:extLst>
          </p:cNvPr>
          <p:cNvSpPr txBox="1">
            <a:spLocks noChangeArrowheads="1"/>
          </p:cNvSpPr>
          <p:nvPr/>
        </p:nvSpPr>
        <p:spPr bwMode="auto">
          <a:xfrm>
            <a:off x="2168827" y="3689394"/>
            <a:ext cx="4398963"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1" i="0" u="none" kern="1200" baseline="0">
                <a:solidFill>
                  <a:schemeClr val="tx2"/>
                </a:solidFill>
                <a:latin typeface="Times New Roman" panose="02020603050405020304" pitchFamily="18" charset="0"/>
                <a:ea typeface="宋体" panose="02010600030101010101" pitchFamily="2" charset="-122"/>
                <a:cs typeface="+mn-cs"/>
              </a:defRPr>
            </a:lvl9pPr>
          </a:lstStyle>
          <a:p>
            <a:pPr marR="0" defTabSz="914400" eaLnBrk="1" hangingPunct="1">
              <a:spcBef>
                <a:spcPct val="50000"/>
              </a:spcBef>
              <a:buClrTx/>
              <a:buSzTx/>
              <a:buFontTx/>
              <a:buNone/>
              <a:defRPr/>
            </a:pPr>
            <a:r>
              <a:rPr kumimoji="1" lang="en-US" altLang="zh-CN"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400" kern="1200" cap="none" spc="0" normalizeH="0" baseline="0" noProof="0" dirty="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当电容</a:t>
            </a:r>
            <a:r>
              <a:rPr kumimoji="1" lang="en-US" altLang="zh-CN" sz="2400" i="1" kern="1200" cap="none" spc="0" normalizeH="0" baseline="0" noProof="0" dirty="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1" lang="en-US" altLang="zh-CN" sz="2400" kern="1200" cap="none" spc="0" normalizeH="0" baseline="-25000" noProof="0" dirty="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F</a:t>
            </a:r>
            <a:r>
              <a:rPr kumimoji="1" lang="zh-CN" altLang="en-US" sz="2400" kern="1200" cap="none" spc="0" normalizeH="0" baseline="0" noProof="0" dirty="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的初始电压为 </a:t>
            </a:r>
            <a:r>
              <a:rPr kumimoji="1" lang="en-US" altLang="zh-CN" sz="2400" i="1" kern="1200" cap="none" spc="0" normalizeH="0" baseline="0" noProof="0" dirty="0" err="1">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400" i="1" kern="1200" cap="none" spc="0" normalizeH="0" baseline="-25000" noProof="0" dirty="0" err="1">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1" lang="en-US" altLang="zh-CN" sz="2400" i="1" kern="1200" cap="none" spc="0" normalizeH="0" baseline="-25000" noProof="0" dirty="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400" kern="1200" cap="none" spc="0" normalizeH="0" baseline="0" noProof="0" dirty="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400" i="1" kern="1200" cap="none" spc="0" normalizeH="0" baseline="0" noProof="0" dirty="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t</a:t>
            </a:r>
            <a:r>
              <a:rPr kumimoji="1" lang="en-US" altLang="zh-CN" sz="2400" kern="1200" cap="none" spc="0" normalizeH="0" baseline="-25000" noProof="0" dirty="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0</a:t>
            </a:r>
            <a:r>
              <a:rPr kumimoji="1" lang="en-US" altLang="zh-CN" sz="2400" kern="1200" cap="none" spc="0" normalizeH="0" baseline="0" noProof="0" dirty="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400" kern="1200" cap="none" spc="0" normalizeH="0" baseline="0" noProof="0" dirty="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时</a:t>
            </a:r>
            <a:r>
              <a:rPr kumimoji="1" lang="zh-CN" altLang="en-US" sz="2400"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，则有</a:t>
            </a:r>
          </a:p>
        </p:txBody>
      </p:sp>
      <p:pic>
        <p:nvPicPr>
          <p:cNvPr id="9" name="Object 280" descr="40%">
            <a:extLst>
              <a:ext uri="{FF2B5EF4-FFF2-40B4-BE49-F238E27FC236}">
                <a16:creationId xmlns:a16="http://schemas.microsoft.com/office/drawing/2014/main" id="{1FE2CCBB-5BDB-80BA-AF93-CEFE7B0F8675}"/>
              </a:ext>
            </a:extLst>
          </p:cNvPr>
          <p:cNvPicPr>
            <a:picLocks noChangeAspect="1"/>
          </p:cNvPicPr>
          <p:nvPr/>
        </p:nvPicPr>
        <p:blipFill>
          <a:blip r:embed="rId8">
            <a:clrChange>
              <a:clrFrom>
                <a:srgbClr val="000000"/>
              </a:clrFrom>
              <a:clrTo>
                <a:srgbClr val="000000"/>
              </a:clrTo>
            </a:clrChange>
          </a:blip>
          <a:stretch>
            <a:fillRect/>
          </a:stretch>
        </p:blipFill>
        <p:spPr>
          <a:xfrm>
            <a:off x="2233915" y="4668882"/>
            <a:ext cx="4230687" cy="1192212"/>
          </a:xfrm>
          <a:prstGeom prst="rect">
            <a:avLst/>
          </a:prstGeom>
          <a:noFill/>
          <a:ln w="38100">
            <a:noFill/>
            <a:miter/>
          </a:ln>
        </p:spPr>
      </p:pic>
      <p:pic>
        <p:nvPicPr>
          <p:cNvPr id="10" name="Object 281" descr="40%">
            <a:extLst>
              <a:ext uri="{FF2B5EF4-FFF2-40B4-BE49-F238E27FC236}">
                <a16:creationId xmlns:a16="http://schemas.microsoft.com/office/drawing/2014/main" id="{E49A0ED8-0F36-253D-C3F7-1DFCAEAF6920}"/>
              </a:ext>
            </a:extLst>
          </p:cNvPr>
          <p:cNvPicPr>
            <a:picLocks noChangeAspect="1"/>
          </p:cNvPicPr>
          <p:nvPr/>
        </p:nvPicPr>
        <p:blipFill>
          <a:blip r:embed="rId9">
            <a:clrChange>
              <a:clrFrom>
                <a:srgbClr val="000000"/>
              </a:clrFrom>
              <a:clrTo>
                <a:srgbClr val="000099"/>
              </a:clrTo>
            </a:clrChange>
          </a:blip>
          <a:stretch>
            <a:fillRect/>
          </a:stretch>
        </p:blipFill>
        <p:spPr>
          <a:xfrm>
            <a:off x="2181527" y="5684882"/>
            <a:ext cx="4454525" cy="1106487"/>
          </a:xfrm>
          <a:prstGeom prst="rect">
            <a:avLst/>
          </a:prstGeom>
          <a:noFill/>
          <a:ln w="38100">
            <a:noFill/>
            <a:miter/>
          </a:ln>
        </p:spPr>
      </p:pic>
      <p:pic>
        <p:nvPicPr>
          <p:cNvPr id="11" name="Picture 330" descr="图片32">
            <a:extLst>
              <a:ext uri="{FF2B5EF4-FFF2-40B4-BE49-F238E27FC236}">
                <a16:creationId xmlns:a16="http://schemas.microsoft.com/office/drawing/2014/main" id="{BB358D9A-2555-4F81-FDC5-CB361395BA18}"/>
              </a:ext>
            </a:extLst>
          </p:cNvPr>
          <p:cNvPicPr>
            <a:picLocks noChangeAspect="1"/>
          </p:cNvPicPr>
          <p:nvPr/>
        </p:nvPicPr>
        <p:blipFill>
          <a:blip r:embed="rId10"/>
          <a:stretch>
            <a:fillRect/>
          </a:stretch>
        </p:blipFill>
        <p:spPr>
          <a:xfrm>
            <a:off x="2311702" y="1252582"/>
            <a:ext cx="4256088" cy="2473325"/>
          </a:xfrm>
          <a:prstGeom prst="rect">
            <a:avLst/>
          </a:prstGeom>
          <a:noFill/>
          <a:ln w="9525">
            <a:noFill/>
          </a:ln>
        </p:spPr>
      </p:pic>
    </p:spTree>
    <p:extLst>
      <p:ext uri="{BB962C8B-B14F-4D97-AF65-F5344CB8AC3E}">
        <p14:creationId xmlns:p14="http://schemas.microsoft.com/office/powerpoint/2010/main" val="916785252"/>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27B16-64B3-6C6D-4C5C-1CFFBDFDA4C3}"/>
            </a:ext>
          </a:extLst>
        </p:cNvPr>
        <p:cNvGrpSpPr/>
        <p:nvPr/>
      </p:nvGrpSpPr>
      <p:grpSpPr>
        <a:xfrm>
          <a:off x="0" y="0"/>
          <a:ext cx="0" cy="0"/>
          <a:chOff x="0" y="0"/>
          <a:chExt cx="0" cy="0"/>
        </a:xfrm>
      </p:grpSpPr>
      <p:grpSp>
        <p:nvGrpSpPr>
          <p:cNvPr id="239648" name="组合 239647">
            <a:extLst>
              <a:ext uri="{FF2B5EF4-FFF2-40B4-BE49-F238E27FC236}">
                <a16:creationId xmlns:a16="http://schemas.microsoft.com/office/drawing/2014/main" id="{1EEC1114-6C74-46D9-3995-23A9870C9748}"/>
              </a:ext>
            </a:extLst>
          </p:cNvPr>
          <p:cNvGrpSpPr/>
          <p:nvPr/>
        </p:nvGrpSpPr>
        <p:grpSpPr>
          <a:xfrm rot="-557555">
            <a:off x="-154940" y="1394143"/>
            <a:ext cx="2630488" cy="1323975"/>
            <a:chOff x="201" y="220"/>
            <a:chExt cx="1511" cy="892"/>
          </a:xfrm>
        </p:grpSpPr>
        <p:sp>
          <p:nvSpPr>
            <p:cNvPr id="239649" name="爆炸形 1 239648">
              <a:extLst>
                <a:ext uri="{FF2B5EF4-FFF2-40B4-BE49-F238E27FC236}">
                  <a16:creationId xmlns:a16="http://schemas.microsoft.com/office/drawing/2014/main" id="{A5818225-80C2-918B-AD78-7AC76AE2FDFD}"/>
                </a:ext>
              </a:extLst>
            </p:cNvPr>
            <p:cNvSpPr/>
            <p:nvPr/>
          </p:nvSpPr>
          <p:spPr>
            <a:xfrm rot="-1281854">
              <a:off x="201" y="220"/>
              <a:ext cx="1511" cy="892"/>
            </a:xfrm>
            <a:prstGeom prst="irregularSeal1">
              <a:avLst/>
            </a:prstGeom>
            <a:solidFill>
              <a:srgbClr val="00FF00"/>
            </a:solidFill>
            <a:ln w="9525" cap="flat" cmpd="sng">
              <a:solidFill>
                <a:srgbClr val="000000"/>
              </a:solidFill>
              <a:prstDash val="solid"/>
              <a:miter/>
              <a:headEnd type="none" w="med" len="med"/>
              <a:tailEnd type="none" w="med" len="med"/>
            </a:ln>
          </p:spPr>
          <p:txBody>
            <a:bodyPr/>
            <a:lstStyle/>
            <a:p>
              <a:endParaRPr lang="zh-CN" altLang="en-US"/>
            </a:p>
          </p:txBody>
        </p:sp>
        <p:sp>
          <p:nvSpPr>
            <p:cNvPr id="239650" name="文本框 239649">
              <a:extLst>
                <a:ext uri="{FF2B5EF4-FFF2-40B4-BE49-F238E27FC236}">
                  <a16:creationId xmlns:a16="http://schemas.microsoft.com/office/drawing/2014/main" id="{7FAD9E1B-1A86-4AC9-0D87-F7025ABDD0C1}"/>
                </a:ext>
              </a:extLst>
            </p:cNvPr>
            <p:cNvSpPr txBox="1"/>
            <p:nvPr/>
          </p:nvSpPr>
          <p:spPr>
            <a:xfrm rot="-1470610">
              <a:off x="598" y="393"/>
              <a:ext cx="713" cy="473"/>
            </a:xfrm>
            <a:prstGeom prst="rect">
              <a:avLst/>
            </a:prstGeom>
            <a:noFill/>
            <a:ln w="9525">
              <a:noFill/>
            </a:ln>
          </p:spPr>
          <p:txBody>
            <a:bodyPr anchor="ctr" anchorCtr="0">
              <a:spAutoFit/>
            </a:bodyPr>
            <a:lstStyle/>
            <a:p>
              <a:pPr eaLnBrk="0" hangingPunct="0"/>
              <a:r>
                <a:rPr lang="zh-CN" altLang="en-US" sz="4000" b="1" dirty="0">
                  <a:solidFill>
                    <a:srgbClr val="FF3300"/>
                  </a:solidFill>
                  <a:latin typeface="Times New Roman" panose="02020603050405020304" pitchFamily="18" charset="0"/>
                  <a:ea typeface="楷体_GB2312" pitchFamily="49" charset="-122"/>
                </a:rPr>
                <a:t>思考</a:t>
              </a:r>
              <a:endParaRPr lang="zh-CN" altLang="en-US" sz="4000" b="1">
                <a:solidFill>
                  <a:srgbClr val="FF0000"/>
                </a:solidFill>
                <a:latin typeface="Times New Roman" panose="02020603050405020304" pitchFamily="18" charset="0"/>
                <a:ea typeface="楷体_GB2312" pitchFamily="49" charset="-122"/>
              </a:endParaRPr>
            </a:p>
          </p:txBody>
        </p:sp>
      </p:grpSp>
      <p:sp>
        <p:nvSpPr>
          <p:cNvPr id="5" name="文本框 4">
            <a:extLst>
              <a:ext uri="{FF2B5EF4-FFF2-40B4-BE49-F238E27FC236}">
                <a16:creationId xmlns:a16="http://schemas.microsoft.com/office/drawing/2014/main" id="{BEADBA05-C447-4F58-B7B9-E1C79F23FC6B}"/>
              </a:ext>
            </a:extLst>
          </p:cNvPr>
          <p:cNvSpPr txBox="1"/>
          <p:nvPr/>
        </p:nvSpPr>
        <p:spPr>
          <a:xfrm>
            <a:off x="2873432" y="3245719"/>
            <a:ext cx="6791499" cy="954107"/>
          </a:xfrm>
          <a:prstGeom prst="rect">
            <a:avLst/>
          </a:prstGeom>
          <a:noFill/>
        </p:spPr>
        <p:txBody>
          <a:bodyPr wrap="square">
            <a:spAutoFit/>
          </a:bodyPr>
          <a:lstStyle/>
          <a:p>
            <a:r>
              <a:rPr lang="zh-CN" altLang="en-US" sz="2800" b="1" dirty="0">
                <a:solidFill>
                  <a:srgbClr val="000000"/>
                </a:solidFill>
                <a:effectLst/>
                <a:latin typeface="KaiTi_GB2312"/>
              </a:rPr>
              <a:t>集成运放有哪些类型 </a:t>
            </a:r>
            <a:r>
              <a:rPr lang="en-US" altLang="zh-CN" sz="2800" b="1" dirty="0">
                <a:solidFill>
                  <a:srgbClr val="000000"/>
                </a:solidFill>
                <a:effectLst/>
                <a:latin typeface="KaiTi_GB2312"/>
              </a:rPr>
              <a:t>? </a:t>
            </a:r>
            <a:r>
              <a:rPr lang="zh-CN" altLang="en-US" sz="2800" b="1" dirty="0">
                <a:solidFill>
                  <a:srgbClr val="000000"/>
                </a:solidFill>
                <a:effectLst/>
                <a:latin typeface="KaiTi_GB2312"/>
              </a:rPr>
              <a:t>如何选择 </a:t>
            </a:r>
            <a:r>
              <a:rPr lang="en-US" altLang="zh-CN" sz="2800" b="1" dirty="0">
                <a:solidFill>
                  <a:srgbClr val="000000"/>
                </a:solidFill>
                <a:effectLst/>
                <a:latin typeface="KaiTi_GB2312"/>
              </a:rPr>
              <a:t>? </a:t>
            </a:r>
            <a:r>
              <a:rPr lang="zh-CN" altLang="en-US" sz="2800" b="1" dirty="0">
                <a:solidFill>
                  <a:srgbClr val="000000"/>
                </a:solidFill>
                <a:effectLst/>
                <a:latin typeface="KaiTi_GB2312"/>
              </a:rPr>
              <a:t>使用时应注意哪些问题 </a:t>
            </a:r>
            <a:r>
              <a:rPr lang="en-US" altLang="zh-CN" sz="2800" b="1" dirty="0">
                <a:solidFill>
                  <a:srgbClr val="000000"/>
                </a:solidFill>
                <a:effectLst/>
                <a:latin typeface="KaiTi_GB2312"/>
              </a:rPr>
              <a:t>?</a:t>
            </a:r>
            <a:endParaRPr lang="zh-CN" altLang="en-US" sz="2800" b="1" dirty="0"/>
          </a:p>
        </p:txBody>
      </p:sp>
    </p:spTree>
    <p:extLst>
      <p:ext uri="{BB962C8B-B14F-4D97-AF65-F5344CB8AC3E}">
        <p14:creationId xmlns:p14="http://schemas.microsoft.com/office/powerpoint/2010/main" val="395909489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1000"/>
                                  </p:stCondLst>
                                  <p:childTnLst>
                                    <p:set>
                                      <p:cBhvr>
                                        <p:cTn id="6" dur="1" fill="hold">
                                          <p:stCondLst>
                                            <p:cond delay="0"/>
                                          </p:stCondLst>
                                        </p:cTn>
                                        <p:tgtEl>
                                          <p:spTgt spid="239648"/>
                                        </p:tgtEl>
                                        <p:attrNameLst>
                                          <p:attrName>style.visibility</p:attrName>
                                        </p:attrNameLst>
                                      </p:cBhvr>
                                      <p:to>
                                        <p:strVal val="visible"/>
                                      </p:to>
                                    </p:set>
                                    <p:anim calcmode="lin" valueType="num">
                                      <p:cBhvr>
                                        <p:cTn id="7" dur="5000" fill="hold"/>
                                        <p:tgtEl>
                                          <p:spTgt spid="239648"/>
                                        </p:tgtEl>
                                        <p:attrNameLst>
                                          <p:attrName>ppt_w</p:attrName>
                                        </p:attrNameLst>
                                      </p:cBhvr>
                                      <p:tavLst>
                                        <p:tav tm="0" fmla="#ppt_w*sin(2.5*pi*$)">
                                          <p:val>
                                            <p:fltVal val="0"/>
                                          </p:val>
                                        </p:tav>
                                        <p:tav tm="100000">
                                          <p:val>
                                            <p:fltVal val="1"/>
                                          </p:val>
                                        </p:tav>
                                      </p:tavLst>
                                    </p:anim>
                                    <p:anim calcmode="lin" valueType="num">
                                      <p:cBhvr>
                                        <p:cTn id="8" dur="5000" fill="hold"/>
                                        <p:tgtEl>
                                          <p:spTgt spid="23964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37894" name="Rectangle 6"/>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4" name="关于我们"/>
          <p:cNvSpPr/>
          <p:nvPr/>
        </p:nvSpPr>
        <p:spPr>
          <a:xfrm>
            <a:off x="934141" y="266657"/>
            <a:ext cx="5239561" cy="953135"/>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二、静态工作点分析</a:t>
            </a:r>
          </a:p>
          <a:p>
            <a:pPr>
              <a:defRPr/>
            </a:pP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5" name="图片 14"/>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Grp="1" noChangeArrowheads="1"/>
          </p:cNvSpPr>
          <p:nvPr/>
        </p:nvSpPr>
        <p:spPr>
          <a:xfrm>
            <a:off x="1151255" y="1122680"/>
            <a:ext cx="7878763" cy="542925"/>
          </a:xfrm>
          <a:prstGeom prst="rect">
            <a:avLst/>
          </a:prstGeom>
          <a:noFill/>
          <a:ln>
            <a:noFill/>
          </a:ln>
          <a:effectLst/>
        </p:spPr>
        <p:txBody>
          <a:bodyPr vert="horz" wrap="square" lIns="91440" tIns="45720" rIns="91440" bIns="45720" numCol="1" anchor="t" anchorCtr="0" compatLnSpc="1"/>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t>用放大电路直流通路确定静态值</a:t>
            </a:r>
            <a:endParaRPr kumimoji="0" lang="zh-CN" altLang="en-US" sz="32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宋体" panose="02010600030101010101" pitchFamily="2" charset="-122"/>
              <a:ea typeface="+mj-ea"/>
              <a:cs typeface="+mj-cs"/>
            </a:endParaRPr>
          </a:p>
        </p:txBody>
      </p:sp>
      <p:sp>
        <p:nvSpPr>
          <p:cNvPr id="3" name="Text Box 3"/>
          <p:cNvSpPr txBox="1">
            <a:spLocks noChangeArrowheads="1"/>
          </p:cNvSpPr>
          <p:nvPr/>
        </p:nvSpPr>
        <p:spPr bwMode="auto">
          <a:xfrm>
            <a:off x="1176655" y="1668304"/>
            <a:ext cx="4252913" cy="461645"/>
          </a:xfrm>
          <a:prstGeom prst="rect">
            <a:avLst/>
          </a:prstGeom>
          <a:noFill/>
          <a:ln>
            <a:noFill/>
          </a:ln>
          <a:effectLst/>
        </p:spPr>
        <p:txBody>
          <a:bodyPr lIns="90000" tIns="46800" rIns="90000" bIns="46800" anchor="ctr">
            <a:spAutoFit/>
          </a:bodyPr>
          <a:lstStyle/>
          <a:p>
            <a:pPr marR="0" defTabSz="914400" eaLnBrk="1" hangingPunct="1">
              <a:spcBef>
                <a:spcPct val="50000"/>
              </a:spcBef>
              <a:buClrTx/>
              <a:buSzTx/>
              <a:buFontTx/>
              <a:buNone/>
              <a:defRPr/>
            </a:pPr>
            <a:r>
              <a:rPr kumimoji="0" lang="en-US" altLang="zh-CN" sz="2400" kern="1200" cap="none" spc="0" normalizeH="0" baseline="0" noProof="0" dirty="0">
                <a:solidFill>
                  <a:srgbClr val="E6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0" lang="en-US" altLang="zh-CN" sz="2400" kern="1200" cap="none" spc="0" normalizeH="0" baseline="0" noProof="0" dirty="0">
                <a:solidFill>
                  <a:srgbClr val="E60000"/>
                </a:solidFill>
                <a:effectLst>
                  <a:outerShdw blurRad="38100" dist="38100" dir="2700000" algn="tl">
                    <a:srgbClr val="C0C0C0"/>
                  </a:outerShdw>
                </a:effectLst>
                <a:latin typeface="Verdana" panose="020B0604030504040204" pitchFamily="34" charset="0"/>
                <a:ea typeface="宋体" panose="02010600030101010101" pitchFamily="2" charset="-122"/>
                <a:cs typeface="+mn-cs"/>
              </a:rPr>
              <a:t> </a:t>
            </a:r>
            <a:r>
              <a:rPr kumimoji="0" lang="zh-CN" altLang="en-US" sz="2400" kern="1200" cap="none" spc="0" normalizeH="0" baseline="0" noProof="0" dirty="0">
                <a:solidFill>
                  <a:srgbClr val="E60000"/>
                </a:solidFill>
                <a:effectLst>
                  <a:outerShdw blurRad="38100" dist="38100" dir="2700000" algn="tl">
                    <a:srgbClr val="C0C0C0"/>
                  </a:outerShdw>
                </a:effectLst>
                <a:latin typeface="Verdana" panose="020B0604030504040204" pitchFamily="34" charset="0"/>
                <a:ea typeface="宋体" panose="02010600030101010101" pitchFamily="2" charset="-122"/>
                <a:cs typeface="+mn-cs"/>
              </a:rPr>
              <a:t>由直流通路估算</a:t>
            </a:r>
            <a:r>
              <a:rPr kumimoji="0" lang="en-US" altLang="zh-CN" sz="2400" i="1" kern="1200" cap="none" spc="0" normalizeH="0" baseline="0" noProof="0" dirty="0">
                <a:solidFill>
                  <a:srgbClr val="E6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0" lang="en-US" altLang="zh-CN" sz="2400" kern="1200" cap="none" spc="0" normalizeH="0" baseline="-25000" noProof="0" dirty="0">
                <a:solidFill>
                  <a:srgbClr val="E6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B</a:t>
            </a:r>
            <a:endParaRPr kumimoji="0" lang="en-US" altLang="zh-CN" sz="2400" kern="1200" cap="none" spc="0" normalizeH="0" baseline="0" noProof="0" dirty="0">
              <a:solidFill>
                <a:srgbClr val="E6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aphicFrame>
        <p:nvGraphicFramePr>
          <p:cNvPr id="4" name="Object 5"/>
          <p:cNvGraphicFramePr>
            <a:graphicFrameLocks noChangeAspect="1"/>
          </p:cNvGraphicFramePr>
          <p:nvPr/>
        </p:nvGraphicFramePr>
        <p:xfrm>
          <a:off x="5932805" y="2923540"/>
          <a:ext cx="2355215" cy="1013460"/>
        </p:xfrm>
        <a:graphic>
          <a:graphicData uri="http://schemas.openxmlformats.org/presentationml/2006/ole">
            <mc:AlternateContent xmlns:mc="http://schemas.openxmlformats.org/markup-compatibility/2006">
              <mc:Choice xmlns:v="urn:schemas-microsoft-com:vml" Requires="v">
                <p:oleObj r:id="rId3" imgW="735330" imgH="306070" progId="Equation.3">
                  <p:embed/>
                </p:oleObj>
              </mc:Choice>
              <mc:Fallback>
                <p:oleObj r:id="rId3" imgW="735330" imgH="306070" progId="Equation.3">
                  <p:embed/>
                  <p:pic>
                    <p:nvPicPr>
                      <p:cNvPr id="0" name="图片 3141"/>
                      <p:cNvPicPr/>
                      <p:nvPr/>
                    </p:nvPicPr>
                    <p:blipFill>
                      <a:blip r:embed="rId4">
                        <a:clrChange>
                          <a:clrFrom>
                            <a:srgbClr val="000000"/>
                          </a:clrFrom>
                          <a:clrTo>
                            <a:srgbClr val="CC0000"/>
                          </a:clrTo>
                        </a:clrChange>
                      </a:blip>
                      <a:stretch>
                        <a:fillRect/>
                      </a:stretch>
                    </p:blipFill>
                    <p:spPr>
                      <a:xfrm>
                        <a:off x="5932805" y="2923540"/>
                        <a:ext cx="2355215" cy="1013460"/>
                      </a:xfrm>
                      <a:prstGeom prst="rect">
                        <a:avLst/>
                      </a:prstGeom>
                      <a:noFill/>
                      <a:ln w="38100">
                        <a:noFill/>
                        <a:miter/>
                      </a:ln>
                    </p:spPr>
                  </p:pic>
                </p:oleObj>
              </mc:Fallback>
            </mc:AlternateContent>
          </a:graphicData>
        </a:graphic>
      </p:graphicFrame>
      <p:graphicFrame>
        <p:nvGraphicFramePr>
          <p:cNvPr id="5" name="Object 6"/>
          <p:cNvGraphicFramePr>
            <a:graphicFrameLocks noChangeAspect="1"/>
          </p:cNvGraphicFramePr>
          <p:nvPr/>
        </p:nvGraphicFramePr>
        <p:xfrm>
          <a:off x="5932805" y="4611053"/>
          <a:ext cx="1584325" cy="984250"/>
        </p:xfrm>
        <a:graphic>
          <a:graphicData uri="http://schemas.openxmlformats.org/presentationml/2006/ole">
            <mc:AlternateContent xmlns:mc="http://schemas.openxmlformats.org/markup-compatibility/2006">
              <mc:Choice xmlns:v="urn:schemas-microsoft-com:vml" Requires="v">
                <p:oleObj r:id="rId5" imgW="446405" imgH="263525" progId="Equation.3">
                  <p:embed/>
                </p:oleObj>
              </mc:Choice>
              <mc:Fallback>
                <p:oleObj r:id="rId5" imgW="446405" imgH="263525" progId="Equation.3">
                  <p:embed/>
                  <p:pic>
                    <p:nvPicPr>
                      <p:cNvPr id="0" name="图片 3143"/>
                      <p:cNvPicPr/>
                      <p:nvPr/>
                    </p:nvPicPr>
                    <p:blipFill>
                      <a:blip r:embed="rId6">
                        <a:clrChange>
                          <a:clrFrom>
                            <a:srgbClr val="000000"/>
                          </a:clrFrom>
                          <a:clrTo>
                            <a:srgbClr val="003B76"/>
                          </a:clrTo>
                        </a:clrChange>
                      </a:blip>
                      <a:stretch>
                        <a:fillRect/>
                      </a:stretch>
                    </p:blipFill>
                    <p:spPr>
                      <a:xfrm>
                        <a:off x="5932805" y="4611053"/>
                        <a:ext cx="1584325" cy="984250"/>
                      </a:xfrm>
                      <a:prstGeom prst="rect">
                        <a:avLst/>
                      </a:prstGeom>
                      <a:noFill/>
                      <a:ln w="38100">
                        <a:noFill/>
                        <a:miter/>
                      </a:ln>
                    </p:spPr>
                  </p:pic>
                </p:oleObj>
              </mc:Fallback>
            </mc:AlternateContent>
          </a:graphicData>
        </a:graphic>
      </p:graphicFrame>
      <p:sp>
        <p:nvSpPr>
          <p:cNvPr id="6" name="Text Box 7"/>
          <p:cNvSpPr txBox="1"/>
          <p:nvPr/>
        </p:nvSpPr>
        <p:spPr>
          <a:xfrm>
            <a:off x="1262698" y="5652770"/>
            <a:ext cx="3581400" cy="4603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eaLnBrk="1" hangingPunct="1">
              <a:spcBef>
                <a:spcPct val="50000"/>
              </a:spcBef>
              <a:buClrTx/>
              <a:buSzTx/>
              <a:buFontTx/>
              <a:buNone/>
            </a:pPr>
            <a:r>
              <a:rPr lang="zh-CN" altLang="en-US" sz="2400" b="1" dirty="0">
                <a:solidFill>
                  <a:schemeClr val="tx2"/>
                </a:solidFill>
                <a:latin typeface="Times New Roman" panose="02020603050405020304" pitchFamily="18" charset="0"/>
              </a:rPr>
              <a:t>根据电流放大作用</a:t>
            </a:r>
          </a:p>
        </p:txBody>
      </p:sp>
      <p:graphicFrame>
        <p:nvGraphicFramePr>
          <p:cNvPr id="7" name="Object 8"/>
          <p:cNvGraphicFramePr>
            <a:graphicFrameLocks noChangeAspect="1"/>
          </p:cNvGraphicFramePr>
          <p:nvPr/>
        </p:nvGraphicFramePr>
        <p:xfrm>
          <a:off x="4589780" y="5592445"/>
          <a:ext cx="2232025" cy="535305"/>
        </p:xfrm>
        <a:graphic>
          <a:graphicData uri="http://schemas.openxmlformats.org/presentationml/2006/ole">
            <mc:AlternateContent xmlns:mc="http://schemas.openxmlformats.org/markup-compatibility/2006">
              <mc:Choice xmlns:v="urn:schemas-microsoft-com:vml" Requires="v">
                <p:oleObj r:id="rId7" imgW="735330" imgH="137160" progId="Equation.3">
                  <p:embed/>
                </p:oleObj>
              </mc:Choice>
              <mc:Fallback>
                <p:oleObj r:id="rId7" imgW="735330" imgH="137160" progId="Equation.3">
                  <p:embed/>
                  <p:pic>
                    <p:nvPicPr>
                      <p:cNvPr id="0" name="图片 3142"/>
                      <p:cNvPicPr/>
                      <p:nvPr/>
                    </p:nvPicPr>
                    <p:blipFill>
                      <a:blip r:embed="rId8">
                        <a:clrChange>
                          <a:clrFrom>
                            <a:srgbClr val="000000"/>
                          </a:clrFrom>
                          <a:clrTo>
                            <a:srgbClr val="000099"/>
                          </a:clrTo>
                        </a:clrChange>
                      </a:blip>
                      <a:stretch>
                        <a:fillRect/>
                      </a:stretch>
                    </p:blipFill>
                    <p:spPr>
                      <a:xfrm>
                        <a:off x="4589780" y="5592445"/>
                        <a:ext cx="2232025" cy="535305"/>
                      </a:xfrm>
                      <a:prstGeom prst="rect">
                        <a:avLst/>
                      </a:prstGeom>
                      <a:noFill/>
                      <a:ln w="38100">
                        <a:noFill/>
                        <a:miter/>
                      </a:ln>
                    </p:spPr>
                  </p:pic>
                </p:oleObj>
              </mc:Fallback>
            </mc:AlternateContent>
          </a:graphicData>
        </a:graphic>
      </p:graphicFrame>
      <p:graphicFrame>
        <p:nvGraphicFramePr>
          <p:cNvPr id="8" name="Object 9"/>
          <p:cNvGraphicFramePr>
            <a:graphicFrameLocks noChangeAspect="1"/>
          </p:cNvGraphicFramePr>
          <p:nvPr/>
        </p:nvGraphicFramePr>
        <p:xfrm>
          <a:off x="6904355" y="5564505"/>
          <a:ext cx="1767840" cy="598805"/>
        </p:xfrm>
        <a:graphic>
          <a:graphicData uri="http://schemas.openxmlformats.org/presentationml/2006/ole">
            <mc:AlternateContent xmlns:mc="http://schemas.openxmlformats.org/markup-compatibility/2006">
              <mc:Choice xmlns:v="urn:schemas-microsoft-com:vml" Requires="v">
                <p:oleObj r:id="rId9" imgW="594360" imgH="151130" progId="Equation.3">
                  <p:embed/>
                </p:oleObj>
              </mc:Choice>
              <mc:Fallback>
                <p:oleObj r:id="rId9" imgW="594360" imgH="151130" progId="Equation.3">
                  <p:embed/>
                  <p:pic>
                    <p:nvPicPr>
                      <p:cNvPr id="0" name="图片 3144"/>
                      <p:cNvPicPr/>
                      <p:nvPr/>
                    </p:nvPicPr>
                    <p:blipFill>
                      <a:blip r:embed="rId10">
                        <a:clrChange>
                          <a:clrFrom>
                            <a:srgbClr val="000000"/>
                          </a:clrFrom>
                          <a:clrTo>
                            <a:srgbClr val="000099"/>
                          </a:clrTo>
                        </a:clrChange>
                      </a:blip>
                      <a:stretch>
                        <a:fillRect/>
                      </a:stretch>
                    </p:blipFill>
                    <p:spPr>
                      <a:xfrm>
                        <a:off x="6904355" y="5564505"/>
                        <a:ext cx="1767840" cy="598805"/>
                      </a:xfrm>
                      <a:prstGeom prst="rect">
                        <a:avLst/>
                      </a:prstGeom>
                      <a:noFill/>
                      <a:ln w="38100">
                        <a:noFill/>
                        <a:miter/>
                      </a:ln>
                    </p:spPr>
                  </p:pic>
                </p:oleObj>
              </mc:Fallback>
            </mc:AlternateContent>
          </a:graphicData>
        </a:graphic>
      </p:graphicFrame>
      <p:sp>
        <p:nvSpPr>
          <p:cNvPr id="9" name="Text Box 10"/>
          <p:cNvSpPr txBox="1">
            <a:spLocks noChangeArrowheads="1"/>
          </p:cNvSpPr>
          <p:nvPr/>
        </p:nvSpPr>
        <p:spPr bwMode="auto">
          <a:xfrm>
            <a:off x="1125538" y="5136515"/>
            <a:ext cx="5638800" cy="654050"/>
          </a:xfrm>
          <a:prstGeom prst="rect">
            <a:avLst/>
          </a:prstGeom>
          <a:noFill/>
          <a:ln>
            <a:noFill/>
          </a:ln>
          <a:effectLst/>
        </p:spPr>
        <p:txBody>
          <a:bodyPr anchor="ctr"/>
          <a:lstStyle>
            <a:lvl1pPr>
              <a:spcBef>
                <a:spcPct val="0"/>
              </a:spcBef>
              <a:defRPr kumimoji="1" sz="4400">
                <a:solidFill>
                  <a:schemeClr val="tx2"/>
                </a:solidFill>
                <a:latin typeface="Times New Roman" panose="02020603050405020304" pitchFamily="18" charset="0"/>
                <a:ea typeface="宋体" panose="02010600030101010101" pitchFamily="2" charset="-122"/>
              </a:defRPr>
            </a:lvl1pPr>
            <a:lvl2pPr>
              <a:spcBef>
                <a:spcPct val="0"/>
              </a:spcBef>
              <a:defRPr kumimoji="1" sz="4400">
                <a:solidFill>
                  <a:schemeClr val="tx2"/>
                </a:solidFill>
                <a:latin typeface="Times New Roman" panose="02020603050405020304" pitchFamily="18" charset="0"/>
                <a:ea typeface="宋体" panose="02010600030101010101" pitchFamily="2" charset="-122"/>
              </a:defRPr>
            </a:lvl2pPr>
            <a:lvl3pPr>
              <a:spcBef>
                <a:spcPct val="0"/>
              </a:spcBef>
              <a:defRPr kumimoji="1" sz="4400">
                <a:solidFill>
                  <a:schemeClr val="tx2"/>
                </a:solidFill>
                <a:latin typeface="Times New Roman" panose="02020603050405020304" pitchFamily="18" charset="0"/>
                <a:ea typeface="宋体" panose="02010600030101010101" pitchFamily="2" charset="-122"/>
              </a:defRPr>
            </a:lvl3pPr>
            <a:lvl4pPr>
              <a:spcBef>
                <a:spcPct val="0"/>
              </a:spcBef>
              <a:defRPr kumimoji="1" sz="4400">
                <a:solidFill>
                  <a:schemeClr val="tx2"/>
                </a:solidFill>
                <a:latin typeface="Times New Roman" panose="02020603050405020304" pitchFamily="18" charset="0"/>
                <a:ea typeface="宋体" panose="02010600030101010101" pitchFamily="2" charset="-122"/>
              </a:defRPr>
            </a:lvl4pPr>
            <a:lvl5pPr>
              <a:spcBef>
                <a:spcPct val="0"/>
              </a:spcBef>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0" i="0" u="none" strike="noStrike" kern="1200" cap="none" spc="0" normalizeH="0" baseline="0" noProof="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 </a:t>
            </a:r>
            <a:r>
              <a:rPr kumimoji="1" lang="zh-CN" altLang="en-US" sz="2400" b="0" i="0" u="none" strike="noStrike" kern="1200" cap="none" spc="0" normalizeH="0" baseline="0" noProof="0">
                <a:ln>
                  <a:noFill/>
                </a:ln>
                <a:solidFill>
                  <a:srgbClr val="CC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由直流通路估算</a:t>
            </a:r>
            <a:r>
              <a:rPr kumimoji="1" lang="en-US" altLang="zh-CN" sz="2400" b="0" i="1" u="none" strike="noStrike" kern="1200" cap="none" spc="0" normalizeH="0" baseline="0" noProof="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U</a:t>
            </a:r>
            <a:r>
              <a:rPr kumimoji="1" lang="en-US" altLang="zh-CN" sz="2400" b="0" i="0" u="none" strike="noStrike" kern="1200" cap="none" spc="0" normalizeH="0" baseline="-25000" noProof="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CE</a:t>
            </a:r>
            <a:r>
              <a:rPr kumimoji="1" lang="zh-CN" altLang="en-US" sz="2400" b="0" i="1" u="none" strike="noStrike" kern="1200" cap="none" spc="0" normalizeH="0" baseline="0" noProof="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en-US" altLang="zh-CN" sz="2400" b="0" i="1" u="none" strike="noStrike" kern="1200" cap="none" spc="0" normalizeH="0" baseline="0" noProof="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400" b="0" i="0" u="none" strike="noStrike" kern="1200" cap="none" spc="0" normalizeH="0" baseline="-25000" noProof="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a:t>
            </a:r>
          </a:p>
        </p:txBody>
      </p:sp>
      <p:sp>
        <p:nvSpPr>
          <p:cNvPr id="10" name="Rectangle 11"/>
          <p:cNvSpPr/>
          <p:nvPr/>
        </p:nvSpPr>
        <p:spPr>
          <a:xfrm>
            <a:off x="5789930" y="3998278"/>
            <a:ext cx="3184525" cy="4603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eaLnBrk="1" hangingPunct="1">
              <a:spcBef>
                <a:spcPct val="0"/>
              </a:spcBef>
              <a:buClrTx/>
              <a:buSzTx/>
              <a:buFontTx/>
              <a:buNone/>
            </a:pPr>
            <a:r>
              <a:rPr lang="zh-CN" altLang="en-US" sz="2400" b="1" dirty="0">
                <a:solidFill>
                  <a:srgbClr val="000099"/>
                </a:solidFill>
                <a:latin typeface="Times New Roman" panose="02020603050405020304" pitchFamily="18" charset="0"/>
              </a:rPr>
              <a:t>当</a:t>
            </a:r>
            <a:r>
              <a:rPr lang="en-US" altLang="zh-CN" sz="2400" b="1" i="1" dirty="0">
                <a:solidFill>
                  <a:srgbClr val="000099"/>
                </a:solidFill>
                <a:latin typeface="Times New Roman" panose="02020603050405020304" pitchFamily="18" charset="0"/>
              </a:rPr>
              <a:t>U</a:t>
            </a:r>
            <a:r>
              <a:rPr lang="en-US" altLang="zh-CN" sz="2400" b="1" baseline="-25000" dirty="0">
                <a:solidFill>
                  <a:srgbClr val="000099"/>
                </a:solidFill>
                <a:latin typeface="Times New Roman" panose="02020603050405020304" pitchFamily="18" charset="0"/>
              </a:rPr>
              <a:t>BE</a:t>
            </a:r>
            <a:r>
              <a:rPr lang="en-US" altLang="zh-CN" sz="2400" b="1" dirty="0">
                <a:solidFill>
                  <a:srgbClr val="000099"/>
                </a:solidFill>
                <a:latin typeface="Times New Roman" panose="02020603050405020304" pitchFamily="18" charset="0"/>
              </a:rPr>
              <a:t>&lt;&lt; </a:t>
            </a:r>
            <a:r>
              <a:rPr lang="en-US" altLang="zh-CN" sz="2400" b="1" i="1" dirty="0">
                <a:solidFill>
                  <a:srgbClr val="000099"/>
                </a:solidFill>
                <a:latin typeface="Times New Roman" panose="02020603050405020304" pitchFamily="18" charset="0"/>
              </a:rPr>
              <a:t>U</a:t>
            </a:r>
            <a:r>
              <a:rPr lang="en-US" altLang="zh-CN" sz="2400" b="1" baseline="-25000" dirty="0">
                <a:solidFill>
                  <a:srgbClr val="000099"/>
                </a:solidFill>
                <a:latin typeface="Times New Roman" panose="02020603050405020304" pitchFamily="18" charset="0"/>
              </a:rPr>
              <a:t>CC</a:t>
            </a:r>
            <a:r>
              <a:rPr lang="zh-CN" altLang="en-US" sz="2400" b="1" dirty="0">
                <a:solidFill>
                  <a:srgbClr val="000099"/>
                </a:solidFill>
                <a:latin typeface="Times New Roman" panose="02020603050405020304" pitchFamily="18" charset="0"/>
              </a:rPr>
              <a:t>时</a:t>
            </a:r>
          </a:p>
        </p:txBody>
      </p:sp>
      <p:grpSp>
        <p:nvGrpSpPr>
          <p:cNvPr id="11" name="Group 14"/>
          <p:cNvGrpSpPr/>
          <p:nvPr/>
        </p:nvGrpSpPr>
        <p:grpSpPr>
          <a:xfrm>
            <a:off x="2278380" y="3890963"/>
            <a:ext cx="984250" cy="1223962"/>
            <a:chOff x="816" y="2025"/>
            <a:chExt cx="678" cy="677"/>
          </a:xfrm>
        </p:grpSpPr>
        <p:sp>
          <p:nvSpPr>
            <p:cNvPr id="40982" name="Line 15"/>
            <p:cNvSpPr/>
            <p:nvPr/>
          </p:nvSpPr>
          <p:spPr>
            <a:xfrm>
              <a:off x="816" y="2025"/>
              <a:ext cx="549" cy="0"/>
            </a:xfrm>
            <a:prstGeom prst="line">
              <a:avLst/>
            </a:prstGeom>
            <a:ln w="28575" cap="flat" cmpd="sng">
              <a:solidFill>
                <a:srgbClr val="005C00"/>
              </a:solidFill>
              <a:prstDash val="solid"/>
              <a:headEnd type="none" w="med" len="med"/>
              <a:tailEnd type="none" w="med" len="med"/>
            </a:ln>
          </p:spPr>
        </p:sp>
        <p:sp>
          <p:nvSpPr>
            <p:cNvPr id="40983" name="Line 16"/>
            <p:cNvSpPr/>
            <p:nvPr/>
          </p:nvSpPr>
          <p:spPr>
            <a:xfrm>
              <a:off x="1354" y="2036"/>
              <a:ext cx="140" cy="169"/>
            </a:xfrm>
            <a:prstGeom prst="line">
              <a:avLst/>
            </a:prstGeom>
            <a:ln w="28575" cap="flat" cmpd="sng">
              <a:solidFill>
                <a:srgbClr val="005C00"/>
              </a:solidFill>
              <a:prstDash val="solid"/>
              <a:headEnd type="none" w="med" len="med"/>
              <a:tailEnd type="none" w="med" len="med"/>
            </a:ln>
          </p:spPr>
        </p:sp>
        <p:sp>
          <p:nvSpPr>
            <p:cNvPr id="40984" name="Line 17"/>
            <p:cNvSpPr/>
            <p:nvPr/>
          </p:nvSpPr>
          <p:spPr>
            <a:xfrm>
              <a:off x="1494" y="2217"/>
              <a:ext cx="0" cy="485"/>
            </a:xfrm>
            <a:prstGeom prst="line">
              <a:avLst/>
            </a:prstGeom>
            <a:ln w="28575" cap="flat" cmpd="sng">
              <a:solidFill>
                <a:srgbClr val="005C00"/>
              </a:solidFill>
              <a:prstDash val="solid"/>
              <a:headEnd type="none" w="med" len="med"/>
              <a:tailEnd type="stealth" w="med" len="lg"/>
            </a:ln>
          </p:spPr>
        </p:sp>
      </p:grpSp>
      <p:grpSp>
        <p:nvGrpSpPr>
          <p:cNvPr id="12" name="Group 18"/>
          <p:cNvGrpSpPr/>
          <p:nvPr/>
        </p:nvGrpSpPr>
        <p:grpSpPr>
          <a:xfrm>
            <a:off x="3545205" y="2417763"/>
            <a:ext cx="430213" cy="2595562"/>
            <a:chOff x="1705" y="971"/>
            <a:chExt cx="271" cy="1694"/>
          </a:xfrm>
        </p:grpSpPr>
        <p:sp>
          <p:nvSpPr>
            <p:cNvPr id="40980" name="Line 19"/>
            <p:cNvSpPr/>
            <p:nvPr/>
          </p:nvSpPr>
          <p:spPr>
            <a:xfrm flipH="1" flipV="1">
              <a:off x="1705" y="971"/>
              <a:ext cx="271" cy="1"/>
            </a:xfrm>
            <a:prstGeom prst="line">
              <a:avLst/>
            </a:prstGeom>
            <a:ln w="28575" cap="flat" cmpd="sng">
              <a:solidFill>
                <a:srgbClr val="FF0000"/>
              </a:solidFill>
              <a:prstDash val="solid"/>
              <a:headEnd type="none" w="med" len="med"/>
              <a:tailEnd type="none" w="med" len="med"/>
            </a:ln>
          </p:spPr>
        </p:sp>
        <p:sp>
          <p:nvSpPr>
            <p:cNvPr id="40981" name="Line 20"/>
            <p:cNvSpPr/>
            <p:nvPr/>
          </p:nvSpPr>
          <p:spPr>
            <a:xfrm>
              <a:off x="1717" y="983"/>
              <a:ext cx="0" cy="1682"/>
            </a:xfrm>
            <a:prstGeom prst="line">
              <a:avLst/>
            </a:prstGeom>
            <a:ln w="28575" cap="flat" cmpd="sng">
              <a:solidFill>
                <a:srgbClr val="FF0000"/>
              </a:solidFill>
              <a:prstDash val="solid"/>
              <a:headEnd type="none" w="med" len="med"/>
              <a:tailEnd type="stealth" w="med" len="lg"/>
            </a:ln>
          </p:spPr>
        </p:sp>
      </p:grpSp>
      <p:grpSp>
        <p:nvGrpSpPr>
          <p:cNvPr id="18" name="Group 24"/>
          <p:cNvGrpSpPr/>
          <p:nvPr/>
        </p:nvGrpSpPr>
        <p:grpSpPr>
          <a:xfrm>
            <a:off x="2254568" y="2214563"/>
            <a:ext cx="1516062" cy="1676400"/>
            <a:chOff x="816" y="827"/>
            <a:chExt cx="969" cy="1211"/>
          </a:xfrm>
        </p:grpSpPr>
        <p:sp>
          <p:nvSpPr>
            <p:cNvPr id="40978" name="Line 25"/>
            <p:cNvSpPr/>
            <p:nvPr/>
          </p:nvSpPr>
          <p:spPr>
            <a:xfrm flipH="1">
              <a:off x="827" y="827"/>
              <a:ext cx="958" cy="0"/>
            </a:xfrm>
            <a:prstGeom prst="line">
              <a:avLst/>
            </a:prstGeom>
            <a:ln w="28575" cap="flat" cmpd="sng">
              <a:solidFill>
                <a:schemeClr val="accent2"/>
              </a:solidFill>
              <a:prstDash val="solid"/>
              <a:headEnd type="none" w="med" len="med"/>
              <a:tailEnd type="none" w="med" len="med"/>
            </a:ln>
          </p:spPr>
        </p:sp>
        <p:sp>
          <p:nvSpPr>
            <p:cNvPr id="40979" name="Line 26"/>
            <p:cNvSpPr/>
            <p:nvPr/>
          </p:nvSpPr>
          <p:spPr>
            <a:xfrm>
              <a:off x="816" y="838"/>
              <a:ext cx="0" cy="1200"/>
            </a:xfrm>
            <a:prstGeom prst="line">
              <a:avLst/>
            </a:prstGeom>
            <a:ln w="28575" cap="flat" cmpd="sng">
              <a:solidFill>
                <a:schemeClr val="accent2"/>
              </a:solidFill>
              <a:prstDash val="solid"/>
              <a:headEnd type="none" w="med" len="med"/>
              <a:tailEnd type="none" w="med" len="med"/>
            </a:ln>
          </p:spPr>
        </p:sp>
      </p:grpSp>
      <p:sp>
        <p:nvSpPr>
          <p:cNvPr id="21" name="Text Box 57"/>
          <p:cNvSpPr txBox="1"/>
          <p:nvPr/>
        </p:nvSpPr>
        <p:spPr>
          <a:xfrm>
            <a:off x="5667693" y="2383314"/>
            <a:ext cx="3217862" cy="523240"/>
          </a:xfrm>
          <a:prstGeom prst="rect">
            <a:avLst/>
          </a:prstGeom>
          <a:noFill/>
          <a:ln w="38100">
            <a:noFill/>
          </a:ln>
        </p:spPr>
        <p:txBody>
          <a:bodyPr lIns="90000" tIns="46800" rIns="90000" bIns="46800" anchor="ctr" anchorCtr="0">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eaLnBrk="1" hangingPunct="1">
              <a:spcBef>
                <a:spcPct val="50000"/>
              </a:spcBef>
              <a:buClrTx/>
              <a:buSzTx/>
              <a:buFontTx/>
              <a:buNone/>
            </a:pPr>
            <a:r>
              <a:rPr lang="en-US" altLang="zh-CN" sz="2800" b="1" i="1" dirty="0">
                <a:latin typeface="Times New Roman" panose="02020603050405020304" pitchFamily="18" charset="0"/>
              </a:rPr>
              <a:t>  </a:t>
            </a:r>
            <a:r>
              <a:rPr lang="en-US" altLang="zh-CN" sz="2400" b="1" i="1" dirty="0">
                <a:latin typeface="Times New Roman" panose="02020603050405020304" pitchFamily="18" charset="0"/>
              </a:rPr>
              <a:t>U</a:t>
            </a:r>
            <a:r>
              <a:rPr lang="en-US" altLang="zh-CN" sz="2400" b="1" baseline="-25000" dirty="0">
                <a:latin typeface="Times New Roman" panose="02020603050405020304" pitchFamily="18" charset="0"/>
              </a:rPr>
              <a:t>CC </a:t>
            </a:r>
            <a:r>
              <a:rPr lang="en-US" altLang="zh-CN" sz="2400" b="1" dirty="0">
                <a:latin typeface="Times New Roman" panose="02020603050405020304" pitchFamily="18" charset="0"/>
              </a:rPr>
              <a:t>= </a:t>
            </a:r>
            <a:r>
              <a:rPr lang="en-US" altLang="zh-CN" sz="2400" b="1" i="1" dirty="0">
                <a:latin typeface="Times New Roman" panose="02020603050405020304" pitchFamily="18" charset="0"/>
              </a:rPr>
              <a:t>I</a:t>
            </a:r>
            <a:r>
              <a:rPr lang="en-US" altLang="zh-CN" sz="2400" b="1" baseline="-25000" dirty="0">
                <a:latin typeface="Times New Roman" panose="02020603050405020304" pitchFamily="18" charset="0"/>
              </a:rPr>
              <a:t>B </a:t>
            </a:r>
            <a:r>
              <a:rPr lang="en-US" altLang="zh-CN" sz="2400" b="1" i="1" dirty="0">
                <a:latin typeface="Times New Roman" panose="02020603050405020304" pitchFamily="18" charset="0"/>
              </a:rPr>
              <a:t>R</a:t>
            </a:r>
            <a:r>
              <a:rPr lang="en-US" altLang="zh-CN" sz="2400" b="1" baseline="-25000" dirty="0">
                <a:latin typeface="Times New Roman" panose="02020603050405020304" pitchFamily="18" charset="0"/>
              </a:rPr>
              <a:t>B</a:t>
            </a:r>
            <a:r>
              <a:rPr lang="en-US" altLang="zh-CN" sz="2400" b="1" dirty="0">
                <a:latin typeface="Times New Roman" panose="02020603050405020304" pitchFamily="18" charset="0"/>
              </a:rPr>
              <a:t>+</a:t>
            </a:r>
            <a:r>
              <a:rPr lang="en-US" altLang="zh-CN" sz="2400" b="1" baseline="-25000" dirty="0">
                <a:latin typeface="Times New Roman" panose="02020603050405020304" pitchFamily="18" charset="0"/>
              </a:rPr>
              <a:t> </a:t>
            </a:r>
            <a:r>
              <a:rPr lang="en-US" altLang="zh-CN" sz="2400" b="1" i="1" dirty="0">
                <a:latin typeface="Times New Roman" panose="02020603050405020304" pitchFamily="18" charset="0"/>
              </a:rPr>
              <a:t>U</a:t>
            </a:r>
            <a:r>
              <a:rPr lang="en-US" altLang="zh-CN" sz="2400" b="1" baseline="-25000" dirty="0">
                <a:latin typeface="Times New Roman" panose="02020603050405020304" pitchFamily="18" charset="0"/>
              </a:rPr>
              <a:t>BE</a:t>
            </a:r>
          </a:p>
        </p:txBody>
      </p:sp>
      <p:sp>
        <p:nvSpPr>
          <p:cNvPr id="22" name="Text Box 58"/>
          <p:cNvSpPr txBox="1">
            <a:spLocks noChangeArrowheads="1"/>
          </p:cNvSpPr>
          <p:nvPr/>
        </p:nvSpPr>
        <p:spPr bwMode="auto">
          <a:xfrm>
            <a:off x="1363663" y="6201410"/>
            <a:ext cx="5162550" cy="519113"/>
          </a:xfrm>
          <a:prstGeom prst="rect">
            <a:avLst/>
          </a:prstGeom>
          <a:noFill/>
          <a:ln>
            <a:noFill/>
          </a:ln>
          <a:effectLst/>
        </p:spPr>
        <p:txBody>
          <a:bodyPr lIns="90000" tIns="46800" rIns="90000" bIns="46800" anchor="ctr">
            <a:spAutoFit/>
          </a:bodyPr>
          <a:lstStyle/>
          <a:p>
            <a:pPr marR="0" defTabSz="914400" eaLnBrk="1" hangingPunct="1">
              <a:spcBef>
                <a:spcPct val="50000"/>
              </a:spcBef>
              <a:buClrTx/>
              <a:buSzTx/>
              <a:buFontTx/>
              <a:buNone/>
              <a:defRPr/>
            </a:pPr>
            <a:r>
              <a:rPr kumimoji="0" lang="zh-CN" altLang="en-US"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由</a:t>
            </a:r>
            <a:r>
              <a:rPr kumimoji="0" lang="en-US" altLang="zh-CN"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KVL   </a:t>
            </a:r>
            <a:r>
              <a:rPr kumimoji="0" lang="en-US" altLang="zh-CN"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0" lang="en-US" altLang="zh-CN"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CC </a:t>
            </a:r>
            <a:r>
              <a:rPr kumimoji="0" lang="en-US" altLang="zh-CN"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0" lang="en-US" altLang="zh-CN"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0" lang="en-US" altLang="zh-CN"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 </a:t>
            </a:r>
            <a:r>
              <a:rPr kumimoji="0" lang="en-US" altLang="zh-CN"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R</a:t>
            </a:r>
            <a:r>
              <a:rPr kumimoji="0" lang="en-US" altLang="zh-CN"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0" lang="en-US" altLang="zh-CN"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0" lang="en-US" altLang="zh-CN"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0" lang="en-US" altLang="zh-CN"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0" lang="en-US" altLang="zh-CN"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CE</a:t>
            </a:r>
            <a:r>
              <a:rPr kumimoji="0" lang="zh-CN" altLang="en-US"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23" name="Text Box 59"/>
          <p:cNvSpPr txBox="1">
            <a:spLocks noChangeArrowheads="1"/>
          </p:cNvSpPr>
          <p:nvPr/>
        </p:nvSpPr>
        <p:spPr bwMode="auto">
          <a:xfrm>
            <a:off x="5482273" y="6272372"/>
            <a:ext cx="4252913" cy="461645"/>
          </a:xfrm>
          <a:prstGeom prst="rect">
            <a:avLst/>
          </a:prstGeom>
          <a:noFill/>
          <a:ln>
            <a:noFill/>
          </a:ln>
          <a:effectLst/>
        </p:spPr>
        <p:txBody>
          <a:bodyPr lIns="90000" tIns="46800" rIns="90000" bIns="46800" anchor="ctr">
            <a:spAutoFit/>
          </a:bodyPr>
          <a:lstStyle/>
          <a:p>
            <a:pPr marR="0" defTabSz="914400" eaLnBrk="1" hangingPunct="1">
              <a:spcBef>
                <a:spcPct val="50000"/>
              </a:spcBef>
              <a:buClrTx/>
              <a:buSzTx/>
              <a:buFontTx/>
              <a:buNone/>
              <a:defRPr/>
            </a:pPr>
            <a:r>
              <a:rPr kumimoji="0" lang="zh-CN" altLang="en-US" sz="2400"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所以，</a:t>
            </a:r>
            <a:r>
              <a:rPr kumimoji="0" lang="en-US" altLang="zh-CN" sz="2400" i="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0" lang="en-US" altLang="zh-CN" sz="2400" kern="1200" cap="none" spc="0" normalizeH="0" baseline="-2500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CE </a:t>
            </a:r>
            <a:r>
              <a:rPr kumimoji="0" lang="en-US" altLang="zh-CN" sz="2400"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0" lang="en-US" altLang="zh-CN" sz="2400" i="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0" lang="en-US" altLang="zh-CN" sz="2400" kern="1200" cap="none" spc="0" normalizeH="0" baseline="-2500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CC </a:t>
            </a:r>
            <a:r>
              <a:rPr kumimoji="0" lang="en-US" altLang="zh-CN" sz="2400"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kern="1200" cap="none" spc="0" normalizeH="0" baseline="-2500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0" lang="en-US" altLang="zh-CN" sz="2400" i="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0" lang="en-US" altLang="zh-CN" sz="2400" kern="1200" cap="none" spc="0" normalizeH="0" baseline="-2500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 </a:t>
            </a:r>
            <a:r>
              <a:rPr kumimoji="0" lang="en-US" altLang="zh-CN" sz="2400" i="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R</a:t>
            </a:r>
            <a:r>
              <a:rPr kumimoji="0" lang="en-US" altLang="zh-CN" sz="2400" kern="1200" cap="none" spc="0" normalizeH="0" baseline="-2500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0" lang="zh-CN" altLang="en-US" sz="2400"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0" lang="zh-CN" altLang="en-US" sz="2400" kern="1200" cap="none" spc="0" normalizeH="0" baseline="-2500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p>
        </p:txBody>
      </p:sp>
      <p:pic>
        <p:nvPicPr>
          <p:cNvPr id="40977" name="Picture 148" descr="图片9"/>
          <p:cNvPicPr>
            <a:picLocks noChangeAspect="1"/>
          </p:cNvPicPr>
          <p:nvPr/>
        </p:nvPicPr>
        <p:blipFill>
          <a:blip r:embed="rId11"/>
          <a:stretch>
            <a:fillRect/>
          </a:stretch>
        </p:blipFill>
        <p:spPr>
          <a:xfrm>
            <a:off x="1795780" y="2076450"/>
            <a:ext cx="3003550" cy="31051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strips(downLeft)">
                                      <p:cBhvr>
                                        <p:cTn id="12" dur="500"/>
                                        <p:tgtEl>
                                          <p:spTgt spid="18"/>
                                        </p:tgtEl>
                                      </p:cBhvr>
                                    </p:animEffect>
                                  </p:childTnLst>
                                </p:cTn>
                              </p:par>
                            </p:childTnLst>
                          </p:cTn>
                        </p:par>
                        <p:par>
                          <p:cTn id="13" fill="hold">
                            <p:stCondLst>
                              <p:cond delay="500"/>
                            </p:stCondLst>
                            <p:childTnLst>
                              <p:par>
                                <p:cTn id="14" presetID="18" presetClass="entr" presetSubtype="6"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downRight)">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1">
                                            <p:txEl>
                                              <p:pRg st="0" end="0"/>
                                            </p:txEl>
                                          </p:spTgt>
                                        </p:tgtEl>
                                        <p:attrNameLst>
                                          <p:attrName>style.visibility</p:attrName>
                                        </p:attrNameLst>
                                      </p:cBhvr>
                                      <p:to>
                                        <p:strVal val="visible"/>
                                      </p:to>
                                    </p:set>
                                    <p:animEffect transition="in" filter="wipe(left)">
                                      <p:cBhvr>
                                        <p:cTn id="21" dur="500"/>
                                        <p:tgtEl>
                                          <p:spTgt spid="2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500"/>
                            </p:stCondLst>
                            <p:childTnLst>
                              <p:par>
                                <p:cTn id="53" presetID="22" presetClass="entr" presetSubtype="8" fill="hold" nodeType="afterEffect">
                                  <p:stCondLst>
                                    <p:cond delay="100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500"/>
                                        <p:tgtEl>
                                          <p:spTgt spid="8"/>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22">
                                            <p:txEl>
                                              <p:pRg st="0" end="0"/>
                                            </p:txEl>
                                          </p:spTgt>
                                        </p:tgtEl>
                                        <p:attrNameLst>
                                          <p:attrName>style.visibility</p:attrName>
                                        </p:attrNameLst>
                                      </p:cBhvr>
                                      <p:to>
                                        <p:strVal val="visible"/>
                                      </p:to>
                                    </p:set>
                                    <p:animEffect transition="in" filter="wipe(left)">
                                      <p:cBhvr>
                                        <p:cTn id="65" dur="500"/>
                                        <p:tgtEl>
                                          <p:spTgt spid="22">
                                            <p:txEl>
                                              <p:pRg st="0" end="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23">
                                            <p:txEl>
                                              <p:pRg st="0" end="0"/>
                                            </p:txEl>
                                          </p:spTgt>
                                        </p:tgtEl>
                                        <p:attrNameLst>
                                          <p:attrName>style.visibility</p:attrName>
                                        </p:attrNameLst>
                                      </p:cBhvr>
                                      <p:to>
                                        <p:strVal val="visible"/>
                                      </p:to>
                                    </p:set>
                                    <p:animEffect transition="in" filter="wipe(left)">
                                      <p:cBhvr>
                                        <p:cTn id="70"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9" grpId="0" bldLvl="0" animBg="1"/>
      <p:bldP spid="10" grpId="0"/>
      <p:bldP spid="21" grpId="0" build="p"/>
      <p:bldP spid="22" grpId="0" build="p"/>
      <p:bldP spid="2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二、静态工作点分析</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0" name="图片 19"/>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3" name="Text Box 2"/>
          <p:cNvSpPr txBox="1">
            <a:spLocks noChangeArrowheads="1"/>
          </p:cNvSpPr>
          <p:nvPr/>
        </p:nvSpPr>
        <p:spPr bwMode="auto">
          <a:xfrm>
            <a:off x="1651953" y="1453992"/>
            <a:ext cx="5473700" cy="461645"/>
          </a:xfrm>
          <a:prstGeom prst="rect">
            <a:avLst/>
          </a:prstGeom>
          <a:noFill/>
          <a:ln>
            <a:noFill/>
          </a:ln>
          <a:effectLst/>
        </p:spPr>
        <p:txBody>
          <a:bodyPr lIns="90000" tIns="46800" rIns="90000" bIns="46800" anchor="ctr">
            <a:spAutoFit/>
          </a:bodyPr>
          <a:lstStyle/>
          <a:p>
            <a:pPr marR="0" defTabSz="914400" eaLnBrk="1" hangingPunct="1">
              <a:spcBef>
                <a:spcPct val="50000"/>
              </a:spcBef>
              <a:buClrTx/>
              <a:buSzTx/>
              <a:buFontTx/>
              <a:buNone/>
              <a:defRPr/>
            </a:pPr>
            <a:r>
              <a:rPr kumimoji="0" lang="zh-CN" altLang="en-US" sz="2400" kern="1200" cap="none" spc="0" normalizeH="0" baseline="0" noProof="0" dirty="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0" lang="en-US" altLang="zh-CN" sz="2400" kern="1200" cap="none" spc="0" normalizeH="0" baseline="0" noProof="0" dirty="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0" lang="zh-CN" altLang="en-US" sz="2400" kern="1200" cap="none" spc="0" normalizeH="0" baseline="0" noProof="0" dirty="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0" lang="zh-CN" altLang="en-US" sz="2400"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用估算法计算静态工作点。</a:t>
            </a:r>
          </a:p>
        </p:txBody>
      </p:sp>
      <p:sp>
        <p:nvSpPr>
          <p:cNvPr id="6" name="Text Box 4"/>
          <p:cNvSpPr txBox="1"/>
          <p:nvPr/>
        </p:nvSpPr>
        <p:spPr>
          <a:xfrm>
            <a:off x="1013778" y="2386648"/>
            <a:ext cx="1181100" cy="519112"/>
          </a:xfrm>
          <a:prstGeom prst="rect">
            <a:avLst/>
          </a:prstGeom>
          <a:noFill/>
          <a:ln w="38100">
            <a:noFill/>
          </a:ln>
        </p:spPr>
        <p:txBody>
          <a:bodyPr lIns="90000" tIns="46800" rIns="90000" bIns="46800" anchor="ctr" anchorCtr="0">
            <a:sp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kern="1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latin typeface="+mn-lt"/>
                <a:ea typeface="+mn-ea"/>
                <a:cs typeface="+mn-cs"/>
              </a:defRPr>
            </a:lvl2pPr>
            <a:lvl3pPr marL="1143000" indent="-228600" algn="l" rtl="0" eaLnBrk="0" fontAlgn="base" hangingPunct="0">
              <a:spcBef>
                <a:spcPct val="20000"/>
              </a:spcBef>
              <a:spcAft>
                <a:spcPct val="0"/>
              </a:spcAft>
              <a:buClr>
                <a:schemeClr val="accent2"/>
              </a:buClr>
              <a:buSzPct val="60000"/>
              <a:buFont typeface="Wingdings" panose="05000000000000000000" pitchFamily="2" charset="2"/>
              <a:buChar char="n"/>
              <a:defRPr sz="2400" kern="1200">
                <a:solidFill>
                  <a:schemeClr val="tx1"/>
                </a:solidFill>
                <a:effectLst/>
                <a:latin typeface="+mn-lt"/>
                <a:ea typeface="+mn-ea"/>
                <a:cs typeface="+mn-cs"/>
              </a:defRPr>
            </a:lvl3pPr>
            <a:lvl4pPr marL="1600200" indent="-228600" algn="l" rtl="0" eaLnBrk="0" fontAlgn="base" hangingPunct="0">
              <a:spcBef>
                <a:spcPct val="20000"/>
              </a:spcBef>
              <a:spcAft>
                <a:spcPct val="0"/>
              </a:spcAft>
              <a:buClr>
                <a:schemeClr val="tx2"/>
              </a:buClr>
              <a:buChar char="•"/>
              <a:defRPr sz="2000" kern="1200">
                <a:solidFill>
                  <a:schemeClr val="tx1"/>
                </a:solidFill>
                <a:effectLst/>
                <a:latin typeface="+mn-lt"/>
                <a:ea typeface="+mn-ea"/>
                <a:cs typeface="+mn-cs"/>
              </a:defRPr>
            </a:lvl4pPr>
            <a:lvl5pPr marL="20574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000" kern="1200">
                <a:solidFill>
                  <a:schemeClr val="tx1"/>
                </a:solidFill>
                <a:effectLst/>
                <a:latin typeface="+mn-lt"/>
                <a:ea typeface="+mn-ea"/>
                <a:cs typeface="+mn-cs"/>
              </a:defRPr>
            </a:lvl5pPr>
          </a:lstStyle>
          <a:p>
            <a:pPr marL="0" lvl="0" indent="0" eaLnBrk="1" hangingPunct="1">
              <a:spcBef>
                <a:spcPct val="50000"/>
              </a:spcBef>
              <a:buClrTx/>
              <a:buSzTx/>
              <a:buFontTx/>
              <a:buNone/>
            </a:pPr>
            <a:r>
              <a:rPr lang="zh-CN" altLang="en-US" sz="2800" b="1" dirty="0">
                <a:solidFill>
                  <a:srgbClr val="000099"/>
                </a:solidFill>
                <a:latin typeface="Times New Roman" panose="02020603050405020304" pitchFamily="18" charset="0"/>
              </a:rPr>
              <a:t>解：</a:t>
            </a:r>
          </a:p>
        </p:txBody>
      </p:sp>
      <p:graphicFrame>
        <p:nvGraphicFramePr>
          <p:cNvPr id="8" name="Object 6"/>
          <p:cNvGraphicFramePr>
            <a:graphicFrameLocks noChangeAspect="1"/>
          </p:cNvGraphicFramePr>
          <p:nvPr/>
        </p:nvGraphicFramePr>
        <p:xfrm>
          <a:off x="1908175" y="2313940"/>
          <a:ext cx="4513580" cy="1115060"/>
        </p:xfrm>
        <a:graphic>
          <a:graphicData uri="http://schemas.openxmlformats.org/presentationml/2006/ole">
            <mc:AlternateContent xmlns:mc="http://schemas.openxmlformats.org/markup-compatibility/2006">
              <mc:Choice xmlns:v="urn:schemas-microsoft-com:vml" Requires="v">
                <p:oleObj r:id="rId3" imgW="1943100" imgH="431800" progId="Equation.3">
                  <p:embed/>
                </p:oleObj>
              </mc:Choice>
              <mc:Fallback>
                <p:oleObj r:id="rId3" imgW="1943100" imgH="431800" progId="Equation.3">
                  <p:embed/>
                  <p:pic>
                    <p:nvPicPr>
                      <p:cNvPr id="0" name="图片 3148"/>
                      <p:cNvPicPr/>
                      <p:nvPr/>
                    </p:nvPicPr>
                    <p:blipFill>
                      <a:blip r:embed="rId4">
                        <a:clrChange>
                          <a:clrFrom>
                            <a:srgbClr val="000000"/>
                          </a:clrFrom>
                          <a:clrTo>
                            <a:srgbClr val="003B76"/>
                          </a:clrTo>
                        </a:clrChange>
                        <a:biLevel thresh="50000"/>
                      </a:blip>
                      <a:stretch>
                        <a:fillRect/>
                      </a:stretch>
                    </p:blipFill>
                    <p:spPr>
                      <a:xfrm>
                        <a:off x="1908175" y="2313940"/>
                        <a:ext cx="4513580" cy="1115060"/>
                      </a:xfrm>
                      <a:prstGeom prst="rect">
                        <a:avLst/>
                      </a:prstGeom>
                      <a:noFill/>
                      <a:ln w="38100">
                        <a:noFill/>
                        <a:miter/>
                      </a:ln>
                    </p:spPr>
                  </p:pic>
                </p:oleObj>
              </mc:Fallback>
            </mc:AlternateContent>
          </a:graphicData>
        </a:graphic>
      </p:graphicFrame>
      <p:graphicFrame>
        <p:nvGraphicFramePr>
          <p:cNvPr id="9" name="Object 7"/>
          <p:cNvGraphicFramePr>
            <a:graphicFrameLocks noChangeAspect="1"/>
          </p:cNvGraphicFramePr>
          <p:nvPr>
            <p:extLst>
              <p:ext uri="{D42A27DB-BD31-4B8C-83A1-F6EECF244321}">
                <p14:modId xmlns:p14="http://schemas.microsoft.com/office/powerpoint/2010/main" val="141296542"/>
              </p:ext>
            </p:extLst>
          </p:nvPr>
        </p:nvGraphicFramePr>
        <p:xfrm>
          <a:off x="1651953" y="3572351"/>
          <a:ext cx="5570538" cy="600075"/>
        </p:xfrm>
        <a:graphic>
          <a:graphicData uri="http://schemas.openxmlformats.org/presentationml/2006/ole">
            <mc:AlternateContent xmlns:mc="http://schemas.openxmlformats.org/markup-compatibility/2006">
              <mc:Choice xmlns:v="urn:schemas-microsoft-com:vml" Requires="v">
                <p:oleObj r:id="rId5" imgW="1642110" imgH="144145" progId="Equation.3">
                  <p:embed/>
                </p:oleObj>
              </mc:Choice>
              <mc:Fallback>
                <p:oleObj r:id="rId5" imgW="1642110" imgH="144145" progId="Equation.3">
                  <p:embed/>
                  <p:pic>
                    <p:nvPicPr>
                      <p:cNvPr id="0" name="图片 3149"/>
                      <p:cNvPicPr/>
                      <p:nvPr/>
                    </p:nvPicPr>
                    <p:blipFill>
                      <a:blip r:embed="rId6">
                        <a:clrChange>
                          <a:clrFrom>
                            <a:srgbClr val="000000"/>
                          </a:clrFrom>
                          <a:clrTo>
                            <a:srgbClr val="0066CC"/>
                          </a:clrTo>
                        </a:clrChange>
                      </a:blip>
                      <a:stretch>
                        <a:fillRect/>
                      </a:stretch>
                    </p:blipFill>
                    <p:spPr>
                      <a:xfrm>
                        <a:off x="1651953" y="3572351"/>
                        <a:ext cx="5570538" cy="600075"/>
                      </a:xfrm>
                      <a:prstGeom prst="rect">
                        <a:avLst/>
                      </a:prstGeom>
                      <a:solidFill>
                        <a:schemeClr val="bg2">
                          <a:lumMod val="75000"/>
                        </a:schemeClr>
                      </a:solidFill>
                      <a:ln w="38100">
                        <a:noFill/>
                        <a:miter/>
                      </a:ln>
                    </p:spPr>
                  </p:pic>
                </p:oleObj>
              </mc:Fallback>
            </mc:AlternateContent>
          </a:graphicData>
        </a:graphic>
      </p:graphicFrame>
      <p:graphicFrame>
        <p:nvGraphicFramePr>
          <p:cNvPr id="10" name="Object 8"/>
          <p:cNvGraphicFramePr>
            <a:graphicFrameLocks noChangeAspect="1"/>
          </p:cNvGraphicFramePr>
          <p:nvPr>
            <p:extLst>
              <p:ext uri="{D42A27DB-BD31-4B8C-83A1-F6EECF244321}">
                <p14:modId xmlns:p14="http://schemas.microsoft.com/office/powerpoint/2010/main" val="2664490258"/>
              </p:ext>
            </p:extLst>
          </p:nvPr>
        </p:nvGraphicFramePr>
        <p:xfrm>
          <a:off x="1823770" y="4452552"/>
          <a:ext cx="4682390" cy="1403486"/>
        </p:xfrm>
        <a:graphic>
          <a:graphicData uri="http://schemas.openxmlformats.org/presentationml/2006/ole">
            <mc:AlternateContent xmlns:mc="http://schemas.openxmlformats.org/markup-compatibility/2006">
              <mc:Choice xmlns:v="urn:schemas-microsoft-com:vml" Requires="v">
                <p:oleObj r:id="rId7" imgW="1638300" imgH="457200" progId="Equation.3">
                  <p:embed/>
                </p:oleObj>
              </mc:Choice>
              <mc:Fallback>
                <p:oleObj r:id="rId7" imgW="1638300" imgH="457200" progId="Equation.3">
                  <p:embed/>
                  <p:pic>
                    <p:nvPicPr>
                      <p:cNvPr id="0" name="图片 3150"/>
                      <p:cNvPicPr/>
                      <p:nvPr/>
                    </p:nvPicPr>
                    <p:blipFill>
                      <a:blip r:embed="rId8">
                        <a:clrChange>
                          <a:clrFrom>
                            <a:srgbClr val="000000"/>
                          </a:clrFrom>
                          <a:clrTo>
                            <a:srgbClr val="000099"/>
                          </a:clrTo>
                        </a:clrChange>
                      </a:blip>
                      <a:stretch>
                        <a:fillRect/>
                      </a:stretch>
                    </p:blipFill>
                    <p:spPr>
                      <a:xfrm>
                        <a:off x="1823770" y="4452552"/>
                        <a:ext cx="4682390" cy="1403486"/>
                      </a:xfrm>
                      <a:prstGeom prst="rect">
                        <a:avLst/>
                      </a:prstGeom>
                      <a:noFill/>
                      <a:ln w="38100">
                        <a:noFill/>
                        <a:miter/>
                      </a:ln>
                    </p:spPr>
                  </p:pic>
                </p:oleObj>
              </mc:Fallback>
            </mc:AlternateContent>
          </a:graphicData>
        </a:graphic>
      </p:graphicFrame>
      <p:pic>
        <p:nvPicPr>
          <p:cNvPr id="41992" name="Picture 45" descr="图片10"/>
          <p:cNvPicPr>
            <a:picLocks noChangeAspect="1"/>
          </p:cNvPicPr>
          <p:nvPr/>
        </p:nvPicPr>
        <p:blipFill>
          <a:blip r:embed="rId9"/>
          <a:stretch>
            <a:fillRect/>
          </a:stretch>
        </p:blipFill>
        <p:spPr>
          <a:xfrm>
            <a:off x="7512685" y="1990407"/>
            <a:ext cx="3498908" cy="365669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二、静态工作点分析</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3" name="图片 1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pic>
        <p:nvPicPr>
          <p:cNvPr id="28" name="Picture 92" descr="图片11">
            <a:extLst>
              <a:ext uri="{FF2B5EF4-FFF2-40B4-BE49-F238E27FC236}">
                <a16:creationId xmlns:a16="http://schemas.microsoft.com/office/drawing/2014/main" id="{490A228A-47C2-5DBB-131C-E17A49A7D4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8716" y="1784292"/>
            <a:ext cx="2989262" cy="330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 Box 2">
            <a:extLst>
              <a:ext uri="{FF2B5EF4-FFF2-40B4-BE49-F238E27FC236}">
                <a16:creationId xmlns:a16="http://schemas.microsoft.com/office/drawing/2014/main" id="{14275E7A-6BC0-A4D6-F9FD-2DCC0D502512}"/>
              </a:ext>
            </a:extLst>
          </p:cNvPr>
          <p:cNvSpPr txBox="1">
            <a:spLocks noChangeArrowheads="1"/>
          </p:cNvSpPr>
          <p:nvPr/>
        </p:nvSpPr>
        <p:spPr bwMode="auto">
          <a:xfrm>
            <a:off x="1465841" y="1192800"/>
            <a:ext cx="8382000" cy="463846"/>
          </a:xfrm>
          <a:prstGeom prst="rect">
            <a:avLst/>
          </a:prstGeom>
          <a:noFill/>
          <a:ln>
            <a:noFill/>
          </a:ln>
          <a:effectLst/>
        </p:spPr>
        <p:txBody>
          <a:bodyPr lIns="90000" tIns="46800" rIns="90000" bIns="46800" anchor="ctr">
            <a:spAutoFit/>
          </a:bodyPr>
          <a:lstStyle/>
          <a:p>
            <a:pPr eaLnBrk="1" hangingPunct="1">
              <a:spcBef>
                <a:spcPct val="50000"/>
              </a:spcBef>
              <a:defRPr/>
            </a:pPr>
            <a:r>
              <a:rPr lang="zh-CN" altLang="en-US" sz="2400" dirty="0">
                <a:solidFill>
                  <a:srgbClr val="CC0000"/>
                </a:solidFill>
                <a:effectLst>
                  <a:outerShdw blurRad="38100" dist="38100" dir="2700000" algn="tl">
                    <a:srgbClr val="C0C0C0"/>
                  </a:outerShdw>
                </a:effectLst>
                <a:latin typeface="Times New Roman" panose="02020603050405020304" pitchFamily="18" charset="0"/>
              </a:rPr>
              <a:t>例</a:t>
            </a:r>
            <a:r>
              <a:rPr lang="en-US" altLang="zh-CN" sz="2400" dirty="0">
                <a:solidFill>
                  <a:srgbClr val="CC0000"/>
                </a:solidFill>
                <a:effectLst>
                  <a:outerShdw blurRad="38100" dist="38100" dir="2700000" algn="tl">
                    <a:srgbClr val="C0C0C0"/>
                  </a:outerShdw>
                </a:effectLst>
                <a:latin typeface="Times New Roman" panose="02020603050405020304" pitchFamily="18" charset="0"/>
              </a:rPr>
              <a:t>2</a:t>
            </a:r>
            <a:r>
              <a:rPr lang="zh-CN" altLang="en-US" sz="2400" dirty="0">
                <a:solidFill>
                  <a:srgbClr val="CC0000"/>
                </a:solidFill>
                <a:effectLst>
                  <a:outerShdw blurRad="38100" dist="38100" dir="2700000" algn="tl">
                    <a:srgbClr val="C0C0C0"/>
                  </a:outerShdw>
                </a:effectLst>
                <a:latin typeface="Times New Roman" panose="02020603050405020304" pitchFamily="18" charset="0"/>
              </a:rPr>
              <a:t>：</a:t>
            </a:r>
            <a:r>
              <a:rPr lang="zh-CN" altLang="en-US" sz="2400" dirty="0">
                <a:solidFill>
                  <a:srgbClr val="000099"/>
                </a:solidFill>
                <a:effectLst>
                  <a:outerShdw blurRad="38100" dist="38100" dir="2700000" algn="tl">
                    <a:srgbClr val="C0C0C0"/>
                  </a:outerShdw>
                </a:effectLst>
                <a:latin typeface="Times New Roman" panose="02020603050405020304" pitchFamily="18" charset="0"/>
              </a:rPr>
              <a:t>用估算法计算图示电路的静态工作点。</a:t>
            </a:r>
          </a:p>
        </p:txBody>
      </p:sp>
      <p:graphicFrame>
        <p:nvGraphicFramePr>
          <p:cNvPr id="30" name="Object 3">
            <a:extLst>
              <a:ext uri="{FF2B5EF4-FFF2-40B4-BE49-F238E27FC236}">
                <a16:creationId xmlns:a16="http://schemas.microsoft.com/office/drawing/2014/main" id="{15606E50-D828-8B42-3D53-25140DF52013}"/>
              </a:ext>
            </a:extLst>
          </p:cNvPr>
          <p:cNvGraphicFramePr>
            <a:graphicFrameLocks noChangeAspect="1"/>
          </p:cNvGraphicFramePr>
          <p:nvPr>
            <p:extLst>
              <p:ext uri="{D42A27DB-BD31-4B8C-83A1-F6EECF244321}">
                <p14:modId xmlns:p14="http://schemas.microsoft.com/office/powerpoint/2010/main" val="1340731212"/>
              </p:ext>
            </p:extLst>
          </p:nvPr>
        </p:nvGraphicFramePr>
        <p:xfrm>
          <a:off x="5058353" y="5073592"/>
          <a:ext cx="3679825" cy="1082675"/>
        </p:xfrm>
        <a:graphic>
          <a:graphicData uri="http://schemas.openxmlformats.org/presentationml/2006/ole">
            <mc:AlternateContent xmlns:mc="http://schemas.openxmlformats.org/markup-compatibility/2006">
              <mc:Choice xmlns:v="urn:schemas-microsoft-com:vml" Requires="v">
                <p:oleObj name="公式" r:id="rId4" imgW="1590642" imgH="371281" progId="Equation.3">
                  <p:embed/>
                </p:oleObj>
              </mc:Choice>
              <mc:Fallback>
                <p:oleObj name="公式" r:id="rId4" imgW="1590642" imgH="371281" progId="Equation.3">
                  <p:embed/>
                  <p:pic>
                    <p:nvPicPr>
                      <p:cNvPr id="4" name="Object 3">
                        <a:extLst>
                          <a:ext uri="{FF2B5EF4-FFF2-40B4-BE49-F238E27FC236}">
                            <a16:creationId xmlns:a16="http://schemas.microsoft.com/office/drawing/2014/main" id="{7F3E199B-E258-E240-A7AB-E4758EB5F8C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58353" y="5073592"/>
                        <a:ext cx="3679825" cy="1082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4">
            <a:extLst>
              <a:ext uri="{FF2B5EF4-FFF2-40B4-BE49-F238E27FC236}">
                <a16:creationId xmlns:a16="http://schemas.microsoft.com/office/drawing/2014/main" id="{E4EEDD24-D117-CF77-7772-C683D65B8137}"/>
              </a:ext>
            </a:extLst>
          </p:cNvPr>
          <p:cNvGraphicFramePr>
            <a:graphicFrameLocks noChangeAspect="1"/>
          </p:cNvGraphicFramePr>
          <p:nvPr>
            <p:extLst>
              <p:ext uri="{D42A27DB-BD31-4B8C-83A1-F6EECF244321}">
                <p14:modId xmlns:p14="http://schemas.microsoft.com/office/powerpoint/2010/main" val="4170764894"/>
              </p:ext>
            </p:extLst>
          </p:nvPr>
        </p:nvGraphicFramePr>
        <p:xfrm>
          <a:off x="5015491" y="3376555"/>
          <a:ext cx="3217862" cy="1089025"/>
        </p:xfrm>
        <a:graphic>
          <a:graphicData uri="http://schemas.openxmlformats.org/presentationml/2006/ole">
            <mc:AlternateContent xmlns:mc="http://schemas.openxmlformats.org/markup-compatibility/2006">
              <mc:Choice xmlns:v="urn:schemas-microsoft-com:vml" Requires="v">
                <p:oleObj name="Equation" r:id="rId6" imgW="1266858" imgH="409672" progId="Equation.3">
                  <p:embed/>
                </p:oleObj>
              </mc:Choice>
              <mc:Fallback>
                <p:oleObj name="Equation" r:id="rId6" imgW="1266858" imgH="409672" progId="Equation.3">
                  <p:embed/>
                  <p:pic>
                    <p:nvPicPr>
                      <p:cNvPr id="5" name="Object 4">
                        <a:extLst>
                          <a:ext uri="{FF2B5EF4-FFF2-40B4-BE49-F238E27FC236}">
                            <a16:creationId xmlns:a16="http://schemas.microsoft.com/office/drawing/2014/main" id="{8DC36DA7-A151-9505-31FF-3C0F87F0947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15491" y="3376555"/>
                        <a:ext cx="3217862" cy="1089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5">
            <a:extLst>
              <a:ext uri="{FF2B5EF4-FFF2-40B4-BE49-F238E27FC236}">
                <a16:creationId xmlns:a16="http://schemas.microsoft.com/office/drawing/2014/main" id="{9588FFAF-9114-8010-F940-DD426E4FD363}"/>
              </a:ext>
            </a:extLst>
          </p:cNvPr>
          <p:cNvGraphicFramePr>
            <a:graphicFrameLocks noChangeAspect="1"/>
          </p:cNvGraphicFramePr>
          <p:nvPr>
            <p:extLst>
              <p:ext uri="{D42A27DB-BD31-4B8C-83A1-F6EECF244321}">
                <p14:modId xmlns:p14="http://schemas.microsoft.com/office/powerpoint/2010/main" val="2298648743"/>
              </p:ext>
            </p:extLst>
          </p:nvPr>
        </p:nvGraphicFramePr>
        <p:xfrm>
          <a:off x="5053591" y="4456055"/>
          <a:ext cx="1595437" cy="638175"/>
        </p:xfrm>
        <a:graphic>
          <a:graphicData uri="http://schemas.openxmlformats.org/presentationml/2006/ole">
            <mc:AlternateContent xmlns:mc="http://schemas.openxmlformats.org/markup-compatibility/2006">
              <mc:Choice xmlns:v="urn:schemas-microsoft-com:vml" Requires="v">
                <p:oleObj name="公式" r:id="rId8" imgW="600270" imgH="219172" progId="Equation.3">
                  <p:embed/>
                </p:oleObj>
              </mc:Choice>
              <mc:Fallback>
                <p:oleObj name="公式" r:id="rId8" imgW="600270" imgH="219172" progId="Equation.3">
                  <p:embed/>
                  <p:pic>
                    <p:nvPicPr>
                      <p:cNvPr id="6" name="Object 5">
                        <a:extLst>
                          <a:ext uri="{FF2B5EF4-FFF2-40B4-BE49-F238E27FC236}">
                            <a16:creationId xmlns:a16="http://schemas.microsoft.com/office/drawing/2014/main" id="{FB239478-28A7-F0A2-D72F-F5FFE825FDE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53591" y="4456055"/>
                        <a:ext cx="1595437" cy="638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6">
            <a:extLst>
              <a:ext uri="{FF2B5EF4-FFF2-40B4-BE49-F238E27FC236}">
                <a16:creationId xmlns:a16="http://schemas.microsoft.com/office/drawing/2014/main" id="{C5859E2E-1383-08D9-57DD-16D96FCFA821}"/>
              </a:ext>
            </a:extLst>
          </p:cNvPr>
          <p:cNvGraphicFramePr>
            <a:graphicFrameLocks noChangeAspect="1"/>
          </p:cNvGraphicFramePr>
          <p:nvPr>
            <p:extLst>
              <p:ext uri="{D42A27DB-BD31-4B8C-83A1-F6EECF244321}">
                <p14:modId xmlns:p14="http://schemas.microsoft.com/office/powerpoint/2010/main" val="1183810744"/>
              </p:ext>
            </p:extLst>
          </p:nvPr>
        </p:nvGraphicFramePr>
        <p:xfrm>
          <a:off x="4909128" y="2233555"/>
          <a:ext cx="3619500" cy="581025"/>
        </p:xfrm>
        <a:graphic>
          <a:graphicData uri="http://schemas.openxmlformats.org/presentationml/2006/ole">
            <mc:AlternateContent xmlns:mc="http://schemas.openxmlformats.org/markup-compatibility/2006">
              <mc:Choice xmlns:v="urn:schemas-microsoft-com:vml" Requires="v">
                <p:oleObj name="Equation" r:id="rId10" imgW="1590642" imgH="190500" progId="Equation.3">
                  <p:embed/>
                </p:oleObj>
              </mc:Choice>
              <mc:Fallback>
                <p:oleObj name="Equation" r:id="rId10" imgW="1590642" imgH="190500" progId="Equation.3">
                  <p:embed/>
                  <p:pic>
                    <p:nvPicPr>
                      <p:cNvPr id="7" name="Object 6">
                        <a:extLst>
                          <a:ext uri="{FF2B5EF4-FFF2-40B4-BE49-F238E27FC236}">
                            <a16:creationId xmlns:a16="http://schemas.microsoft.com/office/drawing/2014/main" id="{A72255F5-9238-5DB1-E90A-766C96A4AA7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09128" y="2233555"/>
                        <a:ext cx="3619500" cy="581025"/>
                      </a:xfrm>
                      <a:prstGeom prst="rect">
                        <a:avLst/>
                      </a:prstGeom>
                      <a:solidFill>
                        <a:schemeClr val="bg2">
                          <a:lumMod val="75000"/>
                        </a:schemeClr>
                      </a:solidFill>
                      <a:ln>
                        <a:noFill/>
                      </a:ln>
                      <a:effectLst/>
                    </p:spPr>
                  </p:pic>
                </p:oleObj>
              </mc:Fallback>
            </mc:AlternateContent>
          </a:graphicData>
        </a:graphic>
      </p:graphicFrame>
      <p:graphicFrame>
        <p:nvGraphicFramePr>
          <p:cNvPr id="34" name="Object 7">
            <a:extLst>
              <a:ext uri="{FF2B5EF4-FFF2-40B4-BE49-F238E27FC236}">
                <a16:creationId xmlns:a16="http://schemas.microsoft.com/office/drawing/2014/main" id="{B269955C-2D07-AE7B-2E61-5C594852792C}"/>
              </a:ext>
            </a:extLst>
          </p:cNvPr>
          <p:cNvGraphicFramePr>
            <a:graphicFrameLocks noChangeAspect="1"/>
          </p:cNvGraphicFramePr>
          <p:nvPr>
            <p:extLst>
              <p:ext uri="{D42A27DB-BD31-4B8C-83A1-F6EECF244321}">
                <p14:modId xmlns:p14="http://schemas.microsoft.com/office/powerpoint/2010/main" val="2582398656"/>
              </p:ext>
            </p:extLst>
          </p:nvPr>
        </p:nvGraphicFramePr>
        <p:xfrm>
          <a:off x="5596516" y="2879667"/>
          <a:ext cx="3860800" cy="527050"/>
        </p:xfrm>
        <a:graphic>
          <a:graphicData uri="http://schemas.openxmlformats.org/presentationml/2006/ole">
            <mc:AlternateContent xmlns:mc="http://schemas.openxmlformats.org/markup-compatibility/2006">
              <mc:Choice xmlns:v="urn:schemas-microsoft-com:vml" Requires="v">
                <p:oleObj name="Equation" r:id="rId12" imgW="1762288" imgH="180781" progId="Equation.3">
                  <p:embed/>
                </p:oleObj>
              </mc:Choice>
              <mc:Fallback>
                <p:oleObj name="Equation" r:id="rId12" imgW="1762288" imgH="180781" progId="Equation.3">
                  <p:embed/>
                  <p:pic>
                    <p:nvPicPr>
                      <p:cNvPr id="8" name="Object 7">
                        <a:extLst>
                          <a:ext uri="{FF2B5EF4-FFF2-40B4-BE49-F238E27FC236}">
                            <a16:creationId xmlns:a16="http://schemas.microsoft.com/office/drawing/2014/main" id="{05A488E5-762C-DF62-7482-AC3B97B0214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596516" y="2879667"/>
                        <a:ext cx="3860800" cy="527050"/>
                      </a:xfrm>
                      <a:prstGeom prst="rect">
                        <a:avLst/>
                      </a:prstGeom>
                      <a:solidFill>
                        <a:schemeClr val="bg2">
                          <a:lumMod val="75000"/>
                        </a:schemeClr>
                      </a:solidFill>
                      <a:ln>
                        <a:noFill/>
                      </a:ln>
                      <a:effectLst/>
                    </p:spPr>
                  </p:pic>
                </p:oleObj>
              </mc:Fallback>
            </mc:AlternateContent>
          </a:graphicData>
        </a:graphic>
      </p:graphicFrame>
      <p:sp>
        <p:nvSpPr>
          <p:cNvPr id="35" name="Rectangle 8">
            <a:extLst>
              <a:ext uri="{FF2B5EF4-FFF2-40B4-BE49-F238E27FC236}">
                <a16:creationId xmlns:a16="http://schemas.microsoft.com/office/drawing/2014/main" id="{2F8BE0BB-7153-A4DD-8829-83544CA347FA}"/>
              </a:ext>
            </a:extLst>
          </p:cNvPr>
          <p:cNvSpPr>
            <a:spLocks noChangeArrowheads="1"/>
          </p:cNvSpPr>
          <p:nvPr/>
        </p:nvSpPr>
        <p:spPr bwMode="auto">
          <a:xfrm>
            <a:off x="1321378" y="6076892"/>
            <a:ext cx="8497888" cy="461665"/>
          </a:xfrm>
          <a:prstGeom prst="rect">
            <a:avLst/>
          </a:prstGeom>
          <a:noFill/>
          <a:ln>
            <a:noFill/>
          </a:ln>
          <a:effectLst/>
        </p:spPr>
        <p:txBody>
          <a:bodyPr>
            <a:spAutoFit/>
          </a:bodyPr>
          <a:lstStyle/>
          <a:p>
            <a:pPr eaLnBrk="1" hangingPunct="1">
              <a:defRPr/>
            </a:pPr>
            <a:r>
              <a:rPr lang="en-US" altLang="zh-CN" sz="2400" dirty="0">
                <a:solidFill>
                  <a:srgbClr val="000099"/>
                </a:solidFill>
                <a:effectLst>
                  <a:outerShdw blurRad="38100" dist="38100" dir="2700000" algn="tl">
                    <a:srgbClr val="C0C0C0"/>
                  </a:outerShdw>
                </a:effectLst>
              </a:rPr>
              <a:t>    </a:t>
            </a:r>
            <a:r>
              <a:rPr lang="zh-CN" altLang="en-US" sz="2400" dirty="0">
                <a:effectLst>
                  <a:outerShdw blurRad="38100" dist="38100" dir="2700000" algn="tl">
                    <a:srgbClr val="C0C0C0"/>
                  </a:outerShdw>
                </a:effectLst>
              </a:rPr>
              <a:t>由例</a:t>
            </a:r>
            <a:r>
              <a:rPr lang="en-US" altLang="zh-CN" sz="2400" dirty="0">
                <a:effectLst>
                  <a:outerShdw blurRad="38100" dist="38100" dir="2700000" algn="tl">
                    <a:srgbClr val="C0C0C0"/>
                  </a:outerShdw>
                </a:effectLst>
                <a:latin typeface="Times New Roman" panose="02020603050405020304" pitchFamily="18" charset="0"/>
              </a:rPr>
              <a:t>1</a:t>
            </a:r>
            <a:r>
              <a:rPr lang="zh-CN" altLang="en-US" sz="2400" dirty="0">
                <a:effectLst>
                  <a:outerShdw blurRad="38100" dist="38100" dir="2700000" algn="tl">
                    <a:srgbClr val="C0C0C0"/>
                  </a:outerShdw>
                </a:effectLst>
              </a:rPr>
              <a:t>、例</a:t>
            </a:r>
            <a:r>
              <a:rPr lang="en-US" altLang="zh-CN" sz="2400" dirty="0">
                <a:effectLst>
                  <a:outerShdw blurRad="38100" dist="38100" dir="2700000" algn="tl">
                    <a:srgbClr val="C0C0C0"/>
                  </a:outerShdw>
                </a:effectLst>
                <a:latin typeface="Times New Roman" panose="02020603050405020304" pitchFamily="18" charset="0"/>
              </a:rPr>
              <a:t>2</a:t>
            </a:r>
            <a:r>
              <a:rPr lang="zh-CN" altLang="en-US" sz="2400" dirty="0">
                <a:effectLst>
                  <a:outerShdw blurRad="38100" dist="38100" dir="2700000" algn="tl">
                    <a:srgbClr val="C0C0C0"/>
                  </a:outerShdw>
                </a:effectLst>
              </a:rPr>
              <a:t>可知，当电路不同时，计算</a:t>
            </a:r>
            <a:r>
              <a:rPr lang="zh-CN" altLang="en-US" sz="2400" dirty="0">
                <a:effectLst>
                  <a:outerShdw blurRad="38100" dist="38100" dir="2700000" algn="tl">
                    <a:srgbClr val="C0C0C0"/>
                  </a:outerShdw>
                </a:effectLst>
                <a:latin typeface="Times New Roman" panose="02020603050405020304" pitchFamily="18" charset="0"/>
              </a:rPr>
              <a:t>静态值的公式也不同。</a:t>
            </a:r>
            <a:endParaRPr lang="zh-CN" altLang="en-US" sz="2400" dirty="0">
              <a:effectLst>
                <a:outerShdw blurRad="38100" dist="38100" dir="2700000" algn="tl">
                  <a:srgbClr val="C0C0C0"/>
                </a:outerShdw>
              </a:effectLst>
            </a:endParaRPr>
          </a:p>
        </p:txBody>
      </p:sp>
      <p:sp>
        <p:nvSpPr>
          <p:cNvPr id="36" name="Rectangle 9">
            <a:extLst>
              <a:ext uri="{FF2B5EF4-FFF2-40B4-BE49-F238E27FC236}">
                <a16:creationId xmlns:a16="http://schemas.microsoft.com/office/drawing/2014/main" id="{1442856B-60FE-6101-9991-A323F87233E9}"/>
              </a:ext>
            </a:extLst>
          </p:cNvPr>
          <p:cNvSpPr>
            <a:spLocks noChangeArrowheads="1"/>
          </p:cNvSpPr>
          <p:nvPr/>
        </p:nvSpPr>
        <p:spPr bwMode="auto">
          <a:xfrm>
            <a:off x="4920241" y="1684280"/>
            <a:ext cx="41052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SzTx/>
              <a:buFontTx/>
              <a:buNone/>
            </a:pPr>
            <a:r>
              <a:rPr kumimoji="1" lang="zh-CN" altLang="en-US" sz="2400" b="1" dirty="0">
                <a:solidFill>
                  <a:schemeClr val="tx2"/>
                </a:solidFill>
                <a:latin typeface="宋体" panose="02010600030101010101" pitchFamily="2" charset="-122"/>
              </a:rPr>
              <a:t>解：由</a:t>
            </a:r>
            <a:r>
              <a:rPr kumimoji="1" lang="en-US" altLang="zh-CN" sz="2400" b="1" dirty="0">
                <a:solidFill>
                  <a:schemeClr val="tx2"/>
                </a:solidFill>
                <a:latin typeface="Times New Roman" panose="02020603050405020304" pitchFamily="18" charset="0"/>
              </a:rPr>
              <a:t>KVL</a:t>
            </a:r>
            <a:r>
              <a:rPr kumimoji="1" lang="zh-CN" altLang="en-US" sz="2400" b="1" dirty="0">
                <a:solidFill>
                  <a:schemeClr val="tx2"/>
                </a:solidFill>
                <a:latin typeface="Times New Roman" panose="02020603050405020304" pitchFamily="18" charset="0"/>
              </a:rPr>
              <a:t>可得出</a:t>
            </a:r>
          </a:p>
        </p:txBody>
      </p:sp>
      <p:sp>
        <p:nvSpPr>
          <p:cNvPr id="37" name="Rectangle 10">
            <a:extLst>
              <a:ext uri="{FF2B5EF4-FFF2-40B4-BE49-F238E27FC236}">
                <a16:creationId xmlns:a16="http://schemas.microsoft.com/office/drawing/2014/main" id="{0E48716C-EA5F-E6AC-7B0C-ABD021B3FCC1}"/>
              </a:ext>
            </a:extLst>
          </p:cNvPr>
          <p:cNvSpPr>
            <a:spLocks noChangeArrowheads="1"/>
          </p:cNvSpPr>
          <p:nvPr/>
        </p:nvSpPr>
        <p:spPr bwMode="auto">
          <a:xfrm>
            <a:off x="2685041" y="5125980"/>
            <a:ext cx="245268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SzTx/>
              <a:buFontTx/>
              <a:buNone/>
            </a:pPr>
            <a:r>
              <a:rPr kumimoji="1" lang="zh-CN" altLang="en-US" sz="2400" b="1" dirty="0">
                <a:solidFill>
                  <a:schemeClr val="tx2"/>
                </a:solidFill>
                <a:latin typeface="宋体" panose="02010600030101010101" pitchFamily="2" charset="-122"/>
              </a:rPr>
              <a:t>由</a:t>
            </a:r>
            <a:r>
              <a:rPr kumimoji="1" lang="en-US" altLang="zh-CN" sz="2400" b="1" dirty="0">
                <a:solidFill>
                  <a:schemeClr val="tx2"/>
                </a:solidFill>
                <a:latin typeface="Times New Roman" panose="02020603050405020304" pitchFamily="18" charset="0"/>
              </a:rPr>
              <a:t>KVL</a:t>
            </a:r>
            <a:r>
              <a:rPr kumimoji="1" lang="zh-CN" altLang="en-US" sz="2400" b="1" dirty="0">
                <a:solidFill>
                  <a:schemeClr val="tx2"/>
                </a:solidFill>
                <a:latin typeface="Times New Roman" panose="02020603050405020304" pitchFamily="18" charset="0"/>
              </a:rPr>
              <a:t>可得</a:t>
            </a:r>
          </a:p>
        </p:txBody>
      </p:sp>
      <p:grpSp>
        <p:nvGrpSpPr>
          <p:cNvPr id="38" name="Group 14">
            <a:extLst>
              <a:ext uri="{FF2B5EF4-FFF2-40B4-BE49-F238E27FC236}">
                <a16:creationId xmlns:a16="http://schemas.microsoft.com/office/drawing/2014/main" id="{3FCCC6E7-6A30-46F3-9DE4-BED53290D7F2}"/>
              </a:ext>
            </a:extLst>
          </p:cNvPr>
          <p:cNvGrpSpPr>
            <a:grpSpLocks/>
          </p:cNvGrpSpPr>
          <p:nvPr/>
        </p:nvGrpSpPr>
        <p:grpSpPr bwMode="auto">
          <a:xfrm>
            <a:off x="1978603" y="1823980"/>
            <a:ext cx="1676400" cy="3086100"/>
            <a:chOff x="503" y="936"/>
            <a:chExt cx="1056" cy="1944"/>
          </a:xfrm>
        </p:grpSpPr>
        <p:sp>
          <p:nvSpPr>
            <p:cNvPr id="39" name="Line 15">
              <a:extLst>
                <a:ext uri="{FF2B5EF4-FFF2-40B4-BE49-F238E27FC236}">
                  <a16:creationId xmlns:a16="http://schemas.microsoft.com/office/drawing/2014/main" id="{2A8D53F8-C0C7-15CC-DE10-B77633FDC60F}"/>
                </a:ext>
              </a:extLst>
            </p:cNvPr>
            <p:cNvSpPr>
              <a:spLocks noChangeShapeType="1"/>
            </p:cNvSpPr>
            <p:nvPr/>
          </p:nvSpPr>
          <p:spPr bwMode="auto">
            <a:xfrm>
              <a:off x="509" y="2135"/>
              <a:ext cx="576"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 name="Line 16">
              <a:extLst>
                <a:ext uri="{FF2B5EF4-FFF2-40B4-BE49-F238E27FC236}">
                  <a16:creationId xmlns:a16="http://schemas.microsoft.com/office/drawing/2014/main" id="{0F5F05AD-FCD1-FF10-B888-3976183E5D6E}"/>
                </a:ext>
              </a:extLst>
            </p:cNvPr>
            <p:cNvSpPr>
              <a:spLocks noChangeShapeType="1"/>
            </p:cNvSpPr>
            <p:nvPr/>
          </p:nvSpPr>
          <p:spPr bwMode="auto">
            <a:xfrm>
              <a:off x="1074" y="2146"/>
              <a:ext cx="147" cy="168"/>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Line 17">
              <a:extLst>
                <a:ext uri="{FF2B5EF4-FFF2-40B4-BE49-F238E27FC236}">
                  <a16:creationId xmlns:a16="http://schemas.microsoft.com/office/drawing/2014/main" id="{0AD405D2-28A1-2F66-C8C8-0F53C4DE3657}"/>
                </a:ext>
              </a:extLst>
            </p:cNvPr>
            <p:cNvSpPr>
              <a:spLocks noChangeShapeType="1"/>
            </p:cNvSpPr>
            <p:nvPr/>
          </p:nvSpPr>
          <p:spPr bwMode="auto">
            <a:xfrm>
              <a:off x="505" y="936"/>
              <a:ext cx="0" cy="120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 name="Line 18">
              <a:extLst>
                <a:ext uri="{FF2B5EF4-FFF2-40B4-BE49-F238E27FC236}">
                  <a16:creationId xmlns:a16="http://schemas.microsoft.com/office/drawing/2014/main" id="{F09B317B-6465-7948-C267-354F51EC4EF1}"/>
                </a:ext>
              </a:extLst>
            </p:cNvPr>
            <p:cNvSpPr>
              <a:spLocks noChangeShapeType="1"/>
            </p:cNvSpPr>
            <p:nvPr/>
          </p:nvSpPr>
          <p:spPr bwMode="auto">
            <a:xfrm>
              <a:off x="503" y="936"/>
              <a:ext cx="1056"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19">
              <a:extLst>
                <a:ext uri="{FF2B5EF4-FFF2-40B4-BE49-F238E27FC236}">
                  <a16:creationId xmlns:a16="http://schemas.microsoft.com/office/drawing/2014/main" id="{B542F8AD-46BC-5A58-FFB6-4A37A04BE27D}"/>
                </a:ext>
              </a:extLst>
            </p:cNvPr>
            <p:cNvSpPr>
              <a:spLocks noChangeShapeType="1"/>
            </p:cNvSpPr>
            <p:nvPr/>
          </p:nvSpPr>
          <p:spPr bwMode="auto">
            <a:xfrm>
              <a:off x="1226" y="2304"/>
              <a:ext cx="0" cy="576"/>
            </a:xfrm>
            <a:prstGeom prst="line">
              <a:avLst/>
            </a:prstGeom>
            <a:noFill/>
            <a:ln w="28575">
              <a:solidFill>
                <a:schemeClr val="accent2"/>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4" name="Group 20">
            <a:extLst>
              <a:ext uri="{FF2B5EF4-FFF2-40B4-BE49-F238E27FC236}">
                <a16:creationId xmlns:a16="http://schemas.microsoft.com/office/drawing/2014/main" id="{22D278DB-1B9A-F8B8-97DD-832EAF6259B0}"/>
              </a:ext>
            </a:extLst>
          </p:cNvPr>
          <p:cNvGrpSpPr>
            <a:grpSpLocks/>
          </p:cNvGrpSpPr>
          <p:nvPr/>
        </p:nvGrpSpPr>
        <p:grpSpPr bwMode="auto">
          <a:xfrm>
            <a:off x="3374016" y="2162117"/>
            <a:ext cx="381000" cy="2670175"/>
            <a:chOff x="1344" y="1149"/>
            <a:chExt cx="240" cy="1682"/>
          </a:xfrm>
        </p:grpSpPr>
        <p:sp>
          <p:nvSpPr>
            <p:cNvPr id="45" name="Line 21">
              <a:extLst>
                <a:ext uri="{FF2B5EF4-FFF2-40B4-BE49-F238E27FC236}">
                  <a16:creationId xmlns:a16="http://schemas.microsoft.com/office/drawing/2014/main" id="{74E500E4-17D3-7723-160B-F3A2C884548D}"/>
                </a:ext>
              </a:extLst>
            </p:cNvPr>
            <p:cNvSpPr>
              <a:spLocks noChangeShapeType="1"/>
            </p:cNvSpPr>
            <p:nvPr/>
          </p:nvSpPr>
          <p:spPr bwMode="auto">
            <a:xfrm>
              <a:off x="1368" y="1149"/>
              <a:ext cx="0" cy="1682"/>
            </a:xfrm>
            <a:prstGeom prst="line">
              <a:avLst/>
            </a:prstGeom>
            <a:noFill/>
            <a:ln w="28575">
              <a:solidFill>
                <a:srgbClr val="FF0000"/>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Line 22">
              <a:extLst>
                <a:ext uri="{FF2B5EF4-FFF2-40B4-BE49-F238E27FC236}">
                  <a16:creationId xmlns:a16="http://schemas.microsoft.com/office/drawing/2014/main" id="{D5145FAC-5811-FEF6-5337-C53E3101E991}"/>
                </a:ext>
              </a:extLst>
            </p:cNvPr>
            <p:cNvSpPr>
              <a:spLocks noChangeShapeType="1"/>
            </p:cNvSpPr>
            <p:nvPr/>
          </p:nvSpPr>
          <p:spPr bwMode="auto">
            <a:xfrm>
              <a:off x="1344" y="1152"/>
              <a:ext cx="240"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left)">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up)">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left)">
                                      <p:cBhvr>
                                        <p:cTn id="42" dur="5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left)">
                                      <p:cBhvr>
                                        <p:cTn id="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utoUpdateAnimBg="0"/>
      <p:bldP spid="36" grpId="0" autoUpdateAnimBg="0"/>
      <p:bldP spid="3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4"/>
          <p:cNvSpPr>
            <a:spLocks noChangeArrowheads="1"/>
          </p:cNvSpPr>
          <p:nvPr/>
        </p:nvSpPr>
        <p:spPr bwMode="auto">
          <a:xfrm>
            <a:off x="1" y="-246220"/>
            <a:ext cx="246286" cy="492443"/>
          </a:xfrm>
          <a:prstGeom prst="rect">
            <a:avLst/>
          </a:prstGeom>
          <a:noFill/>
          <a:ln w="9525">
            <a:noFill/>
            <a:miter lim="800000"/>
          </a:ln>
          <a:effectLst/>
        </p:spPr>
        <p:txBody>
          <a:bodyPr vert="horz" wrap="none" lIns="121920" tIns="60960" rIns="121920" bIns="60960" numCol="1" anchor="ctr" anchorCtr="0" compatLnSpc="1">
            <a:spAutoFit/>
          </a:bodyPr>
          <a:lstStyle/>
          <a:p>
            <a:endParaRPr lang="zh-CN" altLang="en-US" sz="2400"/>
          </a:p>
        </p:txBody>
      </p:sp>
      <p:sp>
        <p:nvSpPr>
          <p:cNvPr id="12"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三、动态分析</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3" name="图片 1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pic>
        <p:nvPicPr>
          <p:cNvPr id="6" name="图片 5">
            <a:extLst>
              <a:ext uri="{FF2B5EF4-FFF2-40B4-BE49-F238E27FC236}">
                <a16:creationId xmlns:a16="http://schemas.microsoft.com/office/drawing/2014/main" id="{B298E352-AC46-7B8A-A483-7E2FFF3BAE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420" y="1778924"/>
            <a:ext cx="8204400" cy="2709653"/>
          </a:xfrm>
          <a:prstGeom prst="rect">
            <a:avLst/>
          </a:prstGeom>
        </p:spPr>
      </p:pic>
      <p:sp>
        <p:nvSpPr>
          <p:cNvPr id="11" name="Rectangle 55">
            <a:extLst>
              <a:ext uri="{FF2B5EF4-FFF2-40B4-BE49-F238E27FC236}">
                <a16:creationId xmlns:a16="http://schemas.microsoft.com/office/drawing/2014/main" id="{C7A52106-9343-C1BA-F756-D92BAAB5EC14}"/>
              </a:ext>
            </a:extLst>
          </p:cNvPr>
          <p:cNvSpPr>
            <a:spLocks noChangeArrowheads="1"/>
          </p:cNvSpPr>
          <p:nvPr/>
        </p:nvSpPr>
        <p:spPr bwMode="auto">
          <a:xfrm>
            <a:off x="3553921" y="1242651"/>
            <a:ext cx="4883150" cy="463846"/>
          </a:xfrm>
          <a:prstGeom prst="rect">
            <a:avLst/>
          </a:prstGeom>
          <a:noFill/>
          <a:ln>
            <a:noFill/>
          </a:ln>
          <a:effectLst/>
        </p:spPr>
        <p:txBody>
          <a:bodyPr lIns="90000" tIns="46800" rIns="90000" bIns="46800" anchor="ctr">
            <a:spAutoFit/>
          </a:bodyPr>
          <a:lstStyle/>
          <a:p>
            <a:pPr eaLnBrk="1" hangingPunct="1">
              <a:spcBef>
                <a:spcPct val="50000"/>
              </a:spcBef>
              <a:defRPr/>
            </a:pPr>
            <a:r>
              <a:rPr lang="zh-CN" altLang="en-US" sz="2400" dirty="0">
                <a:effectLst>
                  <a:outerShdw blurRad="38100" dist="38100" dir="2700000" algn="tl">
                    <a:srgbClr val="C0C0C0"/>
                  </a:outerShdw>
                </a:effectLst>
                <a:latin typeface="Times New Roman" panose="02020603050405020304" pitchFamily="18" charset="0"/>
              </a:rPr>
              <a:t>晶体管的微变等效电路</a:t>
            </a:r>
          </a:p>
        </p:txBody>
      </p:sp>
      <p:sp>
        <p:nvSpPr>
          <p:cNvPr id="15" name="Rectangle 55">
            <a:extLst>
              <a:ext uri="{FF2B5EF4-FFF2-40B4-BE49-F238E27FC236}">
                <a16:creationId xmlns:a16="http://schemas.microsoft.com/office/drawing/2014/main" id="{038367E9-446E-8973-A056-40E7FA5F4883}"/>
              </a:ext>
            </a:extLst>
          </p:cNvPr>
          <p:cNvSpPr>
            <a:spLocks noChangeArrowheads="1"/>
          </p:cNvSpPr>
          <p:nvPr/>
        </p:nvSpPr>
        <p:spPr bwMode="auto">
          <a:xfrm>
            <a:off x="2930466" y="4664724"/>
            <a:ext cx="5969694" cy="463846"/>
          </a:xfrm>
          <a:prstGeom prst="rect">
            <a:avLst/>
          </a:prstGeom>
          <a:noFill/>
          <a:ln>
            <a:noFill/>
          </a:ln>
          <a:effectLst/>
        </p:spPr>
        <p:txBody>
          <a:bodyPr wrap="square" lIns="90000" tIns="46800" rIns="90000" bIns="46800" anchor="ctr">
            <a:spAutoFit/>
          </a:bodyPr>
          <a:lstStyle/>
          <a:p>
            <a:pPr eaLnBrk="1" hangingPunct="1">
              <a:spcBef>
                <a:spcPct val="50000"/>
              </a:spcBef>
              <a:defRPr/>
            </a:pPr>
            <a:r>
              <a:rPr lang="zh-CN" altLang="en-US" sz="2400" dirty="0">
                <a:effectLst>
                  <a:outerShdw blurRad="38100" dist="38100" dir="2700000" algn="tl">
                    <a:srgbClr val="C0C0C0"/>
                  </a:outerShdw>
                </a:effectLst>
                <a:latin typeface="Times New Roman" panose="02020603050405020304" pitchFamily="18" charset="0"/>
              </a:rPr>
              <a:t>晶体管                                     微变等效电路</a:t>
            </a:r>
          </a:p>
        </p:txBody>
      </p:sp>
      <p:sp>
        <p:nvSpPr>
          <p:cNvPr id="16" name="Text Box 76">
            <a:extLst>
              <a:ext uri="{FF2B5EF4-FFF2-40B4-BE49-F238E27FC236}">
                <a16:creationId xmlns:a16="http://schemas.microsoft.com/office/drawing/2014/main" id="{4A8ED69B-C744-E5B1-03DA-7B1B7BED19F1}"/>
              </a:ext>
            </a:extLst>
          </p:cNvPr>
          <p:cNvSpPr txBox="1">
            <a:spLocks noChangeArrowheads="1"/>
          </p:cNvSpPr>
          <p:nvPr/>
        </p:nvSpPr>
        <p:spPr bwMode="auto">
          <a:xfrm>
            <a:off x="1753841" y="5447405"/>
            <a:ext cx="3738562" cy="833178"/>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eaLnBrk="1" hangingPunct="1">
              <a:spcBef>
                <a:spcPct val="50000"/>
              </a:spcBef>
              <a:buClrTx/>
              <a:buSzTx/>
              <a:buFontTx/>
              <a:buNone/>
            </a:pPr>
            <a:r>
              <a:rPr kumimoji="1" lang="en-US" altLang="zh-CN" sz="2400" b="1" dirty="0">
                <a:solidFill>
                  <a:schemeClr val="tx2"/>
                </a:solidFill>
                <a:latin typeface="Times New Roman" panose="02020603050405020304" pitchFamily="18" charset="0"/>
              </a:rPr>
              <a:t>    </a:t>
            </a:r>
            <a:r>
              <a:rPr kumimoji="1" lang="zh-CN" altLang="en-US" sz="2400" b="1" dirty="0">
                <a:solidFill>
                  <a:schemeClr val="tx2"/>
                </a:solidFill>
                <a:latin typeface="Times New Roman" panose="02020603050405020304" pitchFamily="18" charset="0"/>
              </a:rPr>
              <a:t>晶体管的</a:t>
            </a:r>
            <a:r>
              <a:rPr kumimoji="1" lang="en-US" altLang="zh-CN" sz="2400" b="1" dirty="0">
                <a:solidFill>
                  <a:schemeClr val="tx2"/>
                </a:solidFill>
                <a:latin typeface="Times New Roman" panose="02020603050405020304" pitchFamily="18" charset="0"/>
              </a:rPr>
              <a:t>B</a:t>
            </a:r>
            <a:r>
              <a:rPr kumimoji="1" lang="zh-CN" altLang="en-US" sz="2400" b="1" dirty="0">
                <a:solidFill>
                  <a:schemeClr val="tx2"/>
                </a:solidFill>
                <a:latin typeface="Times New Roman" panose="02020603050405020304" pitchFamily="18" charset="0"/>
              </a:rPr>
              <a:t>、</a:t>
            </a:r>
            <a:r>
              <a:rPr kumimoji="1" lang="en-US" altLang="zh-CN" sz="2400" b="1" dirty="0">
                <a:solidFill>
                  <a:schemeClr val="tx2"/>
                </a:solidFill>
                <a:latin typeface="Times New Roman" panose="02020603050405020304" pitchFamily="18" charset="0"/>
              </a:rPr>
              <a:t>E</a:t>
            </a:r>
            <a:r>
              <a:rPr kumimoji="1" lang="zh-CN" altLang="en-US" sz="2400" b="1" dirty="0">
                <a:solidFill>
                  <a:schemeClr val="tx2"/>
                </a:solidFill>
                <a:latin typeface="Times New Roman" panose="02020603050405020304" pitchFamily="18" charset="0"/>
              </a:rPr>
              <a:t>之间可用 </a:t>
            </a:r>
            <a:r>
              <a:rPr kumimoji="1" lang="en-US" altLang="zh-CN" sz="2400" b="1" i="1" dirty="0" err="1">
                <a:solidFill>
                  <a:schemeClr val="tx2"/>
                </a:solidFill>
                <a:latin typeface="Times New Roman" panose="02020603050405020304" pitchFamily="18" charset="0"/>
              </a:rPr>
              <a:t>r</a:t>
            </a:r>
            <a:r>
              <a:rPr kumimoji="1" lang="en-US" altLang="zh-CN" sz="2400" b="1" baseline="-25000" dirty="0" err="1">
                <a:solidFill>
                  <a:schemeClr val="tx2"/>
                </a:solidFill>
                <a:latin typeface="Times New Roman" panose="02020603050405020304" pitchFamily="18" charset="0"/>
              </a:rPr>
              <a:t>be</a:t>
            </a:r>
            <a:r>
              <a:rPr kumimoji="1" lang="zh-CN" altLang="en-US" sz="2400" b="1" dirty="0">
                <a:solidFill>
                  <a:schemeClr val="tx2"/>
                </a:solidFill>
                <a:latin typeface="Times New Roman" panose="02020603050405020304" pitchFamily="18" charset="0"/>
              </a:rPr>
              <a:t>等效代替。</a:t>
            </a:r>
          </a:p>
        </p:txBody>
      </p:sp>
      <p:sp>
        <p:nvSpPr>
          <p:cNvPr id="18" name="Text Box 77">
            <a:extLst>
              <a:ext uri="{FF2B5EF4-FFF2-40B4-BE49-F238E27FC236}">
                <a16:creationId xmlns:a16="http://schemas.microsoft.com/office/drawing/2014/main" id="{12E7B445-6399-4F8B-A636-E79F6758CDF7}"/>
              </a:ext>
            </a:extLst>
          </p:cNvPr>
          <p:cNvSpPr txBox="1">
            <a:spLocks noChangeArrowheads="1"/>
          </p:cNvSpPr>
          <p:nvPr/>
        </p:nvSpPr>
        <p:spPr bwMode="auto">
          <a:xfrm>
            <a:off x="5447810" y="5447405"/>
            <a:ext cx="4799012" cy="833178"/>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lvl1pPr>
              <a:spcBef>
                <a:spcPct val="20000"/>
              </a:spcBef>
              <a:buClr>
                <a:schemeClr val="hlink"/>
              </a:buClr>
              <a:buSzPct val="60000"/>
              <a:buFont typeface="Wingdings" panose="05000000000000000000" pitchFamily="2" charset="2"/>
              <a:buChar char="n"/>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tx1"/>
              </a:buClr>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SzPct val="60000"/>
              <a:buFont typeface="Wingdings" panose="05000000000000000000" pitchFamily="2" charset="2"/>
              <a:buChar char="n"/>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tx2"/>
              </a:buClr>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9pPr>
          </a:lstStyle>
          <a:p>
            <a:pPr eaLnBrk="1" hangingPunct="1">
              <a:spcBef>
                <a:spcPct val="50000"/>
              </a:spcBef>
              <a:buClrTx/>
              <a:buSzTx/>
              <a:buFontTx/>
              <a:buNone/>
            </a:pPr>
            <a:r>
              <a:rPr kumimoji="1" lang="en-US" altLang="zh-CN" sz="2400" b="1" dirty="0">
                <a:solidFill>
                  <a:schemeClr val="tx2"/>
                </a:solidFill>
                <a:latin typeface="Times New Roman" panose="02020603050405020304" pitchFamily="18" charset="0"/>
              </a:rPr>
              <a:t>    </a:t>
            </a:r>
            <a:r>
              <a:rPr kumimoji="1" lang="zh-CN" altLang="en-US" sz="2400" b="1" dirty="0">
                <a:solidFill>
                  <a:schemeClr val="tx2"/>
                </a:solidFill>
                <a:latin typeface="Times New Roman" panose="02020603050405020304" pitchFamily="18" charset="0"/>
              </a:rPr>
              <a:t>晶体管的</a:t>
            </a:r>
            <a:r>
              <a:rPr kumimoji="1" lang="en-US" altLang="zh-CN" sz="2400" b="1" dirty="0">
                <a:solidFill>
                  <a:schemeClr val="tx2"/>
                </a:solidFill>
                <a:latin typeface="Times New Roman" panose="02020603050405020304" pitchFamily="18" charset="0"/>
              </a:rPr>
              <a:t>C</a:t>
            </a:r>
            <a:r>
              <a:rPr kumimoji="1" lang="zh-CN" altLang="en-US" sz="2400" b="1" dirty="0">
                <a:solidFill>
                  <a:schemeClr val="tx2"/>
                </a:solidFill>
                <a:latin typeface="Times New Roman" panose="02020603050405020304" pitchFamily="18" charset="0"/>
              </a:rPr>
              <a:t>、</a:t>
            </a:r>
            <a:r>
              <a:rPr kumimoji="1" lang="en-US" altLang="zh-CN" sz="2400" b="1" dirty="0">
                <a:solidFill>
                  <a:schemeClr val="tx2"/>
                </a:solidFill>
                <a:latin typeface="Times New Roman" panose="02020603050405020304" pitchFamily="18" charset="0"/>
              </a:rPr>
              <a:t>E</a:t>
            </a:r>
            <a:r>
              <a:rPr kumimoji="1" lang="zh-CN" altLang="en-US" sz="2400" b="1" dirty="0">
                <a:solidFill>
                  <a:schemeClr val="tx2"/>
                </a:solidFill>
                <a:latin typeface="Times New Roman" panose="02020603050405020304" pitchFamily="18" charset="0"/>
              </a:rPr>
              <a:t>之间可用一受控电流源 </a:t>
            </a:r>
            <a:r>
              <a:rPr kumimoji="1" lang="en-US" altLang="zh-CN" sz="2400" b="1" i="1" dirty="0" err="1">
                <a:solidFill>
                  <a:schemeClr val="tx2"/>
                </a:solidFill>
                <a:latin typeface="Times New Roman" panose="02020603050405020304" pitchFamily="18" charset="0"/>
              </a:rPr>
              <a:t>i</a:t>
            </a:r>
            <a:r>
              <a:rPr kumimoji="1" lang="en-US" altLang="zh-CN" sz="2400" b="1" baseline="-25000" dirty="0" err="1">
                <a:solidFill>
                  <a:schemeClr val="tx2"/>
                </a:solidFill>
                <a:latin typeface="Times New Roman" panose="02020603050405020304" pitchFamily="18" charset="0"/>
              </a:rPr>
              <a:t>c</a:t>
            </a:r>
            <a:r>
              <a:rPr kumimoji="1" lang="en-US" altLang="zh-CN" sz="2400" b="1" dirty="0">
                <a:solidFill>
                  <a:schemeClr val="tx2"/>
                </a:solidFill>
                <a:latin typeface="Times New Roman" panose="02020603050405020304" pitchFamily="18" charset="0"/>
              </a:rPr>
              <a:t>=</a:t>
            </a:r>
            <a:r>
              <a:rPr kumimoji="1" lang="en-US" altLang="zh-CN" sz="2400" b="1" i="1" dirty="0">
                <a:solidFill>
                  <a:schemeClr val="tx2"/>
                </a:solidFill>
                <a:latin typeface="Times New Roman" panose="02020603050405020304" pitchFamily="18" charset="0"/>
                <a:sym typeface="Symbol" panose="05050102010706020507" pitchFamily="18" charset="2"/>
              </a:rPr>
              <a:t> </a:t>
            </a:r>
            <a:r>
              <a:rPr kumimoji="1" lang="en-US" altLang="zh-CN" sz="2400" b="1" i="1" dirty="0" err="1">
                <a:solidFill>
                  <a:schemeClr val="tx2"/>
                </a:solidFill>
                <a:latin typeface="Times New Roman" panose="02020603050405020304" pitchFamily="18" charset="0"/>
                <a:sym typeface="Symbol" panose="05050102010706020507" pitchFamily="18" charset="2"/>
              </a:rPr>
              <a:t>i</a:t>
            </a:r>
            <a:r>
              <a:rPr kumimoji="1" lang="en-US" altLang="zh-CN" sz="2400" b="1" baseline="-25000" dirty="0" err="1">
                <a:solidFill>
                  <a:schemeClr val="tx2"/>
                </a:solidFill>
                <a:latin typeface="Times New Roman" panose="02020603050405020304" pitchFamily="18" charset="0"/>
              </a:rPr>
              <a:t>b</a:t>
            </a:r>
            <a:r>
              <a:rPr kumimoji="1" lang="zh-CN" altLang="en-US" sz="2400" b="1" dirty="0">
                <a:solidFill>
                  <a:schemeClr val="tx2"/>
                </a:solidFill>
                <a:latin typeface="Times New Roman" panose="02020603050405020304" pitchFamily="18" charset="0"/>
              </a:rPr>
              <a:t>等效代替。</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18"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jb3VudCI6MywiaGRpZCI6IjIwMTY1MWYwMzJjZWZkY2IwZmQ0YjY2YTZkMGMxZjU5IiwidXNlckNvdW50Ijoz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27.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28.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29.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30.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3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3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3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3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3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3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37.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38.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39.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40.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4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4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4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4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4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4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47.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48.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49.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50.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5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5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5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5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5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5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57.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58.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59.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60.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6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612.2}"/>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自定义 1">
      <a:dk1>
        <a:sysClr val="windowText" lastClr="000000"/>
      </a:dk1>
      <a:lt1>
        <a:sysClr val="window" lastClr="FFFFFF"/>
      </a:lt1>
      <a:dk2>
        <a:srgbClr val="44546A"/>
      </a:dk2>
      <a:lt2>
        <a:srgbClr val="E7E6E6"/>
      </a:lt2>
      <a:accent1>
        <a:srgbClr val="00B05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4261</TotalTime>
  <Words>2745</Words>
  <Application>Microsoft Office PowerPoint</Application>
  <PresentationFormat>宽屏</PresentationFormat>
  <Paragraphs>300</Paragraphs>
  <Slides>51</Slides>
  <Notes>4</Notes>
  <HiddenSlides>0</HiddenSlides>
  <MMClips>0</MMClips>
  <ScaleCrop>false</ScaleCrop>
  <HeadingPairs>
    <vt:vector size="8" baseType="variant">
      <vt:variant>
        <vt:lpstr>已用的字体</vt:lpstr>
      </vt:variant>
      <vt:variant>
        <vt:i4>15</vt:i4>
      </vt:variant>
      <vt:variant>
        <vt:lpstr>主题</vt:lpstr>
      </vt:variant>
      <vt:variant>
        <vt:i4>2</vt:i4>
      </vt:variant>
      <vt:variant>
        <vt:lpstr>嵌入 OLE 服务器</vt:lpstr>
      </vt:variant>
      <vt:variant>
        <vt:i4>4</vt:i4>
      </vt:variant>
      <vt:variant>
        <vt:lpstr>幻灯片标题</vt:lpstr>
      </vt:variant>
      <vt:variant>
        <vt:i4>51</vt:i4>
      </vt:variant>
    </vt:vector>
  </HeadingPairs>
  <TitlesOfParts>
    <vt:vector size="72" baseType="lpstr">
      <vt:lpstr>创艺繁标宋</vt:lpstr>
      <vt:lpstr>等线</vt:lpstr>
      <vt:lpstr>等线 Light</vt:lpstr>
      <vt:lpstr>华文行楷</vt:lpstr>
      <vt:lpstr>KaiTi_GB2312</vt:lpstr>
      <vt:lpstr>KaiTi_GB2312</vt:lpstr>
      <vt:lpstr>隶书</vt:lpstr>
      <vt:lpstr>宋体</vt:lpstr>
      <vt:lpstr>微软雅黑</vt:lpstr>
      <vt:lpstr>印品黑体</vt:lpstr>
      <vt:lpstr>Arial</vt:lpstr>
      <vt:lpstr>Bookman Old Style</vt:lpstr>
      <vt:lpstr>Calibri</vt:lpstr>
      <vt:lpstr>Times New Roman</vt:lpstr>
      <vt:lpstr>Verdana</vt:lpstr>
      <vt:lpstr>自定义设计方案</vt:lpstr>
      <vt:lpstr>第一PPT，www.1ppt.com</vt:lpstr>
      <vt:lpstr>MSPhotoEd.3</vt:lpstr>
      <vt:lpstr>Equation.3</vt:lpstr>
      <vt:lpstr>Microsoft 公式 3.0</vt:lpstr>
      <vt:lpstr>Microsoft Photo Editor 3.0 照片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HL81829782</dc:creator>
  <cp:lastModifiedBy>m y</cp:lastModifiedBy>
  <cp:revision>196</cp:revision>
  <dcterms:created xsi:type="dcterms:W3CDTF">2021-05-23T14:18:00Z</dcterms:created>
  <dcterms:modified xsi:type="dcterms:W3CDTF">2025-01-18T12:02:29Z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KSOTemplateUUID">
    <vt:lpwstr>v1.0_mb_M0/nvwOn0rQ5OhPd4iVQiQ==</vt:lpwstr>
  </property>
  <property fmtid="{D5CDD505-2E9C-101B-9397-08002B2CF9AE}" pid="4" name="ICV">
    <vt:lpwstr>30E9A81EFE024AD7B02C113958C14F1F_13</vt:lpwstr>
  </property>
</Properties>
</file>