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3"/>
    <p:sldId id="282" r:id="rId5"/>
    <p:sldId id="269" r:id="rId6"/>
    <p:sldId id="310" r:id="rId7"/>
    <p:sldId id="311" r:id="rId8"/>
    <p:sldId id="312" r:id="rId9"/>
    <p:sldId id="315" r:id="rId10"/>
    <p:sldId id="316" r:id="rId11"/>
    <p:sldId id="317" r:id="rId12"/>
    <p:sldId id="318" r:id="rId13"/>
    <p:sldId id="314" r:id="rId14"/>
    <p:sldId id="319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30" r:id="rId23"/>
    <p:sldId id="331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3" r:id="rId32"/>
    <p:sldId id="344" r:id="rId33"/>
    <p:sldId id="345" r:id="rId34"/>
    <p:sldId id="346" r:id="rId35"/>
    <p:sldId id="347" r:id="rId36"/>
    <p:sldId id="348" r:id="rId37"/>
    <p:sldId id="342" r:id="rId38"/>
    <p:sldId id="349" r:id="rId39"/>
    <p:sldId id="350" r:id="rId40"/>
    <p:sldId id="309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8"/>
        <p:guide pos="389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5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260648"/>
            <a:ext cx="431371" cy="3840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164637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37" y="177133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164637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37" y="177133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164637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37" y="177133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3175"/>
            <a:ext cx="10515600" cy="89217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990601"/>
            <a:ext cx="10515600" cy="518636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60960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21920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82880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43840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4FC0-BF45-45E8-9147-F541154F2C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37EA-924C-4D97-BF4A-87F43C8944C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6288484"/>
            <a:ext cx="12192000" cy="596900"/>
          </a:xfrm>
          <a:prstGeom prst="rect">
            <a:avLst/>
          </a:prstGeom>
          <a:solidFill>
            <a:srgbClr val="337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865" dirty="0"/>
              <a:t>冀中职业学院</a:t>
            </a:r>
            <a:endParaRPr lang="zh-CN" altLang="en-US" sz="1865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1"/>
            <a:ext cx="10972800" cy="4525963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13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9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152515" y="2819400"/>
            <a:ext cx="5471160" cy="1149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indent="0">
              <a:buNone/>
            </a:pPr>
            <a:r>
              <a:rPr lang="en-US" altLang="zh-CN" sz="3735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Excel</a:t>
            </a:r>
            <a:r>
              <a:rPr lang="zh-CN" altLang="en-US" sz="3735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在制作日常财务表格中的应用</a:t>
            </a:r>
            <a:endParaRPr lang="zh-CN" altLang="en-US" sz="3735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6207605" y="1567881"/>
            <a:ext cx="3552395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zh-CN" altLang="en-US" sz="6400" b="1" dirty="0">
                <a:solidFill>
                  <a:schemeClr val="accent1"/>
                </a:solidFill>
                <a:cs typeface="Arial" panose="020B0604020202020204" pitchFamily="34" charset="0"/>
              </a:rPr>
              <a:t>项目三</a:t>
            </a:r>
            <a:endParaRPr lang="zh-CN" altLang="en-US" sz="64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3020941" y="3548259"/>
            <a:ext cx="2686968" cy="1038880"/>
          </a:xfrm>
          <a:custGeom>
            <a:avLst/>
            <a:gdLst>
              <a:gd name="T0" fmla="*/ 155 w 1401"/>
              <a:gd name="T1" fmla="*/ 0 h 441"/>
              <a:gd name="T2" fmla="*/ 0 w 1401"/>
              <a:gd name="T3" fmla="*/ 441 h 441"/>
              <a:gd name="T4" fmla="*/ 1230 w 1401"/>
              <a:gd name="T5" fmla="*/ 441 h 441"/>
              <a:gd name="T6" fmla="*/ 1401 w 1401"/>
              <a:gd name="T7" fmla="*/ 0 h 441"/>
              <a:gd name="T8" fmla="*/ 155 w 1401"/>
              <a:gd name="T9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1" h="441">
                <a:moveTo>
                  <a:pt x="155" y="0"/>
                </a:moveTo>
                <a:lnTo>
                  <a:pt x="0" y="441"/>
                </a:lnTo>
                <a:lnTo>
                  <a:pt x="1230" y="441"/>
                </a:lnTo>
                <a:lnTo>
                  <a:pt x="1401" y="0"/>
                </a:lnTo>
                <a:lnTo>
                  <a:pt x="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17" name="Freeform 6"/>
          <p:cNvSpPr/>
          <p:nvPr/>
        </p:nvSpPr>
        <p:spPr bwMode="auto">
          <a:xfrm>
            <a:off x="560677" y="1229151"/>
            <a:ext cx="2734045" cy="762384"/>
          </a:xfrm>
          <a:custGeom>
            <a:avLst/>
            <a:gdLst>
              <a:gd name="T0" fmla="*/ 171 w 1806"/>
              <a:gd name="T1" fmla="*/ 0 h 410"/>
              <a:gd name="T2" fmla="*/ 0 w 1806"/>
              <a:gd name="T3" fmla="*/ 410 h 410"/>
              <a:gd name="T4" fmla="*/ 1650 w 1806"/>
              <a:gd name="T5" fmla="*/ 410 h 410"/>
              <a:gd name="T6" fmla="*/ 1806 w 1806"/>
              <a:gd name="T7" fmla="*/ 0 h 410"/>
              <a:gd name="T8" fmla="*/ 171 w 1806"/>
              <a:gd name="T9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6" h="410">
                <a:moveTo>
                  <a:pt x="171" y="0"/>
                </a:moveTo>
                <a:lnTo>
                  <a:pt x="0" y="410"/>
                </a:lnTo>
                <a:lnTo>
                  <a:pt x="1650" y="410"/>
                </a:lnTo>
                <a:lnTo>
                  <a:pt x="1806" y="0"/>
                </a:lnTo>
                <a:lnTo>
                  <a:pt x="17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20" name="Freeform 7"/>
          <p:cNvSpPr/>
          <p:nvPr/>
        </p:nvSpPr>
        <p:spPr bwMode="auto">
          <a:xfrm>
            <a:off x="139291" y="1568197"/>
            <a:ext cx="5850884" cy="3152649"/>
          </a:xfrm>
          <a:custGeom>
            <a:avLst/>
            <a:gdLst>
              <a:gd name="T0" fmla="*/ 436 w 2585"/>
              <a:gd name="T1" fmla="*/ 0 h 1134"/>
              <a:gd name="T2" fmla="*/ 0 w 2585"/>
              <a:gd name="T3" fmla="*/ 1134 h 1134"/>
              <a:gd name="T4" fmla="*/ 2149 w 2585"/>
              <a:gd name="T5" fmla="*/ 1134 h 1134"/>
              <a:gd name="T6" fmla="*/ 2585 w 2585"/>
              <a:gd name="T7" fmla="*/ 0 h 1134"/>
              <a:gd name="T8" fmla="*/ 436 w 2585"/>
              <a:gd name="T9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5" h="1134">
                <a:moveTo>
                  <a:pt x="436" y="0"/>
                </a:moveTo>
                <a:lnTo>
                  <a:pt x="0" y="1134"/>
                </a:lnTo>
                <a:lnTo>
                  <a:pt x="2149" y="1134"/>
                </a:lnTo>
                <a:lnTo>
                  <a:pt x="2585" y="0"/>
                </a:lnTo>
                <a:lnTo>
                  <a:pt x="436" y="0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22" name="Freeform 8"/>
          <p:cNvSpPr/>
          <p:nvPr/>
        </p:nvSpPr>
        <p:spPr bwMode="auto">
          <a:xfrm>
            <a:off x="454617" y="4275537"/>
            <a:ext cx="3220596" cy="1265697"/>
          </a:xfrm>
          <a:custGeom>
            <a:avLst/>
            <a:gdLst>
              <a:gd name="T0" fmla="*/ 233 w 1869"/>
              <a:gd name="T1" fmla="*/ 0 h 598"/>
              <a:gd name="T2" fmla="*/ 0 w 1869"/>
              <a:gd name="T3" fmla="*/ 598 h 598"/>
              <a:gd name="T4" fmla="*/ 1635 w 1869"/>
              <a:gd name="T5" fmla="*/ 598 h 598"/>
              <a:gd name="T6" fmla="*/ 1869 w 1869"/>
              <a:gd name="T7" fmla="*/ 0 h 598"/>
              <a:gd name="T8" fmla="*/ 233 w 1869"/>
              <a:gd name="T9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9" h="598">
                <a:moveTo>
                  <a:pt x="233" y="0"/>
                </a:moveTo>
                <a:lnTo>
                  <a:pt x="0" y="598"/>
                </a:lnTo>
                <a:lnTo>
                  <a:pt x="1635" y="598"/>
                </a:lnTo>
                <a:lnTo>
                  <a:pt x="1869" y="0"/>
                </a:lnTo>
                <a:lnTo>
                  <a:pt x="23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3" name="TextBox 25"/>
          <p:cNvSpPr txBox="1"/>
          <p:nvPr/>
        </p:nvSpPr>
        <p:spPr>
          <a:xfrm>
            <a:off x="8391909" y="4368383"/>
            <a:ext cx="160782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主讲人：周颖</a:t>
            </a:r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83140" y="5680287"/>
            <a:ext cx="101600" cy="46820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10015816" y="5706116"/>
            <a:ext cx="160782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冀中职业学院</a:t>
            </a:r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88287" y="2560320"/>
            <a:ext cx="5773420" cy="101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ransition spd="med">
    <p:cover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3.1.1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3.1 制作借款单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925" y="782955"/>
            <a:ext cx="60960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4.导入数据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将案例中的数据输入到“借款单”中，如图所示。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7320" y="2009140"/>
            <a:ext cx="6817360" cy="36582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3.2.1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任务3.2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制作差旅费报销单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4040" y="1358265"/>
            <a:ext cx="1089342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年12月5日销售部员工薛玉洁和苏娜从石家庄到武汉出差参加经销商大会，并与12月10日早回到石家庄，出差前预借差旅费4000元。公司规定，往返交通工具费用实报实销，住宿标准每人每天不高于200元，市内交通补助实报实销，误餐补贴每人每天60元。请用 Excel 制作一个借款单和差旅费报销单，计算应报销金额并且判断是否超出借款金额。在任务3.1 中制作了借款单，任务3.2 中制作差旅费报销单。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3.2.2 设计差旅费报销单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任务3.2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制作差旅费报销单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895" y="84137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1.差旅费报销单的结构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9090" y="1499870"/>
            <a:ext cx="6312535" cy="43929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3.2.1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任务3.2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制作差旅费报销单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3085" y="800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2.制作差旅费报销单操作步骤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3085" y="1198880"/>
            <a:ext cx="1117727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步骤一：新建一个工作簿文件，起名为“差旅费报销单”,在此工作簿中新建一个“差旅费报销单模板”工作表。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：在A1单元格输入“差旅费报销单”,选中A1至L1单元格，单击“开始”选项卡“对齐方式”分组中的“合并后居中”按钮，设置合适的行高。设置“差旅费报销单”字体字号，单击“开始”选项卡“字体”分组中的字体为“黑体”,字号为“18”,单击“下划线”右边的下拉三角选择“双下划线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步骤三：在A2单元格输入“单位名称：”,在J2单元格输入“报销日期：”,在K2单元格输入“年 月日”。选中A2:F2单元格区域，单击“开始”选项卡“对齐方式”分组中的“合并后居中”按钮，在对齐方式中设置“左对齐”;选中K2:L2单元格区域，进行合并。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四：在A3单元格输入“姓名”,在G3单元格输入“事由”,在A4单元格输入“起”,在C4单元格输入“止”,在E4单元格输入“起始地点”,在G4单元格输入“人数”,在H4单元格输入“交通工具”,在14单元格输入“交通费金额”,J4单元格输入“其他补助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3.2.1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任务3.2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制作差旅费报销单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2125" y="868680"/>
            <a:ext cx="1123759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步骤五：选中A3:B3单元格区域，单击“开始”选项卡“对齐方式”分组中的“合并后居中”按钮，并分别对C3:F3、G3:H3、I3:L3、A4:B4、C4:D4、E4:F4、J4:L4 单元格区域进行合并。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步骤六：在A5单元格输入“月”,在B5单元格输入“日”,在C5单元格输入“月”,在 D5单元格输入“日”,在E5单元格输入“起”,在F5单元格输入“止”,在J5单元格输入“项目”,在K5单元格输入“天数”,在L5单元格输入“金额”。在J6单元格输入“住宿费”,在J7单元格输入“市内交通”,在J8单元格输入“邮电费”,在J9单元格输入“住勤费”,在J10单元格输入“误餐补贴”,在J11单元格输入“其他”。在A13单元格输入“合计”,在A14单元格输入“报销总额”,在E14单元格输入“大写”,在I14单元格输入“预支”,在K14单元格输入“补领/退回”,在A15单元格输入“单位负责人：”,在F15单元格输入“会计主管：”,在I15单元格输入“出纳：”,在K15单元格输入“报销人：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3.2.1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任务3.2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制作差旅费报销单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2445" y="809625"/>
            <a:ext cx="11226800" cy="1886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ts val="28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步骤七：选中A13:H13区域，单击“开始”选项卡“对齐方式”分组中的“合并后居中”按钮，并分别对A14:B14、C14:D14、F14:H14、I3:L3、A4:B4、C4:D4、E4:F4、J4:L4、J13:L13、A15:C15、D15:E15、F15:G15 单元格区域进行合并。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28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步骤八：选中 A3:L14区域，右击选中的区域，在弹出的快捷菜单中，单击“设置单元格格式”命令，单击“边框”选项卡，设置外边框和内部边框。最后差旅费报销单显示结果，如图所示。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8620" y="2920365"/>
            <a:ext cx="8591550" cy="32385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3.2.1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任务3.2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制作差旅费报销单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3085" y="910590"/>
            <a:ext cx="1112583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3.设计差旅费报销单中的格式和公式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步骤九：选中16:113单元格区域，单击“开始”选项卡“数字”分组中的数字格式中的“货币”,此区域将为货币格式。选中L6:L12、J13、C14、J14、L14 单元格区域，将这些单元格区域都设置为货币格式。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步骤十：选中I13单元格，设置公式为“=SUM(I6:112)”;选中J13单元格，设置公式为“=SUM(16:112)”;选中C14单元格，设置公式为“=I13+J13”;选中L14单元格，设置公式为“=ABS(J14-C14)”。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3.2.1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任务3.2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制作差旅费报销单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3725" y="1028700"/>
            <a:ext cx="1099502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步骤十一：单击F14单元格，在编辑栏中输入如下公式：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"=IF(ROUND(C14,2)&lt;0,"无效数值",IF(ROUND(C14,2)=0,"零",IF(ROUND(C14,2)&lt;1,"", TEXT(INT(ROUND(C14,2)),"[dbnum2]")&amp;"元")&amp;IF(INT(ROUND(C14,2)*10)-INT(ROUND(C14,2))*10=0,IF(INT(ROUND(C14,2))*(INT(ROUND(C14,2)*100)-INT(ROUND(C14,2)*10)*10)=0,"","零"),TEXT(INT(ROUND(C14,2)*10)-INT(ROUND(C14,2))*10,"[dbnum2]")&amp;"角")&amp;IF((INT(ROUND(C14,2)*100)-INT(ROUND(C14,2)*10)*10)=0,"整",TEXT((INT(ROUND(C14,2)*100)-INT(ROUND(C14,2)*10)*10),"[dbnum2]")&amp;"分")))”把“报销总额”的小写总额利用公式转换为大写金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3.2.1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任务3.2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制作差旅费报销单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2930" y="948055"/>
            <a:ext cx="1108519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4.导入数据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将案例中的数据输入到差旅费报销单中，如图所示。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2437765"/>
            <a:ext cx="8648700" cy="32099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3.3.1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3570" y="1405890"/>
            <a:ext cx="1090358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金支票是用于支取现金的一种原始凭证，它可以由存款人签发，用于银行为本单位提取现金；也可以签发给其他单位和个人，用来办理结算或委托银行代为支付现金给收款人。现金支票由企业所开户的银行进行签发，其格式是固定的。随着办公自动化的发展，很多企业也直接将原始凭证进行了“电子化”,统一将现金支票的数据以 Excel表格的形式进行填写和保存。下面就以工商银行的“现金支票”为模板，在 Excel 中模仿其格式，制作现金支票的电子版。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145" y="918845"/>
            <a:ext cx="12047855" cy="4919345"/>
          </a:xfrm>
        </p:spPr>
        <p:txBody>
          <a:bodyPr>
            <a:noAutofit/>
          </a:bodyPr>
          <a:lstStyle/>
          <a:p>
            <a:pPr lvl="0" fontAlgn="auto">
              <a:lnSpc>
                <a:spcPts val="3200"/>
              </a:lnSpc>
            </a:pPr>
            <a:r>
              <a:rPr lang="zh-CN" altLang="zh-CN" sz="2400" b="1" dirty="0">
                <a:solidFill>
                  <a:schemeClr val="tx1"/>
                </a:solidFill>
              </a:rPr>
              <a:t>知识目标：</a:t>
            </a:r>
            <a:endParaRPr lang="zh-CN" altLang="zh-CN" sz="2400" dirty="0">
              <a:solidFill>
                <a:schemeClr val="tx1"/>
              </a:solidFill>
            </a:endParaRPr>
          </a:p>
          <a:p>
            <a:pPr lvl="0" algn="l" fontAlgn="auto">
              <a:lnSpc>
                <a:spcPts val="3200"/>
              </a:lnSpc>
              <a:buClrTx/>
              <a:buSzTx/>
              <a:buNone/>
            </a:pPr>
            <a:r>
              <a:rPr lang="en-US" altLang="zh-CN" sz="2400" dirty="0">
                <a:solidFill>
                  <a:schemeClr val="tx1"/>
                </a:solidFill>
              </a:rPr>
              <a:t>    </a:t>
            </a:r>
            <a:r>
              <a:rPr lang="zh-CN" altLang="zh-CN" sz="2400" dirty="0">
                <a:solidFill>
                  <a:schemeClr val="tx1"/>
                </a:solidFill>
              </a:rPr>
              <a:t>①</a:t>
            </a:r>
            <a:r>
              <a:rPr lang="zh-CN" sz="2400" dirty="0">
                <a:solidFill>
                  <a:schemeClr val="tx1"/>
                </a:solidFill>
              </a:rPr>
              <a:t>掌握</a:t>
            </a:r>
            <a:r>
              <a:rPr lang="en-US" altLang="zh-CN" sz="2400" dirty="0">
                <a:solidFill>
                  <a:schemeClr val="tx1"/>
                </a:solidFill>
              </a:rPr>
              <a:t>Excel</a:t>
            </a:r>
            <a:r>
              <a:rPr lang="zh-CN" altLang="en-US" sz="2400" dirty="0">
                <a:solidFill>
                  <a:schemeClr val="tx1"/>
                </a:solidFill>
              </a:rPr>
              <a:t>中基本表格的制作。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lvl="0" algn="l" fontAlgn="auto">
              <a:lnSpc>
                <a:spcPts val="3200"/>
              </a:lnSpc>
              <a:buClrTx/>
              <a:buSzTx/>
              <a:buNone/>
            </a:pPr>
            <a:r>
              <a:rPr lang="en-US" altLang="zh-CN" sz="2400" dirty="0">
                <a:solidFill>
                  <a:schemeClr val="tx1"/>
                </a:solidFill>
              </a:rPr>
              <a:t>    ②</a:t>
            </a:r>
            <a:r>
              <a:rPr lang="zh-CN" altLang="en-US" sz="2400" dirty="0">
                <a:solidFill>
                  <a:schemeClr val="tx1"/>
                </a:solidFill>
              </a:rPr>
              <a:t>熟练掌握</a:t>
            </a:r>
            <a:r>
              <a:rPr lang="en-US" altLang="zh-CN" sz="2400" dirty="0">
                <a:solidFill>
                  <a:schemeClr val="tx1"/>
                </a:solidFill>
              </a:rPr>
              <a:t>SUM</a:t>
            </a:r>
            <a:r>
              <a:rPr lang="zh-CN" altLang="en-US" sz="2400" dirty="0">
                <a:solidFill>
                  <a:schemeClr val="tx1"/>
                </a:solidFill>
              </a:rPr>
              <a:t>函数、</a:t>
            </a:r>
            <a:r>
              <a:rPr lang="en-US" altLang="zh-CN" sz="2400" dirty="0">
                <a:solidFill>
                  <a:schemeClr val="tx1"/>
                </a:solidFill>
              </a:rPr>
              <a:t>IF</a:t>
            </a:r>
            <a:r>
              <a:rPr lang="zh-CN" altLang="en-US" sz="2400" dirty="0">
                <a:solidFill>
                  <a:schemeClr val="tx1"/>
                </a:solidFill>
              </a:rPr>
              <a:t>函数、</a:t>
            </a:r>
            <a:r>
              <a:rPr lang="en-US" altLang="zh-CN" sz="2400" dirty="0">
                <a:solidFill>
                  <a:schemeClr val="tx1"/>
                </a:solidFill>
              </a:rPr>
              <a:t>ROUND</a:t>
            </a:r>
            <a:r>
              <a:rPr lang="zh-CN" altLang="en-US" sz="2400" dirty="0">
                <a:solidFill>
                  <a:schemeClr val="tx1"/>
                </a:solidFill>
              </a:rPr>
              <a:t>函数的基本用法</a:t>
            </a:r>
            <a:r>
              <a:rPr lang="en-US" altLang="zh-CN" sz="2400" dirty="0">
                <a:solidFill>
                  <a:schemeClr val="tx1"/>
                </a:solidFill>
              </a:rPr>
              <a:t>。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algn="l" fontAlgn="auto">
              <a:lnSpc>
                <a:spcPts val="32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zh-CN" sz="2400" b="1" dirty="0">
                <a:solidFill>
                  <a:schemeClr val="tx1"/>
                </a:solidFill>
                <a:sym typeface="+mn-ea"/>
              </a:rPr>
              <a:t>能力目标：</a:t>
            </a:r>
            <a:endParaRPr lang="zh-CN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ts val="3200"/>
              </a:lnSpc>
              <a:spcBef>
                <a:spcPct val="20000"/>
              </a:spcBef>
              <a:buClrTx/>
              <a:buSzTx/>
              <a:buNone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①学会用</a:t>
            </a: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Excel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制作借款单</a:t>
            </a: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。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ts val="3200"/>
              </a:lnSpc>
              <a:spcBef>
                <a:spcPct val="20000"/>
              </a:spcBef>
              <a:buClrTx/>
              <a:buSzTx/>
              <a:buNone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②</a:t>
            </a: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学会用Excel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制作差旅费报销单</a:t>
            </a: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。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defTabSz="1218565" fontAlgn="auto">
              <a:lnSpc>
                <a:spcPts val="3200"/>
              </a:lnSpc>
              <a:spcBef>
                <a:spcPts val="130"/>
              </a:spcBef>
              <a:buClrTx/>
              <a:buSzTx/>
              <a:buFontTx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③</a:t>
            </a: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学会用Excel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制作现金支票</a:t>
            </a: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。</a:t>
            </a:r>
            <a:endParaRPr lang="en-US" altLang="zh-CN" sz="2400" dirty="0">
              <a:solidFill>
                <a:schemeClr val="tx1"/>
              </a:solidFill>
              <a:sym typeface="+mn-ea"/>
            </a:endParaRPr>
          </a:p>
          <a:p>
            <a:pPr algn="l" defTabSz="1218565" fontAlgn="auto">
              <a:lnSpc>
                <a:spcPts val="3200"/>
              </a:lnSpc>
              <a:spcBef>
                <a:spcPts val="130"/>
              </a:spcBef>
              <a:buClrTx/>
              <a:buSzTx/>
              <a:buFontTx/>
            </a:pPr>
            <a:r>
              <a:rPr lang="zh-CN" altLang="zh-CN" sz="2400" b="1" dirty="0">
                <a:solidFill>
                  <a:schemeClr val="tx1"/>
                </a:solidFill>
                <a:sym typeface="+mn-ea"/>
              </a:rPr>
              <a:t>素养目标：</a:t>
            </a:r>
            <a:endParaRPr lang="zh-CN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defTabSz="1218565" fontAlgn="auto">
              <a:lnSpc>
                <a:spcPts val="3200"/>
              </a:lnSpc>
              <a:spcBef>
                <a:spcPts val="130"/>
              </a:spcBef>
              <a:buClrTx/>
              <a:buSzTx/>
              <a:buNone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 ①树立服务意识、节约意识。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defTabSz="1218565" fontAlgn="auto">
              <a:lnSpc>
                <a:spcPts val="3200"/>
              </a:lnSpc>
              <a:spcBef>
                <a:spcPts val="130"/>
              </a:spcBef>
              <a:buClrTx/>
              <a:buSzTx/>
              <a:buNone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 ②提升风险识别能力，牢固树立风险意识。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defTabSz="1218565" fontAlgn="auto">
              <a:lnSpc>
                <a:spcPts val="3200"/>
              </a:lnSpc>
              <a:spcBef>
                <a:spcPts val="130"/>
              </a:spcBef>
              <a:buClrTx/>
              <a:buSzTx/>
              <a:buNone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 ③通过讲解各种操作技巧，锻炼善于思考的意识。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>
              <a:lnSpc>
                <a:spcPct val="140000"/>
              </a:lnSpc>
              <a:spcBef>
                <a:spcPct val="20000"/>
              </a:spcBef>
              <a:buClrTx/>
              <a:buSzTx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607" y="0"/>
            <a:ext cx="728133" cy="7281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07533" y="87207"/>
            <a:ext cx="4456007" cy="519853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学习目标</a:t>
            </a:r>
            <a:endParaRPr lang="zh-CN" altLang="zh-CN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88405" y="1864995"/>
            <a:ext cx="5903595" cy="31286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defTabSz="1218565">
              <a:lnSpc>
                <a:spcPct val="130000"/>
              </a:lnSpc>
              <a:spcBef>
                <a:spcPts val="130"/>
              </a:spcBef>
              <a:buClrTx/>
              <a:buSzTx/>
              <a:buFontTx/>
            </a:pPr>
            <a:endParaRPr lang="en-US" altLang="zh-CN" sz="24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3570" y="774700"/>
            <a:ext cx="109435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1.制作现金支票操作步骤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步骤一：新建一个工作簿文件，起名为“现金支票”,在此工作簿中新建一个“现金支票”工作表。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：选择A列，在“开始”选项卡的“单元格”命令组中单击“格式”按钮，在弹出的下拉列表中选择“列宽”选项，弹出“列宽”对话框，在文本框中输入“1”,单击“确定”按钮，如图所示。用同样的方法设置B列的列宽为“2”,D、E、F列的列宽均为 3.5。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8015" y="2529205"/>
            <a:ext cx="6029960" cy="36239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3885" y="852170"/>
            <a:ext cx="108832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步骤三：选择第2行，在“开始”选项卡的“单元格”命令组中单击“格式”按钮，在弹出的下拉列表中选择“行高”选项，弹出“行高”对话框，在文本框中输入“6”,单击“确定”按钮，如图所示。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9075" y="2141220"/>
            <a:ext cx="6572250" cy="39484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015" y="793750"/>
            <a:ext cx="1084389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四：使用与步骤三相同的方法设置第3行的行高为“32”,合并后居中C3:E3单元格区域，在其中输入文本“中国工商银行”。设置第4行行高为“25”,合并后居中C4:E4单元格区域，在其中输入文本“现金支票存根”。合并后居中F3:F4单元格区域，在其中输入“(冀)”,如图 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3605" y="2528570"/>
            <a:ext cx="5478780" cy="35775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3245" y="690880"/>
            <a:ext cx="1091374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五：在C6单元格中输入“附加信息”。合并C6:F6、C7:F7、C8:F8单元格区域，设置其对齐方式为左对齐。在C10、C11、C12、C13、C14单元格中分别输入“出票日期”“收款人：”“金额：”“用途：”“单位主管”。合并D10:F10、D11:F11、D12:F12、D13:F13 单元格区域，设置对齐方式为左对齐。合并后居中D14:F14单元格区域，在其中输入文本“会计”,如图所示。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835" y="2320925"/>
            <a:ext cx="5959475" cy="3548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8490" y="798830"/>
            <a:ext cx="109543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步骤六：将C3和C4单元格中的文本加粗。设置F3单元格中文本的字体为“隶书”,字体颜色为“红色”,设置其余字体的字号为“9”号，如图所示。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635" y="1921510"/>
            <a:ext cx="5331460" cy="41649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0" y="880110"/>
            <a:ext cx="109543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步骤七：选择C3单元格并打开“设置单元格格式”对话框，选择“对齐”选项卡。在“垂直对齐”下拉列表中选择“靠下”选项，单击“确定”按钮完成设置，如图所示。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7525" y="2098040"/>
            <a:ext cx="6076950" cy="41243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405" y="789940"/>
            <a:ext cx="110953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步骤八：选择C4单元格并打开“设置单元格格式”对话框，选择“对齐”选项卡。在“垂直对齐”下拉列表中选择“居中”选项，单击“确定”按钮完成设置。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步骤九：为C3:F14单元格区域添加外边框，为C6:F8单元格区域添加中间边框线，为C11:F13 单元格区域添加所有边框，完成后即可在工作表中查看其效果，如图所示。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5655" y="2959735"/>
            <a:ext cx="2981325" cy="304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2125" y="690880"/>
            <a:ext cx="1109535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步骤十：使用类似的方法，在右侧输入现金支票的其他内容。设置I列列宽为“3”,J列列宽为“5”,设置T列到AD列的列宽为“1.5”。合并K3:N3单元格区域，合并 P3:R3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单元格区域，合并T3:W3单元格区域，合并J4:K4、J5:K5单元格区域，合并R4:T4单元格区域，合并R5:T5单元格区域，合并J6:K7单元格区域，合并L6:R7单元格区域，合并I6:I12 单元格区域，合并Q10:AD10 单元格区域，合并J11:K13 单元格区域。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步骤十一：在K3单元格输入文字“中国工商银行”,在P3单元格输入文字“现金支票”,在T3单元格输入文字“(冀)”。使用同样的方法，输入其他的内容。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步骤十二：单击15单元格，单击“开始”选项卡“对齐方式”命令组中“方向”按钮后边的下拉三角，在弹出的菜单中单击“竖排文字”命令，在I5单元格输入竖排文字“本支票付款期限十天”。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步骤十三：在J11单元格输入“上列款项请从我账户内支付出票人签章”,单击“开始”选项卡“对齐方式”命令组中的“自动换行”按钮，将其设置为“自动换行”。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0" y="842010"/>
            <a:ext cx="109848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步骤十四：将“中国工商银行”的字号设置为“20”并加粗，将“现金支票”文本设置为黑体、20号字，将“(冀)”设置为“隶书、20号”,并加粗显示金额的小写区域，如图所示。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6185" y="2289175"/>
            <a:ext cx="7300595" cy="34817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3410" y="690880"/>
            <a:ext cx="1093406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五：选择合并后的L16单元格，打开“设置单元格格式”对话框，选择“填充”选项卡，在“图案颜色”下拉列表中选择“红色”选项，在“图案样式”下拉列表框中选择“细水平条纹”选项，单击“确定”按钮完成设置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2490" y="2338070"/>
            <a:ext cx="5539740" cy="37826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Others_1"/>
          <p:cNvSpPr/>
          <p:nvPr>
            <p:custDataLst>
              <p:tags r:id="rId1"/>
            </p:custDataLst>
          </p:nvPr>
        </p:nvSpPr>
        <p:spPr>
          <a:xfrm>
            <a:off x="719404" y="653736"/>
            <a:ext cx="1840671" cy="5613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fontScale="90000"/>
          </a:bodyPr>
          <a:lstStyle/>
          <a:p>
            <a:pPr lvl="0" algn="ctr"/>
            <a:r>
              <a:rPr lang="zh-CN" altLang="en-US" sz="40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目录</a:t>
            </a:r>
            <a:endParaRPr lang="zh-CN" altLang="en-US" sz="40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3259417" y="1666505"/>
            <a:ext cx="5725806" cy="474327"/>
            <a:chOff x="1860585" y="1147127"/>
            <a:chExt cx="4292600" cy="355600"/>
          </a:xfrm>
        </p:grpSpPr>
        <p:sp>
          <p:nvSpPr>
            <p:cNvPr id="36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286160" y="1147127"/>
              <a:ext cx="2867025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制作借款单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5" name="燕尾形 4"/>
            <p:cNvSpPr/>
            <p:nvPr>
              <p:custDataLst>
                <p:tags r:id="rId4"/>
              </p:custDataLst>
            </p:nvPr>
          </p:nvSpPr>
          <p:spPr>
            <a:xfrm>
              <a:off x="1860585" y="1169352"/>
              <a:ext cx="1358900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3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.1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0" y="6405331"/>
            <a:ext cx="12192000" cy="595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65" dirty="0"/>
              <a:t>冀中职业学院</a:t>
            </a:r>
            <a:endParaRPr lang="zh-CN" altLang="en-US" sz="1865" dirty="0"/>
          </a:p>
        </p:txBody>
      </p: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3259417" y="3629729"/>
            <a:ext cx="5725806" cy="474327"/>
            <a:chOff x="2166020" y="2000293"/>
            <a:chExt cx="4292600" cy="355600"/>
          </a:xfrm>
        </p:grpSpPr>
        <p:sp>
          <p:nvSpPr>
            <p:cNvPr id="24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590960" y="2000293"/>
              <a:ext cx="2867660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制作现金支票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5" name="燕尾形 24"/>
            <p:cNvSpPr/>
            <p:nvPr>
              <p:custDataLst>
                <p:tags r:id="rId7"/>
              </p:custDataLst>
            </p:nvPr>
          </p:nvSpPr>
          <p:spPr>
            <a:xfrm>
              <a:off x="2166020" y="2022518"/>
              <a:ext cx="1358900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  <a:sym typeface="+mn-ea"/>
                </a:rPr>
                <a:t>3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.3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8"/>
            </p:custDataLst>
          </p:nvPr>
        </p:nvGrpSpPr>
        <p:grpSpPr>
          <a:xfrm>
            <a:off x="3259840" y="2552405"/>
            <a:ext cx="5724959" cy="474327"/>
            <a:chOff x="2318420" y="2432341"/>
            <a:chExt cx="4291965" cy="355600"/>
          </a:xfrm>
        </p:grpSpPr>
        <p:sp>
          <p:nvSpPr>
            <p:cNvPr id="26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743360" y="2432341"/>
              <a:ext cx="2867025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制作差旅费报销单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7" name="燕尾形 26"/>
            <p:cNvSpPr/>
            <p:nvPr>
              <p:custDataLst>
                <p:tags r:id="rId10"/>
              </p:custDataLst>
            </p:nvPr>
          </p:nvSpPr>
          <p:spPr>
            <a:xfrm>
              <a:off x="2318420" y="2454566"/>
              <a:ext cx="1358900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  <a:sym typeface="+mn-ea"/>
                </a:rPr>
                <a:t>3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.2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1"/>
            </p:custDataLst>
          </p:nvPr>
        </p:nvGrpSpPr>
        <p:grpSpPr>
          <a:xfrm>
            <a:off x="3258820" y="4685030"/>
            <a:ext cx="5914390" cy="474345"/>
            <a:chOff x="1860585" y="1147127"/>
            <a:chExt cx="4809700" cy="355600"/>
          </a:xfrm>
        </p:grpSpPr>
        <p:sp>
          <p:nvSpPr>
            <p:cNvPr id="4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406154" y="1147127"/>
              <a:ext cx="3264131" cy="335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665" b="1" dirty="0">
                  <a:solidFill>
                    <a:schemeClr val="tx2"/>
                  </a:solidFill>
                  <a:latin typeface="+mn-ea"/>
                </a:rPr>
                <a:t>Excel</a:t>
              </a:r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电子版表格快速转化到</a:t>
              </a:r>
              <a:r>
                <a:rPr lang="en-US" altLang="zh-CN" sz="2665" b="1" dirty="0">
                  <a:solidFill>
                    <a:schemeClr val="tx2"/>
                  </a:solidFill>
                  <a:latin typeface="+mn-ea"/>
                </a:rPr>
                <a:t>Word</a:t>
              </a:r>
              <a:endParaRPr lang="en-US" altLang="zh-CN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9" name="燕尾形 8"/>
            <p:cNvSpPr/>
            <p:nvPr>
              <p:custDataLst>
                <p:tags r:id="rId13"/>
              </p:custDataLst>
            </p:nvPr>
          </p:nvSpPr>
          <p:spPr>
            <a:xfrm>
              <a:off x="1860585" y="1169501"/>
              <a:ext cx="1474823" cy="333226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665" b="1" dirty="0">
                  <a:solidFill>
                    <a:schemeClr val="bg1"/>
                  </a:solidFill>
                  <a:sym typeface="+mn-ea"/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  <a:sym typeface="+mn-ea"/>
                </a:rPr>
                <a:t>3</a:t>
              </a:r>
              <a:r>
                <a:rPr lang="zh-CN" altLang="en-US" sz="2665" b="1" dirty="0">
                  <a:solidFill>
                    <a:schemeClr val="bg1"/>
                  </a:solidFill>
                  <a:sym typeface="+mn-ea"/>
                </a:rPr>
                <a:t>.4</a:t>
              </a:r>
              <a:endParaRPr lang="zh-CN" altLang="en-US" sz="2665" b="1" dirty="0">
                <a:solidFill>
                  <a:schemeClr val="bg1"/>
                </a:solidFill>
                <a:sym typeface="+mn-ea"/>
              </a:endParaRPr>
            </a:p>
          </p:txBody>
        </p:sp>
      </p:grpSp>
    </p:spTree>
    <p:custDataLst>
      <p:tags r:id="rId14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3245" y="831850"/>
            <a:ext cx="1102550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步骤十六：添加银行标志。选择“插入”选项卡中“插图”命令组中的“图片”按钮，打开“插入图片”对话框，在下拉列表中选择“工商logo.png”文件，完成后单击“插入”按钮。如图所示。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1986280"/>
            <a:ext cx="4774565" cy="41351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3250" y="798830"/>
            <a:ext cx="1098486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七：复制银行标志。将鼠标指针放在插入图片的右上角，调整图片的大小，将其放至文本“中国工商银行”之前。选择调整好的图片，同时按住鼠标左键和“Ctrl”键，将图片拖动至左侧的“中国工商银行”前，完成图片的复制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0945" y="2595245"/>
            <a:ext cx="7402830" cy="33508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0" y="786130"/>
            <a:ext cx="109848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步骤十八：隐藏网格线。选择“视图”选项卡中的“显示”命令组，取消选中“网格线”复选框，隐藏工作表中的网格线，如图所示。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2540" y="1993265"/>
            <a:ext cx="7107555" cy="41052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3085" y="798830"/>
            <a:ext cx="1091374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九：添加虚线。选中H2:H14单元格区域，打开“设置单元格格式”对话框，选择“边框”选项卡，在“线条”中选择“虚线”,在预览框中的左边框处单击一下，单击“确定”按钮，为G列和H列之间的边框添加“虚线边框样式”,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860" y="2383155"/>
            <a:ext cx="5207635" cy="36391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3.3.2 设计现金支票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3.3 制作现金支票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4370" y="88074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至此“现金支票”制作完成，效果如图所示。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2019935"/>
            <a:ext cx="9048750" cy="30765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3.4.1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3.4 Excel 电子表格快速转换到 Word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9935" y="1767205"/>
            <a:ext cx="106921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小张做好了公司的Excel文件，可是在报送时，上级部门要求把Excel电子表格转换成 Word文件报送。这时问题来了，Excel电子表格很大，复制到 Word中以后不能完全显示，这可把小张急坏了，这应该怎么办呢?难道需要在 Word中重新输入或者一行一行地复制吗?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3.4.2 案例操作步骤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3.4 Excel 电子表格快速转换到 Word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4370" y="690880"/>
            <a:ext cx="1023747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步骤一：打开“任务四 Excel电子表格工资表”,在名称框内输入“A?:S222”,按回车键快速选中此区域，右击选中的区域，在弹出的快捷菜单中单击“复制”命令。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步骤二：在桌面上双击“Microsoft Word”打开 Word 程序，在编辑区域右击，在弹出的菜单中单击“粘贴”命令，会发现表格很宽，在 Word文档中只显示了一部分。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步骤三：这一步很关键。单击文件左上角的表格全选按钮选中整个表格，在选中的区域右击，在弹出的菜单中单击“自动调整”中的“根据窗口调整表格”,如图所示，表格就可以在 Word 文档中完整显示了。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7240" y="2997835"/>
            <a:ext cx="4951095" cy="31851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3.4.2 案例操作步骤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3.4 Excel 电子表格快速转换到 Word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4370" y="905510"/>
            <a:ext cx="695325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四：设置文件的纸张大小和方向。单击“页面布局”选项卡中“页面设置”命令组中的“纸张大小”按钮下面的下拉三角，单击选择“A3”;单击“纸张方向”按钮下面的下拉三角，单击选择“横向”。这样表格看起来就很舒服了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步骤五：设置标题行重复，使每一页都可以显示标题。选中第1行至第4行，单击“表格工具”选项卡中“布局”中“数据”命令组中的“重复标题行”按钮，如图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0845" y="967740"/>
            <a:ext cx="3444875" cy="17335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4370" y="3150870"/>
            <a:ext cx="72174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至此，最后的结果如图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26400" y="2701290"/>
            <a:ext cx="34493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060" y="3599180"/>
            <a:ext cx="8947150" cy="22663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623695" y="5915025"/>
            <a:ext cx="89465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6314440" y="2457450"/>
            <a:ext cx="4953635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zh-CN" altLang="en-US" sz="6400" b="1" dirty="0">
                <a:solidFill>
                  <a:schemeClr val="accent1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4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3020941" y="3548259"/>
            <a:ext cx="2686968" cy="1038880"/>
          </a:xfrm>
          <a:custGeom>
            <a:avLst/>
            <a:gdLst>
              <a:gd name="T0" fmla="*/ 155 w 1401"/>
              <a:gd name="T1" fmla="*/ 0 h 441"/>
              <a:gd name="T2" fmla="*/ 0 w 1401"/>
              <a:gd name="T3" fmla="*/ 441 h 441"/>
              <a:gd name="T4" fmla="*/ 1230 w 1401"/>
              <a:gd name="T5" fmla="*/ 441 h 441"/>
              <a:gd name="T6" fmla="*/ 1401 w 1401"/>
              <a:gd name="T7" fmla="*/ 0 h 441"/>
              <a:gd name="T8" fmla="*/ 155 w 1401"/>
              <a:gd name="T9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1" h="441">
                <a:moveTo>
                  <a:pt x="155" y="0"/>
                </a:moveTo>
                <a:lnTo>
                  <a:pt x="0" y="441"/>
                </a:lnTo>
                <a:lnTo>
                  <a:pt x="1230" y="441"/>
                </a:lnTo>
                <a:lnTo>
                  <a:pt x="1401" y="0"/>
                </a:lnTo>
                <a:lnTo>
                  <a:pt x="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17" name="Freeform 6"/>
          <p:cNvSpPr/>
          <p:nvPr/>
        </p:nvSpPr>
        <p:spPr bwMode="auto">
          <a:xfrm>
            <a:off x="560677" y="1229151"/>
            <a:ext cx="2734045" cy="762384"/>
          </a:xfrm>
          <a:custGeom>
            <a:avLst/>
            <a:gdLst>
              <a:gd name="T0" fmla="*/ 171 w 1806"/>
              <a:gd name="T1" fmla="*/ 0 h 410"/>
              <a:gd name="T2" fmla="*/ 0 w 1806"/>
              <a:gd name="T3" fmla="*/ 410 h 410"/>
              <a:gd name="T4" fmla="*/ 1650 w 1806"/>
              <a:gd name="T5" fmla="*/ 410 h 410"/>
              <a:gd name="T6" fmla="*/ 1806 w 1806"/>
              <a:gd name="T7" fmla="*/ 0 h 410"/>
              <a:gd name="T8" fmla="*/ 171 w 1806"/>
              <a:gd name="T9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6" h="410">
                <a:moveTo>
                  <a:pt x="171" y="0"/>
                </a:moveTo>
                <a:lnTo>
                  <a:pt x="0" y="410"/>
                </a:lnTo>
                <a:lnTo>
                  <a:pt x="1650" y="410"/>
                </a:lnTo>
                <a:lnTo>
                  <a:pt x="1806" y="0"/>
                </a:lnTo>
                <a:lnTo>
                  <a:pt x="17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20" name="Freeform 7"/>
          <p:cNvSpPr/>
          <p:nvPr/>
        </p:nvSpPr>
        <p:spPr bwMode="auto">
          <a:xfrm>
            <a:off x="139291" y="1568197"/>
            <a:ext cx="5850884" cy="3152649"/>
          </a:xfrm>
          <a:custGeom>
            <a:avLst/>
            <a:gdLst>
              <a:gd name="T0" fmla="*/ 436 w 2585"/>
              <a:gd name="T1" fmla="*/ 0 h 1134"/>
              <a:gd name="T2" fmla="*/ 0 w 2585"/>
              <a:gd name="T3" fmla="*/ 1134 h 1134"/>
              <a:gd name="T4" fmla="*/ 2149 w 2585"/>
              <a:gd name="T5" fmla="*/ 1134 h 1134"/>
              <a:gd name="T6" fmla="*/ 2585 w 2585"/>
              <a:gd name="T7" fmla="*/ 0 h 1134"/>
              <a:gd name="T8" fmla="*/ 436 w 2585"/>
              <a:gd name="T9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5" h="1134">
                <a:moveTo>
                  <a:pt x="436" y="0"/>
                </a:moveTo>
                <a:lnTo>
                  <a:pt x="0" y="1134"/>
                </a:lnTo>
                <a:lnTo>
                  <a:pt x="2149" y="1134"/>
                </a:lnTo>
                <a:lnTo>
                  <a:pt x="2585" y="0"/>
                </a:lnTo>
                <a:lnTo>
                  <a:pt x="436" y="0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22" name="Freeform 8"/>
          <p:cNvSpPr/>
          <p:nvPr/>
        </p:nvSpPr>
        <p:spPr bwMode="auto">
          <a:xfrm>
            <a:off x="454617" y="4275537"/>
            <a:ext cx="3220596" cy="1265697"/>
          </a:xfrm>
          <a:custGeom>
            <a:avLst/>
            <a:gdLst>
              <a:gd name="T0" fmla="*/ 233 w 1869"/>
              <a:gd name="T1" fmla="*/ 0 h 598"/>
              <a:gd name="T2" fmla="*/ 0 w 1869"/>
              <a:gd name="T3" fmla="*/ 598 h 598"/>
              <a:gd name="T4" fmla="*/ 1635 w 1869"/>
              <a:gd name="T5" fmla="*/ 598 h 598"/>
              <a:gd name="T6" fmla="*/ 1869 w 1869"/>
              <a:gd name="T7" fmla="*/ 0 h 598"/>
              <a:gd name="T8" fmla="*/ 233 w 1869"/>
              <a:gd name="T9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9" h="598">
                <a:moveTo>
                  <a:pt x="233" y="0"/>
                </a:moveTo>
                <a:lnTo>
                  <a:pt x="0" y="598"/>
                </a:lnTo>
                <a:lnTo>
                  <a:pt x="1635" y="598"/>
                </a:lnTo>
                <a:lnTo>
                  <a:pt x="1869" y="0"/>
                </a:lnTo>
                <a:lnTo>
                  <a:pt x="23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3" name="TextBox 25"/>
          <p:cNvSpPr txBox="1"/>
          <p:nvPr/>
        </p:nvSpPr>
        <p:spPr>
          <a:xfrm>
            <a:off x="8391909" y="4368383"/>
            <a:ext cx="160782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主讲人：周颖</a:t>
            </a:r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83140" y="5680287"/>
            <a:ext cx="101600" cy="46820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10015816" y="5706116"/>
            <a:ext cx="160782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冀中职业学院</a:t>
            </a:r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cover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3.1.1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3.1 制作借款单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4370" y="1318260"/>
            <a:ext cx="107429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年12月5日销售部员工薛玉洁和苏娜从石家庄到武汉出差参加经销商大会，并于12月10日回到石家庄，出差前预借差旅费4000元。公司规定，往返交通工具费用实报实销，住宿标准每人每天不高于200元，市内交通补助实报实销，误餐补贴每人每天60元。请用 Excel 制作一个借款单和差旅费报销单，计算应报销金额并判断是否超出借款金额。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3.1.2 设计借款单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3.1 制作借款单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3410" y="772795"/>
            <a:ext cx="6096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1.借款单的结构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一个简单的贷款单的结构如表所示。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120" y="2369820"/>
            <a:ext cx="7397115" cy="34372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3.1.1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3.1 制作借款单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4690" y="690880"/>
            <a:ext cx="1080262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2.制作借款单操作步骤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步骤一：新建一个工作簿文件，起名为“借款单”,在此工作簿中新建一个“借款单模板”工作表。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：在A1单元格输入“借款单”,选中A1:H1单元格区域，单击“开始”选项卡“对齐方式”分组中的“合并后居中”按钮，设置合适的行高。设置“借款单”字体字号，单击“开始”选项卡“字体”分组中的字体为“黑体”,字号为“18”,单击“下划线”右边的下拉三角选择“双下划线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步骤三：在F2、G2、H2单元格分别输入“年”“月”“日”,设置合适的行高。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四：在A3单元格输入“借款部门”,F3单元格输入“借款人”,A4单元格输入“借款用途及理由”,A5单元格输入“借款金额”,B5单元格输入“大写”,G5单元格输入“小写”,A6单元格输入“本部门领导批示”,E6单元格输入“主管财务领导批示”,A7单元格输入“公司负责人批示”,E7单元格输入“财务主管人员核准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3.1.1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3.1 制作借款单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1475" y="986155"/>
            <a:ext cx="505523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步骤五：选中B3:E3单元格区域，单击“开始”选项卡“对齐方式”分组中的“合并后居中”按钮，并分别对G3:H3、B4:H4、C5:F5、A6:B6、G6:H6、E6:F6、C6:D6、A7:B7、C7:D7、E7:F7、G7:H7单元格区域进行合并。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步骤六：选中 A3:H7单元格区域，右击选中的区域，在弹出的快捷菜单中，单击“设置单元格格式”命令，单击“边框”选项卡，设置外边框和内部边框，如图所示。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1285" y="1641475"/>
            <a:ext cx="5187315" cy="35744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3.1.1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3.1 制作借款单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3565" y="864235"/>
            <a:ext cx="110458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步骤七：选中 A3:H3单元格区域，单击“开始”选项卡“字体”分组中的字体为“宋体”,字号为“11”号字，最后结果如图所示。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6980" y="2193925"/>
            <a:ext cx="7198995" cy="32829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3.1.1 案例介绍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3.1 制作借款单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3730" y="751840"/>
            <a:ext cx="11095355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3.设计借款单中的格式和公式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步骤八：单击H5单元格，单击“开始”选项卡“数字”分组中的数字格式中的“货币”,此区域将为货币格式。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步骤九：单击C5单元格，在编辑栏中输入如下公式：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“=IF(ROUND(H5,2)&lt;0,"无 效 数 值",IF(ROUND(H5,2)=0,"零", IF(ROUND(H5,2)&lt;1,"",TEXT(INT(ROUND(H5,2)),"[dbnum2]")&amp;"元")&amp;IF(INT(ROUND(H5,2)*10)INT(ROUND(H5,2))*10=0,IF(INT(ROUND(H5,2))*(INT(ROUND(H5,2)*100)-INT(ROUND(H5,2)*10)*10)=0,"","零"), TEXT(INT(ROUND(H5,2)*10)-INT(ROUND(H5,2))*10,"[dbnum2]")&amp;"角")&amp;IF((INT(ROUND(H5,2)*100)-INT(ROUND(H5,2)*10)*10)=0,"整",TEXT((INT(ROUND(H5,2)*100)-INT(ROUND(H5,2)*10)*10),"[dbnum2]")&amp;"分")))"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MH" val="20170421102027"/>
  <p:tag name="MH_LIBRARY" val="CONTENTS"/>
  <p:tag name="MH_TYPE" val="OTHERS"/>
  <p:tag name="ID" val="626775"/>
</p:tagLst>
</file>

<file path=ppt/tags/tag10.xml><?xml version="1.0" encoding="utf-8"?>
<p:tagLst xmlns:p="http://schemas.openxmlformats.org/presentationml/2006/main">
  <p:tag name="KSO_WM_DIAGRAM_VIRTUALLY_FRAME" val="{&quot;height&quot;:276.04165354330706,&quot;left&quot;:256.61365510700745,&quot;top&quot;:130.92496062992123,&quot;width&quot;:524.5066861003422}"/>
</p:tagLst>
</file>

<file path=ppt/tags/tag11.xml><?xml version="1.0" encoding="utf-8"?>
<p:tagLst xmlns:p="http://schemas.openxmlformats.org/presentationml/2006/main">
  <p:tag name="KSO_WM_DIAGRAM_VIRTUALLY_FRAME" val="{&quot;height&quot;:276.04165354330706,&quot;left&quot;:256.61365510700745,&quot;top&quot;:130.92496062992123,&quot;width&quot;:524.5066861003422}"/>
</p:tagLst>
</file>

<file path=ppt/tags/tag12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76.04165354330706,&quot;left&quot;:256.61365510700745,&quot;top&quot;:130.92496062992123,&quot;width&quot;:524.5066861003422}"/>
</p:tagLst>
</file>

<file path=ppt/tags/tag13.xml><?xml version="1.0" encoding="utf-8"?>
<p:tagLst xmlns:p="http://schemas.openxmlformats.org/presentationml/2006/main">
  <p:tag name="KSO_WM_DIAGRAM_VIRTUALLY_FRAME" val="{&quot;height&quot;:276.04165354330706,&quot;left&quot;:256.61365510700745,&quot;top&quot;:130.92496062992123,&quot;width&quot;:524.5066861003422}"/>
</p:tagLst>
</file>

<file path=ppt/tags/tag14.xml><?xml version="1.0" encoding="utf-8"?>
<p:tagLst xmlns:p="http://schemas.openxmlformats.org/presentationml/2006/main">
  <p:tag name="MH" val="20170421102027"/>
  <p:tag name="MH_LIBRARY" val="CONTENTS"/>
  <p:tag name="MH_AUTOCOLOR" val="TRUE"/>
  <p:tag name="ID" val="626775"/>
  <p:tag name="MH_TYPE" val="CONTENTS_SECTION"/>
</p:tagLst>
</file>

<file path=ppt/tags/tag15.xml><?xml version="1.0" encoding="utf-8"?>
<p:tagLst xmlns:p="http://schemas.openxmlformats.org/presentationml/2006/main">
  <p:tag name="commondata" val="eyJoZGlkIjoiNmE4YWE2NWM2NjkyMzUxOGRkNDNkNjJlMmYxYjJlZDkifQ=="/>
</p:tagLst>
</file>

<file path=ppt/tags/tag2.xml><?xml version="1.0" encoding="utf-8"?>
<p:tagLst xmlns:p="http://schemas.openxmlformats.org/presentationml/2006/main">
  <p:tag name="KSO_WM_DIAGRAM_VIRTUALLY_FRAME" val="{&quot;height&quot;:276.04165354330706,&quot;left&quot;:256.61365510700745,&quot;top&quot;:130.92496062992123,&quot;width&quot;:524.5066861003422}"/>
</p:tagLst>
</file>

<file path=ppt/tags/tag3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76.04165354330706,&quot;left&quot;:256.61365510700745,&quot;top&quot;:130.92496062992123,&quot;width&quot;:524.5066861003422}"/>
</p:tagLst>
</file>

<file path=ppt/tags/tag4.xml><?xml version="1.0" encoding="utf-8"?>
<p:tagLst xmlns:p="http://schemas.openxmlformats.org/presentationml/2006/main">
  <p:tag name="KSO_WM_DIAGRAM_VIRTUALLY_FRAME" val="{&quot;height&quot;:276.04165354330706,&quot;left&quot;:256.61365510700745,&quot;top&quot;:130.92496062992123,&quot;width&quot;:524.5066861003422}"/>
</p:tagLst>
</file>

<file path=ppt/tags/tag5.xml><?xml version="1.0" encoding="utf-8"?>
<p:tagLst xmlns:p="http://schemas.openxmlformats.org/presentationml/2006/main">
  <p:tag name="KSO_WM_DIAGRAM_VIRTUALLY_FRAME" val="{&quot;height&quot;:276.04165354330706,&quot;left&quot;:256.61365510700745,&quot;top&quot;:130.92496062992123,&quot;width&quot;:524.5066861003422}"/>
</p:tagLst>
</file>

<file path=ppt/tags/tag6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76.04165354330706,&quot;left&quot;:256.61365510700745,&quot;top&quot;:130.92496062992123,&quot;width&quot;:524.5066861003422}"/>
</p:tagLst>
</file>

<file path=ppt/tags/tag7.xml><?xml version="1.0" encoding="utf-8"?>
<p:tagLst xmlns:p="http://schemas.openxmlformats.org/presentationml/2006/main">
  <p:tag name="KSO_WM_DIAGRAM_VIRTUALLY_FRAME" val="{&quot;height&quot;:276.04165354330706,&quot;left&quot;:256.61365510700745,&quot;top&quot;:130.92496062992123,&quot;width&quot;:524.5066861003422}"/>
</p:tagLst>
</file>

<file path=ppt/tags/tag8.xml><?xml version="1.0" encoding="utf-8"?>
<p:tagLst xmlns:p="http://schemas.openxmlformats.org/presentationml/2006/main">
  <p:tag name="KSO_WM_DIAGRAM_VIRTUALLY_FRAME" val="{&quot;height&quot;:276.04165354330706,&quot;left&quot;:256.61365510700745,&quot;top&quot;:130.92496062992123,&quot;width&quot;:524.5066861003422}"/>
</p:tagLst>
</file>

<file path=ppt/tags/tag9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76.04165354330706,&quot;left&quot;:256.61365510700745,&quot;top&quot;:130.92496062992123,&quot;width&quot;:524.5066861003422}"/>
</p:tagLst>
</file>

<file path=ppt/theme/theme1.xml><?xml version="1.0" encoding="utf-8"?>
<a:theme xmlns:a="http://schemas.openxmlformats.org/drawingml/2006/main" name="Office 主题​​">
  <a:themeElements>
    <a:clrScheme name="自定义 1065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33739F"/>
      </a:accent1>
      <a:accent2>
        <a:srgbClr val="5FC0C9"/>
      </a:accent2>
      <a:accent3>
        <a:srgbClr val="33739F"/>
      </a:accent3>
      <a:accent4>
        <a:srgbClr val="5FC0C9"/>
      </a:accent4>
      <a:accent5>
        <a:srgbClr val="33739F"/>
      </a:accent5>
      <a:accent6>
        <a:srgbClr val="5FC0C9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7679</Words>
  <Application>WPS 演示</Application>
  <PresentationFormat>宽屏</PresentationFormat>
  <Paragraphs>359</Paragraphs>
  <Slides>38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Calibri</vt:lpstr>
      <vt:lpstr>华文细黑</vt:lpstr>
      <vt:lpstr>Arial Narrow</vt:lpstr>
      <vt:lpstr>Arial Unicode MS</vt:lpstr>
      <vt:lpstr>方正小标宋简体</vt:lpstr>
      <vt:lpstr>Wingdings</vt:lpstr>
      <vt:lpstr>荆南缘默体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陆梓里</cp:lastModifiedBy>
  <cp:revision>160</cp:revision>
  <dcterms:created xsi:type="dcterms:W3CDTF">2019-06-19T02:08:00Z</dcterms:created>
  <dcterms:modified xsi:type="dcterms:W3CDTF">2024-05-19T19:06:13Z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0E59EB6EDB634863B15788F89B9785D4_11</vt:lpwstr>
  </property>
</Properties>
</file>