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5" r:id="rId3"/>
    <p:sldId id="278" r:id="rId5"/>
    <p:sldId id="272"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30" r:id="rId22"/>
    <p:sldId id="331" r:id="rId23"/>
    <p:sldId id="332" r:id="rId24"/>
    <p:sldId id="333" r:id="rId25"/>
    <p:sldId id="334" r:id="rId26"/>
    <p:sldId id="335" r:id="rId27"/>
    <p:sldId id="336" r:id="rId28"/>
    <p:sldId id="337" r:id="rId29"/>
    <p:sldId id="338" r:id="rId30"/>
    <p:sldId id="313"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1" userDrawn="1">
          <p15:clr>
            <a:srgbClr val="A4A3A4"/>
          </p15:clr>
        </p15:guide>
        <p15:guide id="2" pos="38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91"/>
        <p:guide pos="382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9.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矩形 9"/>
          <p:cNvSpPr/>
          <p:nvPr userDrawn="1"/>
        </p:nvSpPr>
        <p:spPr>
          <a:xfrm>
            <a:off x="0" y="260648"/>
            <a:ext cx="431371" cy="3840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175"/>
            <a:ext cx="10515600" cy="892175"/>
          </a:xfrm>
        </p:spPr>
        <p:txBody>
          <a:bodyPr>
            <a:normAutofit/>
          </a:bodyPr>
          <a:lstStyle>
            <a:lvl1pPr algn="l">
              <a:defRPr sz="3200" b="1">
                <a:solidFill>
                  <a:srgbClr val="C00000"/>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990601"/>
            <a:ext cx="10515600" cy="5186363"/>
          </a:xfrm>
        </p:spPr>
        <p:txBody>
          <a:bodyPr>
            <a:normAutofit/>
          </a:bodyPr>
          <a:lstStyle>
            <a:lvl1pPr marL="0" indent="0">
              <a:lnSpc>
                <a:spcPct val="130000"/>
              </a:lnSpc>
              <a:buFontTx/>
              <a:buNone/>
              <a:defRPr sz="2535">
                <a:solidFill>
                  <a:srgbClr val="595959"/>
                </a:solidFill>
                <a:latin typeface="微软雅黑" panose="020B0503020204020204" charset="-122"/>
                <a:ea typeface="微软雅黑" panose="020B0503020204020204" charset="-122"/>
              </a:defRPr>
            </a:lvl1pPr>
            <a:lvl2pPr marL="609600" indent="0">
              <a:lnSpc>
                <a:spcPct val="130000"/>
              </a:lnSpc>
              <a:buFontTx/>
              <a:buNone/>
              <a:defRPr sz="2535">
                <a:solidFill>
                  <a:srgbClr val="595959"/>
                </a:solidFill>
                <a:latin typeface="微软雅黑" panose="020B0503020204020204" charset="-122"/>
                <a:ea typeface="微软雅黑" panose="020B0503020204020204" charset="-122"/>
              </a:defRPr>
            </a:lvl2pPr>
            <a:lvl3pPr marL="1219200" indent="0">
              <a:lnSpc>
                <a:spcPct val="130000"/>
              </a:lnSpc>
              <a:buFontTx/>
              <a:buNone/>
              <a:defRPr sz="2535">
                <a:solidFill>
                  <a:srgbClr val="595959"/>
                </a:solidFill>
                <a:latin typeface="微软雅黑" panose="020B0503020204020204" charset="-122"/>
                <a:ea typeface="微软雅黑" panose="020B0503020204020204" charset="-122"/>
              </a:defRPr>
            </a:lvl3pPr>
            <a:lvl4pPr marL="1828800" indent="0">
              <a:lnSpc>
                <a:spcPct val="130000"/>
              </a:lnSpc>
              <a:buFontTx/>
              <a:buNone/>
              <a:defRPr sz="2535">
                <a:solidFill>
                  <a:srgbClr val="595959"/>
                </a:solidFill>
                <a:latin typeface="微软雅黑" panose="020B0503020204020204" charset="-122"/>
                <a:ea typeface="微软雅黑" panose="020B0503020204020204" charset="-122"/>
              </a:defRPr>
            </a:lvl4pPr>
            <a:lvl5pPr marL="2438400" indent="0">
              <a:lnSpc>
                <a:spcPct val="130000"/>
              </a:lnSpc>
              <a:buFontTx/>
              <a:buNone/>
              <a:defRPr sz="2535">
                <a:solidFill>
                  <a:srgbClr val="595959"/>
                </a:solidFill>
                <a:latin typeface="微软雅黑" panose="020B0503020204020204" charset="-122"/>
                <a:ea typeface="微软雅黑" panose="020B0503020204020204" charset="-122"/>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8DE4FC0-BF45-45E8-9147-F541154F2C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2037EA-924C-4D97-BF4A-87F43C8944CB}" type="slidenum">
              <a:rPr lang="zh-CN" altLang="en-US" smtClean="0"/>
            </a:fld>
            <a:endParaRPr lang="zh-CN" altLang="en-US"/>
          </a:p>
        </p:txBody>
      </p:sp>
      <p:sp>
        <p:nvSpPr>
          <p:cNvPr id="11" name="矩形 10"/>
          <p:cNvSpPr/>
          <p:nvPr userDrawn="1"/>
        </p:nvSpPr>
        <p:spPr>
          <a:xfrm>
            <a:off x="0" y="6288484"/>
            <a:ext cx="12192000" cy="596900"/>
          </a:xfrm>
          <a:prstGeom prst="rect">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865" dirty="0"/>
              <a:t>冀中职业学院</a:t>
            </a:r>
            <a:endParaRPr lang="zh-CN" altLang="en-US" sz="1865"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91428" tIns="45714" rIns="91428" bIns="45714"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601" y="1600201"/>
            <a:ext cx="10972800" cy="4525963"/>
          </a:xfrm>
          <a:prstGeom prst="rect">
            <a:avLst/>
          </a:prstGeom>
        </p:spPr>
        <p:txBody>
          <a:bodyPr vert="horz" lIns="91428" tIns="45714" rIns="91428" bIns="45714"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2"/>
            <a:ext cx="2844800" cy="365125"/>
          </a:xfrm>
          <a:prstGeom prst="rect">
            <a:avLst/>
          </a:prstGeom>
        </p:spPr>
        <p:txBody>
          <a:bodyPr vert="horz" lIns="91428" tIns="45714" rIns="91428" bIns="45714" rtlCol="0" anchor="ctr"/>
          <a:lstStyle>
            <a:lvl1pPr algn="l">
              <a:defRPr sz="16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28" tIns="45714" rIns="91428" bIns="4571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28" tIns="45714" rIns="91428" bIns="45714" rtlCol="0" anchor="ctr"/>
          <a:lstStyle>
            <a:lvl1pPr algn="r">
              <a:defRPr sz="16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609600" algn="l" defTabSz="1218565" rtl="0" eaLnBrk="1" latinLnBrk="0" hangingPunct="1">
        <a:lnSpc>
          <a:spcPct val="150000"/>
        </a:lnSpc>
        <a:spcBef>
          <a:spcPts val="130"/>
        </a:spcBef>
        <a:buFont typeface="Arial" panose="020B0604020202020204" pitchFamily="34" charset="0"/>
        <a:buChar char="•"/>
        <a:defRPr sz="4265" kern="1200">
          <a:solidFill>
            <a:schemeClr val="tx1"/>
          </a:solidFill>
          <a:latin typeface="+mn-lt"/>
          <a:ea typeface="+mn-ea"/>
          <a:cs typeface="+mn-cs"/>
        </a:defRPr>
      </a:lvl1pPr>
      <a:lvl2pPr marL="990600" indent="609600" algn="l" defTabSz="1218565" rtl="0" eaLnBrk="1" latinLnBrk="0" hangingPunct="1">
        <a:lnSpc>
          <a:spcPct val="150000"/>
        </a:lnSpc>
        <a:spcBef>
          <a:spcPts val="130"/>
        </a:spcBef>
        <a:buFont typeface="Arial" panose="020B0604020202020204" pitchFamily="34" charset="0"/>
        <a:buChar char="–"/>
        <a:defRPr sz="3735" kern="1200">
          <a:solidFill>
            <a:schemeClr val="tx1"/>
          </a:solidFill>
          <a:latin typeface="+mn-lt"/>
          <a:ea typeface="+mn-ea"/>
          <a:cs typeface="+mn-cs"/>
        </a:defRPr>
      </a:lvl2pPr>
      <a:lvl3pPr marL="1524000" indent="609600" algn="l" defTabSz="1218565" rtl="0" eaLnBrk="1" latinLnBrk="0" hangingPunct="1">
        <a:lnSpc>
          <a:spcPct val="150000"/>
        </a:lnSpc>
        <a:spcBef>
          <a:spcPts val="130"/>
        </a:spcBef>
        <a:buFont typeface="Arial" panose="020B0604020202020204" pitchFamily="34" charset="0"/>
        <a:buChar char="•"/>
        <a:defRPr sz="3200" kern="1200">
          <a:solidFill>
            <a:schemeClr val="tx1"/>
          </a:solidFill>
          <a:latin typeface="+mn-lt"/>
          <a:ea typeface="+mn-ea"/>
          <a:cs typeface="+mn-cs"/>
        </a:defRPr>
      </a:lvl3pPr>
      <a:lvl4pPr marL="21336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4pPr>
      <a:lvl5pPr marL="27432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59"/>
          <p:cNvSpPr>
            <a:spLocks noChangeArrowheads="1"/>
          </p:cNvSpPr>
          <p:nvPr/>
        </p:nvSpPr>
        <p:spPr bwMode="auto">
          <a:xfrm>
            <a:off x="6152515" y="2819400"/>
            <a:ext cx="5596255" cy="1149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buNone/>
            </a:pPr>
            <a:r>
              <a:rPr lang="en-US" altLang="zh-CN" sz="3735" dirty="0">
                <a:solidFill>
                  <a:schemeClr val="tx1">
                    <a:lumMod val="65000"/>
                    <a:lumOff val="35000"/>
                  </a:schemeClr>
                </a:solidFill>
                <a:sym typeface="+mn-ea"/>
              </a:rPr>
              <a:t>Excel</a:t>
            </a:r>
            <a:r>
              <a:rPr lang="zh-CN" altLang="en-US" sz="3735" dirty="0">
                <a:solidFill>
                  <a:schemeClr val="tx1">
                    <a:lumMod val="65000"/>
                    <a:lumOff val="35000"/>
                  </a:schemeClr>
                </a:solidFill>
                <a:sym typeface="+mn-ea"/>
              </a:rPr>
              <a:t>在固定资产管理中的应用</a:t>
            </a:r>
            <a:endParaRPr lang="zh-CN" altLang="en-US" sz="3735" b="1" dirty="0">
              <a:solidFill>
                <a:schemeClr val="tx1">
                  <a:lumMod val="65000"/>
                  <a:lumOff val="35000"/>
                </a:schemeClr>
              </a:solidFill>
              <a:latin typeface="Arial" panose="020B0604020202020204" pitchFamily="34" charset="0"/>
              <a:cs typeface="Arial" panose="020B0604020202020204" pitchFamily="34" charset="0"/>
              <a:sym typeface="+mn-ea"/>
            </a:endParaRPr>
          </a:p>
        </p:txBody>
      </p:sp>
      <p:sp>
        <p:nvSpPr>
          <p:cNvPr id="14" name="矩形 259"/>
          <p:cNvSpPr>
            <a:spLocks noChangeArrowheads="1"/>
          </p:cNvSpPr>
          <p:nvPr/>
        </p:nvSpPr>
        <p:spPr bwMode="auto">
          <a:xfrm>
            <a:off x="6207605" y="1567881"/>
            <a:ext cx="355239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项目七</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4" name="矩形 3"/>
          <p:cNvSpPr/>
          <p:nvPr/>
        </p:nvSpPr>
        <p:spPr>
          <a:xfrm>
            <a:off x="6188287" y="2560320"/>
            <a:ext cx="577342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med">
    <p:cover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276225" y="768985"/>
            <a:ext cx="11638915" cy="286131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步骤八：在F8单元格中输入公式“=$D$7*12-SD$8”。在F9单元格输入公式“=$B$9*$D$9”。</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步骤九：输入资产编号为1001的固定资产卡片。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(1)在“时尚服装厂固定资产管理”工作簿中，单击“固定资产卡片样式”工作表，按住“Ctrl”键复制“固定资产卡片样式”,并将备份更名为“卡片P001”。</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(2)在“卡片P001”中输入资产编号为“1001”的固定资产，就可以生成第一张固定资产卡片，如图所示。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235325" y="3630295"/>
            <a:ext cx="5894705" cy="2613025"/>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623570" y="817880"/>
            <a:ext cx="1113599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步骤十：同样的方法，输入其他固定资产卡片。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步骤十一：填制固定资产清单。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(1)在“时尚服装厂固定资产管理”工作簿中，新建一个工作表起名为“固定资产清单”。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(2)在“固定资产清单”第1行行输入下列字段名，如图所示。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1669415" y="3096895"/>
            <a:ext cx="8825865" cy="861060"/>
          </a:xfrm>
          <a:prstGeom prst="rect">
            <a:avLst/>
          </a:prstGeom>
        </p:spPr>
      </p:pic>
      <p:sp>
        <p:nvSpPr>
          <p:cNvPr id="8" name="文本框 7"/>
          <p:cNvSpPr txBox="1"/>
          <p:nvPr/>
        </p:nvSpPr>
        <p:spPr>
          <a:xfrm>
            <a:off x="623570" y="4419600"/>
            <a:ext cx="11135995" cy="178371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(3)单击“固定资产清单”A2 单元格，输入“=”,单击“卡片P001”工作表，单击B3 单元格，按回车键确认。</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(4)重复(3)步，完成其他项目的数据传递。</a:t>
            </a:r>
            <a:endParaRPr lang="zh-CN" altLang="en-US" sz="2000">
              <a:latin typeface="微软雅黑" panose="020B0503020204020204" charset="-122"/>
              <a:ea typeface="微软雅黑" panose="020B0503020204020204" charset="-122"/>
              <a:cs typeface="微软雅黑" panose="020B0503020204020204" charset="-122"/>
            </a:endParaRPr>
          </a:p>
          <a:p>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384810" y="914400"/>
            <a:ext cx="11075035" cy="55308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(5)按照上述步骤，完成其他固定资产卡片的数据，生成如图7-1-6所示的“固定资产清单”。</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1"/>
          <a:stretch>
            <a:fillRect/>
          </a:stretch>
        </p:blipFill>
        <p:spPr>
          <a:xfrm>
            <a:off x="1063625" y="1724660"/>
            <a:ext cx="9707880" cy="411797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 计提固定资产折旧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7" name="文本框 6"/>
          <p:cNvSpPr txBox="1"/>
          <p:nvPr/>
        </p:nvSpPr>
        <p:spPr>
          <a:xfrm>
            <a:off x="654050" y="1369695"/>
            <a:ext cx="10833100" cy="341503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rPr>
              <a:t>固定资产折旧，指一定时期内为弥补固定资产损耗，按照规定的固定资产折旧率进行分摊。企业应当根据与固定资产有关的经济利益的预期实现方式，合理选择折旧方法。固定资产折旧方法包括年限平均法、工作量法、双倍余额递减法和年数总和法。企业选用不同的固定资产折旧方法，将影响固定资产使用寿命期间内不同时期的折旧费用。因此，固定资产的折旧方法一经确定，不得随意变更。</a:t>
            </a:r>
            <a:endParaRPr lang="zh-CN" altLang="en-US" sz="2400">
              <a:latin typeface="微软雅黑" panose="020B0503020204020204" charset="-122"/>
              <a:ea typeface="微软雅黑" panose="020B0503020204020204"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7.2.1 年限平均法计提折旧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805180" y="890270"/>
            <a:ext cx="10529570" cy="507746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1.年限平均法概念</a:t>
            </a:r>
            <a:endParaRPr lang="zh-CN" altLang="en-US" sz="2400" b="1">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年限平均法，又称直线法，是指将固定资产的应计折旧额均衡地分摊到固定资产预计使用寿命内的一种方法。</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rPr>
              <a:t>2.年限平均法计提折旧函数——SLN()</a:t>
            </a:r>
            <a:endParaRPr lang="zh-CN" altLang="en-US" sz="2400" b="1">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类型：财务函数。</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格式：SLN(cost, salvage, life)。</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功能：返回某项固定资产某一年的直线折旧额。</a:t>
            </a:r>
            <a:endParaRPr lang="zh-CN" altLang="en-US" sz="2400">
              <a:latin typeface="微软雅黑" panose="020B0503020204020204" charset="-122"/>
              <a:ea typeface="微软雅黑" panose="020B0503020204020204" charset="-122"/>
              <a:cs typeface="微软雅黑" panose="020B0503020204020204" charset="-122"/>
            </a:endParaRPr>
          </a:p>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参数 cost表示固定资产的原始价值，salvage 表示固定资产的净残值，life 表示固定资产的折旧周期。</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7.2.1 年限平均法计提折旧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384810" y="889635"/>
            <a:ext cx="6257925" cy="4650105"/>
          </a:xfrm>
          <a:prstGeom prst="rect">
            <a:avLst/>
          </a:prstGeom>
          <a:noFill/>
        </p:spPr>
        <p:txBody>
          <a:bodyPr wrap="square" rtlCol="0" anchor="t">
            <a:noAutofit/>
          </a:bodyPr>
          <a:p>
            <a:pPr indent="457200" fontAlgn="auto">
              <a:lnSpc>
                <a:spcPct val="1500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3.具体示例</a:t>
            </a:r>
            <a:endParaRPr lang="zh-CN" altLang="en-US" b="1">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计算编号为1001的固定资产的计提折旧，并填写到“卡片P001”中。固定资产的原值1500000元，预计净残值率5预计使用年限30年，采用直线法计提折旧。具体操作步骤如下。</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步骤一：打开“时尚服装厂固定资产管理”工作簿，单击“卡片P001”工作表，单击F11单元格，设置公式“=$B$9”。</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步骤二：单击B12单元格，单击编辑栏左侧的“插入函数”按钮，打开“插入函数”对话框，在“或选择类别”区域，选择“财务”函数，在“选择函数”区域，选择“SLN”函数，如图所示。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6953885" y="1682115"/>
            <a:ext cx="4804410" cy="3857625"/>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7.2.1 年限平均法计提折旧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654050" y="894080"/>
            <a:ext cx="10964545"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步骤三：单击“确定”按钮，打开“函数参数”对话框，参数设置如图所示。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786380" y="2090420"/>
            <a:ext cx="6618605" cy="3333115"/>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7.2.1 年限平均法计提折旧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674370" y="864870"/>
            <a:ext cx="1090358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步骤四：单击“确定”按钮，编辑栏公式为“=SLN(SB$9,$F$9,$D$7)”,在B12单元格出现累计折旧的计算结果为“475000.00”。</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步骤五：在E12单元格中输入“=E11+B12”,在F12单元格中输入“=$F$11-E12”。</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完成以上步骤的结果如图所示。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975610" y="3248025"/>
            <a:ext cx="6300470" cy="2671445"/>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7.2.2 工作量法计提折旧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584200" y="966470"/>
            <a:ext cx="11024235" cy="378460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1.工作量法概念</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工作量法是根据实际工作量计算每期应计提折旧额的一种方法。计算公式如下为</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单位工作量折旧额=固定资产原价×(1-预计净残值率)÷预计总工作量某项固定资产月折旧额</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 </a:t>
            </a:r>
            <a:r>
              <a:rPr lang="en-US" altLang="zh-CN" sz="2000" b="1">
                <a:solidFill>
                  <a:srgbClr val="C00000"/>
                </a:solidFill>
                <a:latin typeface="微软雅黑" panose="020B0503020204020204" charset="-122"/>
                <a:ea typeface="微软雅黑" panose="020B0503020204020204" charset="-122"/>
                <a:cs typeface="微软雅黑" panose="020B0503020204020204" charset="-122"/>
              </a:rPr>
              <a:t>                          </a:t>
            </a: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=该项固定资产当月工作量×单位工作量折旧额</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2.具体示例</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计算固定资产编号为2001的固定资产的计提折旧，并且填写到“卡片G001”中。固定资产的原值250000元，预计净残值率5预计总行驶里程为400000公里，当月行驶3000公里，采用工作量法计提折旧。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7.2.2 工作量法计提折旧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7" name="文本框 6"/>
          <p:cNvSpPr txBox="1"/>
          <p:nvPr/>
        </p:nvSpPr>
        <p:spPr>
          <a:xfrm>
            <a:off x="461010" y="567690"/>
            <a:ext cx="11337290" cy="2861310"/>
          </a:xfrm>
          <a:prstGeom prst="rect">
            <a:avLst/>
          </a:prstGeom>
          <a:noFill/>
        </p:spPr>
        <p:txBody>
          <a:bodyPr wrap="square" rtlCol="0" anchor="t">
            <a:spAutoFit/>
          </a:bodyPr>
          <a:p>
            <a:pPr indent="322580" fontAlgn="auto">
              <a:lnSpc>
                <a:spcPct val="1500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具体操作步骤如下。</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ct val="1500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步骤一：打开“时尚服装厂固定资产管理”工作簿，单击“卡片G001”工作表，单击F11 单元格，设置公式“=$B$9”。</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ct val="1500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步骤二：单击B12单元格，输入公式“=$B$9*(1-SD$9)/$D$7”,计算出单位工作量折旧额。</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ct val="1500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步骤三：在E12单元格中输入“=E11+B12*A12”,在F12单元格 中输 入“=$F$11-E12”。</a:t>
            </a:r>
            <a:endParaRPr lang="zh-CN" altLang="en-US" sz="2000">
              <a:latin typeface="微软雅黑" panose="020B0503020204020204" charset="-122"/>
              <a:ea typeface="微软雅黑" panose="020B0503020204020204" charset="-122"/>
              <a:cs typeface="微软雅黑" panose="020B0503020204020204" charset="-122"/>
            </a:endParaRPr>
          </a:p>
          <a:p>
            <a:pPr indent="322580" fontAlgn="auto">
              <a:lnSpc>
                <a:spcPct val="150000"/>
              </a:lnSpc>
              <a:extLst>
                <a:ext uri="{35155182-B16C-46BC-9424-99874614C6A1}">
                  <wpsdc:indentchars xmlns:wpsdc="http://www.wps.cn/officeDocument/2017/drawingmlCustomData" val="127" checksum="4259393621"/>
                </a:ext>
              </a:extLst>
            </a:pPr>
            <a:r>
              <a:rPr lang="zh-CN" altLang="en-US" sz="2000">
                <a:latin typeface="微软雅黑" panose="020B0503020204020204" charset="-122"/>
                <a:ea typeface="微软雅黑" panose="020B0503020204020204" charset="-122"/>
                <a:cs typeface="微软雅黑" panose="020B0503020204020204" charset="-122"/>
              </a:rPr>
              <a:t>完成以上步骤的结果如图所示。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2580640" y="3556000"/>
            <a:ext cx="6867525" cy="238125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9395" y="936625"/>
            <a:ext cx="7480935" cy="4810125"/>
          </a:xfrm>
        </p:spPr>
        <p:txBody>
          <a:bodyPr>
            <a:noAutofit/>
          </a:bodyPr>
          <a:lstStyle/>
          <a:p>
            <a:pPr lvl="0"/>
            <a:r>
              <a:rPr lang="zh-CN" altLang="zh-CN" sz="2400" b="1" dirty="0">
                <a:solidFill>
                  <a:schemeClr val="tx1"/>
                </a:solidFill>
              </a:rPr>
              <a:t>知识目标：</a:t>
            </a:r>
            <a:endParaRPr lang="zh-CN" altLang="zh-CN" sz="2400" dirty="0">
              <a:solidFill>
                <a:schemeClr val="tx1"/>
              </a:solidFill>
            </a:endParaRPr>
          </a:p>
          <a:p>
            <a:pPr lvl="0" algn="l">
              <a:buClrTx/>
              <a:buSzTx/>
              <a:buNone/>
            </a:pPr>
            <a:r>
              <a:rPr lang="en-US" altLang="zh-CN" sz="2400" dirty="0">
                <a:solidFill>
                  <a:schemeClr val="tx1"/>
                </a:solidFill>
              </a:rPr>
              <a:t>    </a:t>
            </a:r>
            <a:r>
              <a:rPr lang="zh-CN" altLang="zh-CN" sz="2400" dirty="0">
                <a:solidFill>
                  <a:schemeClr val="tx1"/>
                </a:solidFill>
              </a:rPr>
              <a:t>①</a:t>
            </a:r>
            <a:r>
              <a:rPr lang="zh-CN" sz="2400" dirty="0">
                <a:solidFill>
                  <a:schemeClr val="tx1"/>
                </a:solidFill>
              </a:rPr>
              <a:t>掌握固定资产管理的业务处理流程</a:t>
            </a:r>
            <a:r>
              <a:rPr lang="zh-CN" altLang="zh-CN" sz="2400" dirty="0">
                <a:solidFill>
                  <a:schemeClr val="tx1"/>
                </a:solidFill>
              </a:rPr>
              <a:t>。</a:t>
            </a:r>
            <a:endParaRPr lang="en-US" altLang="zh-CN" sz="2400" dirty="0">
              <a:solidFill>
                <a:schemeClr val="tx1"/>
              </a:solidFill>
            </a:endParaRPr>
          </a:p>
          <a:p>
            <a:pPr lvl="0" algn="l">
              <a:buClrTx/>
              <a:buSzTx/>
              <a:buNone/>
            </a:pPr>
            <a:r>
              <a:rPr lang="en-US" altLang="zh-CN" sz="2400" dirty="0">
                <a:solidFill>
                  <a:schemeClr val="tx1"/>
                </a:solidFill>
              </a:rPr>
              <a:t>    ②</a:t>
            </a:r>
            <a:r>
              <a:rPr lang="zh-CN" altLang="en-US" sz="2400" dirty="0">
                <a:solidFill>
                  <a:schemeClr val="tx1"/>
                </a:solidFill>
              </a:rPr>
              <a:t>掌握固定资产折旧的计算方法</a:t>
            </a:r>
            <a:r>
              <a:rPr lang="en-US" altLang="zh-CN" sz="2400" dirty="0">
                <a:solidFill>
                  <a:schemeClr val="tx1"/>
                </a:solidFill>
              </a:rPr>
              <a:t>。</a:t>
            </a:r>
            <a:endParaRPr lang="en-US" altLang="zh-CN" sz="2400" dirty="0">
              <a:solidFill>
                <a:schemeClr val="tx1"/>
              </a:solidFill>
            </a:endParaRPr>
          </a:p>
          <a:p>
            <a:pPr algn="l">
              <a:lnSpc>
                <a:spcPct val="140000"/>
              </a:lnSpc>
              <a:spcBef>
                <a:spcPct val="20000"/>
              </a:spcBef>
              <a:buClrTx/>
              <a:buSzTx/>
              <a:buFontTx/>
            </a:pPr>
            <a:r>
              <a:rPr lang="zh-CN" altLang="zh-CN" sz="2400" b="1" dirty="0">
                <a:solidFill>
                  <a:schemeClr val="tx1"/>
                </a:solidFill>
                <a:sym typeface="+mn-ea"/>
              </a:rPr>
              <a:t>能力目标：</a:t>
            </a:r>
            <a:endParaRPr lang="zh-CN" altLang="zh-CN" sz="2400" b="1"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sym typeface="+mn-ea"/>
              </a:rPr>
              <a:t>    </a:t>
            </a:r>
            <a:r>
              <a:rPr lang="zh-CN" altLang="en-US" sz="2400" dirty="0">
                <a:solidFill>
                  <a:schemeClr val="tx1"/>
                </a:solidFill>
                <a:sym typeface="+mn-ea"/>
              </a:rPr>
              <a:t>①可以用</a:t>
            </a:r>
            <a:r>
              <a:rPr lang="en-US" altLang="zh-CN" sz="2400" dirty="0">
                <a:solidFill>
                  <a:schemeClr val="tx1"/>
                </a:solidFill>
                <a:sym typeface="+mn-ea"/>
              </a:rPr>
              <a:t>Excel</a:t>
            </a:r>
            <a:r>
              <a:rPr lang="zh-CN" altLang="en-US" sz="2400" dirty="0">
                <a:solidFill>
                  <a:schemeClr val="tx1"/>
                </a:solidFill>
                <a:sym typeface="+mn-ea"/>
              </a:rPr>
              <a:t>设计固定资产卡片</a:t>
            </a:r>
            <a:r>
              <a:rPr lang="en-US" altLang="zh-CN" sz="2400" dirty="0">
                <a:solidFill>
                  <a:schemeClr val="tx1"/>
                </a:solidFill>
                <a:sym typeface="+mn-ea"/>
              </a:rPr>
              <a:t>。</a:t>
            </a:r>
            <a:endParaRPr lang="en-US" altLang="zh-CN" sz="2400" dirty="0">
              <a:solidFill>
                <a:schemeClr val="tx1"/>
              </a:solidFill>
              <a:latin typeface="微软雅黑" panose="020B0503020204020204" charset="-122"/>
              <a:ea typeface="微软雅黑" panose="020B0503020204020204" charset="-122"/>
            </a:endParaRPr>
          </a:p>
          <a:p>
            <a:pPr lvl="0" algn="l">
              <a:lnSpc>
                <a:spcPct val="140000"/>
              </a:lnSpc>
              <a:spcBef>
                <a:spcPct val="20000"/>
              </a:spcBef>
              <a:buClrTx/>
              <a:buSzTx/>
              <a:buNone/>
            </a:pPr>
            <a:r>
              <a:rPr lang="en-US" altLang="zh-CN" sz="2400" dirty="0">
                <a:solidFill>
                  <a:schemeClr val="tx1"/>
                </a:solidFill>
                <a:sym typeface="+mn-ea"/>
              </a:rPr>
              <a:t>    </a:t>
            </a:r>
            <a:r>
              <a:rPr lang="zh-CN" altLang="en-US" sz="2400" dirty="0">
                <a:solidFill>
                  <a:schemeClr val="tx1"/>
                </a:solidFill>
                <a:sym typeface="+mn-ea"/>
              </a:rPr>
              <a:t>②可以用</a:t>
            </a:r>
            <a:r>
              <a:rPr lang="en-US" altLang="zh-CN" sz="2400" dirty="0">
                <a:solidFill>
                  <a:schemeClr val="tx1"/>
                </a:solidFill>
                <a:sym typeface="+mn-ea"/>
              </a:rPr>
              <a:t>Excel</a:t>
            </a:r>
            <a:r>
              <a:rPr lang="zh-CN" altLang="en-US" sz="2400" dirty="0">
                <a:solidFill>
                  <a:schemeClr val="tx1"/>
                </a:solidFill>
                <a:sym typeface="+mn-ea"/>
              </a:rPr>
              <a:t>进行固定资产管理</a:t>
            </a:r>
            <a:r>
              <a:rPr lang="en-US" altLang="zh-CN" sz="2400" dirty="0">
                <a:solidFill>
                  <a:schemeClr val="tx1"/>
                </a:solidFill>
                <a:sym typeface="+mn-ea"/>
              </a:rPr>
              <a:t>。</a:t>
            </a:r>
            <a:endParaRPr lang="en-US" altLang="zh-CN" sz="2400" dirty="0">
              <a:solidFill>
                <a:schemeClr val="tx1"/>
              </a:solidFill>
              <a:latin typeface="微软雅黑" panose="020B0503020204020204" charset="-122"/>
              <a:ea typeface="微软雅黑" panose="020B0503020204020204" charset="-122"/>
            </a:endParaRPr>
          </a:p>
          <a:p>
            <a:r>
              <a:rPr lang="zh-CN" altLang="en-US" sz="2400" b="1" dirty="0">
                <a:solidFill>
                  <a:schemeClr val="tx1"/>
                </a:solidFill>
              </a:rPr>
              <a:t>素养目标：</a:t>
            </a:r>
            <a:endParaRPr lang="zh-CN" altLang="en-US" sz="2400" b="1" dirty="0">
              <a:solidFill>
                <a:schemeClr val="tx1"/>
              </a:solidFill>
            </a:endParaRPr>
          </a:p>
          <a:p>
            <a:r>
              <a:rPr lang="en-US" altLang="zh-CN" sz="2400" dirty="0">
                <a:solidFill>
                  <a:schemeClr val="tx1"/>
                </a:solidFill>
              </a:rPr>
              <a:t>    </a:t>
            </a:r>
            <a:r>
              <a:rPr lang="zh-CN" altLang="en-US" sz="2400" dirty="0">
                <a:solidFill>
                  <a:schemeClr val="tx1"/>
                </a:solidFill>
              </a:rPr>
              <a:t>①树立严谨细致的工作态度。</a:t>
            </a:r>
            <a:endParaRPr lang="zh-CN" altLang="en-US" sz="2400" dirty="0">
              <a:solidFill>
                <a:schemeClr val="tx1"/>
              </a:solidFill>
            </a:endParaRPr>
          </a:p>
          <a:p>
            <a:r>
              <a:rPr lang="en-US" altLang="zh-CN" sz="2400" dirty="0">
                <a:solidFill>
                  <a:schemeClr val="tx1"/>
                </a:solidFill>
              </a:rPr>
              <a:t>    </a:t>
            </a:r>
            <a:r>
              <a:rPr lang="zh-CN" altLang="en-US" sz="2400" dirty="0">
                <a:solidFill>
                  <a:schemeClr val="tx1"/>
                </a:solidFill>
              </a:rPr>
              <a:t>②培养守好、用好固定资产的良好职业道德。</a:t>
            </a:r>
            <a:endParaRPr lang="zh-CN" altLang="en-US" sz="2400" dirty="0">
              <a:solidFill>
                <a:schemeClr val="tx1"/>
              </a:solidFill>
            </a:endParaRPr>
          </a:p>
        </p:txBody>
      </p:sp>
      <p:pic>
        <p:nvPicPr>
          <p:cNvPr id="2" name="图片 1" descr="树"/>
          <p:cNvPicPr>
            <a:picLocks noChangeAspect="1"/>
          </p:cNvPicPr>
          <p:nvPr/>
        </p:nvPicPr>
        <p:blipFill>
          <a:blip r:embed="rId1"/>
          <a:stretch>
            <a:fillRect/>
          </a:stretch>
        </p:blipFill>
        <p:spPr>
          <a:xfrm>
            <a:off x="239607" y="0"/>
            <a:ext cx="728133" cy="728133"/>
          </a:xfrm>
          <a:prstGeom prst="rect">
            <a:avLst/>
          </a:prstGeom>
        </p:spPr>
      </p:pic>
      <p:sp>
        <p:nvSpPr>
          <p:cNvPr id="4" name="文本框 3"/>
          <p:cNvSpPr txBox="1"/>
          <p:nvPr/>
        </p:nvSpPr>
        <p:spPr>
          <a:xfrm>
            <a:off x="1007533" y="87207"/>
            <a:ext cx="4456007" cy="519853"/>
          </a:xfrm>
          <a:prstGeom prst="rect">
            <a:avLst/>
          </a:prstGeom>
          <a:noFill/>
        </p:spPr>
        <p:txBody>
          <a:bodyPr wrap="square" rtlCol="0">
            <a:noAutofit/>
          </a:bodyPr>
          <a:p>
            <a:r>
              <a:rPr lang="zh-CN" altLang="zh-CN" sz="3200" b="1" dirty="0">
                <a:latin typeface="微软雅黑" panose="020B0503020204020204" charset="-122"/>
                <a:ea typeface="微软雅黑" panose="020B0503020204020204" charset="-122"/>
                <a:sym typeface="+mn-ea"/>
              </a:rPr>
              <a:t>学习目标</a:t>
            </a:r>
            <a:endParaRPr lang="zh-CN" altLang="zh-CN" sz="3200" dirty="0">
              <a:latin typeface="微软雅黑" panose="020B0503020204020204" charset="-122"/>
              <a:ea typeface="微软雅黑" panose="020B0503020204020204" charset="-122"/>
            </a:endParaRPr>
          </a:p>
          <a:p>
            <a:endParaRPr lang="zh-CN" altLang="zh-CN" sz="3200" dirty="0">
              <a:latin typeface="微软雅黑" panose="020B0503020204020204" charset="-122"/>
              <a:ea typeface="微软雅黑" panose="020B050302020402020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7.2.3 双倍余额递减法计提折旧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7" name="文本框 6"/>
          <p:cNvSpPr txBox="1"/>
          <p:nvPr/>
        </p:nvSpPr>
        <p:spPr>
          <a:xfrm>
            <a:off x="704850" y="1028700"/>
            <a:ext cx="10902950" cy="470789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1.双倍余额递减法概念</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双倍余额递减法是指在不考虑固定资产预计净残值的情况下，根据每期期初固定资产原价减去累计折旧后的金额和双倍的直线法折旧率计算固定资产折旧的一种方法。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2.双倍余额递减法计提折旧函数——DDB()</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类型：财务函数。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格式：DDB(cost, salvage, life, period, factor)。</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功能：根据双倍余额递减法返回某项固定资产指定期间的折旧额。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参数 cost表示固定资产的原始价值，salvage表示固定资产的净残值，life 表示固定资产的折旧周期，period表示进行折旧计算的期次，它必须和life的单位一致。参数 factor表示“折旧的加速因子”,是可选项，默认值是2,代表双倍余额递减，如果取值为3,代表3倍余额递减。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7.2.3 双倍余额递减法计提折旧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634365" y="868045"/>
            <a:ext cx="4914265" cy="4759325"/>
          </a:xfrm>
          <a:prstGeom prst="rect">
            <a:avLst/>
          </a:prstGeom>
          <a:noFill/>
        </p:spPr>
        <p:txBody>
          <a:bodyPr wrap="square" rtlCol="0" anchor="t">
            <a:spAutoFit/>
          </a:bodyPr>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3.具体示例</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计算固定资产编号为3001的固定资产的计提折旧，并填写到“卡片 S001”中。固定资产的原值150000元，预计净残值率4预计使用年限10年，采用双倍余额递减法计提折旧。具体操作步骤如下。</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步骤一：打开“时尚服装厂固定资产管理”工作簿，单击“卡片 S001”工作表，单击F11单元格，输入公式“=$B$9”。</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步骤二：单击B12单元格，单击编辑栏左侧的“插入函数”按钮，打开“插入函数”</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ts val="26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对话框，在“或选择类别”区域，选择“财务”函数，在“选择函数”区域，选择“DDB”函数，如图所示。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6302375" y="1318260"/>
            <a:ext cx="5276850" cy="4309110"/>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7.2.3 双倍余额递减法计提折旧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624205" y="786130"/>
            <a:ext cx="10893425"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步骤三：单击“确定”按钮，打开“函数参数”参数设置对话框，参数设置如图所示。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396490" y="1631950"/>
            <a:ext cx="7348220" cy="4210685"/>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7.2.3 双倍余额递减法计提折旧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593725" y="798830"/>
            <a:ext cx="1096454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步骤四：单击“确定”按钮，编辑栏公式为“=DDB(SB$9,$F$9,$DS7,A12)”,在B12 单元格出现累计折旧的计算结果为“30000.00”。</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步骤五：在E12单元格中输入“=E11+B12”,在F12单元格中输入“=SF$11-E12”。</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完成以上步骤的结果如图所示。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686050" y="3083560"/>
            <a:ext cx="6819900" cy="2447925"/>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7.2.4 年数总和法计提折旧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634365" y="922020"/>
            <a:ext cx="10902950" cy="470789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1.年数总和法概念</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年数总和法，又称年限合计法，是指将固定资产的原价减去预计净残值后的余额，乘以一个以固定资产尚可使用寿命为分子，以预计使用使用寿命逐年数字之和为分母的逐年递减的分数计算的每年的折旧额。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2.年数总和法计提折旧函数——SYD()</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类型：财务函数。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格式：SYD(cost, salvage, life, period)。</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功能：根据年数总和法返回某项固定资产指定期间的折旧额。</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参数 cost表示固定资产的原始价值，salvage 表示固定资产的净残值，life 表示固定资产的折旧周期，period 表示进行折旧计算的期次，它必须和 life的单位一致。</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7.2.4 年数总和法计提折旧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462280" y="690880"/>
            <a:ext cx="5802630"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3.具体示例</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年数总和法计提折旧计算固定资产编号为4001的固定资产的计提折旧，并且填写到“卡片N001”中。固定资产的原值20000元，预计净残值率4预计使用年限10年，采用双倍年数总和法计提折旧。</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具体操作步骤如下：</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步骤一：打开“时尚服装厂固定资产管理”工作簿，单击“卡片N001”工作表，单击F11单元格，输入公式“=$B$9”。</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步骤二：单击B12单元格，单击编辑栏左侧的“插入函数”按钮，打开“插入函数”对话框，在“或选择类别”区域，选择“财务”函数，在“选择函数”区域，选择“SYD”函数，如图所示。</a:t>
            </a:r>
            <a:endParaRPr lang="zh-CN" altLang="en-US"/>
          </a:p>
        </p:txBody>
      </p:sp>
      <p:pic>
        <p:nvPicPr>
          <p:cNvPr id="7" name="图片 6"/>
          <p:cNvPicPr>
            <a:picLocks noChangeAspect="1"/>
          </p:cNvPicPr>
          <p:nvPr/>
        </p:nvPicPr>
        <p:blipFill>
          <a:blip r:embed="rId1"/>
          <a:stretch>
            <a:fillRect/>
          </a:stretch>
        </p:blipFill>
        <p:spPr>
          <a:xfrm>
            <a:off x="6643370" y="1315720"/>
            <a:ext cx="5039995" cy="4040505"/>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7.2.4 年数总和法计提折旧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523240" y="786130"/>
            <a:ext cx="11066145"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步骤三：输入4个参数，分别是原值B9,净残值F9,使用年限 D7,单击确定按钮，计算结果如图所示。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01340" y="2011680"/>
            <a:ext cx="5909310" cy="315722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7.2.4 年数总和法计提折旧</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任务7.2 计提固定资产折旧</a:t>
            </a:r>
            <a:endParaRPr b="1" dirty="0">
              <a:solidFill>
                <a:schemeClr val="bg1"/>
              </a:solidFill>
              <a:latin typeface="+mn-ea"/>
            </a:endParaRPr>
          </a:p>
        </p:txBody>
      </p:sp>
      <p:sp>
        <p:nvSpPr>
          <p:cNvPr id="2" name="文本框 1"/>
          <p:cNvSpPr txBox="1"/>
          <p:nvPr/>
        </p:nvSpPr>
        <p:spPr>
          <a:xfrm>
            <a:off x="694690" y="988060"/>
            <a:ext cx="1065149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步骤四：在E12单元格中输入“=E11+B12”。</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步骤五：在F12单元格中输入“=$F$11-E12”,完成以上步骤的结果如图所示。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418080" y="2775585"/>
            <a:ext cx="7529830" cy="2538095"/>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59"/>
          <p:cNvSpPr>
            <a:spLocks noChangeArrowheads="1"/>
          </p:cNvSpPr>
          <p:nvPr/>
        </p:nvSpPr>
        <p:spPr bwMode="auto">
          <a:xfrm>
            <a:off x="6314440" y="2457450"/>
            <a:ext cx="495363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感谢您的观看！</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p:cover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MH_Others_1"/>
          <p:cNvSpPr/>
          <p:nvPr>
            <p:custDataLst>
              <p:tags r:id="rId1"/>
            </p:custDataLst>
          </p:nvPr>
        </p:nvSpPr>
        <p:spPr>
          <a:xfrm>
            <a:off x="719404" y="653736"/>
            <a:ext cx="1840671" cy="561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90000"/>
          </a:bodyPr>
          <a:lstStyle/>
          <a:p>
            <a:pPr lvl="0" algn="ctr"/>
            <a:r>
              <a:rPr lang="zh-CN" altLang="en-US" sz="4000" dirty="0">
                <a:solidFill>
                  <a:srgbClr val="FFFFFF"/>
                </a:solidFill>
                <a:latin typeface="华文细黑" panose="02010600040101010101" pitchFamily="2" charset="-122"/>
                <a:ea typeface="华文细黑" panose="02010600040101010101" pitchFamily="2" charset="-122"/>
              </a:rPr>
              <a:t>目录</a:t>
            </a:r>
            <a:endParaRPr lang="zh-CN" altLang="en-US" sz="4000" dirty="0">
              <a:solidFill>
                <a:srgbClr val="FFFFFF"/>
              </a:solidFill>
              <a:latin typeface="华文细黑" panose="02010600040101010101" pitchFamily="2" charset="-122"/>
              <a:ea typeface="华文细黑" panose="02010600040101010101" pitchFamily="2" charset="-122"/>
            </a:endParaRPr>
          </a:p>
        </p:txBody>
      </p:sp>
      <p:sp>
        <p:nvSpPr>
          <p:cNvPr id="3" name="矩形 2"/>
          <p:cNvSpPr/>
          <p:nvPr/>
        </p:nvSpPr>
        <p:spPr>
          <a:xfrm>
            <a:off x="0" y="6405331"/>
            <a:ext cx="12192000" cy="59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t>冀中职业学院</a:t>
            </a:r>
            <a:endParaRPr lang="zh-CN" altLang="en-US" sz="1865" dirty="0"/>
          </a:p>
        </p:txBody>
      </p:sp>
      <p:grpSp>
        <p:nvGrpSpPr>
          <p:cNvPr id="22" name="组合 21"/>
          <p:cNvGrpSpPr/>
          <p:nvPr>
            <p:custDataLst>
              <p:tags r:id="rId2"/>
            </p:custDataLst>
          </p:nvPr>
        </p:nvGrpSpPr>
        <p:grpSpPr>
          <a:xfrm>
            <a:off x="3053338" y="1445048"/>
            <a:ext cx="5723467" cy="474133"/>
            <a:chOff x="1860585" y="1147127"/>
            <a:chExt cx="4292600" cy="355600"/>
          </a:xfrm>
        </p:grpSpPr>
        <p:sp>
          <p:nvSpPr>
            <p:cNvPr id="23" name="MH_Entry_1">
              <a:hlinkClick r:id="" action="ppaction://noaction"/>
            </p:cNvPr>
            <p:cNvSpPr txBox="1">
              <a:spLocks noChangeArrowheads="1"/>
            </p:cNvSpPr>
            <p:nvPr>
              <p:custDataLst>
                <p:tags r:id="rId3"/>
              </p:custDataLst>
            </p:nvPr>
          </p:nvSpPr>
          <p:spPr bwMode="auto">
            <a:xfrm>
              <a:off x="3286160" y="1147127"/>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输入固定资产初始卡片</a:t>
              </a:r>
              <a:endParaRPr lang="zh-CN" altLang="en-US" sz="2665" b="1" dirty="0">
                <a:solidFill>
                  <a:schemeClr val="tx2"/>
                </a:solidFill>
                <a:latin typeface="+mn-ea"/>
              </a:endParaRPr>
            </a:p>
          </p:txBody>
        </p:sp>
        <p:sp>
          <p:nvSpPr>
            <p:cNvPr id="28" name="燕尾形 27"/>
            <p:cNvSpPr/>
            <p:nvPr>
              <p:custDataLst>
                <p:tags r:id="rId4"/>
              </p:custDataLst>
            </p:nvPr>
          </p:nvSpPr>
          <p:spPr>
            <a:xfrm>
              <a:off x="1860585" y="1169352"/>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7.1</a:t>
              </a:r>
              <a:endParaRPr lang="en-US" altLang="zh-CN" sz="2665" b="1" dirty="0">
                <a:solidFill>
                  <a:schemeClr val="bg1"/>
                </a:solidFill>
              </a:endParaRPr>
            </a:p>
          </p:txBody>
        </p:sp>
      </p:grpSp>
      <p:grpSp>
        <p:nvGrpSpPr>
          <p:cNvPr id="32" name="组合 31"/>
          <p:cNvGrpSpPr/>
          <p:nvPr>
            <p:custDataLst>
              <p:tags r:id="rId5"/>
            </p:custDataLst>
          </p:nvPr>
        </p:nvGrpSpPr>
        <p:grpSpPr>
          <a:xfrm>
            <a:off x="3054185" y="2267085"/>
            <a:ext cx="5722620" cy="474133"/>
            <a:chOff x="2318420" y="2432341"/>
            <a:chExt cx="4291965" cy="355600"/>
          </a:xfrm>
        </p:grpSpPr>
        <p:sp>
          <p:nvSpPr>
            <p:cNvPr id="33" name="MH_Entry_1">
              <a:hlinkClick r:id="" action="ppaction://noaction"/>
            </p:cNvPr>
            <p:cNvSpPr txBox="1">
              <a:spLocks noChangeArrowheads="1"/>
            </p:cNvSpPr>
            <p:nvPr>
              <p:custDataLst>
                <p:tags r:id="rId6"/>
              </p:custDataLst>
            </p:nvPr>
          </p:nvSpPr>
          <p:spPr bwMode="auto">
            <a:xfrm>
              <a:off x="3743360" y="2432341"/>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计提固定资产折旧</a:t>
              </a:r>
              <a:endParaRPr lang="zh-CN" altLang="en-US" sz="2665" b="1" dirty="0">
                <a:solidFill>
                  <a:schemeClr val="tx2"/>
                </a:solidFill>
                <a:latin typeface="+mn-ea"/>
              </a:endParaRPr>
            </a:p>
          </p:txBody>
        </p:sp>
        <p:sp>
          <p:nvSpPr>
            <p:cNvPr id="35" name="燕尾形 34"/>
            <p:cNvSpPr/>
            <p:nvPr>
              <p:custDataLst>
                <p:tags r:id="rId7"/>
              </p:custDataLst>
            </p:nvPr>
          </p:nvSpPr>
          <p:spPr>
            <a:xfrm>
              <a:off x="2318420" y="2454566"/>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7.2</a:t>
              </a:r>
              <a:endParaRPr lang="en-US" altLang="zh-CN" sz="2665" b="1" dirty="0">
                <a:solidFill>
                  <a:schemeClr val="bg1"/>
                </a:solidFill>
              </a:endParaRPr>
            </a:p>
          </p:txBody>
        </p:sp>
      </p:grpSp>
    </p:spTree>
    <p:custDataLst>
      <p:tags r:id="rId8"/>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661670" y="890270"/>
            <a:ext cx="10988675" cy="424624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1.固定资产卡片的概念与作用</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固定资产卡片是指登记固定资产各种资料的卡片，是固定资产进行明细分类核算的一种账簿形式。它是每一项固定资产的全部档案记录。即固定资产从进入企业开始到退出企业的整个生命周期所发生的全部情况，都要在卡片上予以记载。固定资产卡片上的栏目有：类别、编号、类别名称、规格型号、建造单位、年月、投产日期、原始价值、预计使用年限、折旧率、存放地点、使用单位、大修理日期和金额，以及停用、出售、转移、报废清理等内容。固定资产卡片一般一式三份，分别由管理部门、使用保管部门和财会部门保管。</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时尚服装厂使用 Excel 进行固定资产管理，首先要求把企业现有固定资产重新进行核对，按照统一的格式将固定资产的有关信息全部录入 Excel工作表中。</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7.1.1 任务分析</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7" name="文本框 6"/>
          <p:cNvSpPr txBox="1"/>
          <p:nvPr/>
        </p:nvSpPr>
        <p:spPr>
          <a:xfrm>
            <a:off x="634365" y="690880"/>
            <a:ext cx="6096000"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2.固定资产卡片的格式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固定资产卡片的样式如表所示。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2655570" y="1986280"/>
            <a:ext cx="7054850" cy="400685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445770" y="729615"/>
            <a:ext cx="11173460" cy="563118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步骤一：新建 Excel 工作簿，命名为“时尚服装厂固定资产管理”,打开此工作簿，将“Sheet1”命名为“固定资产卡片”。</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步骤二：输入下列固定资产卡片项目。在A1单元格中输入“固定资产卡片”。在A2单元格输入“卡片编号”,在 E2单元格输入“日期”。在A3单元格输入“固定资产编号”,在C3单元格输入“固定资产名称”。在A4单元格输入“类别编号”,在C4单元格中输入“类别名称”。在A5单元格中输入“规格型号”,在C5单元格中输入“部门名称”,在A6单元格中输入“增加方式”,在C6单元格中输入“存放地点”。在A7单元格中输入“使用状况”,在C7单元格中输入“使用年限”,在E7单元格中输入“折旧方法”。在A8单元格中输入“开始使用日期”,在C8单元格中输入“已计提月份”,在E8单元格中输入“尚可使用月份”。在A9单元格中输入“原值”,在C9单元格中输入“净残值率”,在E9单元格中输入“净残值”。在A10单元格中输入“年份”,在B10单元格中输入“年折旧额”,在E10单元格中输入“累计折旧”,在F10单元格中输入“年末折余价值”。在A?1单元格中输入“0”,在A12中输入“1”。</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643890" y="1012825"/>
            <a:ext cx="60960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步骤三：如图 7-1-1 所示，合并单元格，添加表格线。</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020570" y="1809750"/>
            <a:ext cx="8150860" cy="368109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553085" y="894080"/>
            <a:ext cx="1102550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步骤四：把F2和B8单元格设置成日期型，选择格式为“2015-01-01”。</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五：为了输入数据时方便并防止出错，在增加方式上加上数据有效性控制。把光标移至B6单元格，单击“数据”选项卡的“数据工具”分组的“数据有效性”,参数设置如图所示，在图中的“来源”处，输入固定资产增加方式的种类“在建工程转入，直接购入，捐赠，部门调拨”。</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229735" y="3204845"/>
            <a:ext cx="3905250" cy="291465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7.1.2 任务实施步骤</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任务7.1 输入固定资产初始卡片</a:t>
            </a:r>
            <a:endParaRPr b="1" dirty="0">
              <a:solidFill>
                <a:schemeClr val="bg1"/>
              </a:solidFill>
              <a:latin typeface="+mn-ea"/>
            </a:endParaRPr>
          </a:p>
        </p:txBody>
      </p:sp>
      <p:sp>
        <p:nvSpPr>
          <p:cNvPr id="2" name="文本框 1"/>
          <p:cNvSpPr txBox="1"/>
          <p:nvPr/>
        </p:nvSpPr>
        <p:spPr>
          <a:xfrm>
            <a:off x="654685" y="798830"/>
            <a:ext cx="1085342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六：在“使用状态”上加上数据有效性控制。把光标移至B7单元格，单击“数据”选项卡的“数据工具”分组的“数据有效性”,参数设置如图所示，在图中的“来源”处，输入固定资产3种状态“在用，停用，季节性停用”。</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431665" y="2341880"/>
            <a:ext cx="3298825" cy="2432685"/>
          </a:xfrm>
          <a:prstGeom prst="rect">
            <a:avLst/>
          </a:prstGeom>
        </p:spPr>
      </p:pic>
      <p:sp>
        <p:nvSpPr>
          <p:cNvPr id="8" name="文本框 7"/>
          <p:cNvSpPr txBox="1"/>
          <p:nvPr/>
        </p:nvSpPr>
        <p:spPr>
          <a:xfrm>
            <a:off x="654685" y="4784725"/>
            <a:ext cx="10853420"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步骤七：选择 D8单元格，设置“已计提月份”的公式，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输入“=(YEAR(TODAYO)-YEAR(B8))*12+(MONTH(TODAYO)-MONTH(B8))-1”,</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这里用到了DAYO、MONTHO、YEAR)函数，是求日、月、年的函数。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tags/tag1.xml><?xml version="1.0" encoding="utf-8"?>
<p:tagLst xmlns:p="http://schemas.openxmlformats.org/presentationml/2006/main">
  <p:tag name="MH" val="20170421102027"/>
  <p:tag name="MH_LIBRARY" val="CONTENTS"/>
  <p:tag name="MH_TYPE" val="OTHERS"/>
  <p:tag name="ID" val="626775"/>
</p:tagLst>
</file>

<file path=ppt/tags/tag2.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3.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4.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5.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6.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7.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8.xml><?xml version="1.0" encoding="utf-8"?>
<p:tagLst xmlns:p="http://schemas.openxmlformats.org/presentationml/2006/main">
  <p:tag name="MH" val="20170421102027"/>
  <p:tag name="MH_LIBRARY" val="CONTENTS"/>
  <p:tag name="MH_AUTOCOLOR" val="TRUE"/>
  <p:tag name="ID" val="626775"/>
  <p:tag name="MH_TYPE" val="CONTENTS_SECTION"/>
</p:tagLst>
</file>

<file path=ppt/tags/tag9.xml><?xml version="1.0" encoding="utf-8"?>
<p:tagLst xmlns:p="http://schemas.openxmlformats.org/presentationml/2006/main">
  <p:tag name="commondata" val="eyJoZGlkIjoiNmE4YWE2NWM2NjkyMzUxOGRkNDNkNjJlMmYxYjJlZDkifQ=="/>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5428</Words>
  <Application>WPS 演示</Application>
  <PresentationFormat>宽屏</PresentationFormat>
  <Paragraphs>293</Paragraphs>
  <Slides>28</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Arial</vt:lpstr>
      <vt:lpstr>宋体</vt:lpstr>
      <vt:lpstr>Wingdings</vt:lpstr>
      <vt:lpstr>微软雅黑</vt:lpstr>
      <vt:lpstr>Calibri</vt:lpstr>
      <vt:lpstr>华文细黑</vt:lpstr>
      <vt:lpstr>Arial Narrow</vt:lpstr>
      <vt:lpstr>Arial Unicode MS</vt:lpstr>
      <vt:lpstr>方正小标宋简体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陆梓里</cp:lastModifiedBy>
  <cp:revision>162</cp:revision>
  <dcterms:created xsi:type="dcterms:W3CDTF">2019-06-19T02:08:00Z</dcterms:created>
  <dcterms:modified xsi:type="dcterms:W3CDTF">2024-05-20T15:42:54Z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0E59EB6EDB634863B15788F89B9785D4_11</vt:lpwstr>
  </property>
</Properties>
</file>