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6" r:id="rId3"/>
    <p:sldId id="277" r:id="rId5"/>
    <p:sldId id="271" r:id="rId6"/>
    <p:sldId id="315" r:id="rId7"/>
    <p:sldId id="316" r:id="rId8"/>
    <p:sldId id="318" r:id="rId9"/>
    <p:sldId id="320" r:id="rId10"/>
    <p:sldId id="321" r:id="rId11"/>
    <p:sldId id="322" r:id="rId12"/>
    <p:sldId id="323" r:id="rId13"/>
    <p:sldId id="327" r:id="rId14"/>
    <p:sldId id="328" r:id="rId15"/>
    <p:sldId id="324" r:id="rId16"/>
    <p:sldId id="325" r:id="rId17"/>
    <p:sldId id="326" r:id="rId18"/>
    <p:sldId id="329" r:id="rId19"/>
    <p:sldId id="330" r:id="rId20"/>
    <p:sldId id="331" r:id="rId21"/>
    <p:sldId id="332" r:id="rId22"/>
    <p:sldId id="333" r:id="rId23"/>
    <p:sldId id="334" r:id="rId24"/>
    <p:sldId id="335" r:id="rId25"/>
    <p:sldId id="336" r:id="rId26"/>
    <p:sldId id="337" r:id="rId27"/>
    <p:sldId id="338" r:id="rId28"/>
    <p:sldId id="339" r:id="rId29"/>
    <p:sldId id="340" r:id="rId30"/>
    <p:sldId id="343" r:id="rId31"/>
    <p:sldId id="344" r:id="rId32"/>
    <p:sldId id="345" r:id="rId33"/>
    <p:sldId id="347" r:id="rId34"/>
    <p:sldId id="348" r:id="rId35"/>
    <p:sldId id="349" r:id="rId36"/>
    <p:sldId id="346" r:id="rId37"/>
    <p:sldId id="355" r:id="rId38"/>
    <p:sldId id="350" r:id="rId39"/>
    <p:sldId id="351" r:id="rId40"/>
    <p:sldId id="352" r:id="rId41"/>
    <p:sldId id="353" r:id="rId42"/>
    <p:sldId id="354" r:id="rId43"/>
    <p:sldId id="356" r:id="rId44"/>
    <p:sldId id="357" r:id="rId45"/>
    <p:sldId id="358" r:id="rId46"/>
    <p:sldId id="359" r:id="rId47"/>
    <p:sldId id="360" r:id="rId48"/>
    <p:sldId id="361" r:id="rId49"/>
    <p:sldId id="362" r:id="rId50"/>
    <p:sldId id="363" r:id="rId51"/>
    <p:sldId id="364" r:id="rId52"/>
    <p:sldId id="365" r:id="rId53"/>
    <p:sldId id="366" r:id="rId54"/>
    <p:sldId id="367" r:id="rId55"/>
    <p:sldId id="368" r:id="rId56"/>
    <p:sldId id="369" r:id="rId57"/>
    <p:sldId id="370" r:id="rId58"/>
    <p:sldId id="371" r:id="rId59"/>
    <p:sldId id="374" r:id="rId60"/>
    <p:sldId id="375" r:id="rId61"/>
    <p:sldId id="376" r:id="rId62"/>
    <p:sldId id="379" r:id="rId63"/>
    <p:sldId id="380" r:id="rId64"/>
    <p:sldId id="381" r:id="rId65"/>
    <p:sldId id="382" r:id="rId66"/>
    <p:sldId id="383" r:id="rId67"/>
    <p:sldId id="384" r:id="rId68"/>
    <p:sldId id="385" r:id="rId69"/>
    <p:sldId id="314" r:id="rId70"/>
  </p:sldIdLst>
  <p:sldSz cx="12192000" cy="6858000"/>
  <p:notesSz cx="6858000" cy="9144000"/>
  <p:custDataLst>
    <p:tags r:id="rId7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8" userDrawn="1">
          <p15:clr>
            <a:srgbClr val="A4A3A4"/>
          </p15:clr>
        </p15:guide>
        <p15:guide id="2" pos="389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8"/>
        <p:guide pos="389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4" Type="http://schemas.openxmlformats.org/officeDocument/2006/relationships/tags" Target="tags/tag12.xml"/><Relationship Id="rId73" Type="http://schemas.openxmlformats.org/officeDocument/2006/relationships/tableStyles" Target="tableStyles.xml"/><Relationship Id="rId72" Type="http://schemas.openxmlformats.org/officeDocument/2006/relationships/viewProps" Target="viewProps.xml"/><Relationship Id="rId71" Type="http://schemas.openxmlformats.org/officeDocument/2006/relationships/presProps" Target="presProps.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0" name="矩形 9"/>
          <p:cNvSpPr/>
          <p:nvPr userDrawn="1"/>
        </p:nvSpPr>
        <p:spPr>
          <a:xfrm>
            <a:off x="0" y="260648"/>
            <a:ext cx="431371" cy="3840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pic>
        <p:nvPicPr>
          <p:cNvPr id="10"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3339" y="164637"/>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1"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6537" y="177133"/>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pic>
        <p:nvPicPr>
          <p:cNvPr id="10"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3339" y="164637"/>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1"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6537" y="177133"/>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pic>
        <p:nvPicPr>
          <p:cNvPr id="10"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3339" y="164637"/>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1"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6537" y="177133"/>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EEFC946-6D13-4F8C-9740-992A906A613E}"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F61BD0C8-D35A-439E-96FB-C8D4A6430554}"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70F15A6-E82C-4E1E-834E-C415C51F7DF3}"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175"/>
            <a:ext cx="10515600" cy="892175"/>
          </a:xfrm>
        </p:spPr>
        <p:txBody>
          <a:bodyPr>
            <a:normAutofit/>
          </a:bodyPr>
          <a:lstStyle>
            <a:lvl1pPr algn="l">
              <a:defRPr sz="3200" b="1">
                <a:solidFill>
                  <a:srgbClr val="C00000"/>
                </a:solidFill>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3" name="内容占位符 2"/>
          <p:cNvSpPr>
            <a:spLocks noGrp="1"/>
          </p:cNvSpPr>
          <p:nvPr>
            <p:ph idx="1" hasCustomPrompt="1"/>
          </p:nvPr>
        </p:nvSpPr>
        <p:spPr>
          <a:xfrm>
            <a:off x="838200" y="990601"/>
            <a:ext cx="10515600" cy="5186363"/>
          </a:xfrm>
        </p:spPr>
        <p:txBody>
          <a:bodyPr>
            <a:normAutofit/>
          </a:bodyPr>
          <a:lstStyle>
            <a:lvl1pPr marL="0" indent="0">
              <a:lnSpc>
                <a:spcPct val="130000"/>
              </a:lnSpc>
              <a:buFontTx/>
              <a:buNone/>
              <a:defRPr sz="2535">
                <a:solidFill>
                  <a:srgbClr val="595959"/>
                </a:solidFill>
                <a:latin typeface="微软雅黑" panose="020B0503020204020204" charset="-122"/>
                <a:ea typeface="微软雅黑" panose="020B0503020204020204" charset="-122"/>
              </a:defRPr>
            </a:lvl1pPr>
            <a:lvl2pPr marL="609600" indent="0">
              <a:lnSpc>
                <a:spcPct val="130000"/>
              </a:lnSpc>
              <a:buFontTx/>
              <a:buNone/>
              <a:defRPr sz="2535">
                <a:solidFill>
                  <a:srgbClr val="595959"/>
                </a:solidFill>
                <a:latin typeface="微软雅黑" panose="020B0503020204020204" charset="-122"/>
                <a:ea typeface="微软雅黑" panose="020B0503020204020204" charset="-122"/>
              </a:defRPr>
            </a:lvl2pPr>
            <a:lvl3pPr marL="1219200" indent="0">
              <a:lnSpc>
                <a:spcPct val="130000"/>
              </a:lnSpc>
              <a:buFontTx/>
              <a:buNone/>
              <a:defRPr sz="2535">
                <a:solidFill>
                  <a:srgbClr val="595959"/>
                </a:solidFill>
                <a:latin typeface="微软雅黑" panose="020B0503020204020204" charset="-122"/>
                <a:ea typeface="微软雅黑" panose="020B0503020204020204" charset="-122"/>
              </a:defRPr>
            </a:lvl3pPr>
            <a:lvl4pPr marL="1828800" indent="0">
              <a:lnSpc>
                <a:spcPct val="130000"/>
              </a:lnSpc>
              <a:buFontTx/>
              <a:buNone/>
              <a:defRPr sz="2535">
                <a:solidFill>
                  <a:srgbClr val="595959"/>
                </a:solidFill>
                <a:latin typeface="微软雅黑" panose="020B0503020204020204" charset="-122"/>
                <a:ea typeface="微软雅黑" panose="020B0503020204020204" charset="-122"/>
              </a:defRPr>
            </a:lvl4pPr>
            <a:lvl5pPr marL="2438400" indent="0">
              <a:lnSpc>
                <a:spcPct val="130000"/>
              </a:lnSpc>
              <a:buFontTx/>
              <a:buNone/>
              <a:defRPr sz="2535">
                <a:solidFill>
                  <a:srgbClr val="595959"/>
                </a:solidFill>
                <a:latin typeface="微软雅黑" panose="020B0503020204020204" charset="-122"/>
                <a:ea typeface="微软雅黑" panose="020B0503020204020204" charset="-122"/>
              </a:defRPr>
            </a:lvl5p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D8DE4FC0-BF45-45E8-9147-F541154F2C9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2037EA-924C-4D97-BF4A-87F43C8944CB}" type="slidenum">
              <a:rPr lang="zh-CN" altLang="en-US" smtClean="0"/>
            </a:fld>
            <a:endParaRPr lang="zh-CN" altLang="en-US"/>
          </a:p>
        </p:txBody>
      </p:sp>
      <p:sp>
        <p:nvSpPr>
          <p:cNvPr id="11" name="矩形 10"/>
          <p:cNvSpPr/>
          <p:nvPr userDrawn="1"/>
        </p:nvSpPr>
        <p:spPr>
          <a:xfrm>
            <a:off x="0" y="6288484"/>
            <a:ext cx="12192000" cy="596900"/>
          </a:xfrm>
          <a:prstGeom prst="rect">
            <a:avLst/>
          </a:prstGeom>
          <a:solidFill>
            <a:srgbClr val="3373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865" dirty="0"/>
              <a:t>冀中职业学院</a:t>
            </a:r>
            <a:endParaRPr lang="zh-CN" altLang="en-US" sz="1865"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9"/>
            <a:ext cx="10972800" cy="1143000"/>
          </a:xfrm>
          <a:prstGeom prst="rect">
            <a:avLst/>
          </a:prstGeom>
        </p:spPr>
        <p:txBody>
          <a:bodyPr vert="horz" lIns="91428" tIns="45714" rIns="91428" bIns="45714"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609601" y="1600201"/>
            <a:ext cx="10972800" cy="4525963"/>
          </a:xfrm>
          <a:prstGeom prst="rect">
            <a:avLst/>
          </a:prstGeom>
        </p:spPr>
        <p:txBody>
          <a:bodyPr vert="horz" lIns="91428" tIns="45714" rIns="91428" bIns="45714"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09601" y="6356352"/>
            <a:ext cx="2844800" cy="365125"/>
          </a:xfrm>
          <a:prstGeom prst="rect">
            <a:avLst/>
          </a:prstGeom>
        </p:spPr>
        <p:txBody>
          <a:bodyPr vert="horz" lIns="91428" tIns="45714" rIns="91428" bIns="45714" rtlCol="0" anchor="ctr"/>
          <a:lstStyle>
            <a:lvl1pPr algn="l">
              <a:defRPr sz="1600">
                <a:solidFill>
                  <a:schemeClr val="tx1">
                    <a:tint val="75000"/>
                  </a:schemeClr>
                </a:solidFill>
              </a:defRPr>
            </a:lvl1pPr>
          </a:lstStyle>
          <a:p>
            <a:fld id="{02854A03-91AF-448A-9954-517C0577E5F0}" type="datetimeFigureOut">
              <a:rPr lang="zh-CN" altLang="en-US" smtClean="0"/>
            </a:fld>
            <a:endParaRPr lang="zh-CN" altLang="en-US"/>
          </a:p>
        </p:txBody>
      </p:sp>
      <p:sp>
        <p:nvSpPr>
          <p:cNvPr id="5" name="页脚占位符 4"/>
          <p:cNvSpPr>
            <a:spLocks noGrp="1"/>
          </p:cNvSpPr>
          <p:nvPr>
            <p:ph type="ftr" sz="quarter" idx="3"/>
          </p:nvPr>
        </p:nvSpPr>
        <p:spPr>
          <a:xfrm>
            <a:off x="4165601" y="6356352"/>
            <a:ext cx="3860800" cy="365125"/>
          </a:xfrm>
          <a:prstGeom prst="rect">
            <a:avLst/>
          </a:prstGeom>
        </p:spPr>
        <p:txBody>
          <a:bodyPr vert="horz" lIns="91428" tIns="45714" rIns="91428" bIns="45714"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1" y="6356352"/>
            <a:ext cx="2844800" cy="365125"/>
          </a:xfrm>
          <a:prstGeom prst="rect">
            <a:avLst/>
          </a:prstGeom>
        </p:spPr>
        <p:txBody>
          <a:bodyPr vert="horz" lIns="91428" tIns="45714" rIns="91428" bIns="45714" rtlCol="0" anchor="ctr"/>
          <a:lstStyle>
            <a:lvl1pPr algn="r">
              <a:defRPr sz="1600">
                <a:solidFill>
                  <a:schemeClr val="tx1">
                    <a:tint val="75000"/>
                  </a:schemeClr>
                </a:solidFill>
              </a:defRPr>
            </a:lvl1pPr>
          </a:lstStyle>
          <a:p>
            <a:fld id="{2EEFC946-6D13-4F8C-9740-992A906A613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xStyles>
    <p:titleStyle>
      <a:lvl1pPr algn="ctr" defTabSz="1218565" rtl="0" eaLnBrk="1" latinLnBrk="0" hangingPunct="1">
        <a:spcBef>
          <a:spcPct val="0"/>
        </a:spcBef>
        <a:buNone/>
        <a:defRPr sz="5865" kern="1200">
          <a:solidFill>
            <a:schemeClr val="tx1"/>
          </a:solidFill>
          <a:latin typeface="+mj-lt"/>
          <a:ea typeface="+mj-ea"/>
          <a:cs typeface="+mj-cs"/>
        </a:defRPr>
      </a:lvl1pPr>
    </p:titleStyle>
    <p:bodyStyle>
      <a:lvl1pPr marL="457200" indent="609600" algn="l" defTabSz="1218565" rtl="0" eaLnBrk="1" latinLnBrk="0" hangingPunct="1">
        <a:lnSpc>
          <a:spcPct val="150000"/>
        </a:lnSpc>
        <a:spcBef>
          <a:spcPts val="130"/>
        </a:spcBef>
        <a:buFont typeface="Arial" panose="020B0604020202020204" pitchFamily="34" charset="0"/>
        <a:buChar char="•"/>
        <a:defRPr sz="4265" kern="1200">
          <a:solidFill>
            <a:schemeClr val="tx1"/>
          </a:solidFill>
          <a:latin typeface="+mn-lt"/>
          <a:ea typeface="+mn-ea"/>
          <a:cs typeface="+mn-cs"/>
        </a:defRPr>
      </a:lvl1pPr>
      <a:lvl2pPr marL="990600" indent="609600" algn="l" defTabSz="1218565" rtl="0" eaLnBrk="1" latinLnBrk="0" hangingPunct="1">
        <a:lnSpc>
          <a:spcPct val="150000"/>
        </a:lnSpc>
        <a:spcBef>
          <a:spcPts val="130"/>
        </a:spcBef>
        <a:buFont typeface="Arial" panose="020B0604020202020204" pitchFamily="34" charset="0"/>
        <a:buChar char="–"/>
        <a:defRPr sz="3735" kern="1200">
          <a:solidFill>
            <a:schemeClr val="tx1"/>
          </a:solidFill>
          <a:latin typeface="+mn-lt"/>
          <a:ea typeface="+mn-ea"/>
          <a:cs typeface="+mn-cs"/>
        </a:defRPr>
      </a:lvl2pPr>
      <a:lvl3pPr marL="1524000" indent="609600" algn="l" defTabSz="1218565" rtl="0" eaLnBrk="1" latinLnBrk="0" hangingPunct="1">
        <a:lnSpc>
          <a:spcPct val="150000"/>
        </a:lnSpc>
        <a:spcBef>
          <a:spcPts val="130"/>
        </a:spcBef>
        <a:buFont typeface="Arial" panose="020B0604020202020204" pitchFamily="34" charset="0"/>
        <a:buChar char="•"/>
        <a:defRPr sz="3200" kern="1200">
          <a:solidFill>
            <a:schemeClr val="tx1"/>
          </a:solidFill>
          <a:latin typeface="+mn-lt"/>
          <a:ea typeface="+mn-ea"/>
          <a:cs typeface="+mn-cs"/>
        </a:defRPr>
      </a:lvl3pPr>
      <a:lvl4pPr marL="2133600" indent="609600" algn="l" defTabSz="1218565" rtl="0" eaLnBrk="1" latinLnBrk="0" hangingPunct="1">
        <a:lnSpc>
          <a:spcPct val="150000"/>
        </a:lnSpc>
        <a:spcBef>
          <a:spcPts val="130"/>
        </a:spcBef>
        <a:buFont typeface="Arial" panose="020B0604020202020204" pitchFamily="34" charset="0"/>
        <a:buChar char="–"/>
        <a:defRPr sz="2665" kern="1200">
          <a:solidFill>
            <a:schemeClr val="tx1"/>
          </a:solidFill>
          <a:latin typeface="+mn-lt"/>
          <a:ea typeface="+mn-ea"/>
          <a:cs typeface="+mn-cs"/>
        </a:defRPr>
      </a:lvl4pPr>
      <a:lvl5pPr marL="2743200" indent="609600" algn="l" defTabSz="1218565" rtl="0" eaLnBrk="1" latinLnBrk="0" hangingPunct="1">
        <a:lnSpc>
          <a:spcPct val="150000"/>
        </a:lnSpc>
        <a:spcBef>
          <a:spcPts val="130"/>
        </a:spcBef>
        <a:buFont typeface="Arial" panose="020B0604020202020204" pitchFamily="34" charset="0"/>
        <a:buChar char="»"/>
        <a:defRPr sz="2665" kern="1200">
          <a:solidFill>
            <a:schemeClr val="tx1"/>
          </a:solidFill>
          <a:latin typeface="+mn-lt"/>
          <a:ea typeface="+mn-ea"/>
          <a:cs typeface="+mn-cs"/>
        </a:defRPr>
      </a:lvl5pPr>
      <a:lvl6pPr marL="33521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17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13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09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6965" algn="l" defTabSz="1218565" rtl="0" eaLnBrk="1" latinLnBrk="0" hangingPunct="1">
        <a:defRPr sz="2400" kern="1200">
          <a:solidFill>
            <a:schemeClr val="tx1"/>
          </a:solidFill>
          <a:latin typeface="+mn-lt"/>
          <a:ea typeface="+mn-ea"/>
          <a:cs typeface="+mn-cs"/>
        </a:defRPr>
      </a:lvl7pPr>
      <a:lvl8pPr marL="4266565" algn="l" defTabSz="1218565" rtl="0" eaLnBrk="1" latinLnBrk="0" hangingPunct="1">
        <a:defRPr sz="2400" kern="1200">
          <a:solidFill>
            <a:schemeClr val="tx1"/>
          </a:solidFill>
          <a:latin typeface="+mn-lt"/>
          <a:ea typeface="+mn-ea"/>
          <a:cs typeface="+mn-cs"/>
        </a:defRPr>
      </a:lvl8pPr>
      <a:lvl9pPr marL="4876165"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2" Type="http://schemas.openxmlformats.org/officeDocument/2006/relationships/slideLayout" Target="../slideLayouts/slideLayout1.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2.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6.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7.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8.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0.png"/><Relationship Id="rId1" Type="http://schemas.openxmlformats.org/officeDocument/2006/relationships/image" Target="../media/image29.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1.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2.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3.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4.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5.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7.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8.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9.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0.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1.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2.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3.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4.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6.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7.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259"/>
          <p:cNvSpPr>
            <a:spLocks noChangeArrowheads="1"/>
          </p:cNvSpPr>
          <p:nvPr/>
        </p:nvSpPr>
        <p:spPr bwMode="auto">
          <a:xfrm>
            <a:off x="6152727" y="2819400"/>
            <a:ext cx="6126480" cy="574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indent="0">
              <a:buNone/>
            </a:pPr>
            <a:r>
              <a:rPr lang="en-US" altLang="zh-CN" sz="3735" dirty="0">
                <a:solidFill>
                  <a:schemeClr val="tx1">
                    <a:lumMod val="65000"/>
                    <a:lumOff val="35000"/>
                  </a:schemeClr>
                </a:solidFill>
                <a:sym typeface="+mn-ea"/>
              </a:rPr>
              <a:t>Excel</a:t>
            </a:r>
            <a:r>
              <a:rPr lang="zh-CN" altLang="en-US" sz="3735" dirty="0">
                <a:solidFill>
                  <a:schemeClr val="tx1">
                    <a:lumMod val="65000"/>
                    <a:lumOff val="35000"/>
                  </a:schemeClr>
                </a:solidFill>
                <a:sym typeface="+mn-ea"/>
              </a:rPr>
              <a:t>在财务分析中的应用</a:t>
            </a:r>
            <a:endParaRPr lang="zh-CN" altLang="en-US" sz="3735" b="1" dirty="0">
              <a:solidFill>
                <a:schemeClr val="tx1">
                  <a:lumMod val="65000"/>
                  <a:lumOff val="35000"/>
                </a:schemeClr>
              </a:solidFill>
              <a:latin typeface="Arial" panose="020B0604020202020204" pitchFamily="34" charset="0"/>
              <a:cs typeface="Arial" panose="020B0604020202020204" pitchFamily="34" charset="0"/>
              <a:sym typeface="+mn-ea"/>
            </a:endParaRPr>
          </a:p>
        </p:txBody>
      </p:sp>
      <p:sp>
        <p:nvSpPr>
          <p:cNvPr id="14" name="矩形 259"/>
          <p:cNvSpPr>
            <a:spLocks noChangeArrowheads="1"/>
          </p:cNvSpPr>
          <p:nvPr/>
        </p:nvSpPr>
        <p:spPr bwMode="auto">
          <a:xfrm>
            <a:off x="6207605" y="1567881"/>
            <a:ext cx="3552395" cy="9848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buNone/>
            </a:pPr>
            <a:r>
              <a:rPr lang="zh-CN" altLang="en-US" sz="6400" b="1" dirty="0">
                <a:solidFill>
                  <a:schemeClr val="accent1"/>
                </a:solidFill>
                <a:cs typeface="Arial" panose="020B0604020202020204" pitchFamily="34" charset="0"/>
              </a:rPr>
              <a:t>项目八</a:t>
            </a:r>
            <a:endParaRPr lang="zh-CN" altLang="en-US" sz="6400" b="1" dirty="0">
              <a:solidFill>
                <a:schemeClr val="accent1"/>
              </a:solidFill>
              <a:cs typeface="Arial" panose="020B0604020202020204" pitchFamily="34" charset="0"/>
            </a:endParaRPr>
          </a:p>
        </p:txBody>
      </p:sp>
      <p:sp>
        <p:nvSpPr>
          <p:cNvPr id="15" name="Freeform 5"/>
          <p:cNvSpPr/>
          <p:nvPr/>
        </p:nvSpPr>
        <p:spPr bwMode="auto">
          <a:xfrm>
            <a:off x="3020941" y="3548259"/>
            <a:ext cx="2686968" cy="1038880"/>
          </a:xfrm>
          <a:custGeom>
            <a:avLst/>
            <a:gdLst>
              <a:gd name="T0" fmla="*/ 155 w 1401"/>
              <a:gd name="T1" fmla="*/ 0 h 441"/>
              <a:gd name="T2" fmla="*/ 0 w 1401"/>
              <a:gd name="T3" fmla="*/ 441 h 441"/>
              <a:gd name="T4" fmla="*/ 1230 w 1401"/>
              <a:gd name="T5" fmla="*/ 441 h 441"/>
              <a:gd name="T6" fmla="*/ 1401 w 1401"/>
              <a:gd name="T7" fmla="*/ 0 h 441"/>
              <a:gd name="T8" fmla="*/ 155 w 1401"/>
              <a:gd name="T9" fmla="*/ 0 h 441"/>
            </a:gdLst>
            <a:ahLst/>
            <a:cxnLst>
              <a:cxn ang="0">
                <a:pos x="T0" y="T1"/>
              </a:cxn>
              <a:cxn ang="0">
                <a:pos x="T2" y="T3"/>
              </a:cxn>
              <a:cxn ang="0">
                <a:pos x="T4" y="T5"/>
              </a:cxn>
              <a:cxn ang="0">
                <a:pos x="T6" y="T7"/>
              </a:cxn>
              <a:cxn ang="0">
                <a:pos x="T8" y="T9"/>
              </a:cxn>
            </a:cxnLst>
            <a:rect l="0" t="0" r="r" b="b"/>
            <a:pathLst>
              <a:path w="1401" h="441">
                <a:moveTo>
                  <a:pt x="155" y="0"/>
                </a:moveTo>
                <a:lnTo>
                  <a:pt x="0" y="441"/>
                </a:lnTo>
                <a:lnTo>
                  <a:pt x="1230" y="441"/>
                </a:lnTo>
                <a:lnTo>
                  <a:pt x="1401" y="0"/>
                </a:lnTo>
                <a:lnTo>
                  <a:pt x="155" y="0"/>
                </a:lnTo>
                <a:close/>
              </a:path>
            </a:pathLst>
          </a:custGeom>
          <a:solidFill>
            <a:schemeClr val="accent2"/>
          </a:solidFill>
          <a:ln>
            <a:noFill/>
          </a:ln>
        </p:spPr>
        <p:txBody>
          <a:bodyPr vert="horz" wrap="square" lIns="121904" tIns="60952" rIns="121904" bIns="60952" numCol="1" anchor="t" anchorCtr="0" compatLnSpc="1"/>
          <a:lstStyle/>
          <a:p>
            <a:endParaRPr lang="zh-CN" altLang="en-US" sz="1865" dirty="0"/>
          </a:p>
        </p:txBody>
      </p:sp>
      <p:sp>
        <p:nvSpPr>
          <p:cNvPr id="17" name="Freeform 6"/>
          <p:cNvSpPr/>
          <p:nvPr/>
        </p:nvSpPr>
        <p:spPr bwMode="auto">
          <a:xfrm>
            <a:off x="560677" y="1229151"/>
            <a:ext cx="2734045" cy="762384"/>
          </a:xfrm>
          <a:custGeom>
            <a:avLst/>
            <a:gdLst>
              <a:gd name="T0" fmla="*/ 171 w 1806"/>
              <a:gd name="T1" fmla="*/ 0 h 410"/>
              <a:gd name="T2" fmla="*/ 0 w 1806"/>
              <a:gd name="T3" fmla="*/ 410 h 410"/>
              <a:gd name="T4" fmla="*/ 1650 w 1806"/>
              <a:gd name="T5" fmla="*/ 410 h 410"/>
              <a:gd name="T6" fmla="*/ 1806 w 1806"/>
              <a:gd name="T7" fmla="*/ 0 h 410"/>
              <a:gd name="T8" fmla="*/ 171 w 1806"/>
              <a:gd name="T9" fmla="*/ 0 h 410"/>
            </a:gdLst>
            <a:ahLst/>
            <a:cxnLst>
              <a:cxn ang="0">
                <a:pos x="T0" y="T1"/>
              </a:cxn>
              <a:cxn ang="0">
                <a:pos x="T2" y="T3"/>
              </a:cxn>
              <a:cxn ang="0">
                <a:pos x="T4" y="T5"/>
              </a:cxn>
              <a:cxn ang="0">
                <a:pos x="T6" y="T7"/>
              </a:cxn>
              <a:cxn ang="0">
                <a:pos x="T8" y="T9"/>
              </a:cxn>
            </a:cxnLst>
            <a:rect l="0" t="0" r="r" b="b"/>
            <a:pathLst>
              <a:path w="1806" h="410">
                <a:moveTo>
                  <a:pt x="171" y="0"/>
                </a:moveTo>
                <a:lnTo>
                  <a:pt x="0" y="410"/>
                </a:lnTo>
                <a:lnTo>
                  <a:pt x="1650" y="410"/>
                </a:lnTo>
                <a:lnTo>
                  <a:pt x="1806" y="0"/>
                </a:lnTo>
                <a:lnTo>
                  <a:pt x="171" y="0"/>
                </a:lnTo>
                <a:close/>
              </a:path>
            </a:pathLst>
          </a:custGeom>
          <a:solidFill>
            <a:schemeClr val="accent1"/>
          </a:solidFill>
          <a:ln>
            <a:noFill/>
          </a:ln>
        </p:spPr>
        <p:txBody>
          <a:bodyPr vert="horz" wrap="square" lIns="121904" tIns="60952" rIns="121904" bIns="60952" numCol="1" anchor="t" anchorCtr="0" compatLnSpc="1"/>
          <a:lstStyle/>
          <a:p>
            <a:endParaRPr lang="zh-CN" altLang="en-US" sz="1865" dirty="0"/>
          </a:p>
        </p:txBody>
      </p:sp>
      <p:sp>
        <p:nvSpPr>
          <p:cNvPr id="20" name="Freeform 7"/>
          <p:cNvSpPr/>
          <p:nvPr/>
        </p:nvSpPr>
        <p:spPr bwMode="auto">
          <a:xfrm>
            <a:off x="139291" y="1568197"/>
            <a:ext cx="5850884" cy="3152649"/>
          </a:xfrm>
          <a:custGeom>
            <a:avLst/>
            <a:gdLst>
              <a:gd name="T0" fmla="*/ 436 w 2585"/>
              <a:gd name="T1" fmla="*/ 0 h 1134"/>
              <a:gd name="T2" fmla="*/ 0 w 2585"/>
              <a:gd name="T3" fmla="*/ 1134 h 1134"/>
              <a:gd name="T4" fmla="*/ 2149 w 2585"/>
              <a:gd name="T5" fmla="*/ 1134 h 1134"/>
              <a:gd name="T6" fmla="*/ 2585 w 2585"/>
              <a:gd name="T7" fmla="*/ 0 h 1134"/>
              <a:gd name="T8" fmla="*/ 436 w 2585"/>
              <a:gd name="T9" fmla="*/ 0 h 1134"/>
            </a:gdLst>
            <a:ahLst/>
            <a:cxnLst>
              <a:cxn ang="0">
                <a:pos x="T0" y="T1"/>
              </a:cxn>
              <a:cxn ang="0">
                <a:pos x="T2" y="T3"/>
              </a:cxn>
              <a:cxn ang="0">
                <a:pos x="T4" y="T5"/>
              </a:cxn>
              <a:cxn ang="0">
                <a:pos x="T6" y="T7"/>
              </a:cxn>
              <a:cxn ang="0">
                <a:pos x="T8" y="T9"/>
              </a:cxn>
            </a:cxnLst>
            <a:rect l="0" t="0" r="r" b="b"/>
            <a:pathLst>
              <a:path w="2585" h="1134">
                <a:moveTo>
                  <a:pt x="436" y="0"/>
                </a:moveTo>
                <a:lnTo>
                  <a:pt x="0" y="1134"/>
                </a:lnTo>
                <a:lnTo>
                  <a:pt x="2149" y="1134"/>
                </a:lnTo>
                <a:lnTo>
                  <a:pt x="2585" y="0"/>
                </a:lnTo>
                <a:lnTo>
                  <a:pt x="436" y="0"/>
                </a:lnTo>
                <a:close/>
              </a:path>
            </a:pathLst>
          </a:custGeom>
          <a:blipFill dpi="0" rotWithShape="1">
            <a:blip r:embed="rId1" cstate="print"/>
            <a:srcRect/>
            <a:stretch>
              <a:fillRect/>
            </a:stretch>
          </a:blipFill>
          <a:ln>
            <a:noFill/>
          </a:ln>
        </p:spPr>
        <p:txBody>
          <a:bodyPr vert="horz" wrap="square" lIns="121904" tIns="60952" rIns="121904" bIns="60952" numCol="1" anchor="t" anchorCtr="0" compatLnSpc="1"/>
          <a:lstStyle/>
          <a:p>
            <a:endParaRPr lang="zh-CN" altLang="en-US" sz="1865" dirty="0"/>
          </a:p>
        </p:txBody>
      </p:sp>
      <p:sp>
        <p:nvSpPr>
          <p:cNvPr id="22" name="Freeform 8"/>
          <p:cNvSpPr/>
          <p:nvPr/>
        </p:nvSpPr>
        <p:spPr bwMode="auto">
          <a:xfrm>
            <a:off x="454617" y="4275537"/>
            <a:ext cx="3220596" cy="1265697"/>
          </a:xfrm>
          <a:custGeom>
            <a:avLst/>
            <a:gdLst>
              <a:gd name="T0" fmla="*/ 233 w 1869"/>
              <a:gd name="T1" fmla="*/ 0 h 598"/>
              <a:gd name="T2" fmla="*/ 0 w 1869"/>
              <a:gd name="T3" fmla="*/ 598 h 598"/>
              <a:gd name="T4" fmla="*/ 1635 w 1869"/>
              <a:gd name="T5" fmla="*/ 598 h 598"/>
              <a:gd name="T6" fmla="*/ 1869 w 1869"/>
              <a:gd name="T7" fmla="*/ 0 h 598"/>
              <a:gd name="T8" fmla="*/ 233 w 1869"/>
              <a:gd name="T9" fmla="*/ 0 h 598"/>
            </a:gdLst>
            <a:ahLst/>
            <a:cxnLst>
              <a:cxn ang="0">
                <a:pos x="T0" y="T1"/>
              </a:cxn>
              <a:cxn ang="0">
                <a:pos x="T2" y="T3"/>
              </a:cxn>
              <a:cxn ang="0">
                <a:pos x="T4" y="T5"/>
              </a:cxn>
              <a:cxn ang="0">
                <a:pos x="T6" y="T7"/>
              </a:cxn>
              <a:cxn ang="0">
                <a:pos x="T8" y="T9"/>
              </a:cxn>
            </a:cxnLst>
            <a:rect l="0" t="0" r="r" b="b"/>
            <a:pathLst>
              <a:path w="1869" h="598">
                <a:moveTo>
                  <a:pt x="233" y="0"/>
                </a:moveTo>
                <a:lnTo>
                  <a:pt x="0" y="598"/>
                </a:lnTo>
                <a:lnTo>
                  <a:pt x="1635" y="598"/>
                </a:lnTo>
                <a:lnTo>
                  <a:pt x="1869" y="0"/>
                </a:lnTo>
                <a:lnTo>
                  <a:pt x="233" y="0"/>
                </a:lnTo>
                <a:close/>
              </a:path>
            </a:pathLst>
          </a:custGeom>
          <a:solidFill>
            <a:schemeClr val="accent4"/>
          </a:solidFill>
          <a:ln>
            <a:noFill/>
          </a:ln>
        </p:spPr>
        <p:txBody>
          <a:bodyPr vert="horz" wrap="square" lIns="121904" tIns="60952" rIns="121904" bIns="60952" numCol="1" anchor="t" anchorCtr="0" compatLnSpc="1"/>
          <a:lstStyle/>
          <a:p>
            <a:endParaRPr lang="zh-CN" altLang="en-US" sz="1865" dirty="0"/>
          </a:p>
        </p:txBody>
      </p:sp>
      <p:sp>
        <p:nvSpPr>
          <p:cNvPr id="3" name="TextBox 25"/>
          <p:cNvSpPr txBox="1"/>
          <p:nvPr/>
        </p:nvSpPr>
        <p:spPr>
          <a:xfrm>
            <a:off x="8391909" y="4368383"/>
            <a:ext cx="1607820" cy="378460"/>
          </a:xfrm>
          <a:prstGeom prst="rect">
            <a:avLst/>
          </a:prstGeom>
          <a:noFill/>
        </p:spPr>
        <p:txBody>
          <a:bodyPr wrap="none" rtlCol="0">
            <a:spAutoFit/>
          </a:bodyPr>
          <a:lstStyle/>
          <a:p>
            <a:pPr algn="l"/>
            <a:r>
              <a:rPr lang="zh-CN" altLang="en-US" sz="1865" dirty="0">
                <a:solidFill>
                  <a:schemeClr val="tx1">
                    <a:lumMod val="65000"/>
                    <a:lumOff val="35000"/>
                  </a:schemeClr>
                </a:solidFill>
                <a:latin typeface="微软雅黑" panose="020B0503020204020204" charset="-122"/>
                <a:ea typeface="微软雅黑" panose="020B0503020204020204" charset="-122"/>
              </a:rPr>
              <a:t>主讲人：周颖</a:t>
            </a:r>
            <a:endParaRPr lang="zh-CN" altLang="en-US" sz="1865" dirty="0">
              <a:solidFill>
                <a:schemeClr val="tx1">
                  <a:lumMod val="65000"/>
                  <a:lumOff val="35000"/>
                </a:schemeClr>
              </a:solidFill>
              <a:latin typeface="微软雅黑" panose="020B0503020204020204" charset="-122"/>
              <a:ea typeface="微软雅黑" panose="020B0503020204020204" charset="-122"/>
            </a:endParaRPr>
          </a:p>
        </p:txBody>
      </p:sp>
      <p:sp>
        <p:nvSpPr>
          <p:cNvPr id="2" name="矩形 1"/>
          <p:cNvSpPr/>
          <p:nvPr/>
        </p:nvSpPr>
        <p:spPr>
          <a:xfrm>
            <a:off x="9883140" y="5680287"/>
            <a:ext cx="101600" cy="468207"/>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5" name="TextBox 25"/>
          <p:cNvSpPr txBox="1"/>
          <p:nvPr/>
        </p:nvSpPr>
        <p:spPr>
          <a:xfrm>
            <a:off x="10015816" y="5706116"/>
            <a:ext cx="1607820" cy="378460"/>
          </a:xfrm>
          <a:prstGeom prst="rect">
            <a:avLst/>
          </a:prstGeom>
          <a:noFill/>
        </p:spPr>
        <p:txBody>
          <a:bodyPr wrap="none" rtlCol="0">
            <a:spAutoFit/>
          </a:bodyPr>
          <a:lstStyle/>
          <a:p>
            <a:pPr algn="l"/>
            <a:r>
              <a:rPr lang="zh-CN" altLang="en-US" sz="1865" dirty="0">
                <a:solidFill>
                  <a:schemeClr val="tx1">
                    <a:lumMod val="65000"/>
                    <a:lumOff val="35000"/>
                  </a:schemeClr>
                </a:solidFill>
                <a:latin typeface="微软雅黑" panose="020B0503020204020204" charset="-122"/>
                <a:ea typeface="微软雅黑" panose="020B0503020204020204" charset="-122"/>
              </a:rPr>
              <a:t>冀中职业学院</a:t>
            </a:r>
            <a:endParaRPr lang="zh-CN" altLang="en-US" sz="1865" dirty="0">
              <a:solidFill>
                <a:schemeClr val="tx1">
                  <a:lumMod val="65000"/>
                  <a:lumOff val="35000"/>
                </a:schemeClr>
              </a:solidFill>
              <a:latin typeface="微软雅黑" panose="020B0503020204020204" charset="-122"/>
              <a:ea typeface="微软雅黑" panose="020B0503020204020204" charset="-122"/>
            </a:endParaRPr>
          </a:p>
        </p:txBody>
      </p:sp>
      <p:sp>
        <p:nvSpPr>
          <p:cNvPr id="4" name="矩形 3"/>
          <p:cNvSpPr/>
          <p:nvPr/>
        </p:nvSpPr>
        <p:spPr>
          <a:xfrm>
            <a:off x="6188287" y="2560320"/>
            <a:ext cx="5773420" cy="10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spd="med">
    <p:cover dir="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8.1.2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任务8.1制作财务比率分析表</a:t>
            </a:r>
            <a:endParaRPr b="1" dirty="0">
              <a:solidFill>
                <a:schemeClr val="bg1"/>
              </a:solidFill>
              <a:latin typeface="+mn-ea"/>
            </a:endParaRPr>
          </a:p>
        </p:txBody>
      </p:sp>
      <p:sp>
        <p:nvSpPr>
          <p:cNvPr id="2" name="文本框 1"/>
          <p:cNvSpPr txBox="1"/>
          <p:nvPr/>
        </p:nvSpPr>
        <p:spPr>
          <a:xfrm>
            <a:off x="462280" y="871855"/>
            <a:ext cx="11146155" cy="147637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偿债能力分析具体操作如下。</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步骤一：打开“财务数据表”工作簿，将工作簿以“财务比率分析”为名进行保存，然后将“Sheet3”工作表重命名为“财务比率分析表”,如图所示。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3376295" y="2574925"/>
            <a:ext cx="5438775" cy="3562350"/>
          </a:xfrm>
          <a:prstGeom prst="rect">
            <a:avLst/>
          </a:prstGeom>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8.1.2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任务8.1制作财务比率分析表</a:t>
            </a:r>
            <a:endParaRPr b="1" dirty="0">
              <a:solidFill>
                <a:schemeClr val="bg1"/>
              </a:solidFill>
              <a:latin typeface="+mn-ea"/>
            </a:endParaRPr>
          </a:p>
        </p:txBody>
      </p:sp>
      <p:sp>
        <p:nvSpPr>
          <p:cNvPr id="2" name="文本框 1"/>
          <p:cNvSpPr txBox="1"/>
          <p:nvPr/>
        </p:nvSpPr>
        <p:spPr>
          <a:xfrm>
            <a:off x="523240" y="847090"/>
            <a:ext cx="11025505" cy="101473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rPr>
              <a:t>步骤二：在单元格内输入表格标题与字段内容，并设置格式，再在相应单元格输入工作表数据，设置其字体样式和填充色，如图所示。</a:t>
            </a:r>
            <a:endParaRPr lang="zh-CN" altLang="en-US" sz="2000">
              <a:latin typeface="微软雅黑" panose="020B0503020204020204" charset="-122"/>
              <a:ea typeface="微软雅黑" panose="020B0503020204020204" charset="-122"/>
            </a:endParaRPr>
          </a:p>
        </p:txBody>
      </p:sp>
      <p:pic>
        <p:nvPicPr>
          <p:cNvPr id="7" name="图片 6"/>
          <p:cNvPicPr>
            <a:picLocks noChangeAspect="1"/>
          </p:cNvPicPr>
          <p:nvPr/>
        </p:nvPicPr>
        <p:blipFill>
          <a:blip r:embed="rId1"/>
          <a:stretch>
            <a:fillRect/>
          </a:stretch>
        </p:blipFill>
        <p:spPr>
          <a:xfrm>
            <a:off x="920750" y="2393950"/>
            <a:ext cx="10067925" cy="2190750"/>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8.1.2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任务8.1制作财务比率分析表</a:t>
            </a:r>
            <a:endParaRPr b="1" dirty="0">
              <a:solidFill>
                <a:schemeClr val="bg1"/>
              </a:solidFill>
              <a:latin typeface="+mn-ea"/>
            </a:endParaRPr>
          </a:p>
        </p:txBody>
      </p:sp>
      <p:sp>
        <p:nvSpPr>
          <p:cNvPr id="2" name="文本框 1"/>
          <p:cNvSpPr txBox="1"/>
          <p:nvPr/>
        </p:nvSpPr>
        <p:spPr>
          <a:xfrm>
            <a:off x="502285" y="859790"/>
            <a:ext cx="11005185" cy="239966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步骤三：单击 D4单元格，输入公式“=资产负债表!C16”,按回车键得到流动资产总额。</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步骤四：单击E4单元格，输入公式“=资产负债表!G17”,按回车键得到流动负债总额。</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步骤五：单击F4单元格，输入公式“=D4/E4”,按回车键得到流动资产变动率。</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步骤六：单击G4单元格，输入“流动比率=流动资产总额÷流动负债总额”,按回车键备注其计算公式，如图 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466725" y="3789680"/>
            <a:ext cx="11258550" cy="1562100"/>
          </a:xfrm>
          <a:prstGeom prst="rect">
            <a:avLst/>
          </a:prstGeom>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8.1.2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任务8.1制作财务比率分析表</a:t>
            </a:r>
            <a:endParaRPr b="1" dirty="0">
              <a:solidFill>
                <a:schemeClr val="bg1"/>
              </a:solidFill>
              <a:latin typeface="+mn-ea"/>
            </a:endParaRPr>
          </a:p>
        </p:txBody>
      </p:sp>
      <p:sp>
        <p:nvSpPr>
          <p:cNvPr id="2" name="文本框 1"/>
          <p:cNvSpPr txBox="1"/>
          <p:nvPr/>
        </p:nvSpPr>
        <p:spPr>
          <a:xfrm>
            <a:off x="613410" y="890270"/>
            <a:ext cx="10853420" cy="332295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步骤七：单击D5单元格，输入公式“=资产负债表!$C$16-资产负债表!$C$13”,按回车键得到速动资产。</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步骤八：单击E5单元格，输入公式“=资产负债表!$G$17”,按回车键得到本年实际的流动负债。</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步骤九：单击F5单元格，输入公式“=D5/E5”,按回车键计算出速动比率。</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步骤十：单击G5单元格，输入“速动比率=(流动资产-存货)÷流动负债”,按回车键备注其计算公式，如图所示。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1323975" y="4412615"/>
            <a:ext cx="9544050" cy="1562100"/>
          </a:xfrm>
          <a:prstGeom prst="rect">
            <a:avLst/>
          </a:prstGeom>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8.1.2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任务8.1制作财务比率分析表</a:t>
            </a:r>
            <a:endParaRPr b="1" dirty="0">
              <a:solidFill>
                <a:schemeClr val="bg1"/>
              </a:solidFill>
              <a:latin typeface="+mn-ea"/>
            </a:endParaRPr>
          </a:p>
        </p:txBody>
      </p:sp>
      <p:sp>
        <p:nvSpPr>
          <p:cNvPr id="2" name="文本框 1"/>
          <p:cNvSpPr txBox="1"/>
          <p:nvPr/>
        </p:nvSpPr>
        <p:spPr>
          <a:xfrm>
            <a:off x="634365" y="799465"/>
            <a:ext cx="10934065" cy="239966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步骤十一：单击D6单元格，输入公式“=资产负债表!$G$27”,按回车键得到负债总额。</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步骤十二：单击E6单元格，输入公式“=资产负债表!SC$36”,按回车键得到资产总额。</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步骤十三：单击F6单元格，输入公式“=D6/E6”,按回车键计算出资产负债率。</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步骤十四：单击G6单元格，输入“资产负债率=负债总额/资产总额×100</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,按回车键备注其计算公式，如图所示。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1333500" y="3627755"/>
            <a:ext cx="9525000" cy="1905000"/>
          </a:xfrm>
          <a:prstGeom prst="rect">
            <a:avLst/>
          </a:prstGeom>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8.1.2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任务8.1制作财务比率分析表</a:t>
            </a:r>
            <a:endParaRPr b="1" dirty="0">
              <a:solidFill>
                <a:schemeClr val="bg1"/>
              </a:solidFill>
              <a:latin typeface="+mn-ea"/>
            </a:endParaRPr>
          </a:p>
        </p:txBody>
      </p:sp>
      <p:sp>
        <p:nvSpPr>
          <p:cNvPr id="2" name="文本框 1"/>
          <p:cNvSpPr txBox="1"/>
          <p:nvPr/>
        </p:nvSpPr>
        <p:spPr>
          <a:xfrm>
            <a:off x="522605" y="869950"/>
            <a:ext cx="11015345" cy="239966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步骤十五：单击D7单元格，输入公式“=资产负债表!SG$27”,按回车键得到负债总额。</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步骤十六：单击E7单元格，输入公式“=资产负债表!$G$34”,按回车键得到股东权益。</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步骤十七：单击F7单元格，输入公式“=D7/E7”,按回车键计算出产权比率。</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步骤十八：单击G7单元格，输入“产权比率=负债总额/股东权益×100</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,按回车键备注其计算公式，如图所示。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1309370" y="3521075"/>
            <a:ext cx="9572625" cy="1895475"/>
          </a:xfrm>
          <a:prstGeom prst="rect">
            <a:avLst/>
          </a:prstGeom>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8.1.2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任务8.1制作财务比率分析表</a:t>
            </a:r>
            <a:endParaRPr b="1" dirty="0">
              <a:solidFill>
                <a:schemeClr val="bg1"/>
              </a:solidFill>
              <a:latin typeface="+mn-ea"/>
            </a:endParaRPr>
          </a:p>
        </p:txBody>
      </p:sp>
      <p:sp>
        <p:nvSpPr>
          <p:cNvPr id="2" name="文本框 1"/>
          <p:cNvSpPr txBox="1"/>
          <p:nvPr/>
        </p:nvSpPr>
        <p:spPr>
          <a:xfrm>
            <a:off x="633730" y="991235"/>
            <a:ext cx="10823575" cy="239966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步骤十九：单击D8单元格，输入公式“=资产负债表!C23”,按回车键得到固定资产。</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步骤二十：单击E8单元格，输入公式“=资产负债表!G34”,按回车键计算出所有者权益。</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步骤二十一：单击F8单元格，输入公式“=D8/E8”,按回车键计算出固定比率。</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步骤二十二：单击G8单元格，输入公式“固定比率=固定资产/所有者权益×100</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,按回车键备注其计算公式，如图所示。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1309370" y="3691255"/>
            <a:ext cx="9572625" cy="2095500"/>
          </a:xfrm>
          <a:prstGeom prst="rect">
            <a:avLst/>
          </a:prstGeom>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8.1.2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任务8.1制作财务比率分析表</a:t>
            </a:r>
            <a:endParaRPr b="1" dirty="0">
              <a:solidFill>
                <a:schemeClr val="bg1"/>
              </a:solidFill>
              <a:latin typeface="+mn-ea"/>
            </a:endParaRPr>
          </a:p>
        </p:txBody>
      </p:sp>
      <p:sp>
        <p:nvSpPr>
          <p:cNvPr id="2" name="文本框 1"/>
          <p:cNvSpPr txBox="1"/>
          <p:nvPr/>
        </p:nvSpPr>
        <p:spPr>
          <a:xfrm>
            <a:off x="583565" y="1028700"/>
            <a:ext cx="11035030" cy="516953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2.分析营运能力比率指标</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营运能力主要是指资产运用、循环的效率高低。企业营运能力分析主要包括流动资产营运能力分析、固定资产营运能力分析和总资产营运能力分析三个方面，具体指标如下。</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(1)总资产周转率是反映总资产营运能力的指标。其公式为</a:t>
            </a:r>
            <a:endParaRPr lang="zh-CN" altLang="en-US" sz="2000">
              <a:latin typeface="微软雅黑" panose="020B0503020204020204" charset="-122"/>
              <a:ea typeface="微软雅黑" panose="020B0503020204020204" charset="-122"/>
              <a:cs typeface="微软雅黑" panose="020B0503020204020204" charset="-122"/>
            </a:endParaRPr>
          </a:p>
          <a:p>
            <a:pPr indent="508000" algn="ctr" fontAlgn="auto">
              <a:lnSpc>
                <a:spcPct val="1500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总资产周转率=营业收入÷平均资产总额</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这一比率用来衡量企业资产整体的使用效率，总资产由各项资产组成，在营业收入既定的情况下，总资产周转率的驱动因素是各项资产。因此，对总资产周转情况的分析，应结合各项资产的周转情况，以发现影响企业资产周转的主要因素。</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(2)存货周转率也叫存货周转次数，是指一定时期内企业营业成本与存货平均资金占用额的比率，其公式为</a:t>
            </a:r>
            <a:endParaRPr lang="zh-CN" altLang="en-US" sz="2000">
              <a:latin typeface="微软雅黑" panose="020B0503020204020204" charset="-122"/>
              <a:ea typeface="微软雅黑" panose="020B0503020204020204" charset="-122"/>
              <a:cs typeface="微软雅黑" panose="020B0503020204020204" charset="-122"/>
            </a:endParaRPr>
          </a:p>
          <a:p>
            <a:pPr indent="508000" algn="ctr" fontAlgn="auto">
              <a:lnSpc>
                <a:spcPct val="1500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存货周转率=营业成本 ÷存货平均余额</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8.1.2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任务8.1制作财务比率分析表</a:t>
            </a:r>
            <a:endParaRPr b="1" dirty="0">
              <a:solidFill>
                <a:schemeClr val="bg1"/>
              </a:solidFill>
              <a:latin typeface="+mn-ea"/>
            </a:endParaRPr>
          </a:p>
        </p:txBody>
      </p:sp>
      <p:sp>
        <p:nvSpPr>
          <p:cNvPr id="2" name="文本框 1"/>
          <p:cNvSpPr txBox="1"/>
          <p:nvPr/>
        </p:nvSpPr>
        <p:spPr>
          <a:xfrm>
            <a:off x="537845" y="1306195"/>
            <a:ext cx="11115675" cy="424624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(3)存货周转天数是指存货周转一次所需要的时间，其公式为</a:t>
            </a:r>
            <a:endParaRPr lang="zh-CN" altLang="en-US" sz="2000">
              <a:latin typeface="微软雅黑" panose="020B0503020204020204" charset="-122"/>
              <a:ea typeface="微软雅黑" panose="020B0503020204020204" charset="-122"/>
              <a:cs typeface="微软雅黑" panose="020B0503020204020204" charset="-122"/>
            </a:endParaRPr>
          </a:p>
          <a:p>
            <a:pPr indent="508000" algn="ctr" fontAlgn="auto">
              <a:lnSpc>
                <a:spcPct val="1500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存货周转天数=360÷存货周转次数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一般来讲，存货周转速度越快，存货占用水平越低，流动性越强，存货转化为现金或应收账款的速度就越快，这样会增强企业的短期偿债能力及盈利能力。</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(4)固定资产周转率是指公司销售收入和固定资产平均净值的比值，其公式为</a:t>
            </a:r>
            <a:endParaRPr lang="zh-CN" altLang="en-US" sz="2000">
              <a:latin typeface="微软雅黑" panose="020B0503020204020204" charset="-122"/>
              <a:ea typeface="微软雅黑" panose="020B0503020204020204" charset="-122"/>
              <a:cs typeface="微软雅黑" panose="020B0503020204020204" charset="-122"/>
            </a:endParaRPr>
          </a:p>
          <a:p>
            <a:pPr indent="508000" algn="ctr" fontAlgn="auto">
              <a:lnSpc>
                <a:spcPct val="1500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固定资产周转率=销售收入÷平均固定资产式中，</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indent="508000" algn="ctr" fontAlgn="auto">
              <a:lnSpc>
                <a:spcPct val="1500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平均固定资产=(期初固定资产+期末固定资产)/2。</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固定资产周转率越高，说明企业固定资产投资得当，结构合理，利用效率高；反之，如果固定资产周转率不高，则表明固定资产利用效率不高，提供的生产成果不多，企业的营运能力不强。</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8.1.2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任务8.1制作财务比率分析表</a:t>
            </a:r>
            <a:endParaRPr b="1" dirty="0">
              <a:solidFill>
                <a:schemeClr val="bg1"/>
              </a:solidFill>
              <a:latin typeface="+mn-ea"/>
            </a:endParaRPr>
          </a:p>
        </p:txBody>
      </p:sp>
      <p:sp>
        <p:nvSpPr>
          <p:cNvPr id="2" name="文本框 1"/>
          <p:cNvSpPr txBox="1"/>
          <p:nvPr/>
        </p:nvSpPr>
        <p:spPr>
          <a:xfrm>
            <a:off x="384810" y="1306195"/>
            <a:ext cx="11083925" cy="424624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(5)应收账款周转率是一定时期内商品或产品销售收入与应收账款平均余额的比值，其公式为</a:t>
            </a:r>
            <a:endParaRPr lang="zh-CN" altLang="en-US" sz="2000">
              <a:latin typeface="微软雅黑" panose="020B0503020204020204" charset="-122"/>
              <a:ea typeface="微软雅黑" panose="020B0503020204020204" charset="-122"/>
              <a:cs typeface="微软雅黑" panose="020B0503020204020204" charset="-122"/>
            </a:endParaRPr>
          </a:p>
          <a:p>
            <a:pPr indent="508000" algn="ctr" fontAlgn="auto">
              <a:lnSpc>
                <a:spcPct val="1500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应收账款周转率=销售收入 ÷应收账款平均余额式中，</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indent="508000" algn="ctr" fontAlgn="auto">
              <a:lnSpc>
                <a:spcPct val="1500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应收账款平均余额=(期初应收账款+期末应收账款)/2。</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(6)应收账款周转天数，指应收账款周转一次所需要的时间，其公式为</a:t>
            </a:r>
            <a:endParaRPr lang="zh-CN" altLang="en-US" sz="2000">
              <a:latin typeface="微软雅黑" panose="020B0503020204020204" charset="-122"/>
              <a:ea typeface="微软雅黑" panose="020B0503020204020204" charset="-122"/>
              <a:cs typeface="微软雅黑" panose="020B0503020204020204" charset="-122"/>
            </a:endParaRPr>
          </a:p>
          <a:p>
            <a:pPr indent="508000" algn="ctr" fontAlgn="auto">
              <a:lnSpc>
                <a:spcPct val="1500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应收账款周转天数=360/应收账款周转率</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应收账款周转次数越高，或周转天数越短，表明应收账款管理效率越高。</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(7)营业周期指取货到销售存货的时间，其公式为</a:t>
            </a:r>
            <a:endParaRPr lang="zh-CN" altLang="en-US" sz="2000">
              <a:latin typeface="微软雅黑" panose="020B0503020204020204" charset="-122"/>
              <a:ea typeface="微软雅黑" panose="020B0503020204020204" charset="-122"/>
              <a:cs typeface="微软雅黑" panose="020B0503020204020204" charset="-122"/>
            </a:endParaRPr>
          </a:p>
          <a:p>
            <a:pPr indent="508000" algn="ctr" fontAlgn="auto">
              <a:lnSpc>
                <a:spcPct val="1500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营业周期 =存货周转天数+应收账款周转天数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营业周期长，说明资金周转的速度慢。</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4145" y="741045"/>
            <a:ext cx="11423650" cy="5442585"/>
          </a:xfrm>
        </p:spPr>
        <p:txBody>
          <a:bodyPr>
            <a:noAutofit/>
          </a:bodyPr>
          <a:lstStyle/>
          <a:p>
            <a:pPr lvl="0"/>
            <a:r>
              <a:rPr lang="zh-CN" altLang="zh-CN" sz="2400" b="1" dirty="0">
                <a:solidFill>
                  <a:schemeClr val="tx1"/>
                </a:solidFill>
              </a:rPr>
              <a:t>知识目标：</a:t>
            </a:r>
            <a:endParaRPr lang="zh-CN" altLang="zh-CN" sz="2400" dirty="0">
              <a:solidFill>
                <a:schemeClr val="tx1"/>
              </a:solidFill>
            </a:endParaRPr>
          </a:p>
          <a:p>
            <a:pPr lvl="0" algn="l">
              <a:buClrTx/>
              <a:buSzTx/>
              <a:buNone/>
            </a:pPr>
            <a:r>
              <a:rPr lang="en-US" altLang="zh-CN" sz="2400" dirty="0">
                <a:solidFill>
                  <a:schemeClr val="tx1"/>
                </a:solidFill>
              </a:rPr>
              <a:t>    </a:t>
            </a:r>
            <a:r>
              <a:rPr lang="zh-CN" altLang="zh-CN" sz="2400" dirty="0">
                <a:solidFill>
                  <a:schemeClr val="tx1"/>
                </a:solidFill>
              </a:rPr>
              <a:t>①了解财务分析的目的，理解财务分析的程序和主要方法。</a:t>
            </a:r>
            <a:endParaRPr lang="en-US" altLang="zh-CN" sz="2400" dirty="0">
              <a:solidFill>
                <a:schemeClr val="tx1"/>
              </a:solidFill>
            </a:endParaRPr>
          </a:p>
          <a:p>
            <a:pPr lvl="0" algn="l">
              <a:buClrTx/>
              <a:buSzTx/>
              <a:buNone/>
            </a:pPr>
            <a:r>
              <a:rPr lang="en-US" altLang="zh-CN" sz="2400" dirty="0">
                <a:solidFill>
                  <a:schemeClr val="tx1"/>
                </a:solidFill>
              </a:rPr>
              <a:t>    ②了解财务分析主要的数据来源</a:t>
            </a:r>
            <a:r>
              <a:rPr lang="zh-CN" altLang="en-US" sz="2400" dirty="0">
                <a:solidFill>
                  <a:schemeClr val="tx1"/>
                </a:solidFill>
              </a:rPr>
              <a:t>。</a:t>
            </a:r>
            <a:endParaRPr lang="en-US" altLang="zh-CN" sz="2400" dirty="0">
              <a:solidFill>
                <a:schemeClr val="tx1"/>
              </a:solidFill>
            </a:endParaRPr>
          </a:p>
          <a:p>
            <a:pPr algn="l">
              <a:lnSpc>
                <a:spcPct val="140000"/>
              </a:lnSpc>
              <a:spcBef>
                <a:spcPct val="20000"/>
              </a:spcBef>
              <a:buClrTx/>
              <a:buSzTx/>
              <a:buFontTx/>
            </a:pPr>
            <a:r>
              <a:rPr lang="zh-CN" altLang="zh-CN" sz="2400" b="1" dirty="0">
                <a:solidFill>
                  <a:schemeClr val="tx1"/>
                </a:solidFill>
                <a:sym typeface="+mn-ea"/>
              </a:rPr>
              <a:t>能力目标：</a:t>
            </a:r>
            <a:endParaRPr lang="zh-CN" altLang="zh-CN" sz="2400" b="1" dirty="0">
              <a:solidFill>
                <a:schemeClr val="tx1"/>
              </a:solidFill>
              <a:latin typeface="微软雅黑" panose="020B0503020204020204" charset="-122"/>
              <a:ea typeface="微软雅黑" panose="020B0503020204020204" charset="-122"/>
            </a:endParaRPr>
          </a:p>
          <a:p>
            <a:pPr lvl="0" algn="l">
              <a:lnSpc>
                <a:spcPct val="140000"/>
              </a:lnSpc>
              <a:spcBef>
                <a:spcPct val="20000"/>
              </a:spcBef>
              <a:buClrTx/>
              <a:buSzTx/>
              <a:buNone/>
            </a:pPr>
            <a:r>
              <a:rPr lang="en-US" altLang="zh-CN" sz="2400" dirty="0">
                <a:solidFill>
                  <a:schemeClr val="tx1"/>
                </a:solidFill>
                <a:sym typeface="+mn-ea"/>
              </a:rPr>
              <a:t>    </a:t>
            </a:r>
            <a:r>
              <a:rPr lang="zh-CN" altLang="en-US" sz="2400" dirty="0">
                <a:solidFill>
                  <a:schemeClr val="tx1"/>
                </a:solidFill>
                <a:sym typeface="+mn-ea"/>
              </a:rPr>
              <a:t>①</a:t>
            </a:r>
            <a:r>
              <a:rPr lang="en-US" altLang="zh-CN" sz="2400" dirty="0">
                <a:solidFill>
                  <a:schemeClr val="tx1"/>
                </a:solidFill>
                <a:sym typeface="+mn-ea"/>
              </a:rPr>
              <a:t>掌握财务比率的计算公式，掌握财务图解分析的各种方法。</a:t>
            </a:r>
            <a:endParaRPr lang="en-US" altLang="zh-CN" sz="2400" dirty="0">
              <a:solidFill>
                <a:schemeClr val="tx1"/>
              </a:solidFill>
              <a:latin typeface="微软雅黑" panose="020B0503020204020204" charset="-122"/>
              <a:ea typeface="微软雅黑" panose="020B0503020204020204" charset="-122"/>
            </a:endParaRPr>
          </a:p>
          <a:p>
            <a:pPr lvl="0" algn="l">
              <a:lnSpc>
                <a:spcPct val="140000"/>
              </a:lnSpc>
              <a:spcBef>
                <a:spcPct val="20000"/>
              </a:spcBef>
              <a:buClrTx/>
              <a:buSzTx/>
              <a:buNone/>
            </a:pPr>
            <a:r>
              <a:rPr lang="en-US" altLang="zh-CN" sz="2400" dirty="0">
                <a:solidFill>
                  <a:schemeClr val="tx1"/>
                </a:solidFill>
                <a:sym typeface="+mn-ea"/>
              </a:rPr>
              <a:t>    </a:t>
            </a:r>
            <a:r>
              <a:rPr lang="zh-CN" altLang="en-US" sz="2400" dirty="0">
                <a:solidFill>
                  <a:schemeClr val="tx1"/>
                </a:solidFill>
                <a:sym typeface="+mn-ea"/>
              </a:rPr>
              <a:t>②</a:t>
            </a:r>
            <a:r>
              <a:rPr lang="en-US" altLang="zh-CN" sz="2400" dirty="0">
                <a:solidFill>
                  <a:schemeClr val="tx1"/>
                </a:solidFill>
                <a:sym typeface="+mn-ea"/>
              </a:rPr>
              <a:t>能熟练应用 Excel 建立财务比率分析模型</a:t>
            </a:r>
            <a:endParaRPr lang="en-US" altLang="zh-CN" sz="2400" dirty="0">
              <a:solidFill>
                <a:schemeClr val="tx1"/>
              </a:solidFill>
              <a:sym typeface="+mn-ea"/>
            </a:endParaRPr>
          </a:p>
          <a:p>
            <a:pPr lvl="0" algn="l">
              <a:lnSpc>
                <a:spcPct val="140000"/>
              </a:lnSpc>
              <a:spcBef>
                <a:spcPct val="20000"/>
              </a:spcBef>
              <a:buClrTx/>
              <a:buSzTx/>
              <a:buNone/>
            </a:pPr>
            <a:r>
              <a:rPr lang="zh-CN" altLang="en-US" sz="2400" b="1" dirty="0">
                <a:solidFill>
                  <a:schemeClr val="tx1"/>
                </a:solidFill>
              </a:rPr>
              <a:t>素养目标：</a:t>
            </a:r>
            <a:endParaRPr lang="zh-CN" altLang="en-US" sz="2400" b="1" dirty="0">
              <a:solidFill>
                <a:schemeClr val="tx1"/>
              </a:solidFill>
            </a:endParaRPr>
          </a:p>
          <a:p>
            <a:r>
              <a:rPr lang="en-US" altLang="zh-CN" sz="2400" dirty="0">
                <a:solidFill>
                  <a:schemeClr val="tx1"/>
                </a:solidFill>
              </a:rPr>
              <a:t>    </a:t>
            </a:r>
            <a:r>
              <a:rPr lang="zh-CN" altLang="en-US" sz="2400" dirty="0">
                <a:solidFill>
                  <a:schemeClr val="tx1"/>
                </a:solidFill>
              </a:rPr>
              <a:t>①</a:t>
            </a:r>
            <a:r>
              <a:rPr sz="2400" dirty="0">
                <a:solidFill>
                  <a:schemeClr val="tx1"/>
                </a:solidFill>
              </a:rPr>
              <a:t>具有严谨、诚信和职业品质和良好的职业道德，具有良好的心理素质</a:t>
            </a:r>
            <a:r>
              <a:rPr lang="zh-CN" altLang="en-US" sz="2400" dirty="0">
                <a:solidFill>
                  <a:schemeClr val="tx1"/>
                </a:solidFill>
              </a:rPr>
              <a:t>。</a:t>
            </a:r>
            <a:endParaRPr lang="zh-CN" altLang="en-US" sz="2400" dirty="0">
              <a:solidFill>
                <a:schemeClr val="tx1"/>
              </a:solidFill>
            </a:endParaRPr>
          </a:p>
          <a:p>
            <a:r>
              <a:rPr lang="en-US" altLang="zh-CN" sz="2400" dirty="0">
                <a:solidFill>
                  <a:schemeClr val="tx1"/>
                </a:solidFill>
              </a:rPr>
              <a:t>    </a:t>
            </a:r>
            <a:r>
              <a:rPr lang="zh-CN" altLang="en-US" sz="2400" dirty="0">
                <a:solidFill>
                  <a:schemeClr val="tx1"/>
                </a:solidFill>
              </a:rPr>
              <a:t>②具备认真、诚实、公正的品德，不弄虚作、不欺诈。</a:t>
            </a:r>
            <a:endParaRPr lang="zh-CN" altLang="en-US" sz="2400" dirty="0">
              <a:solidFill>
                <a:schemeClr val="tx1"/>
              </a:solidFill>
            </a:endParaRPr>
          </a:p>
        </p:txBody>
      </p:sp>
      <p:pic>
        <p:nvPicPr>
          <p:cNvPr id="2" name="图片 1" descr="树"/>
          <p:cNvPicPr>
            <a:picLocks noChangeAspect="1"/>
          </p:cNvPicPr>
          <p:nvPr/>
        </p:nvPicPr>
        <p:blipFill>
          <a:blip r:embed="rId1"/>
          <a:stretch>
            <a:fillRect/>
          </a:stretch>
        </p:blipFill>
        <p:spPr>
          <a:xfrm>
            <a:off x="239607" y="0"/>
            <a:ext cx="728133" cy="728133"/>
          </a:xfrm>
          <a:prstGeom prst="rect">
            <a:avLst/>
          </a:prstGeom>
        </p:spPr>
      </p:pic>
      <p:sp>
        <p:nvSpPr>
          <p:cNvPr id="4" name="文本框 3"/>
          <p:cNvSpPr txBox="1"/>
          <p:nvPr/>
        </p:nvSpPr>
        <p:spPr>
          <a:xfrm>
            <a:off x="1007533" y="87207"/>
            <a:ext cx="4456007" cy="519853"/>
          </a:xfrm>
          <a:prstGeom prst="rect">
            <a:avLst/>
          </a:prstGeom>
          <a:noFill/>
        </p:spPr>
        <p:txBody>
          <a:bodyPr wrap="square" rtlCol="0">
            <a:noAutofit/>
          </a:bodyPr>
          <a:p>
            <a:r>
              <a:rPr lang="zh-CN" altLang="zh-CN" sz="3200" b="1" dirty="0">
                <a:latin typeface="微软雅黑" panose="020B0503020204020204" charset="-122"/>
                <a:ea typeface="微软雅黑" panose="020B0503020204020204" charset="-122"/>
                <a:sym typeface="+mn-ea"/>
              </a:rPr>
              <a:t>学习目标</a:t>
            </a:r>
            <a:endParaRPr lang="zh-CN" altLang="zh-CN" sz="3200" dirty="0">
              <a:latin typeface="微软雅黑" panose="020B0503020204020204" charset="-122"/>
              <a:ea typeface="微软雅黑" panose="020B0503020204020204" charset="-122"/>
            </a:endParaRPr>
          </a:p>
          <a:p>
            <a:endParaRPr lang="zh-CN" altLang="zh-CN" sz="3200" dirty="0">
              <a:latin typeface="微软雅黑" panose="020B0503020204020204" charset="-122"/>
              <a:ea typeface="微软雅黑" panose="020B0503020204020204" charset="-122"/>
            </a:endParaRPr>
          </a:p>
        </p:txBody>
      </p:sp>
      <p:sp>
        <p:nvSpPr>
          <p:cNvPr id="5" name="文本框 4"/>
          <p:cNvSpPr txBox="1"/>
          <p:nvPr/>
        </p:nvSpPr>
        <p:spPr>
          <a:xfrm>
            <a:off x="6288193" y="739987"/>
            <a:ext cx="5903807" cy="5443220"/>
          </a:xfrm>
          <a:prstGeom prst="rect">
            <a:avLst/>
          </a:prstGeom>
          <a:noFill/>
        </p:spPr>
        <p:txBody>
          <a:bodyPr wrap="square" rtlCol="0">
            <a:noAutofit/>
          </a:bodyPr>
          <a:p>
            <a:pPr algn="l">
              <a:lnSpc>
                <a:spcPct val="140000"/>
              </a:lnSpc>
              <a:spcBef>
                <a:spcPct val="20000"/>
              </a:spcBef>
              <a:buClrTx/>
              <a:buSzTx/>
              <a:buFontTx/>
            </a:pP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471795" y="285750"/>
            <a:ext cx="6096000" cy="607695"/>
          </a:xfrm>
          <a:prstGeom prst="rect">
            <a:avLst/>
          </a:prstGeom>
          <a:noFill/>
        </p:spPr>
        <p:txBody>
          <a:bodyPr wrap="square" rtlCol="0">
            <a:spAutoFit/>
          </a:bodyPr>
          <a:p>
            <a:pPr algn="l">
              <a:lnSpc>
                <a:spcPct val="140000"/>
              </a:lnSpc>
              <a:spcBef>
                <a:spcPct val="20000"/>
              </a:spcBef>
              <a:buClrTx/>
              <a:buSzTx/>
              <a:buFontTx/>
            </a:pPr>
            <a:r>
              <a:rPr lang="en-US" altLang="zh-CN" sz="2400" dirty="0">
                <a:solidFill>
                  <a:srgbClr val="595959"/>
                </a:solidFill>
                <a:latin typeface="微软雅黑" panose="020B0503020204020204" charset="-122"/>
                <a:ea typeface="微软雅黑" panose="020B0503020204020204" charset="-122"/>
                <a:sym typeface="+mn-ea"/>
              </a:rPr>
              <a:t>。</a:t>
            </a:r>
            <a:endParaRPr lang="en-US" altLang="zh-CN" sz="2400" dirty="0">
              <a:solidFill>
                <a:srgbClr val="595959"/>
              </a:solidFill>
              <a:latin typeface="微软雅黑" panose="020B0503020204020204" charset="-122"/>
              <a:ea typeface="微软雅黑" panose="020B0503020204020204"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8.1.2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任务8.1制作财务比率分析表</a:t>
            </a:r>
            <a:endParaRPr b="1" dirty="0">
              <a:solidFill>
                <a:schemeClr val="bg1"/>
              </a:solidFill>
              <a:latin typeface="+mn-ea"/>
            </a:endParaRPr>
          </a:p>
        </p:txBody>
      </p:sp>
      <p:sp>
        <p:nvSpPr>
          <p:cNvPr id="2" name="文本框 1"/>
          <p:cNvSpPr txBox="1"/>
          <p:nvPr/>
        </p:nvSpPr>
        <p:spPr>
          <a:xfrm>
            <a:off x="583565" y="998220"/>
            <a:ext cx="10318115" cy="55308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分析营运能力比率指标的具体操作与“偿债能力”指标方法类似，具体公式如图所示。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442595" y="2252345"/>
            <a:ext cx="11306175" cy="2352675"/>
          </a:xfrm>
          <a:prstGeom prst="rect">
            <a:avLst/>
          </a:prstGeom>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8.1.2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任务8.1制作财务比率分析表</a:t>
            </a:r>
            <a:endParaRPr b="1" dirty="0">
              <a:solidFill>
                <a:schemeClr val="bg1"/>
              </a:solidFill>
              <a:latin typeface="+mn-ea"/>
            </a:endParaRPr>
          </a:p>
        </p:txBody>
      </p:sp>
      <p:sp>
        <p:nvSpPr>
          <p:cNvPr id="2" name="文本框 1"/>
          <p:cNvSpPr txBox="1"/>
          <p:nvPr/>
        </p:nvSpPr>
        <p:spPr>
          <a:xfrm>
            <a:off x="513715" y="843915"/>
            <a:ext cx="11195685" cy="5426075"/>
          </a:xfrm>
          <a:prstGeom prst="rect">
            <a:avLst/>
          </a:prstGeom>
          <a:noFill/>
        </p:spPr>
        <p:txBody>
          <a:bodyPr wrap="square" rtlCol="0" anchor="t">
            <a:spAutoFit/>
          </a:bodyPr>
          <a:p>
            <a:pPr indent="508000" fontAlgn="auto">
              <a:lnSpc>
                <a:spcPts val="26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3.分析盈利能力比率指标</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ts val="26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盈利能力同样是会计制作比率分析表中的一种指标，它通过公司的各项盈利或报酬来预算公司的盈利能力，周转速度越快，收入越高。盈利能力主要指公司赚取利润的能力。</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26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其中主要包括总资产净利率、股东权益报酬率、销售毛利率和销售净利率等，它们所代表的含义不同，计算的方法也不同。</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26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(1)总资产净利率，表示企业在一定时期内的净利润与平均资产总额的比值，其公式为</a:t>
            </a:r>
            <a:endParaRPr lang="zh-CN" altLang="en-US" sz="2000">
              <a:latin typeface="微软雅黑" panose="020B0503020204020204" charset="-122"/>
              <a:ea typeface="微软雅黑" panose="020B0503020204020204" charset="-122"/>
              <a:cs typeface="微软雅黑" panose="020B0503020204020204" charset="-122"/>
            </a:endParaRPr>
          </a:p>
          <a:p>
            <a:pPr indent="508000" algn="ctr" fontAlgn="auto">
              <a:lnSpc>
                <a:spcPts val="26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资产净利率=净利润 ÷平均资产总额</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indent="508000" fontAlgn="auto">
              <a:lnSpc>
                <a:spcPts val="26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总资产净利率反映每一元资产创造的净利润，衡量的是企业资产的盈利能力，总资产净利率越高，表明企业资产的利用效果越好。</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26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(2)净资产收益率又叫权益净利率或权益报酬率，是净利润与平均所有者权益的比值，其公式为</a:t>
            </a:r>
            <a:endParaRPr lang="zh-CN" altLang="en-US" sz="2000">
              <a:latin typeface="微软雅黑" panose="020B0503020204020204" charset="-122"/>
              <a:ea typeface="微软雅黑" panose="020B0503020204020204" charset="-122"/>
              <a:cs typeface="微软雅黑" panose="020B0503020204020204" charset="-122"/>
            </a:endParaRPr>
          </a:p>
          <a:p>
            <a:pPr indent="508000" algn="ctr" fontAlgn="auto">
              <a:lnSpc>
                <a:spcPts val="26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净资产收益率=净利润 ÷所有者权益平均总额</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26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净资产收益率，表明每一元权益资本赚取的净利润，反映权益资本经营的营业能力。该指标是企业盈利能力指标的核心，也是杜邦财务指标体系的核心，更是投资者关注的重点。一般来说，净资产收益率越高，所有者和债权人的利益保障程度越高，如果企业的净资产收益率在一定时期内持续增长，说明权益资本盈利能力稳定上升。但净资产收益率不是一个越高越好的概念，分析时要注意企业的财务风险。</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8.1.2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任务8.1制作财务比率分析表</a:t>
            </a:r>
            <a:endParaRPr b="1" dirty="0">
              <a:solidFill>
                <a:schemeClr val="bg1"/>
              </a:solidFill>
              <a:latin typeface="+mn-ea"/>
            </a:endParaRPr>
          </a:p>
        </p:txBody>
      </p:sp>
      <p:sp>
        <p:nvSpPr>
          <p:cNvPr id="2" name="文本框 1"/>
          <p:cNvSpPr txBox="1"/>
          <p:nvPr/>
        </p:nvSpPr>
        <p:spPr>
          <a:xfrm>
            <a:off x="704215" y="1174115"/>
            <a:ext cx="10782935" cy="470789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(3)营业毛利率是营业毛利与营业收入净额之比，其公式为</a:t>
            </a:r>
            <a:endParaRPr lang="zh-CN" altLang="en-US" sz="2000">
              <a:latin typeface="微软雅黑" panose="020B0503020204020204" charset="-122"/>
              <a:ea typeface="微软雅黑" panose="020B0503020204020204" charset="-122"/>
              <a:cs typeface="微软雅黑" panose="020B0503020204020204" charset="-122"/>
            </a:endParaRPr>
          </a:p>
          <a:p>
            <a:pPr indent="508000" algn="ctr" fontAlgn="auto">
              <a:lnSpc>
                <a:spcPct val="1500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营业毛利率=营业毛利 ÷营业收入净额</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其中，营业毛利=营业收入-营业成本。</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营业毛利率反映产品每一元营业收入所包含的毛利润是多少，即营业收入扣除营业成本后还有多少剩余可用于弥补各期费用和形成利润。营业毛利率越高，产品的盈利能力越强。将营业毛利率与行业水平进行比较，可以反映企业产品的市场竞争地位。此外，将不同行业的营业毛利率进行横向比较，也可以说明行业间盈利能力的差异。</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(4)营业净利率是净利润与营业收入净额之比，其公式为</a:t>
            </a:r>
            <a:endParaRPr lang="zh-CN" altLang="en-US" sz="2000">
              <a:latin typeface="微软雅黑" panose="020B0503020204020204" charset="-122"/>
              <a:ea typeface="微软雅黑" panose="020B0503020204020204" charset="-122"/>
              <a:cs typeface="微软雅黑" panose="020B0503020204020204" charset="-122"/>
            </a:endParaRPr>
          </a:p>
          <a:p>
            <a:pPr indent="508000" algn="ctr" fontAlgn="auto">
              <a:lnSpc>
                <a:spcPct val="1500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营业净利率=净利润/营业收入净额</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营业净利率反映每一元营业收入最终赚取了多少利润，用于反映产品最终的盈利能力。</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8.1.2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任务8.1制作财务比率分析表</a:t>
            </a:r>
            <a:endParaRPr b="1" dirty="0">
              <a:solidFill>
                <a:schemeClr val="bg1"/>
              </a:solidFill>
              <a:latin typeface="+mn-ea"/>
            </a:endParaRPr>
          </a:p>
        </p:txBody>
      </p:sp>
      <p:sp>
        <p:nvSpPr>
          <p:cNvPr id="2" name="文本框 1"/>
          <p:cNvSpPr txBox="1"/>
          <p:nvPr/>
        </p:nvSpPr>
        <p:spPr>
          <a:xfrm>
            <a:off x="512445" y="995045"/>
            <a:ext cx="9651365" cy="398780"/>
          </a:xfrm>
          <a:prstGeom prst="rect">
            <a:avLst/>
          </a:prstGeom>
          <a:noFill/>
        </p:spPr>
        <p:txBody>
          <a:bodyPr wrap="square" rtlCol="0" anchor="t">
            <a:spAutoFit/>
          </a:bodyPr>
          <a:p>
            <a:r>
              <a:rPr lang="zh-CN" altLang="en-US" sz="2000">
                <a:latin typeface="微软雅黑" panose="020B0503020204020204" charset="-122"/>
                <a:ea typeface="微软雅黑" panose="020B0503020204020204" charset="-122"/>
                <a:cs typeface="微软雅黑" panose="020B0503020204020204" charset="-122"/>
              </a:rPr>
              <a:t>分析盈利能力的具体操作与“偿债能力”指标方法类似，具体公式如图所示。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847725" y="2305050"/>
            <a:ext cx="10496550" cy="2247900"/>
          </a:xfrm>
          <a:prstGeom prst="rect">
            <a:avLst/>
          </a:prstGeom>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8.1.2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任务8.1制作财务比率分析表</a:t>
            </a:r>
            <a:endParaRPr b="1" dirty="0">
              <a:solidFill>
                <a:schemeClr val="bg1"/>
              </a:solidFill>
              <a:latin typeface="+mn-ea"/>
            </a:endParaRPr>
          </a:p>
        </p:txBody>
      </p:sp>
      <p:sp>
        <p:nvSpPr>
          <p:cNvPr id="2" name="文本框 1"/>
          <p:cNvSpPr txBox="1"/>
          <p:nvPr/>
        </p:nvSpPr>
        <p:spPr>
          <a:xfrm>
            <a:off x="704850" y="1028700"/>
            <a:ext cx="10641330" cy="516953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4.分析发展能力指标</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衡量企业发展能力的指标主要有营业收入增长率、营业利润增长率、总资产增长率等。</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(1)营业收入增长率，该指标反映的是相对化的营业收入增长情况，是衡量企业经营状况、市场占有能力、预测企业经营业务拓展趋势的重要指标，其公式为</a:t>
            </a:r>
            <a:endParaRPr lang="zh-CN" altLang="en-US" sz="2000">
              <a:latin typeface="微软雅黑" panose="020B0503020204020204" charset="-122"/>
              <a:ea typeface="微软雅黑" panose="020B0503020204020204" charset="-122"/>
              <a:cs typeface="微软雅黑" panose="020B0503020204020204" charset="-122"/>
            </a:endParaRPr>
          </a:p>
          <a:p>
            <a:pPr indent="508000" algn="ctr" fontAlgn="auto">
              <a:lnSpc>
                <a:spcPct val="1500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营业收入增长率=(本期营业收入-上期营业收入)/上期营业收入</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营业收入增长率大于0,表明企业本期营业收入有所增长。该指标值越高，表明企业营业收入的增长速度越快，企业市场前景越好。</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(2)营业利润增长率，是企业本期营业利润增长额与上期营业利润的比值，反映企业营业利润的增减变动情况，其公式为</a:t>
            </a:r>
            <a:endParaRPr lang="zh-CN" altLang="en-US" sz="2000">
              <a:latin typeface="微软雅黑" panose="020B0503020204020204" charset="-122"/>
              <a:ea typeface="微软雅黑" panose="020B0503020204020204" charset="-122"/>
              <a:cs typeface="微软雅黑" panose="020B0503020204020204" charset="-122"/>
            </a:endParaRPr>
          </a:p>
          <a:p>
            <a:pPr indent="508000" algn="ctr" fontAlgn="auto">
              <a:lnSpc>
                <a:spcPct val="1500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营业利润增长率=本期营业利润增长额/上期营业利润</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其中，</a:t>
            </a: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本期营业利润增长额=本期营业利润-上期营业利润</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8.1.2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任务8.1制作财务比率分析表</a:t>
            </a:r>
            <a:endParaRPr b="1" dirty="0">
              <a:solidFill>
                <a:schemeClr val="bg1"/>
              </a:solidFill>
              <a:latin typeface="+mn-ea"/>
            </a:endParaRPr>
          </a:p>
        </p:txBody>
      </p:sp>
      <p:sp>
        <p:nvSpPr>
          <p:cNvPr id="2" name="文本框 1"/>
          <p:cNvSpPr txBox="1"/>
          <p:nvPr/>
        </p:nvSpPr>
        <p:spPr>
          <a:xfrm>
            <a:off x="512445" y="837565"/>
            <a:ext cx="10944225" cy="332295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(3)总资产增长率是企业年末资产增长额同年初资产总额的比值，反映企业本看资产</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规模的增长情况，其公式为</a:t>
            </a:r>
            <a:endParaRPr lang="zh-CN" altLang="en-US" sz="2000">
              <a:latin typeface="微软雅黑" panose="020B0503020204020204" charset="-122"/>
              <a:ea typeface="微软雅黑" panose="020B0503020204020204" charset="-122"/>
              <a:cs typeface="微软雅黑" panose="020B0503020204020204" charset="-122"/>
            </a:endParaRPr>
          </a:p>
          <a:p>
            <a:pPr indent="508000" algn="ctr" fontAlgn="auto">
              <a:lnSpc>
                <a:spcPct val="1500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总资产增长率=本年资产增长额/年初资产总额</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其中，</a:t>
            </a: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本年资产增长额=年末资产总额-年初资产总额</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总资产增长率越高，表明企业一定时期内资产经营规模扩张的速度越快，但在分析时，需要关注资产规模扩张的质和量的关系，以及企业的后续发展能力，避免盲目扩张。</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分析发展能力指标的具体操作与“偿债能力”指标方法类似，具体公式如图所示。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1676400" y="4307205"/>
            <a:ext cx="9013190" cy="1929765"/>
          </a:xfrm>
          <a:prstGeom prst="rect">
            <a:avLst/>
          </a:prstGeom>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8.1.2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任务8.1制作财务比率分析表</a:t>
            </a:r>
            <a:endParaRPr b="1" dirty="0">
              <a:solidFill>
                <a:schemeClr val="bg1"/>
              </a:solidFill>
              <a:latin typeface="+mn-ea"/>
            </a:endParaRPr>
          </a:p>
        </p:txBody>
      </p:sp>
      <p:sp>
        <p:nvSpPr>
          <p:cNvPr id="2" name="文本框 1"/>
          <p:cNvSpPr txBox="1"/>
          <p:nvPr/>
        </p:nvSpPr>
        <p:spPr>
          <a:xfrm>
            <a:off x="694690" y="690880"/>
            <a:ext cx="10843260" cy="101473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通过“财务比率分析表”工作表，根据公司的不同指标进行计算，分析公司的偿还能力、营运能力、盈利能力和发展能力，分析各项目的比率值，最终效果如图所示。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3025140" y="1888490"/>
            <a:ext cx="6182360" cy="4383405"/>
          </a:xfrm>
          <a:prstGeom prst="rect">
            <a:avLst/>
          </a:prstGeom>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8.2.1 任务分析</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243205" y="666115"/>
            <a:ext cx="11580495" cy="5759450"/>
          </a:xfrm>
          <a:prstGeom prst="rect">
            <a:avLst/>
          </a:prstGeom>
          <a:noFill/>
        </p:spPr>
        <p:txBody>
          <a:bodyPr wrap="square" rtlCol="0" anchor="t">
            <a:spAutoFit/>
          </a:bodyPr>
          <a:p>
            <a:pPr indent="508000" fontAlgn="auto">
              <a:lnSpc>
                <a:spcPts val="34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财务比较分析是以财务报表为依据，采用科学的评价标准和适当的分析方法，对公司的财务状况、经营成果和现金流量等指标进行比较分析，从而对公司的经营状况及利润等作出判断、评价和预测。</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4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比较分析包括环比分析和结构分析。通过对公司的财务数据进行环比分析和结构分析，可对本年度的财务状况进行总结，并分析出盈利状况比值，为公司管理者提供财务分析依据。其中环比分析和结构分析的含义与计算方法分别如下。</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4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环比分析</a:t>
            </a:r>
            <a:r>
              <a:rPr lang="zh-CN" altLang="en-US" sz="2000">
                <a:latin typeface="微软雅黑" panose="020B0503020204020204" charset="-122"/>
                <a:ea typeface="微软雅黑" panose="020B0503020204020204" charset="-122"/>
                <a:cs typeface="微软雅黑" panose="020B0503020204020204" charset="-122"/>
              </a:rPr>
              <a:t>：对多个连续时间段的统计数据或是对下半年业绩数据与上半年业绩数据进行比较。</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4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其分析的计算方法如下：</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4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环比增长速度=(本期数-上期数)/上期数×100%,</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indent="508000" fontAlgn="auto">
              <a:lnSpc>
                <a:spcPts val="34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用于分析本期相对上期的增长情况。</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4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环比发展速度=本期数/上期数×100</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indent="508000" fontAlgn="auto">
              <a:lnSpc>
                <a:spcPts val="34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用于分析公司报告期水平与前一期水平的百分比，可查看公司发展速度。</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4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结构分析</a:t>
            </a:r>
            <a:r>
              <a:rPr lang="zh-CN" altLang="en-US" sz="2000">
                <a:latin typeface="微软雅黑" panose="020B0503020204020204" charset="-122"/>
                <a:ea typeface="微软雅黑" panose="020B0503020204020204" charset="-122"/>
                <a:cs typeface="微软雅黑" panose="020B0503020204020204" charset="-122"/>
              </a:rPr>
              <a:t>：指公司各项经济业务占总资产的比例，主要包含资产负债表中的数据，计算期末数、期初数，以及比例增长值的增减趋势，可帮助管理者弄清公司的发展趋势。</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8" name="文本框 7"/>
          <p:cNvSpPr txBox="1"/>
          <p:nvPr/>
        </p:nvSpPr>
        <p:spPr>
          <a:xfrm>
            <a:off x="704850" y="859790"/>
            <a:ext cx="10712450" cy="147637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1. 制作环比分析表</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步骤一：启动 Excel,将工作簿以“财务比较分析”为名进行保存，然后将“Sheetl”工作表重命名为“环比分析表”,如图所示。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9" name="图片 8"/>
          <p:cNvPicPr>
            <a:picLocks noChangeAspect="1"/>
          </p:cNvPicPr>
          <p:nvPr/>
        </p:nvPicPr>
        <p:blipFill>
          <a:blip r:embed="rId1"/>
          <a:stretch>
            <a:fillRect/>
          </a:stretch>
        </p:blipFill>
        <p:spPr>
          <a:xfrm>
            <a:off x="3862070" y="2336165"/>
            <a:ext cx="4467225" cy="3667125"/>
          </a:xfrm>
          <a:prstGeom prst="rect">
            <a:avLst/>
          </a:prstGeom>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465455" y="917575"/>
            <a:ext cx="10813415" cy="398780"/>
          </a:xfrm>
          <a:prstGeom prst="rect">
            <a:avLst/>
          </a:prstGeom>
          <a:noFill/>
        </p:spPr>
        <p:txBody>
          <a:bodyPr wrap="square" rtlCol="0" anchor="t">
            <a:spAutoFit/>
          </a:bodyPr>
          <a:p>
            <a:r>
              <a:rPr lang="zh-CN" altLang="en-US" sz="2000">
                <a:latin typeface="微软雅黑" panose="020B0503020204020204" charset="-122"/>
                <a:ea typeface="微软雅黑" panose="020B0503020204020204" charset="-122"/>
              </a:rPr>
              <a:t>步骤二：在单元格内输入表格的标题与字段内容，并设置字体样式和填充色，如图所示。</a:t>
            </a:r>
            <a:endParaRPr lang="zh-CN" altLang="en-US" sz="2000">
              <a:latin typeface="微软雅黑" panose="020B0503020204020204" charset="-122"/>
              <a:ea typeface="微软雅黑" panose="020B0503020204020204" charset="-122"/>
            </a:endParaRPr>
          </a:p>
        </p:txBody>
      </p:sp>
      <p:pic>
        <p:nvPicPr>
          <p:cNvPr id="7" name="图片 6"/>
          <p:cNvPicPr>
            <a:picLocks noChangeAspect="1"/>
          </p:cNvPicPr>
          <p:nvPr/>
        </p:nvPicPr>
        <p:blipFill>
          <a:blip r:embed="rId1"/>
          <a:stretch>
            <a:fillRect/>
          </a:stretch>
        </p:blipFill>
        <p:spPr>
          <a:xfrm>
            <a:off x="2000250" y="1603375"/>
            <a:ext cx="8191500" cy="4352925"/>
          </a:xfrm>
          <a:prstGeom prst="rect">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MH_Others_1"/>
          <p:cNvSpPr/>
          <p:nvPr>
            <p:custDataLst>
              <p:tags r:id="rId1"/>
            </p:custDataLst>
          </p:nvPr>
        </p:nvSpPr>
        <p:spPr>
          <a:xfrm>
            <a:off x="719404" y="653736"/>
            <a:ext cx="1840671" cy="5613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fontScale="90000"/>
          </a:bodyPr>
          <a:lstStyle/>
          <a:p>
            <a:pPr lvl="0" algn="ctr"/>
            <a:r>
              <a:rPr lang="zh-CN" altLang="en-US" sz="4000" dirty="0">
                <a:solidFill>
                  <a:srgbClr val="FFFFFF"/>
                </a:solidFill>
                <a:latin typeface="华文细黑" panose="02010600040101010101" pitchFamily="2" charset="-122"/>
                <a:ea typeface="华文细黑" panose="02010600040101010101" pitchFamily="2" charset="-122"/>
              </a:rPr>
              <a:t>目录</a:t>
            </a:r>
            <a:endParaRPr lang="zh-CN" altLang="en-US" sz="4000" dirty="0">
              <a:solidFill>
                <a:srgbClr val="FFFFFF"/>
              </a:solidFill>
              <a:latin typeface="华文细黑" panose="02010600040101010101" pitchFamily="2" charset="-122"/>
              <a:ea typeface="华文细黑" panose="02010600040101010101" pitchFamily="2" charset="-122"/>
            </a:endParaRPr>
          </a:p>
        </p:txBody>
      </p:sp>
      <p:sp>
        <p:nvSpPr>
          <p:cNvPr id="3" name="矩形 2"/>
          <p:cNvSpPr/>
          <p:nvPr/>
        </p:nvSpPr>
        <p:spPr>
          <a:xfrm>
            <a:off x="0" y="6405331"/>
            <a:ext cx="12192000" cy="595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865" dirty="0"/>
              <a:t>冀中职业学院</a:t>
            </a:r>
            <a:endParaRPr lang="zh-CN" altLang="en-US" sz="1865" dirty="0"/>
          </a:p>
        </p:txBody>
      </p:sp>
      <p:grpSp>
        <p:nvGrpSpPr>
          <p:cNvPr id="22" name="组合 21"/>
          <p:cNvGrpSpPr/>
          <p:nvPr>
            <p:custDataLst>
              <p:tags r:id="rId2"/>
            </p:custDataLst>
          </p:nvPr>
        </p:nvGrpSpPr>
        <p:grpSpPr>
          <a:xfrm>
            <a:off x="3053338" y="1445048"/>
            <a:ext cx="5723467" cy="474133"/>
            <a:chOff x="1860585" y="1147127"/>
            <a:chExt cx="4292600" cy="355600"/>
          </a:xfrm>
        </p:grpSpPr>
        <p:sp>
          <p:nvSpPr>
            <p:cNvPr id="23" name="MH_Entry_1">
              <a:hlinkClick r:id="" action="ppaction://noaction"/>
            </p:cNvPr>
            <p:cNvSpPr txBox="1">
              <a:spLocks noChangeArrowheads="1"/>
            </p:cNvSpPr>
            <p:nvPr>
              <p:custDataLst>
                <p:tags r:id="rId3"/>
              </p:custDataLst>
            </p:nvPr>
          </p:nvSpPr>
          <p:spPr bwMode="auto">
            <a:xfrm>
              <a:off x="3286160" y="1147127"/>
              <a:ext cx="2867025" cy="33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defPPr>
                <a:defRPr lang="zh-CN"/>
              </a:defPPr>
              <a:lvl1pPr>
                <a:defRPr sz="1200">
                  <a:solidFill>
                    <a:srgbClr val="ADADAD"/>
                  </a:solidFill>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r>
                <a:rPr lang="zh-CN" altLang="en-US" sz="2665" b="1" dirty="0">
                  <a:solidFill>
                    <a:schemeClr val="tx2"/>
                  </a:solidFill>
                  <a:latin typeface="+mn-ea"/>
                </a:rPr>
                <a:t>制作财务比率分析表</a:t>
              </a:r>
              <a:endParaRPr lang="zh-CN" altLang="en-US" sz="2665" b="1" dirty="0">
                <a:solidFill>
                  <a:schemeClr val="tx2"/>
                </a:solidFill>
                <a:latin typeface="+mn-ea"/>
              </a:endParaRPr>
            </a:p>
          </p:txBody>
        </p:sp>
        <p:sp>
          <p:nvSpPr>
            <p:cNvPr id="28" name="燕尾形 27"/>
            <p:cNvSpPr/>
            <p:nvPr>
              <p:custDataLst>
                <p:tags r:id="rId4"/>
              </p:custDataLst>
            </p:nvPr>
          </p:nvSpPr>
          <p:spPr>
            <a:xfrm>
              <a:off x="1860585" y="1169352"/>
              <a:ext cx="1358900" cy="333375"/>
            </a:xfrm>
            <a:prstGeom prst="chevron">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zh-CN" altLang="en-US" sz="2665" b="1" dirty="0">
                  <a:solidFill>
                    <a:schemeClr val="bg1"/>
                  </a:solidFill>
                </a:rPr>
                <a:t>任务</a:t>
              </a:r>
              <a:r>
                <a:rPr lang="en-US" altLang="zh-CN" sz="2665" b="1" dirty="0">
                  <a:solidFill>
                    <a:schemeClr val="bg1"/>
                  </a:solidFill>
                </a:rPr>
                <a:t>8.1</a:t>
              </a:r>
              <a:endParaRPr lang="en-US" altLang="zh-CN" sz="2665" b="1" dirty="0">
                <a:solidFill>
                  <a:schemeClr val="bg1"/>
                </a:solidFill>
              </a:endParaRPr>
            </a:p>
          </p:txBody>
        </p:sp>
      </p:grpSp>
      <p:grpSp>
        <p:nvGrpSpPr>
          <p:cNvPr id="29" name="组合 28"/>
          <p:cNvGrpSpPr/>
          <p:nvPr>
            <p:custDataLst>
              <p:tags r:id="rId5"/>
            </p:custDataLst>
          </p:nvPr>
        </p:nvGrpSpPr>
        <p:grpSpPr>
          <a:xfrm>
            <a:off x="3054185" y="3089969"/>
            <a:ext cx="5723467" cy="474133"/>
            <a:chOff x="2166020" y="2000293"/>
            <a:chExt cx="4292600" cy="355600"/>
          </a:xfrm>
        </p:grpSpPr>
        <p:sp>
          <p:nvSpPr>
            <p:cNvPr id="30" name="MH_Entry_1">
              <a:hlinkClick r:id="" action="ppaction://noaction"/>
            </p:cNvPr>
            <p:cNvSpPr txBox="1">
              <a:spLocks noChangeArrowheads="1"/>
            </p:cNvSpPr>
            <p:nvPr>
              <p:custDataLst>
                <p:tags r:id="rId6"/>
              </p:custDataLst>
            </p:nvPr>
          </p:nvSpPr>
          <p:spPr bwMode="auto">
            <a:xfrm>
              <a:off x="3590960" y="2000293"/>
              <a:ext cx="2867660" cy="33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defPPr>
                <a:defRPr lang="zh-CN"/>
              </a:defPPr>
              <a:lvl1pPr>
                <a:defRPr sz="1200">
                  <a:solidFill>
                    <a:srgbClr val="ADADAD"/>
                  </a:solidFill>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r>
                <a:rPr lang="zh-CN" altLang="en-US" sz="2665" b="1" dirty="0">
                  <a:solidFill>
                    <a:schemeClr val="tx2"/>
                  </a:solidFill>
                  <a:latin typeface="+mn-ea"/>
                </a:rPr>
                <a:t>制作杜邦分析表</a:t>
              </a:r>
              <a:endParaRPr lang="zh-CN" altLang="en-US" sz="2665" b="1" dirty="0">
                <a:solidFill>
                  <a:schemeClr val="tx2"/>
                </a:solidFill>
                <a:latin typeface="+mn-ea"/>
              </a:endParaRPr>
            </a:p>
          </p:txBody>
        </p:sp>
        <p:sp>
          <p:nvSpPr>
            <p:cNvPr id="31" name="燕尾形 30"/>
            <p:cNvSpPr/>
            <p:nvPr>
              <p:custDataLst>
                <p:tags r:id="rId7"/>
              </p:custDataLst>
            </p:nvPr>
          </p:nvSpPr>
          <p:spPr>
            <a:xfrm>
              <a:off x="2166020" y="2022518"/>
              <a:ext cx="1358900" cy="333375"/>
            </a:xfrm>
            <a:prstGeom prst="chevron">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zh-CN" altLang="en-US" sz="2665" b="1" dirty="0">
                  <a:solidFill>
                    <a:schemeClr val="bg1"/>
                  </a:solidFill>
                </a:rPr>
                <a:t>任务</a:t>
              </a:r>
              <a:r>
                <a:rPr lang="en-US" altLang="zh-CN" sz="2665" b="1" dirty="0">
                  <a:solidFill>
                    <a:schemeClr val="bg1"/>
                  </a:solidFill>
                </a:rPr>
                <a:t>8.3</a:t>
              </a:r>
              <a:endParaRPr lang="en-US" altLang="zh-CN" sz="2665" b="1" dirty="0">
                <a:solidFill>
                  <a:schemeClr val="bg1"/>
                </a:solidFill>
              </a:endParaRPr>
            </a:p>
          </p:txBody>
        </p:sp>
      </p:grpSp>
      <p:grpSp>
        <p:nvGrpSpPr>
          <p:cNvPr id="32" name="组合 31"/>
          <p:cNvGrpSpPr/>
          <p:nvPr>
            <p:custDataLst>
              <p:tags r:id="rId8"/>
            </p:custDataLst>
          </p:nvPr>
        </p:nvGrpSpPr>
        <p:grpSpPr>
          <a:xfrm>
            <a:off x="3054185" y="2267085"/>
            <a:ext cx="5722620" cy="474133"/>
            <a:chOff x="2318420" y="2432341"/>
            <a:chExt cx="4291965" cy="355600"/>
          </a:xfrm>
        </p:grpSpPr>
        <p:sp>
          <p:nvSpPr>
            <p:cNvPr id="33" name="MH_Entry_1">
              <a:hlinkClick r:id="" action="ppaction://noaction"/>
            </p:cNvPr>
            <p:cNvSpPr txBox="1">
              <a:spLocks noChangeArrowheads="1"/>
            </p:cNvSpPr>
            <p:nvPr>
              <p:custDataLst>
                <p:tags r:id="rId9"/>
              </p:custDataLst>
            </p:nvPr>
          </p:nvSpPr>
          <p:spPr bwMode="auto">
            <a:xfrm>
              <a:off x="3743360" y="2432341"/>
              <a:ext cx="2867025" cy="33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defPPr>
                <a:defRPr lang="zh-CN"/>
              </a:defPPr>
              <a:lvl1pPr>
                <a:defRPr sz="1200">
                  <a:solidFill>
                    <a:srgbClr val="ADADAD"/>
                  </a:solidFill>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r>
                <a:rPr lang="zh-CN" altLang="en-US" sz="2665" b="1" dirty="0">
                  <a:solidFill>
                    <a:schemeClr val="tx2"/>
                  </a:solidFill>
                  <a:latin typeface="+mn-ea"/>
                </a:rPr>
                <a:t>制作财务比较分析表</a:t>
              </a:r>
              <a:endParaRPr lang="zh-CN" altLang="en-US" sz="2665" b="1" dirty="0">
                <a:solidFill>
                  <a:schemeClr val="tx2"/>
                </a:solidFill>
                <a:latin typeface="+mn-ea"/>
              </a:endParaRPr>
            </a:p>
          </p:txBody>
        </p:sp>
        <p:sp>
          <p:nvSpPr>
            <p:cNvPr id="35" name="燕尾形 34"/>
            <p:cNvSpPr/>
            <p:nvPr>
              <p:custDataLst>
                <p:tags r:id="rId10"/>
              </p:custDataLst>
            </p:nvPr>
          </p:nvSpPr>
          <p:spPr>
            <a:xfrm>
              <a:off x="2318420" y="2454566"/>
              <a:ext cx="1358900" cy="333375"/>
            </a:xfrm>
            <a:prstGeom prst="chevron">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zh-CN" altLang="en-US" sz="2665" b="1" dirty="0">
                  <a:solidFill>
                    <a:schemeClr val="bg1"/>
                  </a:solidFill>
                </a:rPr>
                <a:t>任务</a:t>
              </a:r>
              <a:r>
                <a:rPr lang="en-US" altLang="zh-CN" sz="2665" b="1" dirty="0">
                  <a:solidFill>
                    <a:schemeClr val="bg1"/>
                  </a:solidFill>
                </a:rPr>
                <a:t>8.2</a:t>
              </a:r>
              <a:endParaRPr lang="en-US" altLang="zh-CN" sz="2665" b="1" dirty="0">
                <a:solidFill>
                  <a:schemeClr val="bg1"/>
                </a:solidFill>
              </a:endParaRPr>
            </a:p>
          </p:txBody>
        </p:sp>
      </p:grpSp>
    </p:spTree>
    <p:custDataLst>
      <p:tags r:id="rId11"/>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583565" y="810895"/>
            <a:ext cx="10893425" cy="147637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步骤三：选择 A4:B36单元格区域，在编辑栏中输入公式“=[财务数据表.xlsx]资产负债表!$A$4:$B$36”,按“Ctrl+Enter”快捷键引用资产负债表中A4:B36 单元格区域的数据，如图所示。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4204335" y="2491740"/>
            <a:ext cx="3957320" cy="3564255"/>
          </a:xfrm>
          <a:prstGeom prst="rect">
            <a:avLst/>
          </a:prstGeom>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542925" y="686435"/>
            <a:ext cx="10974705" cy="147637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步骤四：选择 E4:F36 单元格区域，在编辑栏中输入公式</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“=[财务数据表.xlsx]资产负债表!$E$4:SF$36”,</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按“Ctrl+Enter”快捷键引用资产负债表中E4:F36 单元格区域的数据，如图所示。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3542665" y="2428875"/>
            <a:ext cx="4975225" cy="3669665"/>
          </a:xfrm>
          <a:prstGeom prst="rect">
            <a:avLst/>
          </a:prstGeom>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482600" y="845185"/>
            <a:ext cx="10580370" cy="147637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步骤五：选择 A4:H36和 E4:F36 单元格区域，选择“文件”→“选项”命令，打开“Excel选项”对话框，在左侧窗格中选择“高级”选项卡。在“此工作表的显示选项”栏中，取消选中“在具有零值的单元格中显示零”复选框，如图所示，单击“确定”按钮。</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3209925" y="2475865"/>
            <a:ext cx="5946140" cy="3456940"/>
          </a:xfrm>
          <a:prstGeom prst="rect">
            <a:avLst/>
          </a:prstGeom>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715010" y="1951355"/>
            <a:ext cx="5671820" cy="239966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步骤六：选择A1:H36单元格区域，选择“开始”选项卡中“字体”命令组中的“边框”按钮，在弹出的下拉列表中选择“所有框线”选项。使用同样的方法，添加外边框为“粗匣框线”,如图所示。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6988175" y="690880"/>
            <a:ext cx="3324860" cy="5429885"/>
          </a:xfrm>
          <a:prstGeom prst="rect">
            <a:avLst/>
          </a:prstGeom>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614045" y="690880"/>
            <a:ext cx="10974705" cy="332295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步骤七：选择C5单元格，编辑栏中输入公式“=IF([财务数据表.xlsx]资产负债表!C5-[财务数据表.xlsx]资产负债表!D5=0,"-",[财务数据表.xlsx]资产负债表!C5-[ 财务数据表.xlsx]资产负债表!D5)”,按回车键计算出“货币资金”的增减值，如图所示。</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公式解析：公式“IF([财务数据表.xlsx]资产负债表!C5-[财务数据表.xlsx]资产负债表!D5=0,"-",[财务数据表.xlsx]资产负债表!C5-[财务数据表.xlsx]资产负债表!D5)”表示如果[财务数据表.xlsx]资产负债表!C5-[财务数据表.xlsx]资产负债表!D5=0,公式将等于符号“-”,否则等于“[财务数据表.xlsx]资产负债表!C5-[财务数据表.xlsx]资产负债表!D5”的值。</a:t>
            </a:r>
            <a:r>
              <a:rPr lang="zh-CN" altLang="en-US"/>
              <a:t> </a:t>
            </a:r>
            <a:endParaRPr lang="zh-CN" altLang="en-US"/>
          </a:p>
        </p:txBody>
      </p:sp>
      <p:pic>
        <p:nvPicPr>
          <p:cNvPr id="7" name="图片 6"/>
          <p:cNvPicPr>
            <a:picLocks noChangeAspect="1"/>
          </p:cNvPicPr>
          <p:nvPr/>
        </p:nvPicPr>
        <p:blipFill>
          <a:blip r:embed="rId1"/>
          <a:stretch>
            <a:fillRect/>
          </a:stretch>
        </p:blipFill>
        <p:spPr>
          <a:xfrm>
            <a:off x="3902710" y="4114800"/>
            <a:ext cx="4386580" cy="2058670"/>
          </a:xfrm>
          <a:prstGeom prst="rect">
            <a:avLst/>
          </a:prstGeom>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616585" y="2033270"/>
            <a:ext cx="5479415" cy="193802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步骤八：将鼠标指针移动至C5单元格右下角，当其呈黑色的“+”状时，按住鼠标左键将其拖动至C36单元格处，释放鼠标，填充其他项的增减额，如图所示。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6765290" y="870585"/>
            <a:ext cx="4203065" cy="4953635"/>
          </a:xfrm>
          <a:prstGeom prst="rect">
            <a:avLst/>
          </a:prstGeom>
        </p:spPr>
      </p:pic>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583565" y="880110"/>
            <a:ext cx="11041380" cy="147637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步骤九：选择 D5单元格，在编辑栏中输入“=IF(ISERROR(C5/[财务数据表.xlsx]资产负债表!D5),"-",C5/[财务数据表.xlsx]资产负债表!D5)”,按回车键计算出“货币资金”的增减百分比。如图所示。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2834640" y="2647315"/>
            <a:ext cx="6696075" cy="2714625"/>
          </a:xfrm>
          <a:prstGeom prst="rect">
            <a:avLst/>
          </a:prstGeom>
        </p:spPr>
      </p:pic>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624205" y="1167130"/>
            <a:ext cx="10812145" cy="378460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公式解析：ISERROR函数为逻辑判断函数，公式“ISERROR(C5/[财务数据表.xlsx]资产负债表!D5”表示对“ISERROR(C5/[财务数据表.xlsx]资产负债表!D5”进行判断，如果“C5/[财务数据表.xlsx]资产负债表!D5”是错误值，则返回真；如果不是则返回假。ISERROR与IF函数联合使用，公式“=IF(ISERROR(C5/[财务数据表.xlsx]资产负债表!D5),"-",C5/[财务数据表.xlsx]资产负债表!D5)”则表示为如果“C5/[财务数据表.xlsx]资产负债表!D5”为错误值，则返回“-”;如果为正确值，则返回“C5/[财务数据表.xlsx]资产负债表!D5”的值。</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当按回车键后，如发现得出的结果不是百分比，可通过“设置单元格格式”中的“百分比”设置，将单元格转化为百分比形式。</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563245" y="1042035"/>
            <a:ext cx="11035665" cy="101473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步骤十：将鼠标指针移动至 D5单元格右下角，当其呈黑色的“+”状时，按住鼠标左键将其拖动至D36 单元格处，释放鼠标，填充其他项的增减百分比，如图所示。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3276600" y="2407920"/>
            <a:ext cx="5638800" cy="3362325"/>
          </a:xfrm>
          <a:prstGeom prst="rect">
            <a:avLst/>
          </a:prstGeom>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563245" y="929005"/>
            <a:ext cx="11085195" cy="147637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十一：选择G5单元格，编辑栏中输入公式“=IF([财务数据表.xlsx]资产负债表!G5-[财务数据表.xlsx]资产负债表!H5=0,"-",[财务数据表.xlsx]资产负债表!G5-[财务数据表.xlsx]资产负债表!H5)”,按回车键计算出“短期借款”的增减值，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3195320" y="2895600"/>
            <a:ext cx="5800725" cy="2714625"/>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8.1.1 任务分析</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任务8.1制作财务比率分析表</a:t>
            </a:r>
            <a:endParaRPr b="1" dirty="0">
              <a:solidFill>
                <a:schemeClr val="bg1"/>
              </a:solidFill>
              <a:latin typeface="+mn-ea"/>
            </a:endParaRPr>
          </a:p>
        </p:txBody>
      </p:sp>
      <p:sp>
        <p:nvSpPr>
          <p:cNvPr id="2" name="文本框 1"/>
          <p:cNvSpPr txBox="1"/>
          <p:nvPr/>
        </p:nvSpPr>
        <p:spPr>
          <a:xfrm>
            <a:off x="596900" y="632460"/>
            <a:ext cx="10998835" cy="5793105"/>
          </a:xfrm>
          <a:prstGeom prst="rect">
            <a:avLst/>
          </a:prstGeom>
          <a:noFill/>
        </p:spPr>
        <p:txBody>
          <a:bodyPr wrap="square" rtlCol="0" anchor="t">
            <a:spAutoFit/>
          </a:bodyPr>
          <a:p>
            <a:pPr indent="482600" fontAlgn="auto">
              <a:lnSpc>
                <a:spcPct val="150000"/>
              </a:lnSpc>
              <a:extLst>
                <a:ext uri="{35155182-B16C-46BC-9424-99874614C6A1}">
                  <wpsdc:indentchars xmlns:wpsdc="http://www.wps.cn/officeDocument/2017/drawingmlCustomData" val="200" checksum="2980959856"/>
                </a:ext>
              </a:extLst>
            </a:pPr>
            <a:r>
              <a:rPr lang="zh-CN" altLang="en-US" sz="1900" b="1">
                <a:latin typeface="微软雅黑" panose="020B0503020204020204" charset="-122"/>
                <a:ea typeface="微软雅黑" panose="020B0503020204020204" charset="-122"/>
                <a:cs typeface="微软雅黑" panose="020B0503020204020204" charset="-122"/>
              </a:rPr>
              <a:t>1.财务分析概念</a:t>
            </a:r>
            <a:endParaRPr lang="zh-CN" altLang="en-US" sz="1900" b="1">
              <a:latin typeface="微软雅黑" panose="020B0503020204020204" charset="-122"/>
              <a:ea typeface="微软雅黑" panose="020B0503020204020204" charset="-122"/>
              <a:cs typeface="微软雅黑" panose="020B0503020204020204" charset="-122"/>
            </a:endParaRPr>
          </a:p>
          <a:p>
            <a:pPr indent="482600" fontAlgn="auto">
              <a:lnSpc>
                <a:spcPct val="150000"/>
              </a:lnSpc>
              <a:extLst>
                <a:ext uri="{35155182-B16C-46BC-9424-99874614C6A1}">
                  <wpsdc:indentchars xmlns:wpsdc="http://www.wps.cn/officeDocument/2017/drawingmlCustomData" val="200" checksum="2980959856"/>
                </a:ext>
              </a:extLst>
            </a:pPr>
            <a:r>
              <a:rPr lang="zh-CN" altLang="en-US" sz="1900">
                <a:latin typeface="微软雅黑" panose="020B0503020204020204" charset="-122"/>
                <a:ea typeface="微软雅黑" panose="020B0503020204020204" charset="-122"/>
                <a:cs typeface="微软雅黑" panose="020B0503020204020204" charset="-122"/>
              </a:rPr>
              <a:t>财务分析是根据企业财务报表等信息资料，采用专门方法，系统分析和评价企业财务状况、经营成果以及未来发展趋势的过程。</a:t>
            </a:r>
            <a:endParaRPr lang="zh-CN" altLang="en-US" sz="1900">
              <a:latin typeface="微软雅黑" panose="020B0503020204020204" charset="-122"/>
              <a:ea typeface="微软雅黑" panose="020B0503020204020204" charset="-122"/>
              <a:cs typeface="微软雅黑" panose="020B0503020204020204" charset="-122"/>
            </a:endParaRPr>
          </a:p>
          <a:p>
            <a:pPr indent="482600" fontAlgn="auto">
              <a:lnSpc>
                <a:spcPct val="150000"/>
              </a:lnSpc>
              <a:extLst>
                <a:ext uri="{35155182-B16C-46BC-9424-99874614C6A1}">
                  <wpsdc:indentchars xmlns:wpsdc="http://www.wps.cn/officeDocument/2017/drawingmlCustomData" val="200" checksum="2980959856"/>
                </a:ext>
              </a:extLst>
            </a:pPr>
            <a:r>
              <a:rPr lang="zh-CN" altLang="en-US" sz="1900">
                <a:latin typeface="微软雅黑" panose="020B0503020204020204" charset="-122"/>
                <a:ea typeface="微软雅黑" panose="020B0503020204020204" charset="-122"/>
                <a:cs typeface="微软雅黑" panose="020B0503020204020204" charset="-122"/>
              </a:rPr>
              <a:t>财务分析以企业财务报告及其他相关资料为主要依据，对企业的财务状况和经营成果进行评价和剖析，反映企业在运营过程中的利弊得失和发展趋势，从而为改进企业财务管理工作和优化经济决策提供重要财务信息。</a:t>
            </a:r>
            <a:endParaRPr lang="zh-CN" altLang="en-US" sz="1900">
              <a:latin typeface="微软雅黑" panose="020B0503020204020204" charset="-122"/>
              <a:ea typeface="微软雅黑" panose="020B0503020204020204" charset="-122"/>
              <a:cs typeface="微软雅黑" panose="020B0503020204020204" charset="-122"/>
            </a:endParaRPr>
          </a:p>
          <a:p>
            <a:pPr indent="482600" fontAlgn="auto">
              <a:lnSpc>
                <a:spcPct val="150000"/>
              </a:lnSpc>
              <a:extLst>
                <a:ext uri="{35155182-B16C-46BC-9424-99874614C6A1}">
                  <wpsdc:indentchars xmlns:wpsdc="http://www.wps.cn/officeDocument/2017/drawingmlCustomData" val="200" checksum="2980959856"/>
                </a:ext>
              </a:extLst>
            </a:pPr>
            <a:r>
              <a:rPr lang="zh-CN" altLang="en-US" sz="1900" b="1">
                <a:latin typeface="微软雅黑" panose="020B0503020204020204" charset="-122"/>
                <a:ea typeface="微软雅黑" panose="020B0503020204020204" charset="-122"/>
                <a:cs typeface="微软雅黑" panose="020B0503020204020204" charset="-122"/>
              </a:rPr>
              <a:t>2.财务分析的意义</a:t>
            </a:r>
            <a:endParaRPr lang="zh-CN" altLang="en-US" sz="1900" b="1">
              <a:latin typeface="微软雅黑" panose="020B0503020204020204" charset="-122"/>
              <a:ea typeface="微软雅黑" panose="020B0503020204020204" charset="-122"/>
              <a:cs typeface="微软雅黑" panose="020B0503020204020204" charset="-122"/>
            </a:endParaRPr>
          </a:p>
          <a:p>
            <a:pPr indent="482600" fontAlgn="auto">
              <a:lnSpc>
                <a:spcPct val="150000"/>
              </a:lnSpc>
              <a:extLst>
                <a:ext uri="{35155182-B16C-46BC-9424-99874614C6A1}">
                  <wpsdc:indentchars xmlns:wpsdc="http://www.wps.cn/officeDocument/2017/drawingmlCustomData" val="200" checksum="2980959856"/>
                </a:ext>
              </a:extLst>
            </a:pPr>
            <a:r>
              <a:rPr lang="zh-CN" altLang="en-US" sz="1900">
                <a:latin typeface="微软雅黑" panose="020B0503020204020204" charset="-122"/>
                <a:ea typeface="微软雅黑" panose="020B0503020204020204" charset="-122"/>
                <a:cs typeface="微软雅黑" panose="020B0503020204020204" charset="-122"/>
              </a:rPr>
              <a:t>财务分析对不同的信息使用者具有不同的意义。具体来说，财务分析的意义主要体现在如下几个方面。</a:t>
            </a:r>
            <a:endParaRPr lang="zh-CN" altLang="en-US" sz="1900">
              <a:latin typeface="微软雅黑" panose="020B0503020204020204" charset="-122"/>
              <a:ea typeface="微软雅黑" panose="020B0503020204020204" charset="-122"/>
              <a:cs typeface="微软雅黑" panose="020B0503020204020204" charset="-122"/>
            </a:endParaRPr>
          </a:p>
          <a:p>
            <a:pPr indent="482600" fontAlgn="auto">
              <a:lnSpc>
                <a:spcPct val="150000"/>
              </a:lnSpc>
              <a:extLst>
                <a:ext uri="{35155182-B16C-46BC-9424-99874614C6A1}">
                  <wpsdc:indentchars xmlns:wpsdc="http://www.wps.cn/officeDocument/2017/drawingmlCustomData" val="200" checksum="2980959856"/>
                </a:ext>
              </a:extLst>
            </a:pPr>
            <a:r>
              <a:rPr lang="zh-CN" altLang="en-US" sz="1900">
                <a:latin typeface="微软雅黑" panose="020B0503020204020204" charset="-122"/>
                <a:ea typeface="微软雅黑" panose="020B0503020204020204" charset="-122"/>
                <a:cs typeface="微软雅黑" panose="020B0503020204020204" charset="-122"/>
              </a:rPr>
              <a:t>(1)可以判断企业的财务实力。</a:t>
            </a:r>
            <a:endParaRPr lang="zh-CN" altLang="en-US" sz="1900">
              <a:latin typeface="微软雅黑" panose="020B0503020204020204" charset="-122"/>
              <a:ea typeface="微软雅黑" panose="020B0503020204020204" charset="-122"/>
              <a:cs typeface="微软雅黑" panose="020B0503020204020204" charset="-122"/>
            </a:endParaRPr>
          </a:p>
          <a:p>
            <a:pPr indent="482600" fontAlgn="auto">
              <a:lnSpc>
                <a:spcPct val="150000"/>
              </a:lnSpc>
              <a:extLst>
                <a:ext uri="{35155182-B16C-46BC-9424-99874614C6A1}">
                  <wpsdc:indentchars xmlns:wpsdc="http://www.wps.cn/officeDocument/2017/drawingmlCustomData" val="200" checksum="2980959856"/>
                </a:ext>
              </a:extLst>
            </a:pPr>
            <a:r>
              <a:rPr lang="zh-CN" altLang="en-US" sz="1900">
                <a:latin typeface="微软雅黑" panose="020B0503020204020204" charset="-122"/>
                <a:ea typeface="微软雅黑" panose="020B0503020204020204" charset="-122"/>
                <a:cs typeface="微软雅黑" panose="020B0503020204020204" charset="-122"/>
              </a:rPr>
              <a:t>(2)可以评价和考核企业的经营业绩，揭示财务活动存在的问题。</a:t>
            </a:r>
            <a:endParaRPr lang="zh-CN" altLang="en-US" sz="1900">
              <a:latin typeface="微软雅黑" panose="020B0503020204020204" charset="-122"/>
              <a:ea typeface="微软雅黑" panose="020B0503020204020204" charset="-122"/>
              <a:cs typeface="微软雅黑" panose="020B0503020204020204" charset="-122"/>
            </a:endParaRPr>
          </a:p>
          <a:p>
            <a:pPr indent="482600" fontAlgn="auto">
              <a:lnSpc>
                <a:spcPct val="150000"/>
              </a:lnSpc>
              <a:extLst>
                <a:ext uri="{35155182-B16C-46BC-9424-99874614C6A1}">
                  <wpsdc:indentchars xmlns:wpsdc="http://www.wps.cn/officeDocument/2017/drawingmlCustomData" val="200" checksum="2980959856"/>
                </a:ext>
              </a:extLst>
            </a:pPr>
            <a:r>
              <a:rPr lang="zh-CN" altLang="en-US" sz="1900">
                <a:latin typeface="微软雅黑" panose="020B0503020204020204" charset="-122"/>
                <a:ea typeface="微软雅黑" panose="020B0503020204020204" charset="-122"/>
                <a:cs typeface="微软雅黑" panose="020B0503020204020204" charset="-122"/>
              </a:rPr>
              <a:t>(3)可以挖掘企业潜力，寻求提高企业经营管理水平和经济效益的途径。</a:t>
            </a:r>
            <a:endParaRPr lang="zh-CN" altLang="en-US" sz="1900">
              <a:latin typeface="微软雅黑" panose="020B0503020204020204" charset="-122"/>
              <a:ea typeface="微软雅黑" panose="020B0503020204020204" charset="-122"/>
              <a:cs typeface="微软雅黑" panose="020B0503020204020204" charset="-122"/>
            </a:endParaRPr>
          </a:p>
          <a:p>
            <a:pPr indent="482600" fontAlgn="auto">
              <a:lnSpc>
                <a:spcPct val="150000"/>
              </a:lnSpc>
              <a:extLst>
                <a:ext uri="{35155182-B16C-46BC-9424-99874614C6A1}">
                  <wpsdc:indentchars xmlns:wpsdc="http://www.wps.cn/officeDocument/2017/drawingmlCustomData" val="200" checksum="2980959856"/>
                </a:ext>
              </a:extLst>
            </a:pPr>
            <a:r>
              <a:rPr lang="zh-CN" altLang="en-US" sz="1900">
                <a:latin typeface="微软雅黑" panose="020B0503020204020204" charset="-122"/>
                <a:ea typeface="微软雅黑" panose="020B0503020204020204" charset="-122"/>
                <a:cs typeface="微软雅黑" panose="020B0503020204020204" charset="-122"/>
              </a:rPr>
              <a:t>(4)可以评价企业的发展趋势。</a:t>
            </a:r>
            <a:endParaRPr lang="zh-CN" altLang="en-US" sz="19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613410" y="941070"/>
            <a:ext cx="11054715" cy="101473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步骤十二：将鼠标指针移动至G5单元格右下角，当其呈黑色的“+”状时，按住鼠标左键将其拖动至G36单元格处，释放鼠标，填充其他项的增减值，如图所示。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3134995" y="2361565"/>
            <a:ext cx="5800725" cy="3105150"/>
          </a:xfrm>
          <a:prstGeom prst="rect">
            <a:avLst/>
          </a:prstGeom>
        </p:spPr>
      </p:pic>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664210" y="801370"/>
            <a:ext cx="10731500" cy="147637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步骤十三：选择 H5单元格，在编辑栏中输入“=IF(ISERROR(G5/[财务数据表.xlsx]资产负债表!H5),"-",G5/[财务数据表.xlsx]资产负债表!H5)”,按回车键计算出“短期借款”的增减百分比，如图所示。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2514600" y="2791460"/>
            <a:ext cx="7162800" cy="2733675"/>
          </a:xfrm>
          <a:prstGeom prst="rect">
            <a:avLst/>
          </a:prstGeom>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714375" y="1094740"/>
            <a:ext cx="10751820" cy="101473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步骤十四：将鼠标指针移动至H5单元格右下角，当其呈黑色的“+”状时，按住鼠标左键将其拖动至H36单元格处，释放鼠标，填充其他项的增减百分比，如图所示。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2495550" y="2379345"/>
            <a:ext cx="7200900" cy="3533775"/>
          </a:xfrm>
          <a:prstGeom prst="rect">
            <a:avLst/>
          </a:prstGeom>
        </p:spPr>
      </p:pic>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684530" y="842645"/>
            <a:ext cx="7679690" cy="699135"/>
          </a:xfrm>
          <a:prstGeom prst="rect">
            <a:avLst/>
          </a:prstGeom>
          <a:noFill/>
        </p:spPr>
        <p:txBody>
          <a:bodyPr wrap="square" rtlCol="0" anchor="t">
            <a:noAutofit/>
          </a:bodyPr>
          <a:p>
            <a:r>
              <a:rPr lang="zh-CN" altLang="en-US" sz="2000" b="1">
                <a:latin typeface="微软雅黑" panose="020B0503020204020204" charset="-122"/>
                <a:ea typeface="微软雅黑" panose="020B0503020204020204" charset="-122"/>
                <a:cs typeface="微软雅黑" panose="020B0503020204020204" charset="-122"/>
              </a:rPr>
              <a:t>2.制作结构分析表</a:t>
            </a:r>
            <a:endParaRPr lang="zh-CN" altLang="en-US" sz="2000" b="1">
              <a:latin typeface="微软雅黑" panose="020B0503020204020204" charset="-122"/>
              <a:ea typeface="微软雅黑" panose="020B0503020204020204" charset="-122"/>
              <a:cs typeface="微软雅黑" panose="020B0503020204020204" charset="-122"/>
            </a:endParaRPr>
          </a:p>
          <a:p>
            <a:r>
              <a:rPr lang="zh-CN" altLang="en-US" sz="2000">
                <a:latin typeface="微软雅黑" panose="020B0503020204020204" charset="-122"/>
                <a:ea typeface="微软雅黑" panose="020B0503020204020204" charset="-122"/>
                <a:cs typeface="微软雅黑" panose="020B0503020204020204" charset="-122"/>
              </a:rPr>
              <a:t>步骤一：打开“财务比较分析表”工作簿，将“Sheet2”工作表重命名为“结构分析表”,如图</a:t>
            </a:r>
            <a:r>
              <a:rPr lang="en-US" altLang="zh-CN" sz="2000">
                <a:latin typeface="微软雅黑" panose="020B0503020204020204" charset="-122"/>
                <a:ea typeface="微软雅黑" panose="020B0503020204020204" charset="-122"/>
                <a:cs typeface="微软雅黑" panose="020B0503020204020204" charset="-122"/>
              </a:rPr>
              <a:t>1</a:t>
            </a:r>
            <a:r>
              <a:rPr lang="zh-CN" altLang="en-US" sz="2000">
                <a:latin typeface="微软雅黑" panose="020B0503020204020204" charset="-122"/>
                <a:ea typeface="微软雅黑" panose="020B0503020204020204" charset="-122"/>
                <a:cs typeface="微软雅黑" panose="020B0503020204020204" charset="-122"/>
              </a:rPr>
              <a:t>所示。</a:t>
            </a:r>
            <a:endParaRPr lang="zh-CN" altLang="en-US" sz="2000">
              <a:latin typeface="微软雅黑" panose="020B0503020204020204" charset="-122"/>
              <a:ea typeface="微软雅黑" panose="020B0503020204020204" charset="-122"/>
              <a:cs typeface="微软雅黑" panose="020B0503020204020204" charset="-122"/>
            </a:endParaRPr>
          </a:p>
          <a:p>
            <a:endParaRPr lang="zh-CN" altLang="en-US"/>
          </a:p>
          <a:p>
            <a:endParaRPr lang="zh-CN" altLang="en-US"/>
          </a:p>
          <a:p>
            <a:endParaRPr lang="zh-CN" altLang="en-US"/>
          </a:p>
        </p:txBody>
      </p:sp>
      <p:pic>
        <p:nvPicPr>
          <p:cNvPr id="7" name="图片 6"/>
          <p:cNvPicPr>
            <a:picLocks noChangeAspect="1"/>
          </p:cNvPicPr>
          <p:nvPr/>
        </p:nvPicPr>
        <p:blipFill>
          <a:blip r:embed="rId1"/>
          <a:stretch>
            <a:fillRect/>
          </a:stretch>
        </p:blipFill>
        <p:spPr>
          <a:xfrm>
            <a:off x="8598535" y="690880"/>
            <a:ext cx="2590800" cy="2085340"/>
          </a:xfrm>
          <a:prstGeom prst="rect">
            <a:avLst/>
          </a:prstGeom>
        </p:spPr>
      </p:pic>
      <p:sp>
        <p:nvSpPr>
          <p:cNvPr id="8" name="文本框 7"/>
          <p:cNvSpPr txBox="1"/>
          <p:nvPr/>
        </p:nvSpPr>
        <p:spPr>
          <a:xfrm>
            <a:off x="665480" y="1927225"/>
            <a:ext cx="7698740" cy="1322070"/>
          </a:xfrm>
          <a:prstGeom prst="rect">
            <a:avLst/>
          </a:prstGeom>
          <a:noFill/>
        </p:spPr>
        <p:txBody>
          <a:bodyPr wrap="square" rtlCol="0" anchor="t">
            <a:spAutoFit/>
          </a:bodyPr>
          <a:p>
            <a:r>
              <a:rPr lang="zh-CN" altLang="en-US" sz="2000">
                <a:latin typeface="微软雅黑" panose="020B0503020204020204" charset="-122"/>
                <a:ea typeface="微软雅黑" panose="020B0503020204020204" charset="-122"/>
                <a:cs typeface="微软雅黑" panose="020B0503020204020204" charset="-122"/>
                <a:sym typeface="+mn-ea"/>
              </a:rPr>
              <a:t>步骤二：在单元格内输入表格的标题与字段内容，并设置字体样式和填充色。选择A1:H36单元格区域，取消零值显示，并添加边框，调整行高和列宽，如图</a:t>
            </a:r>
            <a:r>
              <a:rPr lang="en-US" altLang="zh-CN" sz="2000">
                <a:latin typeface="微软雅黑" panose="020B0503020204020204" charset="-122"/>
                <a:ea typeface="微软雅黑" panose="020B0503020204020204" charset="-122"/>
                <a:cs typeface="微软雅黑" panose="020B0503020204020204" charset="-122"/>
                <a:sym typeface="+mn-ea"/>
              </a:rPr>
              <a:t>2</a:t>
            </a:r>
            <a:r>
              <a:rPr lang="zh-CN" altLang="en-US" sz="2000">
                <a:latin typeface="微软雅黑" panose="020B0503020204020204" charset="-122"/>
                <a:ea typeface="微软雅黑" panose="020B0503020204020204" charset="-122"/>
                <a:cs typeface="微软雅黑" panose="020B0503020204020204" charset="-122"/>
                <a:sym typeface="+mn-ea"/>
              </a:rPr>
              <a:t>所示。</a:t>
            </a:r>
            <a:endParaRPr lang="zh-CN" altLang="en-US" sz="2000">
              <a:latin typeface="微软雅黑" panose="020B0503020204020204" charset="-122"/>
              <a:ea typeface="微软雅黑" panose="020B0503020204020204" charset="-122"/>
              <a:cs typeface="微软雅黑" panose="020B0503020204020204" charset="-122"/>
            </a:endParaRPr>
          </a:p>
          <a:p>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8598535" y="2776220"/>
            <a:ext cx="2590800" cy="337185"/>
          </a:xfrm>
          <a:prstGeom prst="rect">
            <a:avLst/>
          </a:prstGeom>
          <a:noFill/>
        </p:spPr>
        <p:txBody>
          <a:bodyPr wrap="square" rtlCol="0">
            <a:spAutoFit/>
          </a:bodyPr>
          <a:p>
            <a:pPr algn="ctr"/>
            <a:r>
              <a:rPr lang="zh-CN" altLang="en-US" sz="1600">
                <a:latin typeface="微软雅黑" panose="020B0503020204020204" charset="-122"/>
                <a:ea typeface="微软雅黑" panose="020B0503020204020204" charset="-122"/>
                <a:cs typeface="微软雅黑" panose="020B0503020204020204" charset="-122"/>
              </a:rPr>
              <a:t>图</a:t>
            </a:r>
            <a:r>
              <a:rPr lang="en-US" altLang="zh-CN" sz="1600">
                <a:latin typeface="微软雅黑" panose="020B0503020204020204" charset="-122"/>
                <a:ea typeface="微软雅黑" panose="020B0503020204020204" charset="-122"/>
                <a:cs typeface="微软雅黑" panose="020B0503020204020204" charset="-122"/>
              </a:rPr>
              <a:t>1</a:t>
            </a:r>
            <a:endParaRPr lang="en-US" altLang="zh-CN" sz="1600">
              <a:latin typeface="微软雅黑" panose="020B0503020204020204" charset="-122"/>
              <a:ea typeface="微软雅黑" panose="020B0503020204020204" charset="-122"/>
              <a:cs typeface="微软雅黑" panose="020B0503020204020204" charset="-122"/>
            </a:endParaRPr>
          </a:p>
        </p:txBody>
      </p:sp>
      <p:pic>
        <p:nvPicPr>
          <p:cNvPr id="10" name="图片 9"/>
          <p:cNvPicPr>
            <a:picLocks noChangeAspect="1"/>
          </p:cNvPicPr>
          <p:nvPr/>
        </p:nvPicPr>
        <p:blipFill>
          <a:blip r:embed="rId2"/>
          <a:stretch>
            <a:fillRect/>
          </a:stretch>
        </p:blipFill>
        <p:spPr>
          <a:xfrm>
            <a:off x="1564005" y="3001645"/>
            <a:ext cx="7667625" cy="2895600"/>
          </a:xfrm>
          <a:prstGeom prst="rect">
            <a:avLst/>
          </a:prstGeom>
        </p:spPr>
      </p:pic>
      <p:sp>
        <p:nvSpPr>
          <p:cNvPr id="12" name="文本框 11"/>
          <p:cNvSpPr txBox="1"/>
          <p:nvPr/>
        </p:nvSpPr>
        <p:spPr>
          <a:xfrm>
            <a:off x="1564005" y="5897245"/>
            <a:ext cx="7667625" cy="337185"/>
          </a:xfrm>
          <a:prstGeom prst="rect">
            <a:avLst/>
          </a:prstGeom>
          <a:noFill/>
        </p:spPr>
        <p:txBody>
          <a:bodyPr wrap="square" rtlCol="0">
            <a:spAutoFit/>
          </a:bodyPr>
          <a:p>
            <a:pPr algn="ctr"/>
            <a:r>
              <a:rPr lang="zh-CN" altLang="en-US" sz="1600">
                <a:latin typeface="微软雅黑" panose="020B0503020204020204" charset="-122"/>
                <a:ea typeface="微软雅黑" panose="020B0503020204020204" charset="-122"/>
                <a:cs typeface="微软雅黑" panose="020B0503020204020204" charset="-122"/>
              </a:rPr>
              <a:t>图</a:t>
            </a:r>
            <a:r>
              <a:rPr lang="en-US" altLang="zh-CN" sz="1600">
                <a:latin typeface="微软雅黑" panose="020B0503020204020204" charset="-122"/>
                <a:ea typeface="微软雅黑" panose="020B0503020204020204" charset="-122"/>
                <a:cs typeface="微软雅黑" panose="020B0503020204020204" charset="-122"/>
              </a:rPr>
              <a:t>2</a:t>
            </a:r>
            <a:endParaRPr lang="en-US" altLang="zh-CN" sz="16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654050" y="866775"/>
            <a:ext cx="10761980" cy="645160"/>
          </a:xfrm>
          <a:prstGeom prst="rect">
            <a:avLst/>
          </a:prstGeom>
          <a:noFill/>
        </p:spPr>
        <p:txBody>
          <a:bodyPr wrap="square" rtlCol="0" anchor="t">
            <a:spAutoFit/>
          </a:bodyPr>
          <a:p>
            <a:r>
              <a:rPr lang="zh-CN" altLang="en-US"/>
              <a:t>步骤三：选择 A4:B36 单元格区域，在编辑栏中输入公式“=[财务数据表.xlsx]资产负债表!$AS4:$B$36”,按“Ctrl+Enter”快捷键引用“资产负债表中”A4:B36单元格区域的数据，如图所示。</a:t>
            </a:r>
            <a:endParaRPr lang="zh-CN" altLang="en-US"/>
          </a:p>
        </p:txBody>
      </p:sp>
      <p:pic>
        <p:nvPicPr>
          <p:cNvPr id="7" name="图片 6"/>
          <p:cNvPicPr>
            <a:picLocks noChangeAspect="1"/>
          </p:cNvPicPr>
          <p:nvPr/>
        </p:nvPicPr>
        <p:blipFill>
          <a:blip r:embed="rId1"/>
          <a:stretch>
            <a:fillRect/>
          </a:stretch>
        </p:blipFill>
        <p:spPr>
          <a:xfrm>
            <a:off x="3244215" y="1806575"/>
            <a:ext cx="5581650" cy="4324350"/>
          </a:xfrm>
          <a:prstGeom prst="rect">
            <a:avLst/>
          </a:prstGeom>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895985" y="1252855"/>
            <a:ext cx="4925060" cy="332295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步骤四：选择F4:F36 单元格区域，在编辑栏中输入公式“=[财务数据表.xlsx]资产负债表!$E$4:SE$36”,按“Ctrl+Enter”快捷键引用“资产负债表”中E4:F36单元格区域的数据。然后再选择 G4:G36 单元格区域，使用相同的方法引用资产负债表中 F4:F36 单元格区域的数据。如图所示。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6532880" y="788035"/>
            <a:ext cx="4352290" cy="5001260"/>
          </a:xfrm>
          <a:prstGeom prst="rect">
            <a:avLst/>
          </a:prstGeom>
        </p:spPr>
      </p:pic>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603250" y="966470"/>
            <a:ext cx="10782300" cy="147637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五：选择C5单元格，在编辑栏中输入公式“=IF(ISERROR([财务数据表.xlsx]资产负债表!C5/[财务数据表.xlsx]资产负债表!$C$36),"-",[财务数据表.xlsx]资产负债表!C5/[财务数据表.xlsx]资产负债表!$C$36)”,按回车键计算出“货币资金”的期末数，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2310765" y="2718435"/>
            <a:ext cx="7743825" cy="3095625"/>
          </a:xfrm>
          <a:prstGeom prst="rect">
            <a:avLst/>
          </a:prstGeom>
        </p:spPr>
      </p:pic>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643890" y="946150"/>
            <a:ext cx="10843260" cy="101473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步骤六：将鼠标指针移动至C5单元格右下角，当其呈黑色的“+”状时，按住鼠标左键将其拖动至C36单元格处，释放鼠标，填充其他资产项的期末数，如图所示。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2261870" y="2216785"/>
            <a:ext cx="7667625" cy="3009900"/>
          </a:xfrm>
          <a:prstGeom prst="rect">
            <a:avLst/>
          </a:prstGeom>
        </p:spPr>
      </p:pic>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755015" y="1019810"/>
            <a:ext cx="10490200" cy="1476375"/>
          </a:xfrm>
          <a:prstGeom prst="rect">
            <a:avLst/>
          </a:prstGeom>
          <a:noFill/>
        </p:spPr>
        <p:txBody>
          <a:bodyPr wrap="square" rtlCol="0" anchor="t">
            <a:spAutoFit/>
          </a:bodyPr>
          <a:p>
            <a:pPr indent="322580" fontAlgn="auto">
              <a:lnSpc>
                <a:spcPct val="150000"/>
              </a:lnSpc>
              <a:extLst>
                <a:ext uri="{35155182-B16C-46BC-9424-99874614C6A1}">
                  <wpsdc:indentchars xmlns:wpsdc="http://www.wps.cn/officeDocument/2017/drawingmlCustomData" val="127" checksum="4259393621"/>
                </a:ext>
              </a:extLst>
            </a:pPr>
            <a:r>
              <a:rPr lang="zh-CN" altLang="en-US" sz="2000">
                <a:latin typeface="微软雅黑" panose="020B0503020204020204" charset="-122"/>
                <a:ea typeface="微软雅黑" panose="020B0503020204020204" charset="-122"/>
                <a:cs typeface="微软雅黑" panose="020B0503020204020204" charset="-122"/>
              </a:rPr>
              <a:t>步骤七：选择 D5单元格，在编辑栏中输入公式“=IF(ISERROR([财务数据表.xlsx]资产负债表!D5/[财务数据表.xlsx]资产负债表!$D$36),"-",[财务数据表.xlsx]资产负债表!D5/[财务数据表.xlsx]资产负债表!$D$36)”,按回车键计算出“货币资金”的期初数，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2204720" y="2677160"/>
            <a:ext cx="7781925" cy="3362325"/>
          </a:xfrm>
          <a:prstGeom prst="rect">
            <a:avLst/>
          </a:prstGeom>
        </p:spPr>
      </p:pic>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603885" y="1001395"/>
            <a:ext cx="10954385" cy="101473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步骤八：将鼠标指针移动至D5单元格右下角，当其呈黑色的“+”状时，按住鼠标左键将其拖动至D36 单元格处，释放鼠标，填充其他资产项的期初数，如图所示。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2715895" y="2189480"/>
            <a:ext cx="6933565" cy="3804920"/>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8.1.1 任务分析</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任务8.1制作财务比率分析表</a:t>
            </a:r>
            <a:endParaRPr b="1" dirty="0">
              <a:solidFill>
                <a:schemeClr val="bg1"/>
              </a:solidFill>
              <a:latin typeface="+mn-ea"/>
            </a:endParaRPr>
          </a:p>
        </p:txBody>
      </p:sp>
      <p:sp>
        <p:nvSpPr>
          <p:cNvPr id="7" name="文本框 6"/>
          <p:cNvSpPr txBox="1"/>
          <p:nvPr/>
        </p:nvSpPr>
        <p:spPr>
          <a:xfrm>
            <a:off x="513715" y="860425"/>
            <a:ext cx="11054080" cy="4915535"/>
          </a:xfrm>
          <a:prstGeom prst="rect">
            <a:avLst/>
          </a:prstGeom>
          <a:noFill/>
        </p:spPr>
        <p:txBody>
          <a:bodyPr wrap="square" rtlCol="0" anchor="t">
            <a:spAutoFit/>
          </a:bodyPr>
          <a:p>
            <a:pPr indent="482600" fontAlgn="auto">
              <a:lnSpc>
                <a:spcPct val="150000"/>
              </a:lnSpc>
              <a:extLst>
                <a:ext uri="{35155182-B16C-46BC-9424-99874614C6A1}">
                  <wpsdc:indentchars xmlns:wpsdc="http://www.wps.cn/officeDocument/2017/drawingmlCustomData" val="200" checksum="2980959856"/>
                </a:ext>
              </a:extLst>
            </a:pPr>
            <a:r>
              <a:rPr lang="zh-CN" altLang="en-US" sz="1900" b="1">
                <a:latin typeface="微软雅黑" panose="020B0503020204020204" charset="-122"/>
                <a:ea typeface="微软雅黑" panose="020B0503020204020204" charset="-122"/>
                <a:cs typeface="微软雅黑" panose="020B0503020204020204" charset="-122"/>
              </a:rPr>
              <a:t>3.财务分析的内容</a:t>
            </a:r>
            <a:endParaRPr lang="zh-CN" altLang="en-US" sz="1900" b="1">
              <a:latin typeface="微软雅黑" panose="020B0503020204020204" charset="-122"/>
              <a:ea typeface="微软雅黑" panose="020B0503020204020204" charset="-122"/>
              <a:cs typeface="微软雅黑" panose="020B0503020204020204" charset="-122"/>
            </a:endParaRPr>
          </a:p>
          <a:p>
            <a:pPr indent="482600" fontAlgn="auto">
              <a:lnSpc>
                <a:spcPct val="150000"/>
              </a:lnSpc>
              <a:extLst>
                <a:ext uri="{35155182-B16C-46BC-9424-99874614C6A1}">
                  <wpsdc:indentchars xmlns:wpsdc="http://www.wps.cn/officeDocument/2017/drawingmlCustomData" val="200" checksum="2980959856"/>
                </a:ext>
              </a:extLst>
            </a:pPr>
            <a:r>
              <a:rPr lang="zh-CN" altLang="en-US" sz="1900">
                <a:latin typeface="微软雅黑" panose="020B0503020204020204" charset="-122"/>
                <a:ea typeface="微软雅黑" panose="020B0503020204020204" charset="-122"/>
                <a:cs typeface="微软雅黑" panose="020B0503020204020204" charset="-122"/>
              </a:rPr>
              <a:t>财务分析信息的需求者主要包括企业所有者、企业债权人、企业经营决策者和政府。不同主体出于不同的利益考虑，对财务分析信息有着各自不同的要求。</a:t>
            </a:r>
            <a:endParaRPr lang="zh-CN" altLang="en-US" sz="1900">
              <a:latin typeface="微软雅黑" panose="020B0503020204020204" charset="-122"/>
              <a:ea typeface="微软雅黑" panose="020B0503020204020204" charset="-122"/>
              <a:cs typeface="微软雅黑" panose="020B0503020204020204" charset="-122"/>
            </a:endParaRPr>
          </a:p>
          <a:p>
            <a:pPr indent="482600" fontAlgn="auto">
              <a:lnSpc>
                <a:spcPct val="150000"/>
              </a:lnSpc>
              <a:extLst>
                <a:ext uri="{35155182-B16C-46BC-9424-99874614C6A1}">
                  <wpsdc:indentchars xmlns:wpsdc="http://www.wps.cn/officeDocument/2017/drawingmlCustomData" val="200" checksum="2980959856"/>
                </a:ext>
              </a:extLst>
            </a:pPr>
            <a:r>
              <a:rPr lang="zh-CN" altLang="en-US" sz="1900">
                <a:latin typeface="微软雅黑" panose="020B0503020204020204" charset="-122"/>
                <a:ea typeface="微软雅黑" panose="020B0503020204020204" charset="-122"/>
                <a:cs typeface="微软雅黑" panose="020B0503020204020204" charset="-122"/>
              </a:rPr>
              <a:t>(1)企业所有者作为投资人，关心其资本的保值和增值状况，因此较为重视企业盈利能力指标，主要帮助他进行企业盈利能力分析。</a:t>
            </a:r>
            <a:endParaRPr lang="zh-CN" altLang="en-US" sz="1900">
              <a:latin typeface="微软雅黑" panose="020B0503020204020204" charset="-122"/>
              <a:ea typeface="微软雅黑" panose="020B0503020204020204" charset="-122"/>
              <a:cs typeface="微软雅黑" panose="020B0503020204020204" charset="-122"/>
            </a:endParaRPr>
          </a:p>
          <a:p>
            <a:pPr indent="482600" fontAlgn="auto">
              <a:lnSpc>
                <a:spcPct val="150000"/>
              </a:lnSpc>
              <a:extLst>
                <a:ext uri="{35155182-B16C-46BC-9424-99874614C6A1}">
                  <wpsdc:indentchars xmlns:wpsdc="http://www.wps.cn/officeDocument/2017/drawingmlCustomData" val="200" checksum="2980959856"/>
                </a:ext>
              </a:extLst>
            </a:pPr>
            <a:r>
              <a:rPr lang="zh-CN" altLang="en-US" sz="1900">
                <a:latin typeface="微软雅黑" panose="020B0503020204020204" charset="-122"/>
                <a:ea typeface="微软雅黑" panose="020B0503020204020204" charset="-122"/>
                <a:cs typeface="微软雅黑" panose="020B0503020204020204" charset="-122"/>
              </a:rPr>
              <a:t>(2)企业债权人因不能参与企业剩余收益分享，所以重点关注的是其投资的安全性，因此更重视企业偿债能力指标，主要帮助他进行企业偿债能力分析，同时，企业债权人也关注企业盈利能力。</a:t>
            </a:r>
            <a:endParaRPr lang="zh-CN" altLang="en-US" sz="1900">
              <a:latin typeface="微软雅黑" panose="020B0503020204020204" charset="-122"/>
              <a:ea typeface="微软雅黑" panose="020B0503020204020204" charset="-122"/>
              <a:cs typeface="微软雅黑" panose="020B0503020204020204" charset="-122"/>
            </a:endParaRPr>
          </a:p>
          <a:p>
            <a:pPr indent="482600" fontAlgn="auto">
              <a:lnSpc>
                <a:spcPct val="150000"/>
              </a:lnSpc>
              <a:extLst>
                <a:ext uri="{35155182-B16C-46BC-9424-99874614C6A1}">
                  <wpsdc:indentchars xmlns:wpsdc="http://www.wps.cn/officeDocument/2017/drawingmlCustomData" val="200" checksum="2980959856"/>
                </a:ext>
              </a:extLst>
            </a:pPr>
            <a:r>
              <a:rPr lang="zh-CN" altLang="en-US" sz="1900">
                <a:latin typeface="微软雅黑" panose="020B0503020204020204" charset="-122"/>
                <a:ea typeface="微软雅黑" panose="020B0503020204020204" charset="-122"/>
                <a:cs typeface="微软雅黑" panose="020B0503020204020204" charset="-122"/>
              </a:rPr>
              <a:t>(3)企业经营决策者必须对企业经营理财的各个方面，包括营运能力、偿债能力、盈利能力及发展能力的全部信息予以详尽的了解和掌握，进行各方面综合分析，并关注企业财务风险和经营风险。</a:t>
            </a:r>
            <a:endParaRPr lang="zh-CN" altLang="en-US" sz="1900">
              <a:latin typeface="微软雅黑" panose="020B0503020204020204" charset="-122"/>
              <a:ea typeface="微软雅黑" panose="020B0503020204020204" charset="-122"/>
              <a:cs typeface="微软雅黑" panose="020B0503020204020204" charset="-122"/>
            </a:endParaRPr>
          </a:p>
          <a:p>
            <a:pPr indent="482600" fontAlgn="auto">
              <a:lnSpc>
                <a:spcPct val="150000"/>
              </a:lnSpc>
              <a:extLst>
                <a:ext uri="{35155182-B16C-46BC-9424-99874614C6A1}">
                  <wpsdc:indentchars xmlns:wpsdc="http://www.wps.cn/officeDocument/2017/drawingmlCustomData" val="200" checksum="2980959856"/>
                </a:ext>
              </a:extLst>
            </a:pPr>
            <a:r>
              <a:rPr lang="zh-CN" altLang="en-US" sz="1900">
                <a:latin typeface="微软雅黑" panose="020B0503020204020204" charset="-122"/>
                <a:ea typeface="微软雅黑" panose="020B0503020204020204" charset="-122"/>
                <a:cs typeface="微软雅黑" panose="020B0503020204020204" charset="-122"/>
              </a:rPr>
              <a:t>(4)政府兼具多重身份，既是宏观经济管理者，又是国有企业的所有者和重要的市场参与者，因此政府对企业财务分析的关注点因所具身份不同而异。</a:t>
            </a:r>
            <a:endParaRPr lang="zh-CN" altLang="en-US" sz="19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634365" y="887095"/>
            <a:ext cx="10731500" cy="101473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步骤九：选择 E5单元格，在编辑栏中输入公式“=C5-D5”,按回车键计算出“货币资金”的比例增减，如图所示。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3126740" y="2098040"/>
            <a:ext cx="5939790" cy="3842385"/>
          </a:xfrm>
          <a:prstGeom prst="rect">
            <a:avLst/>
          </a:prstGeom>
        </p:spPr>
      </p:pic>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613410" y="670560"/>
            <a:ext cx="10944225" cy="147637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步骤十：将鼠标指针移动至 E5单元格右下角，当其呈黑色的“+”状时，按住鼠标左键将其拖动至 E36 单元格处，释放鼠标，填充其他资产项的比例增减，并且设置为百分比样式，保留2位小数，如图所示。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3893820" y="2263140"/>
            <a:ext cx="4414520" cy="3909695"/>
          </a:xfrm>
          <a:prstGeom prst="rect">
            <a:avLst/>
          </a:prstGeom>
        </p:spPr>
      </p:pic>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573405" y="777240"/>
            <a:ext cx="11176635" cy="147637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步骤十一：选择 H5单元格，在编辑栏中输入公式“=IF(ISERROR([财务数据表.xlsx]资产负债表!G5/[财务数据表.xlsx]资产负债表!$G$36),"-",[财务数据表.xlsx]资产负债表!G5/[财务数据表.xlsx]资产负债表!$G$36)”,按回车键计算出“短期借款”的期末数，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3314700" y="2646045"/>
            <a:ext cx="5400675" cy="2962275"/>
          </a:xfrm>
          <a:prstGeom prst="rect">
            <a:avLst/>
          </a:prstGeom>
        </p:spPr>
      </p:pic>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623570" y="1013460"/>
            <a:ext cx="10995025" cy="101473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步骤十二：将鼠标指针移动至H5单元格右下角，当其呈黑色的“+”状时，按住鼠标左键将其拖动至H36单元格处，释放鼠标，填充其他负债和所有者权益项的期末数，如图所示。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3371850" y="2284730"/>
            <a:ext cx="5448300" cy="3419475"/>
          </a:xfrm>
          <a:prstGeom prst="rect">
            <a:avLst/>
          </a:prstGeom>
        </p:spPr>
      </p:pic>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643890" y="690880"/>
            <a:ext cx="10782300" cy="193802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步骤十三：选择I5:136 单元格区域，在编辑栏中输入公式“=IF(ISERROR([财务数据表.xlsx]资产负债表!H5/[财务数据表.xlsx]资产负债表!$H$36),"-",[财务数据表.xlsx]资产负债表!D5/[财务数据表.xlsx]资产负债表!$H$36)”,按“Ctrl+Enter”计算出负债和所有者权益的期初数，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3329940" y="2503805"/>
            <a:ext cx="5410200" cy="3648075"/>
          </a:xfrm>
          <a:prstGeom prst="rect">
            <a:avLst/>
          </a:prstGeom>
        </p:spPr>
      </p:pic>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593090" y="880110"/>
            <a:ext cx="10995025" cy="101473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步骤十四：选择J5:J36 单元格区域，在编辑栏中输入公式“=H5-I5”,按“Ctrl+Enter”计算出负债和所有者权益类别下各种经济业务的比例增减，如图所示。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3366770" y="2199640"/>
            <a:ext cx="5457825" cy="3629025"/>
          </a:xfrm>
          <a:prstGeom prst="rect">
            <a:avLst/>
          </a:prstGeom>
        </p:spPr>
      </p:pic>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8.2.2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8.2 制作财务比较分析表</a:t>
            </a:r>
            <a:endParaRPr b="1" dirty="0">
              <a:solidFill>
                <a:schemeClr val="bg1"/>
              </a:solidFill>
              <a:latin typeface="+mn-ea"/>
            </a:endParaRPr>
          </a:p>
        </p:txBody>
      </p:sp>
      <p:sp>
        <p:nvSpPr>
          <p:cNvPr id="2" name="文本框 1"/>
          <p:cNvSpPr txBox="1"/>
          <p:nvPr/>
        </p:nvSpPr>
        <p:spPr>
          <a:xfrm>
            <a:off x="704850" y="840740"/>
            <a:ext cx="6096000" cy="398780"/>
          </a:xfrm>
          <a:prstGeom prst="rect">
            <a:avLst/>
          </a:prstGeom>
          <a:noFill/>
        </p:spPr>
        <p:txBody>
          <a:bodyPr wrap="square" rtlCol="0" anchor="t">
            <a:spAutoFit/>
          </a:bodyPr>
          <a:p>
            <a:r>
              <a:rPr lang="zh-CN" altLang="en-US" sz="2000">
                <a:latin typeface="微软雅黑" panose="020B0503020204020204" charset="-122"/>
                <a:ea typeface="微软雅黑" panose="020B0503020204020204" charset="-122"/>
                <a:cs typeface="微软雅黑" panose="020B0503020204020204" charset="-122"/>
              </a:rPr>
              <a:t>最终“结构分析表”效果如图所示。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2072005" y="1521460"/>
            <a:ext cx="7905750" cy="4219575"/>
          </a:xfrm>
          <a:prstGeom prst="rect">
            <a:avLst/>
          </a:prstGeom>
        </p:spPr>
      </p:pic>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8.3.1 任务分析</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sym typeface="+mn-ea"/>
              </a:rPr>
              <a:t>任务 8.3 制作杜邦分析表</a:t>
            </a:r>
            <a:endParaRPr b="1" dirty="0">
              <a:solidFill>
                <a:schemeClr val="bg1"/>
              </a:solidFill>
              <a:latin typeface="+mn-ea"/>
              <a:sym typeface="+mn-ea"/>
            </a:endParaRPr>
          </a:p>
        </p:txBody>
      </p:sp>
      <p:sp>
        <p:nvSpPr>
          <p:cNvPr id="2" name="文本框 1"/>
          <p:cNvSpPr txBox="1"/>
          <p:nvPr/>
        </p:nvSpPr>
        <p:spPr>
          <a:xfrm>
            <a:off x="582930" y="711835"/>
            <a:ext cx="11025505" cy="563118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rPr>
              <a:t>杜邦分析表通过每个项目的分析框和连接线来建立企业的财务分析体系。杜邦分析是一种利用财务比率指标间的关系，对公司获利能力和股东权益回报水平进行综合评价的方法。其主要特点是将评价公司经营效率和财务状况的比率按内在联系结合起来，形成完整的指标体系，并按照权益收益率来反映。通过杜邦分析法，可使财务比率分析的层次更加清晰和突出，为管理者全面了解公司的经营状况提供方便。杜邦分析可对公司的财务状况进行分析，并通过总资产净利率、净资产收益率、营业净利率和总资产周转率等内容了解公司的财务状况。</a:t>
            </a:r>
            <a:endParaRPr lang="zh-CN" altLang="en-US" sz="2000">
              <a:latin typeface="微软雅黑" panose="020B0503020204020204" charset="-122"/>
              <a:ea typeface="微软雅黑" panose="020B0503020204020204" charset="-122"/>
            </a:endParaRPr>
          </a:p>
          <a:p>
            <a:pPr indent="508000" algn="l" fontAlgn="auto">
              <a:lnSpc>
                <a:spcPct val="1500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rPr>
              <a:t>总资产净利率</a:t>
            </a:r>
            <a:r>
              <a:rPr lang="zh-CN" altLang="en-US" sz="2000">
                <a:latin typeface="微软雅黑" panose="020B0503020204020204" charset="-122"/>
                <a:ea typeface="微软雅黑" panose="020B0503020204020204" charset="-122"/>
              </a:rPr>
              <a:t>：销售净利率与总资产周转率的乘积。</a:t>
            </a:r>
            <a:endParaRPr lang="zh-CN" altLang="en-US" sz="2000">
              <a:latin typeface="微软雅黑" panose="020B0503020204020204" charset="-122"/>
              <a:ea typeface="微软雅黑" panose="020B0503020204020204" charset="-122"/>
            </a:endParaRPr>
          </a:p>
          <a:p>
            <a:pPr indent="508000" algn="l" fontAlgn="auto">
              <a:lnSpc>
                <a:spcPct val="1500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rPr>
              <a:t>净资产收益率</a:t>
            </a:r>
            <a:r>
              <a:rPr lang="zh-CN" altLang="en-US" sz="2000">
                <a:latin typeface="微软雅黑" panose="020B0503020204020204" charset="-122"/>
                <a:ea typeface="微软雅黑" panose="020B0503020204020204" charset="-122"/>
              </a:rPr>
              <a:t>：总资产净利率与权益乘数的乘积。</a:t>
            </a:r>
            <a:endParaRPr lang="zh-CN" altLang="en-US" sz="2000">
              <a:latin typeface="微软雅黑" panose="020B0503020204020204" charset="-122"/>
              <a:ea typeface="微软雅黑" panose="020B0503020204020204" charset="-122"/>
            </a:endParaRPr>
          </a:p>
          <a:p>
            <a:pPr indent="508000" algn="l" fontAlgn="auto">
              <a:lnSpc>
                <a:spcPct val="1500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rPr>
              <a:t>营业净利率</a:t>
            </a:r>
            <a:r>
              <a:rPr lang="zh-CN" altLang="en-US" sz="2000">
                <a:latin typeface="微软雅黑" panose="020B0503020204020204" charset="-122"/>
                <a:ea typeface="微软雅黑" panose="020B0503020204020204" charset="-122"/>
              </a:rPr>
              <a:t>：净利润与营业收入的比率。</a:t>
            </a:r>
            <a:endParaRPr lang="zh-CN" altLang="en-US" sz="2000">
              <a:latin typeface="微软雅黑" panose="020B0503020204020204" charset="-122"/>
              <a:ea typeface="微软雅黑" panose="020B0503020204020204" charset="-122"/>
            </a:endParaRPr>
          </a:p>
          <a:p>
            <a:pPr indent="508000" algn="l" fontAlgn="auto">
              <a:lnSpc>
                <a:spcPct val="1500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rPr>
              <a:t>总资产周转率</a:t>
            </a:r>
            <a:r>
              <a:rPr lang="zh-CN" altLang="en-US" sz="2000">
                <a:latin typeface="微软雅黑" panose="020B0503020204020204" charset="-122"/>
                <a:ea typeface="微软雅黑" panose="020B0503020204020204" charset="-122"/>
              </a:rPr>
              <a:t>：营业收入与资产平均总额的比率。</a:t>
            </a:r>
            <a:endParaRPr lang="zh-CN" altLang="en-US" sz="2000">
              <a:latin typeface="微软雅黑" panose="020B0503020204020204" charset="-122"/>
              <a:ea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rPr>
              <a:t>杜邦分析表是了解公司财务状况和分析公司财务比率的一种重要方法。在杜邦分析表中，通过各项目的分析框和连接线，建立一个相互联系的表格，是财务分析方法的一次重要革新。</a:t>
            </a:r>
            <a:endParaRPr lang="zh-CN" altLang="en-US" sz="2000">
              <a:latin typeface="微软雅黑" panose="020B0503020204020204" charset="-122"/>
              <a:ea typeface="微软雅黑" panose="020B0503020204020204" charset="-122"/>
            </a:endParaRP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8.3.2 创建杜邦分析表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sym typeface="+mn-ea"/>
              </a:rPr>
              <a:t>任务 8.3 制作杜邦分析表</a:t>
            </a:r>
            <a:endParaRPr b="1" dirty="0">
              <a:solidFill>
                <a:schemeClr val="bg1"/>
              </a:solidFill>
              <a:latin typeface="+mn-ea"/>
              <a:sym typeface="+mn-ea"/>
            </a:endParaRPr>
          </a:p>
        </p:txBody>
      </p:sp>
      <p:sp>
        <p:nvSpPr>
          <p:cNvPr id="7" name="文本框 6"/>
          <p:cNvSpPr txBox="1"/>
          <p:nvPr/>
        </p:nvSpPr>
        <p:spPr>
          <a:xfrm>
            <a:off x="395605" y="683260"/>
            <a:ext cx="11353800" cy="2553335"/>
          </a:xfrm>
          <a:prstGeom prst="rect">
            <a:avLst/>
          </a:prstGeom>
          <a:noFill/>
        </p:spPr>
        <p:txBody>
          <a:bodyPr wrap="square" rtlCol="0" anchor="t">
            <a:spAutoFit/>
          </a:bodyPr>
          <a:p>
            <a:pPr indent="457200" fontAlgn="auto">
              <a:lnSpc>
                <a:spcPts val="2400"/>
              </a:lnSpc>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cs typeface="微软雅黑" panose="020B0503020204020204" charset="-122"/>
              </a:rPr>
              <a:t>1.创建杜邦分析表</a:t>
            </a:r>
            <a:endParaRPr lang="zh-CN" altLang="en-US" b="1">
              <a:latin typeface="微软雅黑" panose="020B0503020204020204" charset="-122"/>
              <a:ea typeface="微软雅黑" panose="020B0503020204020204" charset="-122"/>
              <a:cs typeface="微软雅黑" panose="020B0503020204020204" charset="-122"/>
            </a:endParaRPr>
          </a:p>
          <a:p>
            <a:pPr indent="457200" fontAlgn="auto">
              <a:lnSpc>
                <a:spcPts val="24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步骤一：打开“财务数据表1”工作簿，将工作簿以“杜邦分析表”为名保存，然后将“Sheet3”工作表命名为“杜邦分析表”。单击“杜邦分析表”标签，进入编辑区域。</a:t>
            </a:r>
            <a:endParaRPr lang="zh-CN" altLang="en-US">
              <a:latin typeface="微软雅黑" panose="020B0503020204020204" charset="-122"/>
              <a:ea typeface="微软雅黑" panose="020B0503020204020204" charset="-122"/>
              <a:cs typeface="微软雅黑" panose="020B0503020204020204" charset="-122"/>
            </a:endParaRPr>
          </a:p>
          <a:p>
            <a:pPr indent="457200" fontAlgn="auto">
              <a:lnSpc>
                <a:spcPts val="24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步骤二：选择 A1:S1单元格区域，合并单元格，在单元格中输入标题“杜邦分析表”,设置字体为“方正粗倩简体”,字号为“26”。</a:t>
            </a:r>
            <a:endParaRPr lang="zh-CN" altLang="en-US">
              <a:latin typeface="微软雅黑" panose="020B0503020204020204" charset="-122"/>
              <a:ea typeface="微软雅黑" panose="020B0503020204020204" charset="-122"/>
              <a:cs typeface="微软雅黑" panose="020B0503020204020204" charset="-122"/>
            </a:endParaRPr>
          </a:p>
          <a:p>
            <a:pPr indent="457200" fontAlgn="auto">
              <a:lnSpc>
                <a:spcPts val="24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步骤三：选中I4:J4单元格区域，合并单元格，在单元格中输入“净资产收益率”。选中15:J5单元格区域，合并单元格。选中I4:J5单元格区域，右击，在弹出的快捷菜单中单击“设置单元格格式”命令，单击“边框”选项卡，加上边框。用同样的方法，设置其他指标项目的边框及其宽度，完成后如图所示。</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nvPicPr>
        <p:blipFill>
          <a:blip r:embed="rId1"/>
          <a:stretch>
            <a:fillRect/>
          </a:stretch>
        </p:blipFill>
        <p:spPr>
          <a:xfrm>
            <a:off x="2894330" y="3419475"/>
            <a:ext cx="6574155" cy="2712085"/>
          </a:xfrm>
          <a:prstGeom prst="rect">
            <a:avLst/>
          </a:prstGeom>
        </p:spPr>
      </p:pic>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8.3.2 创建杜邦分析表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sym typeface="+mn-ea"/>
              </a:rPr>
              <a:t>任务 8.3 制作杜邦分析表</a:t>
            </a:r>
            <a:endParaRPr b="1" dirty="0">
              <a:solidFill>
                <a:schemeClr val="bg1"/>
              </a:solidFill>
              <a:latin typeface="+mn-ea"/>
              <a:sym typeface="+mn-ea"/>
            </a:endParaRPr>
          </a:p>
        </p:txBody>
      </p:sp>
      <p:sp>
        <p:nvSpPr>
          <p:cNvPr id="2" name="文本框 1"/>
          <p:cNvSpPr txBox="1"/>
          <p:nvPr/>
        </p:nvSpPr>
        <p:spPr>
          <a:xfrm>
            <a:off x="513080" y="2072005"/>
            <a:ext cx="4782820" cy="193802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步骤四：选择“插入”选项卡中“插图”命令组中“形状”按钮后面的下拉三角，在弹出的下拉列表中选择“线条”栏中的“直线”选项，如图所示。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9" name="图片 8"/>
          <p:cNvPicPr>
            <a:picLocks noChangeAspect="1"/>
          </p:cNvPicPr>
          <p:nvPr/>
        </p:nvPicPr>
        <p:blipFill>
          <a:blip r:embed="rId1"/>
          <a:stretch>
            <a:fillRect/>
          </a:stretch>
        </p:blipFill>
        <p:spPr>
          <a:xfrm>
            <a:off x="6282055" y="1097280"/>
            <a:ext cx="4812665" cy="4664075"/>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8.1.1 任务分析</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任务8.1制作财务比率分析表</a:t>
            </a:r>
            <a:endParaRPr b="1" dirty="0">
              <a:solidFill>
                <a:schemeClr val="bg1"/>
              </a:solidFill>
              <a:latin typeface="+mn-ea"/>
            </a:endParaRPr>
          </a:p>
        </p:txBody>
      </p:sp>
      <p:sp>
        <p:nvSpPr>
          <p:cNvPr id="2" name="文本框 1"/>
          <p:cNvSpPr txBox="1"/>
          <p:nvPr/>
        </p:nvSpPr>
        <p:spPr>
          <a:xfrm>
            <a:off x="482600" y="833755"/>
            <a:ext cx="10873105" cy="5426075"/>
          </a:xfrm>
          <a:prstGeom prst="rect">
            <a:avLst/>
          </a:prstGeom>
          <a:noFill/>
        </p:spPr>
        <p:txBody>
          <a:bodyPr wrap="square" rtlCol="0" anchor="t">
            <a:spAutoFit/>
          </a:bodyPr>
          <a:p>
            <a:pPr indent="457200" fontAlgn="auto">
              <a:lnSpc>
                <a:spcPts val="26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rPr>
              <a:t>为了满足不同需求者的需求，财务分析一般应包括偿债能力分析、营运能力分析、盈利能力分析、发展能力分析等方面。</a:t>
            </a:r>
            <a:endParaRPr lang="zh-CN" altLang="en-US">
              <a:latin typeface="微软雅黑" panose="020B0503020204020204" charset="-122"/>
              <a:ea typeface="微软雅黑" panose="020B0503020204020204" charset="-122"/>
            </a:endParaRPr>
          </a:p>
          <a:p>
            <a:pPr indent="457200" fontAlgn="auto">
              <a:lnSpc>
                <a:spcPts val="2600"/>
              </a:lnSpc>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rPr>
              <a:t>偿债能力</a:t>
            </a:r>
            <a:r>
              <a:rPr lang="zh-CN" altLang="en-US">
                <a:latin typeface="微软雅黑" panose="020B0503020204020204" charset="-122"/>
                <a:ea typeface="微软雅黑" panose="020B0503020204020204" charset="-122"/>
              </a:rPr>
              <a:t>：指企业偿还本身所欠债务的能力。对偿债能力进行分析有利于债权人进行正确的借贷决策；有利于投资者进行正确的投资决策；有利于企业经营者进行正确的经营决策；有利于正确评价企业的财务状况。</a:t>
            </a:r>
            <a:endParaRPr lang="zh-CN" altLang="en-US">
              <a:latin typeface="微软雅黑" panose="020B0503020204020204" charset="-122"/>
              <a:ea typeface="微软雅黑" panose="020B0503020204020204" charset="-122"/>
            </a:endParaRPr>
          </a:p>
          <a:p>
            <a:pPr indent="457200" fontAlgn="auto">
              <a:lnSpc>
                <a:spcPts val="2600"/>
              </a:lnSpc>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rPr>
              <a:t>营运能力</a:t>
            </a:r>
            <a:r>
              <a:rPr lang="zh-CN" altLang="en-US">
                <a:latin typeface="微软雅黑" panose="020B0503020204020204" charset="-122"/>
                <a:ea typeface="微软雅黑" panose="020B0503020204020204" charset="-122"/>
              </a:rPr>
              <a:t>：主要指资产运用循环的效率高低。一般而言，资金周转速度越快，说明企业的资金管理水平越高，资金利用效率越高，企业可以以较少的投入获得较多的收益。因此，营运能力指标通过投入与产出之间的关系反映。</a:t>
            </a:r>
            <a:endParaRPr lang="zh-CN" altLang="en-US">
              <a:latin typeface="微软雅黑" panose="020B0503020204020204" charset="-122"/>
              <a:ea typeface="微软雅黑" panose="020B0503020204020204" charset="-122"/>
            </a:endParaRPr>
          </a:p>
          <a:p>
            <a:pPr indent="457200" fontAlgn="auto">
              <a:lnSpc>
                <a:spcPts val="2600"/>
              </a:lnSpc>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rPr>
              <a:t>盈利能力</a:t>
            </a:r>
            <a:r>
              <a:rPr lang="zh-CN" altLang="en-US">
                <a:latin typeface="微软雅黑" panose="020B0503020204020204" charset="-122"/>
                <a:ea typeface="微软雅黑" panose="020B0503020204020204" charset="-122"/>
              </a:rPr>
              <a:t>：不论是投资人、债权人还是经营人员，都会非常重视和关心企业的盈利能力。盈利能力是企业获取利润、实现资金增值的能力。因此，盈利能力指标主要通过收入与利润之间的关系、资产与利润之间的关系反映。</a:t>
            </a:r>
            <a:endParaRPr lang="zh-CN" altLang="en-US">
              <a:latin typeface="微软雅黑" panose="020B0503020204020204" charset="-122"/>
              <a:ea typeface="微软雅黑" panose="020B0503020204020204" charset="-122"/>
            </a:endParaRPr>
          </a:p>
          <a:p>
            <a:pPr indent="457200" fontAlgn="auto">
              <a:lnSpc>
                <a:spcPts val="2600"/>
              </a:lnSpc>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rPr>
              <a:t>发展能力分析</a:t>
            </a:r>
            <a:r>
              <a:rPr lang="zh-CN" altLang="en-US">
                <a:latin typeface="微软雅黑" panose="020B0503020204020204" charset="-122"/>
                <a:ea typeface="微软雅黑" panose="020B0503020204020204" charset="-122"/>
              </a:rPr>
              <a:t>：指公司未来的盈利能力。发展性好的公司更具有发展前景，从而更加容易吸引投资者。发展性可通过公司过去几年中销售收入、销售利润和净利润等指标在固定期间的增长幅度来进行评价，预测公司未来的发展前景。</a:t>
            </a:r>
            <a:endParaRPr lang="zh-CN" altLang="en-US">
              <a:latin typeface="微软雅黑" panose="020B0503020204020204" charset="-122"/>
              <a:ea typeface="微软雅黑" panose="020B0503020204020204" charset="-122"/>
            </a:endParaRPr>
          </a:p>
          <a:p>
            <a:pPr indent="457200" fontAlgn="auto">
              <a:lnSpc>
                <a:spcPts val="26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rPr>
              <a:t>因此，通过财务比率分析可消除个人影响，用数据的形式比较不同企业的收益和风险，帮助客户作出理智的决策。</a:t>
            </a:r>
            <a:endParaRPr lang="zh-CN" altLang="en-US">
              <a:latin typeface="微软雅黑" panose="020B0503020204020204" charset="-122"/>
              <a:ea typeface="微软雅黑" panose="020B0503020204020204" charset="-122"/>
            </a:endParaRP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8.3.2 创建杜邦分析表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sym typeface="+mn-ea"/>
              </a:rPr>
              <a:t>任务 8.3 制作杜邦分析表</a:t>
            </a:r>
            <a:endParaRPr b="1" dirty="0">
              <a:solidFill>
                <a:schemeClr val="bg1"/>
              </a:solidFill>
              <a:latin typeface="+mn-ea"/>
              <a:sym typeface="+mn-ea"/>
            </a:endParaRPr>
          </a:p>
        </p:txBody>
      </p:sp>
      <p:sp>
        <p:nvSpPr>
          <p:cNvPr id="2" name="文本框 1"/>
          <p:cNvSpPr txBox="1"/>
          <p:nvPr/>
        </p:nvSpPr>
        <p:spPr>
          <a:xfrm>
            <a:off x="523240" y="1536700"/>
            <a:ext cx="10852785" cy="378460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步骤五：此时光标指针呈十字状显示，将鼠标指针移动至E7与E6单元格中间位置的列表线处，按住鼠标左键拖动至N7单元格列表线处，松开鼠标。用同样的方法，在工作表其他地方画线。</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步骤六：选择“直线”,按住“Ctrl”键，同时选择多个插入的直线。右击，在弹出的快捷菜单中单击“组合”命令，组合选中的直线。</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步骤七：选择组合后的图形，单击“绘图工具”选项卡中的“格式”中的“形状样式”组，单击“形状样式”右侧的下拉按钮，在弹出的下拉列表中选择“中等线-强调颜色1”选项，设置形状样式。</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8.3.2 创建杜邦分析表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sym typeface="+mn-ea"/>
              </a:rPr>
              <a:t>任务 8.3 制作杜邦分析表</a:t>
            </a:r>
            <a:endParaRPr b="1" dirty="0">
              <a:solidFill>
                <a:schemeClr val="bg1"/>
              </a:solidFill>
              <a:latin typeface="+mn-ea"/>
              <a:sym typeface="+mn-ea"/>
            </a:endParaRPr>
          </a:p>
        </p:txBody>
      </p:sp>
      <p:sp>
        <p:nvSpPr>
          <p:cNvPr id="2" name="文本框 1"/>
          <p:cNvSpPr txBox="1"/>
          <p:nvPr/>
        </p:nvSpPr>
        <p:spPr>
          <a:xfrm>
            <a:off x="513080" y="993140"/>
            <a:ext cx="11135995" cy="101473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步骤八：根据以上方法对表格中的其他组合图形设置图形样式。单击“视图”选项卡中的“显示”命令组中，取消“网格线”的复选框，隐藏网格线，完成后最终效果如图所示。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2031365" y="2310130"/>
            <a:ext cx="8099425" cy="3599815"/>
          </a:xfrm>
          <a:prstGeom prst="rect">
            <a:avLst/>
          </a:prstGeom>
        </p:spPr>
      </p:pic>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8.3.2 创建杜邦分析表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sym typeface="+mn-ea"/>
              </a:rPr>
              <a:t>任务 8.3 制作杜邦分析表</a:t>
            </a:r>
            <a:endParaRPr b="1" dirty="0">
              <a:solidFill>
                <a:schemeClr val="bg1"/>
              </a:solidFill>
              <a:latin typeface="+mn-ea"/>
              <a:sym typeface="+mn-ea"/>
            </a:endParaRPr>
          </a:p>
        </p:txBody>
      </p:sp>
      <p:sp>
        <p:nvSpPr>
          <p:cNvPr id="2" name="文本框 1"/>
          <p:cNvSpPr txBox="1"/>
          <p:nvPr/>
        </p:nvSpPr>
        <p:spPr>
          <a:xfrm>
            <a:off x="373380" y="789305"/>
            <a:ext cx="11607165" cy="563118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2.计算分析表数据</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步骤一：选择 L26 单元格，在编辑栏中输入公式“=资产负债表!H17”,按回车键计算流动负债的期初数。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步骤二：选择 L27单元格，在编辑栏中输入公式“=资产负债表!G17”,按回车键计算流动负债的期末数。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步骤三：选择 N26单元格，在编辑栏中输入公式“=资产负债表!H26”,按回车键计算非流动负债的期初数。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步骤四：选择N27单元格，在编辑栏中输入公式“=资产负债表!G26”,按回车键计算非流动负债的期末数。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步骤五：选择L22单元格，在编辑栏中输入公式“=(L26+N26+L27+N27)/2”,按回车键计算负债总额平均值。</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8.3.2 创建杜邦分析表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sym typeface="+mn-ea"/>
              </a:rPr>
              <a:t>任务 8.3 制作杜邦分析表</a:t>
            </a:r>
            <a:endParaRPr b="1" dirty="0">
              <a:solidFill>
                <a:schemeClr val="bg1"/>
              </a:solidFill>
              <a:latin typeface="+mn-ea"/>
              <a:sym typeface="+mn-ea"/>
            </a:endParaRPr>
          </a:p>
        </p:txBody>
      </p:sp>
      <p:sp>
        <p:nvSpPr>
          <p:cNvPr id="2" name="文本框 1"/>
          <p:cNvSpPr txBox="1"/>
          <p:nvPr/>
        </p:nvSpPr>
        <p:spPr>
          <a:xfrm>
            <a:off x="384810" y="1195070"/>
            <a:ext cx="11435080" cy="516953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步骤六：选择 P26单元格，在编辑栏中输入公式“=资产负债表!D16”,按回车键计算流动资产的期初数。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步骤七：选择 P27单元格，在编辑栏中输入公式“=资产负债表!C16”,按回车键计算流动资产的期末数。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步骤八：选择 R26单元格，在编辑栏中输入公式“=资产负债表!D35”,按回车键计算非流动资产的期初数。</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步骤九：选择 R27单元格，在编辑栏中输入公式“=资产负债表!C35”,按回车键计算非流动资产的期末数。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步骤十：选择 P22 单元格，在编辑栏中输入公式“=(P26+P27+R26+R27)/2”,按回车键计算平均资产总额。</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8.3.2 创建杜邦分析表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sym typeface="+mn-ea"/>
              </a:rPr>
              <a:t>任务 8.3 制作杜邦分析表</a:t>
            </a:r>
            <a:endParaRPr b="1" dirty="0">
              <a:solidFill>
                <a:schemeClr val="bg1"/>
              </a:solidFill>
              <a:latin typeface="+mn-ea"/>
              <a:sym typeface="+mn-ea"/>
            </a:endParaRPr>
          </a:p>
        </p:txBody>
      </p:sp>
      <p:sp>
        <p:nvSpPr>
          <p:cNvPr id="7" name="文本框 6"/>
          <p:cNvSpPr txBox="1"/>
          <p:nvPr/>
        </p:nvSpPr>
        <p:spPr>
          <a:xfrm>
            <a:off x="384810" y="752475"/>
            <a:ext cx="11323955" cy="516953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步骤十一：选择N17单元格，在编辑栏中输入公式“=L22/P22”,按回车键计算出资产负债率的值。</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步骤十二：选择N9单元格，在编辑栏中输入公式“=1-N17”,按回车键计算出权益乘数的值。</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步骤十三：选择A27单元格，在编辑栏中输入公式“=利润表/C5”,按回车键计算出营业成本。</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步骤十四：使用同样的方法，在C27、E27、G27和I27单元格中输入公式“=利润表/C6”“=利润表/C7”“=利润表/C8”“=利润表/C9”,计算营业税金及附加、销售费用、管理费用和财务费用的值。</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步骤十五：选择 C22单元格，在编辑栏中输入公式“=A27+C27+E27+G27+I27”,按回车键计算出成本费用总额的值。</a:t>
            </a:r>
            <a:endParaRPr lang="zh-CN" altLang="en-US" sz="2000">
              <a:latin typeface="微软雅黑" panose="020B0503020204020204" charset="-122"/>
              <a:ea typeface="微软雅黑" panose="020B0503020204020204" charset="-122"/>
              <a:cs typeface="微软雅黑" panose="020B0503020204020204" charset="-122"/>
              <a:sym typeface="+mn-ea"/>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步骤十六：使用同样的方法，在A22、G22和122单元格中输入公式“=利润表/C4”“=利润表/C16”“=利润表/C19”,从“利润表”工作表中引用营业收入、营业外支出净额和所得税费用的值。</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8.3.2 创建杜邦分析表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sym typeface="+mn-ea"/>
              </a:rPr>
              <a:t>任务 8.3 制作杜邦分析表</a:t>
            </a:r>
            <a:endParaRPr b="1" dirty="0">
              <a:solidFill>
                <a:schemeClr val="bg1"/>
              </a:solidFill>
              <a:latin typeface="+mn-ea"/>
              <a:sym typeface="+mn-ea"/>
            </a:endParaRPr>
          </a:p>
        </p:txBody>
      </p:sp>
      <p:sp>
        <p:nvSpPr>
          <p:cNvPr id="8" name="文本框 7"/>
          <p:cNvSpPr txBox="1"/>
          <p:nvPr/>
        </p:nvSpPr>
        <p:spPr>
          <a:xfrm>
            <a:off x="512445" y="789305"/>
            <a:ext cx="11167110" cy="5477510"/>
          </a:xfrm>
          <a:prstGeom prst="rect">
            <a:avLst/>
          </a:prstGeom>
          <a:noFill/>
        </p:spPr>
        <p:txBody>
          <a:bodyPr wrap="square" rtlCol="0" anchor="t">
            <a:spAutoFit/>
          </a:bodyPr>
          <a:p>
            <a:pPr indent="508000" fontAlgn="auto">
              <a:lnSpc>
                <a:spcPts val="3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步骤十七：选择 A17单元格，在编辑栏中输入公式“=利润表/C20”,按回车键从“利润表”工作表中引用净利润的值。</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步骤十八：选择 E17单元格，在编辑栏中输入公式“=利润表/C4”,按回车键从“利润表”工作表中引用营业收入的值。</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步骤十九：选择117单元格，在编辑栏中输入公式“=(资产负债表!C6+资产负债表!D36)/2”,按回车键计算资产平均总额。</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步骤二十：选择C12单元格，在编辑栏中输入公式“=A17/E17”,按回车键计算销售净利率。</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步骤二十一：选择G12单元格，在编辑栏中输入公式“=E17/I17”,按回车键计算总资产周转率。</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步骤二十二：选择 E9单元格，在编辑栏中输入公式“=C12*G12”,按回车键计算总资产净利率。</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步骤二十三：选择15单元格，在编辑栏中输入公式“=E9*N9”,按回车键计算净资产收益率。</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3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步骤二十四：将净资产收益率、总资产收益率、权益乘数、总资产周转率和资产负债率值设置为百分比显示。</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8.3.2 创建杜邦分析表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sym typeface="+mn-ea"/>
              </a:rPr>
              <a:t>任务 8.3 制作杜邦分析表</a:t>
            </a:r>
            <a:endParaRPr b="1" dirty="0">
              <a:solidFill>
                <a:schemeClr val="bg1"/>
              </a:solidFill>
              <a:latin typeface="+mn-ea"/>
              <a:sym typeface="+mn-ea"/>
            </a:endParaRPr>
          </a:p>
        </p:txBody>
      </p:sp>
      <p:sp>
        <p:nvSpPr>
          <p:cNvPr id="2" name="文本框 1"/>
          <p:cNvSpPr txBox="1"/>
          <p:nvPr/>
        </p:nvSpPr>
        <p:spPr>
          <a:xfrm>
            <a:off x="542925" y="822325"/>
            <a:ext cx="6096000" cy="398780"/>
          </a:xfrm>
          <a:prstGeom prst="rect">
            <a:avLst/>
          </a:prstGeom>
          <a:noFill/>
        </p:spPr>
        <p:txBody>
          <a:bodyPr wrap="square" rtlCol="0" anchor="t">
            <a:spAutoFit/>
          </a:bodyPr>
          <a:p>
            <a:r>
              <a:rPr lang="zh-CN" altLang="en-US" sz="2000">
                <a:latin typeface="微软雅黑" panose="020B0503020204020204" charset="-122"/>
                <a:ea typeface="微软雅黑" panose="020B0503020204020204" charset="-122"/>
              </a:rPr>
              <a:t>设置完成后，最终杜邦分析表效果如图所示。</a:t>
            </a:r>
            <a:endParaRPr lang="zh-CN" altLang="en-US" sz="2000">
              <a:latin typeface="微软雅黑" panose="020B0503020204020204" charset="-122"/>
              <a:ea typeface="微软雅黑" panose="020B0503020204020204" charset="-122"/>
            </a:endParaRPr>
          </a:p>
        </p:txBody>
      </p:sp>
      <p:pic>
        <p:nvPicPr>
          <p:cNvPr id="8" name="图片 7"/>
          <p:cNvPicPr>
            <a:picLocks noChangeAspect="1"/>
          </p:cNvPicPr>
          <p:nvPr/>
        </p:nvPicPr>
        <p:blipFill>
          <a:blip r:embed="rId1"/>
          <a:stretch>
            <a:fillRect/>
          </a:stretch>
        </p:blipFill>
        <p:spPr>
          <a:xfrm>
            <a:off x="1166495" y="1561465"/>
            <a:ext cx="9858375" cy="4057650"/>
          </a:xfrm>
          <a:prstGeom prst="rect">
            <a:avLst/>
          </a:prstGeom>
        </p:spPr>
      </p:pic>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259"/>
          <p:cNvSpPr>
            <a:spLocks noChangeArrowheads="1"/>
          </p:cNvSpPr>
          <p:nvPr/>
        </p:nvSpPr>
        <p:spPr bwMode="auto">
          <a:xfrm>
            <a:off x="6314440" y="2457450"/>
            <a:ext cx="4953635" cy="9848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buNone/>
            </a:pPr>
            <a:r>
              <a:rPr lang="zh-CN" altLang="en-US" sz="6400" b="1" dirty="0">
                <a:solidFill>
                  <a:schemeClr val="accent1"/>
                </a:solidFill>
                <a:cs typeface="Arial" panose="020B0604020202020204" pitchFamily="34" charset="0"/>
              </a:rPr>
              <a:t>感谢您的观看！</a:t>
            </a:r>
            <a:endParaRPr lang="zh-CN" altLang="en-US" sz="6400" b="1" dirty="0">
              <a:solidFill>
                <a:schemeClr val="accent1"/>
              </a:solidFill>
              <a:cs typeface="Arial" panose="020B0604020202020204" pitchFamily="34" charset="0"/>
            </a:endParaRPr>
          </a:p>
        </p:txBody>
      </p:sp>
      <p:sp>
        <p:nvSpPr>
          <p:cNvPr id="15" name="Freeform 5"/>
          <p:cNvSpPr/>
          <p:nvPr/>
        </p:nvSpPr>
        <p:spPr bwMode="auto">
          <a:xfrm>
            <a:off x="3020941" y="3548259"/>
            <a:ext cx="2686968" cy="1038880"/>
          </a:xfrm>
          <a:custGeom>
            <a:avLst/>
            <a:gdLst>
              <a:gd name="T0" fmla="*/ 155 w 1401"/>
              <a:gd name="T1" fmla="*/ 0 h 441"/>
              <a:gd name="T2" fmla="*/ 0 w 1401"/>
              <a:gd name="T3" fmla="*/ 441 h 441"/>
              <a:gd name="T4" fmla="*/ 1230 w 1401"/>
              <a:gd name="T5" fmla="*/ 441 h 441"/>
              <a:gd name="T6" fmla="*/ 1401 w 1401"/>
              <a:gd name="T7" fmla="*/ 0 h 441"/>
              <a:gd name="T8" fmla="*/ 155 w 1401"/>
              <a:gd name="T9" fmla="*/ 0 h 441"/>
            </a:gdLst>
            <a:ahLst/>
            <a:cxnLst>
              <a:cxn ang="0">
                <a:pos x="T0" y="T1"/>
              </a:cxn>
              <a:cxn ang="0">
                <a:pos x="T2" y="T3"/>
              </a:cxn>
              <a:cxn ang="0">
                <a:pos x="T4" y="T5"/>
              </a:cxn>
              <a:cxn ang="0">
                <a:pos x="T6" y="T7"/>
              </a:cxn>
              <a:cxn ang="0">
                <a:pos x="T8" y="T9"/>
              </a:cxn>
            </a:cxnLst>
            <a:rect l="0" t="0" r="r" b="b"/>
            <a:pathLst>
              <a:path w="1401" h="441">
                <a:moveTo>
                  <a:pt x="155" y="0"/>
                </a:moveTo>
                <a:lnTo>
                  <a:pt x="0" y="441"/>
                </a:lnTo>
                <a:lnTo>
                  <a:pt x="1230" y="441"/>
                </a:lnTo>
                <a:lnTo>
                  <a:pt x="1401" y="0"/>
                </a:lnTo>
                <a:lnTo>
                  <a:pt x="155" y="0"/>
                </a:lnTo>
                <a:close/>
              </a:path>
            </a:pathLst>
          </a:custGeom>
          <a:solidFill>
            <a:schemeClr val="accent2"/>
          </a:solidFill>
          <a:ln>
            <a:noFill/>
          </a:ln>
        </p:spPr>
        <p:txBody>
          <a:bodyPr vert="horz" wrap="square" lIns="121904" tIns="60952" rIns="121904" bIns="60952" numCol="1" anchor="t" anchorCtr="0" compatLnSpc="1"/>
          <a:lstStyle/>
          <a:p>
            <a:endParaRPr lang="zh-CN" altLang="en-US" sz="1865" dirty="0"/>
          </a:p>
        </p:txBody>
      </p:sp>
      <p:sp>
        <p:nvSpPr>
          <p:cNvPr id="17" name="Freeform 6"/>
          <p:cNvSpPr/>
          <p:nvPr/>
        </p:nvSpPr>
        <p:spPr bwMode="auto">
          <a:xfrm>
            <a:off x="560677" y="1229151"/>
            <a:ext cx="2734045" cy="762384"/>
          </a:xfrm>
          <a:custGeom>
            <a:avLst/>
            <a:gdLst>
              <a:gd name="T0" fmla="*/ 171 w 1806"/>
              <a:gd name="T1" fmla="*/ 0 h 410"/>
              <a:gd name="T2" fmla="*/ 0 w 1806"/>
              <a:gd name="T3" fmla="*/ 410 h 410"/>
              <a:gd name="T4" fmla="*/ 1650 w 1806"/>
              <a:gd name="T5" fmla="*/ 410 h 410"/>
              <a:gd name="T6" fmla="*/ 1806 w 1806"/>
              <a:gd name="T7" fmla="*/ 0 h 410"/>
              <a:gd name="T8" fmla="*/ 171 w 1806"/>
              <a:gd name="T9" fmla="*/ 0 h 410"/>
            </a:gdLst>
            <a:ahLst/>
            <a:cxnLst>
              <a:cxn ang="0">
                <a:pos x="T0" y="T1"/>
              </a:cxn>
              <a:cxn ang="0">
                <a:pos x="T2" y="T3"/>
              </a:cxn>
              <a:cxn ang="0">
                <a:pos x="T4" y="T5"/>
              </a:cxn>
              <a:cxn ang="0">
                <a:pos x="T6" y="T7"/>
              </a:cxn>
              <a:cxn ang="0">
                <a:pos x="T8" y="T9"/>
              </a:cxn>
            </a:cxnLst>
            <a:rect l="0" t="0" r="r" b="b"/>
            <a:pathLst>
              <a:path w="1806" h="410">
                <a:moveTo>
                  <a:pt x="171" y="0"/>
                </a:moveTo>
                <a:lnTo>
                  <a:pt x="0" y="410"/>
                </a:lnTo>
                <a:lnTo>
                  <a:pt x="1650" y="410"/>
                </a:lnTo>
                <a:lnTo>
                  <a:pt x="1806" y="0"/>
                </a:lnTo>
                <a:lnTo>
                  <a:pt x="171" y="0"/>
                </a:lnTo>
                <a:close/>
              </a:path>
            </a:pathLst>
          </a:custGeom>
          <a:solidFill>
            <a:schemeClr val="accent1"/>
          </a:solidFill>
          <a:ln>
            <a:noFill/>
          </a:ln>
        </p:spPr>
        <p:txBody>
          <a:bodyPr vert="horz" wrap="square" lIns="121904" tIns="60952" rIns="121904" bIns="60952" numCol="1" anchor="t" anchorCtr="0" compatLnSpc="1"/>
          <a:lstStyle/>
          <a:p>
            <a:endParaRPr lang="zh-CN" altLang="en-US" sz="1865" dirty="0"/>
          </a:p>
        </p:txBody>
      </p:sp>
      <p:sp>
        <p:nvSpPr>
          <p:cNvPr id="20" name="Freeform 7"/>
          <p:cNvSpPr/>
          <p:nvPr/>
        </p:nvSpPr>
        <p:spPr bwMode="auto">
          <a:xfrm>
            <a:off x="139291" y="1568197"/>
            <a:ext cx="5850884" cy="3152649"/>
          </a:xfrm>
          <a:custGeom>
            <a:avLst/>
            <a:gdLst>
              <a:gd name="T0" fmla="*/ 436 w 2585"/>
              <a:gd name="T1" fmla="*/ 0 h 1134"/>
              <a:gd name="T2" fmla="*/ 0 w 2585"/>
              <a:gd name="T3" fmla="*/ 1134 h 1134"/>
              <a:gd name="T4" fmla="*/ 2149 w 2585"/>
              <a:gd name="T5" fmla="*/ 1134 h 1134"/>
              <a:gd name="T6" fmla="*/ 2585 w 2585"/>
              <a:gd name="T7" fmla="*/ 0 h 1134"/>
              <a:gd name="T8" fmla="*/ 436 w 2585"/>
              <a:gd name="T9" fmla="*/ 0 h 1134"/>
            </a:gdLst>
            <a:ahLst/>
            <a:cxnLst>
              <a:cxn ang="0">
                <a:pos x="T0" y="T1"/>
              </a:cxn>
              <a:cxn ang="0">
                <a:pos x="T2" y="T3"/>
              </a:cxn>
              <a:cxn ang="0">
                <a:pos x="T4" y="T5"/>
              </a:cxn>
              <a:cxn ang="0">
                <a:pos x="T6" y="T7"/>
              </a:cxn>
              <a:cxn ang="0">
                <a:pos x="T8" y="T9"/>
              </a:cxn>
            </a:cxnLst>
            <a:rect l="0" t="0" r="r" b="b"/>
            <a:pathLst>
              <a:path w="2585" h="1134">
                <a:moveTo>
                  <a:pt x="436" y="0"/>
                </a:moveTo>
                <a:lnTo>
                  <a:pt x="0" y="1134"/>
                </a:lnTo>
                <a:lnTo>
                  <a:pt x="2149" y="1134"/>
                </a:lnTo>
                <a:lnTo>
                  <a:pt x="2585" y="0"/>
                </a:lnTo>
                <a:lnTo>
                  <a:pt x="436" y="0"/>
                </a:lnTo>
                <a:close/>
              </a:path>
            </a:pathLst>
          </a:custGeom>
          <a:blipFill dpi="0" rotWithShape="1">
            <a:blip r:embed="rId1" cstate="print"/>
            <a:srcRect/>
            <a:stretch>
              <a:fillRect/>
            </a:stretch>
          </a:blipFill>
          <a:ln>
            <a:noFill/>
          </a:ln>
        </p:spPr>
        <p:txBody>
          <a:bodyPr vert="horz" wrap="square" lIns="121904" tIns="60952" rIns="121904" bIns="60952" numCol="1" anchor="t" anchorCtr="0" compatLnSpc="1"/>
          <a:lstStyle/>
          <a:p>
            <a:endParaRPr lang="zh-CN" altLang="en-US" sz="1865" dirty="0"/>
          </a:p>
        </p:txBody>
      </p:sp>
      <p:sp>
        <p:nvSpPr>
          <p:cNvPr id="22" name="Freeform 8"/>
          <p:cNvSpPr/>
          <p:nvPr/>
        </p:nvSpPr>
        <p:spPr bwMode="auto">
          <a:xfrm>
            <a:off x="454617" y="4275537"/>
            <a:ext cx="3220596" cy="1265697"/>
          </a:xfrm>
          <a:custGeom>
            <a:avLst/>
            <a:gdLst>
              <a:gd name="T0" fmla="*/ 233 w 1869"/>
              <a:gd name="T1" fmla="*/ 0 h 598"/>
              <a:gd name="T2" fmla="*/ 0 w 1869"/>
              <a:gd name="T3" fmla="*/ 598 h 598"/>
              <a:gd name="T4" fmla="*/ 1635 w 1869"/>
              <a:gd name="T5" fmla="*/ 598 h 598"/>
              <a:gd name="T6" fmla="*/ 1869 w 1869"/>
              <a:gd name="T7" fmla="*/ 0 h 598"/>
              <a:gd name="T8" fmla="*/ 233 w 1869"/>
              <a:gd name="T9" fmla="*/ 0 h 598"/>
            </a:gdLst>
            <a:ahLst/>
            <a:cxnLst>
              <a:cxn ang="0">
                <a:pos x="T0" y="T1"/>
              </a:cxn>
              <a:cxn ang="0">
                <a:pos x="T2" y="T3"/>
              </a:cxn>
              <a:cxn ang="0">
                <a:pos x="T4" y="T5"/>
              </a:cxn>
              <a:cxn ang="0">
                <a:pos x="T6" y="T7"/>
              </a:cxn>
              <a:cxn ang="0">
                <a:pos x="T8" y="T9"/>
              </a:cxn>
            </a:cxnLst>
            <a:rect l="0" t="0" r="r" b="b"/>
            <a:pathLst>
              <a:path w="1869" h="598">
                <a:moveTo>
                  <a:pt x="233" y="0"/>
                </a:moveTo>
                <a:lnTo>
                  <a:pt x="0" y="598"/>
                </a:lnTo>
                <a:lnTo>
                  <a:pt x="1635" y="598"/>
                </a:lnTo>
                <a:lnTo>
                  <a:pt x="1869" y="0"/>
                </a:lnTo>
                <a:lnTo>
                  <a:pt x="233" y="0"/>
                </a:lnTo>
                <a:close/>
              </a:path>
            </a:pathLst>
          </a:custGeom>
          <a:solidFill>
            <a:schemeClr val="accent4"/>
          </a:solidFill>
          <a:ln>
            <a:noFill/>
          </a:ln>
        </p:spPr>
        <p:txBody>
          <a:bodyPr vert="horz" wrap="square" lIns="121904" tIns="60952" rIns="121904" bIns="60952" numCol="1" anchor="t" anchorCtr="0" compatLnSpc="1"/>
          <a:lstStyle/>
          <a:p>
            <a:endParaRPr lang="zh-CN" altLang="en-US" sz="1865" dirty="0"/>
          </a:p>
        </p:txBody>
      </p:sp>
      <p:sp>
        <p:nvSpPr>
          <p:cNvPr id="3" name="TextBox 25"/>
          <p:cNvSpPr txBox="1"/>
          <p:nvPr/>
        </p:nvSpPr>
        <p:spPr>
          <a:xfrm>
            <a:off x="8391909" y="4368383"/>
            <a:ext cx="1607820" cy="378460"/>
          </a:xfrm>
          <a:prstGeom prst="rect">
            <a:avLst/>
          </a:prstGeom>
          <a:noFill/>
        </p:spPr>
        <p:txBody>
          <a:bodyPr wrap="none" rtlCol="0">
            <a:spAutoFit/>
          </a:bodyPr>
          <a:lstStyle/>
          <a:p>
            <a:pPr algn="l"/>
            <a:r>
              <a:rPr lang="zh-CN" altLang="en-US" sz="1865" dirty="0">
                <a:solidFill>
                  <a:schemeClr val="tx1">
                    <a:lumMod val="65000"/>
                    <a:lumOff val="35000"/>
                  </a:schemeClr>
                </a:solidFill>
                <a:latin typeface="微软雅黑" panose="020B0503020204020204" charset="-122"/>
                <a:ea typeface="微软雅黑" panose="020B0503020204020204" charset="-122"/>
              </a:rPr>
              <a:t>主讲人：周颖</a:t>
            </a:r>
            <a:endParaRPr lang="zh-CN" altLang="en-US" sz="1865" dirty="0">
              <a:solidFill>
                <a:schemeClr val="tx1">
                  <a:lumMod val="65000"/>
                  <a:lumOff val="35000"/>
                </a:schemeClr>
              </a:solidFill>
              <a:latin typeface="微软雅黑" panose="020B0503020204020204" charset="-122"/>
              <a:ea typeface="微软雅黑" panose="020B0503020204020204" charset="-122"/>
            </a:endParaRPr>
          </a:p>
        </p:txBody>
      </p:sp>
      <p:sp>
        <p:nvSpPr>
          <p:cNvPr id="2" name="矩形 1"/>
          <p:cNvSpPr/>
          <p:nvPr/>
        </p:nvSpPr>
        <p:spPr>
          <a:xfrm>
            <a:off x="9883140" y="5680287"/>
            <a:ext cx="101600" cy="468207"/>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5" name="TextBox 25"/>
          <p:cNvSpPr txBox="1"/>
          <p:nvPr/>
        </p:nvSpPr>
        <p:spPr>
          <a:xfrm>
            <a:off x="10015816" y="5706116"/>
            <a:ext cx="1607820" cy="378460"/>
          </a:xfrm>
          <a:prstGeom prst="rect">
            <a:avLst/>
          </a:prstGeom>
          <a:noFill/>
        </p:spPr>
        <p:txBody>
          <a:bodyPr wrap="none" rtlCol="0">
            <a:spAutoFit/>
          </a:bodyPr>
          <a:lstStyle/>
          <a:p>
            <a:pPr algn="l"/>
            <a:r>
              <a:rPr lang="zh-CN" altLang="en-US" sz="1865" dirty="0">
                <a:solidFill>
                  <a:schemeClr val="tx1">
                    <a:lumMod val="65000"/>
                    <a:lumOff val="35000"/>
                  </a:schemeClr>
                </a:solidFill>
                <a:latin typeface="微软雅黑" panose="020B0503020204020204" charset="-122"/>
                <a:ea typeface="微软雅黑" panose="020B0503020204020204" charset="-122"/>
              </a:rPr>
              <a:t>冀中职业学院</a:t>
            </a:r>
            <a:endParaRPr lang="zh-CN" altLang="en-US" sz="1865" dirty="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ransition spd="med">
    <p:cover dir="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8.1.2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任务8.1制作财务比率分析表</a:t>
            </a:r>
            <a:endParaRPr b="1" dirty="0">
              <a:solidFill>
                <a:schemeClr val="bg1"/>
              </a:solidFill>
              <a:latin typeface="+mn-ea"/>
            </a:endParaRPr>
          </a:p>
        </p:txBody>
      </p:sp>
      <p:sp>
        <p:nvSpPr>
          <p:cNvPr id="2" name="文本框 1"/>
          <p:cNvSpPr txBox="1"/>
          <p:nvPr/>
        </p:nvSpPr>
        <p:spPr>
          <a:xfrm>
            <a:off x="385445" y="1028700"/>
            <a:ext cx="11324590" cy="516953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1.分析偿债能力比率指标</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偿债能力的衡量方法有两种，一种是比较可供偿债资产与债务的存量，资产存量超过债务存量较多，则认为偿债能力较强；另一种是比较经营活动现金流量和偿债所需现金，如果产生的现金超过需要的现金较多，则认为偿债能力较强。</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债务一般按到期时间分为短期债务和长期债务，偿债能力分析也由此分为短期偿债能力分析和长期偿债能力分析。</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偿债能力主要包括</a:t>
            </a:r>
            <a:r>
              <a:rPr lang="zh-CN" altLang="en-US" sz="2000" b="1">
                <a:latin typeface="微软雅黑" panose="020B0503020204020204" charset="-122"/>
                <a:ea typeface="微软雅黑" panose="020B0503020204020204" charset="-122"/>
                <a:cs typeface="微软雅黑" panose="020B0503020204020204" charset="-122"/>
              </a:rPr>
              <a:t>流动比率</a:t>
            </a:r>
            <a:r>
              <a:rPr lang="zh-CN" altLang="en-US" sz="2000">
                <a:latin typeface="微软雅黑" panose="020B0503020204020204" charset="-122"/>
                <a:ea typeface="微软雅黑" panose="020B0503020204020204" charset="-122"/>
                <a:cs typeface="微软雅黑" panose="020B0503020204020204" charset="-122"/>
              </a:rPr>
              <a:t>、</a:t>
            </a:r>
            <a:r>
              <a:rPr lang="zh-CN" altLang="en-US" sz="2000" b="1">
                <a:latin typeface="微软雅黑" panose="020B0503020204020204" charset="-122"/>
                <a:ea typeface="微软雅黑" panose="020B0503020204020204" charset="-122"/>
                <a:cs typeface="微软雅黑" panose="020B0503020204020204" charset="-122"/>
              </a:rPr>
              <a:t>速动比率</a:t>
            </a:r>
            <a:r>
              <a:rPr lang="zh-CN" altLang="en-US" sz="2000">
                <a:latin typeface="微软雅黑" panose="020B0503020204020204" charset="-122"/>
                <a:ea typeface="微软雅黑" panose="020B0503020204020204" charset="-122"/>
                <a:cs typeface="微软雅黑" panose="020B0503020204020204" charset="-122"/>
              </a:rPr>
              <a:t>、</a:t>
            </a:r>
            <a:r>
              <a:rPr lang="zh-CN" altLang="en-US" sz="2000" b="1">
                <a:latin typeface="微软雅黑" panose="020B0503020204020204" charset="-122"/>
                <a:ea typeface="微软雅黑" panose="020B0503020204020204" charset="-122"/>
                <a:cs typeface="微软雅黑" panose="020B0503020204020204" charset="-122"/>
              </a:rPr>
              <a:t>资产负债率</a:t>
            </a:r>
            <a:r>
              <a:rPr lang="zh-CN" altLang="en-US" sz="2000">
                <a:latin typeface="微软雅黑" panose="020B0503020204020204" charset="-122"/>
                <a:ea typeface="微软雅黑" panose="020B0503020204020204" charset="-122"/>
                <a:cs typeface="微软雅黑" panose="020B0503020204020204" charset="-122"/>
              </a:rPr>
              <a:t>、</a:t>
            </a:r>
            <a:r>
              <a:rPr lang="zh-CN" altLang="en-US" sz="2000" b="1">
                <a:latin typeface="微软雅黑" panose="020B0503020204020204" charset="-122"/>
                <a:ea typeface="微软雅黑" panose="020B0503020204020204" charset="-122"/>
                <a:cs typeface="微软雅黑" panose="020B0503020204020204" charset="-122"/>
              </a:rPr>
              <a:t>产权比率</a:t>
            </a:r>
            <a:r>
              <a:rPr lang="zh-CN" altLang="en-US" sz="2000">
                <a:latin typeface="微软雅黑" panose="020B0503020204020204" charset="-122"/>
                <a:ea typeface="微软雅黑" panose="020B0503020204020204" charset="-122"/>
                <a:cs typeface="微软雅黑" panose="020B0503020204020204" charset="-122"/>
              </a:rPr>
              <a:t>四个部分。</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(1)流动比率是指流动资产与流动负债之比。其公式为</a:t>
            </a:r>
            <a:endParaRPr lang="zh-CN" altLang="en-US" sz="2000">
              <a:latin typeface="微软雅黑" panose="020B0503020204020204" charset="-122"/>
              <a:ea typeface="微软雅黑" panose="020B0503020204020204" charset="-122"/>
              <a:cs typeface="微软雅黑" panose="020B0503020204020204" charset="-122"/>
            </a:endParaRPr>
          </a:p>
          <a:p>
            <a:pPr indent="508000" algn="ctr" fontAlgn="auto">
              <a:lnSpc>
                <a:spcPct val="1500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流动比率=流动资产/流动负债</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流动比率表明每一元流动负债有多少流动资产作为保障，流动比例越大，通常短期偿债能力越强。一般认为，生产企业合理的最低流动比率是2。</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8.1.2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任务8.1制作财务比率分析表</a:t>
            </a:r>
            <a:endParaRPr b="1" dirty="0">
              <a:solidFill>
                <a:schemeClr val="bg1"/>
              </a:solidFill>
              <a:latin typeface="+mn-ea"/>
            </a:endParaRPr>
          </a:p>
        </p:txBody>
      </p:sp>
      <p:sp>
        <p:nvSpPr>
          <p:cNvPr id="2" name="文本框 1"/>
          <p:cNvSpPr txBox="1"/>
          <p:nvPr/>
        </p:nvSpPr>
        <p:spPr>
          <a:xfrm>
            <a:off x="584200" y="956945"/>
            <a:ext cx="11034395" cy="516953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(2)速动比率是指扣除存货后的流动资产和流动负债的比值，其公式为</a:t>
            </a:r>
            <a:endParaRPr lang="zh-CN" altLang="en-US" sz="2000">
              <a:latin typeface="微软雅黑" panose="020B0503020204020204" charset="-122"/>
              <a:ea typeface="微软雅黑" panose="020B0503020204020204" charset="-122"/>
              <a:cs typeface="微软雅黑" panose="020B0503020204020204" charset="-122"/>
            </a:endParaRPr>
          </a:p>
          <a:p>
            <a:pPr indent="508000" algn="ctr" fontAlgn="auto">
              <a:lnSpc>
                <a:spcPct val="1500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速动比率=速动资产/流动负债</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速动比率表明每一元流动负债有多少速动资产作为偿债保障。一般情况下，速动比率越大，短期偿债能力越强。速动比率过低，企业会面临偿债风险；但速动比率过高，会因占用现金及应收账款过多而增加企业的机会成本。</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(3)资产负债率是指公司的负债总额和资产总额的比率，其公式为</a:t>
            </a:r>
            <a:endParaRPr lang="zh-CN" altLang="en-US" sz="2000">
              <a:latin typeface="微软雅黑" panose="020B0503020204020204" charset="-122"/>
              <a:ea typeface="微软雅黑" panose="020B0503020204020204" charset="-122"/>
              <a:cs typeface="微软雅黑" panose="020B0503020204020204" charset="-122"/>
            </a:endParaRPr>
          </a:p>
          <a:p>
            <a:pPr indent="508000" algn="ctr" fontAlgn="auto">
              <a:lnSpc>
                <a:spcPct val="1500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资产负债率=(负债总额/资产总额)×100%</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资产负债率反映总资产中有多大比例是通过负债取得的，可以衡量企业清算时资产对债权人权益的保障程度。当资产负债率高于50</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，表明企业资产来源主要依靠的是负债，财务风险较大。当资产负债率低于50</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，表明企业资产的主要来源是所有者权益，财务比较稳健。这一比率越低，表明企业资产对负债的保障能力越高，企业的长期偿债能力越强。</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8.1.2 任务实施</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任务8.1制作财务比率分析表</a:t>
            </a:r>
            <a:endParaRPr b="1" dirty="0">
              <a:solidFill>
                <a:schemeClr val="bg1"/>
              </a:solidFill>
              <a:latin typeface="+mn-ea"/>
            </a:endParaRPr>
          </a:p>
        </p:txBody>
      </p:sp>
      <p:sp>
        <p:nvSpPr>
          <p:cNvPr id="2" name="文本框 1"/>
          <p:cNvSpPr txBox="1"/>
          <p:nvPr/>
        </p:nvSpPr>
        <p:spPr>
          <a:xfrm>
            <a:off x="794385" y="1149985"/>
            <a:ext cx="10541635" cy="286131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(4)产权比率是指公司负债总额与股东权利总额(所有者权益)的比率，其公式为</a:t>
            </a:r>
            <a:endParaRPr lang="zh-CN" altLang="en-US" sz="2000">
              <a:latin typeface="微软雅黑" panose="020B0503020204020204" charset="-122"/>
              <a:ea typeface="微软雅黑" panose="020B0503020204020204" charset="-122"/>
              <a:cs typeface="微软雅黑" panose="020B0503020204020204" charset="-122"/>
            </a:endParaRPr>
          </a:p>
          <a:p>
            <a:pPr indent="508000" algn="ctr" fontAlgn="auto">
              <a:lnSpc>
                <a:spcPct val="1500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产权比率=(负债总额/所有者权益)×100%</a:t>
            </a:r>
            <a:endParaRPr lang="zh-CN" altLang="en-US" sz="2000">
              <a:solidFill>
                <a:srgbClr val="C00000"/>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产权比率不仅反映了由债权人提供的资本与所有者提供的资本的相对关系，即企业财务结构是否稳定；而且反映了债权人资本受股东权益保障的程度，或者是企业清算时对债权人利益的保障程度。一般来说，这一比率越低，表明企业长期偿债能力越强，债权人权益保障程度越高。</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tags/tag1.xml><?xml version="1.0" encoding="utf-8"?>
<p:tagLst xmlns:p="http://schemas.openxmlformats.org/presentationml/2006/main">
  <p:tag name="MH" val="20170421102027"/>
  <p:tag name="MH_LIBRARY" val="CONTENTS"/>
  <p:tag name="MH_TYPE" val="OTHERS"/>
  <p:tag name="ID" val="626775"/>
</p:tagLst>
</file>

<file path=ppt/tags/tag10.xml><?xml version="1.0" encoding="utf-8"?>
<p:tagLst xmlns:p="http://schemas.openxmlformats.org/presentationml/2006/main">
  <p:tag name="KSO_WM_DIAGRAM_VIRTUALLY_FRAME" val="{&quot;height&quot;:389.4523359580053,&quot;left&quot;:44.67034120734907,&quot;top&quot;:90.32496062992124,&quot;width&quot;:513.0647769028872}"/>
</p:tagLst>
</file>

<file path=ppt/tags/tag11.xml><?xml version="1.0" encoding="utf-8"?>
<p:tagLst xmlns:p="http://schemas.openxmlformats.org/presentationml/2006/main">
  <p:tag name="MH" val="20170421102027"/>
  <p:tag name="MH_LIBRARY" val="CONTENTS"/>
  <p:tag name="MH_AUTOCOLOR" val="TRUE"/>
  <p:tag name="ID" val="626775"/>
  <p:tag name="MH_TYPE" val="CONTENTS_SECTION"/>
</p:tagLst>
</file>

<file path=ppt/tags/tag12.xml><?xml version="1.0" encoding="utf-8"?>
<p:tagLst xmlns:p="http://schemas.openxmlformats.org/presentationml/2006/main">
  <p:tag name="commondata" val="eyJoZGlkIjoiNmE4YWE2NWM2NjkyMzUxOGRkNDNkNjJlMmYxYjJlZDkifQ=="/>
</p:tagLst>
</file>

<file path=ppt/tags/tag2.xml><?xml version="1.0" encoding="utf-8"?>
<p:tagLst xmlns:p="http://schemas.openxmlformats.org/presentationml/2006/main">
  <p:tag name="KSO_WM_DIAGRAM_VIRTUALLY_FRAME" val="{&quot;height&quot;:389.4523359580053,&quot;left&quot;:44.67034120734907,&quot;top&quot;:90.32496062992124,&quot;width&quot;:513.0647769028872}"/>
</p:tagLst>
</file>

<file path=ppt/tags/tag3.xml><?xml version="1.0" encoding="utf-8"?>
<p:tagLst xmlns:p="http://schemas.openxmlformats.org/presentationml/2006/main">
  <p:tag name="MH" val="20170421102027"/>
  <p:tag name="MH_LIBRARY" val="CONTENTS"/>
  <p:tag name="MH_TYPE" val="ENTRY"/>
  <p:tag name="ID" val="626775"/>
  <p:tag name="MH_ORDER" val="1"/>
  <p:tag name="KSO_WM_DIAGRAM_VIRTUALLY_FRAME" val="{&quot;height&quot;:389.4523359580053,&quot;left&quot;:44.67034120734907,&quot;top&quot;:90.32496062992124,&quot;width&quot;:513.0647769028872}"/>
</p:tagLst>
</file>

<file path=ppt/tags/tag4.xml><?xml version="1.0" encoding="utf-8"?>
<p:tagLst xmlns:p="http://schemas.openxmlformats.org/presentationml/2006/main">
  <p:tag name="KSO_WM_DIAGRAM_VIRTUALLY_FRAME" val="{&quot;height&quot;:389.4523359580053,&quot;left&quot;:44.67034120734907,&quot;top&quot;:90.32496062992124,&quot;width&quot;:513.0647769028872}"/>
</p:tagLst>
</file>

<file path=ppt/tags/tag5.xml><?xml version="1.0" encoding="utf-8"?>
<p:tagLst xmlns:p="http://schemas.openxmlformats.org/presentationml/2006/main">
  <p:tag name="KSO_WM_DIAGRAM_VIRTUALLY_FRAME" val="{&quot;height&quot;:389.4523359580053,&quot;left&quot;:44.67034120734907,&quot;top&quot;:90.32496062992124,&quot;width&quot;:513.0647769028872}"/>
</p:tagLst>
</file>

<file path=ppt/tags/tag6.xml><?xml version="1.0" encoding="utf-8"?>
<p:tagLst xmlns:p="http://schemas.openxmlformats.org/presentationml/2006/main">
  <p:tag name="MH" val="20170421102027"/>
  <p:tag name="MH_LIBRARY" val="CONTENTS"/>
  <p:tag name="MH_TYPE" val="ENTRY"/>
  <p:tag name="ID" val="626775"/>
  <p:tag name="MH_ORDER" val="1"/>
  <p:tag name="KSO_WM_DIAGRAM_VIRTUALLY_FRAME" val="{&quot;height&quot;:389.4523359580053,&quot;left&quot;:44.67034120734907,&quot;top&quot;:90.32496062992124,&quot;width&quot;:513.0647769028872}"/>
</p:tagLst>
</file>

<file path=ppt/tags/tag7.xml><?xml version="1.0" encoding="utf-8"?>
<p:tagLst xmlns:p="http://schemas.openxmlformats.org/presentationml/2006/main">
  <p:tag name="KSO_WM_DIAGRAM_VIRTUALLY_FRAME" val="{&quot;height&quot;:389.4523359580053,&quot;left&quot;:44.67034120734907,&quot;top&quot;:90.32496062992124,&quot;width&quot;:513.0647769028872}"/>
</p:tagLst>
</file>

<file path=ppt/tags/tag8.xml><?xml version="1.0" encoding="utf-8"?>
<p:tagLst xmlns:p="http://schemas.openxmlformats.org/presentationml/2006/main">
  <p:tag name="KSO_WM_DIAGRAM_VIRTUALLY_FRAME" val="{&quot;height&quot;:389.4523359580053,&quot;left&quot;:44.67034120734907,&quot;top&quot;:90.32496062992124,&quot;width&quot;:513.0647769028872}"/>
</p:tagLst>
</file>

<file path=ppt/tags/tag9.xml><?xml version="1.0" encoding="utf-8"?>
<p:tagLst xmlns:p="http://schemas.openxmlformats.org/presentationml/2006/main">
  <p:tag name="MH" val="20170421102027"/>
  <p:tag name="MH_LIBRARY" val="CONTENTS"/>
  <p:tag name="MH_TYPE" val="ENTRY"/>
  <p:tag name="ID" val="626775"/>
  <p:tag name="MH_ORDER" val="1"/>
  <p:tag name="KSO_WM_DIAGRAM_VIRTUALLY_FRAME" val="{&quot;height&quot;:389.4523359580053,&quot;left&quot;:44.67034120734907,&quot;top&quot;:90.32496062992124,&quot;width&quot;:513.0647769028872}"/>
</p:tagLst>
</file>

<file path=ppt/theme/theme1.xml><?xml version="1.0" encoding="utf-8"?>
<a:theme xmlns:a="http://schemas.openxmlformats.org/drawingml/2006/main" name="Office 主题​​">
  <a:themeElements>
    <a:clrScheme name="自定义 1065">
      <a:dk1>
        <a:sysClr val="windowText" lastClr="000000"/>
      </a:dk1>
      <a:lt1>
        <a:sysClr val="window" lastClr="FFFFFF"/>
      </a:lt1>
      <a:dk2>
        <a:srgbClr val="5A6378"/>
      </a:dk2>
      <a:lt2>
        <a:srgbClr val="D4D4D6"/>
      </a:lt2>
      <a:accent1>
        <a:srgbClr val="33739F"/>
      </a:accent1>
      <a:accent2>
        <a:srgbClr val="5FC0C9"/>
      </a:accent2>
      <a:accent3>
        <a:srgbClr val="33739F"/>
      </a:accent3>
      <a:accent4>
        <a:srgbClr val="5FC0C9"/>
      </a:accent4>
      <a:accent5>
        <a:srgbClr val="33739F"/>
      </a:accent5>
      <a:accent6>
        <a:srgbClr val="5FC0C9"/>
      </a:accent6>
      <a:hlink>
        <a:srgbClr val="168BBA"/>
      </a:hlink>
      <a:folHlink>
        <a:srgbClr val="68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13981</Words>
  <Application>WPS 演示</Application>
  <PresentationFormat>宽屏</PresentationFormat>
  <Paragraphs>699</Paragraphs>
  <Slides>67</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67</vt:i4>
      </vt:variant>
    </vt:vector>
  </HeadingPairs>
  <TitlesOfParts>
    <vt:vector size="78" baseType="lpstr">
      <vt:lpstr>Arial</vt:lpstr>
      <vt:lpstr>宋体</vt:lpstr>
      <vt:lpstr>Wingdings</vt:lpstr>
      <vt:lpstr>微软雅黑</vt:lpstr>
      <vt:lpstr>Calibri</vt:lpstr>
      <vt:lpstr>华文细黑</vt:lpstr>
      <vt:lpstr>Arial Narrow</vt:lpstr>
      <vt:lpstr>Arial Unicode MS</vt:lpstr>
      <vt:lpstr>方正小标宋简体</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陆梓里</cp:lastModifiedBy>
  <cp:revision>160</cp:revision>
  <dcterms:created xsi:type="dcterms:W3CDTF">2019-06-19T02:08:00Z</dcterms:created>
  <dcterms:modified xsi:type="dcterms:W3CDTF">2024-05-20T17:49:38Z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0E59EB6EDB634863B15788F89B9785D4_11</vt:lpwstr>
  </property>
</Properties>
</file>