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0" r:id="rId3"/>
    <p:sldId id="276" r:id="rId5"/>
    <p:sldId id="268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5" r:id="rId17"/>
    <p:sldId id="326" r:id="rId18"/>
    <p:sldId id="328" r:id="rId19"/>
    <p:sldId id="329" r:id="rId20"/>
    <p:sldId id="330" r:id="rId21"/>
    <p:sldId id="331" r:id="rId22"/>
    <p:sldId id="332" r:id="rId23"/>
    <p:sldId id="339" r:id="rId24"/>
    <p:sldId id="340" r:id="rId25"/>
    <p:sldId id="341" r:id="rId26"/>
    <p:sldId id="333" r:id="rId27"/>
    <p:sldId id="334" r:id="rId28"/>
    <p:sldId id="335" r:id="rId29"/>
    <p:sldId id="336" r:id="rId30"/>
    <p:sldId id="337" r:id="rId31"/>
    <p:sldId id="338" r:id="rId32"/>
    <p:sldId id="342" r:id="rId33"/>
    <p:sldId id="343" r:id="rId34"/>
    <p:sldId id="344" r:id="rId35"/>
    <p:sldId id="347" r:id="rId36"/>
    <p:sldId id="348" r:id="rId37"/>
    <p:sldId id="349" r:id="rId38"/>
    <p:sldId id="350" r:id="rId39"/>
    <p:sldId id="351" r:id="rId40"/>
    <p:sldId id="352" r:id="rId41"/>
    <p:sldId id="353" r:id="rId42"/>
    <p:sldId id="354" r:id="rId43"/>
    <p:sldId id="355" r:id="rId44"/>
    <p:sldId id="356" r:id="rId45"/>
    <p:sldId id="357" r:id="rId46"/>
    <p:sldId id="358" r:id="rId47"/>
    <p:sldId id="359" r:id="rId48"/>
    <p:sldId id="360" r:id="rId49"/>
    <p:sldId id="361" r:id="rId50"/>
    <p:sldId id="362" r:id="rId51"/>
    <p:sldId id="363" r:id="rId52"/>
    <p:sldId id="367" r:id="rId53"/>
    <p:sldId id="365" r:id="rId54"/>
    <p:sldId id="366" r:id="rId55"/>
    <p:sldId id="368" r:id="rId56"/>
    <p:sldId id="369" r:id="rId57"/>
    <p:sldId id="370" r:id="rId58"/>
    <p:sldId id="372" r:id="rId59"/>
    <p:sldId id="373" r:id="rId60"/>
    <p:sldId id="374" r:id="rId61"/>
    <p:sldId id="376" r:id="rId62"/>
    <p:sldId id="378" r:id="rId63"/>
    <p:sldId id="379" r:id="rId64"/>
    <p:sldId id="380" r:id="rId65"/>
    <p:sldId id="381" r:id="rId66"/>
    <p:sldId id="382" r:id="rId67"/>
    <p:sldId id="383" r:id="rId68"/>
    <p:sldId id="384" r:id="rId69"/>
    <p:sldId id="385" r:id="rId70"/>
    <p:sldId id="391" r:id="rId71"/>
    <p:sldId id="392" r:id="rId72"/>
    <p:sldId id="393" r:id="rId73"/>
    <p:sldId id="394" r:id="rId74"/>
    <p:sldId id="388" r:id="rId75"/>
    <p:sldId id="395" r:id="rId76"/>
    <p:sldId id="396" r:id="rId77"/>
    <p:sldId id="397" r:id="rId78"/>
    <p:sldId id="398" r:id="rId79"/>
    <p:sldId id="399" r:id="rId80"/>
    <p:sldId id="401" r:id="rId81"/>
    <p:sldId id="402" r:id="rId82"/>
    <p:sldId id="403" r:id="rId83"/>
    <p:sldId id="404" r:id="rId84"/>
    <p:sldId id="308" r:id="rId85"/>
  </p:sldIdLst>
  <p:sldSz cx="12192000" cy="6858000"/>
  <p:notesSz cx="6858000" cy="9144000"/>
  <p:custDataLst>
    <p:tags r:id="rId8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7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17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9" Type="http://schemas.openxmlformats.org/officeDocument/2006/relationships/tags" Target="tags/tag31.xml"/><Relationship Id="rId88" Type="http://schemas.openxmlformats.org/officeDocument/2006/relationships/tableStyles" Target="tableStyles.xml"/><Relationship Id="rId87" Type="http://schemas.openxmlformats.org/officeDocument/2006/relationships/viewProps" Target="viewProps.xml"/><Relationship Id="rId86" Type="http://schemas.openxmlformats.org/officeDocument/2006/relationships/presProps" Target="presProps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260648"/>
            <a:ext cx="431371" cy="384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64637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7" y="177133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64637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7" y="177133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64637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7" y="177133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3175"/>
            <a:ext cx="10515600" cy="89217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990601"/>
            <a:ext cx="10515600" cy="518636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6096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2192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8288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4384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4FC0-BF45-45E8-9147-F541154F2C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37EA-924C-4D97-BF4A-87F43C8944C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6288484"/>
            <a:ext cx="12192000" cy="596900"/>
          </a:xfrm>
          <a:prstGeom prst="rect">
            <a:avLst/>
          </a:prstGeom>
          <a:solidFill>
            <a:srgbClr val="337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65" dirty="0"/>
              <a:t>冀中职业学院</a:t>
            </a:r>
            <a:endParaRPr lang="zh-CN" altLang="en-US" sz="1865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1"/>
            <a:ext cx="10972800" cy="4525963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9" Type="http://schemas.openxmlformats.org/officeDocument/2006/relationships/tags" Target="../tags/tag29.xml"/><Relationship Id="rId28" Type="http://schemas.openxmlformats.org/officeDocument/2006/relationships/tags" Target="../tags/tag28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152727" y="2819400"/>
            <a:ext cx="6126480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>
              <a:buNone/>
            </a:pPr>
            <a:r>
              <a:rPr lang="zh-CN" altLang="en-US" sz="3735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使用</a:t>
            </a:r>
            <a:r>
              <a:rPr lang="en-US" altLang="zh-CN" sz="3735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Excel</a:t>
            </a:r>
            <a:r>
              <a:rPr lang="zh-CN" altLang="en-US" sz="3735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的公式与函数</a:t>
            </a:r>
            <a:endParaRPr lang="zh-CN" altLang="en-US" sz="3735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6207605" y="1567881"/>
            <a:ext cx="3552395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6400" b="1" dirty="0">
                <a:solidFill>
                  <a:schemeClr val="accent1"/>
                </a:solidFill>
                <a:cs typeface="Arial" panose="020B0604020202020204" pitchFamily="34" charset="0"/>
              </a:rPr>
              <a:t>项目二</a:t>
            </a:r>
            <a:endParaRPr lang="zh-CN" altLang="en-US" sz="64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3020941" y="3548259"/>
            <a:ext cx="2686968" cy="1038880"/>
          </a:xfrm>
          <a:custGeom>
            <a:avLst/>
            <a:gdLst>
              <a:gd name="T0" fmla="*/ 155 w 1401"/>
              <a:gd name="T1" fmla="*/ 0 h 441"/>
              <a:gd name="T2" fmla="*/ 0 w 1401"/>
              <a:gd name="T3" fmla="*/ 441 h 441"/>
              <a:gd name="T4" fmla="*/ 1230 w 1401"/>
              <a:gd name="T5" fmla="*/ 441 h 441"/>
              <a:gd name="T6" fmla="*/ 1401 w 1401"/>
              <a:gd name="T7" fmla="*/ 0 h 441"/>
              <a:gd name="T8" fmla="*/ 155 w 1401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441">
                <a:moveTo>
                  <a:pt x="155" y="0"/>
                </a:moveTo>
                <a:lnTo>
                  <a:pt x="0" y="441"/>
                </a:lnTo>
                <a:lnTo>
                  <a:pt x="1230" y="441"/>
                </a:lnTo>
                <a:lnTo>
                  <a:pt x="1401" y="0"/>
                </a:lnTo>
                <a:lnTo>
                  <a:pt x="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17" name="Freeform 6"/>
          <p:cNvSpPr/>
          <p:nvPr/>
        </p:nvSpPr>
        <p:spPr bwMode="auto">
          <a:xfrm>
            <a:off x="560677" y="1229151"/>
            <a:ext cx="2734045" cy="762384"/>
          </a:xfrm>
          <a:custGeom>
            <a:avLst/>
            <a:gdLst>
              <a:gd name="T0" fmla="*/ 171 w 1806"/>
              <a:gd name="T1" fmla="*/ 0 h 410"/>
              <a:gd name="T2" fmla="*/ 0 w 1806"/>
              <a:gd name="T3" fmla="*/ 410 h 410"/>
              <a:gd name="T4" fmla="*/ 1650 w 1806"/>
              <a:gd name="T5" fmla="*/ 410 h 410"/>
              <a:gd name="T6" fmla="*/ 1806 w 1806"/>
              <a:gd name="T7" fmla="*/ 0 h 410"/>
              <a:gd name="T8" fmla="*/ 171 w 1806"/>
              <a:gd name="T9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6" h="410">
                <a:moveTo>
                  <a:pt x="171" y="0"/>
                </a:moveTo>
                <a:lnTo>
                  <a:pt x="0" y="410"/>
                </a:lnTo>
                <a:lnTo>
                  <a:pt x="1650" y="410"/>
                </a:lnTo>
                <a:lnTo>
                  <a:pt x="1806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0" name="Freeform 7"/>
          <p:cNvSpPr/>
          <p:nvPr/>
        </p:nvSpPr>
        <p:spPr bwMode="auto">
          <a:xfrm>
            <a:off x="139291" y="1568197"/>
            <a:ext cx="5850884" cy="3152649"/>
          </a:xfrm>
          <a:custGeom>
            <a:avLst/>
            <a:gdLst>
              <a:gd name="T0" fmla="*/ 436 w 2585"/>
              <a:gd name="T1" fmla="*/ 0 h 1134"/>
              <a:gd name="T2" fmla="*/ 0 w 2585"/>
              <a:gd name="T3" fmla="*/ 1134 h 1134"/>
              <a:gd name="T4" fmla="*/ 2149 w 2585"/>
              <a:gd name="T5" fmla="*/ 1134 h 1134"/>
              <a:gd name="T6" fmla="*/ 2585 w 2585"/>
              <a:gd name="T7" fmla="*/ 0 h 1134"/>
              <a:gd name="T8" fmla="*/ 436 w 2585"/>
              <a:gd name="T9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5" h="1134">
                <a:moveTo>
                  <a:pt x="436" y="0"/>
                </a:moveTo>
                <a:lnTo>
                  <a:pt x="0" y="1134"/>
                </a:lnTo>
                <a:lnTo>
                  <a:pt x="2149" y="1134"/>
                </a:lnTo>
                <a:lnTo>
                  <a:pt x="2585" y="0"/>
                </a:lnTo>
                <a:lnTo>
                  <a:pt x="436" y="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2" name="Freeform 8"/>
          <p:cNvSpPr/>
          <p:nvPr/>
        </p:nvSpPr>
        <p:spPr bwMode="auto">
          <a:xfrm>
            <a:off x="454617" y="4275537"/>
            <a:ext cx="3220596" cy="1265697"/>
          </a:xfrm>
          <a:custGeom>
            <a:avLst/>
            <a:gdLst>
              <a:gd name="T0" fmla="*/ 233 w 1869"/>
              <a:gd name="T1" fmla="*/ 0 h 598"/>
              <a:gd name="T2" fmla="*/ 0 w 1869"/>
              <a:gd name="T3" fmla="*/ 598 h 598"/>
              <a:gd name="T4" fmla="*/ 1635 w 1869"/>
              <a:gd name="T5" fmla="*/ 598 h 598"/>
              <a:gd name="T6" fmla="*/ 1869 w 1869"/>
              <a:gd name="T7" fmla="*/ 0 h 598"/>
              <a:gd name="T8" fmla="*/ 233 w 1869"/>
              <a:gd name="T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9" h="598">
                <a:moveTo>
                  <a:pt x="233" y="0"/>
                </a:moveTo>
                <a:lnTo>
                  <a:pt x="0" y="598"/>
                </a:lnTo>
                <a:lnTo>
                  <a:pt x="1635" y="598"/>
                </a:lnTo>
                <a:lnTo>
                  <a:pt x="1869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3" name="TextBox 25"/>
          <p:cNvSpPr txBox="1"/>
          <p:nvPr/>
        </p:nvSpPr>
        <p:spPr>
          <a:xfrm>
            <a:off x="8391909" y="4368383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主讲人：周颖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83140" y="5680287"/>
            <a:ext cx="101600" cy="46820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10015816" y="5706116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冀中职业学院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88287" y="2560320"/>
            <a:ext cx="5773420" cy="101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 spd="med">
    <p:cover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2.1.4 单元格的引用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2.1 Excel 公式及其应用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0715" y="956310"/>
            <a:ext cx="1107694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单元格的引用是把单元格的数据和公式联系起来，标识工作表中单元格或者单元格区域，指明公式中使用数据的位置。在Excel中，单元格的引用有三种方式：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相对引用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绝对引用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混合引用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默认情况下公式是相对引用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1.相对引用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引用的单元格的相对位置。公式中的相对单元格引用(例如A1)是基于包含公式和单元格引用的单元格的相对位置。如果公式所在单元格的位置改变，引用也随之改变。如果多行或多列地复制公式，引用会自动调整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例如，C1单元格有公式“=A1+B1”,将公式复制到C2单元格时变为“=A2+B2”,将公式复制到D1单元格时变为“=B1+C1”。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2.1.4 单元格的引用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2.1 Excel 公式及其应用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6575" y="1115695"/>
            <a:ext cx="1111885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2.绝对引用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单元格中的绝对单元格引用(例如$A$1)是指总是引用指定位置的单元格。对单元格的引用不会随着公式位置的改变而改变。如果多行或多列地复制公式，绝对引用将不做调整。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例如，C1单元格有公式“=$A$1+$B$1”,将公式复制到C2单元格时，公式仍为“=$A$1+$B$1”,将公式复制到D1单元格时公式仍为“=$A$1+SB$1”。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2.1.4 单元格的引用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2.1 Excel 公式及其应用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6735" y="1019175"/>
            <a:ext cx="1106614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3.混合引用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混合引用具有绝对列和相对行，或是绝对行和相对列。绝对引用列采用$A1、$B1等形式，绝对引用行采用A$1、B$1 等形式。 如果公式所在单元格的位置的改变，则相对引用改变，而绝对引用不变。如果多行或多列地复制公式，相对引用自动调整，而绝对引用不做调整。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例如，C1单元格有公式“=SA1+B$1”,当将公式复制到C2单元格时变为“=$A2+B$1”,当将公式复制到D1单元格时变为：=$A1+C$1。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小技巧：如果要改变引用地址的方式，可以使用F4键在相对—绝对—混合引用之间循环切换。</a:t>
            </a:r>
            <a:endParaRPr lang="zh-CN" alt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2.2.1 函数的基本概念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300" y="821690"/>
            <a:ext cx="1092009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的函数是一些预定义的公式，它们使用一些称为参数的特定数值按特定的顺序或结构进行计算。Excel提供了300多个函数，有11类，分别是数据库函数、日期与时间函数、工程函数、财务函数、信息函数、逻辑函数、查询和引用函数、数学和三角函数、统计函数、文本函数以及用户自定义函数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函数的基本格式是：函数名(参数1,参数 2,…)。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(1)函数名代表了该函数的功能，例如SUM函数计算所有参数数值的和，AVERAGE 函数计算所有参数的算术平均值。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(2)不同类型的函数要求不同类型的参数，可以是数值、文本、单元格地址等。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2.2.2 函数的输入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20" y="719455"/>
            <a:ext cx="11160125" cy="567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方法一：直接输入。直接输入的方法是选中单元格，输入“=”号，然后按照函数的语法格式输入。例如，要求在A5单元格计算A1到A4的和。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操作步骤：选中A5单元格，输入“=sum(A1:A4)”即可。</a:t>
            </a:r>
            <a:endParaRPr lang="zh-CN" altLang="en-US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方法二：使用工具按钮 。例如，要求在B5单元格计算B1到B4的最大值。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操作步骤：选中B5单元格，在名称框右侧的工具栏中选择 左，在“插入函数”对话框中选择相应的函数“MAX”,可用鼠标选择B1:B4单元格区域，单击“确定”按钮即可。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方法三：使用“公式”选项卡中“插入函数”按钮。例如，要求在B5单元格计算B1到B4的平均值。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操作步骤：选中B5单元格，单击“公式”选项卡中“插入函数”按钮，弹出“插入函数”对话框，在“插入函数”对话框中选择相应的函数“AVERAGE”,可用鼠标选择B1:B4单元格区域，单击“确定”按钮即可。</a:t>
            </a:r>
            <a:endParaRPr lang="zh-CN" altLang="en-US" sz="2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185" y="932180"/>
            <a:ext cx="659765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SUM 函数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主要功能：计算所有参数数值的和。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语法格式：SUM(Numberl, Number2,…)。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参数说明：Numberl、Number2 代表需要计算的值，可以是具体的数值、引用的单元格(区域)、逻辑值等。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应用举例：求出C2:C8单元格区域的和。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如图所示，在C11单元格中输入公式“=SUM(C2:C8)”,确认后即可求出“岗位工资总计”。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6675" y="1367155"/>
            <a:ext cx="3303905" cy="41236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735" y="961390"/>
            <a:ext cx="824611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2.AVERAGE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主要功能：求出所有参数的算术平均值。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语法格式：AVERAGE(numberl, number2,…)。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参数说明：numberl、number2 代表需要求平均值的数值或引用单元格(区域),参数不超过30个。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应用举例：求出B1:B7单元格区域的平均值。在B8单元格中输入公式“=AVERAGE(B1:B7)”,如图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所示，确认后，即可求出B1:B7单元格区域的平均值。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特别提醒：如果引用区域中包含“0”值单元格，则计算在内如图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所示；如果引用区域中包含空白或字符单元格，则不计算在内如图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7460" y="923290"/>
            <a:ext cx="2600325" cy="21996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8095" y="3526155"/>
            <a:ext cx="2599690" cy="21431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917430" y="3122930"/>
            <a:ext cx="577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17430" y="5735320"/>
            <a:ext cx="5562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690" y="690880"/>
            <a:ext cx="8390890" cy="5423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3.SUMIF 函数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主要功能：计算符合指定条件的单元格区域内的数值的和。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语法格式：SUMIF(Range, Criteria, Sum_Range)。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参数说明：Range代表条件判断的单元格区域；Criteria为指定条件表达式；SumRange 代表需要计算的数值所在的单元格区域。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应用举例：求出男性职工岗位工资的和，如图所示，在C9单元格中输入公式“=SUMIF(B2:B8,"男",C2:C8)”,确认后即可求出男职工岗位工资合计。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特别提醒：如果把上述公式修改为“=SUMIF(B2:B8,"女",C2:C8)”,确认后即可求出女职工岗位工资合计。其中“男”和“女”由于是文本型的，需要放在英文状态下的双引号("男"、"女")中。</a:t>
            </a:r>
            <a:endParaRPr lang="zh-CN" altLang="en-US" sz="21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6665" y="2014220"/>
            <a:ext cx="3009900" cy="28289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833755"/>
            <a:ext cx="7734935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4.MAX 函数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主要功能：求出一组数中的最大值。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语法格式：MAX(numberl,number2,…)。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参数说明：numberl,number2 代表需要求最大值的数值或引用单元格(区域),参数不超过30个。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应用举例：求出B2:B8单元格区域的最大值。在B9单元格中输入公式“=MAX(B2:B8)”,如图2-2-5所示，确认后，即可求出 B2:B8单元格区域中的最大值。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特别提醒：如果参数中有文本或逻辑值，则忽略。</a:t>
            </a:r>
            <a:endParaRPr lang="zh-CN" altLang="en-US" sz="2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3600" y="2117725"/>
            <a:ext cx="3200400" cy="22669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400" y="1097915"/>
            <a:ext cx="7055485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5.MIN 函数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主要功能：求出一组数中的最小值。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使用格式：MIN(number1,number2,…)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参数说明：numberl,number2 代表需要求最小值的数值或引用单元格(区域),参数不超过30个。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应用举例：求出B2:B8单元格区域的最小值。在B10单元格中输入公式“=MIN(B2:B8)”,如图2-2-6所示，确认后，即可求出 B2:B8 单元格区域中的最小值。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特别提醒：如果参数中有文本或逻辑值，则忽略。</a:t>
            </a:r>
            <a:endParaRPr lang="zh-CN" altLang="en-US" sz="2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8000" y="2205355"/>
            <a:ext cx="3200400" cy="24479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6370" y="624205"/>
            <a:ext cx="11893550" cy="5288915"/>
          </a:xfrm>
        </p:spPr>
        <p:txBody>
          <a:bodyPr>
            <a:noAutofit/>
          </a:bodyPr>
          <a:lstStyle/>
          <a:p>
            <a:pPr lvl="0"/>
            <a:r>
              <a:rPr lang="zh-CN" altLang="zh-CN" sz="2400" b="1" dirty="0">
                <a:solidFill>
                  <a:schemeClr val="tx1"/>
                </a:solidFill>
              </a:rPr>
              <a:t>知识目标：</a:t>
            </a:r>
            <a:endParaRPr lang="zh-CN" altLang="zh-CN" sz="2400" b="1" dirty="0">
              <a:solidFill>
                <a:schemeClr val="tx1"/>
              </a:solidFill>
            </a:endParaRPr>
          </a:p>
          <a:p>
            <a:pPr lvl="0"/>
            <a:r>
              <a:rPr lang="en-US" altLang="zh-CN" sz="2400" dirty="0">
                <a:solidFill>
                  <a:schemeClr val="tx1"/>
                </a:solidFill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</a:rPr>
              <a:t>①了解Excel公式和函数的概念、运算符、单元格引用。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lvl="0"/>
            <a:r>
              <a:rPr lang="en-US" altLang="zh-CN" sz="2400" dirty="0">
                <a:solidFill>
                  <a:schemeClr val="tx1"/>
                </a:solidFill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</a:rPr>
              <a:t>②掌握公式和函数输入方法。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lvl="0"/>
            <a:r>
              <a:rPr lang="en-US" altLang="zh-CN" sz="2400" dirty="0">
                <a:solidFill>
                  <a:schemeClr val="tx1"/>
                </a:solidFill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</a:rPr>
              <a:t>③掌握会计人员常用函数的使用方法。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algn="l">
              <a:lnSpc>
                <a:spcPct val="14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zh-CN" sz="2400" b="1" dirty="0">
                <a:solidFill>
                  <a:schemeClr val="tx1"/>
                </a:solidFill>
                <a:sym typeface="+mn-ea"/>
              </a:rPr>
              <a:t>能力目标：</a:t>
            </a:r>
            <a:endParaRPr lang="zh-CN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>
              <a:lnSpc>
                <a:spcPct val="140000"/>
              </a:lnSpc>
              <a:spcBef>
                <a:spcPct val="20000"/>
              </a:spcBef>
              <a:buClrTx/>
              <a:buSzTx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①</a:t>
            </a:r>
            <a:r>
              <a:rPr lang="zh-CN" sz="2400" dirty="0">
                <a:solidFill>
                  <a:schemeClr val="tx1"/>
                </a:solidFill>
                <a:sym typeface="+mn-ea"/>
              </a:rPr>
              <a:t>学会运用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Excel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公式和函数处理数据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defTabSz="1218565">
              <a:lnSpc>
                <a:spcPct val="130000"/>
              </a:lnSpc>
              <a:spcBef>
                <a:spcPts val="130"/>
              </a:spcBef>
              <a:buClrTx/>
              <a:buSzTx/>
              <a:buFontTx/>
            </a:pPr>
            <a:r>
              <a:rPr lang="zh-CN" altLang="zh-CN" sz="2400" b="1" dirty="0">
                <a:solidFill>
                  <a:schemeClr val="tx1"/>
                </a:solidFill>
                <a:sym typeface="+mn-ea"/>
              </a:rPr>
              <a:t>素养目标：</a:t>
            </a:r>
            <a:endParaRPr lang="zh-CN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1218565">
              <a:lnSpc>
                <a:spcPct val="130000"/>
              </a:lnSpc>
              <a:spcBef>
                <a:spcPts val="130"/>
              </a:spcBef>
              <a:buClrTx/>
              <a:buSzTx/>
              <a:buFontTx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①通过Excel的计算自检功能，提醒自己应当时时进行自检，检查自己的行为、操作是否合规，出现不合规时要及时停止并改正，严格遵守财务人员准则。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1218565">
              <a:lnSpc>
                <a:spcPct val="130000"/>
              </a:lnSpc>
              <a:spcBef>
                <a:spcPts val="130"/>
              </a:spcBef>
              <a:buClrTx/>
              <a:buSzTx/>
              <a:buFontTx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②通过小组合作，增强团结协作能力。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defTabSz="1218565">
              <a:lnSpc>
                <a:spcPct val="130000"/>
              </a:lnSpc>
              <a:spcBef>
                <a:spcPts val="130"/>
              </a:spcBef>
              <a:buClrTx/>
              <a:buSzTx/>
              <a:buFontTx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③养成善于思考的意识。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树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9607" y="0"/>
            <a:ext cx="728133" cy="7281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07533" y="87207"/>
            <a:ext cx="4456007" cy="519853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学习目标</a:t>
            </a:r>
            <a:endParaRPr lang="zh-CN" altLang="zh-CN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8405" y="739775"/>
            <a:ext cx="5903595" cy="1367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  <a:spcBef>
                <a:spcPct val="20000"/>
              </a:spcBef>
              <a:buClrTx/>
              <a:buSzTx/>
              <a:buFontTx/>
            </a:pPr>
            <a:endParaRPr lang="zh-CN" altLang="en-US" sz="24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3880" y="996315"/>
            <a:ext cx="7691755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6.LEFT 函数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主要功能：从一个文本型数据的第一个字符开始，截取指定数目的字符。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语法格式：LEFT(text, num_chars)。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参数说明：text代表要截取字符的字符串；num_chars 代表给定的截取数目。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应用举例：取出C2单元格“薛玉洁”中的姓氏“薛”。在D2单元格中输入公式“=LEFT(C2,1)”,确认后即显示出“薛”的字符，如图所示。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2655" y="2307590"/>
            <a:ext cx="2852420" cy="17621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175" y="846455"/>
            <a:ext cx="8672830" cy="5423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7.RIGHT 函数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主要功能：从一个文本型数据的最后一个字符开始，截取指定数目的字符。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语法格式：RIGHT(text, num_chars)。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参数说明：text代表要截取字符的字符串；num_chars 代表给定的截取数目。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应用举例：取出B1单元格“钓鱼岛是中国的”中取出“中国的”。在C1单元格中输入公式“=RIGHT(B1,3)”,代表从B1单元格中从右边取，取出3个字，确认后即显示出“中国的”的字符，如图2-2-8 所示。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特别提醒：Num_chars参数必须大于或等于0,如果忽略，则默认其为1;如果 num_chars 参数大于文本长度，则函数返回整个文本。</a:t>
            </a:r>
            <a:endParaRPr lang="zh-CN" altLang="en-US" sz="21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3870" y="2801620"/>
            <a:ext cx="2450465" cy="15132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9900" y="690880"/>
            <a:ext cx="112522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8.MID 函数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主要功能：从一个文本型数据的指定位置开始，截取指定数目的字符。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语法格式：MID(text, start_num, num_chars)。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参数说明：text代表一个文本型数据；start_num表示指定的起始位置；num_chars表示要截取的数目。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33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从A2单元格的身份证号中提取出生年月日。在B2单元格中输入公式“=MID(A2,7,8)”,如图所示，“A2”指身份证号位于A2位置，“7”是指从身份证号中第7个位置开始提取，“8”是指按顺序一共提取8个数字，结果为“19740319”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2675" y="4762500"/>
            <a:ext cx="4488815" cy="13950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995" y="690880"/>
            <a:ext cx="11012170" cy="28746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9.IF函数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主要功能：根据对指定条件的逻辑判断的真假结果，返回相对应的内容。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语法格式：=IF(Logical, Value_if_true, Value_if_false)。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参数说明：Logical代表逻辑判断表达式；Value_if_true 表示当判断条件为逻辑“真(TRUE)”时的显示内容，如果忽略返回“TRUE”;Value_if_false 表示当判断条件为逻辑“假(FALSE)”时的显示内容，如果忽略“FALSE”。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995" y="3565525"/>
            <a:ext cx="7348855" cy="20440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应用举例：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(1)显示 B2:B11成绩的及格情况。在C2单元格中输入公式“=IF(B2&lt;60,"不及格",”及格“)”,如图所示，“B2&lt;60”代表判断表达式，判断是否小于60,如果满足条件，则返回“不及格”;否则，返回“及格”。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3595" y="3492500"/>
            <a:ext cx="3038475" cy="26384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930910"/>
            <a:ext cx="11189335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(2)显示 B2:B11成绩的等级情况。60分以下显示“差”,60~70分显示“可”,70~90分显示“良”,90分以上显示“优”。这可以使用IF的嵌套。在C3单元格中输入公式“=IF(B2&lt;60,"差",IF(B2&lt;70,"可",IF(B2&lt;90,”良","优“)))”,结果如图所示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3740" y="2785745"/>
            <a:ext cx="5684520" cy="30867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835660"/>
            <a:ext cx="7202170" cy="2387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10.COUNTIF 函数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主要功能：统计某个单元格区域中符合指定条件的单元格数目。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语法格式：COUNTIF(Range, Criteria)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参数说明：Range代表要统计的单元格区域；Criteria 表示指定的条件表达式。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应用举例：利用COUNTIF函数统计各个分数段的人数，如图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所示。D2单元格输入“=COUNTIF(B2:B11,"&gt;=90")”；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3630" y="836295"/>
            <a:ext cx="2781300" cy="2209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842500" y="3046095"/>
            <a:ext cx="5429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图</a:t>
            </a:r>
            <a:r>
              <a:rPr lang="en-US" altLang="zh-CN" sz="1600"/>
              <a:t>1</a:t>
            </a:r>
            <a:endParaRPr lang="en-US" altLang="zh-CN" sz="1600"/>
          </a:p>
        </p:txBody>
      </p:sp>
      <p:sp>
        <p:nvSpPr>
          <p:cNvPr id="9" name="文本框 8"/>
          <p:cNvSpPr txBox="1"/>
          <p:nvPr/>
        </p:nvSpPr>
        <p:spPr>
          <a:xfrm>
            <a:off x="384810" y="3192145"/>
            <a:ext cx="120554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D3 单元格输入=COUNTIF(B2:B11,"&gt;=70")COUNTIF(B2:B11,"&gt;=90");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D4单元格输入=COUNTIF(B2:B11,"&gt;=60")-COUNTIF(B2:B11,"&gt;=70");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D5单元格输入=COUNTIF(B2:B11,"&lt;60"),就可以计算出各分数段的人数了，公式如图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b="26295"/>
          <a:stretch>
            <a:fillRect/>
          </a:stretch>
        </p:blipFill>
        <p:spPr>
          <a:xfrm>
            <a:off x="2372360" y="4318000"/>
            <a:ext cx="6715125" cy="16713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85435" y="5989320"/>
            <a:ext cx="7105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图</a:t>
            </a:r>
            <a:r>
              <a:rPr lang="en-US" altLang="zh-CN" sz="1600"/>
              <a:t>2</a:t>
            </a:r>
            <a:endParaRPr lang="en-US" altLang="zh-CN" sz="160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7860" y="690880"/>
            <a:ext cx="11242040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11.RANK 函数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主要功能：返回某一数值在一列数值中的相对于其他数值的排位。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语法格式：RANK(Number, ref, order)。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Number代表需要排序的数值；ref代表排序数值所处的单元格区域；order代表排序方式参数(如果为“0”或者忽略，则按降序排名，即数值越大，排名结果数值越小；如果为非“0”值，则按升序排名，即数值越大，排名结果数值越大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计算总分排名。在C2单元格中输入公式“=RANK(B2,$B$2:$B$10,0)”,确认后即可得出1号同学在全班成绩中的排名结果，如图所示。在上述公式中，Number参数采取了相对引用形式，而让ref参数采取了绝对引用形式(增加了一个“$”符号),这样设置后，选中C2单元格，将鼠标移至该单元格右下角，显示为“十”填充柄时，按住左键向下拖拉，即可将上述公式快速复制到C列下面的单元格中，完成其他同学总分的排名统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2035" y="4198620"/>
            <a:ext cx="5029200" cy="20383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925" y="690880"/>
            <a:ext cx="11002010" cy="362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12.LEN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82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zh-CN" altLang="en-US" sz="19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主要功能：统计文本型数据中字符数目。</a:t>
            </a:r>
            <a:endParaRPr lang="zh-CN" altLang="en-US" sz="1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82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zh-CN" altLang="en-US" sz="19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语法格式：LEN(text)。</a:t>
            </a:r>
            <a:endParaRPr lang="zh-CN" altLang="en-US" sz="1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82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zh-CN" altLang="en-US" sz="19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参数说明：text 表示要统计的文本字符串。</a:t>
            </a:r>
            <a:endParaRPr lang="zh-CN" altLang="en-US" sz="1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82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zh-CN" altLang="en-US" sz="19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应用举例：假定A1单元格中保存了“我今年40岁”的字符串，我们在B1单元格中输入公式：“=LEN(A1)”,确认后即显示出统计结果“6”,如图所示。</a:t>
            </a:r>
            <a:endParaRPr lang="zh-CN" altLang="en-US" sz="1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82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zh-CN" altLang="en-US" sz="19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特别提醒：LEN要统计时，无论是全角字符，还是半角字符，每个字符均计为“1”;与之相对应的一个函数——LENB,在统计时半角字符计为“1”,全角字符计为“2”。</a:t>
            </a:r>
            <a:endParaRPr lang="zh-CN" altLang="en-US" sz="19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3465" y="1191895"/>
            <a:ext cx="4141470" cy="10293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4195" y="4313555"/>
            <a:ext cx="11000740" cy="1845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82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zh-CN" altLang="en-US" sz="19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13.ROW 函数</a:t>
            </a:r>
            <a:endParaRPr lang="zh-CN" altLang="en-US" sz="19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82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zh-CN" altLang="en-US" sz="19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主要功能：求单元格或连续区域的行号。</a:t>
            </a:r>
            <a:endParaRPr lang="zh-CN" altLang="en-US" sz="1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82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zh-CN" altLang="en-US" sz="19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语法格式：ROW(reference)。</a:t>
            </a:r>
            <a:endParaRPr lang="zh-CN" altLang="en-US" sz="1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82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980959856"/>
                </a:ext>
              </a:extLst>
            </a:pPr>
            <a:r>
              <a:rPr lang="zh-CN" altLang="en-US" sz="19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参数说明：reference 表示需要求行号的单元格或连续区域。如果省略，则返回所在单元格的行号。</a:t>
            </a:r>
            <a:endParaRPr lang="zh-CN" altLang="en-US" sz="1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8815" y="826135"/>
            <a:ext cx="111582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14.COLUMN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主要功能：求单元格或连续区域的列号。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语法格式：COLUMN(reference)。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参数说明：reference 表示需要求列号的单元格或连续区域。如果省略，则返回所在单元格的列号。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应用举例：在A1单元格输入“=ROW(A3)”,B1单元格输入“=COLUMN(A3)”,A2单元格输入“=ROW()”,B2单元格输入“=COLUMN( )”,如图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所示，结果如图2所示。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920" y="4399280"/>
            <a:ext cx="5299710" cy="12045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300" y="4399280"/>
            <a:ext cx="3173095" cy="12045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615055" y="5603875"/>
            <a:ext cx="5264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图</a:t>
            </a:r>
            <a:r>
              <a:rPr lang="en-US" altLang="zh-CN" sz="1600"/>
              <a:t>1</a:t>
            </a:r>
            <a:endParaRPr lang="en-US" altLang="zh-CN" sz="1600"/>
          </a:p>
        </p:txBody>
      </p:sp>
      <p:sp>
        <p:nvSpPr>
          <p:cNvPr id="10" name="文本框 9"/>
          <p:cNvSpPr txBox="1"/>
          <p:nvPr/>
        </p:nvSpPr>
        <p:spPr>
          <a:xfrm>
            <a:off x="8916035" y="5603875"/>
            <a:ext cx="5562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图</a:t>
            </a:r>
            <a:r>
              <a:rPr lang="en-US" altLang="zh-CN" sz="1600"/>
              <a:t>2</a:t>
            </a:r>
            <a:endParaRPr lang="en-US" altLang="zh-CN" sz="160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905" y="857885"/>
            <a:ext cx="1091882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15.ROUND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主要功能：按指定的位数对数值进行四舍五入。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语法格式：ROUND(number, num_digits)。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参数说明：number表示需要进行四舍五入的单元格，如果单元格内容非数值型，则返回错误；num_digits 表示需要保留的小数位数。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应用举例：“=ROUND(8.699,1)”,结果为8.7。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16.MOD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主要功能：返回两数相除的余数。结果的正负号与除数相同。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语法格式：MOD(number, divisor)。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参数说明：number表示被除数；divisor表示除数。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应用举例：“=MOD(6,2)”,结果为“0”;“=MOD(7,2)”,结果为“1”。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17.YEAR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主要功能：求出指定日期或引用单元格中的日期的年。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语法格式：YEAR(serial_number)。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参数说明：serial_number 代表指定的日期或引用的单元格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应用举例：输入公式：“=YEAR("2003-12-18")”,确认后，显示出“2003”。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Others_1"/>
          <p:cNvSpPr/>
          <p:nvPr>
            <p:custDataLst>
              <p:tags r:id="rId1"/>
            </p:custDataLst>
          </p:nvPr>
        </p:nvSpPr>
        <p:spPr>
          <a:xfrm>
            <a:off x="719404" y="653736"/>
            <a:ext cx="1840671" cy="5613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90000"/>
          </a:bodyPr>
          <a:lstStyle/>
          <a:p>
            <a:pPr lvl="0" algn="ctr"/>
            <a:r>
              <a:rPr lang="zh-CN" altLang="en-US" sz="40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  <a:endParaRPr lang="zh-CN" altLang="en-US" sz="40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567313" y="1732703"/>
            <a:ext cx="5723467" cy="474133"/>
            <a:chOff x="1860585" y="1147127"/>
            <a:chExt cx="4292600" cy="355600"/>
          </a:xfrm>
        </p:grpSpPr>
        <p:sp>
          <p:nvSpPr>
            <p:cNvPr id="36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86160" y="1147127"/>
              <a:ext cx="2867025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665" b="1" dirty="0">
                  <a:solidFill>
                    <a:schemeClr val="tx2"/>
                  </a:solidFill>
                  <a:latin typeface="+mn-ea"/>
                </a:rPr>
                <a:t>Excel</a:t>
              </a:r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公式及其应用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5" name="燕尾形 4"/>
            <p:cNvSpPr/>
            <p:nvPr>
              <p:custDataLst>
                <p:tags r:id="rId4"/>
              </p:custDataLst>
            </p:nvPr>
          </p:nvSpPr>
          <p:spPr>
            <a:xfrm>
              <a:off x="1860585" y="1169352"/>
              <a:ext cx="135890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2.1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6405331"/>
            <a:ext cx="12192000" cy="595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65" dirty="0"/>
              <a:t>冀中职业学院</a:t>
            </a:r>
            <a:endParaRPr lang="zh-CN" altLang="en-US" sz="1865" dirty="0"/>
          </a:p>
        </p:txBody>
      </p: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568160" y="3317934"/>
            <a:ext cx="5723467" cy="474133"/>
            <a:chOff x="2166020" y="2000293"/>
            <a:chExt cx="4292600" cy="355600"/>
          </a:xfrm>
        </p:grpSpPr>
        <p:sp>
          <p:nvSpPr>
            <p:cNvPr id="24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590960" y="2000293"/>
              <a:ext cx="2867660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665" b="1" dirty="0">
                  <a:solidFill>
                    <a:schemeClr val="tx2"/>
                  </a:solidFill>
                  <a:latin typeface="+mn-ea"/>
                </a:rPr>
                <a:t>VLOOKUP</a:t>
              </a:r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函数的使用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5" name="燕尾形 24"/>
            <p:cNvSpPr/>
            <p:nvPr>
              <p:custDataLst>
                <p:tags r:id="rId7"/>
              </p:custDataLst>
            </p:nvPr>
          </p:nvSpPr>
          <p:spPr>
            <a:xfrm>
              <a:off x="2166020" y="2022518"/>
              <a:ext cx="135890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2.3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8"/>
            </p:custDataLst>
          </p:nvPr>
        </p:nvGrpSpPr>
        <p:grpSpPr>
          <a:xfrm>
            <a:off x="568160" y="2534420"/>
            <a:ext cx="5722620" cy="474133"/>
            <a:chOff x="2318420" y="2432341"/>
            <a:chExt cx="4291965" cy="355600"/>
          </a:xfrm>
        </p:grpSpPr>
        <p:sp>
          <p:nvSpPr>
            <p:cNvPr id="26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743360" y="2432341"/>
              <a:ext cx="2867025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665" b="1" dirty="0">
                  <a:solidFill>
                    <a:schemeClr val="tx2"/>
                  </a:solidFill>
                  <a:latin typeface="+mn-ea"/>
                </a:rPr>
                <a:t>Excel</a:t>
              </a:r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常用函数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7" name="燕尾形 26"/>
            <p:cNvSpPr/>
            <p:nvPr>
              <p:custDataLst>
                <p:tags r:id="rId10"/>
              </p:custDataLst>
            </p:nvPr>
          </p:nvSpPr>
          <p:spPr>
            <a:xfrm>
              <a:off x="2318420" y="2454566"/>
              <a:ext cx="135890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2.2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1"/>
            </p:custDataLst>
          </p:nvPr>
        </p:nvGrpSpPr>
        <p:grpSpPr>
          <a:xfrm>
            <a:off x="568160" y="4121573"/>
            <a:ext cx="5724313" cy="474133"/>
            <a:chOff x="1860585" y="1147127"/>
            <a:chExt cx="4293235" cy="355600"/>
          </a:xfrm>
        </p:grpSpPr>
        <p:sp>
          <p:nvSpPr>
            <p:cNvPr id="4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286160" y="1147127"/>
              <a:ext cx="2867660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665" b="1" dirty="0">
                  <a:solidFill>
                    <a:schemeClr val="tx2"/>
                  </a:solidFill>
                  <a:latin typeface="+mn-ea"/>
                </a:rPr>
                <a:t>LEFT</a:t>
              </a:r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函数解决实际问题：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取出身份证号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9" name="燕尾形 8"/>
            <p:cNvSpPr/>
            <p:nvPr>
              <p:custDataLst>
                <p:tags r:id="rId13"/>
              </p:custDataLst>
            </p:nvPr>
          </p:nvSpPr>
          <p:spPr>
            <a:xfrm>
              <a:off x="1860585" y="1169352"/>
              <a:ext cx="1358265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665" b="1" dirty="0">
                  <a:solidFill>
                    <a:schemeClr val="bg1"/>
                  </a:solidFill>
                  <a:sym typeface="+mn-ea"/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  <a:sym typeface="+mn-ea"/>
                </a:rPr>
                <a:t>2</a:t>
              </a:r>
              <a:r>
                <a:rPr lang="zh-CN" altLang="en-US" sz="2665" b="1" dirty="0">
                  <a:solidFill>
                    <a:schemeClr val="bg1"/>
                  </a:solidFill>
                  <a:sym typeface="+mn-ea"/>
                </a:rPr>
                <a:t>.4</a:t>
              </a:r>
              <a:endParaRPr lang="zh-CN" altLang="en-US" sz="2665" b="1" dirty="0">
                <a:solidFill>
                  <a:schemeClr val="bg1"/>
                </a:solidFill>
                <a:sym typeface="+mn-ea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4"/>
            </p:custDataLst>
          </p:nvPr>
        </p:nvGrpSpPr>
        <p:grpSpPr>
          <a:xfrm>
            <a:off x="6291203" y="1705246"/>
            <a:ext cx="5553711" cy="474133"/>
            <a:chOff x="2166020" y="2000293"/>
            <a:chExt cx="4165283" cy="355600"/>
          </a:xfrm>
        </p:grpSpPr>
        <p:sp>
          <p:nvSpPr>
            <p:cNvPr id="11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590960" y="2000293"/>
              <a:ext cx="2740343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去掉银行账号中的空格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2" name="燕尾形 11"/>
            <p:cNvSpPr/>
            <p:nvPr>
              <p:custDataLst>
                <p:tags r:id="rId16"/>
              </p:custDataLst>
            </p:nvPr>
          </p:nvSpPr>
          <p:spPr>
            <a:xfrm>
              <a:off x="2166020" y="2022518"/>
              <a:ext cx="136271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2.6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7"/>
            </p:custDataLst>
          </p:nvPr>
        </p:nvGrpSpPr>
        <p:grpSpPr>
          <a:xfrm>
            <a:off x="568583" y="4933026"/>
            <a:ext cx="4678680" cy="628862"/>
            <a:chOff x="2318420" y="2454566"/>
            <a:chExt cx="3509010" cy="471647"/>
          </a:xfrm>
        </p:grpSpPr>
        <p:sp>
          <p:nvSpPr>
            <p:cNvPr id="14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743360" y="2590933"/>
              <a:ext cx="2084070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隐藏电话号码中的某几位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5" name="燕尾形 14"/>
            <p:cNvSpPr/>
            <p:nvPr>
              <p:custDataLst>
                <p:tags r:id="rId19"/>
              </p:custDataLst>
            </p:nvPr>
          </p:nvSpPr>
          <p:spPr>
            <a:xfrm>
              <a:off x="2318420" y="2454566"/>
              <a:ext cx="1370965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2.5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20"/>
            </p:custDataLst>
          </p:nvPr>
        </p:nvGrpSpPr>
        <p:grpSpPr>
          <a:xfrm>
            <a:off x="6346237" y="3275389"/>
            <a:ext cx="4776893" cy="474133"/>
            <a:chOff x="2166020" y="2000293"/>
            <a:chExt cx="3582670" cy="355600"/>
          </a:xfrm>
        </p:grpSpPr>
        <p:sp>
          <p:nvSpPr>
            <p:cNvPr id="17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3590960" y="2000293"/>
              <a:ext cx="2157730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计算交货日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8" name="燕尾形 17"/>
            <p:cNvSpPr/>
            <p:nvPr>
              <p:custDataLst>
                <p:tags r:id="rId22"/>
              </p:custDataLst>
            </p:nvPr>
          </p:nvSpPr>
          <p:spPr>
            <a:xfrm>
              <a:off x="2166020" y="2022518"/>
              <a:ext cx="1363345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  <a:sym typeface="+mn-ea"/>
                </a:rPr>
                <a:t>2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.8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23"/>
            </p:custDataLst>
          </p:nvPr>
        </p:nvGrpSpPr>
        <p:grpSpPr>
          <a:xfrm>
            <a:off x="6345813" y="2520873"/>
            <a:ext cx="4777740" cy="474133"/>
            <a:chOff x="2318420" y="2432341"/>
            <a:chExt cx="3583305" cy="355600"/>
          </a:xfrm>
        </p:grpSpPr>
        <p:sp>
          <p:nvSpPr>
            <p:cNvPr id="20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743360" y="2432341"/>
              <a:ext cx="2158365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数据分列中中文和数字分开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1" name="燕尾形 20"/>
            <p:cNvSpPr/>
            <p:nvPr>
              <p:custDataLst>
                <p:tags r:id="rId25"/>
              </p:custDataLst>
            </p:nvPr>
          </p:nvSpPr>
          <p:spPr>
            <a:xfrm>
              <a:off x="2318420" y="2454566"/>
              <a:ext cx="136271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  <a:sym typeface="+mn-ea"/>
                </a:rPr>
                <a:t>2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.7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26"/>
            </p:custDataLst>
          </p:nvPr>
        </p:nvGrpSpPr>
        <p:grpSpPr>
          <a:xfrm>
            <a:off x="6346237" y="4097079"/>
            <a:ext cx="4776893" cy="474133"/>
            <a:chOff x="2166020" y="2000293"/>
            <a:chExt cx="3582670" cy="355600"/>
          </a:xfrm>
        </p:grpSpPr>
        <p:sp>
          <p:nvSpPr>
            <p:cNvPr id="23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3590960" y="2000293"/>
              <a:ext cx="2157730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计算工作日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8" name="燕尾形 27"/>
            <p:cNvSpPr/>
            <p:nvPr>
              <p:custDataLst>
                <p:tags r:id="rId28"/>
              </p:custDataLst>
            </p:nvPr>
          </p:nvSpPr>
          <p:spPr>
            <a:xfrm>
              <a:off x="2166020" y="2022518"/>
              <a:ext cx="1363345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  <a:sym typeface="+mn-ea"/>
                </a:rPr>
                <a:t>2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.9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29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4810" y="1092835"/>
            <a:ext cx="1159573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18.NOW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主要功能：给出当前系统日期和时间。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语法格式：NOW(.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参数说明：该函数不需要参数。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应用举例：输入公式：“=NOW()”,确认后即可显示出当前系统日期和时间。如果系统日期和时间发生了改变，只要按一下 F9功能键，即可让其随之改变。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特别提醒：显示出来的日期和时间格式，可以通过单元格格式进行重新设置。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19.TEXT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主要功能：根据指定的数值格式将相应的数字转换为文本形式。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语法格式：TEXT(value, format_text)。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参数说明：value代表需要转换的数值或引用的单元格；format_text 为指定文字形式的数字格式。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举例：如果A1单元格中保存有数值“1280.45”,我们在A2单元格中输入公式“=TEXT(A?,"S0.00")”,确认后显示为“$1280.45”。如果A3单元格中保存有文本字符串“19740319”,我们在A4单元格中输入公式“=TEXT(A3,“0000-00-00”)”,确认后显示为“1974-03-19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2.2.3 会计人员常用函数简介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2.2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b="1" dirty="0">
                <a:solidFill>
                  <a:schemeClr val="bg1"/>
                </a:solidFill>
                <a:latin typeface="+mn-ea"/>
              </a:rPr>
              <a:t>Excel 常用函数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065" y="906145"/>
            <a:ext cx="1100137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20.DB函数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主要功能：用固定余额递减法，返回指定期间内某项固定资产的折旧值。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语法格式：DB(cost,salvage,life, period, month)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参数说明：cost为资产原值。salvage为资产在折旧期末的价值(也称为资产残值)。life 为折旧期限(有时也称作资产的使用寿命)。period 为需要计算折旧值的期间，period必须使用与life相同的单位。month 为第一年的月份数，如省略，则假设为12。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举例：现有某辆轿车，价值10万元，总的使用时间为20年，报废后的资产残值为10000元，公司使用的时间年限为15年。求在今年内该车的折旧值。如果 B9单元格 中保存cost为资产原值100000,在F9单元格中保存资产残值为10000,在D8单元格中保存已计提年份为15,在B12单元格输入公式“=DB(B9,F9,20,15)”,确认后显示为“2166”。即在今年内的折旧为2166元。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2.3.1 VLOOKUP 函数简介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9915" y="690880"/>
            <a:ext cx="1114806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VLOOKUP 函数是 Excel 中的一个纵向查找函数，它与LOOKUP 函数和 HLOOKUP 函数属于一类函数，在工作中都有广泛应用，如可以用来核对数据、多个表格之间快速导入数据等功能。功能是按列查找，最终返回该列所需查询序列所对应的值；与之对应的 HLOOKUP是按行查找的。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语法格式：VLOOKUP(lookup_value,table_array, col_index_num, range_lookup)。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主要功能：给定一个查找的目标，它就能从指定的查找区域中查找返回想要查找的值。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参数说明：它有4个参数，第1个参数是查找目标，第2个参数是查找范围，第3个参数是返回值的列数，第4个参数是精确或模糊查找。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4675" y="79184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1.第一种用法：VLOOKUP 函数的初级使用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840" y="123634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一个实例问题如图所示。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050" y="1681480"/>
            <a:ext cx="8045450" cy="44615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1175" y="1098550"/>
            <a:ext cx="4028440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第1步：定位光标，单击B2 单元格；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第2步：插入函数，在全部函数中找到“VLOOKUP 函数”;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第3步：输入VLOOKUP函数参数，参数设置如图2-3-2所示，公式为“=VLOOKUP(A2,表一!$B$1:SD$19,3,0)”。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2215" y="1240790"/>
            <a:ext cx="6739890" cy="40424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77325" y="1819910"/>
            <a:ext cx="2428875" cy="2571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4810" y="969645"/>
            <a:ext cx="804735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(1)第1个参数是查找目标，要查找的是曹丽娜，单击B2;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第2个参数是查找范围，要从表一当中查找曹丽娜的年龄；查找范围需要注意两个问题：第1个问题是查找目标在范围里边必须是第1列，这里要从B列开始选中；第2个问题就是选中的范围必须包括所要返回的“年龄”列，这里选中“表一!$B$1:$D$19”,注意是绝对引用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(3)第3个参数是要返回值的列数，年龄在范围里面是第3列，输入“3”;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(4)第4个参数是精确或模糊查找。如果是0的话是精确匹配，如果是1的话是模糊匹配。这里输入“0”。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第4步：其他行自动填充即可。最终效果如图所示。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720" y="814705"/>
            <a:ext cx="11148060" cy="5426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2.第二种用法：VLOOKUP 函数同时返回多列值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VLOOKUP(查找目标，查找范围，返回值的列数，精确 OR模糊匹配);VLOOKUP函数的第三个参数是查找返回值所在的列数，如果需要查找返回多列时，这个列数值需要一个个的更改，比如返回第2列的，参数设置为“2”,如果需要返回第3列的，就需要把值改为“3”。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列数不多的情况，当然可以手动修改，那如果是几十列呢?能不能让第3个参数随着函数的位置不同，自动变更?即向后复制时自动变为2,3,4,5,…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引入新的函数：Column。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COLUMN 函数可以返回指定单元格的列数，比如：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“=COLUMN(A1)”返回值为“1”(A1所在的列为第一列);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“=COLUMN(B3)返回值“2”(B3所在的列为第二列);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使用COLUMN 函数的相对引用，公式“=COLUMN(A1)”向右复制时，“A1”会变成“B1”“C1”“D1”…这样我们用COLUMN 函数就可以转换成数字“1”“2”“3”“4”…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注：这里的关键是将VLOOKUP 函数的第三个参数设置为动态变化的。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945" y="690880"/>
            <a:ext cx="110737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如图所示的实例，相比第一实例所示表格，不仅要返回这些人的年龄，还要返回他们的性别、学历、职务类别。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7580" y="1905635"/>
            <a:ext cx="7517130" cy="38862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085" y="923925"/>
            <a:ext cx="11043920" cy="16541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第1步：定位光标，单击B2单元格；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第2步：插入函数，在全部函数中找到“VLOOKUP 函数”;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第3步：输入VLOOKUP函数参数，参数设置如图所示，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公式为“=VLOOKUP($A2,表一!$B$1:$F$19,COLUMN(B1),0)”。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4055" y="2578100"/>
            <a:ext cx="5896610" cy="35198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826135"/>
            <a:ext cx="113252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(1)$A2:这里只有列前边有$符号，意味着列是绝对引用，行是相对引用。这样就能实现在向右复制时，列数保持不变(一直是A列),行数递增变化($A2→$A3→$A4)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(2)$B$1:$F$19:查找范围的引用区域，行和列均为绝对引用。确保函数在复制过程中，查找的范围不会变更。多数情况下，查找范围都是需要固定的。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(3)COLUMN(B1):在性别这一列的函数中，第三个参数值需要设定为“2”(因为性别在查找区域中处于第二列),向右复制需要递增。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所以关键是 COLUMNO的第一个返回值是2即可，这里的参数可以是B列的任一单元格。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第4步：其他行和列，向右向下自动填充即可，最终结果如图所示。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3927475"/>
            <a:ext cx="4655820" cy="20948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2.1.1 公式的概念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2.1 Excel 公式及其应用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847725"/>
            <a:ext cx="111937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公式是 Excel中的重要工具，充分灵活地运用公式，可以实现数据处理的自动化，使我们的工作高效灵活。公式可以用来执行各种运算，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公式由运算符、常量、单元格引用公式的概念 值、名称、工作表函数等元素组成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4810" y="2927985"/>
            <a:ext cx="11193780" cy="179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60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26428930"/>
                </a:ext>
              </a:extLst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1.运算符</a:t>
            </a:r>
            <a:endParaRPr lang="zh-CN" altLang="en-US" sz="2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运算符是进行数据计算的基础。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 运算符包括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算术运算符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比较运算符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文本运算符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引用运算符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9265" y="690880"/>
            <a:ext cx="108032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3.第三种用法：VLOOKUP函数逆序查找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OOKUP函数的查找目标一定要在查找范围的首列，那么如果要返回的值不在首列，如图所示。需要根据身份证号来查找姓名，但是现在身份证号在要查找的范围中不是首列。这时就会用到逆序查找。利用IF的数组用法，将A列和B列进行“调序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6945" y="2696210"/>
            <a:ext cx="7738110" cy="33591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5460" y="798830"/>
            <a:ext cx="1114298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第1步：定位光标，单击B2 单元格；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第2步：插入函数，在全部函数中找到“VLOOKUP 函数”;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第3步：输入VLOOKUP函数参数，参数设置如图2-3-8所示，公式为“=VLOOKUP(A2,IF({1,0},个人档案!B:B,个人档案!A:A),2,0)”。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2529205"/>
            <a:ext cx="6269355" cy="3735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090" y="690880"/>
            <a:ext cx="110363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IF({1,0},个人档案!B:B,个人档案!A:A)”的数据用法，当条件为1时，返回第一个结果“个人档案!B:B”;当条件为0时，返回第二个结果“个人档案!A:A”。这里“{1,0}”两个条件是同时判断的，所返回的两个结果组成一个B列数据在前A列数据在后的数组，以利于 VLOOKUP搜索。VLOOKUP 函数在上面生成的数组首列(B列数据)查找，返回数组第2列(单元格区域中的A列)的数据。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第4步：其他行向下自动填充即可，最终结果如图所示。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1415" y="3525520"/>
            <a:ext cx="3867785" cy="24453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7040" y="770255"/>
            <a:ext cx="1091057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4.第四种用法：VLOOKUP函数使用通配符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如图所示，现在有这么多的公司名称，需要从中查找与“三川实业”有关的公司和地址，但是公司名称并不完整，操作步骤如下。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815" y="2385060"/>
            <a:ext cx="9311640" cy="35744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908685"/>
            <a:ext cx="5436235" cy="53587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第1步：定位光标，单击B2单元格；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第2步：插入函数，在全部函数中找到“VLOOKUP 函数”;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第3步：输入VLOOKUP函数参数，参数设置如图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公式为“=VLOOKUP(A2&amp;"*",数据源!B:E,4,0)”;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第4步：其他行向下自动填充即可，最终结果如图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9480" y="553720"/>
            <a:ext cx="5704840" cy="36087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583930" y="4220210"/>
            <a:ext cx="6711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3105" y="4535805"/>
            <a:ext cx="3761105" cy="15170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583930" y="602742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图</a:t>
            </a:r>
            <a:r>
              <a:rPr lang="en-US" altLang="zh-CN" sz="1600"/>
              <a:t>2</a:t>
            </a:r>
            <a:endParaRPr lang="en-US" altLang="zh-CN" sz="1600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025" y="1063625"/>
            <a:ext cx="113068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5.第五种用法：VLOOKUP函数的模糊匹配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在一般情况下 VLOOKUP函数是使用精确查找，这一次第4项参数必须写“0”,不能使用默认。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如果使用模糊查找，第4项写“1”或者默认。推荐务必将数据按被查找的第一列进行从小到大的排序，此时所有超过某项而没达到下一项的都会被匹配到这项。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什么时候用模糊匹配呢?一般是用于有数值区间时。比如对于个人所得税税率的计算，销售提成的计算，成绩等级的划定。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825" y="690880"/>
            <a:ext cx="109683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下面以个人所得税计算为例讲解 VLOOKUP 函数的模糊匹配。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现在看一下新个税税率表，如图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所示，将其转成如图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所示的表。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2205990"/>
            <a:ext cx="5039360" cy="32175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4810" y="2422525"/>
            <a:ext cx="6386830" cy="29400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310130" y="5362575"/>
            <a:ext cx="573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63610" y="5357495"/>
            <a:ext cx="6515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" y="690880"/>
            <a:ext cx="126117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第1步：定位光标，单击 B2 单元格；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第2步：插入函数，在全部函数中找到“VLOOKUP 函数”;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第3步：输入VLOOKUP函数参数，参数设置如图所示，公式为“=VLOOKUP(B13,$B$2:$E$8,3,1)”。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2110105"/>
            <a:ext cx="6365240" cy="37807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2.3.2 VLOOKUP 函数五种常用用法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2.3 VLOOKUP 函数的使用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235" y="873125"/>
            <a:ext cx="93929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第4步：其他行向下自动填充即可，最终结果如图所示。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735" y="1534160"/>
            <a:ext cx="8557895" cy="43770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2.4 LEFT 函数解决实际问题：取出身份证号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任务2.4 LEFT 函数解决实际问题：取出身份证号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195" y="817880"/>
            <a:ext cx="100209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实例：如何把身份证号从单元格中取出来。如图所示。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235" y="1499235"/>
            <a:ext cx="9193530" cy="42748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2.1.1 公式的概念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2.1 Excel 公式及其应用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4810" y="862965"/>
            <a:ext cx="11497310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算术运算符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包括“+”“-”“*”“/”“??“^”,含义依次为加、减、乘、除、百分数、乘方。它们的作用是完成基本的数学运算，结果为数值。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例如，在单元格中输入“=10+6^2”后按“回车键”确认，结果显示为“46”。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810" y="2466340"/>
            <a:ext cx="1149731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比较操作符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包括“=”“&gt;”“&lt;”“&gt;=”“&lt;=”“～”,含义依次为等于、大于、小于、大于等于、小于等于、不等于。它们的作用是可以比较两个值，结果为一个逻辑值，不是“TRUE”就是“FALSE”。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例如，在单元格中输入“=10&gt;9”,结果是“TRUE”。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4810" y="4630420"/>
            <a:ext cx="1149794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文本运算符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是连接符(&amp;),符号两边均为文本型数据才能连接，连接一个或更多字符串以产生一个长文本，连接的结果仍是文本型数据。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例如，“=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‘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中华人民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’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&amp;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‘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共和国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’”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的结果是“中华人民共和国”。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2.4 LEFT 函数解决实际问题：取出身份证号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任务2.4 LEFT 函数解决实际问题：取出身份证号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015" y="799465"/>
            <a:ext cx="623125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下面介绍两种方法，一种方法是用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LEFT函数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的方法，一种是用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数据分列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第一种方法：使用LEFT函数把它取出来。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第1步，定位光标，单击 B2 单元格；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第2步，单击插入函数，LEFT函数属于文本函数，选择“文本”函数，找到“LEFT函数”,单击“确定”,如图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所示。第一个参数，单击A2单元格；第二个参数，身份证号是18位，输入“18”,单击“确定”。如图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6755" y="564515"/>
            <a:ext cx="4437380" cy="32918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6755" y="4134485"/>
            <a:ext cx="4437380" cy="19367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043670" y="3797300"/>
            <a:ext cx="6565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43670" y="6027420"/>
            <a:ext cx="5156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2.4 LEFT 函数解决实际问题：取出身份证号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任务2.4 LEFT 函数解决实际问题：取出身份证号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035" y="911225"/>
            <a:ext cx="92278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第3步，其他数据自动填充，就可以完成了。效果如图所示。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7445" y="1440180"/>
            <a:ext cx="7114540" cy="41751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2.4 LEFT 函数解决实际问题：取出身份证号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任务2.4 LEFT 函数解决实际问题：取出身份证号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190" y="744855"/>
            <a:ext cx="109493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第二种方法：使用数据分列的方法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第1步：选中A2:A10 单元格区域。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第2步：单击“数据”→“分列”,单击“固定宽度”。因为身份证号都是18位，数据宽度一样，如图所示。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6120" y="1948815"/>
            <a:ext cx="4925695" cy="42938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2.4 LEFT 函数解决实际问题：取出身份证号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任务2.4 LEFT 函数解决实际问题：取出身份证号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455" y="795655"/>
            <a:ext cx="109683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单击“下一步”,在身份证号的最后一位的后面单击建立分列线。要建立分列线，请在要建立分列线处单击鼠标；要清除分列线，请双击分列线；要移动分列线位置，请按住分列线并拖至指定位置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945" y="1915160"/>
            <a:ext cx="4782820" cy="42017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2.4 LEFT 函数解决实际问题：取出身份证号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任务2.4 LEFT 函数解决实际问题：取出身份证号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790" y="1082040"/>
            <a:ext cx="5497195" cy="20656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第4步：单击“下一步”。更改身份证号这列的数据格式为“文本”格式；因为汇总那一列不需要导出来，选中“汇总”这一列，单击“不导入此列(跳过)”;目标区域单击C2单元格；单击“完成”,如图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所示。最终效果如图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0595" y="859155"/>
            <a:ext cx="5699125" cy="4952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3242945"/>
            <a:ext cx="5334000" cy="2512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47840" y="581152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80770" y="57804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图</a:t>
            </a:r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2.5 隐藏电话号码中的某几位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2.5 隐藏电话号码中的某几位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455" y="918845"/>
            <a:ext cx="1116203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为了保护大家的隐私，有时需要隐藏手机号码、电话号码、身份证号等当中的某几位。这里需要使用 Replace 函数，此函数的功能就是用来替换字符串中的某些特定文本。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语法格式：REPLACE(old_text, start_num, num_bytes, new_text);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主要功能：用来替换字符串中某些特定文本；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参数说明：old_text是要替换其部分字符的文本；start_num 是要用 new_text 替换的old_text 中字符的位置；num_bytes 是希望 REPLACEB 使用 new_text 替换 old_text 中字节的个数；new_text是要用于替换old_text 中字符的文本。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2.5 隐藏电话号码中的某几位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2.5 隐藏电话号码中的某几位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455" y="808990"/>
            <a:ext cx="895794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隐藏电话号码中的中间4位操作步骤：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第1步：定位光标，单击C2单元格。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第2步：单击“插入函数”,在“全部”函数中找到“Replace”函数，如图所示。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2660" y="1876425"/>
            <a:ext cx="4799330" cy="44361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2.5 隐藏电话号码中的某几位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2.5 隐藏电话号码中的某几位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1757045"/>
            <a:ext cx="5274310" cy="37217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/>
              <a:t>第3步：输入replace 函数参数。replace 函数本意就是替代的意思，将一个字符串中的部分字符串用另外一个字符串来替代，第一个参数是旧的文本，单击B2;第二个参数start 是指从第几位开始，从第4位开始，输入“4”;第三个参数是指隐藏几位，隐藏4位，输入“4”;第四个参数是指用什么来替代，用4个星号****替代，单击“确定”,参数如图所示，编辑栏上的公式为“=REPLACE(B2,4,4,"****")”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8840" y="933450"/>
            <a:ext cx="5652770" cy="49136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2.5 隐藏电话号码中的某几位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2.5 隐藏电话号码中的某几位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170" y="850265"/>
            <a:ext cx="109588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第4步：自动填充。把光标放到C2单元格的右下角，当光标变成黑色的填充柄时双击即可自动填充。最终效果如图所示。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2096135"/>
            <a:ext cx="7219315" cy="37579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2.6 去掉银行账号中的空格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任务2.6 去掉银行账号中的空格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250" y="914400"/>
            <a:ext cx="1111440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银行账号一般是19位，有的时候银行账号是4个一组4个一组显示的，如果需要去掉银行账号中的空格，应该如何做呢?如图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遇到这样的问题的时候，把所有的空格都去掉，首先可能想到的是用“查找替换”的方法，“查找内容”这里输入“空格”,“替换为”这里不用输入，单击“全部替换”。它会以科学记数法的方式来显示，而且超过15位的数字都用“0”来替代了，把数据都改变了，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所示。这样的结果肯定不对。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3775710"/>
            <a:ext cx="5637530" cy="20815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26105" y="5714365"/>
            <a:ext cx="671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9160" y="3519805"/>
            <a:ext cx="2611755" cy="21945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272780" y="5714365"/>
            <a:ext cx="564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2.1.1 公式的概念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2.1 Excel 公式及其应用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890270"/>
            <a:ext cx="1128776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引用操作符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包括冒号、逗号和空格。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冒号(:)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是连续区域运算符，对两个引用之间包括两个引用在内的所有单元格进行引用。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如SUM(B5:C10),计算B5到C10的连续12个单元格之和；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逗号(,)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是联合运算符，可将多个引用合并为一个引用。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如SUM(B5:B10,D5:D10),计算B列、D列共12个单元格之和；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空格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是交叉运算符，取多个引用的交集为一个引用，该操作符在取指定行和列的数据时很有用。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如SUM(B5:B10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A6:C8),计算B6到B8三个单元格之和。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2.6 去掉银行账号中的空格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任务2.6 去掉银行账号中的空格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4810" y="1146810"/>
            <a:ext cx="506158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1.第一种方法：数据分列+CONCATENATE字符串连接函数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第1步：数据分列。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(1)选中需要处理的数据，选中A列；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(2)单击“数据”→“分列”;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(3)单击“分隔符号”,单击“下一步”;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(4)单击分隔符号为“空格”,单击“下一步”;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(5)单击第2列数据，单击“列数据格式”,更改为“文本”格式。这里一定要注意，因为第2列数据是以0开头的，如果不更改为文本格式，前面的0在分列后不显示。单击目标区域“=$B$1”,如图所示。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2175" y="1237615"/>
            <a:ext cx="5553075" cy="44316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2.6 去掉银行账号中的空格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任务2.6 去掉银行账号中的空格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6285" y="78930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(6)单击“完成”,数据分列效果如图所示。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462405"/>
            <a:ext cx="9464675" cy="4485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2.6 去掉银行账号中的空格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任务2.6 去掉银行账号中的空格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250" y="758190"/>
            <a:ext cx="1109408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第2步：使用文本连接函数 CONCATENATE。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(1)单击“G1”单元格，单击“插入函数”,在“全部”函数中找到“CONCATENATE”函数。此函数的功能是把多个文本字符串合并成一个。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输入CONCATENATE函数。在“text1”参数中输入“B1”,在“text2”参数中输入“C1”,在“text3”参数中输入“D1”,在“text4”参数中输入“E1”,在“text5”参数中输入“F1”,如图所示。单击“确定”。编辑栏上的公式为“=CONCATENATE(B1,C1,D1,E1,F1)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2780" y="2696210"/>
            <a:ext cx="5661025" cy="35026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2.6 去掉银行账号中的空格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任务2.6 去掉银行账号中的空格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1820" y="859790"/>
            <a:ext cx="109391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(3)自动填充。把光标放到G1单元格的右下角，当光标变成黑色的填充柄时双击即可自动填充。最终效果如图所示。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0" y="1828165"/>
            <a:ext cx="7021195" cy="39693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2.6 去掉银行账号中的空格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任务2.6 去掉银行账号中的空格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240" y="986790"/>
            <a:ext cx="108534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2.第二种方法：使用 SUBSTITUTE 函数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语法格式：SUBSTITUTE(text, old_text, new_text,[instance_num])。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主要功能：在某一文本字符串中替换指定的文本。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参数说明：text是需要替换其中字符的文本，或是含有文本的单元格引用；old_text是需要替换的旧文本；newtext用于替换 oldtext 的文本；instance_num 为一数值，用来指定以 new_text 替换第几次出现的 old_text;如果指定了instance_num,则只有满足要求的old_text 被替换；如果缺省则将用new_text替换TEXT中出现的所有old_text。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2.6 去掉银行账号中的空格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任务2.6 去掉银行账号中的空格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054100"/>
            <a:ext cx="556387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第1步：定位单元格，单击B1单元格。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第2步：单击“插入函数”,在全部函数中找到函数“SUBSTITUTE”。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第3步：设置SUBSTITUTE 函数的参数。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(1)第1个参数 text输入要处理的字符串，单击A1单元格。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(2)第2个参数输入旧字符串，这里输入空格。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(3)第3个参数输入新字符串，直接输入英文状态下的一对双引号，在双引号之间什么都不输入。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(4)第4个参数，指如果旧字符串出现多次替换几次，因为这里需要全部空格都替换，所以省略第4个参数就是全部替换。如图所示，编辑栏公式“=SUBSTITUTE(A1,"","")”。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4295" y="1127125"/>
            <a:ext cx="5232400" cy="43268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2.6 去掉银行账号中的空格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任务2.6 去掉银行账号中的空格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075" y="782955"/>
            <a:ext cx="106876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第4步，自动填充。把光标放到B1单元格的右下角，当光标变成黑色的填充柄时双击即可自动填充其余行。最终效果如图所示。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5345" y="1889760"/>
            <a:ext cx="5400675" cy="43243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2.7 数据分列中中文和数字分开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2.7 数据分列中中文和数字分开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245" y="770255"/>
            <a:ext cx="1092009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现在有一个这样的实际的问题，姓名和电话写在一起了，后面的电话并不是严格意义上的电话，有的是电话号码，有的是QQ号码，如图所示。现在需要把这个电话和姓名分开，应该如何操作呢?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7615" y="2577465"/>
            <a:ext cx="4809490" cy="11563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15010" y="4208780"/>
            <a:ext cx="106172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这个问题需要用LEFT函数、RIGHT函数、LEN 函数、LENB 函数这几个函数组合来解决，在项目二前面介绍过LEFT函数、RIGHT函数、LEN函数。现在介绍一下 LEN和 LENB 函数。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2.7 数据分列中中文和数字分开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2.7 数据分列中中文和数字分开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295" y="690880"/>
            <a:ext cx="10513695" cy="5426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LEN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语法格式：LEN(Text)。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主要功能：返回文本的字符个数。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参数说明：text为必需参数，表示要查找其长度的文本，空格将作为字符进行计数。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2.LENB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语法格式：LENB(Text)。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主要功能：返回文本的字节个数。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参数说明：text为必需参数，表示要查找其长度的文本，空格将作为字符进行计数。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3.LEN 和 LENB函数的区别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32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LEN 和 LENB都用于返回文本的长度。LEN返回文本的字符个数，LENB返回文本的字节个数。 函数 LEN 始终将每个字符(不管是单字节还是双字节)按1计数；函数LENB会将每个双字节字符按2计数。比如汉字就是双字节数，在 LENB 函数中就会按照2计数，在 LEN 函数就会按照1计数。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2.7 数据分列中中文和数字分开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2.7 数据分列中中文和数字分开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755015"/>
            <a:ext cx="5563870" cy="52876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ts val="26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案例操作步骤如下。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26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第1步：定位光标，单击B2 单元格。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26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第2步：在B2单元格中输入公式“=LEFT(A2,(LENB(A2)-LEN(A2)))”,如图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所示，就返回了汉字。LENB(A2)计算的是字节个数，也就是汉字是按照2计算的；LEN(A2)计算的是字符个数，也就是汉字是按照1计算的；“LENB(A2)-LEN(A2)”得出的就是汉字个数，再用LEFT函数把汉字取出就可以了。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26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第3步：自动填充。把光标放到B2单元格的右下角，当光标变成黑色的填充柄时双击即可自动填充其余行。取出汉字效果如图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26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第4步：在C2单元格中输入公式“=RIGHT(A2,(LEN(A2)*2-LENB(A2)))”,如图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所示，就返回了案例中的数字。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3685" y="608330"/>
            <a:ext cx="4877435" cy="13538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685" y="2390140"/>
            <a:ext cx="4877435" cy="1676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320" y="4429760"/>
            <a:ext cx="4876800" cy="15716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096125" y="196215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96125" y="397954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96125" y="593788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2.1.1 公式的概念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2.1 Excel 公式及其应用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615" y="1247775"/>
            <a:ext cx="11161395" cy="4015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60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26428930"/>
                </a:ext>
              </a:extLst>
            </a:pPr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2.运算符的优先级</a:t>
            </a:r>
            <a:endParaRPr lang="zh-CN" altLang="en-US" sz="2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如果公式中同时用到了多个运算符，Excel 将按一定的顺序(优先级由高到低)进行运算，相同优先级的运算符，将从左到右进行计算。若是记不清或想指定运算顺序，可用小括号括起相应部分。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优先级由高到低依次为：括号、引用运算符、算术运算符、文本运算符、比较运算符。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每类运算符根据优先级计算，当优先级相同时，按照自左向右的规则计算。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2.7 数据分列中中文和数字分开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2.7 数据分列中中文和数字分开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970" y="785495"/>
            <a:ext cx="1067879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第5步：自动填充。把光标放到C2单元格的右下角，当光标变成黑色的填充柄时双击即可自动填充其余行。最终效果如图所示。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7820" y="2160905"/>
            <a:ext cx="6048375" cy="18097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5970" y="4239260"/>
            <a:ext cx="1067879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从“姓名/电话”中减去“姓名”,文本相加可以使用文本连接符&amp;,但是没有文本“减”的符号。在这里可以使用SUBSTITUTE函数。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2.7 数据分列中中文和数字分开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2.7 数据分列中中文和数字分开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961390"/>
            <a:ext cx="5631180" cy="5400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ts val="23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语法格式：SUBSTITUTE(text, old_text, new_text, instance_num)。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23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主要功能：将字符串中的部分字符替换成新字符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23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参数说明：text 为需要替换其中字符的文本，或对含有文本的单元格的引用；old_text为需要替换的旧文本；new_text 用于替换 old_text 的文本；instance_num 为一数值，用来指定以 new_text 替换第几次出现的old_text。如果指定了 instance_num,则只有满足要求的 old_text 被替换；否则将用 new_text 替换text中出现的所有 old_text。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23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此案例中，在D2单元格中插入SUBSTITUTE函数，此函数的参数设置如图所示，编辑栏中公式为“=SUBSTITUTE(A2,B2,"")”,从公式中可以看出，新文本为空，公式的含义是把B2单元格中的数据用“空”来替代，就相当于减去了汉字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3975" y="1342390"/>
            <a:ext cx="5310505" cy="40684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2.8 计算交货日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2.8 计算交货日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8500" y="786130"/>
            <a:ext cx="108807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某公司4月1号与客户签订了一份购销合同，合同规定10个工作日之后交货，如何计算哪一天交货呢?如图所示。这个问题是不是需要拿着日历数一下呢?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2279650"/>
            <a:ext cx="7277100" cy="2495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8500" y="5057140"/>
            <a:ext cx="108807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案例提到的情况需要用到 WORKDAY 函数。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2.8 计算交货日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2.8 计算交货日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7710" y="1031240"/>
            <a:ext cx="1068768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1.WORKDAY 函数简介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语法格式：WORKDAY(start_date, days, [holidays])。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主要功能：返回在某日期(起始日期)之前或之后、与该日期相隔指定工作日的某一日期的日期值。(工作日不包括周末和专门指定的假日。)。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参数说明：start_date为开始日期；days参数为 start_date 之前或之后不含周末及节假日的天数；days 为正值将生成未来日期；为负值生成过去日期；holidays为可选参数，专门指定的假期。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使用场景：一般在计算发票的到期日、预期交货时间或工作天数时，可以使用WORKDAY 来扣除周末或者假日。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2.8 计算交货日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2.8 计算交货日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035" y="817880"/>
            <a:ext cx="112395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案例操作步骤：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第1步：定位光标，单击B2单元格；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第2步：单击“插入函数”,在全部函数中找到“WORKDAY”函数；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第3步：设置WORKDAY函数的参数，如图所示，编辑栏中公式为“=WORKDAY(A2,10)”。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3375" y="2156460"/>
            <a:ext cx="5282565" cy="28035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4810" y="5078730"/>
            <a:ext cx="115957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如果周六周日休息的话，直接使用WORKDAY 函数。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如果规定只有周日休息的话，就不能使用这个函数了，要用另一个函数 WORKDAY.INTL函数。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这个函数是 WORKDAY 函数的双胞胎函数，或者说是它的一个扩展函数。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2.8 计算交货日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2.8 计算交货日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8290" y="748665"/>
            <a:ext cx="1154874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2.WORKDAY.INTL 函数的用法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语法格式：WORKDAY.INTL(start_date, days,[weekend], [holidays])。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主要功能：返回在某日期(起始日期)之前或之后、与该日期相隔指定工作日的某一日期的日期值(工作日不包括周末和专门指定的假日)。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参数说明：从函数的参数上看，WORKDAY.INTL函数只是多了[weekend]也就是周末时间的设置，周末时间对照表如图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所示。在使用上，WORKDAY.INTL函数可以实现 WORKDAY 函数的所有功能，反之则不然。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看这个案例，如图2所示，项目如果周六周日休息，使用WORKDAY 函数；如果只有周日休息，则需要使用 WORKDAY.INTL 函数。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190" y="3667760"/>
            <a:ext cx="2258060" cy="23094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75330" y="5982970"/>
            <a:ext cx="5257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565" y="4023995"/>
            <a:ext cx="3619500" cy="19621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699375" y="5918200"/>
            <a:ext cx="5645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2.8 计算交货日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 2.8 计算交货日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1980" y="802005"/>
            <a:ext cx="1091057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在B3单元格插入函数WORKDAY.INTL,函数参数设置如图所示，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公式为“=WORKDAY.INTL(B1,B2,11)”。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1619885"/>
            <a:ext cx="7719060" cy="43999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2.9 计算工作日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任务2.9 计算工作日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240" y="690880"/>
            <a:ext cx="1072642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开始工作时间是2019年9月1日，结束时间是2019年10月5日，每周周六周日都休息，计算一下他一共工作了多少天，如图所示。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796415"/>
            <a:ext cx="10725150" cy="35242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9605" y="5658485"/>
            <a:ext cx="1080897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这里需要用</a:t>
            </a:r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函数NETWORKDAYS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 </a:t>
            </a:r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NETWORKDAYS.INTL 函数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2.9 计算工作日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任务2.9 计算工作日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085" y="890270"/>
            <a:ext cx="1096835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NETWORKDAYS 函数简介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语法格式：networkdays(start_date, end_date, holidays)。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主要功能：专门用于计算两个日期值之间完整的工作日数值。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start_date表示开始日期；end_date为终止日期；holidays表示作为特定假日的一个或多个日期。这些参数值既可以手工输入，也可以对单元格的值进行引用；这个工作日数值将不包含双休日和专门指定的其他各种假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2.NETWORKDAYS.INTL 函数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语法格式：NETWORKDAYS.INTL(start_date,end_date, weekend, holidays)。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主要功能：专门用于计算两个日期值之间完整的工作日数值。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参数说明：start_date表示开始日期；end_date 表示结束日期；weekend 为指定周末时间的参数值;holidays是在工作日中排除的特定日期。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2.9 计算工作日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任务2.9 计算工作日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555" y="857250"/>
            <a:ext cx="1104582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此案例操作步骤如下。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第1步：定位光标，单击E2 单元格。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第2步：“插入函数”,找到“NETWORKDAYS”函数。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第3步：设置NETWORKDAYS 函数参数，如图所示。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340" y="2345690"/>
            <a:ext cx="6925310" cy="36506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2.1.2 公式的创建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2.1 Excel 公式及其应用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5780" y="843915"/>
            <a:ext cx="1124077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(1)选中准备输入公式的单元格。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(2)输入等号“=”。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(3)在单元格或者编辑栏中输入公式的具体内容。输入运算符时，注意优先级别和前后数据类型，公式中不能有多余的空格。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(4)按“回车键”或者单击“输入”按钮确认，即完成公式输入。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输入公式时需注意：第一，运算符必须是在英文半角状态下输入；第二，公式的运算尽量要用单元格地址，以便于复制公式。公式中的单元格地址可以用键盘输入，也可以单击相应的单元格得到相应的单元格地址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如果需要修改公式，则可以先单击包含公式的单元格，在编辑栏中修改；也可以双击该单元格，直接在单元格中修改。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2.9 计算工作日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任务2.9 计算工作日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290" y="885825"/>
            <a:ext cx="1086231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第4步：如果仅周日休息，并且国庆节10月1号、2号、3号放假。在F2单元格插入 NETWORKDAYS.INTL函数，注意第三个参数仅周日休息的代码是“11”,第四个参数使用绝对引用。此函数参数设置如图2-9-3所示，公式为“=NETWORKDAYS.INTL(C2,D2,11,$H$2:$H$4)”。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6560" y="2328545"/>
            <a:ext cx="6278880" cy="35744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2.9 计算工作日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 任务2.9 计算工作日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775" y="895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第5步：最终效果如图所示。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699895"/>
            <a:ext cx="10744200" cy="34575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6314440" y="2457450"/>
            <a:ext cx="4953635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6400" b="1" dirty="0">
                <a:solidFill>
                  <a:schemeClr val="accent1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4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3020941" y="3548259"/>
            <a:ext cx="2686968" cy="1038880"/>
          </a:xfrm>
          <a:custGeom>
            <a:avLst/>
            <a:gdLst>
              <a:gd name="T0" fmla="*/ 155 w 1401"/>
              <a:gd name="T1" fmla="*/ 0 h 441"/>
              <a:gd name="T2" fmla="*/ 0 w 1401"/>
              <a:gd name="T3" fmla="*/ 441 h 441"/>
              <a:gd name="T4" fmla="*/ 1230 w 1401"/>
              <a:gd name="T5" fmla="*/ 441 h 441"/>
              <a:gd name="T6" fmla="*/ 1401 w 1401"/>
              <a:gd name="T7" fmla="*/ 0 h 441"/>
              <a:gd name="T8" fmla="*/ 155 w 1401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441">
                <a:moveTo>
                  <a:pt x="155" y="0"/>
                </a:moveTo>
                <a:lnTo>
                  <a:pt x="0" y="441"/>
                </a:lnTo>
                <a:lnTo>
                  <a:pt x="1230" y="441"/>
                </a:lnTo>
                <a:lnTo>
                  <a:pt x="1401" y="0"/>
                </a:lnTo>
                <a:lnTo>
                  <a:pt x="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17" name="Freeform 6"/>
          <p:cNvSpPr/>
          <p:nvPr/>
        </p:nvSpPr>
        <p:spPr bwMode="auto">
          <a:xfrm>
            <a:off x="560677" y="1229151"/>
            <a:ext cx="2734045" cy="762384"/>
          </a:xfrm>
          <a:custGeom>
            <a:avLst/>
            <a:gdLst>
              <a:gd name="T0" fmla="*/ 171 w 1806"/>
              <a:gd name="T1" fmla="*/ 0 h 410"/>
              <a:gd name="T2" fmla="*/ 0 w 1806"/>
              <a:gd name="T3" fmla="*/ 410 h 410"/>
              <a:gd name="T4" fmla="*/ 1650 w 1806"/>
              <a:gd name="T5" fmla="*/ 410 h 410"/>
              <a:gd name="T6" fmla="*/ 1806 w 1806"/>
              <a:gd name="T7" fmla="*/ 0 h 410"/>
              <a:gd name="T8" fmla="*/ 171 w 1806"/>
              <a:gd name="T9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6" h="410">
                <a:moveTo>
                  <a:pt x="171" y="0"/>
                </a:moveTo>
                <a:lnTo>
                  <a:pt x="0" y="410"/>
                </a:lnTo>
                <a:lnTo>
                  <a:pt x="1650" y="410"/>
                </a:lnTo>
                <a:lnTo>
                  <a:pt x="1806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0" name="Freeform 7"/>
          <p:cNvSpPr/>
          <p:nvPr/>
        </p:nvSpPr>
        <p:spPr bwMode="auto">
          <a:xfrm>
            <a:off x="139291" y="1568197"/>
            <a:ext cx="5850884" cy="3152649"/>
          </a:xfrm>
          <a:custGeom>
            <a:avLst/>
            <a:gdLst>
              <a:gd name="T0" fmla="*/ 436 w 2585"/>
              <a:gd name="T1" fmla="*/ 0 h 1134"/>
              <a:gd name="T2" fmla="*/ 0 w 2585"/>
              <a:gd name="T3" fmla="*/ 1134 h 1134"/>
              <a:gd name="T4" fmla="*/ 2149 w 2585"/>
              <a:gd name="T5" fmla="*/ 1134 h 1134"/>
              <a:gd name="T6" fmla="*/ 2585 w 2585"/>
              <a:gd name="T7" fmla="*/ 0 h 1134"/>
              <a:gd name="T8" fmla="*/ 436 w 2585"/>
              <a:gd name="T9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5" h="1134">
                <a:moveTo>
                  <a:pt x="436" y="0"/>
                </a:moveTo>
                <a:lnTo>
                  <a:pt x="0" y="1134"/>
                </a:lnTo>
                <a:lnTo>
                  <a:pt x="2149" y="1134"/>
                </a:lnTo>
                <a:lnTo>
                  <a:pt x="2585" y="0"/>
                </a:lnTo>
                <a:lnTo>
                  <a:pt x="436" y="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2" name="Freeform 8"/>
          <p:cNvSpPr/>
          <p:nvPr/>
        </p:nvSpPr>
        <p:spPr bwMode="auto">
          <a:xfrm>
            <a:off x="454617" y="4275537"/>
            <a:ext cx="3220596" cy="1265697"/>
          </a:xfrm>
          <a:custGeom>
            <a:avLst/>
            <a:gdLst>
              <a:gd name="T0" fmla="*/ 233 w 1869"/>
              <a:gd name="T1" fmla="*/ 0 h 598"/>
              <a:gd name="T2" fmla="*/ 0 w 1869"/>
              <a:gd name="T3" fmla="*/ 598 h 598"/>
              <a:gd name="T4" fmla="*/ 1635 w 1869"/>
              <a:gd name="T5" fmla="*/ 598 h 598"/>
              <a:gd name="T6" fmla="*/ 1869 w 1869"/>
              <a:gd name="T7" fmla="*/ 0 h 598"/>
              <a:gd name="T8" fmla="*/ 233 w 1869"/>
              <a:gd name="T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9" h="598">
                <a:moveTo>
                  <a:pt x="233" y="0"/>
                </a:moveTo>
                <a:lnTo>
                  <a:pt x="0" y="598"/>
                </a:lnTo>
                <a:lnTo>
                  <a:pt x="1635" y="598"/>
                </a:lnTo>
                <a:lnTo>
                  <a:pt x="1869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3" name="TextBox 25"/>
          <p:cNvSpPr txBox="1"/>
          <p:nvPr/>
        </p:nvSpPr>
        <p:spPr>
          <a:xfrm>
            <a:off x="8391909" y="4368383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主讲人：周颖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83140" y="5680287"/>
            <a:ext cx="101600" cy="46820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10015816" y="5706116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冀中职业学院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cover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2.1.3 公式出错信息与处理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2.1 Excel 公式及其应用</a:t>
            </a:r>
            <a:endParaRPr b="1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588645" y="2480945"/>
          <a:ext cx="11178540" cy="3656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6835"/>
                <a:gridCol w="5868035"/>
                <a:gridCol w="3963670"/>
              </a:tblGrid>
              <a:tr h="52895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 错误代码 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含义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解决办法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</a:tr>
              <a:tr h="6788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###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当公式的运算结果或者输入的数据太长，单元格宽度不够时，会显示该代码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加宽单元格可以解决该问题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5289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NAME?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当公式中有不正确或不能识别的字符时，会显示该代码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检查公式中是否包含了不正确的字符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5289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#DIV/0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公式中引用了空单元格或者单元格为零的值作为除数，会显示该代码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检查公式中是否存在分母为零的情况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5289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#N/A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当公式中引用的单元格没有可用数据时，会显示该代码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检查公式中所引用的单元格是否有可用数据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5289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#NUM!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当公式中包含的函数参数不正确时，会显示该代码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检查公式中函数的参数数量、类型是否正确</a:t>
                      </a: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53390" y="628650"/>
            <a:ext cx="11314430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在单元格中输入公式后，Excel会对其进行检查，如果发现存在问题，将对单元格显示错误代码，提示检查所输入的公式，并进行相应的修改。Excel 中常见的错误代码含义如表 所示。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MH" val="20170421102027"/>
  <p:tag name="MH_LIBRARY" val="CONTENTS"/>
  <p:tag name="MH_TYPE" val="OTHERS"/>
  <p:tag name="ID" val="626775"/>
</p:tagLst>
</file>

<file path=ppt/tags/tag10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11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12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13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14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15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16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17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18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19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2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20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21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22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23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24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25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26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27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28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29.xml><?xml version="1.0" encoding="utf-8"?>
<p:tagLst xmlns:p="http://schemas.openxmlformats.org/presentationml/2006/main">
  <p:tag name="MH" val="20170421102027"/>
  <p:tag name="MH_LIBRARY" val="CONTENTS"/>
  <p:tag name="MH_AUTOCOLOR" val="TRUE"/>
  <p:tag name="ID" val="626775"/>
  <p:tag name="MH_TYPE" val="CONTENTS_SECTION"/>
</p:tagLst>
</file>

<file path=ppt/tags/tag3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30.xml><?xml version="1.0" encoding="utf-8"?>
<p:tagLst xmlns:p="http://schemas.openxmlformats.org/presentationml/2006/main">
  <p:tag name="TABLE_ENDDRAG_ORIGIN_RECT" val="880*287"/>
  <p:tag name="TABLE_ENDDRAG_RECT" val="46*190*880*287"/>
</p:tagLst>
</file>

<file path=ppt/tags/tag31.xml><?xml version="1.0" encoding="utf-8"?>
<p:tagLst xmlns:p="http://schemas.openxmlformats.org/presentationml/2006/main">
  <p:tag name="commondata" val="eyJoZGlkIjoiNmE4YWE2NWM2NjkyMzUxOGRkNDNkNjJlMmYxYjJlZDkifQ=="/>
</p:tagLst>
</file>

<file path=ppt/tags/tag4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5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6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7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8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9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heme/theme1.xml><?xml version="1.0" encoding="utf-8"?>
<a:theme xmlns:a="http://schemas.openxmlformats.org/drawingml/2006/main" name="Office 主题​​">
  <a:themeElements>
    <a:clrScheme name="自定义 1065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33739F"/>
      </a:accent1>
      <a:accent2>
        <a:srgbClr val="5FC0C9"/>
      </a:accent2>
      <a:accent3>
        <a:srgbClr val="33739F"/>
      </a:accent3>
      <a:accent4>
        <a:srgbClr val="5FC0C9"/>
      </a:accent4>
      <a:accent5>
        <a:srgbClr val="33739F"/>
      </a:accent5>
      <a:accent6>
        <a:srgbClr val="5FC0C9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19906</Words>
  <Application>WPS 演示</Application>
  <PresentationFormat>宽屏</PresentationFormat>
  <Paragraphs>1043</Paragraphs>
  <Slides>82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94" baseType="lpstr">
      <vt:lpstr>Arial</vt:lpstr>
      <vt:lpstr>宋体</vt:lpstr>
      <vt:lpstr>Wingdings</vt:lpstr>
      <vt:lpstr>微软雅黑</vt:lpstr>
      <vt:lpstr>Calibri</vt:lpstr>
      <vt:lpstr>华文细黑</vt:lpstr>
      <vt:lpstr>Arial Narrow</vt:lpstr>
      <vt:lpstr>Arial Unicode MS</vt:lpstr>
      <vt:lpstr>方正小标宋简体</vt:lpstr>
      <vt:lpstr>黑体</vt:lpstr>
      <vt:lpstr>汉仪菱心体简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陆梓里</cp:lastModifiedBy>
  <cp:revision>164</cp:revision>
  <dcterms:created xsi:type="dcterms:W3CDTF">2019-06-19T02:08:00Z</dcterms:created>
  <dcterms:modified xsi:type="dcterms:W3CDTF">2024-05-19T17:34:57Z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0E59EB6EDB634863B15788F89B9785D4_11</vt:lpwstr>
  </property>
</Properties>
</file>