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80" r:id="rId5"/>
    <p:sldId id="274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11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60648"/>
            <a:ext cx="431371" cy="384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164637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7" y="177133"/>
            <a:ext cx="8128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3175"/>
            <a:ext cx="10515600" cy="89217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990601"/>
            <a:ext cx="10515600" cy="518636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6096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2192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8288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438400" indent="0">
              <a:lnSpc>
                <a:spcPct val="130000"/>
              </a:lnSpc>
              <a:buFontTx/>
              <a:buNone/>
              <a:defRPr sz="2535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E4FC0-BF45-45E8-9147-F541154F2C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37EA-924C-4D97-BF4A-87F43C8944C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288484"/>
            <a:ext cx="12192000" cy="596900"/>
          </a:xfrm>
          <a:prstGeom prst="rect">
            <a:avLst/>
          </a:prstGeom>
          <a:solidFill>
            <a:srgbClr val="337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1"/>
            <a:ext cx="10972800" cy="4525963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609600" algn="l" defTabSz="1218565" rtl="0" eaLnBrk="1" latinLnBrk="0" hangingPunct="1">
        <a:lnSpc>
          <a:spcPct val="150000"/>
        </a:lnSpc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152515" y="2819400"/>
            <a:ext cx="5471160" cy="114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indent="0">
              <a:buNone/>
            </a:pPr>
            <a:r>
              <a:rPr lang="en-US" altLang="zh-CN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Excel</a:t>
            </a:r>
            <a:r>
              <a:rPr lang="zh-CN" altLang="en-US" sz="3735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在应收账款管理中的应用</a:t>
            </a:r>
            <a:endParaRPr lang="zh-CN" altLang="en-US" sz="3735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207605" y="1567881"/>
            <a:ext cx="355239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项目五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8287" y="2560320"/>
            <a:ext cx="5773420" cy="10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spd="med">
    <p:cover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5.2.2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计算各客户未收账款总额和业务笔数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2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统计各客户应收账款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53720"/>
            <a:ext cx="11678920" cy="1379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使用公式完成各客户应收账款金额和业务笔数的汇总，操作步骤如下：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步骤一：在B1、C1单元格内依次输入列标题“未收金额”和“业务笔数”。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步骤二：在B2单元格输入公式“=SUMIF(应收账款明细!B:B,A2,应收账款明细!F:F)”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结果如下图所示。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2156460"/>
            <a:ext cx="6972300" cy="38531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5.2.2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计算各客户未收账款总额和业务笔数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2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统计各客户应收账款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53720"/>
            <a:ext cx="11678920" cy="943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步骤三：在C2单元格输入公式“=COUNTIF(应收账款明细!B:B,A2)”计算各客户业务笔数，并将公式向下复制。如图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所示，最终结果如图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764665"/>
            <a:ext cx="7397115" cy="4131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745" y="1905000"/>
            <a:ext cx="3696335" cy="39839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92855" y="5976620"/>
            <a:ext cx="580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20275" y="5970905"/>
            <a:ext cx="54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使用条件格式展示各客户的应收账款情况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68960"/>
            <a:ext cx="11291570" cy="1427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步骤一：在“应收账款”工作簿中的“应收账款汇总”工作表中，选中B2:B14单元格区域，单击“开始”选项卡下的“条件格式”下拉按钮，在下拉菜单中依次选择“数据条”“紫色数据条”命令，如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2181860"/>
            <a:ext cx="9211945" cy="36080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使用条件格式展示各客户的应收账款情况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68960"/>
            <a:ext cx="11291570" cy="619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步骤二：调整B列列宽，设置文本框为右对齐，效果如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7385" y="1188085"/>
            <a:ext cx="5372100" cy="4451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4810" y="5815330"/>
            <a:ext cx="11434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设置完成后，通过数据条的长短可以直观地显示各客户未收金额对比情况。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68960"/>
            <a:ext cx="11291570" cy="1442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图表是图形化的数据，由点、线、面与数据组合而成，具有直观、种类丰富、实时更新等特点。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使用图表能使数据的大小、差异以及变化趋势等更加直观形象，展示数据所包含的更有价值的信息，使用Excel图表，可以直观展示各客户未收账款的占比。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操作步骤如下：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7140" y="2054860"/>
            <a:ext cx="2804160" cy="4224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步骤一：在“应收账款”工作簿中的“应收账款汇总”工作表中，选中A1:B14单元格区域，在“插入”选项卡下单击“饼图”下拉按钮，在样式下拉菜单中选择“饼图”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8210" y="2087880"/>
            <a:ext cx="5295900" cy="40900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68960"/>
            <a:ext cx="1129157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操作，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可得如下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628" y="1164273"/>
            <a:ext cx="7992745" cy="4895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68960"/>
            <a:ext cx="11291570" cy="1012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步骤二：单击图表，然后在“设计”选项卡下单击饼图效果“图表样式”命令组右侧的下拉按钮，在图表样式库中选择一种样式，如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725" y="1708468"/>
            <a:ext cx="8718550" cy="40506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69088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步骤三：单击选择图例项，按 delete 键删除，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如下图所示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405" y="1597025"/>
            <a:ext cx="6950075" cy="41617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69088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步骤四：单击图表，然后在“布局”选项卡下单击“数据标签”下拉按钮，在弹出的下拉菜单中选择“其他数据标签选项”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，如下图所示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3763" y="1729105"/>
            <a:ext cx="5324475" cy="44189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1505903"/>
            <a:ext cx="4822190" cy="3846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在弹出的“设置数据标签格式”对话框中，勾选“标签包括”命令组下的“类别名称”“百分比”和“显示引导线”复选框，单击选中“标签位置”命令组下的“数据标签外”单选框，单击“分隔符”下拉按钮，然后在下拉菜单中选择“(空格)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最后单击“关闭”按钮，如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1645" y="690880"/>
            <a:ext cx="4632960" cy="53124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03580"/>
            <a:ext cx="11143615" cy="5007610"/>
          </a:xfrm>
        </p:spPr>
        <p:txBody>
          <a:bodyPr>
            <a:noAutofit/>
          </a:bodyPr>
          <a:lstStyle/>
          <a:p>
            <a:pPr lvl="0" fontAlgn="auto">
              <a:lnSpc>
                <a:spcPct val="150000"/>
              </a:lnSpc>
            </a:pPr>
            <a:r>
              <a:rPr lang="zh-CN" altLang="zh-CN" sz="2000" b="1" dirty="0"/>
              <a:t>知识目标：</a:t>
            </a:r>
            <a:endParaRPr lang="zh-CN" altLang="zh-CN" sz="2000" dirty="0"/>
          </a:p>
          <a:p>
            <a:pPr lvl="0"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/>
              <a:t>    </a:t>
            </a:r>
            <a:r>
              <a:rPr lang="zh-CN" altLang="zh-CN" sz="2000" dirty="0"/>
              <a:t>①掌握运用</a:t>
            </a:r>
            <a:r>
              <a:rPr lang="en-US" altLang="zh-CN" sz="2000" dirty="0"/>
              <a:t>Excel</a:t>
            </a:r>
            <a:r>
              <a:rPr lang="zh-CN" altLang="en-US" sz="2000" dirty="0"/>
              <a:t>编制应收账款明细账的方法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pPr lvl="0"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/>
              <a:t>    ②</a:t>
            </a:r>
            <a:r>
              <a:rPr lang="zh-CN" altLang="en-US" sz="2000" dirty="0"/>
              <a:t>掌握</a:t>
            </a:r>
            <a:r>
              <a:rPr lang="en-US" altLang="zh-CN" sz="2000" dirty="0"/>
              <a:t>IF</a:t>
            </a:r>
            <a:r>
              <a:rPr lang="zh-CN" altLang="en-US" sz="2000" dirty="0"/>
              <a:t>函数、</a:t>
            </a:r>
            <a:r>
              <a:rPr lang="en-US" altLang="zh-CN" sz="2000" dirty="0"/>
              <a:t>SUMIF</a:t>
            </a:r>
            <a:r>
              <a:rPr lang="zh-CN" altLang="en-US" sz="2000" dirty="0"/>
              <a:t>函数、</a:t>
            </a:r>
            <a:r>
              <a:rPr lang="en-US" altLang="zh-CN" sz="2000" dirty="0"/>
              <a:t>COUNTIF</a:t>
            </a:r>
            <a:r>
              <a:rPr lang="zh-CN" altLang="en-US" sz="2000" dirty="0"/>
              <a:t>函数、</a:t>
            </a:r>
            <a:r>
              <a:rPr lang="en-US" altLang="zh-CN" sz="2000" dirty="0"/>
              <a:t>LOOKUP</a:t>
            </a:r>
            <a:r>
              <a:rPr lang="zh-CN" altLang="en-US" sz="2000" dirty="0"/>
              <a:t>函数、</a:t>
            </a:r>
            <a:r>
              <a:rPr lang="en-US" altLang="zh-CN" sz="2000" dirty="0"/>
              <a:t>TEXT</a:t>
            </a:r>
            <a:r>
              <a:rPr lang="zh-CN" altLang="en-US" sz="2000" dirty="0"/>
              <a:t>函数等函数的用法</a:t>
            </a:r>
            <a:r>
              <a:rPr lang="en-US" altLang="zh-CN" sz="2000" dirty="0"/>
              <a:t>。</a:t>
            </a:r>
            <a:endParaRPr lang="en-US" altLang="zh-CN" sz="2000" dirty="0"/>
          </a:p>
          <a:p>
            <a:pPr lvl="0"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/>
              <a:t>    ③</a:t>
            </a:r>
            <a:r>
              <a:rPr lang="zh-CN" altLang="en-US" sz="2000" dirty="0"/>
              <a:t>熟练</a:t>
            </a:r>
            <a:r>
              <a:rPr lang="en-US" altLang="zh-CN" sz="2000" dirty="0"/>
              <a:t>掌握Excel中的</a:t>
            </a:r>
            <a:r>
              <a:rPr lang="zh-CN" altLang="en-US" sz="2000" dirty="0"/>
              <a:t>各种图表</a:t>
            </a:r>
            <a:r>
              <a:rPr lang="en-US" altLang="zh-CN" sz="2000" dirty="0"/>
              <a:t>。</a:t>
            </a:r>
            <a:endParaRPr lang="en-US" altLang="zh-CN" sz="2000" dirty="0"/>
          </a:p>
          <a:p>
            <a:pPr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zh-CN" sz="2000" b="1" dirty="0">
                <a:sym typeface="+mn-ea"/>
              </a:rPr>
              <a:t>能力目标：</a:t>
            </a:r>
            <a:endParaRPr lang="zh-CN" altLang="zh-CN" sz="2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sym typeface="+mn-ea"/>
              </a:rPr>
              <a:t>    </a:t>
            </a:r>
            <a:r>
              <a:rPr lang="zh-CN" altLang="en-US" sz="2000" dirty="0">
                <a:sym typeface="+mn-ea"/>
              </a:rPr>
              <a:t>①以职业岗位能力为导向，具有财务具有职业判断能力</a:t>
            </a:r>
            <a:r>
              <a:rPr lang="en-US" altLang="zh-CN" sz="2000" dirty="0">
                <a:sym typeface="+mn-ea"/>
              </a:rPr>
              <a:t>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1218565" fontAlgn="auto">
              <a:lnSpc>
                <a:spcPct val="150000"/>
              </a:lnSpc>
              <a:spcBef>
                <a:spcPts val="130"/>
              </a:spcBef>
              <a:buClrTx/>
              <a:buSzTx/>
              <a:buFontTx/>
            </a:pPr>
            <a:r>
              <a:rPr lang="en-US" altLang="zh-CN" sz="2000" dirty="0">
                <a:sym typeface="+mn-ea"/>
              </a:rPr>
              <a:t>    </a:t>
            </a:r>
            <a:r>
              <a:rPr lang="zh-CN" altLang="en-US" sz="2000" dirty="0">
                <a:sym typeface="+mn-ea"/>
              </a:rPr>
              <a:t>②能运用知识分析、解决企业日常财务处理过程中的常见问题</a:t>
            </a:r>
            <a:r>
              <a:rPr lang="en-US" altLang="zh-CN" sz="2000" dirty="0">
                <a:sym typeface="+mn-ea"/>
              </a:rPr>
              <a:t>。</a:t>
            </a:r>
            <a:endParaRPr lang="en-US" altLang="zh-CN" sz="2000" dirty="0">
              <a:sym typeface="+mn-ea"/>
            </a:endParaRPr>
          </a:p>
          <a:p>
            <a:pPr algn="l" defTabSz="1218565" fontAlgn="auto">
              <a:lnSpc>
                <a:spcPct val="150000"/>
              </a:lnSpc>
              <a:spcBef>
                <a:spcPts val="130"/>
              </a:spcBef>
              <a:buClrTx/>
              <a:buSzTx/>
              <a:buFontTx/>
            </a:pPr>
            <a:r>
              <a:rPr lang="zh-CN" altLang="zh-CN" sz="2000" b="1" dirty="0">
                <a:sym typeface="+mn-ea"/>
              </a:rPr>
              <a:t>素养目标：</a:t>
            </a:r>
            <a:endParaRPr lang="zh-CN" altLang="zh-CN" sz="2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zh-CN" sz="2000" dirty="0">
                <a:sym typeface="+mn-ea"/>
              </a:rPr>
              <a:t>    ①具有严谨、诚信的职业品质和良好的职业道德，具有良好的心里素质。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zh-CN" sz="2000" dirty="0">
                <a:sym typeface="+mn-ea"/>
              </a:rPr>
              <a:t>    ②具有遵纪守法的法治意识和真实客观、细心严谨的做人做事原则。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zh-CN" sz="2000" dirty="0">
                <a:sym typeface="+mn-ea"/>
              </a:rPr>
              <a:t>    ③具有诚信为本的职业素养、仔细谨慎的职业态度。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ts val="3200"/>
              </a:lnSpc>
              <a:spcBef>
                <a:spcPct val="20000"/>
              </a:spcBef>
              <a:buClrTx/>
              <a:buSzTx/>
              <a:buNone/>
            </a:pPr>
            <a:endParaRPr lang="zh-CN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40000"/>
              </a:lnSpc>
              <a:spcBef>
                <a:spcPct val="20000"/>
              </a:spcBef>
              <a:buClrTx/>
              <a:buSzTx/>
              <a:buNone/>
            </a:pPr>
            <a:endParaRPr lang="zh-CN" altLang="zh-CN" sz="2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07" y="0"/>
            <a:ext cx="728133" cy="7281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7533" y="87207"/>
            <a:ext cx="4456007" cy="519853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2324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步骤六：单击任意一个数据标签，在“开始”选项卡中设置字体和字号，如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7095" y="1101725"/>
            <a:ext cx="5337175" cy="50977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2324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步骤七：单击图表标题，按下鼠标左键不放，向左拖动，如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415" y="1572260"/>
            <a:ext cx="6567170" cy="39109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2324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步骤八：图表标题用于说明图表要表达的主要内容，因此修改图表标题中的内容为“爱美丽公司未收账款占比最高”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如下图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255" y="1729740"/>
            <a:ext cx="6587490" cy="39611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5.3.2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用图表展示各客户未收金额占比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3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应收账款对比分析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23240"/>
            <a:ext cx="1129157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步骤九：单击图表区，在“格式”选项卡中单击“形状填充”下拉按钮，在“主题颜色”面板中选择一种颜色，如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下图所示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805" y="1661160"/>
            <a:ext cx="5325745" cy="45110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5.4.1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使用公式计算账龄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4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分析客户应收账款账龄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23240"/>
            <a:ext cx="11291570" cy="1465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假设账龄统计日为当前日期，在“应收账款明细工作表”中I3单元格输入标题“账龄”,在14单元格输入公式“=LOOKUP($HS2-(C4+G4),{-999,0,30,60,120},{”没有到期","30天以内","60天以内","60-120天","120天以上“})”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并向下复制公式，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如下图所示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1988820"/>
            <a:ext cx="9693275" cy="40436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5.4.1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使用公式计算账龄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4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分析客户应收账款账龄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050" y="1536700"/>
            <a:ext cx="1129157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在上述公式“=LOOKUP($HS2-(C4+G4),{-999,0,30,60,120},{”没有到期","30天以内","60天以内","60-120天","120天以上“})”中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“$HS2-(C4+G4)”部分是用统计日期减去开票日期和付款期限之和，计算结果为“-25”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然后在LOOKUP函数第二个参数“{-999,0,30,60,120}”中查找账龄天数。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因为在“{-999,0,30,60,120}”中没有-25,所以会以小于-25的值-999进行匹配。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“-999”在“{-999,0,30,60,120}”中的位置是1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LOOKUP 函数最终返回第三个参数“{"没有到期","30天以内","60天以内”,”60-120天","120天以上"}”中相同的位置，计算结果为“没有到期”。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5.4.2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应收账款到期日提醒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4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分析客户应收账款账龄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050" y="599440"/>
            <a:ext cx="11291570" cy="1465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在“应收账款明细”工作表中设置公式，能够对应收账款到期和过期天数进行提醒，在J3单元格输入“到期日”,在J4单元格输入公式“=TEXT(C4+G4-$H$2,“0天后到期；已过期0天；今日到期“)”,并将公式向下复制，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如下图所示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" y="2292985"/>
            <a:ext cx="10915650" cy="35140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6314440" y="2457450"/>
            <a:ext cx="4953635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zh-CN" altLang="en-US" sz="6400" b="1" dirty="0">
                <a:solidFill>
                  <a:schemeClr val="accent1"/>
                </a:solidFill>
                <a:cs typeface="Arial" panose="020B0604020202020204" pitchFamily="34" charset="0"/>
              </a:rPr>
              <a:t>感谢您的观看！</a:t>
            </a:r>
            <a:endParaRPr lang="zh-CN" altLang="en-US" sz="6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3020941" y="3548259"/>
            <a:ext cx="2686968" cy="1038880"/>
          </a:xfrm>
          <a:custGeom>
            <a:avLst/>
            <a:gdLst>
              <a:gd name="T0" fmla="*/ 155 w 1401"/>
              <a:gd name="T1" fmla="*/ 0 h 441"/>
              <a:gd name="T2" fmla="*/ 0 w 1401"/>
              <a:gd name="T3" fmla="*/ 441 h 441"/>
              <a:gd name="T4" fmla="*/ 1230 w 1401"/>
              <a:gd name="T5" fmla="*/ 441 h 441"/>
              <a:gd name="T6" fmla="*/ 1401 w 1401"/>
              <a:gd name="T7" fmla="*/ 0 h 441"/>
              <a:gd name="T8" fmla="*/ 155 w 1401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441">
                <a:moveTo>
                  <a:pt x="155" y="0"/>
                </a:moveTo>
                <a:lnTo>
                  <a:pt x="0" y="441"/>
                </a:lnTo>
                <a:lnTo>
                  <a:pt x="1230" y="441"/>
                </a:lnTo>
                <a:lnTo>
                  <a:pt x="1401" y="0"/>
                </a:lnTo>
                <a:lnTo>
                  <a:pt x="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17" name="Freeform 6"/>
          <p:cNvSpPr/>
          <p:nvPr/>
        </p:nvSpPr>
        <p:spPr bwMode="auto">
          <a:xfrm>
            <a:off x="560677" y="1229151"/>
            <a:ext cx="2734045" cy="762384"/>
          </a:xfrm>
          <a:custGeom>
            <a:avLst/>
            <a:gdLst>
              <a:gd name="T0" fmla="*/ 171 w 1806"/>
              <a:gd name="T1" fmla="*/ 0 h 410"/>
              <a:gd name="T2" fmla="*/ 0 w 1806"/>
              <a:gd name="T3" fmla="*/ 410 h 410"/>
              <a:gd name="T4" fmla="*/ 1650 w 1806"/>
              <a:gd name="T5" fmla="*/ 410 h 410"/>
              <a:gd name="T6" fmla="*/ 1806 w 1806"/>
              <a:gd name="T7" fmla="*/ 0 h 410"/>
              <a:gd name="T8" fmla="*/ 171 w 1806"/>
              <a:gd name="T9" fmla="*/ 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6" h="410">
                <a:moveTo>
                  <a:pt x="171" y="0"/>
                </a:moveTo>
                <a:lnTo>
                  <a:pt x="0" y="410"/>
                </a:lnTo>
                <a:lnTo>
                  <a:pt x="1650" y="410"/>
                </a:lnTo>
                <a:lnTo>
                  <a:pt x="1806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0" name="Freeform 7"/>
          <p:cNvSpPr/>
          <p:nvPr/>
        </p:nvSpPr>
        <p:spPr bwMode="auto">
          <a:xfrm>
            <a:off x="139291" y="1568197"/>
            <a:ext cx="5850884" cy="3152649"/>
          </a:xfrm>
          <a:custGeom>
            <a:avLst/>
            <a:gdLst>
              <a:gd name="T0" fmla="*/ 436 w 2585"/>
              <a:gd name="T1" fmla="*/ 0 h 1134"/>
              <a:gd name="T2" fmla="*/ 0 w 2585"/>
              <a:gd name="T3" fmla="*/ 1134 h 1134"/>
              <a:gd name="T4" fmla="*/ 2149 w 2585"/>
              <a:gd name="T5" fmla="*/ 1134 h 1134"/>
              <a:gd name="T6" fmla="*/ 2585 w 2585"/>
              <a:gd name="T7" fmla="*/ 0 h 1134"/>
              <a:gd name="T8" fmla="*/ 436 w 2585"/>
              <a:gd name="T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5" h="1134">
                <a:moveTo>
                  <a:pt x="436" y="0"/>
                </a:moveTo>
                <a:lnTo>
                  <a:pt x="0" y="1134"/>
                </a:lnTo>
                <a:lnTo>
                  <a:pt x="2149" y="1134"/>
                </a:lnTo>
                <a:lnTo>
                  <a:pt x="2585" y="0"/>
                </a:lnTo>
                <a:lnTo>
                  <a:pt x="436" y="0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22" name="Freeform 8"/>
          <p:cNvSpPr/>
          <p:nvPr/>
        </p:nvSpPr>
        <p:spPr bwMode="auto">
          <a:xfrm>
            <a:off x="454617" y="4275537"/>
            <a:ext cx="3220596" cy="1265697"/>
          </a:xfrm>
          <a:custGeom>
            <a:avLst/>
            <a:gdLst>
              <a:gd name="T0" fmla="*/ 233 w 1869"/>
              <a:gd name="T1" fmla="*/ 0 h 598"/>
              <a:gd name="T2" fmla="*/ 0 w 1869"/>
              <a:gd name="T3" fmla="*/ 598 h 598"/>
              <a:gd name="T4" fmla="*/ 1635 w 1869"/>
              <a:gd name="T5" fmla="*/ 598 h 598"/>
              <a:gd name="T6" fmla="*/ 1869 w 1869"/>
              <a:gd name="T7" fmla="*/ 0 h 598"/>
              <a:gd name="T8" fmla="*/ 233 w 1869"/>
              <a:gd name="T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9" h="598">
                <a:moveTo>
                  <a:pt x="233" y="0"/>
                </a:moveTo>
                <a:lnTo>
                  <a:pt x="0" y="598"/>
                </a:lnTo>
                <a:lnTo>
                  <a:pt x="1635" y="598"/>
                </a:lnTo>
                <a:lnTo>
                  <a:pt x="1869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zh-CN" altLang="en-US" sz="1865" dirty="0"/>
          </a:p>
        </p:txBody>
      </p:sp>
      <p:sp>
        <p:nvSpPr>
          <p:cNvPr id="3" name="TextBox 25"/>
          <p:cNvSpPr txBox="1"/>
          <p:nvPr/>
        </p:nvSpPr>
        <p:spPr>
          <a:xfrm>
            <a:off x="8391909" y="4368383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主讲人：周颖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3140" y="5680287"/>
            <a:ext cx="101600" cy="46820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10015816" y="5706116"/>
            <a:ext cx="1607820" cy="378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冀中职业学院</a:t>
            </a:r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cover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Others_1"/>
          <p:cNvSpPr/>
          <p:nvPr>
            <p:custDataLst>
              <p:tags r:id="rId1"/>
            </p:custDataLst>
          </p:nvPr>
        </p:nvSpPr>
        <p:spPr>
          <a:xfrm>
            <a:off x="719404" y="653736"/>
            <a:ext cx="1840671" cy="5613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0000"/>
          </a:bodyPr>
          <a:lstStyle/>
          <a:p>
            <a:pPr lvl="0" algn="ctr"/>
            <a:r>
              <a:rPr lang="zh-CN" altLang="en-US" sz="40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endParaRPr lang="zh-CN" altLang="en-US" sz="40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3340358" y="1789218"/>
            <a:ext cx="5723467" cy="474133"/>
            <a:chOff x="1860585" y="1147127"/>
            <a:chExt cx="4292600" cy="355600"/>
          </a:xfrm>
        </p:grpSpPr>
        <p:sp>
          <p:nvSpPr>
            <p:cNvPr id="3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6160" y="1147127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创建应收账款明细账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5" name="燕尾形 4"/>
            <p:cNvSpPr/>
            <p:nvPr>
              <p:custDataLst>
                <p:tags r:id="rId4"/>
              </p:custDataLst>
            </p:nvPr>
          </p:nvSpPr>
          <p:spPr>
            <a:xfrm>
              <a:off x="1860585" y="1169352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5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.1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6405331"/>
            <a:ext cx="12192000" cy="595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65" dirty="0"/>
              <a:t>冀中职业学院</a:t>
            </a:r>
            <a:endParaRPr lang="zh-CN" altLang="en-US" sz="1865" dirty="0"/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341205" y="3751639"/>
            <a:ext cx="5723467" cy="474133"/>
            <a:chOff x="2166020" y="2000293"/>
            <a:chExt cx="4292600" cy="355600"/>
          </a:xfrm>
        </p:grpSpPr>
        <p:sp>
          <p:nvSpPr>
            <p:cNvPr id="2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90960" y="2000293"/>
              <a:ext cx="286766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应收账款对比分析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5" name="燕尾形 24"/>
            <p:cNvSpPr/>
            <p:nvPr>
              <p:custDataLst>
                <p:tags r:id="rId7"/>
              </p:custDataLst>
            </p:nvPr>
          </p:nvSpPr>
          <p:spPr>
            <a:xfrm>
              <a:off x="2166020" y="2022518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5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.3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3341205" y="2674755"/>
            <a:ext cx="5722620" cy="474133"/>
            <a:chOff x="2318420" y="2432341"/>
            <a:chExt cx="4291965" cy="355600"/>
          </a:xfrm>
        </p:grpSpPr>
        <p:sp>
          <p:nvSpPr>
            <p:cNvPr id="26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743360" y="2432341"/>
              <a:ext cx="2867025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统计各客户应收账款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7" name="燕尾形 26"/>
            <p:cNvSpPr/>
            <p:nvPr>
              <p:custDataLst>
                <p:tags r:id="rId10"/>
              </p:custDataLst>
            </p:nvPr>
          </p:nvSpPr>
          <p:spPr>
            <a:xfrm>
              <a:off x="2318420" y="2454566"/>
              <a:ext cx="1358900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zh-CN" altLang="en-US" sz="2665" b="1" dirty="0">
                  <a:solidFill>
                    <a:schemeClr val="bg1"/>
                  </a:solidFill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5</a:t>
              </a:r>
              <a:r>
                <a:rPr lang="en-US" altLang="zh-CN" sz="2665" b="1" dirty="0">
                  <a:solidFill>
                    <a:schemeClr val="bg1"/>
                  </a:solidFill>
                </a:rPr>
                <a:t>.2</a:t>
              </a:r>
              <a:endParaRPr lang="en-US" altLang="zh-CN" sz="266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1"/>
            </p:custDataLst>
          </p:nvPr>
        </p:nvGrpSpPr>
        <p:grpSpPr>
          <a:xfrm>
            <a:off x="3341205" y="4806738"/>
            <a:ext cx="5724313" cy="474133"/>
            <a:chOff x="1860585" y="1147127"/>
            <a:chExt cx="4293235" cy="355600"/>
          </a:xfrm>
        </p:grpSpPr>
        <p:sp>
          <p:nvSpPr>
            <p:cNvPr id="4" name="MH_Entry_1">
              <a:hlinkClick r:id="" action="ppaction://noaction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286160" y="1147127"/>
              <a:ext cx="2867660" cy="33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ADADAD"/>
                  </a:solidFill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65" b="1" dirty="0">
                  <a:solidFill>
                    <a:schemeClr val="tx2"/>
                  </a:solidFill>
                  <a:latin typeface="+mn-ea"/>
                </a:rPr>
                <a:t>分析客户应收账款账龄</a:t>
              </a:r>
              <a:endParaRPr lang="zh-CN" altLang="en-US" sz="2665" b="1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9" name="燕尾形 8"/>
            <p:cNvSpPr/>
            <p:nvPr>
              <p:custDataLst>
                <p:tags r:id="rId13"/>
              </p:custDataLst>
            </p:nvPr>
          </p:nvSpPr>
          <p:spPr>
            <a:xfrm>
              <a:off x="1860585" y="1169352"/>
              <a:ext cx="1358265" cy="333375"/>
            </a:xfrm>
            <a:prstGeom prst="chevron">
              <a:avLst/>
            </a:prstGeom>
            <a:solidFill>
              <a:srgbClr val="5FC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任务</a:t>
              </a:r>
              <a:r>
                <a:rPr lang="en-US" altLang="zh-CN" sz="2665" b="1" dirty="0">
                  <a:solidFill>
                    <a:schemeClr val="bg1"/>
                  </a:solidFill>
                  <a:sym typeface="+mn-ea"/>
                </a:rPr>
                <a:t>5</a:t>
              </a:r>
              <a:r>
                <a:rPr lang="zh-CN" altLang="en-US" sz="2665" b="1" dirty="0">
                  <a:solidFill>
                    <a:schemeClr val="bg1"/>
                  </a:solidFill>
                  <a:sym typeface="+mn-ea"/>
                </a:rPr>
                <a:t>.4</a:t>
              </a:r>
              <a:endParaRPr lang="zh-CN" altLang="en-US" sz="2665" b="1" dirty="0">
                <a:solidFill>
                  <a:schemeClr val="bg1"/>
                </a:solidFill>
                <a:sym typeface="+mn-ea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创建应收账款明细账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.1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创建应收账款明细账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" y="1290955"/>
            <a:ext cx="109524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要管理好应收账款，首先在 Excel 中创建“应收账款明细”，即根据企业实际发生的经济业务，将企业的应收账款信息登记到 Excel 表格中，具体操作步骤如下。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步骤一：创建一个新的 Excel工作簿，将“Sheet1”工作表重新命名为“应收账款明细”。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步骤二：根据企业需要，将应收账款管理所需字段信息输入到 Excel表格中，如下图所示。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913" y="4017010"/>
            <a:ext cx="10798175" cy="1422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创建应收账款明细账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.1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创建应收账款明细账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" y="894715"/>
            <a:ext cx="109524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步骤三：在工作表中依次输入企业应收账款的明细记录，然后依次添加单元格边框、设置字体字号及颜色等，效果如下图所示。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660" y="2113280"/>
            <a:ext cx="10520680" cy="37452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创建应收账款明细账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.1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创建应收账款明细账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" y="894715"/>
            <a:ext cx="109524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步骤四：用公式填写F列“未收金额”内容，在F4单元格输入公式“=D4-E4”，计算出F4的金额，双击F4单元格右下角的填充柄将公式向下复制，如下图所示。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2403475"/>
            <a:ext cx="10986135" cy="32175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创建应收账款明细账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.1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创建应收账款明细账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760" y="894715"/>
            <a:ext cx="109524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步骤五：用公式填写H列“是否到期”内容，在H2单元格选择时间函数“Today”，在H4单元格输入公式“=IF(((C4+G4)-$H$2)&lt;0,"已到期","没有到期")”计算是否到期，双击 H4单元格右下角的填充柄将公式向下复制，如下图所示。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760" y="2475230"/>
            <a:ext cx="10951845" cy="32226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5.2.1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提取不重复客户名单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2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统计各客户应收账款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280" y="2395855"/>
            <a:ext cx="10952480" cy="1033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企业会跟客户发生多项业务往来，每发生一笔业务产生应收账款就会记录一次，为了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完整掌握对方欠款情况，能不能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重复的客户信息汇总成一笔记录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呢？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465" y="2427605"/>
            <a:ext cx="9899015" cy="1002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6364605"/>
            <a:ext cx="12192635" cy="493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4810" y="230505"/>
            <a:ext cx="11595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5.2.1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提取不重复客户名单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280" y="6425565"/>
            <a:ext cx="159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冀中职业学院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" y="6425565"/>
            <a:ext cx="7809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 dirty="0">
                <a:solidFill>
                  <a:schemeClr val="bg1"/>
                </a:solidFill>
                <a:latin typeface="+mn-ea"/>
              </a:rPr>
              <a:t>任务 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5</a:t>
            </a:r>
            <a:r>
              <a:rPr b="1" dirty="0">
                <a:solidFill>
                  <a:schemeClr val="bg1"/>
                </a:solidFill>
                <a:latin typeface="+mn-ea"/>
              </a:rPr>
              <a:t>.</a:t>
            </a:r>
            <a:r>
              <a:rPr lang="en-US" b="1" dirty="0">
                <a:solidFill>
                  <a:schemeClr val="bg1"/>
                </a:solidFill>
                <a:latin typeface="+mn-ea"/>
              </a:rPr>
              <a:t>2</a:t>
            </a:r>
            <a:r>
              <a:rPr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b="1" dirty="0">
                <a:solidFill>
                  <a:schemeClr val="bg1"/>
                </a:solidFill>
                <a:latin typeface="+mn-ea"/>
              </a:rPr>
              <a:t>统计各客户应收账款</a:t>
            </a:r>
            <a:endParaRPr lang="zh-CN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810" y="1043940"/>
            <a:ext cx="4871720" cy="4769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步骤一：在“应收账款”工作簿中插入新工作表，取名为“应收账款汇总”。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步骤二：将“应收账款明细”工作表中“公司名称”列复制到“应收账款汇总”工作表中。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步骤三：单击“公司名称”列数据区域中的任意单元格，如A5单元格，在“数据”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选项卡下单击“删除重复项”命令按钮，打开“删除重复项”对话框。保留其中的默认选项，单击“确定”按钮，如图1所示。在弹出的Excel提示对话框中再次单击“确定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按钮，完成不重复客户的提取，如图2所示。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4270" y="451485"/>
            <a:ext cx="5231765" cy="3935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315" y="4737735"/>
            <a:ext cx="4257675" cy="12763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07095" y="4386580"/>
            <a:ext cx="666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07095" y="5937885"/>
            <a:ext cx="666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H" val="20170421102027"/>
  <p:tag name="MH_LIBRARY" val="CONTENTS"/>
  <p:tag name="MH_TYPE" val="OTHERS"/>
  <p:tag name="ID" val="626775"/>
</p:tagLst>
</file>

<file path=ppt/tags/tag10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1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2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13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14.xml><?xml version="1.0" encoding="utf-8"?>
<p:tagLst xmlns:p="http://schemas.openxmlformats.org/presentationml/2006/main">
  <p:tag name="MH" val="20170421102027"/>
  <p:tag name="MH_LIBRARY" val="CONTENTS"/>
  <p:tag name="MH_AUTOCOLOR" val="TRUE"/>
  <p:tag name="ID" val="626775"/>
  <p:tag name="MH_TYPE" val="CONTENTS_SECTION"/>
</p:tagLst>
</file>

<file path=ppt/tags/tag15.xml><?xml version="1.0" encoding="utf-8"?>
<p:tagLst xmlns:p="http://schemas.openxmlformats.org/presentationml/2006/main">
  <p:tag name="commondata" val="eyJoZGlkIjoiOGM1ZTA3ZTkzNmMyYjQ5ODg3ODE3MjdlODllODc2Y2EifQ=="/>
</p:tagLst>
</file>

<file path=ppt/tags/tag2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3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4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5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6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ags/tag7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8.xml><?xml version="1.0" encoding="utf-8"?>
<p:tagLst xmlns:p="http://schemas.openxmlformats.org/presentationml/2006/main">
  <p:tag name="KSO_WM_DIAGRAM_VIRTUALLY_FRAME" val="{&quot;height&quot;:231.69102362204723,&quot;left&quot;:146.50275590551178,&quot;top&quot;:90.32496062992124,&quot;width&quot;:411.23236220472444}"/>
</p:tagLst>
</file>

<file path=ppt/tags/tag9.xml><?xml version="1.0" encoding="utf-8"?>
<p:tagLst xmlns:p="http://schemas.openxmlformats.org/presentationml/2006/main">
  <p:tag name="MH" val="20170421102027"/>
  <p:tag name="MH_LIBRARY" val="CONTENTS"/>
  <p:tag name="MH_TYPE" val="ENTRY"/>
  <p:tag name="ID" val="626775"/>
  <p:tag name="MH_ORDER" val="1"/>
  <p:tag name="KSO_WM_DIAGRAM_VIRTUALLY_FRAME" val="{&quot;height&quot;:231.69102362204723,&quot;left&quot;:146.50275590551178,&quot;top&quot;:90.32496062992124,&quot;width&quot;:411.23236220472444}"/>
</p:tagLst>
</file>

<file path=ppt/theme/theme1.xml><?xml version="1.0" encoding="utf-8"?>
<a:theme xmlns:a="http://schemas.openxmlformats.org/drawingml/2006/main" name="Office 主题​​">
  <a:themeElements>
    <a:clrScheme name="自定义 106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33739F"/>
      </a:accent1>
      <a:accent2>
        <a:srgbClr val="5FC0C9"/>
      </a:accent2>
      <a:accent3>
        <a:srgbClr val="33739F"/>
      </a:accent3>
      <a:accent4>
        <a:srgbClr val="5FC0C9"/>
      </a:accent4>
      <a:accent5>
        <a:srgbClr val="33739F"/>
      </a:accent5>
      <a:accent6>
        <a:srgbClr val="5FC0C9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3692</Words>
  <Application>WPS 演示</Application>
  <PresentationFormat>宽屏</PresentationFormat>
  <Paragraphs>262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华文细黑</vt:lpstr>
      <vt:lpstr>Arial Narrow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陆梓里</cp:lastModifiedBy>
  <cp:revision>159</cp:revision>
  <dcterms:created xsi:type="dcterms:W3CDTF">2019-06-19T02:08:00Z</dcterms:created>
  <dcterms:modified xsi:type="dcterms:W3CDTF">2024-05-20T13:16:09Z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0E59EB6EDB634863B15788F89B9785D4_11</vt:lpwstr>
  </property>
</Properties>
</file>