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4"/>
  </p:notesMasterIdLst>
  <p:handoutMasterIdLst>
    <p:handoutMasterId r:id="rId45"/>
  </p:handoutMasterIdLst>
  <p:sldIdLst>
    <p:sldId id="256" r:id="rId3"/>
    <p:sldId id="257" r:id="rId4"/>
    <p:sldId id="258" r:id="rId5"/>
    <p:sldId id="259" r:id="rId6"/>
    <p:sldId id="322" r:id="rId7"/>
    <p:sldId id="260" r:id="rId8"/>
    <p:sldId id="323" r:id="rId9"/>
    <p:sldId id="356" r:id="rId10"/>
    <p:sldId id="357" r:id="rId11"/>
    <p:sldId id="358" r:id="rId12"/>
    <p:sldId id="359" r:id="rId13"/>
    <p:sldId id="360" r:id="rId14"/>
    <p:sldId id="361" r:id="rId15"/>
    <p:sldId id="362" r:id="rId16"/>
    <p:sldId id="363" r:id="rId17"/>
    <p:sldId id="364" r:id="rId18"/>
    <p:sldId id="365" r:id="rId19"/>
    <p:sldId id="366" r:id="rId20"/>
    <p:sldId id="367" r:id="rId21"/>
    <p:sldId id="283" r:id="rId22"/>
    <p:sldId id="368" r:id="rId23"/>
    <p:sldId id="369" r:id="rId24"/>
    <p:sldId id="370" r:id="rId25"/>
    <p:sldId id="371" r:id="rId26"/>
    <p:sldId id="372" r:id="rId27"/>
    <p:sldId id="373" r:id="rId28"/>
    <p:sldId id="374" r:id="rId29"/>
    <p:sldId id="375" r:id="rId30"/>
    <p:sldId id="376" r:id="rId31"/>
    <p:sldId id="377" r:id="rId32"/>
    <p:sldId id="378" r:id="rId33"/>
    <p:sldId id="379" r:id="rId34"/>
    <p:sldId id="380" r:id="rId35"/>
    <p:sldId id="381" r:id="rId36"/>
    <p:sldId id="289" r:id="rId37"/>
    <p:sldId id="354" r:id="rId38"/>
    <p:sldId id="382" r:id="rId39"/>
    <p:sldId id="355" r:id="rId40"/>
    <p:sldId id="290" r:id="rId41"/>
    <p:sldId id="347" r:id="rId42"/>
    <p:sldId id="291" r:id="rId4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276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080" autoAdjust="0"/>
    <p:restoredTop sz="94567" autoAdjust="0"/>
  </p:normalViewPr>
  <p:slideViewPr>
    <p:cSldViewPr>
      <p:cViewPr varScale="1">
        <p:scale>
          <a:sx n="78" d="100"/>
          <a:sy n="78" d="100"/>
        </p:scale>
        <p:origin x="-73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1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8" Type="http://schemas.openxmlformats.org/officeDocument/2006/relationships/tableStyles" Target="tableStyles.xml"/><Relationship Id="rId47" Type="http://schemas.openxmlformats.org/officeDocument/2006/relationships/viewProps" Target="viewProps.xml"/><Relationship Id="rId46" Type="http://schemas.openxmlformats.org/officeDocument/2006/relationships/presProps" Target="presProps.xml"/><Relationship Id="rId45" Type="http://schemas.openxmlformats.org/officeDocument/2006/relationships/handoutMaster" Target="handoutMasters/handoutMaster1.xml"/><Relationship Id="rId44" Type="http://schemas.openxmlformats.org/officeDocument/2006/relationships/notesMaster" Target="notesMasters/notesMaster1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26EF6DD0-E2D8-4027-B991-1620A6ADE4B2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99193E2-35BF-4347-80AC-6065C8D9192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AD46D1-408E-49B5-9B62-11659E142F7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D811481-980C-4FC3-9F84-F9FEBFC1D32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D29BCF-5236-4BF3-8071-9E4ED571414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8C282BD-FFFD-4754-877D-D0F9E5E1D00F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06C4B5-0A75-4E8A-B783-BC2284B8E02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 txBox="1"/>
          <p:nvPr userDrawn="1"/>
        </p:nvSpPr>
        <p:spPr>
          <a:xfrm>
            <a:off x="590550" y="209550"/>
            <a:ext cx="8229600" cy="34607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cs typeface="+mn-cs"/>
            </a:endParaRPr>
          </a:p>
        </p:txBody>
      </p:sp>
      <p:grpSp>
        <p:nvGrpSpPr>
          <p:cNvPr id="3" name="组合 3"/>
          <p:cNvGrpSpPr/>
          <p:nvPr userDrawn="1"/>
        </p:nvGrpSpPr>
        <p:grpSpPr bwMode="auto">
          <a:xfrm>
            <a:off x="504825" y="195263"/>
            <a:ext cx="49213" cy="781050"/>
            <a:chOff x="504980" y="195758"/>
            <a:chExt cx="49621" cy="781200"/>
          </a:xfrm>
        </p:grpSpPr>
        <p:sp>
          <p:nvSpPr>
            <p:cNvPr id="4" name="矩形 9"/>
            <p:cNvSpPr/>
            <p:nvPr/>
          </p:nvSpPr>
          <p:spPr>
            <a:xfrm>
              <a:off x="504980" y="195758"/>
              <a:ext cx="49621" cy="179421"/>
            </a:xfrm>
            <a:prstGeom prst="rect">
              <a:avLst/>
            </a:prstGeom>
            <a:gradFill flip="none" rotWithShape="1">
              <a:gsLst>
                <a:gs pos="25000">
                  <a:srgbClr val="D8730E">
                    <a:lumMod val="97000"/>
                  </a:srgbClr>
                </a:gs>
                <a:gs pos="7000">
                  <a:srgbClr val="C8620E">
                    <a:lumMod val="89000"/>
                  </a:srgbClr>
                </a:gs>
                <a:gs pos="100000">
                  <a:srgbClr val="F08224"/>
                </a:gs>
              </a:gsLst>
              <a:lin ang="54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矩形 10"/>
            <p:cNvSpPr/>
            <p:nvPr/>
          </p:nvSpPr>
          <p:spPr>
            <a:xfrm>
              <a:off x="504980" y="395821"/>
              <a:ext cx="49621" cy="181010"/>
            </a:xfrm>
            <a:prstGeom prst="rect">
              <a:avLst/>
            </a:prstGeom>
            <a:gradFill flip="none" rotWithShape="1">
              <a:gsLst>
                <a:gs pos="0">
                  <a:srgbClr val="294B69"/>
                </a:gs>
                <a:gs pos="29000">
                  <a:srgbClr val="457EB1"/>
                </a:gs>
                <a:gs pos="100000">
                  <a:srgbClr val="6596C3"/>
                </a:gs>
              </a:gsLst>
              <a:lin ang="54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矩形 11"/>
            <p:cNvSpPr/>
            <p:nvPr/>
          </p:nvSpPr>
          <p:spPr>
            <a:xfrm flipH="1">
              <a:off x="504980" y="797536"/>
              <a:ext cx="49621" cy="179422"/>
            </a:xfrm>
            <a:prstGeom prst="rect">
              <a:avLst/>
            </a:prstGeom>
            <a:gradFill>
              <a:gsLst>
                <a:gs pos="3000">
                  <a:srgbClr val="C68606"/>
                </a:gs>
                <a:gs pos="25000">
                  <a:srgbClr val="F9AC13"/>
                </a:gs>
                <a:gs pos="100000">
                  <a:srgbClr val="FAB93C"/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" name="矩形 12"/>
            <p:cNvSpPr/>
            <p:nvPr/>
          </p:nvSpPr>
          <p:spPr>
            <a:xfrm flipH="1">
              <a:off x="504980" y="595885"/>
              <a:ext cx="49621" cy="181010"/>
            </a:xfrm>
            <a:prstGeom prst="rect">
              <a:avLst/>
            </a:prstGeom>
            <a:gradFill flip="none" rotWithShape="1">
              <a:gsLst>
                <a:gs pos="0">
                  <a:srgbClr val="078AC5"/>
                </a:gs>
                <a:gs pos="33000">
                  <a:srgbClr val="2CB9F8"/>
                </a:gs>
                <a:gs pos="100000">
                  <a:srgbClr val="81D5FB"/>
                </a:gs>
              </a:gsLst>
              <a:lin ang="54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8" name="矩形 1"/>
          <p:cNvSpPr/>
          <p:nvPr userDrawn="1"/>
        </p:nvSpPr>
        <p:spPr>
          <a:xfrm>
            <a:off x="323850" y="595313"/>
            <a:ext cx="576263" cy="6016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TextBox 5"/>
          <p:cNvSpPr txBox="1">
            <a:spLocks noChangeArrowheads="1"/>
          </p:cNvSpPr>
          <p:nvPr userDrawn="1"/>
        </p:nvSpPr>
        <p:spPr bwMode="auto">
          <a:xfrm>
            <a:off x="571500" y="142875"/>
            <a:ext cx="6929438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四轮定位系统检测与诊断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B0FB27-2986-491C-94AB-FA4EEEB91E6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CA5EE51-630C-4B7E-BBD7-864D2D73D18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2BBD3F-8FD0-494F-A8FA-3F3B596B587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0990199-17F3-4D1E-878E-392A57B4EDF3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926133-56CD-4AD5-B14E-3AF3DC506ED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E413504-0B22-48A5-82DB-8E9C0497B7C7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5072C4-8AB6-4E2C-B64B-C8405B4529D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C615754-3544-4597-BBD4-0584E43DF36D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440E8-8B6A-49C8-8ED7-FFA17BE3CC0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A4887ED-68FD-4637-9E21-9342580C73F3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D4B12C-2E39-4333-9A87-A062146959D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4CDF7DC-8BA8-4CD7-B155-CE70CFB69FD2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47E574-71F4-435F-B910-2E7BEB9321D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9D3FE01-FD8C-4E94-97AE-E91A5D886A68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78801F-70D9-4CF5-9CB9-4843E02905A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03200"/>
            <a:ext cx="8229600" cy="346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学习单元</a:t>
            </a:r>
            <a:r>
              <a:rPr lang="en-US" altLang="zh-CN" smtClean="0"/>
              <a:t>1.1  </a:t>
            </a:r>
            <a:r>
              <a:rPr lang="zh-CN" altLang="en-US" smtClean="0"/>
              <a:t>发动机管理系统认识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620713"/>
            <a:ext cx="8229600" cy="5505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9CAD400-2017-42A6-A1BE-4DC6A43EB4E1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emf"/><Relationship Id="rId1" Type="http://schemas.openxmlformats.org/officeDocument/2006/relationships/oleObject" Target="../embeddings/oleObject1.bin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emf"/><Relationship Id="rId1" Type="http://schemas.openxmlformats.org/officeDocument/2006/relationships/oleObject" Target="../embeddings/oleObject2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emf"/><Relationship Id="rId1" Type="http://schemas.openxmlformats.org/officeDocument/2006/relationships/oleObject" Target="../embeddings/oleObject3.bin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4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hyperlink" Target="&#22825;&#27941;&#26223;&#26684;&#39033;&#30446;/&#27169;&#26495;/02&#27773;&#36710;&#34892;&#39542;&#21521;&#24038;&#36305;&#20559;&#35797;&#36710;&#30830;&#35786;.m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标题 5"/>
          <p:cNvSpPr>
            <a:spLocks noGrp="1"/>
          </p:cNvSpPr>
          <p:nvPr>
            <p:ph type="ctrTitle"/>
          </p:nvPr>
        </p:nvSpPr>
        <p:spPr>
          <a:xfrm>
            <a:off x="1000125" y="658813"/>
            <a:ext cx="4540250" cy="1470025"/>
          </a:xfrm>
        </p:spPr>
        <p:txBody>
          <a:bodyPr/>
          <a:lstStyle/>
          <a:p>
            <a:pPr eaLnBrk="1" hangingPunct="1"/>
            <a:r>
              <a:rPr lang="zh-CN" altLang="en-US" sz="2900" smtClean="0">
                <a:latin typeface="楷体_GB2312"/>
                <a:ea typeface="楷体_GB2312"/>
                <a:cs typeface="楷体_GB2312"/>
              </a:rPr>
              <a:t>任务 </a:t>
            </a:r>
            <a:r>
              <a:rPr lang="en-US" altLang="zh-CN" sz="2900" smtClean="0">
                <a:latin typeface="楷体_GB2312"/>
                <a:ea typeface="楷体_GB2312"/>
                <a:cs typeface="楷体_GB2312"/>
              </a:rPr>
              <a:t>1.1  </a:t>
            </a:r>
            <a:br>
              <a:rPr lang="en-US" altLang="zh-CN" sz="2900" smtClean="0">
                <a:latin typeface="楷体_GB2312"/>
                <a:ea typeface="楷体_GB2312"/>
                <a:cs typeface="楷体_GB2312"/>
              </a:rPr>
            </a:br>
            <a:r>
              <a:rPr lang="zh-CN" altLang="en-US" sz="2900" smtClean="0"/>
              <a:t>四轮定位</a:t>
            </a:r>
            <a:r>
              <a:rPr lang="zh-CN" altLang="zh-CN" sz="2900" smtClean="0"/>
              <a:t>系统检测与诊断</a:t>
            </a:r>
            <a:endParaRPr lang="zh-CN" altLang="zh-CN" sz="2900" smtClean="0"/>
          </a:p>
        </p:txBody>
      </p:sp>
      <p:grpSp>
        <p:nvGrpSpPr>
          <p:cNvPr id="14338" name="组合 72"/>
          <p:cNvGrpSpPr/>
          <p:nvPr/>
        </p:nvGrpSpPr>
        <p:grpSpPr bwMode="auto">
          <a:xfrm rot="-6780000">
            <a:off x="233363" y="1101725"/>
            <a:ext cx="1111250" cy="742950"/>
            <a:chOff x="4571999" y="2145377"/>
            <a:chExt cx="1198438" cy="802448"/>
          </a:xfrm>
        </p:grpSpPr>
        <p:sp>
          <p:nvSpPr>
            <p:cNvPr id="7" name="任意多边形 6"/>
            <p:cNvSpPr/>
            <p:nvPr/>
          </p:nvSpPr>
          <p:spPr>
            <a:xfrm>
              <a:off x="5533185" y="2586975"/>
              <a:ext cx="251673" cy="360073"/>
            </a:xfrm>
            <a:custGeom>
              <a:avLst/>
              <a:gdLst/>
              <a:ahLst/>
              <a:cxnLst/>
              <a:rect l="l" t="t" r="r" b="b"/>
              <a:pathLst>
                <a:path w="343830" h="492295">
                  <a:moveTo>
                    <a:pt x="0" y="0"/>
                  </a:moveTo>
                  <a:lnTo>
                    <a:pt x="320079" y="147911"/>
                  </a:lnTo>
                  <a:lnTo>
                    <a:pt x="343830" y="492295"/>
                  </a:lnTo>
                  <a:lnTo>
                    <a:pt x="0" y="328295"/>
                  </a:lnTo>
                  <a:close/>
                </a:path>
              </a:pathLst>
            </a:custGeom>
            <a:gradFill flip="none" rotWithShape="1">
              <a:gsLst>
                <a:gs pos="20000">
                  <a:srgbClr val="C8B496"/>
                </a:gs>
                <a:gs pos="100000">
                  <a:srgbClr val="BCA47F"/>
                </a:gs>
                <a:gs pos="0">
                  <a:srgbClr val="B09368"/>
                </a:gs>
                <a:gs pos="80000">
                  <a:srgbClr val="C8B496"/>
                </a:gs>
              </a:gsLst>
              <a:lin ang="54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212285" y="2439090"/>
              <a:ext cx="249960" cy="361787"/>
            </a:xfrm>
            <a:custGeom>
              <a:avLst/>
              <a:gdLst/>
              <a:ahLst/>
              <a:cxnLst/>
              <a:rect l="l" t="t" r="r" b="b"/>
              <a:pathLst>
                <a:path w="343830" h="492295">
                  <a:moveTo>
                    <a:pt x="0" y="0"/>
                  </a:moveTo>
                  <a:lnTo>
                    <a:pt x="320079" y="147911"/>
                  </a:lnTo>
                  <a:lnTo>
                    <a:pt x="343830" y="492295"/>
                  </a:lnTo>
                  <a:lnTo>
                    <a:pt x="0" y="328295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1AA2DF"/>
                </a:gs>
                <a:gs pos="0">
                  <a:srgbClr val="078AC5"/>
                </a:gs>
                <a:gs pos="20000">
                  <a:srgbClr val="2CB9F8"/>
                </a:gs>
                <a:gs pos="80000">
                  <a:srgbClr val="81D5FB"/>
                </a:gs>
              </a:gsLst>
              <a:lin ang="54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4887555" y="2289909"/>
              <a:ext cx="251769" cy="360482"/>
            </a:xfrm>
            <a:custGeom>
              <a:avLst/>
              <a:gdLst/>
              <a:ahLst/>
              <a:cxnLst/>
              <a:rect l="l" t="t" r="r" b="b"/>
              <a:pathLst>
                <a:path w="343830" h="492295">
                  <a:moveTo>
                    <a:pt x="0" y="0"/>
                  </a:moveTo>
                  <a:lnTo>
                    <a:pt x="320079" y="147911"/>
                  </a:lnTo>
                  <a:lnTo>
                    <a:pt x="343830" y="492295"/>
                  </a:lnTo>
                  <a:lnTo>
                    <a:pt x="0" y="328295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DA4637"/>
                </a:gs>
                <a:gs pos="0">
                  <a:srgbClr val="BE321E"/>
                </a:gs>
                <a:gs pos="80000">
                  <a:srgbClr val="F55A50"/>
                </a:gs>
                <a:gs pos="20000">
                  <a:srgbClr val="F55A50">
                    <a:alpha val="70000"/>
                  </a:srgbClr>
                </a:gs>
              </a:gsLst>
              <a:lin ang="54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4585901" y="2145154"/>
              <a:ext cx="251673" cy="360073"/>
            </a:xfrm>
            <a:custGeom>
              <a:avLst/>
              <a:gdLst/>
              <a:ahLst/>
              <a:cxnLst/>
              <a:rect l="l" t="t" r="r" b="b"/>
              <a:pathLst>
                <a:path w="343830" h="492295">
                  <a:moveTo>
                    <a:pt x="0" y="0"/>
                  </a:moveTo>
                  <a:lnTo>
                    <a:pt x="320079" y="147911"/>
                  </a:lnTo>
                  <a:lnTo>
                    <a:pt x="343830" y="492295"/>
                  </a:lnTo>
                  <a:lnTo>
                    <a:pt x="0" y="328295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E17919"/>
                </a:gs>
                <a:gs pos="0">
                  <a:srgbClr val="C8620E">
                    <a:lumMod val="89000"/>
                  </a:srgbClr>
                </a:gs>
                <a:gs pos="80000">
                  <a:srgbClr val="E97E1F"/>
                </a:gs>
                <a:gs pos="20000">
                  <a:srgbClr val="F08224"/>
                </a:gs>
              </a:gsLst>
              <a:lin ang="54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4339" name="矩形 11"/>
          <p:cNvSpPr>
            <a:spLocks noChangeArrowheads="1"/>
          </p:cNvSpPr>
          <p:nvPr/>
        </p:nvSpPr>
        <p:spPr bwMode="auto">
          <a:xfrm>
            <a:off x="1214438" y="5429250"/>
            <a:ext cx="2714625" cy="9175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主讲：</a:t>
            </a:r>
            <a:endParaRPr lang="en-US" altLang="zh-CN" b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邢台职业技术学院</a:t>
            </a:r>
            <a:endParaRPr lang="en-US" altLang="zh-CN" b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340" name="Picture 1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284663" y="2276475"/>
            <a:ext cx="3597275" cy="327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Box 13"/>
          <p:cNvSpPr txBox="1">
            <a:spLocks noChangeArrowheads="1"/>
          </p:cNvSpPr>
          <p:nvPr/>
        </p:nvSpPr>
        <p:spPr bwMode="auto">
          <a:xfrm>
            <a:off x="1116013" y="765175"/>
            <a:ext cx="6929437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1.1.3</a:t>
            </a:r>
            <a:r>
              <a:rPr lang="zh-CN" altLang="en-US" sz="2400">
                <a:latin typeface="微软雅黑" panose="020B0503020204020204" pitchFamily="34" charset="-122"/>
              </a:rPr>
              <a:t>主销后倾角</a:t>
            </a:r>
            <a:endParaRPr lang="zh-CN" altLang="en-US" sz="2400">
              <a:latin typeface="微软雅黑" panose="020B0503020204020204" pitchFamily="34" charset="-122"/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82600" y="1628775"/>
            <a:ext cx="8193088" cy="1343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solidFill>
                  <a:srgbClr val="9848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>
                <a:solidFill>
                  <a:srgbClr val="9848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定义</a:t>
            </a:r>
            <a:endParaRPr lang="zh-CN" altLang="zh-CN">
              <a:solidFill>
                <a:srgbClr val="9848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ts val="2200"/>
              </a:lnSpc>
            </a:pPr>
            <a:endParaRPr lang="en-US" altLang="zh-CN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just">
              <a:lnSpc>
                <a:spcPts val="2200"/>
              </a:lnSpc>
            </a:pPr>
            <a:r>
              <a:rPr lang="zh-CN" altLang="en-US"/>
              <a:t>主销后倾角定义为从侧向看转向轴主销中心线与垂直线所成的夹角，主销向后倾倒。后倾为正，前倾为负。作用：直线稳定性，转向回正 。</a:t>
            </a:r>
            <a:endParaRPr lang="zh-CN" altLang="zh-CN"/>
          </a:p>
        </p:txBody>
      </p:sp>
      <p:pic>
        <p:nvPicPr>
          <p:cNvPr id="23555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124075" y="3284538"/>
            <a:ext cx="4248150" cy="248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Box 13"/>
          <p:cNvSpPr txBox="1">
            <a:spLocks noChangeArrowheads="1"/>
          </p:cNvSpPr>
          <p:nvPr/>
        </p:nvSpPr>
        <p:spPr bwMode="auto">
          <a:xfrm>
            <a:off x="1116013" y="765175"/>
            <a:ext cx="6929437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1.1.3</a:t>
            </a:r>
            <a:r>
              <a:rPr lang="zh-CN" altLang="en-US" sz="2400">
                <a:latin typeface="微软雅黑" panose="020B0503020204020204" pitchFamily="34" charset="-122"/>
              </a:rPr>
              <a:t>主销后倾角</a:t>
            </a:r>
            <a:endParaRPr lang="zh-CN" altLang="en-US" sz="2400">
              <a:latin typeface="微软雅黑" panose="020B0503020204020204" pitchFamily="34" charset="-122"/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82600" y="1628775"/>
            <a:ext cx="8193088" cy="1622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solidFill>
                  <a:srgbClr val="9848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>
                <a:solidFill>
                  <a:srgbClr val="9848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作用</a:t>
            </a:r>
            <a:endParaRPr lang="zh-CN" altLang="zh-CN">
              <a:solidFill>
                <a:srgbClr val="9848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ts val="2200"/>
              </a:lnSpc>
            </a:pPr>
            <a:endParaRPr lang="en-US" altLang="zh-CN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just">
              <a:lnSpc>
                <a:spcPts val="2200"/>
              </a:lnSpc>
            </a:pPr>
            <a:r>
              <a:rPr lang="zh-CN" altLang="en-US"/>
              <a:t>主销后倾角的作用是使汽车产生回正的稳定力矩。稳定力矩的大小将影响到汽车行驶稳定性。主销后倾角的范围一般为</a:t>
            </a:r>
            <a:r>
              <a:rPr lang="en-US" altLang="zh-CN"/>
              <a:t>20</a:t>
            </a:r>
            <a:r>
              <a:rPr lang="zh-CN" altLang="en-US"/>
              <a:t>～</a:t>
            </a:r>
            <a:r>
              <a:rPr lang="en-US" altLang="zh-CN"/>
              <a:t>30°</a:t>
            </a:r>
            <a:r>
              <a:rPr lang="zh-CN" altLang="en-US"/>
              <a:t>。采用低压轮胎的汽车的稳定力矩增加，后倾角较小甚至为负 。</a:t>
            </a:r>
            <a:endParaRPr lang="zh-CN" altLang="zh-CN"/>
          </a:p>
        </p:txBody>
      </p:sp>
      <p:sp>
        <p:nvSpPr>
          <p:cNvPr id="3" name="TextBox 1"/>
          <p:cNvSpPr txBox="1">
            <a:spLocks noChangeArrowheads="1"/>
          </p:cNvSpPr>
          <p:nvPr/>
        </p:nvSpPr>
        <p:spPr bwMode="auto">
          <a:xfrm>
            <a:off x="468313" y="4005263"/>
            <a:ext cx="8193087" cy="1622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solidFill>
                  <a:srgbClr val="9848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zh-CN" altLang="en-US">
                <a:solidFill>
                  <a:srgbClr val="9848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故障</a:t>
            </a:r>
            <a:endParaRPr lang="zh-CN" altLang="zh-CN">
              <a:solidFill>
                <a:srgbClr val="9848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ts val="2200"/>
              </a:lnSpc>
            </a:pPr>
            <a:endParaRPr lang="en-US" altLang="zh-CN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just">
              <a:lnSpc>
                <a:spcPts val="2200"/>
              </a:lnSpc>
            </a:pPr>
            <a:r>
              <a:rPr lang="zh-CN" altLang="en-US"/>
              <a:t>主销后倾角过大，会使转向变得沉重；主销后倾角过小，汽车直线行驶时，容易发生前轮摆振，转向盘摇摆不定，转向后转向盘自动回正能力变弱，驾驶员失去路感。左右轮主销后倾角不等时，车辆直线行驶时引起跑偏难于操纵 。</a:t>
            </a:r>
            <a:endParaRPr lang="zh-CN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extBox 13"/>
          <p:cNvSpPr txBox="1">
            <a:spLocks noChangeArrowheads="1"/>
          </p:cNvSpPr>
          <p:nvPr/>
        </p:nvSpPr>
        <p:spPr bwMode="auto">
          <a:xfrm>
            <a:off x="1116013" y="765175"/>
            <a:ext cx="6929437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1.1.4</a:t>
            </a:r>
            <a:r>
              <a:rPr lang="zh-CN" altLang="en-US" sz="2400">
                <a:latin typeface="微软雅黑" panose="020B0503020204020204" pitchFamily="34" charset="-122"/>
              </a:rPr>
              <a:t>主销内倾角</a:t>
            </a:r>
            <a:endParaRPr lang="zh-CN" altLang="en-US" sz="2400">
              <a:latin typeface="微软雅黑" panose="020B0503020204020204" pitchFamily="34" charset="-122"/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82600" y="1628775"/>
            <a:ext cx="8193088" cy="1343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solidFill>
                  <a:srgbClr val="9848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>
                <a:solidFill>
                  <a:srgbClr val="9848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定义</a:t>
            </a:r>
            <a:endParaRPr lang="zh-CN" altLang="zh-CN">
              <a:solidFill>
                <a:srgbClr val="9848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ts val="2200"/>
              </a:lnSpc>
            </a:pPr>
            <a:endParaRPr lang="en-US" altLang="zh-CN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just">
              <a:lnSpc>
                <a:spcPts val="2200"/>
              </a:lnSpc>
            </a:pPr>
            <a:r>
              <a:rPr lang="zh-CN" altLang="en-US"/>
              <a:t>主销内倾角定义为从纵向看，转向轴中心线与垂直线所成的角度。主销向内倾倒。作用：稳定性，转向回正 。</a:t>
            </a:r>
            <a:endParaRPr lang="zh-CN" altLang="zh-CN"/>
          </a:p>
        </p:txBody>
      </p:sp>
      <p:pic>
        <p:nvPicPr>
          <p:cNvPr id="25603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059113" y="3068638"/>
            <a:ext cx="2297112" cy="324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extBox 13"/>
          <p:cNvSpPr txBox="1">
            <a:spLocks noChangeArrowheads="1"/>
          </p:cNvSpPr>
          <p:nvPr/>
        </p:nvSpPr>
        <p:spPr bwMode="auto">
          <a:xfrm>
            <a:off x="1116013" y="765175"/>
            <a:ext cx="6929437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1.1.4</a:t>
            </a:r>
            <a:r>
              <a:rPr lang="zh-CN" altLang="en-US" sz="2400">
                <a:latin typeface="微软雅黑" panose="020B0503020204020204" pitchFamily="34" charset="-122"/>
              </a:rPr>
              <a:t>主销内倾角</a:t>
            </a:r>
            <a:endParaRPr lang="zh-CN" altLang="en-US" sz="2400">
              <a:latin typeface="微软雅黑" panose="020B0503020204020204" pitchFamily="34" charset="-122"/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82600" y="1628775"/>
            <a:ext cx="8193088" cy="1901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solidFill>
                  <a:srgbClr val="9848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>
                <a:solidFill>
                  <a:srgbClr val="9848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作用</a:t>
            </a:r>
            <a:endParaRPr lang="zh-CN" altLang="zh-CN">
              <a:solidFill>
                <a:srgbClr val="9848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ts val="2200"/>
              </a:lnSpc>
            </a:pPr>
            <a:endParaRPr lang="en-US" altLang="zh-CN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just">
              <a:lnSpc>
                <a:spcPts val="2200"/>
              </a:lnSpc>
            </a:pPr>
            <a:r>
              <a:rPr lang="zh-CN" altLang="en-US"/>
              <a:t>主销内倾角主要使汽车产生自动回正力矩。当车轮以主销为中心回转时，车轮的最低点将陷入路面以下，但实际上车轮下边缘不可能陷入路面以下，而是将转向车轮连同整个汽车前部向上抬起一个相应的高度，重力有使转向车轮回复到原来中间位置的效应，因而方向盘复位容易  。</a:t>
            </a:r>
            <a:endParaRPr lang="zh-CN" altLang="zh-CN"/>
          </a:p>
        </p:txBody>
      </p:sp>
      <p:sp>
        <p:nvSpPr>
          <p:cNvPr id="3" name="TextBox 1"/>
          <p:cNvSpPr txBox="1">
            <a:spLocks noChangeArrowheads="1"/>
          </p:cNvSpPr>
          <p:nvPr/>
        </p:nvSpPr>
        <p:spPr bwMode="auto">
          <a:xfrm>
            <a:off x="468313" y="4005263"/>
            <a:ext cx="8193087" cy="160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solidFill>
                  <a:srgbClr val="9848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zh-CN" altLang="en-US">
                <a:solidFill>
                  <a:srgbClr val="9848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故障</a:t>
            </a:r>
            <a:endParaRPr lang="zh-CN" altLang="zh-CN">
              <a:solidFill>
                <a:srgbClr val="9848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ts val="2200"/>
              </a:lnSpc>
            </a:pPr>
            <a:endParaRPr lang="en-US" altLang="zh-CN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zh-CN" altLang="zh-CN"/>
              <a:t>内倾角过大，转向时会使转向沉重、轮胎磨损加快。内倾角过小前轮自动回正的作用就越弱，转向不灵敏，行驶发飘。左右主销内倾角不相等，会使汽车跑偏。</a:t>
            </a:r>
            <a:endParaRPr lang="zh-CN" altLang="en-US"/>
          </a:p>
          <a:p>
            <a:r>
              <a:rPr lang="zh-CN" altLang="en-US"/>
              <a:t>主销内倾角存在有使转向费力和省力双重效应</a:t>
            </a:r>
            <a:r>
              <a:rPr lang="en-US" altLang="zh-CN"/>
              <a:t>,</a:t>
            </a:r>
            <a:r>
              <a:rPr lang="zh-CN" altLang="en-US"/>
              <a:t>因此主销内倾角大小要合适 。</a:t>
            </a:r>
            <a:endParaRPr lang="zh-CN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extBox 13"/>
          <p:cNvSpPr txBox="1">
            <a:spLocks noChangeArrowheads="1"/>
          </p:cNvSpPr>
          <p:nvPr/>
        </p:nvSpPr>
        <p:spPr bwMode="auto">
          <a:xfrm>
            <a:off x="1116013" y="765175"/>
            <a:ext cx="6929437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1.1.5</a:t>
            </a:r>
            <a:r>
              <a:rPr lang="zh-CN" altLang="en-US" sz="2400">
                <a:latin typeface="微软雅黑" panose="020B0503020204020204" pitchFamily="34" charset="-122"/>
              </a:rPr>
              <a:t>车轮外倾角</a:t>
            </a:r>
            <a:endParaRPr lang="zh-CN" altLang="en-US" sz="2400">
              <a:latin typeface="微软雅黑" panose="020B0503020204020204" pitchFamily="34" charset="-122"/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82600" y="1628775"/>
            <a:ext cx="8193088" cy="1343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solidFill>
                  <a:srgbClr val="9848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>
                <a:solidFill>
                  <a:srgbClr val="9848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定义</a:t>
            </a:r>
            <a:endParaRPr lang="zh-CN" altLang="zh-CN">
              <a:solidFill>
                <a:srgbClr val="9848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ts val="2200"/>
              </a:lnSpc>
            </a:pPr>
            <a:endParaRPr lang="en-US" altLang="zh-CN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just">
              <a:lnSpc>
                <a:spcPts val="2200"/>
              </a:lnSpc>
            </a:pPr>
            <a:r>
              <a:rPr lang="zh-CN" altLang="en-US"/>
              <a:t>车轮外倾角定义是由纵向看轮胎中心线与垂直线所成的角度，车轮向外倾倒。向外为正，向内为负。</a:t>
            </a:r>
            <a:endParaRPr lang="zh-CN" altLang="zh-CN"/>
          </a:p>
        </p:txBody>
      </p:sp>
      <p:pic>
        <p:nvPicPr>
          <p:cNvPr id="27651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059113" y="2708275"/>
            <a:ext cx="2462212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extBox 13"/>
          <p:cNvSpPr txBox="1">
            <a:spLocks noChangeArrowheads="1"/>
          </p:cNvSpPr>
          <p:nvPr/>
        </p:nvSpPr>
        <p:spPr bwMode="auto">
          <a:xfrm>
            <a:off x="1116013" y="765175"/>
            <a:ext cx="6929437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1.1.5</a:t>
            </a:r>
            <a:r>
              <a:rPr lang="zh-CN" altLang="en-US" sz="2400">
                <a:latin typeface="微软雅黑" panose="020B0503020204020204" pitchFamily="34" charset="-122"/>
              </a:rPr>
              <a:t>车轮外倾角</a:t>
            </a:r>
            <a:endParaRPr lang="zh-CN" altLang="en-US" sz="2400">
              <a:latin typeface="微软雅黑" panose="020B0503020204020204" pitchFamily="34" charset="-122"/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82600" y="1628775"/>
            <a:ext cx="8193088" cy="2181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solidFill>
                  <a:srgbClr val="9848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>
                <a:solidFill>
                  <a:srgbClr val="9848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作用</a:t>
            </a:r>
            <a:endParaRPr lang="zh-CN" altLang="zh-CN">
              <a:solidFill>
                <a:srgbClr val="9848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ts val="2200"/>
              </a:lnSpc>
            </a:pPr>
            <a:endParaRPr lang="en-US" altLang="zh-CN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just">
              <a:lnSpc>
                <a:spcPts val="2200"/>
              </a:lnSpc>
            </a:pPr>
            <a:r>
              <a:rPr lang="zh-CN" altLang="en-US"/>
              <a:t>增大轮胎接触面，抵消不良影响 。采用车轮正外倾，改善前桥的耐用性并使轮胎与路面成直角接触，适应拱形路面减少轮胎磨损，并适应斜线轮胎倾斜触地便于方向盘的操作，对于子午线轮胎，由于子午线轮胎的特性</a:t>
            </a:r>
            <a:r>
              <a:rPr lang="en-US" altLang="zh-CN"/>
              <a:t>(</a:t>
            </a:r>
            <a:r>
              <a:rPr lang="zh-CN" altLang="en-US"/>
              <a:t>轮胎花纹刚性大、外胎面宽</a:t>
            </a:r>
            <a:r>
              <a:rPr lang="en-US" altLang="zh-CN"/>
              <a:t>) </a:t>
            </a:r>
            <a:r>
              <a:rPr lang="zh-CN" altLang="en-US"/>
              <a:t>外倾角缩小，更趋向于零车轮外倾 甚至负车轮外倾，以便改进转弯的性能，减小转弯时外侧车轮外倾离心推力的影响 。</a:t>
            </a:r>
            <a:endParaRPr lang="zh-CN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extBox 13"/>
          <p:cNvSpPr txBox="1">
            <a:spLocks noChangeArrowheads="1"/>
          </p:cNvSpPr>
          <p:nvPr/>
        </p:nvSpPr>
        <p:spPr bwMode="auto">
          <a:xfrm>
            <a:off x="1116013" y="765175"/>
            <a:ext cx="6929437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1.1.5</a:t>
            </a:r>
            <a:r>
              <a:rPr lang="zh-CN" altLang="en-US" sz="2400">
                <a:latin typeface="微软雅黑" panose="020B0503020204020204" pitchFamily="34" charset="-122"/>
              </a:rPr>
              <a:t>车轮外倾角</a:t>
            </a:r>
            <a:endParaRPr lang="zh-CN" altLang="en-US" sz="2400">
              <a:latin typeface="微软雅黑" panose="020B0503020204020204" pitchFamily="34" charset="-122"/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82600" y="1628775"/>
            <a:ext cx="8193088" cy="1901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solidFill>
                  <a:srgbClr val="9848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zh-CN" altLang="en-US">
                <a:solidFill>
                  <a:srgbClr val="9848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故障</a:t>
            </a:r>
            <a:endParaRPr lang="zh-CN" altLang="zh-CN">
              <a:solidFill>
                <a:srgbClr val="9848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ts val="2200"/>
              </a:lnSpc>
            </a:pPr>
            <a:endParaRPr lang="en-US" altLang="zh-CN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just">
              <a:lnSpc>
                <a:spcPts val="2200"/>
              </a:lnSpc>
            </a:pPr>
            <a:r>
              <a:rPr lang="zh-CN" altLang="zh-CN"/>
              <a:t>如果给轮胎提供过大的正或负车轮外倾时，会导致轮胎的不均匀磨损。如果给轮胎提供过大的正车轮外倾时，则外侧轮胎磨损较快；如果给轮胎提供过大的负车轮外倾时，则内侧轮胎磨损较快，</a:t>
            </a:r>
            <a:r>
              <a:rPr lang="zh-CN" altLang="en-US"/>
              <a:t>如果外倾角过小，改变了转弯回正和直行稳定性能，破坏了前束与它的匹配，导致轮胎偏磨。如果左右不相等，导致汽车跑偏。</a:t>
            </a:r>
            <a:endParaRPr lang="zh-CN" altLang="zh-CN"/>
          </a:p>
        </p:txBody>
      </p:sp>
      <p:pic>
        <p:nvPicPr>
          <p:cNvPr id="29699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692275" y="3789363"/>
            <a:ext cx="5111750" cy="220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extBox 13"/>
          <p:cNvSpPr txBox="1">
            <a:spLocks noChangeArrowheads="1"/>
          </p:cNvSpPr>
          <p:nvPr/>
        </p:nvSpPr>
        <p:spPr bwMode="auto">
          <a:xfrm>
            <a:off x="1116013" y="765175"/>
            <a:ext cx="6929437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1.1.6</a:t>
            </a:r>
            <a:r>
              <a:rPr lang="zh-CN" altLang="en-US" sz="2400">
                <a:latin typeface="微软雅黑" panose="020B0503020204020204" pitchFamily="34" charset="-122"/>
              </a:rPr>
              <a:t>前束</a:t>
            </a:r>
            <a:endParaRPr lang="zh-CN" altLang="en-US" sz="2400">
              <a:latin typeface="微软雅黑" panose="020B0503020204020204" pitchFamily="34" charset="-122"/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82600" y="1628775"/>
            <a:ext cx="8193088" cy="1343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solidFill>
                  <a:srgbClr val="9848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>
                <a:solidFill>
                  <a:srgbClr val="9848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定义</a:t>
            </a:r>
            <a:endParaRPr lang="zh-CN" altLang="zh-CN">
              <a:solidFill>
                <a:srgbClr val="9848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ts val="2200"/>
              </a:lnSpc>
            </a:pPr>
            <a:endParaRPr lang="en-US" altLang="zh-CN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just">
              <a:lnSpc>
                <a:spcPts val="2200"/>
              </a:lnSpc>
            </a:pPr>
            <a:r>
              <a:rPr lang="zh-CN" altLang="en-US"/>
              <a:t>前束是指从上下看两个车轮前部束紧，而呈现等腰梯形、内八字。前端向内收束为正前束，反之为负前束。现在大多采用称为“前束角”。 </a:t>
            </a:r>
            <a:endParaRPr lang="zh-CN" altLang="zh-CN"/>
          </a:p>
        </p:txBody>
      </p:sp>
      <p:pic>
        <p:nvPicPr>
          <p:cNvPr id="30723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771775" y="3068638"/>
            <a:ext cx="3455988" cy="316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extBox 13"/>
          <p:cNvSpPr txBox="1">
            <a:spLocks noChangeArrowheads="1"/>
          </p:cNvSpPr>
          <p:nvPr/>
        </p:nvSpPr>
        <p:spPr bwMode="auto">
          <a:xfrm>
            <a:off x="1116013" y="765175"/>
            <a:ext cx="6929437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1.1.6</a:t>
            </a:r>
            <a:r>
              <a:rPr lang="zh-CN" altLang="en-US" sz="2400">
                <a:latin typeface="微软雅黑" panose="020B0503020204020204" pitchFamily="34" charset="-122"/>
              </a:rPr>
              <a:t>前束</a:t>
            </a:r>
            <a:endParaRPr lang="zh-CN" altLang="en-US" sz="2400">
              <a:latin typeface="微软雅黑" panose="020B0503020204020204" pitchFamily="34" charset="-122"/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82600" y="1628775"/>
            <a:ext cx="8193088" cy="27066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solidFill>
                  <a:srgbClr val="9848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>
                <a:solidFill>
                  <a:srgbClr val="9848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作用</a:t>
            </a:r>
            <a:endParaRPr lang="zh-CN" altLang="zh-CN">
              <a:solidFill>
                <a:srgbClr val="9848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ts val="2200"/>
              </a:lnSpc>
            </a:pPr>
            <a:endParaRPr lang="en-US" altLang="zh-CN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zh-CN" altLang="zh-CN"/>
              <a:t>前束的初始目的是用来消除前轮外倾时所产生的前轮外倾推力，抵消车轮外倾造成的车轮前部向外张开、轮胎边滚边滑产生异常磨损的影响。但近年来随着负外倾的不断普及和轮胎、悬架性能的不断改进，设法抵消前轮外倾推力已无必要，这样，前束的初始目的已改变成确保直线的稳定性。</a:t>
            </a:r>
            <a:r>
              <a:rPr lang="zh-CN" altLang="en-US"/>
              <a:t>当车辆行驶在倾斜的路面上时，车身就会倾向一侧。车辆将有向车身倾斜方向转向的趋势。如果各轮的前端都转向内侧</a:t>
            </a:r>
            <a:r>
              <a:rPr lang="en-US" altLang="zh-CN"/>
              <a:t>(</a:t>
            </a:r>
            <a:r>
              <a:rPr lang="zh-CN" altLang="en-US"/>
              <a:t>正前束</a:t>
            </a:r>
            <a:r>
              <a:rPr lang="en-US" altLang="zh-CN"/>
              <a:t>)</a:t>
            </a:r>
            <a:r>
              <a:rPr lang="zh-CN" altLang="en-US"/>
              <a:t>时，车辆试图按车身倾斜的相反方向行驶，结果是保持了直线的稳定性 。</a:t>
            </a:r>
            <a:endParaRPr lang="zh-CN" altLang="zh-CN"/>
          </a:p>
        </p:txBody>
      </p:sp>
      <p:pic>
        <p:nvPicPr>
          <p:cNvPr id="31747" name="Picture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339975" y="4292600"/>
            <a:ext cx="4321175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extBox 13"/>
          <p:cNvSpPr txBox="1">
            <a:spLocks noChangeArrowheads="1"/>
          </p:cNvSpPr>
          <p:nvPr/>
        </p:nvSpPr>
        <p:spPr bwMode="auto">
          <a:xfrm>
            <a:off x="1116013" y="765175"/>
            <a:ext cx="6929437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1.1.6</a:t>
            </a:r>
            <a:r>
              <a:rPr lang="zh-CN" altLang="en-US" sz="2400">
                <a:latin typeface="微软雅黑" panose="020B0503020204020204" pitchFamily="34" charset="-122"/>
              </a:rPr>
              <a:t>前束</a:t>
            </a:r>
            <a:endParaRPr lang="zh-CN" altLang="en-US" sz="2400">
              <a:latin typeface="微软雅黑" panose="020B0503020204020204" pitchFamily="34" charset="-122"/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82600" y="1628775"/>
            <a:ext cx="8193088" cy="2981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solidFill>
                  <a:srgbClr val="9848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zh-CN" altLang="en-US">
                <a:solidFill>
                  <a:srgbClr val="9848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故障</a:t>
            </a:r>
            <a:endParaRPr lang="zh-CN" altLang="zh-CN">
              <a:solidFill>
                <a:srgbClr val="9848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ts val="2200"/>
              </a:lnSpc>
            </a:pPr>
            <a:endParaRPr lang="en-US" altLang="zh-CN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zh-CN" altLang="zh-CN"/>
              <a:t>如果正前束过大，侧滑力会使轮胎不均匀磨损，如果负前束过大，则难以保证直线稳定性。如果前束过小或为零，不能消除车轮外倾和保持直线行驶稳定性。合适的前束和车轮外倾的匹配，兼顾到直线行驶的稳定性、轮胎的磨损和侧滑的影响。</a:t>
            </a:r>
            <a:r>
              <a:rPr lang="zh-CN" altLang="en-US"/>
              <a:t>前束不当会导致转向沉重、转向不灵敏、轮胎异常磨损、侧滑、跑偏、摆振等故障 。</a:t>
            </a:r>
            <a:endParaRPr lang="zh-CN" altLang="en-US"/>
          </a:p>
          <a:p>
            <a:r>
              <a:rPr lang="zh-CN" altLang="en-US"/>
              <a:t>一般前束值在</a:t>
            </a:r>
            <a:r>
              <a:rPr lang="en-US" altLang="zh-CN"/>
              <a:t>0</a:t>
            </a:r>
            <a:r>
              <a:rPr lang="zh-CN" altLang="en-US"/>
              <a:t>～</a:t>
            </a:r>
            <a:r>
              <a:rPr lang="en-US" altLang="zh-CN"/>
              <a:t>12mm</a:t>
            </a:r>
            <a:r>
              <a:rPr lang="zh-CN" altLang="en-US"/>
              <a:t>之间为正常，现在趋向于</a:t>
            </a:r>
            <a:r>
              <a:rPr lang="en-US" altLang="zh-CN"/>
              <a:t>±1</a:t>
            </a:r>
            <a:r>
              <a:rPr lang="zh-CN" altLang="en-US"/>
              <a:t>～</a:t>
            </a:r>
            <a:r>
              <a:rPr lang="en-US" altLang="zh-CN"/>
              <a:t>5mm</a:t>
            </a:r>
            <a:r>
              <a:rPr lang="zh-CN" altLang="en-US"/>
              <a:t>，具体视车型而定 ，卡罗拉轿车前轮前束</a:t>
            </a:r>
            <a:r>
              <a:rPr lang="en-US" altLang="zh-CN"/>
              <a:t>2±2mm</a:t>
            </a:r>
            <a:r>
              <a:rPr lang="zh-CN" altLang="en-US"/>
              <a:t>，后轮前束</a:t>
            </a:r>
            <a:r>
              <a:rPr lang="en-US" altLang="zh-CN"/>
              <a:t>1.1±3mm</a:t>
            </a:r>
            <a:r>
              <a:rPr lang="zh-CN" altLang="en-US"/>
              <a:t>。总前束值等于两个车轮的前束值之和。  </a:t>
            </a:r>
            <a:endParaRPr lang="zh-CN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50"/>
          <p:cNvSpPr>
            <a:spLocks noChangeArrowheads="1"/>
          </p:cNvSpPr>
          <p:nvPr/>
        </p:nvSpPr>
        <p:spPr bwMode="auto">
          <a:xfrm>
            <a:off x="2916238" y="1463675"/>
            <a:ext cx="609600" cy="523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accent2">
                    <a:lumMod val="75000"/>
                  </a:schemeClr>
                </a:solidFill>
                <a:latin typeface="Algerian" pitchFamily="82" charset="0"/>
                <a:ea typeface="+mn-ea"/>
              </a:rPr>
              <a:t>01</a:t>
            </a:r>
            <a:endParaRPr lang="en-US" altLang="zh-CN" sz="2800" dirty="0">
              <a:solidFill>
                <a:schemeClr val="accent2">
                  <a:lumMod val="75000"/>
                </a:schemeClr>
              </a:solidFill>
              <a:latin typeface="Algerian" pitchFamily="82" charset="0"/>
              <a:ea typeface="+mn-ea"/>
            </a:endParaRPr>
          </a:p>
        </p:txBody>
      </p:sp>
      <p:sp>
        <p:nvSpPr>
          <p:cNvPr id="4" name="矩形 51"/>
          <p:cNvSpPr>
            <a:spLocks noChangeArrowheads="1"/>
          </p:cNvSpPr>
          <p:nvPr/>
        </p:nvSpPr>
        <p:spPr bwMode="auto">
          <a:xfrm>
            <a:off x="2916238" y="2184400"/>
            <a:ext cx="609600" cy="5222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accent2">
                    <a:lumMod val="75000"/>
                  </a:schemeClr>
                </a:solidFill>
                <a:latin typeface="Algerian" pitchFamily="82" charset="0"/>
                <a:ea typeface="+mn-ea"/>
              </a:rPr>
              <a:t>02</a:t>
            </a:r>
            <a:endParaRPr lang="en-US" altLang="zh-CN" sz="2800" dirty="0">
              <a:solidFill>
                <a:schemeClr val="accent2">
                  <a:lumMod val="75000"/>
                </a:schemeClr>
              </a:solidFill>
              <a:latin typeface="Algerian" pitchFamily="82" charset="0"/>
              <a:ea typeface="+mn-ea"/>
            </a:endParaRPr>
          </a:p>
        </p:txBody>
      </p:sp>
      <p:sp>
        <p:nvSpPr>
          <p:cNvPr id="6" name="矩形 52"/>
          <p:cNvSpPr>
            <a:spLocks noChangeArrowheads="1"/>
          </p:cNvSpPr>
          <p:nvPr/>
        </p:nvSpPr>
        <p:spPr bwMode="auto">
          <a:xfrm>
            <a:off x="2916238" y="2903538"/>
            <a:ext cx="609600" cy="523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accent2">
                    <a:lumMod val="75000"/>
                  </a:schemeClr>
                </a:solidFill>
                <a:latin typeface="Algerian" pitchFamily="82" charset="0"/>
                <a:ea typeface="+mn-ea"/>
              </a:rPr>
              <a:t>03</a:t>
            </a:r>
            <a:endParaRPr lang="en-US" altLang="zh-CN" sz="2800" dirty="0">
              <a:solidFill>
                <a:schemeClr val="accent2">
                  <a:lumMod val="75000"/>
                </a:schemeClr>
              </a:solidFill>
              <a:latin typeface="Algerian" pitchFamily="82" charset="0"/>
              <a:ea typeface="+mn-ea"/>
            </a:endParaRPr>
          </a:p>
        </p:txBody>
      </p:sp>
      <p:sp>
        <p:nvSpPr>
          <p:cNvPr id="7" name="矩形 53"/>
          <p:cNvSpPr>
            <a:spLocks noChangeArrowheads="1"/>
          </p:cNvSpPr>
          <p:nvPr/>
        </p:nvSpPr>
        <p:spPr bwMode="auto">
          <a:xfrm>
            <a:off x="2916238" y="3624263"/>
            <a:ext cx="609600" cy="5222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accent2">
                    <a:lumMod val="75000"/>
                  </a:schemeClr>
                </a:solidFill>
                <a:latin typeface="Algerian" pitchFamily="82" charset="0"/>
                <a:ea typeface="+mn-ea"/>
              </a:rPr>
              <a:t>04</a:t>
            </a:r>
            <a:endParaRPr lang="en-US" altLang="zh-CN" sz="2800" dirty="0">
              <a:solidFill>
                <a:schemeClr val="accent2">
                  <a:lumMod val="75000"/>
                </a:schemeClr>
              </a:solidFill>
              <a:latin typeface="Algerian" pitchFamily="82" charset="0"/>
              <a:ea typeface="+mn-ea"/>
            </a:endParaRPr>
          </a:p>
        </p:txBody>
      </p:sp>
      <p:sp>
        <p:nvSpPr>
          <p:cNvPr id="8" name="矩形 54"/>
          <p:cNvSpPr>
            <a:spLocks noChangeArrowheads="1"/>
          </p:cNvSpPr>
          <p:nvPr/>
        </p:nvSpPr>
        <p:spPr bwMode="auto">
          <a:xfrm>
            <a:off x="2916238" y="4343400"/>
            <a:ext cx="609600" cy="523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accent2">
                    <a:lumMod val="75000"/>
                  </a:schemeClr>
                </a:solidFill>
                <a:latin typeface="Algerian" pitchFamily="82" charset="0"/>
                <a:ea typeface="+mn-ea"/>
              </a:rPr>
              <a:t>05</a:t>
            </a:r>
            <a:endParaRPr lang="en-US" altLang="zh-CN" sz="2800" dirty="0">
              <a:solidFill>
                <a:schemeClr val="accent2">
                  <a:lumMod val="75000"/>
                </a:schemeClr>
              </a:solidFill>
              <a:latin typeface="Algerian" pitchFamily="82" charset="0"/>
              <a:ea typeface="+mn-ea"/>
            </a:endParaRPr>
          </a:p>
        </p:txBody>
      </p:sp>
      <p:sp>
        <p:nvSpPr>
          <p:cNvPr id="9" name="矩形 55"/>
          <p:cNvSpPr>
            <a:spLocks noChangeArrowheads="1"/>
          </p:cNvSpPr>
          <p:nvPr/>
        </p:nvSpPr>
        <p:spPr bwMode="auto">
          <a:xfrm>
            <a:off x="2916238" y="5064125"/>
            <a:ext cx="609600" cy="523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>
                <a:solidFill>
                  <a:schemeClr val="accent2">
                    <a:lumMod val="75000"/>
                  </a:schemeClr>
                </a:solidFill>
                <a:latin typeface="Algerian" pitchFamily="82" charset="0"/>
                <a:ea typeface="+mn-ea"/>
              </a:rPr>
              <a:t>06</a:t>
            </a:r>
            <a:endParaRPr lang="en-US" altLang="zh-CN" sz="2800">
              <a:solidFill>
                <a:schemeClr val="accent2">
                  <a:lumMod val="75000"/>
                </a:schemeClr>
              </a:solidFill>
              <a:latin typeface="Algerian" pitchFamily="82" charset="0"/>
              <a:ea typeface="+mn-ea"/>
            </a:endParaRPr>
          </a:p>
        </p:txBody>
      </p:sp>
      <p:pic>
        <p:nvPicPr>
          <p:cNvPr id="15367" name="Picture 3"/>
          <p:cNvPicPr>
            <a:picLocks noChangeAspect="1" noChangeArrowheads="1"/>
          </p:cNvPicPr>
          <p:nvPr/>
        </p:nvPicPr>
        <p:blipFill>
          <a:blip r:embed="rId1"/>
          <a:srcRect l="7205" r="2766" b="57680"/>
          <a:stretch>
            <a:fillRect/>
          </a:stretch>
        </p:blipFill>
        <p:spPr bwMode="auto">
          <a:xfrm>
            <a:off x="3070225" y="2608263"/>
            <a:ext cx="2944813" cy="36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8" name="Picture 3"/>
          <p:cNvPicPr>
            <a:picLocks noChangeAspect="1" noChangeArrowheads="1"/>
          </p:cNvPicPr>
          <p:nvPr/>
        </p:nvPicPr>
        <p:blipFill>
          <a:blip r:embed="rId1"/>
          <a:srcRect l="7205" r="2766" b="57680"/>
          <a:stretch>
            <a:fillRect/>
          </a:stretch>
        </p:blipFill>
        <p:spPr bwMode="auto">
          <a:xfrm>
            <a:off x="3070225" y="1895475"/>
            <a:ext cx="2944813" cy="3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9" name="Picture 3"/>
          <p:cNvPicPr>
            <a:picLocks noChangeAspect="1" noChangeArrowheads="1"/>
          </p:cNvPicPr>
          <p:nvPr/>
        </p:nvPicPr>
        <p:blipFill>
          <a:blip r:embed="rId1"/>
          <a:srcRect l="7205" r="2766" b="57680"/>
          <a:stretch>
            <a:fillRect/>
          </a:stretch>
        </p:blipFill>
        <p:spPr bwMode="auto">
          <a:xfrm>
            <a:off x="3070225" y="3321050"/>
            <a:ext cx="2944813" cy="3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0" name="Picture 3"/>
          <p:cNvPicPr>
            <a:picLocks noChangeAspect="1" noChangeArrowheads="1"/>
          </p:cNvPicPr>
          <p:nvPr/>
        </p:nvPicPr>
        <p:blipFill>
          <a:blip r:embed="rId1"/>
          <a:srcRect l="7205" r="2766" b="57680"/>
          <a:stretch>
            <a:fillRect/>
          </a:stretch>
        </p:blipFill>
        <p:spPr bwMode="auto">
          <a:xfrm>
            <a:off x="3070225" y="4033838"/>
            <a:ext cx="2944813" cy="36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1" name="Picture 3"/>
          <p:cNvPicPr>
            <a:picLocks noChangeAspect="1" noChangeArrowheads="1"/>
          </p:cNvPicPr>
          <p:nvPr/>
        </p:nvPicPr>
        <p:blipFill>
          <a:blip r:embed="rId1"/>
          <a:srcRect l="7205" r="2766" b="57680"/>
          <a:stretch>
            <a:fillRect/>
          </a:stretch>
        </p:blipFill>
        <p:spPr bwMode="auto">
          <a:xfrm>
            <a:off x="3070225" y="4746625"/>
            <a:ext cx="2944813" cy="3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2" name="Picture 3"/>
          <p:cNvPicPr>
            <a:picLocks noChangeAspect="1" noChangeArrowheads="1"/>
          </p:cNvPicPr>
          <p:nvPr/>
        </p:nvPicPr>
        <p:blipFill>
          <a:blip r:embed="rId1"/>
          <a:srcRect l="7205" r="2766" b="57680"/>
          <a:stretch>
            <a:fillRect/>
          </a:stretch>
        </p:blipFill>
        <p:spPr bwMode="auto">
          <a:xfrm>
            <a:off x="3070225" y="5459413"/>
            <a:ext cx="2944813" cy="36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3857625" y="1179513"/>
            <a:ext cx="1108075" cy="8207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263000"/>
              </a:lnSpc>
            </a:pPr>
            <a:r>
              <a:rPr lang="zh-CN" altLang="en-US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en-US" altLang="zh-CN" b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3857625" y="1893888"/>
            <a:ext cx="1108075" cy="8207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263000"/>
              </a:lnSpc>
            </a:pPr>
            <a:r>
              <a:rPr lang="zh-CN" altLang="en-US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en-US" altLang="zh-CN" b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3857625" y="2644775"/>
            <a:ext cx="1108075" cy="8207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263000"/>
              </a:lnSpc>
            </a:pPr>
            <a:r>
              <a:rPr lang="zh-CN" altLang="en-US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  <a:endParaRPr lang="en-US" altLang="zh-CN" b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3857625" y="3332163"/>
            <a:ext cx="1108075" cy="8207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263000"/>
              </a:lnSpc>
            </a:pPr>
            <a:r>
              <a:rPr lang="zh-CN" altLang="en-US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  <a:endParaRPr lang="en-US" altLang="zh-CN" b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3857625" y="4035425"/>
            <a:ext cx="1108075" cy="8207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263000"/>
              </a:lnSpc>
            </a:pPr>
            <a:r>
              <a:rPr lang="zh-CN" altLang="en-US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情境分析</a:t>
            </a:r>
            <a:endParaRPr lang="en-US" altLang="zh-CN" b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3857625" y="4760913"/>
            <a:ext cx="1108075" cy="8207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263000"/>
              </a:lnSpc>
            </a:pPr>
            <a:r>
              <a:rPr lang="zh-CN" altLang="en-US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  <a:endParaRPr lang="en-US" altLang="zh-CN" b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  <p:bldP spid="9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3" name="组合 8"/>
          <p:cNvGrpSpPr/>
          <p:nvPr/>
        </p:nvGrpSpPr>
        <p:grpSpPr bwMode="auto">
          <a:xfrm>
            <a:off x="1922463" y="2308225"/>
            <a:ext cx="5386387" cy="717550"/>
            <a:chOff x="1922456" y="2308865"/>
            <a:chExt cx="5385848" cy="716686"/>
          </a:xfrm>
        </p:grpSpPr>
        <p:sp>
          <p:nvSpPr>
            <p:cNvPr id="2" name="任意多边形 4"/>
            <p:cNvSpPr/>
            <p:nvPr/>
          </p:nvSpPr>
          <p:spPr>
            <a:xfrm>
              <a:off x="2858987" y="2319965"/>
              <a:ext cx="4449317" cy="694488"/>
            </a:xfrm>
            <a:custGeom>
              <a:avLst/>
              <a:gdLst>
                <a:gd name="connsiteX0" fmla="*/ 0 w 4248268"/>
                <a:gd name="connsiteY0" fmla="*/ 86787 h 694293"/>
                <a:gd name="connsiteX1" fmla="*/ 3901122 w 4248268"/>
                <a:gd name="connsiteY1" fmla="*/ 86787 h 694293"/>
                <a:gd name="connsiteX2" fmla="*/ 3901122 w 4248268"/>
                <a:gd name="connsiteY2" fmla="*/ 0 h 694293"/>
                <a:gd name="connsiteX3" fmla="*/ 4248268 w 4248268"/>
                <a:gd name="connsiteY3" fmla="*/ 347147 h 694293"/>
                <a:gd name="connsiteX4" fmla="*/ 3901122 w 4248268"/>
                <a:gd name="connsiteY4" fmla="*/ 694293 h 694293"/>
                <a:gd name="connsiteX5" fmla="*/ 3901122 w 4248268"/>
                <a:gd name="connsiteY5" fmla="*/ 607506 h 694293"/>
                <a:gd name="connsiteX6" fmla="*/ 0 w 4248268"/>
                <a:gd name="connsiteY6" fmla="*/ 607506 h 694293"/>
                <a:gd name="connsiteX7" fmla="*/ 0 w 4248268"/>
                <a:gd name="connsiteY7" fmla="*/ 86787 h 694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48268" h="694293">
                  <a:moveTo>
                    <a:pt x="0" y="86787"/>
                  </a:moveTo>
                  <a:lnTo>
                    <a:pt x="3901122" y="86787"/>
                  </a:lnTo>
                  <a:lnTo>
                    <a:pt x="3901122" y="0"/>
                  </a:lnTo>
                  <a:lnTo>
                    <a:pt x="4248268" y="347147"/>
                  </a:lnTo>
                  <a:lnTo>
                    <a:pt x="3901122" y="694293"/>
                  </a:lnTo>
                  <a:lnTo>
                    <a:pt x="3901122" y="607506"/>
                  </a:lnTo>
                  <a:lnTo>
                    <a:pt x="0" y="607506"/>
                  </a:lnTo>
                  <a:lnTo>
                    <a:pt x="0" y="86787"/>
                  </a:lnTo>
                  <a:close/>
                </a:path>
              </a:pathLst>
            </a:custGeom>
          </p:spPr>
          <p:style>
            <a:lnRef idx="1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2700" tIns="99487" rIns="273060" bIns="99487" anchor="ctr"/>
            <a:lstStyle/>
            <a:p>
              <a:pPr>
                <a:defRPr/>
              </a:pPr>
              <a:r>
                <a: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</a:t>
              </a:r>
              <a:r>
                <a: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1.1.7</a:t>
              </a:r>
              <a:r>
                <a: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四轮定位的故障分析</a:t>
              </a:r>
              <a:endParaRPr lang="en-US" altLang="zh-CN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" name="任意多边形 5"/>
            <p:cNvSpPr/>
            <p:nvPr/>
          </p:nvSpPr>
          <p:spPr>
            <a:xfrm>
              <a:off x="1922456" y="2308865"/>
              <a:ext cx="935893" cy="716686"/>
            </a:xfrm>
            <a:custGeom>
              <a:avLst/>
              <a:gdLst>
                <a:gd name="connsiteX0" fmla="*/ 0 w 935893"/>
                <a:gd name="connsiteY0" fmla="*/ 119450 h 716686"/>
                <a:gd name="connsiteX1" fmla="*/ 119450 w 935893"/>
                <a:gd name="connsiteY1" fmla="*/ 0 h 716686"/>
                <a:gd name="connsiteX2" fmla="*/ 816443 w 935893"/>
                <a:gd name="connsiteY2" fmla="*/ 0 h 716686"/>
                <a:gd name="connsiteX3" fmla="*/ 935893 w 935893"/>
                <a:gd name="connsiteY3" fmla="*/ 119450 h 716686"/>
                <a:gd name="connsiteX4" fmla="*/ 935893 w 935893"/>
                <a:gd name="connsiteY4" fmla="*/ 597236 h 716686"/>
                <a:gd name="connsiteX5" fmla="*/ 816443 w 935893"/>
                <a:gd name="connsiteY5" fmla="*/ 716686 h 716686"/>
                <a:gd name="connsiteX6" fmla="*/ 119450 w 935893"/>
                <a:gd name="connsiteY6" fmla="*/ 716686 h 716686"/>
                <a:gd name="connsiteX7" fmla="*/ 0 w 935893"/>
                <a:gd name="connsiteY7" fmla="*/ 597236 h 716686"/>
                <a:gd name="connsiteX8" fmla="*/ 0 w 935893"/>
                <a:gd name="connsiteY8" fmla="*/ 119450 h 716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35893" h="716686">
                  <a:moveTo>
                    <a:pt x="0" y="119450"/>
                  </a:moveTo>
                  <a:cubicBezTo>
                    <a:pt x="0" y="53480"/>
                    <a:pt x="53480" y="0"/>
                    <a:pt x="119450" y="0"/>
                  </a:cubicBezTo>
                  <a:lnTo>
                    <a:pt x="816443" y="0"/>
                  </a:lnTo>
                  <a:cubicBezTo>
                    <a:pt x="882413" y="0"/>
                    <a:pt x="935893" y="53480"/>
                    <a:pt x="935893" y="119450"/>
                  </a:cubicBezTo>
                  <a:lnTo>
                    <a:pt x="935893" y="597236"/>
                  </a:lnTo>
                  <a:cubicBezTo>
                    <a:pt x="935893" y="663206"/>
                    <a:pt x="882413" y="716686"/>
                    <a:pt x="816443" y="716686"/>
                  </a:cubicBezTo>
                  <a:lnTo>
                    <a:pt x="119450" y="716686"/>
                  </a:lnTo>
                  <a:cubicBezTo>
                    <a:pt x="53480" y="716686"/>
                    <a:pt x="0" y="663206"/>
                    <a:pt x="0" y="597236"/>
                  </a:cubicBezTo>
                  <a:lnTo>
                    <a:pt x="0" y="119450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3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34046" tIns="84516" rIns="134046" bIns="84516" spcCol="1270" anchor="ctr"/>
            <a:lstStyle/>
            <a:p>
              <a:pPr algn="ctr" defTabSz="11557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altLang="zh-CN" sz="2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794" name="组合 9"/>
          <p:cNvGrpSpPr/>
          <p:nvPr/>
        </p:nvGrpSpPr>
        <p:grpSpPr bwMode="auto">
          <a:xfrm>
            <a:off x="1922463" y="3432175"/>
            <a:ext cx="5384800" cy="715963"/>
            <a:chOff x="1922456" y="3431952"/>
            <a:chExt cx="5385494" cy="716686"/>
          </a:xfrm>
        </p:grpSpPr>
        <p:sp>
          <p:nvSpPr>
            <p:cNvPr id="7" name="任意多边形 6"/>
            <p:cNvSpPr/>
            <p:nvPr/>
          </p:nvSpPr>
          <p:spPr>
            <a:xfrm>
              <a:off x="2857614" y="3443076"/>
              <a:ext cx="4450336" cy="694438"/>
            </a:xfrm>
            <a:custGeom>
              <a:avLst/>
              <a:gdLst>
                <a:gd name="connsiteX0" fmla="*/ 0 w 4248268"/>
                <a:gd name="connsiteY0" fmla="*/ 86787 h 694293"/>
                <a:gd name="connsiteX1" fmla="*/ 3901122 w 4248268"/>
                <a:gd name="connsiteY1" fmla="*/ 86787 h 694293"/>
                <a:gd name="connsiteX2" fmla="*/ 3901122 w 4248268"/>
                <a:gd name="connsiteY2" fmla="*/ 0 h 694293"/>
                <a:gd name="connsiteX3" fmla="*/ 4248268 w 4248268"/>
                <a:gd name="connsiteY3" fmla="*/ 347147 h 694293"/>
                <a:gd name="connsiteX4" fmla="*/ 3901122 w 4248268"/>
                <a:gd name="connsiteY4" fmla="*/ 694293 h 694293"/>
                <a:gd name="connsiteX5" fmla="*/ 3901122 w 4248268"/>
                <a:gd name="connsiteY5" fmla="*/ 607506 h 694293"/>
                <a:gd name="connsiteX6" fmla="*/ 0 w 4248268"/>
                <a:gd name="connsiteY6" fmla="*/ 607506 h 694293"/>
                <a:gd name="connsiteX7" fmla="*/ 0 w 4248268"/>
                <a:gd name="connsiteY7" fmla="*/ 86787 h 694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48268" h="694293">
                  <a:moveTo>
                    <a:pt x="0" y="86787"/>
                  </a:moveTo>
                  <a:lnTo>
                    <a:pt x="3901122" y="86787"/>
                  </a:lnTo>
                  <a:lnTo>
                    <a:pt x="3901122" y="0"/>
                  </a:lnTo>
                  <a:lnTo>
                    <a:pt x="4248268" y="347147"/>
                  </a:lnTo>
                  <a:lnTo>
                    <a:pt x="3901122" y="694293"/>
                  </a:lnTo>
                  <a:lnTo>
                    <a:pt x="3901122" y="607506"/>
                  </a:lnTo>
                  <a:lnTo>
                    <a:pt x="0" y="607506"/>
                  </a:lnTo>
                  <a:lnTo>
                    <a:pt x="0" y="86787"/>
                  </a:lnTo>
                  <a:close/>
                </a:path>
              </a:pathLst>
            </a:custGeom>
          </p:spPr>
          <p:style>
            <a:lnRef idx="1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2700" tIns="99487" rIns="273060" bIns="99487" anchor="ctr"/>
            <a:lstStyle/>
            <a:p>
              <a:pPr marL="0" lvl="1" defTabSz="889000">
                <a:lnSpc>
                  <a:spcPct val="90000"/>
                </a:lnSpc>
                <a:spcAft>
                  <a:spcPct val="15000"/>
                </a:spcAft>
                <a:defRPr/>
              </a:pPr>
              <a:r>
                <a: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</a:t>
              </a:r>
              <a:r>
                <a: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1.1.8</a:t>
              </a:r>
              <a:r>
                <a: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四轮定位的检测</a:t>
              </a:r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1922456" y="3431952"/>
              <a:ext cx="935893" cy="716686"/>
            </a:xfrm>
            <a:custGeom>
              <a:avLst/>
              <a:gdLst>
                <a:gd name="connsiteX0" fmla="*/ 0 w 935893"/>
                <a:gd name="connsiteY0" fmla="*/ 119450 h 716686"/>
                <a:gd name="connsiteX1" fmla="*/ 119450 w 935893"/>
                <a:gd name="connsiteY1" fmla="*/ 0 h 716686"/>
                <a:gd name="connsiteX2" fmla="*/ 816443 w 935893"/>
                <a:gd name="connsiteY2" fmla="*/ 0 h 716686"/>
                <a:gd name="connsiteX3" fmla="*/ 935893 w 935893"/>
                <a:gd name="connsiteY3" fmla="*/ 119450 h 716686"/>
                <a:gd name="connsiteX4" fmla="*/ 935893 w 935893"/>
                <a:gd name="connsiteY4" fmla="*/ 597236 h 716686"/>
                <a:gd name="connsiteX5" fmla="*/ 816443 w 935893"/>
                <a:gd name="connsiteY5" fmla="*/ 716686 h 716686"/>
                <a:gd name="connsiteX6" fmla="*/ 119450 w 935893"/>
                <a:gd name="connsiteY6" fmla="*/ 716686 h 716686"/>
                <a:gd name="connsiteX7" fmla="*/ 0 w 935893"/>
                <a:gd name="connsiteY7" fmla="*/ 597236 h 716686"/>
                <a:gd name="connsiteX8" fmla="*/ 0 w 935893"/>
                <a:gd name="connsiteY8" fmla="*/ 119450 h 716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35893" h="716686">
                  <a:moveTo>
                    <a:pt x="0" y="119450"/>
                  </a:moveTo>
                  <a:cubicBezTo>
                    <a:pt x="0" y="53480"/>
                    <a:pt x="53480" y="0"/>
                    <a:pt x="119450" y="0"/>
                  </a:cubicBezTo>
                  <a:lnTo>
                    <a:pt x="816443" y="0"/>
                  </a:lnTo>
                  <a:cubicBezTo>
                    <a:pt x="882413" y="0"/>
                    <a:pt x="935893" y="53480"/>
                    <a:pt x="935893" y="119450"/>
                  </a:cubicBezTo>
                  <a:lnTo>
                    <a:pt x="935893" y="597236"/>
                  </a:lnTo>
                  <a:cubicBezTo>
                    <a:pt x="935893" y="663206"/>
                    <a:pt x="882413" y="716686"/>
                    <a:pt x="816443" y="716686"/>
                  </a:cubicBezTo>
                  <a:lnTo>
                    <a:pt x="119450" y="716686"/>
                  </a:lnTo>
                  <a:cubicBezTo>
                    <a:pt x="53480" y="716686"/>
                    <a:pt x="0" y="663206"/>
                    <a:pt x="0" y="597236"/>
                  </a:cubicBezTo>
                  <a:lnTo>
                    <a:pt x="0" y="119450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34046" tIns="84516" rIns="134046" bIns="84516" spcCol="1270" anchor="ctr"/>
            <a:lstStyle/>
            <a:p>
              <a:pPr algn="ctr" defTabSz="11557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altLang="zh-CN" sz="2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3795" name="TextBox 11"/>
          <p:cNvSpPr txBox="1">
            <a:spLocks noChangeArrowheads="1"/>
          </p:cNvSpPr>
          <p:nvPr/>
        </p:nvSpPr>
        <p:spPr bwMode="auto">
          <a:xfrm>
            <a:off x="900113" y="892175"/>
            <a:ext cx="1414462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  <a:endParaRPr lang="zh-CN" altLang="en-US" sz="240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53"/>
          <p:cNvSpPr>
            <a:spLocks noChangeArrowheads="1"/>
          </p:cNvSpPr>
          <p:nvPr/>
        </p:nvSpPr>
        <p:spPr bwMode="auto">
          <a:xfrm>
            <a:off x="395288" y="854075"/>
            <a:ext cx="609600" cy="5222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accent2">
                    <a:lumMod val="75000"/>
                  </a:schemeClr>
                </a:solidFill>
                <a:latin typeface="Algerian" pitchFamily="82" charset="0"/>
                <a:ea typeface="+mn-ea"/>
              </a:rPr>
              <a:t>04</a:t>
            </a:r>
            <a:endParaRPr lang="en-US" altLang="zh-CN" sz="2800" dirty="0">
              <a:solidFill>
                <a:schemeClr val="accent2">
                  <a:lumMod val="75000"/>
                </a:schemeClr>
              </a:solidFill>
              <a:latin typeface="Algerian" pitchFamily="82" charset="0"/>
              <a:ea typeface="+mn-ea"/>
            </a:endParaRPr>
          </a:p>
        </p:txBody>
      </p:sp>
      <p:grpSp>
        <p:nvGrpSpPr>
          <p:cNvPr id="33797" name="组合 8"/>
          <p:cNvGrpSpPr/>
          <p:nvPr/>
        </p:nvGrpSpPr>
        <p:grpSpPr bwMode="auto">
          <a:xfrm>
            <a:off x="1908175" y="4581525"/>
            <a:ext cx="5386388" cy="717550"/>
            <a:chOff x="1922456" y="2308865"/>
            <a:chExt cx="5385848" cy="716686"/>
          </a:xfrm>
        </p:grpSpPr>
        <p:sp>
          <p:nvSpPr>
            <p:cNvPr id="5" name="任意多边形 4"/>
            <p:cNvSpPr/>
            <p:nvPr/>
          </p:nvSpPr>
          <p:spPr>
            <a:xfrm>
              <a:off x="2858987" y="2319965"/>
              <a:ext cx="4449317" cy="694488"/>
            </a:xfrm>
            <a:custGeom>
              <a:avLst/>
              <a:gdLst>
                <a:gd name="connsiteX0" fmla="*/ 0 w 4248268"/>
                <a:gd name="connsiteY0" fmla="*/ 86787 h 694293"/>
                <a:gd name="connsiteX1" fmla="*/ 3901122 w 4248268"/>
                <a:gd name="connsiteY1" fmla="*/ 86787 h 694293"/>
                <a:gd name="connsiteX2" fmla="*/ 3901122 w 4248268"/>
                <a:gd name="connsiteY2" fmla="*/ 0 h 694293"/>
                <a:gd name="connsiteX3" fmla="*/ 4248268 w 4248268"/>
                <a:gd name="connsiteY3" fmla="*/ 347147 h 694293"/>
                <a:gd name="connsiteX4" fmla="*/ 3901122 w 4248268"/>
                <a:gd name="connsiteY4" fmla="*/ 694293 h 694293"/>
                <a:gd name="connsiteX5" fmla="*/ 3901122 w 4248268"/>
                <a:gd name="connsiteY5" fmla="*/ 607506 h 694293"/>
                <a:gd name="connsiteX6" fmla="*/ 0 w 4248268"/>
                <a:gd name="connsiteY6" fmla="*/ 607506 h 694293"/>
                <a:gd name="connsiteX7" fmla="*/ 0 w 4248268"/>
                <a:gd name="connsiteY7" fmla="*/ 86787 h 694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48268" h="694293">
                  <a:moveTo>
                    <a:pt x="0" y="86787"/>
                  </a:moveTo>
                  <a:lnTo>
                    <a:pt x="3901122" y="86787"/>
                  </a:lnTo>
                  <a:lnTo>
                    <a:pt x="3901122" y="0"/>
                  </a:lnTo>
                  <a:lnTo>
                    <a:pt x="4248268" y="347147"/>
                  </a:lnTo>
                  <a:lnTo>
                    <a:pt x="3901122" y="694293"/>
                  </a:lnTo>
                  <a:lnTo>
                    <a:pt x="3901122" y="607506"/>
                  </a:lnTo>
                  <a:lnTo>
                    <a:pt x="0" y="607506"/>
                  </a:lnTo>
                  <a:lnTo>
                    <a:pt x="0" y="86787"/>
                  </a:lnTo>
                  <a:close/>
                </a:path>
              </a:pathLst>
            </a:custGeom>
          </p:spPr>
          <p:style>
            <a:lnRef idx="1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2700" tIns="99487" rIns="273060" bIns="99487" anchor="ctr"/>
            <a:lstStyle/>
            <a:p>
              <a:pPr>
                <a:defRPr/>
              </a:pPr>
              <a:r>
                <a: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</a:t>
              </a:r>
              <a:r>
                <a: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1.1.9</a:t>
              </a:r>
              <a:r>
                <a: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四轮定位的调整</a:t>
              </a:r>
              <a:endParaRPr lang="en-US" altLang="zh-CN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1922456" y="2308865"/>
              <a:ext cx="935893" cy="716686"/>
            </a:xfrm>
            <a:custGeom>
              <a:avLst/>
              <a:gdLst>
                <a:gd name="connsiteX0" fmla="*/ 0 w 935893"/>
                <a:gd name="connsiteY0" fmla="*/ 119450 h 716686"/>
                <a:gd name="connsiteX1" fmla="*/ 119450 w 935893"/>
                <a:gd name="connsiteY1" fmla="*/ 0 h 716686"/>
                <a:gd name="connsiteX2" fmla="*/ 816443 w 935893"/>
                <a:gd name="connsiteY2" fmla="*/ 0 h 716686"/>
                <a:gd name="connsiteX3" fmla="*/ 935893 w 935893"/>
                <a:gd name="connsiteY3" fmla="*/ 119450 h 716686"/>
                <a:gd name="connsiteX4" fmla="*/ 935893 w 935893"/>
                <a:gd name="connsiteY4" fmla="*/ 597236 h 716686"/>
                <a:gd name="connsiteX5" fmla="*/ 816443 w 935893"/>
                <a:gd name="connsiteY5" fmla="*/ 716686 h 716686"/>
                <a:gd name="connsiteX6" fmla="*/ 119450 w 935893"/>
                <a:gd name="connsiteY6" fmla="*/ 716686 h 716686"/>
                <a:gd name="connsiteX7" fmla="*/ 0 w 935893"/>
                <a:gd name="connsiteY7" fmla="*/ 597236 h 716686"/>
                <a:gd name="connsiteX8" fmla="*/ 0 w 935893"/>
                <a:gd name="connsiteY8" fmla="*/ 119450 h 716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35893" h="716686">
                  <a:moveTo>
                    <a:pt x="0" y="119450"/>
                  </a:moveTo>
                  <a:cubicBezTo>
                    <a:pt x="0" y="53480"/>
                    <a:pt x="53480" y="0"/>
                    <a:pt x="119450" y="0"/>
                  </a:cubicBezTo>
                  <a:lnTo>
                    <a:pt x="816443" y="0"/>
                  </a:lnTo>
                  <a:cubicBezTo>
                    <a:pt x="882413" y="0"/>
                    <a:pt x="935893" y="53480"/>
                    <a:pt x="935893" y="119450"/>
                  </a:cubicBezTo>
                  <a:lnTo>
                    <a:pt x="935893" y="597236"/>
                  </a:lnTo>
                  <a:cubicBezTo>
                    <a:pt x="935893" y="663206"/>
                    <a:pt x="882413" y="716686"/>
                    <a:pt x="816443" y="716686"/>
                  </a:cubicBezTo>
                  <a:lnTo>
                    <a:pt x="119450" y="716686"/>
                  </a:lnTo>
                  <a:cubicBezTo>
                    <a:pt x="53480" y="716686"/>
                    <a:pt x="0" y="663206"/>
                    <a:pt x="0" y="597236"/>
                  </a:cubicBezTo>
                  <a:lnTo>
                    <a:pt x="0" y="119450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3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34046" tIns="84516" rIns="134046" bIns="84516" anchor="ctr"/>
            <a:lstStyle/>
            <a:p>
              <a:pPr algn="ctr" defTabSz="1155700">
                <a:lnSpc>
                  <a:spcPct val="90000"/>
                </a:lnSpc>
                <a:spcAft>
                  <a:spcPct val="35000"/>
                </a:spcAft>
              </a:pPr>
              <a:r>
                <a:rPr lang="en-US" altLang="zh-CN" sz="26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8" name="TextBox 13"/>
          <p:cNvSpPr txBox="1">
            <a:spLocks noChangeArrowheads="1"/>
          </p:cNvSpPr>
          <p:nvPr/>
        </p:nvSpPr>
        <p:spPr bwMode="auto">
          <a:xfrm>
            <a:off x="1116013" y="765175"/>
            <a:ext cx="6929437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1.1.7</a:t>
            </a:r>
            <a:r>
              <a:rPr lang="zh-CN" altLang="en-US" sz="2400">
                <a:latin typeface="微软雅黑" panose="020B0503020204020204" pitchFamily="34" charset="-122"/>
              </a:rPr>
              <a:t>四轮定位的故障分析</a:t>
            </a:r>
            <a:endParaRPr lang="zh-CN" altLang="en-US" sz="2400">
              <a:latin typeface="微软雅黑" panose="020B0503020204020204" pitchFamily="34" charset="-122"/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82600" y="1628775"/>
            <a:ext cx="8193088" cy="1901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solidFill>
                  <a:srgbClr val="9848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>
                <a:solidFill>
                  <a:srgbClr val="9848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故障分析</a:t>
            </a:r>
            <a:endParaRPr lang="zh-CN" altLang="zh-CN">
              <a:solidFill>
                <a:srgbClr val="9848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ts val="2200"/>
              </a:lnSpc>
            </a:pPr>
            <a:endParaRPr lang="en-US" altLang="zh-CN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just">
              <a:lnSpc>
                <a:spcPts val="2200"/>
              </a:lnSpc>
            </a:pPr>
            <a:r>
              <a:rPr lang="zh-CN" altLang="en-US"/>
              <a:t>四轮定位失准不仅会引起转向沉重，增加驾驶者的劳动强度，汽车的行驶也不稳定，不能保持直线行驶，车轮失去自动回正作用，还会造成汽车操纵失灵，有导致事故的危险。同时加剧转向机构和转向轮胎的磨损，使燃油消耗量增加，动力性能下降等 。 </a:t>
            </a:r>
            <a:endParaRPr lang="zh-CN" altLang="zh-CN"/>
          </a:p>
        </p:txBody>
      </p:sp>
      <p:sp>
        <p:nvSpPr>
          <p:cNvPr id="146440" name="Rectangle 6"/>
          <p:cNvSpPr>
            <a:spLocks noChangeArrowheads="1"/>
          </p:cNvSpPr>
          <p:nvPr/>
        </p:nvSpPr>
        <p:spPr bwMode="auto">
          <a:xfrm>
            <a:off x="0" y="211455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146437" name="Object 5"/>
          <p:cNvGraphicFramePr>
            <a:graphicFrameLocks noChangeAspect="1"/>
          </p:cNvGraphicFramePr>
          <p:nvPr/>
        </p:nvGraphicFramePr>
        <p:xfrm>
          <a:off x="2051050" y="3357563"/>
          <a:ext cx="4897438" cy="3217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1" imgW="7950200" imgH="5232400" progId="">
                  <p:embed/>
                </p:oleObj>
              </mc:Choice>
              <mc:Fallback>
                <p:oleObj name="" r:id="rId1" imgW="7950200" imgH="5232400" progId="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051050" y="3357563"/>
                        <a:ext cx="4897438" cy="321786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63" name="TextBox 13"/>
          <p:cNvSpPr txBox="1">
            <a:spLocks noChangeArrowheads="1"/>
          </p:cNvSpPr>
          <p:nvPr/>
        </p:nvSpPr>
        <p:spPr bwMode="auto">
          <a:xfrm>
            <a:off x="1116013" y="765175"/>
            <a:ext cx="6929437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1.1.7</a:t>
            </a:r>
            <a:r>
              <a:rPr lang="zh-CN" altLang="en-US" sz="2400">
                <a:latin typeface="微软雅黑" panose="020B0503020204020204" pitchFamily="34" charset="-122"/>
              </a:rPr>
              <a:t>四轮定位的故障分析</a:t>
            </a:r>
            <a:endParaRPr lang="zh-CN" altLang="en-US" sz="2400">
              <a:latin typeface="微软雅黑" panose="020B0503020204020204" pitchFamily="34" charset="-122"/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82600" y="1628775"/>
            <a:ext cx="8193088" cy="784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solidFill>
                  <a:srgbClr val="9848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>
                <a:solidFill>
                  <a:srgbClr val="9848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故障原因分析</a:t>
            </a:r>
            <a:endParaRPr lang="zh-CN" altLang="zh-CN">
              <a:solidFill>
                <a:srgbClr val="9848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ts val="2200"/>
              </a:lnSpc>
            </a:pPr>
            <a:endParaRPr lang="en-US" altLang="zh-CN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7465" name="Rectangle 4"/>
          <p:cNvSpPr>
            <a:spLocks noChangeArrowheads="1"/>
          </p:cNvSpPr>
          <p:nvPr/>
        </p:nvSpPr>
        <p:spPr bwMode="auto">
          <a:xfrm>
            <a:off x="0" y="211455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47466" name="Rectangle 7"/>
          <p:cNvSpPr>
            <a:spLocks noChangeArrowheads="1"/>
          </p:cNvSpPr>
          <p:nvPr/>
        </p:nvSpPr>
        <p:spPr bwMode="auto">
          <a:xfrm>
            <a:off x="0" y="2314575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147462" name="Object 6"/>
          <p:cNvGraphicFramePr>
            <a:graphicFrameLocks noChangeAspect="1"/>
          </p:cNvGraphicFramePr>
          <p:nvPr/>
        </p:nvGraphicFramePr>
        <p:xfrm>
          <a:off x="1403350" y="2060575"/>
          <a:ext cx="5976938" cy="3800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1" imgW="8267700" imgH="5232400" progId="">
                  <p:embed/>
                </p:oleObj>
              </mc:Choice>
              <mc:Fallback>
                <p:oleObj name="" r:id="rId1" imgW="8267700" imgH="5232400" progId="">
                  <p:embed/>
                  <p:pic>
                    <p:nvPicPr>
                      <p:cNvPr id="0" name="图片 2048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403350" y="2060575"/>
                        <a:ext cx="5976938" cy="38004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1" name="TextBox 13"/>
          <p:cNvSpPr txBox="1">
            <a:spLocks noChangeArrowheads="1"/>
          </p:cNvSpPr>
          <p:nvPr/>
        </p:nvSpPr>
        <p:spPr bwMode="auto">
          <a:xfrm>
            <a:off x="1116013" y="765175"/>
            <a:ext cx="6929437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1.1.8</a:t>
            </a:r>
            <a:r>
              <a:rPr lang="zh-CN" altLang="en-US" sz="2400">
                <a:latin typeface="微软雅黑" panose="020B0503020204020204" pitchFamily="34" charset="-122"/>
              </a:rPr>
              <a:t>四轮定位的检测</a:t>
            </a:r>
            <a:endParaRPr lang="zh-CN" altLang="en-US" sz="2400">
              <a:latin typeface="微软雅黑" panose="020B0503020204020204" pitchFamily="34" charset="-122"/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82600" y="1628775"/>
            <a:ext cx="8193088" cy="16081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solidFill>
                  <a:srgbClr val="9848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zh-CN">
                <a:solidFill>
                  <a:srgbClr val="9848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资讯准备：查资料，搜集信息</a:t>
            </a:r>
            <a:endParaRPr lang="zh-CN" altLang="zh-CN">
              <a:solidFill>
                <a:srgbClr val="9848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ts val="2200"/>
              </a:lnSpc>
            </a:pPr>
            <a:endParaRPr lang="en-US" altLang="zh-CN">
              <a:solidFill>
                <a:srgbClr val="9848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zh-CN"/>
              <a:t>（</a:t>
            </a:r>
            <a:r>
              <a:rPr lang="en-US" altLang="zh-CN"/>
              <a:t>1</a:t>
            </a:r>
            <a:r>
              <a:rPr lang="zh-CN" altLang="en-US"/>
              <a:t>）了解熟悉四轮定位仪说明，举升机操作说明，安全操作注意事项。</a:t>
            </a:r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）检索车型技术手册，定位数据标准，调整部位和方法。</a:t>
            </a:r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）咨询客户，了解车辆使用情况、车辆故障情况。</a:t>
            </a:r>
            <a:endParaRPr lang="zh-CN" altLang="zh-CN"/>
          </a:p>
        </p:txBody>
      </p:sp>
      <p:pic>
        <p:nvPicPr>
          <p:cNvPr id="148484" name="Picture 4" descr="四轮定位仪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258888" y="3429000"/>
            <a:ext cx="3095625" cy="2325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11863" y="3500438"/>
            <a:ext cx="1687512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8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8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8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8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5" name="TextBox 13"/>
          <p:cNvSpPr txBox="1">
            <a:spLocks noChangeArrowheads="1"/>
          </p:cNvSpPr>
          <p:nvPr/>
        </p:nvSpPr>
        <p:spPr bwMode="auto">
          <a:xfrm>
            <a:off x="1116013" y="765175"/>
            <a:ext cx="6929437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1.1.8</a:t>
            </a:r>
            <a:r>
              <a:rPr lang="zh-CN" altLang="en-US" sz="2400">
                <a:latin typeface="微软雅黑" panose="020B0503020204020204" pitchFamily="34" charset="-122"/>
              </a:rPr>
              <a:t>四轮定位的检测</a:t>
            </a:r>
            <a:endParaRPr lang="zh-CN" altLang="en-US" sz="2400">
              <a:latin typeface="微软雅黑" panose="020B0503020204020204" pitchFamily="34" charset="-122"/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82600" y="1628775"/>
            <a:ext cx="8193088" cy="3530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solidFill>
                  <a:srgbClr val="9848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>
                <a:solidFill>
                  <a:srgbClr val="9848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何时需要做车轮定位</a:t>
            </a:r>
            <a:endParaRPr lang="zh-CN" altLang="zh-CN">
              <a:solidFill>
                <a:srgbClr val="9848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ts val="2200"/>
              </a:lnSpc>
            </a:pPr>
            <a:endParaRPr lang="en-US" altLang="zh-CN">
              <a:solidFill>
                <a:srgbClr val="9848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/>
              <a:t>  定期检测、视情修理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）磨合后：新车驾驶</a:t>
            </a:r>
            <a:r>
              <a:rPr lang="en-US" altLang="zh-CN"/>
              <a:t>3</a:t>
            </a:r>
            <a:r>
              <a:rPr lang="zh-CN" altLang="en-US"/>
              <a:t>个月后或达三千公里时，应做四轮定位。</a:t>
            </a:r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）保养时：每行驶半年或</a:t>
            </a:r>
            <a:r>
              <a:rPr lang="en-US" altLang="zh-CN"/>
              <a:t>1</a:t>
            </a:r>
            <a:r>
              <a:rPr lang="zh-CN" altLang="en-US"/>
              <a:t>万公里时，应做四轮定位。</a:t>
            </a:r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）年检时：汽车在年检时，应做四轮定位。</a:t>
            </a:r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4</a:t>
            </a:r>
            <a:r>
              <a:rPr lang="zh-CN" altLang="en-US"/>
              <a:t>）换件后：更换或调整轮胎、悬架减震系统、转向零部件后，应做四轮定位。 </a:t>
            </a:r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5</a:t>
            </a:r>
            <a:r>
              <a:rPr lang="zh-CN" altLang="en-US"/>
              <a:t>）故障后：方向盘不正、需紧握方向盘、转向沉重或无法自动回正、车辆发飘、车辆拉向单边、车辆跑偏、车身摇摆不定或有飘浮感、轮胎异常磨损、油耗增加、零件磨损加快等情况时，应做四轮定位。</a:t>
            </a:r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6</a:t>
            </a:r>
            <a:r>
              <a:rPr lang="zh-CN" altLang="en-US"/>
              <a:t>）事故后：事故车维修后，应做四轮定位。</a:t>
            </a:r>
            <a:endParaRPr lang="zh-CN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29" name="TextBox 13"/>
          <p:cNvSpPr txBox="1">
            <a:spLocks noChangeArrowheads="1"/>
          </p:cNvSpPr>
          <p:nvPr/>
        </p:nvSpPr>
        <p:spPr bwMode="auto">
          <a:xfrm>
            <a:off x="1116013" y="765175"/>
            <a:ext cx="6929437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1.1.8</a:t>
            </a:r>
            <a:r>
              <a:rPr lang="zh-CN" altLang="en-US" sz="2400">
                <a:latin typeface="微软雅黑" panose="020B0503020204020204" pitchFamily="34" charset="-122"/>
              </a:rPr>
              <a:t>四轮定位的检测</a:t>
            </a:r>
            <a:endParaRPr lang="zh-CN" altLang="en-US" sz="2400">
              <a:latin typeface="微软雅黑" panose="020B0503020204020204" pitchFamily="34" charset="-122"/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82600" y="1628775"/>
            <a:ext cx="8193088" cy="1058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solidFill>
                  <a:srgbClr val="9848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zh-CN" altLang="en-US">
                <a:solidFill>
                  <a:srgbClr val="9848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使用车轮定位仪检测四轮定位</a:t>
            </a:r>
            <a:endParaRPr lang="zh-CN" altLang="zh-CN">
              <a:solidFill>
                <a:srgbClr val="9848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ts val="2200"/>
              </a:lnSpc>
            </a:pPr>
            <a:endParaRPr lang="en-US" altLang="zh-CN">
              <a:solidFill>
                <a:srgbClr val="9848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/>
              <a:t>  </a:t>
            </a:r>
            <a:endParaRPr lang="zh-CN" altLang="en-US"/>
          </a:p>
        </p:txBody>
      </p:sp>
      <p:pic>
        <p:nvPicPr>
          <p:cNvPr id="150531" name="Picture 8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859338" y="1341438"/>
            <a:ext cx="4008437" cy="433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0532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2205038"/>
            <a:ext cx="4084638" cy="310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3" name="TextBox 13"/>
          <p:cNvSpPr txBox="1">
            <a:spLocks noChangeArrowheads="1"/>
          </p:cNvSpPr>
          <p:nvPr/>
        </p:nvSpPr>
        <p:spPr bwMode="auto">
          <a:xfrm>
            <a:off x="1116013" y="765175"/>
            <a:ext cx="6929437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1.1.9</a:t>
            </a:r>
            <a:r>
              <a:rPr lang="zh-CN" altLang="en-US" sz="2400">
                <a:latin typeface="微软雅黑" panose="020B0503020204020204" pitchFamily="34" charset="-122"/>
              </a:rPr>
              <a:t>四轮定位的调整</a:t>
            </a:r>
            <a:endParaRPr lang="zh-CN" altLang="en-US" sz="2400">
              <a:latin typeface="微软雅黑" panose="020B0503020204020204" pitchFamily="34" charset="-122"/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82600" y="1628775"/>
            <a:ext cx="8193088" cy="13335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solidFill>
                  <a:srgbClr val="9848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>
                <a:solidFill>
                  <a:srgbClr val="9848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四轮定位调整次序和原则</a:t>
            </a:r>
            <a:r>
              <a:rPr lang="zh-CN" altLang="en-US"/>
              <a:t> </a:t>
            </a:r>
            <a:endParaRPr lang="zh-CN" altLang="zh-CN">
              <a:solidFill>
                <a:srgbClr val="9848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ts val="2200"/>
              </a:lnSpc>
            </a:pPr>
            <a:endParaRPr lang="en-US" altLang="zh-CN">
              <a:solidFill>
                <a:srgbClr val="9848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/>
              <a:t>按照检测结果进行调整。一般先调后轮，后调前轮，后轮定位先调外倾角、后调前束，前轮定位先调主销后倾角、再调外倾角、最后调前束。 </a:t>
            </a:r>
            <a:endParaRPr lang="zh-CN" altLang="zh-CN"/>
          </a:p>
        </p:txBody>
      </p:sp>
      <p:sp>
        <p:nvSpPr>
          <p:cNvPr id="3" name="TextBox 1"/>
          <p:cNvSpPr txBox="1">
            <a:spLocks noChangeArrowheads="1"/>
          </p:cNvSpPr>
          <p:nvPr/>
        </p:nvSpPr>
        <p:spPr bwMode="auto">
          <a:xfrm>
            <a:off x="468313" y="3573463"/>
            <a:ext cx="8193087" cy="1882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solidFill>
                  <a:srgbClr val="9848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>
                <a:solidFill>
                  <a:srgbClr val="9848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四轮定位调整方法</a:t>
            </a:r>
            <a:r>
              <a:rPr lang="zh-CN" altLang="en-US"/>
              <a:t> </a:t>
            </a:r>
            <a:endParaRPr lang="zh-CN" altLang="zh-CN">
              <a:solidFill>
                <a:srgbClr val="9848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ts val="2200"/>
              </a:lnSpc>
            </a:pPr>
            <a:endParaRPr lang="en-US" altLang="zh-CN">
              <a:solidFill>
                <a:srgbClr val="9848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zh-CN"/>
              <a:t>（</a:t>
            </a:r>
            <a:r>
              <a:rPr lang="en-US" altLang="zh-CN"/>
              <a:t>1</a:t>
            </a:r>
            <a:r>
              <a:rPr lang="zh-CN" altLang="en-US"/>
              <a:t>）螺杆螺母调整法。如前轮前束。</a:t>
            </a:r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）凸轮偏心调整法，如后轮前束，车轮外倾、主销后倾。</a:t>
            </a:r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）加减垫片调整法，开槽支架调整法，球头销调整法，楔形块调整法和以及在减震器上部加工工艺孔检修法。如车轮外倾、主销后倾。  </a:t>
            </a:r>
            <a:endParaRPr lang="zh-CN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82" name="TextBox 13"/>
          <p:cNvSpPr txBox="1">
            <a:spLocks noChangeArrowheads="1"/>
          </p:cNvSpPr>
          <p:nvPr/>
        </p:nvSpPr>
        <p:spPr bwMode="auto">
          <a:xfrm>
            <a:off x="1116013" y="765175"/>
            <a:ext cx="6929437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1.1.9</a:t>
            </a:r>
            <a:r>
              <a:rPr lang="zh-CN" altLang="en-US" sz="2400">
                <a:latin typeface="微软雅黑" panose="020B0503020204020204" pitchFamily="34" charset="-122"/>
              </a:rPr>
              <a:t>四轮定位的调整</a:t>
            </a:r>
            <a:endParaRPr lang="zh-CN" altLang="en-US" sz="2400">
              <a:latin typeface="微软雅黑" panose="020B0503020204020204" pitchFamily="34" charset="-122"/>
            </a:endParaRPr>
          </a:p>
        </p:txBody>
      </p:sp>
      <p:sp>
        <p:nvSpPr>
          <p:cNvPr id="152583" name="Rectangle 6"/>
          <p:cNvSpPr>
            <a:spLocks noChangeArrowheads="1"/>
          </p:cNvSpPr>
          <p:nvPr/>
        </p:nvSpPr>
        <p:spPr bwMode="auto">
          <a:xfrm>
            <a:off x="0" y="12620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152581" name="Object 5"/>
          <p:cNvGraphicFramePr>
            <a:graphicFrameLocks noChangeAspect="1"/>
          </p:cNvGraphicFramePr>
          <p:nvPr/>
        </p:nvGraphicFramePr>
        <p:xfrm>
          <a:off x="1331913" y="1192213"/>
          <a:ext cx="5976937" cy="5665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" r:id="rId1" imgW="6108700" imgH="5791200" progId="">
                  <p:embed/>
                </p:oleObj>
              </mc:Choice>
              <mc:Fallback>
                <p:oleObj name="" r:id="rId1" imgW="6108700" imgH="5791200" progId="">
                  <p:embed/>
                  <p:pic>
                    <p:nvPicPr>
                      <p:cNvPr id="0" name="图片 307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331913" y="1192213"/>
                        <a:ext cx="5976937" cy="566578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1" name="TextBox 13"/>
          <p:cNvSpPr txBox="1">
            <a:spLocks noChangeArrowheads="1"/>
          </p:cNvSpPr>
          <p:nvPr/>
        </p:nvSpPr>
        <p:spPr bwMode="auto">
          <a:xfrm>
            <a:off x="1116013" y="765175"/>
            <a:ext cx="6929437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1.1.9</a:t>
            </a:r>
            <a:r>
              <a:rPr lang="zh-CN" altLang="en-US" sz="2400">
                <a:latin typeface="微软雅黑" panose="020B0503020204020204" pitchFamily="34" charset="-122"/>
              </a:rPr>
              <a:t>四轮定位的调整</a:t>
            </a:r>
            <a:endParaRPr lang="zh-CN" altLang="en-US" sz="2400">
              <a:latin typeface="微软雅黑" panose="020B0503020204020204" pitchFamily="34" charset="-122"/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82600" y="1628775"/>
            <a:ext cx="8193088" cy="1058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solidFill>
                  <a:srgbClr val="9848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>
                <a:solidFill>
                  <a:srgbClr val="9848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从上控制臂调整的常用方法</a:t>
            </a:r>
            <a:r>
              <a:rPr lang="zh-CN" altLang="en-US"/>
              <a:t> </a:t>
            </a:r>
            <a:endParaRPr lang="zh-CN" altLang="zh-CN">
              <a:solidFill>
                <a:srgbClr val="9848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ts val="2200"/>
              </a:lnSpc>
            </a:pPr>
            <a:endParaRPr lang="en-US" altLang="zh-CN">
              <a:solidFill>
                <a:srgbClr val="9848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/>
              <a:t> </a:t>
            </a:r>
            <a:endParaRPr lang="zh-CN" altLang="zh-CN"/>
          </a:p>
        </p:txBody>
      </p:sp>
      <p:pic>
        <p:nvPicPr>
          <p:cNvPr id="153603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68313" y="2205038"/>
            <a:ext cx="2590800" cy="195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04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19475" y="2205038"/>
            <a:ext cx="2409825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05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27763" y="2205038"/>
            <a:ext cx="2571750" cy="192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06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08175" y="4221163"/>
            <a:ext cx="2438400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07" name="Picture 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3800" y="4221163"/>
            <a:ext cx="2476500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5" name="TextBox 13"/>
          <p:cNvSpPr txBox="1">
            <a:spLocks noChangeArrowheads="1"/>
          </p:cNvSpPr>
          <p:nvPr/>
        </p:nvSpPr>
        <p:spPr bwMode="auto">
          <a:xfrm>
            <a:off x="1116013" y="765175"/>
            <a:ext cx="6929437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1.1.9</a:t>
            </a:r>
            <a:r>
              <a:rPr lang="zh-CN" altLang="en-US" sz="2400">
                <a:latin typeface="微软雅黑" panose="020B0503020204020204" pitchFamily="34" charset="-122"/>
              </a:rPr>
              <a:t>四轮定位的调整</a:t>
            </a:r>
            <a:endParaRPr lang="zh-CN" altLang="en-US" sz="2400">
              <a:latin typeface="微软雅黑" panose="020B0503020204020204" pitchFamily="34" charset="-122"/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82600" y="1628775"/>
            <a:ext cx="8193088" cy="1058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solidFill>
                  <a:srgbClr val="9848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>
                <a:solidFill>
                  <a:srgbClr val="9848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从下控制臂调整的常用方法</a:t>
            </a:r>
            <a:r>
              <a:rPr lang="zh-CN" altLang="en-US"/>
              <a:t> </a:t>
            </a:r>
            <a:endParaRPr lang="zh-CN" altLang="zh-CN">
              <a:solidFill>
                <a:srgbClr val="9848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ts val="2200"/>
              </a:lnSpc>
            </a:pPr>
            <a:endParaRPr lang="en-US" altLang="zh-CN">
              <a:solidFill>
                <a:srgbClr val="9848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/>
              <a:t> </a:t>
            </a:r>
            <a:endParaRPr lang="zh-CN" altLang="zh-CN"/>
          </a:p>
        </p:txBody>
      </p:sp>
      <p:pic>
        <p:nvPicPr>
          <p:cNvPr id="154627" name="Picture 9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68313" y="2276475"/>
            <a:ext cx="2209800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628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76600" y="2205038"/>
            <a:ext cx="2190750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629" name="Picture 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11863" y="2205038"/>
            <a:ext cx="2190750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630" name="Picture 1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03575" y="4365625"/>
            <a:ext cx="2181225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Box 3"/>
          <p:cNvSpPr txBox="1">
            <a:spLocks noChangeArrowheads="1"/>
          </p:cNvSpPr>
          <p:nvPr/>
        </p:nvSpPr>
        <p:spPr bwMode="auto">
          <a:xfrm>
            <a:off x="900113" y="892175"/>
            <a:ext cx="1414462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40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50"/>
          <p:cNvSpPr>
            <a:spLocks noChangeArrowheads="1"/>
          </p:cNvSpPr>
          <p:nvPr/>
        </p:nvSpPr>
        <p:spPr bwMode="auto">
          <a:xfrm>
            <a:off x="388938" y="847725"/>
            <a:ext cx="609600" cy="523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accent2">
                    <a:lumMod val="75000"/>
                  </a:schemeClr>
                </a:solidFill>
                <a:latin typeface="Algerian" pitchFamily="82" charset="0"/>
                <a:ea typeface="+mn-ea"/>
              </a:rPr>
              <a:t>01</a:t>
            </a:r>
            <a:endParaRPr lang="en-US" altLang="zh-CN" sz="2800" dirty="0">
              <a:solidFill>
                <a:schemeClr val="accent2">
                  <a:lumMod val="75000"/>
                </a:schemeClr>
              </a:solidFill>
              <a:latin typeface="Algerian" pitchFamily="82" charset="0"/>
              <a:ea typeface="+mn-ea"/>
            </a:endParaRPr>
          </a:p>
        </p:txBody>
      </p:sp>
      <p:sp>
        <p:nvSpPr>
          <p:cNvPr id="16387" name="TextBox 1"/>
          <p:cNvSpPr txBox="1">
            <a:spLocks noChangeArrowheads="1"/>
          </p:cNvSpPr>
          <p:nvPr/>
        </p:nvSpPr>
        <p:spPr bwMode="auto">
          <a:xfrm>
            <a:off x="571500" y="1852613"/>
            <a:ext cx="8331200" cy="1330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/>
              <a:t>一辆2010款丰田卡罗拉轿车在行驶过程中经常向右侧跑偏，且右前轮轮胎外侧有明细磨损现象。经四轮定位检测，是两前轮前束值不相等，右前轮前束值过大，调整后故障排除。</a:t>
            </a:r>
            <a:endParaRPr lang="zh-CN" altLang="zh-CN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49" name="TextBox 13"/>
          <p:cNvSpPr txBox="1">
            <a:spLocks noChangeArrowheads="1"/>
          </p:cNvSpPr>
          <p:nvPr/>
        </p:nvSpPr>
        <p:spPr bwMode="auto">
          <a:xfrm>
            <a:off x="1116013" y="765175"/>
            <a:ext cx="6929437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1.1.9</a:t>
            </a:r>
            <a:r>
              <a:rPr lang="zh-CN" altLang="en-US" sz="2400">
                <a:latin typeface="微软雅黑" panose="020B0503020204020204" pitchFamily="34" charset="-122"/>
              </a:rPr>
              <a:t>四轮定位的调整</a:t>
            </a:r>
            <a:endParaRPr lang="zh-CN" altLang="en-US" sz="2400">
              <a:latin typeface="微软雅黑" panose="020B0503020204020204" pitchFamily="34" charset="-122"/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82600" y="1628775"/>
            <a:ext cx="8193088" cy="1058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solidFill>
                  <a:srgbClr val="9848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zh-CN" altLang="en-US">
                <a:solidFill>
                  <a:srgbClr val="9848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从减振器顶部进行调整的常用方法 </a:t>
            </a:r>
            <a:endParaRPr lang="zh-CN" altLang="zh-CN">
              <a:solidFill>
                <a:srgbClr val="9848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ts val="2200"/>
              </a:lnSpc>
            </a:pPr>
            <a:endParaRPr lang="en-US" altLang="zh-CN">
              <a:solidFill>
                <a:srgbClr val="9848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/>
              <a:t> </a:t>
            </a:r>
            <a:endParaRPr lang="zh-CN" altLang="zh-CN"/>
          </a:p>
        </p:txBody>
      </p:sp>
      <p:pic>
        <p:nvPicPr>
          <p:cNvPr id="155651" name="Picture 8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403350" y="2708275"/>
            <a:ext cx="2409825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5652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6825" y="2708275"/>
            <a:ext cx="2381250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3" name="TextBox 13"/>
          <p:cNvSpPr txBox="1">
            <a:spLocks noChangeArrowheads="1"/>
          </p:cNvSpPr>
          <p:nvPr/>
        </p:nvSpPr>
        <p:spPr bwMode="auto">
          <a:xfrm>
            <a:off x="1116013" y="765175"/>
            <a:ext cx="6929437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1.1.9</a:t>
            </a:r>
            <a:r>
              <a:rPr lang="zh-CN" altLang="en-US" sz="2400">
                <a:latin typeface="微软雅黑" panose="020B0503020204020204" pitchFamily="34" charset="-122"/>
              </a:rPr>
              <a:t>四轮定位的调整</a:t>
            </a:r>
            <a:endParaRPr lang="zh-CN" altLang="en-US" sz="2400">
              <a:latin typeface="微软雅黑" panose="020B0503020204020204" pitchFamily="34" charset="-122"/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82600" y="1628775"/>
            <a:ext cx="8193088" cy="1058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solidFill>
                  <a:srgbClr val="9848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 </a:t>
            </a:r>
            <a:r>
              <a:rPr lang="zh-CN" altLang="en-US">
                <a:solidFill>
                  <a:srgbClr val="9848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从减振器支架进行调整的常用方法 </a:t>
            </a:r>
            <a:endParaRPr lang="zh-CN" altLang="zh-CN">
              <a:solidFill>
                <a:srgbClr val="9848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ts val="2200"/>
              </a:lnSpc>
            </a:pPr>
            <a:endParaRPr lang="en-US" altLang="zh-CN">
              <a:solidFill>
                <a:srgbClr val="9848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/>
              <a:t> </a:t>
            </a:r>
            <a:endParaRPr lang="zh-CN" altLang="zh-CN"/>
          </a:p>
        </p:txBody>
      </p:sp>
      <p:pic>
        <p:nvPicPr>
          <p:cNvPr id="156675" name="Picture 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68313" y="2349500"/>
            <a:ext cx="1476375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6676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39975" y="2349500"/>
            <a:ext cx="188595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6677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76375" y="4437063"/>
            <a:ext cx="1866900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6678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63" y="2349500"/>
            <a:ext cx="4314825" cy="379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7" name="TextBox 13"/>
          <p:cNvSpPr txBox="1">
            <a:spLocks noChangeArrowheads="1"/>
          </p:cNvSpPr>
          <p:nvPr/>
        </p:nvSpPr>
        <p:spPr bwMode="auto">
          <a:xfrm>
            <a:off x="1116013" y="765175"/>
            <a:ext cx="6929437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1.1.9</a:t>
            </a:r>
            <a:r>
              <a:rPr lang="zh-CN" altLang="en-US" sz="2400">
                <a:latin typeface="微软雅黑" panose="020B0503020204020204" pitchFamily="34" charset="-122"/>
              </a:rPr>
              <a:t>四轮定位的调整</a:t>
            </a:r>
            <a:endParaRPr lang="zh-CN" altLang="en-US" sz="2400">
              <a:latin typeface="微软雅黑" panose="020B0503020204020204" pitchFamily="34" charset="-122"/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82600" y="1628775"/>
            <a:ext cx="8193088" cy="1058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solidFill>
                  <a:srgbClr val="9848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 </a:t>
            </a:r>
            <a:r>
              <a:rPr lang="zh-CN" altLang="en-US">
                <a:solidFill>
                  <a:srgbClr val="9848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从支撑杆进行调整的常用方法 </a:t>
            </a:r>
            <a:endParaRPr lang="zh-CN" altLang="zh-CN">
              <a:solidFill>
                <a:srgbClr val="9848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ts val="2200"/>
              </a:lnSpc>
            </a:pPr>
            <a:endParaRPr lang="en-US" altLang="zh-CN">
              <a:solidFill>
                <a:srgbClr val="9848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/>
              <a:t> </a:t>
            </a:r>
            <a:endParaRPr lang="zh-CN" altLang="zh-CN"/>
          </a:p>
        </p:txBody>
      </p:sp>
      <p:pic>
        <p:nvPicPr>
          <p:cNvPr id="157699" name="Picture 8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195513" y="2349500"/>
            <a:ext cx="4314825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1" name="TextBox 13"/>
          <p:cNvSpPr txBox="1">
            <a:spLocks noChangeArrowheads="1"/>
          </p:cNvSpPr>
          <p:nvPr/>
        </p:nvSpPr>
        <p:spPr bwMode="auto">
          <a:xfrm>
            <a:off x="1116013" y="765175"/>
            <a:ext cx="6929437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1.1.9</a:t>
            </a:r>
            <a:r>
              <a:rPr lang="zh-CN" altLang="en-US" sz="2400">
                <a:latin typeface="微软雅黑" panose="020B0503020204020204" pitchFamily="34" charset="-122"/>
              </a:rPr>
              <a:t>四轮定位的调整</a:t>
            </a:r>
            <a:endParaRPr lang="zh-CN" altLang="en-US" sz="2400">
              <a:latin typeface="微软雅黑" panose="020B0503020204020204" pitchFamily="34" charset="-122"/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82600" y="1628775"/>
            <a:ext cx="8193088" cy="1058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solidFill>
                  <a:srgbClr val="9848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 </a:t>
            </a:r>
            <a:r>
              <a:rPr lang="zh-CN" altLang="en-US">
                <a:solidFill>
                  <a:srgbClr val="9848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从横拉杆进行调整的常用方法 </a:t>
            </a:r>
            <a:endParaRPr lang="zh-CN" altLang="zh-CN">
              <a:solidFill>
                <a:srgbClr val="9848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ts val="2200"/>
              </a:lnSpc>
            </a:pPr>
            <a:endParaRPr lang="en-US" altLang="zh-CN">
              <a:solidFill>
                <a:srgbClr val="9848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/>
              <a:t> </a:t>
            </a:r>
            <a:endParaRPr lang="zh-CN" altLang="zh-CN"/>
          </a:p>
        </p:txBody>
      </p:sp>
      <p:pic>
        <p:nvPicPr>
          <p:cNvPr id="158723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484438" y="2205038"/>
            <a:ext cx="3052762" cy="345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5" name="TextBox 13"/>
          <p:cNvSpPr txBox="1">
            <a:spLocks noChangeArrowheads="1"/>
          </p:cNvSpPr>
          <p:nvPr/>
        </p:nvSpPr>
        <p:spPr bwMode="auto">
          <a:xfrm>
            <a:off x="1116013" y="765175"/>
            <a:ext cx="6929437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1.1.9</a:t>
            </a:r>
            <a:r>
              <a:rPr lang="zh-CN" altLang="en-US" sz="2400">
                <a:latin typeface="微软雅黑" panose="020B0503020204020204" pitchFamily="34" charset="-122"/>
              </a:rPr>
              <a:t>四轮定位的调整</a:t>
            </a:r>
            <a:endParaRPr lang="zh-CN" altLang="en-US" sz="2400">
              <a:latin typeface="微软雅黑" panose="020B0503020204020204" pitchFamily="34" charset="-122"/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82600" y="1628775"/>
            <a:ext cx="8193088" cy="1058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solidFill>
                  <a:srgbClr val="9848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 </a:t>
            </a:r>
            <a:r>
              <a:rPr lang="zh-CN" altLang="en-US">
                <a:solidFill>
                  <a:srgbClr val="9848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从偏心凸轮进行调整的常用方法 </a:t>
            </a:r>
            <a:endParaRPr lang="zh-CN" altLang="zh-CN">
              <a:solidFill>
                <a:srgbClr val="9848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ts val="2200"/>
              </a:lnSpc>
            </a:pPr>
            <a:endParaRPr lang="en-US" altLang="zh-CN">
              <a:solidFill>
                <a:srgbClr val="9848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/>
              <a:t> </a:t>
            </a:r>
            <a:endParaRPr lang="zh-CN" altLang="zh-CN"/>
          </a:p>
        </p:txBody>
      </p:sp>
      <p:pic>
        <p:nvPicPr>
          <p:cNvPr id="159747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843213" y="2492375"/>
            <a:ext cx="2592387" cy="214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54"/>
          <p:cNvSpPr>
            <a:spLocks noChangeArrowheads="1"/>
          </p:cNvSpPr>
          <p:nvPr/>
        </p:nvSpPr>
        <p:spPr bwMode="auto">
          <a:xfrm>
            <a:off x="411163" y="854075"/>
            <a:ext cx="608012" cy="5222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accent2">
                    <a:lumMod val="75000"/>
                  </a:schemeClr>
                </a:solidFill>
                <a:latin typeface="Algerian" pitchFamily="82" charset="0"/>
                <a:ea typeface="+mn-ea"/>
              </a:rPr>
              <a:t>05</a:t>
            </a:r>
            <a:endParaRPr lang="en-US" altLang="zh-CN" sz="2800" dirty="0">
              <a:solidFill>
                <a:schemeClr val="accent2">
                  <a:lumMod val="75000"/>
                </a:schemeClr>
              </a:solidFill>
              <a:latin typeface="Algerian" pitchFamily="82" charset="0"/>
              <a:ea typeface="+mn-ea"/>
            </a:endParaRPr>
          </a:p>
        </p:txBody>
      </p:sp>
      <p:sp>
        <p:nvSpPr>
          <p:cNvPr id="160770" name="TextBox 18"/>
          <p:cNvSpPr txBox="1">
            <a:spLocks noChangeArrowheads="1"/>
          </p:cNvSpPr>
          <p:nvPr/>
        </p:nvSpPr>
        <p:spPr bwMode="auto">
          <a:xfrm>
            <a:off x="900113" y="892175"/>
            <a:ext cx="1414462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情境分析</a:t>
            </a:r>
            <a:endParaRPr lang="zh-CN" altLang="en-US" sz="240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82600" y="1628775"/>
            <a:ext cx="8193088" cy="1343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solidFill>
                  <a:srgbClr val="9848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zh-CN">
                <a:solidFill>
                  <a:srgbClr val="9848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故障现象</a:t>
            </a:r>
            <a:endParaRPr lang="zh-CN" altLang="zh-CN">
              <a:solidFill>
                <a:srgbClr val="9848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ts val="2200"/>
              </a:lnSpc>
            </a:pPr>
            <a:endParaRPr lang="en-US" altLang="zh-CN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just">
              <a:lnSpc>
                <a:spcPts val="2200"/>
              </a:lnSpc>
            </a:pPr>
            <a:r>
              <a:rPr lang="zh-CN" altLang="en-US"/>
              <a:t>一辆</a:t>
            </a:r>
            <a:r>
              <a:rPr lang="en-US" altLang="zh-CN"/>
              <a:t>2010</a:t>
            </a:r>
            <a:r>
              <a:rPr lang="zh-CN" altLang="en-US"/>
              <a:t>款丰田卡罗拉轿车在行驶过程中经常向右侧跑偏，且右前轮轮胎外侧有明细磨损现象。 </a:t>
            </a:r>
            <a:endParaRPr lang="zh-CN" altLang="zh-CN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79388" y="908050"/>
            <a:ext cx="8553450" cy="42195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solidFill>
                  <a:srgbClr val="9848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>
                <a:solidFill>
                  <a:srgbClr val="9848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故障</a:t>
            </a:r>
            <a:r>
              <a:rPr lang="zh-CN" altLang="en-US">
                <a:solidFill>
                  <a:srgbClr val="9848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诊断与排除</a:t>
            </a:r>
            <a:endParaRPr lang="en-US" altLang="zh-CN">
              <a:solidFill>
                <a:srgbClr val="9848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>
              <a:solidFill>
                <a:srgbClr val="9848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）试车确诊，发现向右侧明显跑偏，而且操纵方向盘时感觉沉重感。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）检查左右轮胎气压、各轮胎尺寸规格都正常，举升汽车仔细观察，发现右前轮的轮胎外侧有明显偏磨的迹象，左前轮外侧也有轻微磨损。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）然后进行两前轮左右轮胎换位，试车检查，发现汽车还是向右侧跑偏。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）检查转向系统各杆件、球头销、轴承和转向节，没有发现松动、变形现象，转向盘游动间隙也不大。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）检查左右减震器并没漏油，悬架的导向杆和转向系拉杆的运动也没有干涉、变形、松动现象，用手压车体，减震器反应也正常。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79388" y="908050"/>
            <a:ext cx="8553450" cy="4632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solidFill>
                  <a:srgbClr val="9848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>
                <a:solidFill>
                  <a:srgbClr val="9848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故障</a:t>
            </a:r>
            <a:r>
              <a:rPr lang="zh-CN" altLang="en-US">
                <a:solidFill>
                  <a:srgbClr val="9848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诊断与排除</a:t>
            </a:r>
            <a:endParaRPr lang="en-US" altLang="zh-CN">
              <a:solidFill>
                <a:srgbClr val="9848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>
              <a:solidFill>
                <a:srgbClr val="9848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/>
              <a:t>检测汽车两侧的轴距，用盒尺检测两侧轴距均为</a:t>
            </a:r>
            <a:r>
              <a:rPr lang="en-US" altLang="zh-CN"/>
              <a:t>2600mm</a:t>
            </a:r>
            <a:r>
              <a:rPr lang="zh-CN" altLang="en-US"/>
              <a:t>，左右侧相等。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/>
              <a:t>检测四个车轮的车轮动平衡，发现两个前轮的动不平衡量偏大，原右前车轮动不平衡量为</a:t>
            </a:r>
            <a:r>
              <a:rPr lang="en-US" altLang="zh-CN"/>
              <a:t>12g</a:t>
            </a:r>
            <a:r>
              <a:rPr lang="zh-CN" altLang="en-US"/>
              <a:t>，原左前车轮动不平衡量</a:t>
            </a:r>
            <a:r>
              <a:rPr lang="en-US" altLang="zh-CN"/>
              <a:t>5g</a:t>
            </a:r>
            <a:r>
              <a:rPr lang="zh-CN" altLang="en-US"/>
              <a:t>，经过动平衡校正，继续试车，发现还是向右侧跑偏。 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/>
              <a:t>检测四轮定位，发现两前轮前束值不相等，且都偏大。右前轮前束数值为</a:t>
            </a:r>
            <a:r>
              <a:rPr lang="en-US" altLang="zh-CN"/>
              <a:t>5.6mm,</a:t>
            </a:r>
            <a:r>
              <a:rPr lang="zh-CN" altLang="en-US"/>
              <a:t>左前轮前束值为</a:t>
            </a:r>
            <a:r>
              <a:rPr lang="en-US" altLang="zh-CN"/>
              <a:t>4.2mm</a:t>
            </a:r>
            <a:r>
              <a:rPr lang="zh-CN" altLang="en-US"/>
              <a:t>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/>
              <a:t>仔细调整两前轮前束到标准值范围</a:t>
            </a:r>
            <a:r>
              <a:rPr lang="en-US" altLang="zh-CN"/>
              <a:t>2.6mm</a:t>
            </a:r>
            <a:r>
              <a:rPr lang="zh-CN" altLang="en-US"/>
              <a:t>，同时复检两前轮外倾角，都正常。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/>
              <a:t>再次试车，除去路面因素，汽车直线行驶时没有明显向右侧跑偏现象</a:t>
            </a:r>
            <a:r>
              <a:rPr lang="en-US" altLang="zh-CN"/>
              <a:t>,</a:t>
            </a:r>
            <a:r>
              <a:rPr lang="zh-CN" altLang="en-US"/>
              <a:t>且感觉方向的操纵性明显改善，汽车跑偏故障排除。 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79388" y="908050"/>
            <a:ext cx="8553450" cy="2155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solidFill>
                  <a:srgbClr val="9848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zh-CN">
                <a:solidFill>
                  <a:srgbClr val="9848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故障</a:t>
            </a:r>
            <a:r>
              <a:rPr lang="zh-CN" altLang="en-US">
                <a:solidFill>
                  <a:srgbClr val="9848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原因分析</a:t>
            </a:r>
            <a:endParaRPr lang="en-US" altLang="zh-CN">
              <a:solidFill>
                <a:srgbClr val="9848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通过检测结果分析，判断左右侧前轮前束不相等是造成汽车跑偏的根本原因，并且因为前轮前束值过大还会引起车轮的异常偏磨，而车轮的偏磨又破坏了车轮的动平衡，从而导致跑偏的同时，还会引发轮胎的偏磨。 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5"/>
          <p:cNvSpPr>
            <a:spLocks noChangeArrowheads="1"/>
          </p:cNvSpPr>
          <p:nvPr/>
        </p:nvSpPr>
        <p:spPr bwMode="auto">
          <a:xfrm>
            <a:off x="431800" y="854075"/>
            <a:ext cx="609600" cy="5222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accent2">
                    <a:lumMod val="75000"/>
                  </a:schemeClr>
                </a:solidFill>
                <a:latin typeface="Algerian" pitchFamily="82" charset="0"/>
                <a:ea typeface="+mn-ea"/>
              </a:rPr>
              <a:t>06</a:t>
            </a:r>
            <a:endParaRPr lang="en-US" altLang="zh-CN" sz="2800" dirty="0">
              <a:solidFill>
                <a:schemeClr val="accent2">
                  <a:lumMod val="75000"/>
                </a:schemeClr>
              </a:solidFill>
              <a:latin typeface="Algerian" pitchFamily="82" charset="0"/>
              <a:ea typeface="+mn-ea"/>
            </a:endParaRPr>
          </a:p>
        </p:txBody>
      </p:sp>
      <p:sp>
        <p:nvSpPr>
          <p:cNvPr id="164866" name="TextBox 6"/>
          <p:cNvSpPr txBox="1">
            <a:spLocks noChangeArrowheads="1"/>
          </p:cNvSpPr>
          <p:nvPr/>
        </p:nvSpPr>
        <p:spPr bwMode="auto">
          <a:xfrm>
            <a:off x="900113" y="892175"/>
            <a:ext cx="1414462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  <a:endParaRPr lang="zh-CN" altLang="en-US" sz="240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95313" y="1628775"/>
            <a:ext cx="7939087" cy="4632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1 </a:t>
            </a:r>
            <a:r>
              <a:rPr lang="zh-CN" altLang="en-US"/>
              <a:t>．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正确的车轮定位能保证汽车稳定的直线行驶、良好的转向性能和减少轮胎磨损，其组成有主销后倾、主销内倾、车轮外倾、前束等。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．车轮定位参数不合适会导致转向沉重、行驶跑偏、方向盘不正、转向不灵敏、转向发抖、轮胎异常磨损，行驶发飘等故障，因此需要正确的进行车轮定位检测与调整。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．车轮定位调整次序要按照检测结果进行调整，一般先调整后轮外倾角、后轮前束，然后调整前轮主销后倾角、前轮外倾角、前轮前束。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．车轮定位调整方法有螺杆螺母调整法，如前轮前束；凸轮偏心轴调整法，如后轮前束，车轮外倾、主销后倾；加减垫片调整法、开槽支架调整法、转动球头销调整法、楔形块调整法和以及在减振器上部加工工艺孔检修法，如车轮外倾、主销后倾。 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51"/>
          <p:cNvSpPr>
            <a:spLocks noChangeArrowheads="1"/>
          </p:cNvSpPr>
          <p:nvPr/>
        </p:nvSpPr>
        <p:spPr bwMode="auto">
          <a:xfrm>
            <a:off x="395288" y="860425"/>
            <a:ext cx="609600" cy="523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accent2">
                    <a:lumMod val="75000"/>
                  </a:schemeClr>
                </a:solidFill>
                <a:latin typeface="Algerian" pitchFamily="82" charset="0"/>
                <a:ea typeface="+mn-ea"/>
              </a:rPr>
              <a:t>02</a:t>
            </a:r>
            <a:endParaRPr lang="en-US" altLang="zh-CN" sz="2800" dirty="0">
              <a:solidFill>
                <a:schemeClr val="accent2">
                  <a:lumMod val="75000"/>
                </a:schemeClr>
              </a:solidFill>
              <a:latin typeface="Algerian" pitchFamily="82" charset="0"/>
              <a:ea typeface="+mn-ea"/>
            </a:endParaRPr>
          </a:p>
        </p:txBody>
      </p:sp>
      <p:sp>
        <p:nvSpPr>
          <p:cNvPr id="17410" name="TextBox 9"/>
          <p:cNvSpPr txBox="1">
            <a:spLocks noChangeArrowheads="1"/>
          </p:cNvSpPr>
          <p:nvPr/>
        </p:nvSpPr>
        <p:spPr bwMode="auto">
          <a:xfrm>
            <a:off x="900113" y="892175"/>
            <a:ext cx="1414462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sz="240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971550" y="1557338"/>
            <a:ext cx="7632700" cy="393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．能通过与客户交流、查阅相关维修技术资料等方式获取车辆信息。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．能根据制动效能不良现象制定正确的维修计划。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．能正确选择诊断设备对车轮定位引起的故障进行诊断。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．能全面分析故障原因、正确记录、分析各种检测结果并做出故障判断。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．能按照正确操作规范进行四轮定位的检测。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．能按照正确修理工艺进行四轮定位的调整。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．能根据环保要求，正确处理对环境和人体有害的废料和损坏的零部件。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89" name="TextBox 1"/>
          <p:cNvSpPr txBox="1">
            <a:spLocks noChangeArrowheads="1"/>
          </p:cNvSpPr>
          <p:nvPr/>
        </p:nvSpPr>
        <p:spPr bwMode="auto">
          <a:xfrm>
            <a:off x="900113" y="892175"/>
            <a:ext cx="6911975" cy="3048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en-US" altLang="zh-CN" sz="240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阅读学生手册拓展内容中以下内容：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转向角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转向前展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推进角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包容角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zigZag">
          <a:fgClr>
            <a:schemeClr val="tx2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714500" y="2924175"/>
            <a:ext cx="5466080" cy="58356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本任务学习到此结束，谢谢！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971550" y="1844675"/>
            <a:ext cx="7632700" cy="1190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大家思考一下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四轮定位不正确，会导致什么后果？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52"/>
          <p:cNvSpPr>
            <a:spLocks noChangeArrowheads="1"/>
          </p:cNvSpPr>
          <p:nvPr/>
        </p:nvSpPr>
        <p:spPr bwMode="auto">
          <a:xfrm>
            <a:off x="395288" y="844550"/>
            <a:ext cx="609600" cy="523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accent2">
                    <a:lumMod val="75000"/>
                  </a:schemeClr>
                </a:solidFill>
                <a:latin typeface="Algerian" pitchFamily="82" charset="0"/>
                <a:ea typeface="+mn-ea"/>
              </a:rPr>
              <a:t>03</a:t>
            </a:r>
            <a:endParaRPr lang="en-US" altLang="zh-CN" sz="2800" dirty="0">
              <a:solidFill>
                <a:schemeClr val="accent2">
                  <a:lumMod val="75000"/>
                </a:schemeClr>
              </a:solidFill>
              <a:latin typeface="Algerian" pitchFamily="82" charset="0"/>
              <a:ea typeface="+mn-ea"/>
            </a:endParaRPr>
          </a:p>
        </p:txBody>
      </p:sp>
      <p:sp>
        <p:nvSpPr>
          <p:cNvPr id="19458" name="TextBox 12"/>
          <p:cNvSpPr txBox="1">
            <a:spLocks noChangeArrowheads="1"/>
          </p:cNvSpPr>
          <p:nvPr/>
        </p:nvSpPr>
        <p:spPr bwMode="auto">
          <a:xfrm>
            <a:off x="900113" y="892175"/>
            <a:ext cx="1414462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  <a:endParaRPr lang="zh-CN" altLang="en-US" sz="240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59" name="TextBox 2"/>
          <p:cNvSpPr txBox="1">
            <a:spLocks noChangeArrowheads="1"/>
          </p:cNvSpPr>
          <p:nvPr/>
        </p:nvSpPr>
        <p:spPr bwMode="auto">
          <a:xfrm>
            <a:off x="2128838" y="2349500"/>
            <a:ext cx="4879975" cy="3387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342900" indent="-342900">
              <a:lnSpc>
                <a:spcPct val="20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1.1.1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四轮定位的作用和概念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20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1.1.2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四轮定位的组成和故障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20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1.1.3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主销后倾角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20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1.1.4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主销内倾角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20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1.1.5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车轮外倾角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20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1.1.6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前束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extBox 13"/>
          <p:cNvSpPr txBox="1">
            <a:spLocks noChangeArrowheads="1"/>
          </p:cNvSpPr>
          <p:nvPr/>
        </p:nvSpPr>
        <p:spPr bwMode="auto">
          <a:xfrm>
            <a:off x="1116013" y="765175"/>
            <a:ext cx="6929437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1.1.1</a:t>
            </a:r>
            <a:r>
              <a:rPr lang="zh-CN" altLang="en-US" sz="2400">
                <a:latin typeface="微软雅黑" panose="020B0503020204020204" pitchFamily="34" charset="-122"/>
              </a:rPr>
              <a:t>四轮定位的作用和概念</a:t>
            </a:r>
            <a:endParaRPr lang="zh-CN" altLang="en-US" sz="2400">
              <a:latin typeface="微软雅黑" panose="020B0503020204020204" pitchFamily="34" charset="-122"/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82600" y="1628775"/>
            <a:ext cx="8193088" cy="1901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solidFill>
                  <a:srgbClr val="9848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>
                <a:solidFill>
                  <a:srgbClr val="9848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作用</a:t>
            </a:r>
            <a:endParaRPr lang="zh-CN" altLang="zh-CN">
              <a:solidFill>
                <a:srgbClr val="9848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ts val="2200"/>
              </a:lnSpc>
            </a:pPr>
            <a:endParaRPr lang="en-US" altLang="zh-CN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just">
              <a:lnSpc>
                <a:spcPts val="2200"/>
              </a:lnSpc>
            </a:pPr>
            <a:r>
              <a:rPr lang="zh-CN" altLang="en-US"/>
              <a:t>四轮定位在汽车转向、行驶中具有很重要的作用，正确的四轮定位能保证汽车稳定的直线行驶和转向轻便，并减少汽车在行驶过程中轮胎和转向机件的磨损，以保证汽车的操纵稳定性、制动时的方向稳定性及最小的轮胎磨损，并在各种路况下保证这些要求的实现。</a:t>
            </a:r>
            <a:endParaRPr lang="zh-CN" altLang="zh-CN"/>
          </a:p>
        </p:txBody>
      </p:sp>
      <p:sp>
        <p:nvSpPr>
          <p:cNvPr id="3" name="TextBox 1"/>
          <p:cNvSpPr txBox="1">
            <a:spLocks noChangeArrowheads="1"/>
          </p:cNvSpPr>
          <p:nvPr/>
        </p:nvSpPr>
        <p:spPr bwMode="auto">
          <a:xfrm>
            <a:off x="482600" y="4149725"/>
            <a:ext cx="8193088" cy="1901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solidFill>
                  <a:srgbClr val="9848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>
                <a:solidFill>
                  <a:srgbClr val="9848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概念</a:t>
            </a:r>
            <a:endParaRPr lang="zh-CN" altLang="zh-CN">
              <a:solidFill>
                <a:srgbClr val="9848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ts val="2200"/>
              </a:lnSpc>
            </a:pPr>
            <a:endParaRPr lang="en-US" altLang="zh-CN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just">
              <a:lnSpc>
                <a:spcPts val="2200"/>
              </a:lnSpc>
            </a:pPr>
            <a:r>
              <a:rPr lang="zh-CN" altLang="en-US"/>
              <a:t>轿车的转向车轮、转向节和前轴三者之间的安装具有一定的相对位置，这种具有一定相对位置的安装叫做转向车轮定位，也称“前轮定位”。对后轮来说也同样存在与后轴之间安装的相对位置，称“后轮定位”。前轮定位和后轮定位，综称“四轮定位”。 </a:t>
            </a:r>
            <a:endParaRPr lang="zh-CN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extBox 13"/>
          <p:cNvSpPr txBox="1">
            <a:spLocks noChangeArrowheads="1"/>
          </p:cNvSpPr>
          <p:nvPr/>
        </p:nvSpPr>
        <p:spPr bwMode="auto">
          <a:xfrm>
            <a:off x="1116013" y="765175"/>
            <a:ext cx="6929437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1.1.2</a:t>
            </a:r>
            <a:r>
              <a:rPr lang="zh-CN" altLang="en-US" sz="2400">
                <a:latin typeface="微软雅黑" panose="020B0503020204020204" pitchFamily="34" charset="-122"/>
              </a:rPr>
              <a:t>四轮定位的组成和故障</a:t>
            </a:r>
            <a:endParaRPr lang="zh-CN" altLang="en-US" sz="2400">
              <a:latin typeface="微软雅黑" panose="020B0503020204020204" pitchFamily="34" charset="-122"/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82600" y="1628775"/>
            <a:ext cx="8193088" cy="1622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solidFill>
                  <a:srgbClr val="9848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>
                <a:solidFill>
                  <a:srgbClr val="9848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组成</a:t>
            </a:r>
            <a:endParaRPr lang="zh-CN" altLang="zh-CN">
              <a:solidFill>
                <a:srgbClr val="9848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ts val="2200"/>
              </a:lnSpc>
            </a:pPr>
            <a:endParaRPr lang="en-US" altLang="zh-CN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just">
              <a:lnSpc>
                <a:spcPts val="2200"/>
              </a:lnSpc>
            </a:pPr>
            <a:r>
              <a:rPr lang="zh-CN" altLang="en-US"/>
              <a:t>四轮定位包括：主销后倾、主销内倾、车轮外倾、前束以及转向角、转向前展、推进角、包容角等。前轮定位包括主销后倾、主销内倾、前轮外倾和前轮前束等。后轮定位包括后轮外倾和后轮前束等 。</a:t>
            </a:r>
            <a:endParaRPr lang="zh-CN" altLang="zh-CN"/>
          </a:p>
        </p:txBody>
      </p:sp>
      <p:pic>
        <p:nvPicPr>
          <p:cNvPr id="21507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484438" y="3357563"/>
            <a:ext cx="3597275" cy="327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Box 13"/>
          <p:cNvSpPr txBox="1">
            <a:spLocks noChangeArrowheads="1"/>
          </p:cNvSpPr>
          <p:nvPr/>
        </p:nvSpPr>
        <p:spPr bwMode="auto">
          <a:xfrm>
            <a:off x="1116013" y="765175"/>
            <a:ext cx="6929437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1.1.2</a:t>
            </a:r>
            <a:r>
              <a:rPr lang="zh-CN" altLang="en-US" sz="2400">
                <a:latin typeface="微软雅黑" panose="020B0503020204020204" pitchFamily="34" charset="-122"/>
              </a:rPr>
              <a:t>四轮定位的组成和故障</a:t>
            </a:r>
            <a:endParaRPr lang="zh-CN" altLang="en-US" sz="2400">
              <a:latin typeface="微软雅黑" panose="020B0503020204020204" pitchFamily="34" charset="-122"/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82600" y="1628775"/>
            <a:ext cx="8193088" cy="1343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solidFill>
                  <a:srgbClr val="9848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>
                <a:solidFill>
                  <a:srgbClr val="9848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故障</a:t>
            </a:r>
            <a:endParaRPr lang="zh-CN" altLang="zh-CN">
              <a:solidFill>
                <a:srgbClr val="9848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ts val="2200"/>
              </a:lnSpc>
            </a:pPr>
            <a:endParaRPr lang="en-US" altLang="zh-CN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just">
              <a:lnSpc>
                <a:spcPts val="2200"/>
              </a:lnSpc>
            </a:pPr>
            <a:r>
              <a:rPr lang="zh-CN" altLang="en-US"/>
              <a:t>如果四轮定位不当，即使一个参数不正确，就可能出现转向沉重、转向不灵敏、车轮摆振、车轮磨损严重、汽车跑偏、汽车侧滑、汽车摆振等故障 。</a:t>
            </a:r>
            <a:endParaRPr lang="zh-CN" altLang="zh-CN"/>
          </a:p>
        </p:txBody>
      </p:sp>
      <p:pic>
        <p:nvPicPr>
          <p:cNvPr id="22531" name="Picture 5" descr="汽车跑偏">
            <a:hlinkClick r:id="rId1"/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32138" y="3284538"/>
            <a:ext cx="27432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4535</Words>
  <Application>WPS 演示</Application>
  <PresentationFormat>全屏显示(4:3)</PresentationFormat>
  <Paragraphs>311</Paragraphs>
  <Slides>41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41</vt:i4>
      </vt:variant>
    </vt:vector>
  </HeadingPairs>
  <TitlesOfParts>
    <vt:vector size="53" baseType="lpstr">
      <vt:lpstr>Arial</vt:lpstr>
      <vt:lpstr>宋体</vt:lpstr>
      <vt:lpstr>Wingdings</vt:lpstr>
      <vt:lpstr>微软雅黑</vt:lpstr>
      <vt:lpstr>楷体_GB2312</vt:lpstr>
      <vt:lpstr>新宋体</vt:lpstr>
      <vt:lpstr>Algerian</vt:lpstr>
      <vt:lpstr>Segoe Print</vt:lpstr>
      <vt:lpstr>Times New Roman</vt:lpstr>
      <vt:lpstr>Calibri</vt:lpstr>
      <vt:lpstr>Arial Unicode MS</vt:lpstr>
      <vt:lpstr>Office 主题​​</vt:lpstr>
      <vt:lpstr>学习单元 1.1   四轮定位故障诊断与修复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曾吉巍</dc:creator>
  <cp:lastModifiedBy>王大鹏</cp:lastModifiedBy>
  <cp:revision>782</cp:revision>
  <dcterms:created xsi:type="dcterms:W3CDTF">2013-06-09T01:12:00Z</dcterms:created>
  <dcterms:modified xsi:type="dcterms:W3CDTF">2025-05-08T15:28:42Z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BDF75398FD2940779086DEAAD5AE4CCC_12</vt:lpwstr>
  </property>
  <property fmtid="{D5CDD505-2E9C-101B-9397-08002B2CF9AE}" pid="3" name="KSOProductBuildVer">
    <vt:lpwstr>2052-12.1.0.20784</vt:lpwstr>
  </property>
</Properties>
</file>