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51" r:id="rId3"/>
  </p:sldMasterIdLst>
  <p:notesMasterIdLst>
    <p:notesMasterId r:id="rId5"/>
  </p:notesMasterIdLst>
  <p:sldIdLst>
    <p:sldId id="256" r:id="rId4"/>
    <p:sldId id="257" r:id="rId6"/>
    <p:sldId id="258" r:id="rId7"/>
    <p:sldId id="259" r:id="rId8"/>
    <p:sldId id="261" r:id="rId9"/>
    <p:sldId id="262" r:id="rId10"/>
    <p:sldId id="260" r:id="rId11"/>
    <p:sldId id="263" r:id="rId12"/>
    <p:sldId id="264" r:id="rId13"/>
    <p:sldId id="265" r:id="rId14"/>
    <p:sldId id="266" r:id="rId15"/>
    <p:sldId id="267" r:id="rId16"/>
    <p:sldId id="268" r:id="rId17"/>
    <p:sldId id="269" r:id="rId18"/>
    <p:sldId id="270" r:id="rId19"/>
    <p:sldId id="281" r:id="rId20"/>
    <p:sldId id="271" r:id="rId21"/>
    <p:sldId id="272" r:id="rId22"/>
    <p:sldId id="273" r:id="rId23"/>
    <p:sldId id="283" r:id="rId24"/>
    <p:sldId id="274" r:id="rId25"/>
    <p:sldId id="275" r:id="rId26"/>
    <p:sldId id="276" r:id="rId27"/>
    <p:sldId id="277" r:id="rId28"/>
    <p:sldId id="278" r:id="rId29"/>
  </p:sld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1" Type="http://schemas.openxmlformats.org/officeDocument/2006/relationships/notesSlide" Target="../notesSlides/notesSlide15.xml"/><Relationship Id="rId10" Type="http://schemas.openxmlformats.org/officeDocument/2006/relationships/slideLayout" Target="../slideLayouts/slideLayout1.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5" Type="http://schemas.openxmlformats.org/officeDocument/2006/relationships/notesSlide" Target="../notesSlides/notesSlide16.xml"/><Relationship Id="rId14" Type="http://schemas.openxmlformats.org/officeDocument/2006/relationships/slideLayout" Target="../slideLayouts/slideLayout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image" Target="../media/image19.jpeg"/><Relationship Id="rId10" Type="http://schemas.openxmlformats.org/officeDocument/2006/relationships/notesSlide" Target="../notesSlides/notesSlide18.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3.jpe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image" Target="../media/image28.jpeg"/><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27.jpeg"/><Relationship Id="rId2" Type="http://schemas.openxmlformats.org/officeDocument/2006/relationships/tags" Target="../tags/tag39.xml"/><Relationship Id="rId15" Type="http://schemas.openxmlformats.org/officeDocument/2006/relationships/notesSlide" Target="../notesSlides/notesSlide24.xml"/><Relationship Id="rId14" Type="http://schemas.openxmlformats.org/officeDocument/2006/relationships/slideLayout" Target="../slideLayouts/slideLayout1.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image" Target="../media/image29.jpeg"/><Relationship Id="rId10" Type="http://schemas.openxmlformats.org/officeDocument/2006/relationships/tags" Target="../tags/tag45.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image" Target="../media/image6.jpe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5.jpeg"/><Relationship Id="rId2" Type="http://schemas.openxmlformats.org/officeDocument/2006/relationships/tags" Target="../tags/tag1.xml"/><Relationship Id="rId11" Type="http://schemas.openxmlformats.org/officeDocument/2006/relationships/notesSlide" Target="../notesSlides/notesSlide4.xml"/><Relationship Id="rId10" Type="http://schemas.openxmlformats.org/officeDocument/2006/relationships/slideLayout" Target="../slideLayouts/slideLayout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image" Target="../media/image9.jpeg"/><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image" Target="../media/image8.jpeg"/><Relationship Id="rId2" Type="http://schemas.openxmlformats.org/officeDocument/2006/relationships/tags" Target="../tags/tag7.xml"/><Relationship Id="rId12" Type="http://schemas.openxmlformats.org/officeDocument/2006/relationships/notesSlide" Target="../notesSlides/notesSlide7.xml"/><Relationship Id="rId11" Type="http://schemas.openxmlformats.org/officeDocument/2006/relationships/slideLayout" Target="../slideLayouts/slideLayout1.xml"/><Relationship Id="rId10" Type="http://schemas.openxmlformats.org/officeDocument/2006/relationships/tags" Target="../tags/tag1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0822" y="1619455"/>
            <a:ext cx="4915418" cy="810260"/>
          </a:xfrm>
          <a:prstGeom prst="rect">
            <a:avLst/>
          </a:prstGeom>
          <a:noFill/>
        </p:spPr>
        <p:txBody>
          <a:bodyPr wrap="square" lIns="95250" tIns="95250" rIns="95250" bIns="95250" rtlCol="0" anchor="ctr">
            <a:spAutoFit/>
          </a:bodyPr>
          <a:lstStyle/>
          <a:p>
            <a:pPr marL="0" indent="0">
              <a:lnSpc>
                <a:spcPct val="100000"/>
              </a:lnSpc>
              <a:spcBef>
                <a:spcPts val="375"/>
              </a:spcBef>
              <a:buNone/>
            </a:pPr>
            <a:r>
              <a:rPr lang="zh-CN" altLang="en-US" sz="4030" b="1" kern="0" spc="360"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组织</a:t>
            </a:r>
            <a:r>
              <a:rPr lang="en-US" sz="4030" b="1" kern="0" spc="360"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日常生活活动</a:t>
            </a:r>
            <a:endParaRPr lang="en-US" sz="144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运用蒙氏教具引导</a:t>
            </a:r>
            <a:endParaRPr lang="en-US" sz="1440" dirty="0"/>
          </a:p>
        </p:txBody>
      </p:sp>
      <p:pic>
        <p:nvPicPr>
          <p:cNvPr id="4" name="Image 0" descr="preencoded.png"/>
          <p:cNvPicPr>
            <a:picLocks noChangeAspect="1"/>
          </p:cNvPicPr>
          <p:nvPr/>
        </p:nvPicPr>
        <p:blipFill>
          <a:blip r:embed="rId2">
            <a:alphaModFix amt="60000"/>
          </a:blip>
          <a:stretch>
            <a:fillRect/>
          </a:stretch>
        </p:blipFill>
        <p:spPr>
          <a:xfrm>
            <a:off x="0" y="886688"/>
            <a:ext cx="4523239" cy="4053616"/>
          </a:xfrm>
          <a:prstGeom prst="rect">
            <a:avLst/>
          </a:prstGeom>
        </p:spPr>
      </p:pic>
      <p:pic>
        <p:nvPicPr>
          <p:cNvPr id="5" name="Image 1" descr="preencoded.png"/>
          <p:cNvPicPr>
            <a:picLocks noChangeAspect="1"/>
          </p:cNvPicPr>
          <p:nvPr/>
        </p:nvPicPr>
        <p:blipFill>
          <a:blip r:embed="rId3">
            <a:alphaModFix amt="80000"/>
          </a:blip>
          <a:stretch>
            <a:fillRect/>
          </a:stretch>
        </p:blipFill>
        <p:spPr>
          <a:xfrm>
            <a:off x="0" y="903148"/>
            <a:ext cx="4523239" cy="4398546"/>
          </a:xfrm>
          <a:prstGeom prst="rect">
            <a:avLst/>
          </a:prstGeom>
        </p:spPr>
      </p:pic>
      <p:pic>
        <p:nvPicPr>
          <p:cNvPr id="6" name="Image 2" descr="preencoded.png"/>
          <p:cNvPicPr>
            <a:picLocks noChangeAspect="1"/>
          </p:cNvPicPr>
          <p:nvPr/>
        </p:nvPicPr>
        <p:blipFill>
          <a:blip r:embed="rId4"/>
          <a:stretch>
            <a:fillRect/>
          </a:stretch>
        </p:blipFill>
        <p:spPr>
          <a:xfrm>
            <a:off x="0" y="1009529"/>
            <a:ext cx="4523239" cy="4523239"/>
          </a:xfrm>
          <a:prstGeom prst="rect">
            <a:avLst/>
          </a:prstGeom>
        </p:spPr>
      </p:pic>
      <p:sp>
        <p:nvSpPr>
          <p:cNvPr id="7" name="Text 2"/>
          <p:cNvSpPr/>
          <p:nvPr/>
        </p:nvSpPr>
        <p:spPr>
          <a:xfrm>
            <a:off x="4122902" y="1093989"/>
            <a:ext cx="4389120" cy="40233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蒙氏教具的正确示范</a:t>
            </a:r>
            <a:endParaRPr lang="en-US" sz="1440" dirty="0"/>
          </a:p>
        </p:txBody>
      </p:sp>
      <p:sp>
        <p:nvSpPr>
          <p:cNvPr id="8" name="Text 3"/>
          <p:cNvSpPr/>
          <p:nvPr/>
        </p:nvSpPr>
        <p:spPr>
          <a:xfrm>
            <a:off x="4122902" y="1395741"/>
            <a:ext cx="4476025" cy="6035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通过正确示范蒙氏教具的应用，教师可以有效地引导幼儿进入日常生活工作，促进其精细动作与大运动的发展，同时培养自理能力。</a:t>
            </a:r>
            <a:endParaRPr lang="en-US" sz="1440" dirty="0"/>
          </a:p>
        </p:txBody>
      </p:sp>
      <p:sp>
        <p:nvSpPr>
          <p:cNvPr id="9" name="Text 4"/>
          <p:cNvSpPr/>
          <p:nvPr/>
        </p:nvSpPr>
        <p:spPr>
          <a:xfrm>
            <a:off x="4122902" y="2258934"/>
            <a:ext cx="4389120" cy="40233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运用教具引导日常生活工作</a:t>
            </a:r>
            <a:endParaRPr lang="en-US" sz="1440" dirty="0"/>
          </a:p>
        </p:txBody>
      </p:sp>
      <p:sp>
        <p:nvSpPr>
          <p:cNvPr id="10" name="Text 5"/>
          <p:cNvSpPr/>
          <p:nvPr/>
        </p:nvSpPr>
        <p:spPr>
          <a:xfrm>
            <a:off x="4122902" y="2555200"/>
            <a:ext cx="4476025" cy="81381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蒙氏教具不仅是学习工具，更是引导幼儿掌握日常生活工作的桥梁。通过教具的引导，幼儿能在实际操作中学习生活技能，增强自我服务的能力。</a:t>
            </a:r>
            <a:endParaRPr lang="en-US" sz="1440" dirty="0"/>
          </a:p>
        </p:txBody>
      </p:sp>
      <p:sp>
        <p:nvSpPr>
          <p:cNvPr id="11" name="Text 6"/>
          <p:cNvSpPr/>
          <p:nvPr/>
        </p:nvSpPr>
        <p:spPr>
          <a:xfrm>
            <a:off x="4122115" y="3522635"/>
            <a:ext cx="4389120" cy="40233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强化规则意识与工作意识</a:t>
            </a:r>
            <a:endParaRPr lang="en-US" sz="1440" dirty="0"/>
          </a:p>
        </p:txBody>
      </p:sp>
      <p:sp>
        <p:nvSpPr>
          <p:cNvPr id="12" name="Text 7"/>
          <p:cNvSpPr/>
          <p:nvPr/>
        </p:nvSpPr>
        <p:spPr>
          <a:xfrm>
            <a:off x="4122902" y="3824695"/>
            <a:ext cx="4476025" cy="813816"/>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在运用蒙氏教具的过程中，教师需强化幼儿的规则意识和工作意识，确保幼儿在活动中遵循正确的操作方法，从而培养其规范性和责任感。</a:t>
            </a:r>
            <a:endParaRPr lang="en-US" sz="1440" dirty="0"/>
          </a:p>
        </p:txBody>
      </p:sp>
      <p:sp>
        <p:nvSpPr>
          <p:cNvPr id="13" name="Shape 8"/>
          <p:cNvSpPr/>
          <p:nvPr/>
        </p:nvSpPr>
        <p:spPr>
          <a:xfrm>
            <a:off x="2673371" y="1805964"/>
            <a:ext cx="499914" cy="0"/>
          </a:xfrm>
          <a:custGeom>
            <a:avLst/>
            <a:gdLst/>
            <a:ahLst/>
            <a:cxnLst/>
            <a:rect l="l" t="t" r="r" b="b"/>
            <a:pathLst>
              <a:path w="499914">
                <a:moveTo>
                  <a:pt x="0" y="0"/>
                </a:moveTo>
                <a:moveTo>
                  <a:pt x="0" y="0"/>
                </a:moveTo>
                <a:lnTo>
                  <a:pt x="499914" y="0"/>
                </a:lnTo>
              </a:path>
            </a:pathLst>
          </a:custGeom>
          <a:noFill/>
          <a:ln w="19050">
            <a:solidFill>
              <a:srgbClr val="E88E23"/>
            </a:solidFill>
            <a:prstDash val="solid"/>
            <a:headEnd type="none"/>
            <a:tailEnd type="arrow"/>
          </a:ln>
        </p:spPr>
      </p:sp>
      <p:sp>
        <p:nvSpPr>
          <p:cNvPr id="14" name="Shape 9"/>
          <p:cNvSpPr/>
          <p:nvPr/>
        </p:nvSpPr>
        <p:spPr>
          <a:xfrm>
            <a:off x="3162037" y="2856649"/>
            <a:ext cx="350493" cy="0"/>
          </a:xfrm>
          <a:custGeom>
            <a:avLst/>
            <a:gdLst/>
            <a:ahLst/>
            <a:cxnLst/>
            <a:rect l="l" t="t" r="r" b="b"/>
            <a:pathLst>
              <a:path w="350493">
                <a:moveTo>
                  <a:pt x="0" y="0"/>
                </a:moveTo>
                <a:moveTo>
                  <a:pt x="0" y="0"/>
                </a:moveTo>
                <a:lnTo>
                  <a:pt x="350493" y="0"/>
                </a:lnTo>
              </a:path>
            </a:pathLst>
          </a:custGeom>
          <a:noFill/>
          <a:ln w="19050">
            <a:solidFill>
              <a:srgbClr val="E88E23"/>
            </a:solidFill>
            <a:prstDash val="solid"/>
            <a:headEnd type="none"/>
            <a:tailEnd type="arrow"/>
          </a:ln>
        </p:spPr>
      </p:sp>
      <p:sp>
        <p:nvSpPr>
          <p:cNvPr id="15" name="Shape 10"/>
          <p:cNvSpPr/>
          <p:nvPr/>
        </p:nvSpPr>
        <p:spPr>
          <a:xfrm>
            <a:off x="2804600" y="4003258"/>
            <a:ext cx="1103131" cy="0"/>
          </a:xfrm>
          <a:custGeom>
            <a:avLst/>
            <a:gdLst/>
            <a:ahLst/>
            <a:cxnLst/>
            <a:rect l="l" t="t" r="r" b="b"/>
            <a:pathLst>
              <a:path w="1103131">
                <a:moveTo>
                  <a:pt x="0" y="0"/>
                </a:moveTo>
                <a:moveTo>
                  <a:pt x="0" y="0"/>
                </a:moveTo>
                <a:lnTo>
                  <a:pt x="1103131" y="0"/>
                </a:lnTo>
              </a:path>
            </a:pathLst>
          </a:custGeom>
          <a:noFill/>
          <a:ln w="19050">
            <a:solidFill>
              <a:srgbClr val="E88E23"/>
            </a:solidFill>
            <a:prstDash val="solid"/>
            <a:headEnd type="none"/>
            <a:tailEnd type="arrow"/>
          </a:ln>
        </p:spPr>
      </p:sp>
      <p:sp>
        <p:nvSpPr>
          <p:cNvPr id="16" name="Text 11"/>
          <p:cNvSpPr/>
          <p:nvPr/>
        </p:nvSpPr>
        <p:spPr>
          <a:xfrm>
            <a:off x="1838595" y="1558724"/>
            <a:ext cx="794446" cy="59436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16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17" name="Text 12"/>
          <p:cNvSpPr/>
          <p:nvPr/>
        </p:nvSpPr>
        <p:spPr>
          <a:xfrm>
            <a:off x="1605529" y="2616316"/>
            <a:ext cx="1312181" cy="59436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16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8" name="Text 13"/>
          <p:cNvSpPr/>
          <p:nvPr/>
        </p:nvSpPr>
        <p:spPr>
          <a:xfrm>
            <a:off x="1426313" y="3754199"/>
            <a:ext cx="1670613" cy="59436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16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培养幼儿自理能力</a:t>
            </a:r>
            <a:endParaRPr lang="en-US" sz="1440" dirty="0"/>
          </a:p>
        </p:txBody>
      </p:sp>
      <p:pic>
        <p:nvPicPr>
          <p:cNvPr id="4" name="Image 0" descr="https://sgw-dx.xf-yun.com/api/v1/sparkdesk/_1737185186355bc50f2573e06476db2a8409d344e2afb.jpg?authorization=c2ltcGxlLWp3dCBhaz1zcGFya2Rlc2s4MDAwMDAwMDAwMDE7ZXhwPTMzMTM5ODUxODY7YWxnbz1obWFjLXNoYTI1NjtzaWc9eVhpcmlCaFR0MXExT1VpWHRqZlAzSnhNSkZRNVI3ZjlscVlYRFJiem1Eaz0=&amp;x_location=7YfmxI7B7uKO7jlRxIftd60ag5D="/>
          <p:cNvPicPr>
            <a:picLocks noChangeAspect="1"/>
          </p:cNvPicPr>
          <p:nvPr/>
        </p:nvPicPr>
        <p:blipFill>
          <a:blip r:embed="rId2"/>
          <a:stretch>
            <a:fillRect/>
          </a:stretch>
        </p:blipFill>
        <p:spPr>
          <a:xfrm>
            <a:off x="888372" y="1088132"/>
            <a:ext cx="2283193" cy="1282693"/>
          </a:xfrm>
          <a:prstGeom prst="rect">
            <a:avLst/>
          </a:prstGeom>
        </p:spPr>
      </p:pic>
      <p:sp>
        <p:nvSpPr>
          <p:cNvPr id="5" name="Text 2"/>
          <p:cNvSpPr/>
          <p:nvPr/>
        </p:nvSpPr>
        <p:spPr>
          <a:xfrm>
            <a:off x="786384" y="2446016"/>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精细动作练习</a:t>
            </a:r>
            <a:endParaRPr lang="en-US" sz="1440" dirty="0"/>
          </a:p>
        </p:txBody>
      </p:sp>
      <p:sp>
        <p:nvSpPr>
          <p:cNvPr id="6" name="Text 3"/>
          <p:cNvSpPr/>
          <p:nvPr/>
        </p:nvSpPr>
        <p:spPr>
          <a:xfrm>
            <a:off x="822960" y="2773736"/>
            <a:ext cx="2414016"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通过蒙氏教具引导幼儿进行精细动作练习，如二指抓豆子，不仅锻炼了手眼协调能力，还促进了大脑发育，为培养自理能力打下基础。</a:t>
            </a:r>
            <a:endParaRPr lang="en-US" sz="1440" dirty="0"/>
          </a:p>
        </p:txBody>
      </p:sp>
      <p:pic>
        <p:nvPicPr>
          <p:cNvPr id="7" name="Image 1" descr="https://sgw-dx.xf-yun.com/api/v1/sparkdesk/_173718518913220bc9950f7ed49aaadeb5602046a137e.jpg?authorization=c2ltcGxlLWp3dCBhaz1zcGFya2Rlc2s4MDAwMDAwMDAwMDE7ZXhwPTMzMTM5ODUxODk7YWxnbz1obWFjLXNoYTI1NjtzaWc9NlpReC9qTDBGb09VeitKQXpaYm52eHhrUWVWZUNxdWh2eTNwcTE5bUNaWT0=&amp;x_location=7YfmxI7B7uKO7jlRxIftd60ag5D="/>
          <p:cNvPicPr>
            <a:picLocks noChangeAspect="1"/>
          </p:cNvPicPr>
          <p:nvPr/>
        </p:nvPicPr>
        <p:blipFill>
          <a:blip r:embed="rId3"/>
          <a:stretch>
            <a:fillRect/>
          </a:stretch>
        </p:blipFill>
        <p:spPr>
          <a:xfrm>
            <a:off x="3466980" y="1088132"/>
            <a:ext cx="2283193" cy="1282693"/>
          </a:xfrm>
          <a:prstGeom prst="rect">
            <a:avLst/>
          </a:prstGeom>
        </p:spPr>
      </p:pic>
      <p:sp>
        <p:nvSpPr>
          <p:cNvPr id="8" name="Text 4"/>
          <p:cNvSpPr/>
          <p:nvPr/>
        </p:nvSpPr>
        <p:spPr>
          <a:xfrm>
            <a:off x="3328416" y="2446016"/>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大运动发展</a:t>
            </a:r>
            <a:endParaRPr lang="en-US" sz="1440" dirty="0"/>
          </a:p>
        </p:txBody>
      </p:sp>
      <p:sp>
        <p:nvSpPr>
          <p:cNvPr id="9" name="Text 5"/>
          <p:cNvSpPr/>
          <p:nvPr/>
        </p:nvSpPr>
        <p:spPr>
          <a:xfrm>
            <a:off x="3401568" y="2773736"/>
            <a:ext cx="2414016"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利用“蒙氏线”走线活动等大运动游戏，增强幼儿的体能和平衡感，同时在活动中学习自我控制与规则意识，对提升自理能力至关重要。</a:t>
            </a:r>
            <a:endParaRPr lang="en-US" sz="1440" dirty="0"/>
          </a:p>
        </p:txBody>
      </p:sp>
      <p:pic>
        <p:nvPicPr>
          <p:cNvPr id="10" name="Image 2" descr="https://sgw-dx.xf-yun.com/api/v1/sparkdesk/_17371851925856953994f3f924048bfb176a010f311a3.jpg?authorization=c2ltcGxlLWp3dCBhaz1zcGFya2Rlc2s4MDAwMDAwMDAwMDE7ZXhwPTMzMTM5ODUxOTI7YWxnbz1obWFjLXNoYTI1NjtzaWc9cmlXR0NJWUpqblA3NktJWDZLZ3FxSVRhNk94VUxIRlUyVHRYSDR5SzBEMD0=&amp;x_location=7YfmxI7B7uKO7jlRxIftd60ag5D="/>
          <p:cNvPicPr>
            <a:picLocks noChangeAspect="1"/>
          </p:cNvPicPr>
          <p:nvPr/>
        </p:nvPicPr>
        <p:blipFill>
          <a:blip r:embed="rId4"/>
          <a:stretch>
            <a:fillRect/>
          </a:stretch>
        </p:blipFill>
        <p:spPr>
          <a:xfrm>
            <a:off x="6009012" y="1088132"/>
            <a:ext cx="2283193" cy="1282693"/>
          </a:xfrm>
          <a:prstGeom prst="rect">
            <a:avLst/>
          </a:prstGeom>
        </p:spPr>
      </p:pic>
      <p:sp>
        <p:nvSpPr>
          <p:cNvPr id="11" name="Text 6"/>
          <p:cNvSpPr/>
          <p:nvPr/>
        </p:nvSpPr>
        <p:spPr>
          <a:xfrm>
            <a:off x="5870448" y="2447488"/>
            <a:ext cx="2487168"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日常生活教育实践</a:t>
            </a:r>
            <a:endParaRPr lang="en-US" sz="1440" dirty="0"/>
          </a:p>
        </p:txBody>
      </p:sp>
      <p:sp>
        <p:nvSpPr>
          <p:cNvPr id="12" name="Text 7"/>
          <p:cNvSpPr/>
          <p:nvPr/>
        </p:nvSpPr>
        <p:spPr>
          <a:xfrm>
            <a:off x="5943600" y="2775208"/>
            <a:ext cx="2414016"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将蒙氏日常生活教育融入幼儿日常，通过实际操作教具和参与生活游戏，让幼儿在实践中学会基本生活技能，逐步形成独立自主的生活习惯。</a:t>
            </a:r>
            <a:endParaRPr lang="en-US" sz="144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示范蒙氏教具应用</a:t>
            </a:r>
            <a:endParaRPr lang="en-US" sz="1440" dirty="0"/>
          </a:p>
        </p:txBody>
      </p:sp>
      <p:sp>
        <p:nvSpPr>
          <p:cNvPr id="4" name="Shape 2"/>
          <p:cNvSpPr/>
          <p:nvPr/>
        </p:nvSpPr>
        <p:spPr>
          <a:xfrm rot="2700000">
            <a:off x="844660" y="2788678"/>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E67C2E">
              <a:alpha val="50000"/>
            </a:srgbClr>
          </a:solidFill>
        </p:spPr>
      </p:sp>
      <p:sp>
        <p:nvSpPr>
          <p:cNvPr id="5" name="Shape 3"/>
          <p:cNvSpPr/>
          <p:nvPr/>
        </p:nvSpPr>
        <p:spPr>
          <a:xfrm rot="2700000">
            <a:off x="844660" y="1753483"/>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E67C2E">
              <a:alpha val="50000"/>
            </a:srgbClr>
          </a:solidFill>
        </p:spPr>
      </p:sp>
      <p:sp>
        <p:nvSpPr>
          <p:cNvPr id="6" name="Shape 4"/>
          <p:cNvSpPr/>
          <p:nvPr/>
        </p:nvSpPr>
        <p:spPr>
          <a:xfrm rot="2700000">
            <a:off x="844660" y="229007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E88E23"/>
          </a:solidFill>
        </p:spPr>
      </p:sp>
      <p:sp>
        <p:nvSpPr>
          <p:cNvPr id="7" name="Shape 5"/>
          <p:cNvSpPr/>
          <p:nvPr/>
        </p:nvSpPr>
        <p:spPr>
          <a:xfrm rot="2700000">
            <a:off x="844660" y="331991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E88E23"/>
          </a:solidFill>
        </p:spPr>
      </p:sp>
      <p:sp>
        <p:nvSpPr>
          <p:cNvPr id="8" name="Shape 6"/>
          <p:cNvSpPr/>
          <p:nvPr/>
        </p:nvSpPr>
        <p:spPr>
          <a:xfrm rot="2700000">
            <a:off x="844660" y="1216795"/>
            <a:ext cx="566928" cy="566928"/>
          </a:xfrm>
          <a:custGeom>
            <a:avLst/>
            <a:gdLst/>
            <a:ahLst/>
            <a:cxnLst/>
            <a:rect l="l" t="t" r="r" b="b"/>
            <a:pathLst>
              <a:path w="566928" h="566928">
                <a:moveTo>
                  <a:pt x="0" y="0"/>
                </a:moveTo>
                <a:moveTo>
                  <a:pt x="0" y="0"/>
                </a:moveTo>
                <a:lnTo>
                  <a:pt x="566928" y="0"/>
                </a:lnTo>
                <a:lnTo>
                  <a:pt x="566928" y="566928"/>
                </a:lnTo>
                <a:lnTo>
                  <a:pt x="0" y="566928"/>
                </a:lnTo>
                <a:close/>
              </a:path>
            </a:pathLst>
          </a:custGeom>
          <a:solidFill>
            <a:srgbClr val="E88E23"/>
          </a:solidFill>
        </p:spPr>
      </p:sp>
      <p:sp>
        <p:nvSpPr>
          <p:cNvPr id="9" name="Text 7"/>
          <p:cNvSpPr/>
          <p:nvPr/>
        </p:nvSpPr>
        <p:spPr>
          <a:xfrm>
            <a:off x="786369" y="2290075"/>
            <a:ext cx="683510" cy="566928"/>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01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0" name="Text 8"/>
          <p:cNvSpPr/>
          <p:nvPr/>
        </p:nvSpPr>
        <p:spPr>
          <a:xfrm>
            <a:off x="786369" y="3319915"/>
            <a:ext cx="683510" cy="566928"/>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01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11" name="Text 9"/>
          <p:cNvSpPr/>
          <p:nvPr/>
        </p:nvSpPr>
        <p:spPr>
          <a:xfrm>
            <a:off x="786369" y="1216795"/>
            <a:ext cx="683510" cy="566928"/>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01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12" name="Shape 10"/>
          <p:cNvSpPr/>
          <p:nvPr/>
        </p:nvSpPr>
        <p:spPr>
          <a:xfrm>
            <a:off x="1377951" y="110889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0084FF">
              <a:alpha val="0"/>
            </a:srgbClr>
          </a:solidFill>
          <a:ln w="19050">
            <a:solidFill>
              <a:srgbClr val="E88E23"/>
            </a:solidFill>
            <a:prstDash val="solid"/>
          </a:ln>
        </p:spPr>
      </p:sp>
      <p:sp>
        <p:nvSpPr>
          <p:cNvPr id="13" name="Text 11"/>
          <p:cNvSpPr/>
          <p:nvPr/>
        </p:nvSpPr>
        <p:spPr>
          <a:xfrm>
            <a:off x="1529002" y="1296348"/>
            <a:ext cx="2377440"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蒙氏教具的选择与准备</a:t>
            </a:r>
            <a:endParaRPr lang="en-US" sz="1440" dirty="0"/>
          </a:p>
        </p:txBody>
      </p:sp>
      <p:sp>
        <p:nvSpPr>
          <p:cNvPr id="14" name="Text 12"/>
          <p:cNvSpPr/>
          <p:nvPr/>
        </p:nvSpPr>
        <p:spPr>
          <a:xfrm>
            <a:off x="3906614" y="1099752"/>
            <a:ext cx="4501915" cy="841248"/>
          </a:xfrm>
          <a:prstGeom prst="rect">
            <a:avLst/>
          </a:prstGeom>
          <a:noFill/>
        </p:spPr>
        <p:txBody>
          <a:bodyPr wrap="square" lIns="95250" tIns="95250" rIns="95250" bIns="95250" rtlCol="0" anchor="t">
            <a:spAutoFit/>
          </a:bodyPr>
          <a:lstStyle/>
          <a:p>
            <a:pPr marL="0" indent="0">
              <a:lnSpc>
                <a:spcPct val="100000"/>
              </a:lnSpc>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在示范蒙氏教具应用之前，教师需精心选择适合幼儿发展阶段的教具，并确保教具的安全性和教育性，为幼儿提供一个充满探索和学习的环境。</a:t>
            </a:r>
            <a:endParaRPr lang="en-US" sz="1440" dirty="0"/>
          </a:p>
        </p:txBody>
      </p:sp>
      <p:sp>
        <p:nvSpPr>
          <p:cNvPr id="15" name="Shape 13"/>
          <p:cNvSpPr/>
          <p:nvPr/>
        </p:nvSpPr>
        <p:spPr>
          <a:xfrm>
            <a:off x="1377951" y="2181487"/>
            <a:ext cx="7038804" cy="822960"/>
          </a:xfrm>
          <a:custGeom>
            <a:avLst/>
            <a:gdLst/>
            <a:ahLst/>
            <a:cxnLst/>
            <a:rect l="l" t="t" r="r" b="b"/>
            <a:pathLst>
              <a:path w="7038804" h="822960">
                <a:moveTo>
                  <a:pt x="102870" y="0"/>
                </a:moveTo>
                <a:moveTo>
                  <a:pt x="102870" y="0"/>
                </a:moveTo>
                <a:lnTo>
                  <a:pt x="6935934" y="0"/>
                </a:lnTo>
                <a:quadBezTo>
                  <a:pt x="7038804" y="0"/>
                  <a:pt x="7038804" y="102870"/>
                </a:quadBezTo>
                <a:lnTo>
                  <a:pt x="7038804" y="720090"/>
                </a:lnTo>
                <a:quadBezTo>
                  <a:pt x="7038804" y="822960"/>
                  <a:pt x="6935934" y="822960"/>
                </a:quadBezTo>
                <a:lnTo>
                  <a:pt x="102870" y="822960"/>
                </a:lnTo>
                <a:quadBezTo>
                  <a:pt x="0" y="822960"/>
                  <a:pt x="0" y="720090"/>
                </a:quadBezTo>
                <a:lnTo>
                  <a:pt x="0" y="102870"/>
                </a:lnTo>
                <a:quadBezTo>
                  <a:pt x="0" y="0"/>
                  <a:pt x="102870" y="0"/>
                </a:quadBezTo>
                <a:close/>
              </a:path>
            </a:pathLst>
          </a:custGeom>
          <a:solidFill>
            <a:srgbClr val="FFFFFF">
              <a:alpha val="0"/>
            </a:srgbClr>
          </a:solidFill>
          <a:ln w="19050">
            <a:solidFill>
              <a:srgbClr val="E88E23"/>
            </a:solidFill>
            <a:prstDash val="solid"/>
          </a:ln>
        </p:spPr>
      </p:sp>
      <p:sp>
        <p:nvSpPr>
          <p:cNvPr id="16" name="Shape 14"/>
          <p:cNvSpPr/>
          <p:nvPr/>
        </p:nvSpPr>
        <p:spPr>
          <a:xfrm>
            <a:off x="1377951" y="3212016"/>
            <a:ext cx="7030578" cy="822960"/>
          </a:xfrm>
          <a:custGeom>
            <a:avLst/>
            <a:gdLst/>
            <a:ahLst/>
            <a:cxnLst/>
            <a:rect l="l" t="t" r="r" b="b"/>
            <a:pathLst>
              <a:path w="7030578" h="822960">
                <a:moveTo>
                  <a:pt x="102870" y="0"/>
                </a:moveTo>
                <a:moveTo>
                  <a:pt x="102870" y="0"/>
                </a:moveTo>
                <a:lnTo>
                  <a:pt x="6927708" y="0"/>
                </a:lnTo>
                <a:quadBezTo>
                  <a:pt x="7030578" y="0"/>
                  <a:pt x="7030578" y="102870"/>
                </a:quadBezTo>
                <a:lnTo>
                  <a:pt x="7030578" y="720090"/>
                </a:lnTo>
                <a:quadBezTo>
                  <a:pt x="7030578" y="822960"/>
                  <a:pt x="6927708" y="822960"/>
                </a:quadBezTo>
                <a:lnTo>
                  <a:pt x="102870" y="822960"/>
                </a:lnTo>
                <a:quadBezTo>
                  <a:pt x="0" y="822960"/>
                  <a:pt x="0" y="720090"/>
                </a:quadBezTo>
                <a:lnTo>
                  <a:pt x="0" y="102870"/>
                </a:lnTo>
                <a:quadBezTo>
                  <a:pt x="0" y="0"/>
                  <a:pt x="102870" y="0"/>
                </a:quadBezTo>
                <a:close/>
              </a:path>
            </a:pathLst>
          </a:custGeom>
          <a:solidFill>
            <a:srgbClr val="FFFFFF">
              <a:alpha val="0"/>
            </a:srgbClr>
          </a:solidFill>
          <a:ln w="19050">
            <a:solidFill>
              <a:srgbClr val="E88E23"/>
            </a:solidFill>
            <a:prstDash val="solid"/>
          </a:ln>
        </p:spPr>
      </p:sp>
      <p:sp>
        <p:nvSpPr>
          <p:cNvPr id="17" name="Text 15"/>
          <p:cNvSpPr/>
          <p:nvPr/>
        </p:nvSpPr>
        <p:spPr>
          <a:xfrm>
            <a:off x="1529002" y="2368939"/>
            <a:ext cx="2377440"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教具的正确使用方法</a:t>
            </a:r>
            <a:endParaRPr lang="en-US" sz="1440" dirty="0"/>
          </a:p>
        </p:txBody>
      </p:sp>
      <p:sp>
        <p:nvSpPr>
          <p:cNvPr id="18" name="Text 16"/>
          <p:cNvSpPr/>
          <p:nvPr/>
        </p:nvSpPr>
        <p:spPr>
          <a:xfrm>
            <a:off x="3906614" y="2172343"/>
            <a:ext cx="4501915" cy="841248"/>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教师应向幼儿展示如何正确使用蒙氏教具，包括教具的操作步骤、注意事项等，引导幼儿通过实践操作来掌握教具的使用技巧，培养其自理能力。</a:t>
            </a:r>
            <a:endParaRPr lang="en-US" sz="1440" dirty="0"/>
          </a:p>
        </p:txBody>
      </p:sp>
      <p:sp>
        <p:nvSpPr>
          <p:cNvPr id="19" name="Text 17"/>
          <p:cNvSpPr/>
          <p:nvPr/>
        </p:nvSpPr>
        <p:spPr>
          <a:xfrm>
            <a:off x="1529174" y="3399468"/>
            <a:ext cx="2377440"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教具活动的观察与指导</a:t>
            </a:r>
            <a:endParaRPr lang="en-US" sz="1440" dirty="0"/>
          </a:p>
        </p:txBody>
      </p:sp>
      <p:sp>
        <p:nvSpPr>
          <p:cNvPr id="20" name="Text 18"/>
          <p:cNvSpPr/>
          <p:nvPr/>
        </p:nvSpPr>
        <p:spPr>
          <a:xfrm>
            <a:off x="3908443" y="3202872"/>
            <a:ext cx="4500086" cy="841248"/>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在幼儿使用蒙氏教具的过程中，教师需密切观察幼儿的操作情况，及时给予必要的指导和帮助，鼓励幼儿独立思考和解决问题，促进其精细动作和大运动的发展。</a:t>
            </a:r>
            <a:endParaRPr lang="en-US" sz="144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强化规则与工作意识</a:t>
            </a:r>
            <a:endParaRPr lang="en-US" sz="1440" dirty="0"/>
          </a:p>
        </p:txBody>
      </p:sp>
      <p:pic>
        <p:nvPicPr>
          <p:cNvPr id="4" name="Image 0" descr="https://sgw-dx.xf-yun.com/api/v1/sparkdesk/_1737185186405619a3f1e334b4ed0940dc5ba61d5d147.jpg?authorization=c2ltcGxlLWp3dCBhaz1zcGFya2Rlc2s4MDAwMDAwMDAwMDE7ZXhwPTMzMTM5ODUxODY7YWxnbz1obWFjLXNoYTI1NjtzaWc9bzFKTGhVdDBpSnRjU1lwWVFWbFFkMVcyNnFtbzNxYjZLSkdtb0xaZXlXUT0=&amp;x_location=7YfmxI7B7uKO7jlRxIftd60ag5D="/>
          <p:cNvPicPr>
            <a:picLocks noChangeAspect="1"/>
          </p:cNvPicPr>
          <p:nvPr/>
        </p:nvPicPr>
        <p:blipFill>
          <a:blip r:embed="rId2"/>
          <a:stretch>
            <a:fillRect/>
          </a:stretch>
        </p:blipFill>
        <p:spPr>
          <a:xfrm>
            <a:off x="445242" y="1227435"/>
            <a:ext cx="2831634" cy="2831634"/>
          </a:xfrm>
          <a:prstGeom prst="rect">
            <a:avLst/>
          </a:prstGeom>
        </p:spPr>
      </p:pic>
      <p:sp>
        <p:nvSpPr>
          <p:cNvPr id="5" name="Text 2"/>
          <p:cNvSpPr/>
          <p:nvPr/>
        </p:nvSpPr>
        <p:spPr>
          <a:xfrm>
            <a:off x="3485040" y="1130659"/>
            <a:ext cx="3309781" cy="484632"/>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规则意识的培养</a:t>
            </a:r>
            <a:endParaRPr lang="en-US" sz="1440" dirty="0"/>
          </a:p>
        </p:txBody>
      </p:sp>
      <p:sp>
        <p:nvSpPr>
          <p:cNvPr id="6" name="Text 3"/>
          <p:cNvSpPr/>
          <p:nvPr/>
        </p:nvSpPr>
        <p:spPr>
          <a:xfrm>
            <a:off x="3485040" y="1427243"/>
            <a:ext cx="5212080" cy="621792"/>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在蒙氏教育中，通过日常生活活动和游戏，幼儿学习遵守规则，这不仅帮助他们理解社会行为准则，还促进了自我控制能力的发展。</a:t>
            </a:r>
            <a:endParaRPr lang="en-US" sz="1440" dirty="0"/>
          </a:p>
        </p:txBody>
      </p:sp>
      <p:sp>
        <p:nvSpPr>
          <p:cNvPr id="7" name="Text 4"/>
          <p:cNvSpPr/>
          <p:nvPr/>
        </p:nvSpPr>
        <p:spPr>
          <a:xfrm>
            <a:off x="3485040" y="2158619"/>
            <a:ext cx="4507439" cy="484632"/>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工作意识的强化</a:t>
            </a:r>
            <a:endParaRPr lang="en-US" sz="1440" dirty="0"/>
          </a:p>
        </p:txBody>
      </p:sp>
      <p:sp>
        <p:nvSpPr>
          <p:cNvPr id="8" name="Text 5"/>
          <p:cNvSpPr/>
          <p:nvPr/>
        </p:nvSpPr>
        <p:spPr>
          <a:xfrm>
            <a:off x="3485040" y="2463259"/>
            <a:ext cx="5212080" cy="621792"/>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蒙氏教育强调通过实际操作教具来培养幼儿的工作意识，使他们在完成任务的过程中学会专注、坚持和责任感，为未来的学习和生活打下基础。</a:t>
            </a:r>
            <a:endParaRPr lang="en-US" sz="1440" dirty="0"/>
          </a:p>
        </p:txBody>
      </p:sp>
      <p:sp>
        <p:nvSpPr>
          <p:cNvPr id="9" name="Text 6"/>
          <p:cNvSpPr/>
          <p:nvPr/>
        </p:nvSpPr>
        <p:spPr>
          <a:xfrm>
            <a:off x="3485040" y="3194618"/>
            <a:ext cx="4861995" cy="484632"/>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平等师幼关系的建立</a:t>
            </a:r>
            <a:endParaRPr lang="en-US" sz="1440" dirty="0"/>
          </a:p>
        </p:txBody>
      </p:sp>
      <p:sp>
        <p:nvSpPr>
          <p:cNvPr id="10" name="Text 7"/>
          <p:cNvSpPr/>
          <p:nvPr/>
        </p:nvSpPr>
        <p:spPr>
          <a:xfrm>
            <a:off x="3485040" y="3491058"/>
            <a:ext cx="5213718" cy="621792"/>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在蒙氏教室中，教师与幼儿之间建立平等的关系，鼓励幼儿自主选择活动，这种互动模式有助于增强幼儿的自信心和独立性。</a:t>
            </a:r>
            <a:endParaRPr lang="en-US" sz="144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36721" y="1505542"/>
            <a:ext cx="1627924" cy="11338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7490" b="1" dirty="0">
                <a:solidFill>
                  <a:srgbClr val="7E4400">
                    <a:alpha val="20000"/>
                  </a:srgbClr>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3" name="Text 1"/>
          <p:cNvSpPr/>
          <p:nvPr/>
        </p:nvSpPr>
        <p:spPr>
          <a:xfrm>
            <a:off x="3974588" y="2464925"/>
            <a:ext cx="4152190" cy="1240155"/>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设计实施幼儿</a:t>
            </a:r>
            <a:endPar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生活游戏活动</a:t>
            </a:r>
            <a:endParaRPr lang="en-US" sz="144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90855"/>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sym typeface="+mn-ea"/>
              </a:rPr>
              <a:t>设计实施幼儿生活</a:t>
            </a: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游戏活动</a:t>
            </a:r>
            <a:endParaRPr lang="en-US" sz="1440" dirty="0"/>
          </a:p>
        </p:txBody>
      </p:sp>
      <p:sp>
        <p:nvSpPr>
          <p:cNvPr id="4" name="Shape 2"/>
          <p:cNvSpPr/>
          <p:nvPr>
            <p:custDataLst>
              <p:tags r:id="rId2"/>
            </p:custDataLst>
          </p:nvPr>
        </p:nvSpPr>
        <p:spPr>
          <a:xfrm>
            <a:off x="1265708"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88E23">
              <a:alpha val="10000"/>
            </a:srgbClr>
          </a:solidFill>
        </p:spPr>
      </p:sp>
      <p:sp>
        <p:nvSpPr>
          <p:cNvPr id="5" name="Text 3"/>
          <p:cNvSpPr/>
          <p:nvPr>
            <p:custDataLst>
              <p:tags r:id="rId3"/>
            </p:custDataLst>
          </p:nvPr>
        </p:nvSpPr>
        <p:spPr>
          <a:xfrm>
            <a:off x="1338860" y="1164778"/>
            <a:ext cx="1362233"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6" name="Text 4"/>
          <p:cNvSpPr/>
          <p:nvPr>
            <p:custDataLst>
              <p:tags r:id="rId4"/>
            </p:custDataLst>
          </p:nvPr>
        </p:nvSpPr>
        <p:spPr>
          <a:xfrm>
            <a:off x="1265708" y="1672786"/>
            <a:ext cx="2377440" cy="791845"/>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蒙氏日常生活教育的引导示范</a:t>
            </a:r>
            <a:endPar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7" name="Text 5"/>
          <p:cNvSpPr/>
          <p:nvPr>
            <p:custDataLst>
              <p:tags r:id="rId5"/>
            </p:custDataLst>
          </p:nvPr>
        </p:nvSpPr>
        <p:spPr>
          <a:xfrm>
            <a:off x="1266343" y="2513780"/>
            <a:ext cx="2516103" cy="128016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在蒙氏教育中，将日常生活教育延伸为游戏活动时，需遵循儿童发展规律和兴趣导向的原则，确保活动既有趣又具有教育意义。</a:t>
            </a:r>
            <a:endParaRPr lang="en-US" sz="1440" dirty="0"/>
          </a:p>
        </p:txBody>
      </p:sp>
      <p:sp>
        <p:nvSpPr>
          <p:cNvPr id="8" name="Shape 6"/>
          <p:cNvSpPr/>
          <p:nvPr>
            <p:custDataLst>
              <p:tags r:id="rId6"/>
            </p:custDataLst>
          </p:nvPr>
        </p:nvSpPr>
        <p:spPr>
          <a:xfrm>
            <a:off x="5291974"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67C2E">
              <a:alpha val="10000"/>
            </a:srgbClr>
          </a:solidFill>
        </p:spPr>
      </p:sp>
      <p:sp>
        <p:nvSpPr>
          <p:cNvPr id="9" name="Text 7"/>
          <p:cNvSpPr/>
          <p:nvPr>
            <p:custDataLst>
              <p:tags r:id="rId7"/>
            </p:custDataLst>
          </p:nvPr>
        </p:nvSpPr>
        <p:spPr>
          <a:xfrm>
            <a:off x="5374270" y="1164778"/>
            <a:ext cx="1104990"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0" name="Text 8"/>
          <p:cNvSpPr/>
          <p:nvPr>
            <p:custDataLst>
              <p:tags r:id="rId8"/>
            </p:custDataLst>
          </p:nvPr>
        </p:nvSpPr>
        <p:spPr>
          <a:xfrm>
            <a:off x="5292090" y="1672590"/>
            <a:ext cx="2503170" cy="490855"/>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实施幼儿生活游戏活动</a:t>
            </a:r>
            <a:endPar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11" name="Text 9"/>
          <p:cNvSpPr/>
          <p:nvPr>
            <p:custDataLst>
              <p:tags r:id="rId9"/>
            </p:custDataLst>
          </p:nvPr>
        </p:nvSpPr>
        <p:spPr>
          <a:xfrm>
            <a:off x="5292609" y="2513780"/>
            <a:ext cx="2516103" cy="128016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通过观察幼儿的日常生活，教师可以挖掘出与幼儿生活紧密相关的主题，进而设计一系列生活化的游戏活动，促进幼儿全面发展。</a:t>
            </a:r>
            <a:endParaRPr lang="en-US" sz="144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分析延伸游戏活动</a:t>
            </a:r>
            <a:endParaRPr lang="en-US" sz="1440" dirty="0"/>
          </a:p>
        </p:txBody>
      </p:sp>
      <p:sp>
        <p:nvSpPr>
          <p:cNvPr id="4" name="Shape 2"/>
          <p:cNvSpPr/>
          <p:nvPr>
            <p:custDataLst>
              <p:tags r:id="rId2"/>
            </p:custDataLst>
          </p:nvPr>
        </p:nvSpPr>
        <p:spPr>
          <a:xfrm>
            <a:off x="695478"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88E23">
              <a:alpha val="10000"/>
            </a:srgbClr>
          </a:solidFill>
        </p:spPr>
      </p:sp>
      <p:sp>
        <p:nvSpPr>
          <p:cNvPr id="5" name="Text 3"/>
          <p:cNvSpPr/>
          <p:nvPr>
            <p:custDataLst>
              <p:tags r:id="rId3"/>
            </p:custDataLst>
          </p:nvPr>
        </p:nvSpPr>
        <p:spPr>
          <a:xfrm>
            <a:off x="768630" y="1164778"/>
            <a:ext cx="1362233"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6" name="Text 4"/>
          <p:cNvSpPr/>
          <p:nvPr>
            <p:custDataLst>
              <p:tags r:id="rId4"/>
            </p:custDataLst>
          </p:nvPr>
        </p:nvSpPr>
        <p:spPr>
          <a:xfrm>
            <a:off x="695478" y="1672786"/>
            <a:ext cx="2377440" cy="512064"/>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游戏活动设计原则</a:t>
            </a:r>
            <a:endParaRPr lang="en-US" sz="1440" dirty="0"/>
          </a:p>
        </p:txBody>
      </p:sp>
      <p:sp>
        <p:nvSpPr>
          <p:cNvPr id="7" name="Text 5"/>
          <p:cNvSpPr/>
          <p:nvPr>
            <p:custDataLst>
              <p:tags r:id="rId5"/>
            </p:custDataLst>
          </p:nvPr>
        </p:nvSpPr>
        <p:spPr>
          <a:xfrm>
            <a:off x="695478" y="2184850"/>
            <a:ext cx="2516103" cy="128016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在蒙氏教育中，将日常生活教育延伸为游戏活动时，需遵循儿童发展规律和兴趣导向的原则，确保活动既有趣又具有教育意义。</a:t>
            </a:r>
            <a:endParaRPr lang="en-US" sz="1440" dirty="0"/>
          </a:p>
        </p:txBody>
      </p:sp>
      <p:sp>
        <p:nvSpPr>
          <p:cNvPr id="8" name="Shape 6"/>
          <p:cNvSpPr/>
          <p:nvPr>
            <p:custDataLst>
              <p:tags r:id="rId6"/>
            </p:custDataLst>
          </p:nvPr>
        </p:nvSpPr>
        <p:spPr>
          <a:xfrm>
            <a:off x="3313949"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67C2E">
              <a:alpha val="10000"/>
            </a:srgbClr>
          </a:solidFill>
        </p:spPr>
      </p:sp>
      <p:sp>
        <p:nvSpPr>
          <p:cNvPr id="9" name="Text 7"/>
          <p:cNvSpPr/>
          <p:nvPr>
            <p:custDataLst>
              <p:tags r:id="rId7"/>
            </p:custDataLst>
          </p:nvPr>
        </p:nvSpPr>
        <p:spPr>
          <a:xfrm>
            <a:off x="3396245" y="1164778"/>
            <a:ext cx="1104990"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0" name="Text 8"/>
          <p:cNvSpPr/>
          <p:nvPr>
            <p:custDataLst>
              <p:tags r:id="rId8"/>
            </p:custDataLst>
          </p:nvPr>
        </p:nvSpPr>
        <p:spPr>
          <a:xfrm>
            <a:off x="3313949" y="1672786"/>
            <a:ext cx="2377440" cy="84124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生活化主题系列活动开发</a:t>
            </a:r>
            <a:endParaRPr lang="en-US" sz="1440" dirty="0"/>
          </a:p>
        </p:txBody>
      </p:sp>
      <p:sp>
        <p:nvSpPr>
          <p:cNvPr id="11" name="Text 9"/>
          <p:cNvSpPr/>
          <p:nvPr>
            <p:custDataLst>
              <p:tags r:id="rId9"/>
            </p:custDataLst>
          </p:nvPr>
        </p:nvSpPr>
        <p:spPr>
          <a:xfrm>
            <a:off x="3313949" y="2184850"/>
            <a:ext cx="2516103" cy="128016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通过观察幼儿的日常生活，教师可以挖掘出与幼儿生活紧密相关的主题，进而设计一系列生活化的游戏活动，促进幼儿全面发展。</a:t>
            </a:r>
            <a:endParaRPr lang="en-US" sz="1440" dirty="0"/>
          </a:p>
        </p:txBody>
      </p:sp>
      <p:sp>
        <p:nvSpPr>
          <p:cNvPr id="12" name="Shape 10"/>
          <p:cNvSpPr/>
          <p:nvPr>
            <p:custDataLst>
              <p:tags r:id="rId10"/>
            </p:custDataLst>
          </p:nvPr>
        </p:nvSpPr>
        <p:spPr>
          <a:xfrm>
            <a:off x="5932420"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88E23">
              <a:alpha val="10000"/>
            </a:srgbClr>
          </a:solidFill>
        </p:spPr>
      </p:sp>
      <p:sp>
        <p:nvSpPr>
          <p:cNvPr id="13" name="Text 11"/>
          <p:cNvSpPr/>
          <p:nvPr>
            <p:custDataLst>
              <p:tags r:id="rId11"/>
            </p:custDataLst>
          </p:nvPr>
        </p:nvSpPr>
        <p:spPr>
          <a:xfrm>
            <a:off x="6005572" y="1164778"/>
            <a:ext cx="1333989"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14" name="Text 12"/>
          <p:cNvSpPr/>
          <p:nvPr>
            <p:custDataLst>
              <p:tags r:id="rId12"/>
            </p:custDataLst>
          </p:nvPr>
        </p:nvSpPr>
        <p:spPr>
          <a:xfrm>
            <a:off x="5932420" y="1672786"/>
            <a:ext cx="2377440" cy="84124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园本课程与班本课程的创新</a:t>
            </a:r>
            <a:endParaRPr lang="en-US" sz="1440" dirty="0"/>
          </a:p>
        </p:txBody>
      </p:sp>
      <p:sp>
        <p:nvSpPr>
          <p:cNvPr id="15" name="Text 13"/>
          <p:cNvSpPr/>
          <p:nvPr>
            <p:custDataLst>
              <p:tags r:id="rId13"/>
            </p:custDataLst>
          </p:nvPr>
        </p:nvSpPr>
        <p:spPr>
          <a:xfrm>
            <a:off x="5932420" y="2184850"/>
            <a:ext cx="2516103" cy="155448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结合蒙氏日常生活教育理念，教师可以创新开发适合本园或本班特色的课程内容，使游戏活动更加贴近幼儿的实际生活，增强教育的实效性。</a:t>
            </a:r>
            <a:endParaRPr lang="en-US" sz="144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形成主题系列活动</a:t>
            </a:r>
            <a:endParaRPr lang="en-US" sz="1440" dirty="0"/>
          </a:p>
        </p:txBody>
      </p:sp>
      <p:sp>
        <p:nvSpPr>
          <p:cNvPr id="4" name="Shape 2"/>
          <p:cNvSpPr/>
          <p:nvPr/>
        </p:nvSpPr>
        <p:spPr>
          <a:xfrm>
            <a:off x="5510252" y="2264253"/>
            <a:ext cx="2689524" cy="445315"/>
          </a:xfrm>
          <a:custGeom>
            <a:avLst/>
            <a:gdLst/>
            <a:ahLst/>
            <a:cxnLst/>
            <a:rect l="l" t="t" r="r" b="b"/>
            <a:pathLst>
              <a:path w="2689524" h="445315">
                <a:moveTo>
                  <a:pt x="0" y="0"/>
                </a:moveTo>
                <a:moveTo>
                  <a:pt x="0" y="0"/>
                </a:moveTo>
                <a:lnTo>
                  <a:pt x="2689524" y="0"/>
                </a:lnTo>
                <a:lnTo>
                  <a:pt x="2689524" y="445315"/>
                </a:lnTo>
                <a:lnTo>
                  <a:pt x="0" y="445315"/>
                </a:lnTo>
                <a:close/>
              </a:path>
            </a:pathLst>
          </a:custGeom>
          <a:solidFill>
            <a:srgbClr val="E67C2E"/>
          </a:solidFill>
        </p:spPr>
      </p:sp>
      <p:sp>
        <p:nvSpPr>
          <p:cNvPr id="5" name="Shape 3"/>
          <p:cNvSpPr/>
          <p:nvPr/>
        </p:nvSpPr>
        <p:spPr>
          <a:xfrm rot="-8100000">
            <a:off x="7748355" y="2055442"/>
            <a:ext cx="731520" cy="731520"/>
          </a:xfrm>
          <a:custGeom>
            <a:avLst/>
            <a:gdLst/>
            <a:ahLst/>
            <a:cxnLst/>
            <a:rect l="l" t="t" r="r" b="b"/>
            <a:pathLst>
              <a:path w="731520" h="731520">
                <a:moveTo>
                  <a:pt x="0" y="0"/>
                </a:moveTo>
                <a:moveTo>
                  <a:pt x="0" y="0"/>
                </a:moveTo>
                <a:lnTo>
                  <a:pt x="0" y="731520"/>
                </a:lnTo>
                <a:lnTo>
                  <a:pt x="731520" y="731520"/>
                </a:lnTo>
                <a:close/>
              </a:path>
            </a:pathLst>
          </a:custGeom>
          <a:solidFill>
            <a:srgbClr val="E67C2E"/>
          </a:solidFill>
        </p:spPr>
      </p:sp>
      <p:sp>
        <p:nvSpPr>
          <p:cNvPr id="6" name="Shape 4"/>
          <p:cNvSpPr/>
          <p:nvPr/>
        </p:nvSpPr>
        <p:spPr>
          <a:xfrm>
            <a:off x="512622" y="1319563"/>
            <a:ext cx="7687154" cy="576734"/>
          </a:xfrm>
          <a:custGeom>
            <a:avLst/>
            <a:gdLst/>
            <a:ahLst/>
            <a:cxnLst/>
            <a:rect l="l" t="t" r="r" b="b"/>
            <a:pathLst>
              <a:path w="7687154" h="576734">
                <a:moveTo>
                  <a:pt x="0" y="0"/>
                </a:moveTo>
                <a:moveTo>
                  <a:pt x="0" y="0"/>
                </a:moveTo>
                <a:lnTo>
                  <a:pt x="7687154" y="0"/>
                </a:lnTo>
                <a:lnTo>
                  <a:pt x="7687154" y="576734"/>
                </a:lnTo>
                <a:lnTo>
                  <a:pt x="0" y="576734"/>
                </a:lnTo>
                <a:close/>
              </a:path>
            </a:pathLst>
          </a:custGeom>
          <a:solidFill>
            <a:srgbClr val="E67C2E"/>
          </a:solidFill>
        </p:spPr>
      </p:sp>
      <p:sp>
        <p:nvSpPr>
          <p:cNvPr id="7" name="Shape 5"/>
          <p:cNvSpPr/>
          <p:nvPr/>
        </p:nvSpPr>
        <p:spPr>
          <a:xfrm rot="-8100000">
            <a:off x="7739211" y="1242170"/>
            <a:ext cx="731520" cy="731520"/>
          </a:xfrm>
          <a:custGeom>
            <a:avLst/>
            <a:gdLst/>
            <a:ahLst/>
            <a:cxnLst/>
            <a:rect l="l" t="t" r="r" b="b"/>
            <a:pathLst>
              <a:path w="731520" h="731520">
                <a:moveTo>
                  <a:pt x="0" y="0"/>
                </a:moveTo>
                <a:moveTo>
                  <a:pt x="0" y="0"/>
                </a:moveTo>
                <a:lnTo>
                  <a:pt x="0" y="731520"/>
                </a:lnTo>
                <a:lnTo>
                  <a:pt x="731520" y="731520"/>
                </a:lnTo>
                <a:close/>
              </a:path>
            </a:pathLst>
          </a:custGeom>
          <a:solidFill>
            <a:srgbClr val="E67C2E"/>
          </a:solidFill>
        </p:spPr>
      </p:sp>
      <p:sp>
        <p:nvSpPr>
          <p:cNvPr id="8" name="Shape 6"/>
          <p:cNvSpPr/>
          <p:nvPr/>
        </p:nvSpPr>
        <p:spPr>
          <a:xfrm rot="-8100000">
            <a:off x="7730067" y="1610126"/>
            <a:ext cx="731520" cy="731520"/>
          </a:xfrm>
          <a:custGeom>
            <a:avLst/>
            <a:gdLst/>
            <a:ahLst/>
            <a:cxnLst/>
            <a:rect l="l" t="t" r="r" b="b"/>
            <a:pathLst>
              <a:path w="731520" h="731520">
                <a:moveTo>
                  <a:pt x="0" y="0"/>
                </a:moveTo>
                <a:moveTo>
                  <a:pt x="0" y="0"/>
                </a:moveTo>
                <a:lnTo>
                  <a:pt x="0" y="731520"/>
                </a:lnTo>
                <a:lnTo>
                  <a:pt x="731520" y="731520"/>
                </a:lnTo>
                <a:close/>
              </a:path>
            </a:pathLst>
          </a:custGeom>
          <a:solidFill>
            <a:srgbClr val="E88E23"/>
          </a:solidFill>
        </p:spPr>
      </p:sp>
      <p:sp>
        <p:nvSpPr>
          <p:cNvPr id="9" name="Shape 7"/>
          <p:cNvSpPr/>
          <p:nvPr/>
        </p:nvSpPr>
        <p:spPr>
          <a:xfrm>
            <a:off x="521766" y="1903939"/>
            <a:ext cx="2511105" cy="1682799"/>
          </a:xfrm>
          <a:custGeom>
            <a:avLst/>
            <a:gdLst/>
            <a:ahLst/>
            <a:cxnLst/>
            <a:rect l="l" t="t" r="r" b="b"/>
            <a:pathLst>
              <a:path w="2511105" h="1682799">
                <a:moveTo>
                  <a:pt x="0" y="0"/>
                </a:moveTo>
                <a:moveTo>
                  <a:pt x="0" y="0"/>
                </a:moveTo>
                <a:lnTo>
                  <a:pt x="2511105" y="0"/>
                </a:lnTo>
                <a:lnTo>
                  <a:pt x="2511105" y="1682799"/>
                </a:lnTo>
                <a:lnTo>
                  <a:pt x="0" y="1682799"/>
                </a:lnTo>
                <a:close/>
              </a:path>
            </a:pathLst>
          </a:custGeom>
          <a:solidFill>
            <a:srgbClr val="A2E5B9">
              <a:alpha val="0"/>
            </a:srgbClr>
          </a:solidFill>
          <a:ln w="19050">
            <a:solidFill>
              <a:srgbClr val="E67C2E"/>
            </a:solidFill>
            <a:prstDash val="solid"/>
          </a:ln>
        </p:spPr>
      </p:sp>
      <p:sp>
        <p:nvSpPr>
          <p:cNvPr id="10" name="Shape 8"/>
          <p:cNvSpPr/>
          <p:nvPr/>
        </p:nvSpPr>
        <p:spPr>
          <a:xfrm>
            <a:off x="3030749" y="2264253"/>
            <a:ext cx="2488647" cy="1682799"/>
          </a:xfrm>
          <a:custGeom>
            <a:avLst/>
            <a:gdLst/>
            <a:ahLst/>
            <a:cxnLst/>
            <a:rect l="l" t="t" r="r" b="b"/>
            <a:pathLst>
              <a:path w="2488647" h="1682799">
                <a:moveTo>
                  <a:pt x="0" y="0"/>
                </a:moveTo>
                <a:moveTo>
                  <a:pt x="0" y="0"/>
                </a:moveTo>
                <a:lnTo>
                  <a:pt x="2488647" y="0"/>
                </a:lnTo>
                <a:lnTo>
                  <a:pt x="2488647" y="1682799"/>
                </a:lnTo>
                <a:lnTo>
                  <a:pt x="0" y="1682799"/>
                </a:lnTo>
                <a:close/>
              </a:path>
            </a:pathLst>
          </a:custGeom>
          <a:solidFill>
            <a:srgbClr val="A2E5B9">
              <a:alpha val="0"/>
            </a:srgbClr>
          </a:solidFill>
          <a:ln w="19050">
            <a:solidFill>
              <a:srgbClr val="E88E23"/>
            </a:solidFill>
            <a:prstDash val="solid"/>
          </a:ln>
        </p:spPr>
      </p:sp>
      <p:sp>
        <p:nvSpPr>
          <p:cNvPr id="11" name="Shape 9"/>
          <p:cNvSpPr/>
          <p:nvPr/>
        </p:nvSpPr>
        <p:spPr>
          <a:xfrm>
            <a:off x="5519396" y="2709569"/>
            <a:ext cx="2591353" cy="1682799"/>
          </a:xfrm>
          <a:custGeom>
            <a:avLst/>
            <a:gdLst/>
            <a:ahLst/>
            <a:cxnLst/>
            <a:rect l="l" t="t" r="r" b="b"/>
            <a:pathLst>
              <a:path w="2591353" h="1682799">
                <a:moveTo>
                  <a:pt x="0" y="0"/>
                </a:moveTo>
                <a:moveTo>
                  <a:pt x="0" y="0"/>
                </a:moveTo>
                <a:lnTo>
                  <a:pt x="2591353" y="0"/>
                </a:lnTo>
                <a:lnTo>
                  <a:pt x="2591353" y="1682799"/>
                </a:lnTo>
                <a:lnTo>
                  <a:pt x="0" y="1682799"/>
                </a:lnTo>
                <a:close/>
              </a:path>
            </a:pathLst>
          </a:custGeom>
          <a:solidFill>
            <a:srgbClr val="A2E5B9">
              <a:alpha val="0"/>
            </a:srgbClr>
          </a:solidFill>
          <a:ln w="19050">
            <a:solidFill>
              <a:srgbClr val="E67C2E"/>
            </a:solidFill>
            <a:prstDash val="solid"/>
          </a:ln>
        </p:spPr>
      </p:sp>
      <p:sp>
        <p:nvSpPr>
          <p:cNvPr id="12" name="Text 10"/>
          <p:cNvSpPr/>
          <p:nvPr/>
        </p:nvSpPr>
        <p:spPr>
          <a:xfrm>
            <a:off x="602401" y="1406762"/>
            <a:ext cx="2430470" cy="621792"/>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生活化主题系列活动设计</a:t>
            </a:r>
            <a:endParaRPr lang="en-US" sz="1440" dirty="0"/>
          </a:p>
        </p:txBody>
      </p:sp>
      <p:sp>
        <p:nvSpPr>
          <p:cNvPr id="13" name="Text 11"/>
          <p:cNvSpPr/>
          <p:nvPr/>
        </p:nvSpPr>
        <p:spPr>
          <a:xfrm>
            <a:off x="512622" y="1864695"/>
            <a:ext cx="2501961" cy="1207008"/>
          </a:xfrm>
          <a:prstGeom prst="rect">
            <a:avLst/>
          </a:prstGeom>
          <a:noFill/>
        </p:spPr>
        <p:txBody>
          <a:bodyPr wrap="square" lIns="95250" tIns="95250" rIns="95250" bIns="95250" rtlCol="0" anchor="t">
            <a:spAutoFit/>
          </a:bodyPr>
          <a:lstStyle/>
          <a:p>
            <a:pPr marL="0" indent="0" algn="just">
              <a:lnSpc>
                <a:spcPct val="101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通过观察幼儿日常生活，分析并延伸出具有教育意义的游戏活动，形成一系列与生活紧密相关的主题活动，旨在促进幼儿全面发展。</a:t>
            </a:r>
            <a:endParaRPr lang="en-US" sz="1440" dirty="0"/>
          </a:p>
        </p:txBody>
      </p:sp>
      <p:sp>
        <p:nvSpPr>
          <p:cNvPr id="14" name="Text 12"/>
          <p:cNvSpPr/>
          <p:nvPr/>
        </p:nvSpPr>
        <p:spPr>
          <a:xfrm>
            <a:off x="3017435" y="2264253"/>
            <a:ext cx="2501961" cy="1463040"/>
          </a:xfrm>
          <a:prstGeom prst="rect">
            <a:avLst/>
          </a:prstGeom>
          <a:noFill/>
        </p:spPr>
        <p:txBody>
          <a:bodyPr wrap="square" lIns="95250" tIns="95250" rIns="95250" bIns="95250" rtlCol="0" anchor="t">
            <a:spAutoFit/>
          </a:bodyPr>
          <a:lstStyle/>
          <a:p>
            <a:pPr marL="0" indent="0" algn="just">
              <a:lnSpc>
                <a:spcPct val="101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结合幼儿园的实际情况和特色，将蒙氏日常生活教育融入园本课程中，开发适合本园幼儿的教育内容和方法，提升教育的针对性和有效性。</a:t>
            </a:r>
            <a:endParaRPr lang="en-US" sz="1440" dirty="0"/>
          </a:p>
        </p:txBody>
      </p:sp>
      <p:sp>
        <p:nvSpPr>
          <p:cNvPr id="15" name="Text 13"/>
          <p:cNvSpPr/>
          <p:nvPr/>
        </p:nvSpPr>
        <p:spPr>
          <a:xfrm>
            <a:off x="5510252" y="2307233"/>
            <a:ext cx="2430470" cy="40233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自主游戏环境创设</a:t>
            </a:r>
            <a:endParaRPr lang="en-US" sz="1440" dirty="0"/>
          </a:p>
        </p:txBody>
      </p:sp>
      <p:sp>
        <p:nvSpPr>
          <p:cNvPr id="16" name="Text 14"/>
          <p:cNvSpPr/>
          <p:nvPr/>
        </p:nvSpPr>
        <p:spPr>
          <a:xfrm>
            <a:off x="5519396" y="2709569"/>
            <a:ext cx="2501961" cy="1463040"/>
          </a:xfrm>
          <a:prstGeom prst="rect">
            <a:avLst/>
          </a:prstGeom>
          <a:noFill/>
        </p:spPr>
        <p:txBody>
          <a:bodyPr wrap="square" lIns="95250" tIns="95250" rIns="95250" bIns="95250" rtlCol="0" anchor="t">
            <a:spAutoFit/>
          </a:bodyPr>
          <a:lstStyle/>
          <a:p>
            <a:pPr marL="0" indent="0" algn="just">
              <a:lnSpc>
                <a:spcPct val="101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根据幼儿的兴趣和发展需求，设计富有挑战性和趣味性的自主游戏环境，鼓励幼儿在游戏中探索、学习和成长，培养其独立思考和解决问题的能力。</a:t>
            </a:r>
            <a:endParaRPr lang="en-US" sz="1440" dirty="0"/>
          </a:p>
        </p:txBody>
      </p:sp>
      <p:sp>
        <p:nvSpPr>
          <p:cNvPr id="17" name="Shape 15"/>
          <p:cNvSpPr/>
          <p:nvPr/>
        </p:nvSpPr>
        <p:spPr>
          <a:xfrm>
            <a:off x="3023727" y="1687519"/>
            <a:ext cx="5176049" cy="576734"/>
          </a:xfrm>
          <a:custGeom>
            <a:avLst/>
            <a:gdLst/>
            <a:ahLst/>
            <a:cxnLst/>
            <a:rect l="l" t="t" r="r" b="b"/>
            <a:pathLst>
              <a:path w="5176049" h="576734">
                <a:moveTo>
                  <a:pt x="0" y="0"/>
                </a:moveTo>
                <a:moveTo>
                  <a:pt x="0" y="0"/>
                </a:moveTo>
                <a:lnTo>
                  <a:pt x="5176049" y="0"/>
                </a:lnTo>
                <a:lnTo>
                  <a:pt x="5176049" y="576734"/>
                </a:lnTo>
                <a:lnTo>
                  <a:pt x="0" y="576734"/>
                </a:lnTo>
                <a:close/>
              </a:path>
            </a:pathLst>
          </a:custGeom>
          <a:solidFill>
            <a:srgbClr val="E88E23"/>
          </a:solidFill>
        </p:spPr>
      </p:sp>
      <p:sp>
        <p:nvSpPr>
          <p:cNvPr id="18" name="Text 16"/>
          <p:cNvSpPr/>
          <p:nvPr/>
        </p:nvSpPr>
        <p:spPr>
          <a:xfrm>
            <a:off x="3014583" y="1774718"/>
            <a:ext cx="2430470" cy="40233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园本课程开发</a:t>
            </a:r>
            <a:endParaRPr lang="en-US" sz="144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融入幼儿园领域课程</a:t>
            </a:r>
            <a:endParaRPr lang="en-US" sz="1440" dirty="0"/>
          </a:p>
        </p:txBody>
      </p:sp>
      <p:pic>
        <p:nvPicPr>
          <p:cNvPr id="4" name="Image 0" descr="https://sgw-dx.xf-yun.com/api/v1/sparkdesk/_1737185190668abe0a3c915244732b5a41c52bb3a40b6.jpg?authorization=c2ltcGxlLWp3dCBhaz1zcGFya2Rlc2s4MDAwMDAwMDAwMDE7ZXhwPTMzMTM5ODUxOTA7YWxnbz1obWFjLXNoYTI1NjtzaWc9RHJPWFMzWmpldGFJK0UzdktMcDRiNXpnU2oxVmhBaEU5T2FxWlBpZWpiWT0=&amp;x_location=7YfmxI7B7uKO7jlRxIftd60ag5D="/>
          <p:cNvPicPr>
            <a:picLocks noChangeAspect="1"/>
          </p:cNvPicPr>
          <p:nvPr/>
        </p:nvPicPr>
        <p:blipFill>
          <a:blip r:embed="rId2"/>
          <a:stretch>
            <a:fillRect/>
          </a:stretch>
        </p:blipFill>
        <p:spPr>
          <a:xfrm>
            <a:off x="445242" y="1227435"/>
            <a:ext cx="2831634" cy="2831634"/>
          </a:xfrm>
          <a:prstGeom prst="rect">
            <a:avLst/>
          </a:prstGeom>
        </p:spPr>
      </p:pic>
      <p:sp>
        <p:nvSpPr>
          <p:cNvPr id="5" name="Text 2"/>
          <p:cNvSpPr/>
          <p:nvPr>
            <p:custDataLst>
              <p:tags r:id="rId3"/>
            </p:custDataLst>
          </p:nvPr>
        </p:nvSpPr>
        <p:spPr>
          <a:xfrm>
            <a:off x="3485040" y="1130659"/>
            <a:ext cx="3309781" cy="484632"/>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蒙氏教育与语言领域融合</a:t>
            </a:r>
            <a:endParaRPr lang="en-US" sz="1440" dirty="0"/>
          </a:p>
        </p:txBody>
      </p:sp>
      <p:sp>
        <p:nvSpPr>
          <p:cNvPr id="6" name="Text 3"/>
          <p:cNvSpPr/>
          <p:nvPr>
            <p:custDataLst>
              <p:tags r:id="rId4"/>
            </p:custDataLst>
          </p:nvPr>
        </p:nvSpPr>
        <p:spPr>
          <a:xfrm>
            <a:off x="3485040" y="1427243"/>
            <a:ext cx="5212080" cy="621792"/>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通过日常生活活动，如取水、清洁等，幼儿在实际操作中学习新词汇和表达方式，有效促进语言能力的发展。</a:t>
            </a:r>
            <a:endParaRPr lang="en-US" sz="1440" dirty="0"/>
          </a:p>
        </p:txBody>
      </p:sp>
      <p:sp>
        <p:nvSpPr>
          <p:cNvPr id="7" name="Text 4"/>
          <p:cNvSpPr/>
          <p:nvPr>
            <p:custDataLst>
              <p:tags r:id="rId5"/>
            </p:custDataLst>
          </p:nvPr>
        </p:nvSpPr>
        <p:spPr>
          <a:xfrm>
            <a:off x="3485040" y="2158619"/>
            <a:ext cx="4507439" cy="484632"/>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数学概念的实际应用</a:t>
            </a:r>
            <a:endParaRPr lang="en-US" sz="1440" dirty="0"/>
          </a:p>
        </p:txBody>
      </p:sp>
      <p:sp>
        <p:nvSpPr>
          <p:cNvPr id="8" name="Text 5"/>
          <p:cNvSpPr/>
          <p:nvPr>
            <p:custDataLst>
              <p:tags r:id="rId6"/>
            </p:custDataLst>
          </p:nvPr>
        </p:nvSpPr>
        <p:spPr>
          <a:xfrm>
            <a:off x="3485040" y="2463259"/>
            <a:ext cx="5212080" cy="621792"/>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利用日常生活中的排序、分类等活动，引导幼儿理解基本的数学概念，如大小、数量比较，增强数学思维能力。</a:t>
            </a:r>
            <a:endParaRPr lang="en-US" sz="1440" dirty="0"/>
          </a:p>
        </p:txBody>
      </p:sp>
      <p:sp>
        <p:nvSpPr>
          <p:cNvPr id="9" name="Text 6"/>
          <p:cNvSpPr/>
          <p:nvPr>
            <p:custDataLst>
              <p:tags r:id="rId7"/>
            </p:custDataLst>
          </p:nvPr>
        </p:nvSpPr>
        <p:spPr>
          <a:xfrm>
            <a:off x="3485040" y="3194618"/>
            <a:ext cx="4861995" cy="484632"/>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社交技能的培养</a:t>
            </a:r>
            <a:endParaRPr lang="en-US" sz="1440" dirty="0"/>
          </a:p>
        </p:txBody>
      </p:sp>
      <p:sp>
        <p:nvSpPr>
          <p:cNvPr id="10" name="Text 7"/>
          <p:cNvSpPr/>
          <p:nvPr>
            <p:custDataLst>
              <p:tags r:id="rId8"/>
            </p:custDataLst>
          </p:nvPr>
        </p:nvSpPr>
        <p:spPr>
          <a:xfrm>
            <a:off x="3485040" y="3491058"/>
            <a:ext cx="5213718" cy="621792"/>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在集体生活活动中，通过合作完成任务，如共同准备餐点，培养幼儿的团队协作能力和社交交往技巧。</a:t>
            </a:r>
            <a:endParaRPr lang="en-US" sz="144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36721" y="1505542"/>
            <a:ext cx="1627924" cy="11338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7490" b="1" dirty="0">
                <a:solidFill>
                  <a:srgbClr val="7E4400">
                    <a:alpha val="20000"/>
                  </a:srgbClr>
                </a:solidFill>
                <a:latin typeface="微软雅黑" panose="020B0503020204020204" pitchFamily="34" charset="-122"/>
                <a:ea typeface="微软雅黑" panose="020B0503020204020204" pitchFamily="34" charset="-122"/>
                <a:cs typeface="微软雅黑" panose="020B0503020204020204" pitchFamily="34" charset="-120"/>
              </a:rPr>
              <a:t>04</a:t>
            </a:r>
            <a:endParaRPr lang="en-US" sz="1440" dirty="0"/>
          </a:p>
        </p:txBody>
      </p:sp>
      <p:sp>
        <p:nvSpPr>
          <p:cNvPr id="3" name="Text 1"/>
          <p:cNvSpPr/>
          <p:nvPr/>
        </p:nvSpPr>
        <p:spPr>
          <a:xfrm>
            <a:off x="3974588" y="2464925"/>
            <a:ext cx="4152190" cy="1240155"/>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观察与指导</a:t>
            </a:r>
            <a:endPar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幼儿日常生活活动</a:t>
            </a:r>
            <a:endParaRPr lang="en-US" sz="144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2606954" y="549442"/>
            <a:ext cx="4113526" cy="1143000"/>
          </a:xfrm>
          <a:prstGeom prst="rect">
            <a:avLst/>
          </a:prstGeom>
          <a:noFill/>
        </p:spPr>
        <p:txBody>
          <a:bodyPr wrap="square" lIns="95250" tIns="95250" rIns="95250" bIns="95250" rtlCol="0" anchor="ctr">
            <a:spAutoFit/>
          </a:bodyPr>
          <a:lstStyle/>
          <a:p>
            <a:pPr marL="0" indent="0" algn="ctr">
              <a:lnSpc>
                <a:spcPct val="113000"/>
              </a:lnSpc>
              <a:spcBef>
                <a:spcPts val="375"/>
              </a:spcBef>
              <a:buNone/>
            </a:pPr>
            <a:r>
              <a:rPr lang="en-US" sz="5040" b="1" dirty="0">
                <a:solidFill>
                  <a:srgbClr val="E88E23">
                    <a:alpha val="10000"/>
                  </a:srgbClr>
                </a:solidFill>
                <a:latin typeface="微软雅黑" panose="020B0503020204020204" pitchFamily="34" charset="-122"/>
                <a:ea typeface="微软雅黑" panose="020B0503020204020204" pitchFamily="34" charset="-122"/>
                <a:cs typeface="微软雅黑" panose="020B0503020204020204" pitchFamily="34" charset="-120"/>
              </a:rPr>
              <a:t>CONTENTS</a:t>
            </a:r>
            <a:endParaRPr lang="en-US" sz="1440" dirty="0"/>
          </a:p>
        </p:txBody>
      </p:sp>
      <p:sp>
        <p:nvSpPr>
          <p:cNvPr id="3" name="Text 1"/>
          <p:cNvSpPr/>
          <p:nvPr/>
        </p:nvSpPr>
        <p:spPr>
          <a:xfrm>
            <a:off x="3619776" y="355811"/>
            <a:ext cx="1904449" cy="85953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4465"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目录</a:t>
            </a:r>
            <a:endParaRPr lang="en-US" sz="1440" dirty="0"/>
          </a:p>
        </p:txBody>
      </p:sp>
      <p:sp>
        <p:nvSpPr>
          <p:cNvPr id="4" name="Text 2"/>
          <p:cNvSpPr/>
          <p:nvPr/>
        </p:nvSpPr>
        <p:spPr>
          <a:xfrm>
            <a:off x="2098643" y="1890230"/>
            <a:ext cx="2468880" cy="457200"/>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44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创设日常生活环境</a:t>
            </a:r>
            <a:endParaRPr lang="en-US" sz="1440" dirty="0"/>
          </a:p>
        </p:txBody>
      </p:sp>
      <p:sp>
        <p:nvSpPr>
          <p:cNvPr id="5" name="Text 3"/>
          <p:cNvSpPr/>
          <p:nvPr/>
        </p:nvSpPr>
        <p:spPr>
          <a:xfrm>
            <a:off x="1539902" y="1807934"/>
            <a:ext cx="713232" cy="621792"/>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305" b="1" dirty="0">
                <a:solidFill>
                  <a:srgbClr val="E67C2E"/>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6" name="Text 4"/>
          <p:cNvSpPr/>
          <p:nvPr/>
        </p:nvSpPr>
        <p:spPr>
          <a:xfrm>
            <a:off x="5135218" y="1890230"/>
            <a:ext cx="2468880" cy="457200"/>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44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设计实施幼儿生活教育活动</a:t>
            </a:r>
            <a:endParaRPr lang="en-US" sz="1440" dirty="0"/>
          </a:p>
        </p:txBody>
      </p:sp>
      <p:sp>
        <p:nvSpPr>
          <p:cNvPr id="7" name="Text 5"/>
          <p:cNvSpPr/>
          <p:nvPr/>
        </p:nvSpPr>
        <p:spPr>
          <a:xfrm>
            <a:off x="4575923" y="1807934"/>
            <a:ext cx="713232" cy="621792"/>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305" b="1" dirty="0">
                <a:solidFill>
                  <a:srgbClr val="E67C2E"/>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8" name="Text 6"/>
          <p:cNvSpPr/>
          <p:nvPr/>
        </p:nvSpPr>
        <p:spPr>
          <a:xfrm>
            <a:off x="2099410" y="2517343"/>
            <a:ext cx="2468880" cy="457200"/>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44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设计实施幼儿生活游戏活动</a:t>
            </a:r>
            <a:endParaRPr lang="en-US" sz="1440" dirty="0"/>
          </a:p>
        </p:txBody>
      </p:sp>
      <p:sp>
        <p:nvSpPr>
          <p:cNvPr id="9" name="Text 7"/>
          <p:cNvSpPr/>
          <p:nvPr/>
        </p:nvSpPr>
        <p:spPr>
          <a:xfrm>
            <a:off x="1539987" y="2435213"/>
            <a:ext cx="713232" cy="621792"/>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305" b="1" dirty="0">
                <a:solidFill>
                  <a:srgbClr val="E67C2E"/>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10" name="Text 8"/>
          <p:cNvSpPr/>
          <p:nvPr/>
        </p:nvSpPr>
        <p:spPr>
          <a:xfrm>
            <a:off x="5134304" y="2517509"/>
            <a:ext cx="2669221" cy="457200"/>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44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观察与指导幼儿日常生活活动</a:t>
            </a:r>
            <a:endParaRPr lang="en-US" sz="1440" dirty="0"/>
          </a:p>
        </p:txBody>
      </p:sp>
      <p:sp>
        <p:nvSpPr>
          <p:cNvPr id="11" name="Text 9"/>
          <p:cNvSpPr/>
          <p:nvPr/>
        </p:nvSpPr>
        <p:spPr>
          <a:xfrm>
            <a:off x="4575008" y="2435213"/>
            <a:ext cx="713232" cy="621792"/>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305" b="1" dirty="0">
                <a:solidFill>
                  <a:srgbClr val="E67C2E"/>
                </a:solidFill>
                <a:latin typeface="微软雅黑" panose="020B0503020204020204" pitchFamily="34" charset="-122"/>
                <a:ea typeface="微软雅黑" panose="020B0503020204020204" pitchFamily="34" charset="-122"/>
                <a:cs typeface="微软雅黑" panose="020B0503020204020204" pitchFamily="34" charset="-120"/>
              </a:rPr>
              <a:t>04</a:t>
            </a:r>
            <a:endParaRPr lang="en-US" sz="144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90855"/>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sym typeface="+mn-ea"/>
              </a:rPr>
              <a:t>观察与指导幼儿日常生活活动</a:t>
            </a:r>
            <a:endParaRPr lang="en-US" sz="1440" dirty="0"/>
          </a:p>
        </p:txBody>
      </p:sp>
      <p:pic>
        <p:nvPicPr>
          <p:cNvPr id="4" name="Image 0" descr="https://sgw-dx.xf-yun.com/api/v1/sparkdesk/_1737185196840e13e740c78f94abd8edfe1ac0a957bbd.jpg?authorization=c2ltcGxlLWp3dCBhaz1zcGFya2Rlc2s4MDAwMDAwMDAwMDE7ZXhwPTMzMTM5ODUxOTY7YWxnbz1obWFjLXNoYTI1NjtzaWc9ZkQxSUtCS21aMGJOcjBTczVZWkVmRXBSMWtGdk1zNW1iaFh0aitNQ1JaMD0=&amp;x_location=7YfmxI7B7uKO7jlRxIftd60ag5D="/>
          <p:cNvPicPr>
            <a:picLocks noChangeAspect="1"/>
          </p:cNvPicPr>
          <p:nvPr/>
        </p:nvPicPr>
        <p:blipFill>
          <a:blip r:embed="rId2"/>
          <a:stretch>
            <a:fillRect/>
          </a:stretch>
        </p:blipFill>
        <p:spPr>
          <a:xfrm>
            <a:off x="1525277" y="1131947"/>
            <a:ext cx="2283193" cy="1282693"/>
          </a:xfrm>
          <a:prstGeom prst="rect">
            <a:avLst/>
          </a:prstGeom>
        </p:spPr>
      </p:pic>
      <p:sp>
        <p:nvSpPr>
          <p:cNvPr id="5" name="Text 2"/>
          <p:cNvSpPr/>
          <p:nvPr/>
        </p:nvSpPr>
        <p:spPr>
          <a:xfrm>
            <a:off x="1204595" y="2571750"/>
            <a:ext cx="2839085" cy="456565"/>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观察幼儿日常生活自主活动</a:t>
            </a:r>
            <a:endParaRPr lang="zh-CN" altLang="en-US" sz="1440" dirty="0"/>
          </a:p>
        </p:txBody>
      </p:sp>
      <p:pic>
        <p:nvPicPr>
          <p:cNvPr id="7" name="Image 1" descr="https://sgw-dx.xf-yun.com/api/v1/sparkdesk/_17371851998883bdd6f9fc2914195867ebaa3671f4b25.jpg?authorization=c2ltcGxlLWp3dCBhaz1zcGFya2Rlc2s4MDAwMDAwMDAwMDE7ZXhwPTMzMTM5ODUxOTk7YWxnbz1obWFjLXNoYTI1NjtzaWc9UkpMWjZIb1VEVUVtWXkxTVE5ZTVoWnJUUGVWc3FRVGk5VE5CbTNCT3JSaz0=&amp;x_location=7YfmxI7B7uKO7jlRxIftd60ag5D="/>
          <p:cNvPicPr>
            <a:picLocks noChangeAspect="1"/>
          </p:cNvPicPr>
          <p:nvPr/>
        </p:nvPicPr>
        <p:blipFill>
          <a:blip r:embed="rId3"/>
          <a:stretch>
            <a:fillRect/>
          </a:stretch>
        </p:blipFill>
        <p:spPr>
          <a:xfrm>
            <a:off x="4103885" y="1131947"/>
            <a:ext cx="2283193" cy="1282693"/>
          </a:xfrm>
          <a:prstGeom prst="rect">
            <a:avLst/>
          </a:prstGeom>
        </p:spPr>
      </p:pic>
      <p:sp>
        <p:nvSpPr>
          <p:cNvPr id="8" name="Text 4"/>
          <p:cNvSpPr/>
          <p:nvPr/>
        </p:nvSpPr>
        <p:spPr>
          <a:xfrm>
            <a:off x="4164076" y="2571746"/>
            <a:ext cx="2487168" cy="456565"/>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引导幼儿自主游戏</a:t>
            </a:r>
            <a:endParaRPr lang="en-US" sz="1440" dirty="0"/>
          </a:p>
        </p:txBody>
      </p:sp>
      <p:pic>
        <p:nvPicPr>
          <p:cNvPr id="10" name="Image 2" descr="https://sgw-dx.xf-yun.com/api/v1/sparkdesk/_1737185203091fdc26037bccb474cb13eb5c492d37089.jpg?authorization=c2ltcGxlLWp3dCBhaz1zcGFya2Rlc2s4MDAwMDAwMDAwMDE7ZXhwPTMzMTM5ODUyMDM7YWxnbz1obWFjLXNoYTI1NjtzaWc9OGd3bUMvajdtWHU5aFU0RDBXOEovaVVDaGhZdVFXOVgvQm1NdmRhUDBLcz0=&amp;x_location=7YfmxI7B7uKO7jlRxIftd60ag5D="/>
          <p:cNvPicPr>
            <a:picLocks noChangeAspect="1"/>
          </p:cNvPicPr>
          <p:nvPr/>
        </p:nvPicPr>
        <p:blipFill>
          <a:blip r:embed="rId4"/>
          <a:stretch>
            <a:fillRect/>
          </a:stretch>
        </p:blipFill>
        <p:spPr>
          <a:xfrm>
            <a:off x="1525277" y="3184902"/>
            <a:ext cx="2283193" cy="1282693"/>
          </a:xfrm>
          <a:prstGeom prst="rect">
            <a:avLst/>
          </a:prstGeom>
        </p:spPr>
      </p:pic>
      <p:sp>
        <p:nvSpPr>
          <p:cNvPr id="11" name="Text 6"/>
          <p:cNvSpPr/>
          <p:nvPr/>
        </p:nvSpPr>
        <p:spPr>
          <a:xfrm>
            <a:off x="1321308" y="4624903"/>
            <a:ext cx="2487168" cy="456565"/>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自主性游戏环境设计</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pic>
        <p:nvPicPr>
          <p:cNvPr id="13" name="Image 0" descr="https://sgw-dx.xf-yun.com/api/v1/sparkdesk/_1737185198187532c27a4073549cbb3f59ef3c309718b.jpg?authorization=c2ltcGxlLWp3dCBhaz1zcGFya2Rlc2s4MDAwMDAwMDAwMDE7ZXhwPTMzMTM5ODUxOTg7YWxnbz1obWFjLXNoYTI1NjtzaWc9QTB4dUZnZ3lJZmtwZ0NYd0l3WHZlUk53UXlEb0J4ZGhYcnAwM3NCL2tYTT0=&amp;x_location=7YfmxI7B7uKO7jlRxIftd60ag5D="/>
          <p:cNvPicPr>
            <a:picLocks noChangeAspect="1"/>
          </p:cNvPicPr>
          <p:nvPr/>
        </p:nvPicPr>
        <p:blipFill>
          <a:blip r:embed="rId5"/>
          <a:srcRect/>
          <a:stretch>
            <a:fillRect/>
          </a:stretch>
        </p:blipFill>
        <p:spPr>
          <a:xfrm>
            <a:off x="4104005" y="3185160"/>
            <a:ext cx="2329180" cy="1310640"/>
          </a:xfrm>
          <a:prstGeom prst="rect">
            <a:avLst/>
          </a:prstGeom>
        </p:spPr>
      </p:pic>
      <p:sp>
        <p:nvSpPr>
          <p:cNvPr id="14" name="Text 6"/>
          <p:cNvSpPr/>
          <p:nvPr/>
        </p:nvSpPr>
        <p:spPr>
          <a:xfrm>
            <a:off x="4043553" y="4652843"/>
            <a:ext cx="2487168" cy="456565"/>
          </a:xfrm>
          <a:prstGeom prst="rect">
            <a:avLst/>
          </a:prstGeom>
          <a:noFill/>
        </p:spPr>
        <p:txBody>
          <a:bodyPr wrap="square" lIns="95250" tIns="95250" rIns="95250" bIns="95250" rtlCol="0" anchor="t">
            <a:spAutoFit/>
          </a:bodyPr>
          <a:p>
            <a:pPr marL="0" indent="0" algn="ctr">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生成园本</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课程</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90855"/>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sym typeface="+mn-ea"/>
              </a:rPr>
              <a:t>观察幼儿日常生活自主活动</a:t>
            </a:r>
            <a:endParaRPr lang="en-US" sz="1440" dirty="0"/>
          </a:p>
        </p:txBody>
      </p:sp>
      <p:pic>
        <p:nvPicPr>
          <p:cNvPr id="16" name="图片 15" descr="360截图18141223499668"/>
          <p:cNvPicPr>
            <a:picLocks noChangeAspect="1"/>
          </p:cNvPicPr>
          <p:nvPr/>
        </p:nvPicPr>
        <p:blipFill>
          <a:blip r:embed="rId2"/>
          <a:stretch>
            <a:fillRect/>
          </a:stretch>
        </p:blipFill>
        <p:spPr>
          <a:xfrm>
            <a:off x="1852930" y="2236470"/>
            <a:ext cx="4583430" cy="2343150"/>
          </a:xfrm>
          <a:prstGeom prst="rect">
            <a:avLst/>
          </a:prstGeom>
        </p:spPr>
      </p:pic>
      <p:sp>
        <p:nvSpPr>
          <p:cNvPr id="17" name="Shape 2"/>
          <p:cNvSpPr/>
          <p:nvPr/>
        </p:nvSpPr>
        <p:spPr>
          <a:xfrm>
            <a:off x="205105" y="1026160"/>
            <a:ext cx="8343265" cy="3752850"/>
          </a:xfrm>
          <a:custGeom>
            <a:avLst/>
            <a:gdLst/>
            <a:ahLst/>
            <a:cxnLst/>
            <a:rect l="l" t="t" r="r" b="b"/>
            <a:pathLst>
              <a:path w="8248087" h="2346713">
                <a:moveTo>
                  <a:pt x="293339" y="0"/>
                </a:moveTo>
                <a:moveTo>
                  <a:pt x="293339" y="0"/>
                </a:moveTo>
                <a:lnTo>
                  <a:pt x="7954748" y="0"/>
                </a:lnTo>
                <a:quadBezTo>
                  <a:pt x="8248087" y="0"/>
                  <a:pt x="8248087" y="293339"/>
                </a:quadBezTo>
                <a:lnTo>
                  <a:pt x="8248087" y="2053374"/>
                </a:lnTo>
                <a:quadBezTo>
                  <a:pt x="8248087" y="2346713"/>
                  <a:pt x="7954748" y="2346713"/>
                </a:quadBezTo>
                <a:lnTo>
                  <a:pt x="293339" y="2346713"/>
                </a:lnTo>
                <a:quadBezTo>
                  <a:pt x="0" y="2346713"/>
                  <a:pt x="0" y="2053374"/>
                </a:quadBezTo>
                <a:lnTo>
                  <a:pt x="0" y="293339"/>
                </a:lnTo>
                <a:quadBezTo>
                  <a:pt x="0" y="0"/>
                  <a:pt x="293339" y="0"/>
                </a:quadBezTo>
                <a:close/>
              </a:path>
            </a:pathLst>
          </a:custGeom>
          <a:solidFill>
            <a:srgbClr val="E88E23">
              <a:alpha val="10000"/>
            </a:srgbClr>
          </a:solidFill>
          <a:ln w="19050">
            <a:solidFill>
              <a:srgbClr val="E88E23"/>
            </a:solidFill>
            <a:prstDash val="solid"/>
          </a:ln>
        </p:spPr>
      </p:sp>
      <p:sp>
        <p:nvSpPr>
          <p:cNvPr id="18" name="文本框 17"/>
          <p:cNvSpPr txBox="1"/>
          <p:nvPr/>
        </p:nvSpPr>
        <p:spPr>
          <a:xfrm>
            <a:off x="1518285" y="1360170"/>
            <a:ext cx="5083810" cy="623570"/>
          </a:xfrm>
          <a:prstGeom prst="rect">
            <a:avLst/>
          </a:prstGeom>
          <a:noFill/>
        </p:spPr>
        <p:txBody>
          <a:bodyPr wrap="square" rtlCol="0">
            <a:spAutoFit/>
          </a:bodyPr>
          <a:p>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教师对幼儿的观察、分析、判断、回应是一个不断循环往复的过程，教师要客观地观察每一位幼儿</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学习观察记录方法</a:t>
            </a:r>
            <a:endParaRPr lang="en-US" sz="1440" dirty="0"/>
          </a:p>
        </p:txBody>
      </p:sp>
      <p:pic>
        <p:nvPicPr>
          <p:cNvPr id="4" name="Image 0" descr="https://sgw-dx.xf-yun.com/api/v1/sparkdesk/_1737185198187532c27a4073549cbb3f59ef3c309718b.jpg?authorization=c2ltcGxlLWp3dCBhaz1zcGFya2Rlc2s4MDAwMDAwMDAwMDE7ZXhwPTMzMTM5ODUxOTg7YWxnbz1obWFjLXNoYTI1NjtzaWc9QTB4dUZnZ3lJZmtwZ0NYd0l3WHZlUk53UXlEb0J4ZGhYcnAwM3NCL2tYTT0=&amp;x_location=7YfmxI7B7uKO7jlRxIftd60ag5D="/>
          <p:cNvPicPr>
            <a:picLocks noChangeAspect="1"/>
          </p:cNvPicPr>
          <p:nvPr/>
        </p:nvPicPr>
        <p:blipFill>
          <a:blip r:embed="rId2"/>
          <a:srcRect/>
          <a:stretch>
            <a:fillRect/>
          </a:stretch>
        </p:blipFill>
        <p:spPr>
          <a:xfrm>
            <a:off x="505361" y="2646298"/>
            <a:ext cx="2516140" cy="1415329"/>
          </a:xfrm>
          <a:prstGeom prst="rect">
            <a:avLst/>
          </a:prstGeom>
        </p:spPr>
      </p:pic>
      <p:sp>
        <p:nvSpPr>
          <p:cNvPr id="5" name="Text 2"/>
          <p:cNvSpPr/>
          <p:nvPr/>
        </p:nvSpPr>
        <p:spPr>
          <a:xfrm>
            <a:off x="455940" y="826507"/>
            <a:ext cx="2614983"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观察记录表格的填写方法</a:t>
            </a:r>
            <a:endParaRPr lang="en-US" sz="1440" dirty="0"/>
          </a:p>
        </p:txBody>
      </p:sp>
      <p:sp>
        <p:nvSpPr>
          <p:cNvPr id="6" name="Text 3"/>
          <p:cNvSpPr/>
          <p:nvPr/>
        </p:nvSpPr>
        <p:spPr>
          <a:xfrm>
            <a:off x="3247889" y="1290078"/>
            <a:ext cx="2614983"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观察记录应包括幼儿的行为表现、情绪变化、语言表达等方面，同时要注意记录的时间、地点和环境等背景信息，以便更准确地分析幼儿的发展情况。</a:t>
            </a:r>
            <a:endParaRPr lang="en-US" sz="1440" dirty="0"/>
          </a:p>
        </p:txBody>
      </p:sp>
      <p:pic>
        <p:nvPicPr>
          <p:cNvPr id="7" name="Image 1" descr="https://sgw-dx.xf-yun.com/api/v1/sparkdesk/_1737185201401a4685bc8ca74470580332ae290e9af55.jpg?authorization=c2ltcGxlLWp3dCBhaz1zcGFya2Rlc2s4MDAwMDAwMDAwMDE7ZXhwPTMzMTM5ODUyMDE7YWxnbz1obWFjLXNoYTI1NjtzaWc9MkVUTGcwUk1IeVgzM1lKUzBWSjBUd3owN1BxTWFISUFFaDN1MW9ZL3lERT0=&amp;x_location=7YfmxI7B7uKO7jlRxIftd60ag5D="/>
          <p:cNvPicPr>
            <a:picLocks noChangeAspect="1"/>
          </p:cNvPicPr>
          <p:nvPr/>
        </p:nvPicPr>
        <p:blipFill>
          <a:blip r:embed="rId3"/>
          <a:srcRect l="154" r="154"/>
          <a:stretch>
            <a:fillRect/>
          </a:stretch>
        </p:blipFill>
        <p:spPr>
          <a:xfrm>
            <a:off x="3297311" y="2646298"/>
            <a:ext cx="2516140" cy="1415329"/>
          </a:xfrm>
          <a:prstGeom prst="rect">
            <a:avLst/>
          </a:prstGeom>
        </p:spPr>
      </p:pic>
      <p:sp>
        <p:nvSpPr>
          <p:cNvPr id="8" name="Text 4"/>
          <p:cNvSpPr/>
          <p:nvPr/>
        </p:nvSpPr>
        <p:spPr>
          <a:xfrm>
            <a:off x="3247889" y="826507"/>
            <a:ext cx="2614983"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观察记录的内容与要点</a:t>
            </a:r>
            <a:endParaRPr lang="en-US" sz="1440" dirty="0"/>
          </a:p>
        </p:txBody>
      </p:sp>
      <p:sp>
        <p:nvSpPr>
          <p:cNvPr id="9" name="Text 5"/>
          <p:cNvSpPr/>
          <p:nvPr/>
        </p:nvSpPr>
        <p:spPr>
          <a:xfrm>
            <a:off x="6031158" y="1290078"/>
            <a:ext cx="2656902"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通过对观察记录的分析，教师可以发现幼儿的优点和不足，制定个性化的教育计划，同时也可以为园本课程的开发提供参考，促进幼儿全面发展。</a:t>
            </a:r>
            <a:endParaRPr lang="en-US" sz="1440" dirty="0"/>
          </a:p>
        </p:txBody>
      </p:sp>
      <p:pic>
        <p:nvPicPr>
          <p:cNvPr id="10" name="Image 2" descr="https://sgw-dx.xf-yun.com/api/v1/sparkdesk/_17371852046043b21e3750cbf45c2ac865886ff866594.jpg?authorization=c2ltcGxlLWp3dCBhaz1zcGFya2Rlc2s4MDAwMDAwMDAwMDE7ZXhwPTMzMTM5ODUyMDQ7YWxnbz1obWFjLXNoYTI1NjtzaWc9Y05aN01LK211UXdJYTU2WUE4SVhRb3FBb2VzTnpzZmdXNHgxUmdXM3hsVT0=&amp;x_location=7YfmxI7B7uKO7jlRxIftd60ag5D="/>
          <p:cNvPicPr>
            <a:picLocks noChangeAspect="1"/>
          </p:cNvPicPr>
          <p:nvPr/>
        </p:nvPicPr>
        <p:blipFill>
          <a:blip r:embed="rId4"/>
          <a:srcRect l="154" r="154"/>
          <a:stretch>
            <a:fillRect/>
          </a:stretch>
        </p:blipFill>
        <p:spPr>
          <a:xfrm>
            <a:off x="6101539" y="2646298"/>
            <a:ext cx="2516140" cy="1415329"/>
          </a:xfrm>
          <a:prstGeom prst="rect">
            <a:avLst/>
          </a:prstGeom>
        </p:spPr>
      </p:pic>
      <p:sp>
        <p:nvSpPr>
          <p:cNvPr id="11" name="Text 6"/>
          <p:cNvSpPr/>
          <p:nvPr/>
        </p:nvSpPr>
        <p:spPr>
          <a:xfrm>
            <a:off x="6031158" y="826507"/>
            <a:ext cx="2656902"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观察记录的分析与应用</a:t>
            </a:r>
            <a:endParaRPr lang="en-US" sz="1440" dirty="0"/>
          </a:p>
        </p:txBody>
      </p:sp>
      <p:sp>
        <p:nvSpPr>
          <p:cNvPr id="12" name="Text 7"/>
          <p:cNvSpPr/>
          <p:nvPr/>
        </p:nvSpPr>
        <p:spPr>
          <a:xfrm>
            <a:off x="455940" y="1290078"/>
            <a:ext cx="2614983"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观察记录表格是记录幼儿日常生活活动的重要工具，通过填写表格，教师可以了解幼儿的行为习惯、兴趣爱好和学习进度，为后续的教育提供依据。</a:t>
            </a:r>
            <a:endParaRPr lang="en-US" sz="144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设计自主游戏环境</a:t>
            </a:r>
            <a:endParaRPr lang="en-US" sz="1440" dirty="0"/>
          </a:p>
        </p:txBody>
      </p:sp>
      <p:sp>
        <p:nvSpPr>
          <p:cNvPr id="4" name="Shape 2"/>
          <p:cNvSpPr/>
          <p:nvPr/>
        </p:nvSpPr>
        <p:spPr>
          <a:xfrm>
            <a:off x="931010" y="2447708"/>
            <a:ext cx="2356811" cy="0"/>
          </a:xfrm>
          <a:custGeom>
            <a:avLst/>
            <a:gdLst/>
            <a:ahLst/>
            <a:cxnLst/>
            <a:rect l="l" t="t" r="r" b="b"/>
            <a:pathLst>
              <a:path w="2356811">
                <a:moveTo>
                  <a:pt x="2356811" y="0"/>
                </a:moveTo>
                <a:moveTo>
                  <a:pt x="2356811" y="0"/>
                </a:moveTo>
                <a:lnTo>
                  <a:pt x="0" y="0"/>
                </a:lnTo>
              </a:path>
            </a:pathLst>
          </a:custGeom>
          <a:noFill/>
          <a:ln w="19050">
            <a:solidFill>
              <a:srgbClr val="E88E23"/>
            </a:solidFill>
            <a:prstDash val="solid"/>
            <a:headEnd type="arrow"/>
            <a:tailEnd type="arrow"/>
          </a:ln>
        </p:spPr>
      </p:sp>
      <p:sp>
        <p:nvSpPr>
          <p:cNvPr id="5" name="Shape 3"/>
          <p:cNvSpPr/>
          <p:nvPr/>
        </p:nvSpPr>
        <p:spPr>
          <a:xfrm>
            <a:off x="637864" y="1138754"/>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E88E23">
              <a:alpha val="50000"/>
            </a:srgbClr>
          </a:solidFill>
        </p:spPr>
      </p:sp>
      <p:sp>
        <p:nvSpPr>
          <p:cNvPr id="6" name="Shape 4"/>
          <p:cNvSpPr/>
          <p:nvPr/>
        </p:nvSpPr>
        <p:spPr>
          <a:xfrm>
            <a:off x="627162" y="1138754"/>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E88E23"/>
          </a:solidFill>
        </p:spPr>
      </p:sp>
      <p:sp>
        <p:nvSpPr>
          <p:cNvPr id="7" name="Text 5"/>
          <p:cNvSpPr/>
          <p:nvPr/>
        </p:nvSpPr>
        <p:spPr>
          <a:xfrm>
            <a:off x="537280" y="1093034"/>
            <a:ext cx="543006" cy="484632"/>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158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8" name="Shape 6"/>
          <p:cNvSpPr/>
          <p:nvPr/>
        </p:nvSpPr>
        <p:spPr>
          <a:xfrm>
            <a:off x="2651634" y="2666540"/>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E88E23">
              <a:alpha val="50000"/>
            </a:srgbClr>
          </a:solidFill>
        </p:spPr>
      </p:sp>
      <p:sp>
        <p:nvSpPr>
          <p:cNvPr id="9" name="Shape 7"/>
          <p:cNvSpPr/>
          <p:nvPr/>
        </p:nvSpPr>
        <p:spPr>
          <a:xfrm>
            <a:off x="2640931" y="2666540"/>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E88E23"/>
          </a:solidFill>
        </p:spPr>
      </p:sp>
      <p:sp>
        <p:nvSpPr>
          <p:cNvPr id="10" name="Text 8"/>
          <p:cNvSpPr/>
          <p:nvPr/>
        </p:nvSpPr>
        <p:spPr>
          <a:xfrm>
            <a:off x="2552583" y="2620820"/>
            <a:ext cx="566988" cy="484632"/>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158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1" name="Shape 9"/>
          <p:cNvSpPr/>
          <p:nvPr/>
        </p:nvSpPr>
        <p:spPr>
          <a:xfrm>
            <a:off x="4767525" y="1144931"/>
            <a:ext cx="374579" cy="770562"/>
          </a:xfrm>
          <a:custGeom>
            <a:avLst/>
            <a:gdLst/>
            <a:ahLst/>
            <a:cxnLst/>
            <a:rect l="l" t="t" r="r" b="b"/>
            <a:pathLst>
              <a:path w="374579" h="770562">
                <a:moveTo>
                  <a:pt x="187289" y="0"/>
                </a:moveTo>
                <a:moveTo>
                  <a:pt x="187289" y="0"/>
                </a:moveTo>
                <a:lnTo>
                  <a:pt x="187289" y="0"/>
                </a:lnTo>
                <a:quadBezTo>
                  <a:pt x="374579" y="0"/>
                  <a:pt x="374579" y="187289"/>
                </a:quadBezTo>
                <a:lnTo>
                  <a:pt x="374579" y="583272"/>
                </a:lnTo>
                <a:quadBezTo>
                  <a:pt x="374579" y="770562"/>
                  <a:pt x="187289" y="770562"/>
                </a:quadBezTo>
                <a:lnTo>
                  <a:pt x="187289" y="770562"/>
                </a:lnTo>
                <a:quadBezTo>
                  <a:pt x="0" y="770562"/>
                  <a:pt x="0" y="583272"/>
                </a:quadBezTo>
                <a:lnTo>
                  <a:pt x="0" y="187289"/>
                </a:lnTo>
                <a:quadBezTo>
                  <a:pt x="0" y="0"/>
                  <a:pt x="187289" y="0"/>
                </a:quadBezTo>
                <a:close/>
              </a:path>
            </a:pathLst>
          </a:custGeom>
          <a:solidFill>
            <a:srgbClr val="E88E23">
              <a:alpha val="50000"/>
            </a:srgbClr>
          </a:solidFill>
        </p:spPr>
      </p:sp>
      <p:sp>
        <p:nvSpPr>
          <p:cNvPr id="12" name="Shape 10"/>
          <p:cNvSpPr/>
          <p:nvPr/>
        </p:nvSpPr>
        <p:spPr>
          <a:xfrm>
            <a:off x="4756823" y="1144931"/>
            <a:ext cx="395983" cy="395983"/>
          </a:xfrm>
          <a:custGeom>
            <a:avLst/>
            <a:gdLst/>
            <a:ahLst/>
            <a:cxnLst/>
            <a:rect l="l" t="t" r="r" b="b"/>
            <a:pathLst>
              <a:path w="395983" h="395983">
                <a:moveTo>
                  <a:pt x="197992" y="0"/>
                </a:moveTo>
                <a:moveTo>
                  <a:pt x="197992" y="0"/>
                </a:moveTo>
                <a:cubicBezTo>
                  <a:pt x="307266" y="0"/>
                  <a:pt x="395983" y="88717"/>
                  <a:pt x="395983" y="197992"/>
                </a:cubicBezTo>
                <a:cubicBezTo>
                  <a:pt x="395983" y="307266"/>
                  <a:pt x="307266" y="395983"/>
                  <a:pt x="197992" y="395983"/>
                </a:cubicBezTo>
                <a:cubicBezTo>
                  <a:pt x="88717" y="395983"/>
                  <a:pt x="0" y="307266"/>
                  <a:pt x="0" y="197992"/>
                </a:cubicBezTo>
                <a:cubicBezTo>
                  <a:pt x="0" y="88717"/>
                  <a:pt x="88717" y="0"/>
                  <a:pt x="197992" y="0"/>
                </a:cubicBezTo>
                <a:close/>
              </a:path>
            </a:pathLst>
          </a:custGeom>
          <a:solidFill>
            <a:srgbClr val="E88E23"/>
          </a:solidFill>
        </p:spPr>
      </p:sp>
      <p:sp>
        <p:nvSpPr>
          <p:cNvPr id="13" name="Text 11"/>
          <p:cNvSpPr/>
          <p:nvPr/>
        </p:nvSpPr>
        <p:spPr>
          <a:xfrm>
            <a:off x="4659330" y="1093034"/>
            <a:ext cx="590969" cy="484632"/>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1585" b="1"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14" name="Shape 12"/>
          <p:cNvSpPr/>
          <p:nvPr/>
        </p:nvSpPr>
        <p:spPr>
          <a:xfrm>
            <a:off x="3299836" y="2447708"/>
            <a:ext cx="2356811" cy="0"/>
          </a:xfrm>
          <a:custGeom>
            <a:avLst/>
            <a:gdLst/>
            <a:ahLst/>
            <a:cxnLst/>
            <a:rect l="l" t="t" r="r" b="b"/>
            <a:pathLst>
              <a:path w="2356811">
                <a:moveTo>
                  <a:pt x="2356811" y="0"/>
                </a:moveTo>
                <a:moveTo>
                  <a:pt x="2356811" y="0"/>
                </a:moveTo>
                <a:lnTo>
                  <a:pt x="0" y="0"/>
                </a:lnTo>
              </a:path>
            </a:pathLst>
          </a:custGeom>
          <a:noFill/>
          <a:ln w="19050">
            <a:solidFill>
              <a:srgbClr val="E88E23"/>
            </a:solidFill>
            <a:prstDash val="solid"/>
            <a:headEnd type="arrow"/>
            <a:tailEnd type="arrow"/>
          </a:ln>
        </p:spPr>
      </p:sp>
      <p:sp>
        <p:nvSpPr>
          <p:cNvPr id="15" name="Shape 13"/>
          <p:cNvSpPr/>
          <p:nvPr/>
        </p:nvSpPr>
        <p:spPr>
          <a:xfrm>
            <a:off x="5656511" y="2447708"/>
            <a:ext cx="2356811" cy="0"/>
          </a:xfrm>
          <a:custGeom>
            <a:avLst/>
            <a:gdLst/>
            <a:ahLst/>
            <a:cxnLst/>
            <a:rect l="l" t="t" r="r" b="b"/>
            <a:pathLst>
              <a:path w="2356811">
                <a:moveTo>
                  <a:pt x="2356811" y="0"/>
                </a:moveTo>
                <a:moveTo>
                  <a:pt x="2356811" y="0"/>
                </a:moveTo>
                <a:lnTo>
                  <a:pt x="0" y="0"/>
                </a:lnTo>
              </a:path>
            </a:pathLst>
          </a:custGeom>
          <a:noFill/>
          <a:ln w="19050">
            <a:solidFill>
              <a:srgbClr val="E88E23"/>
            </a:solidFill>
            <a:prstDash val="solid"/>
            <a:headEnd type="arrow"/>
            <a:tailEnd type="arrow"/>
          </a:ln>
        </p:spPr>
      </p:sp>
      <p:sp>
        <p:nvSpPr>
          <p:cNvPr id="16" name="Text 14"/>
          <p:cNvSpPr/>
          <p:nvPr/>
        </p:nvSpPr>
        <p:spPr>
          <a:xfrm>
            <a:off x="1132554" y="966385"/>
            <a:ext cx="3291840" cy="456565"/>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空间设计</a:t>
            </a:r>
            <a:endParaRPr lang="en-US" sz="1440" dirty="0"/>
          </a:p>
        </p:txBody>
      </p:sp>
      <p:sp>
        <p:nvSpPr>
          <p:cNvPr id="17" name="Text 15"/>
          <p:cNvSpPr/>
          <p:nvPr/>
        </p:nvSpPr>
        <p:spPr>
          <a:xfrm>
            <a:off x="1132554" y="1313239"/>
            <a:ext cx="3291840" cy="841248"/>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在设计自主游戏环境时，重要的是遵循空间开放性和安全性的原则，同时确保材料的多样性和可访问性，以激发幼儿的探索欲和创造力。</a:t>
            </a:r>
            <a:endParaRPr lang="en-US" sz="1440" dirty="0"/>
          </a:p>
        </p:txBody>
      </p:sp>
      <p:sp>
        <p:nvSpPr>
          <p:cNvPr id="18" name="Text 16"/>
          <p:cNvSpPr/>
          <p:nvPr/>
        </p:nvSpPr>
        <p:spPr>
          <a:xfrm>
            <a:off x="3196290" y="2539757"/>
            <a:ext cx="3291765" cy="490855"/>
          </a:xfrm>
          <a:prstGeom prst="rect">
            <a:avLst/>
          </a:prstGeom>
          <a:noFill/>
        </p:spPr>
        <p:txBody>
          <a:bodyPr wrap="square" lIns="95250" tIns="95250" rIns="95250" bIns="95250" rtlCol="0" anchor="t">
            <a:spAutoFit/>
          </a:bodyPr>
          <a:lstStyle/>
          <a:p>
            <a:pPr marL="0" indent="0">
              <a:lnSpc>
                <a:spcPct val="113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材料</a:t>
            </a: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投放</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19" name="Text 17"/>
          <p:cNvSpPr/>
          <p:nvPr/>
        </p:nvSpPr>
        <p:spPr>
          <a:xfrm>
            <a:off x="3195955" y="2886710"/>
            <a:ext cx="4128135" cy="721360"/>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陈鹤琴先生指出，“幼儿玩的玩物是要‘活’的，不要‘死’的”。其中“活”的材料不仅指有生命的事物，还指具有变化性与灵活性的、幼儿不容易玩腻的材料</a:t>
            </a:r>
            <a:r>
              <a:rPr lang="zh-CN" alt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zh-CN" alt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20" name="Text 18"/>
          <p:cNvSpPr/>
          <p:nvPr/>
        </p:nvSpPr>
        <p:spPr>
          <a:xfrm>
            <a:off x="5314241" y="966385"/>
            <a:ext cx="3292479" cy="490855"/>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备用空间环境</a:t>
            </a:r>
            <a:endPar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21" name="Text 19"/>
          <p:cNvSpPr/>
          <p:nvPr/>
        </p:nvSpPr>
        <p:spPr>
          <a:xfrm>
            <a:off x="5314880" y="1313239"/>
            <a:ext cx="3291840" cy="588645"/>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备用空间环境是指能让幼儿独立地依据自己的想象进行创作的空间环境，即空间上的留白</a:t>
            </a:r>
            <a:r>
              <a:rPr lang="zh-CN" altLang="en-US" sz="1440" dirty="0"/>
              <a:t>。</a:t>
            </a:r>
            <a:endParaRPr lang="zh-CN" altLang="en-US" sz="144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56565"/>
          </a:xfrm>
          <a:prstGeom prst="rect">
            <a:avLst/>
          </a:prstGeom>
          <a:noFill/>
        </p:spPr>
        <p:txBody>
          <a:bodyPr wrap="square" lIns="95250" tIns="95250" rIns="95250" bIns="95250" rtlCol="0" anchor="t">
            <a:spAutoFit/>
          </a:bodyPr>
          <a:lstStyle/>
          <a:p>
            <a:pPr marL="0" indent="0">
              <a:lnSpc>
                <a:spcPct val="100000"/>
              </a:lnSpc>
              <a:spcBef>
                <a:spcPts val="375"/>
              </a:spcBef>
              <a:buNone/>
            </a:pPr>
            <a:r>
              <a:rPr lang="zh-CN" alt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生成</a:t>
            </a: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园本课程</a:t>
            </a:r>
            <a:endParaRPr lang="en-US" sz="1440" dirty="0"/>
          </a:p>
        </p:txBody>
      </p:sp>
      <p:pic>
        <p:nvPicPr>
          <p:cNvPr id="4" name="Image 0" descr="https://sgw-dx.xf-yun.com/api/v1/sparkdesk/_1737185204173f4c2538d9d69439fbe994fc8e091a4a4.jpg?authorization=c2ltcGxlLWp3dCBhaz1zcGFya2Rlc2s4MDAwMDAwMDAwMDE7ZXhwPTMzMTM5ODUyMDQ7YWxnbz1obWFjLXNoYTI1NjtzaWc9L0tHS2pJOE9Zc3VDWEtBUXlvTEJ5eml6akJNckhLSU04RE9QV0FtS04wYz0=&amp;x_location=7YfmxI7B7uKO7jlRxIftd60ag5D="/>
          <p:cNvPicPr>
            <a:picLocks noChangeAspect="1"/>
          </p:cNvPicPr>
          <p:nvPr>
            <p:custDataLst>
              <p:tags r:id="rId2"/>
            </p:custDataLst>
          </p:nvPr>
        </p:nvPicPr>
        <p:blipFill>
          <a:blip r:embed="rId3"/>
          <a:srcRect/>
          <a:stretch>
            <a:fillRect/>
          </a:stretch>
        </p:blipFill>
        <p:spPr>
          <a:xfrm>
            <a:off x="505361" y="2646298"/>
            <a:ext cx="2516140" cy="1415329"/>
          </a:xfrm>
          <a:prstGeom prst="rect">
            <a:avLst/>
          </a:prstGeom>
        </p:spPr>
      </p:pic>
      <p:sp>
        <p:nvSpPr>
          <p:cNvPr id="5" name="Text 2"/>
          <p:cNvSpPr/>
          <p:nvPr>
            <p:custDataLst>
              <p:tags r:id="rId4"/>
            </p:custDataLst>
          </p:nvPr>
        </p:nvSpPr>
        <p:spPr>
          <a:xfrm>
            <a:off x="455940" y="826507"/>
            <a:ext cx="2614983"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园本课程的初步构思</a:t>
            </a:r>
            <a:endParaRPr lang="en-US" sz="1440" dirty="0"/>
          </a:p>
        </p:txBody>
      </p:sp>
      <p:sp>
        <p:nvSpPr>
          <p:cNvPr id="6" name="Text 3"/>
          <p:cNvSpPr/>
          <p:nvPr>
            <p:custDataLst>
              <p:tags r:id="rId5"/>
            </p:custDataLst>
          </p:nvPr>
        </p:nvSpPr>
        <p:spPr>
          <a:xfrm>
            <a:off x="3247889" y="1290078"/>
            <a:ext cx="2614983"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经过初步构思后，教师需要对园本课程的内容进行详细规划，包括确定教学活动、准备教学材料以及设计评估方式，确保每一环节都能有效地促进幼儿的学习和发展。</a:t>
            </a:r>
            <a:endParaRPr lang="en-US" sz="1440" dirty="0"/>
          </a:p>
        </p:txBody>
      </p:sp>
      <p:pic>
        <p:nvPicPr>
          <p:cNvPr id="7" name="Image 1" descr="https://sgw-dx.xf-yun.com/api/v1/sparkdesk/_173718520689022fc4016843b4860b9c2787483dd31b6.jpg?authorization=c2ltcGxlLWp3dCBhaz1zcGFya2Rlc2s4MDAwMDAwMDAwMDE7ZXhwPTMzMTM5ODUyMDY7YWxnbz1obWFjLXNoYTI1NjtzaWc9SDFyYXFTYVJxWkhUdnczN3RmZ3RDQUljU1N2OU9XK3BpK2FocHkyTVFsWT0=&amp;x_location=7YfmxI7B7uKO7jlRxIftd60ag5D="/>
          <p:cNvPicPr>
            <a:picLocks noChangeAspect="1"/>
          </p:cNvPicPr>
          <p:nvPr>
            <p:custDataLst>
              <p:tags r:id="rId6"/>
            </p:custDataLst>
          </p:nvPr>
        </p:nvPicPr>
        <p:blipFill>
          <a:blip r:embed="rId7"/>
          <a:srcRect l="154" r="154"/>
          <a:stretch>
            <a:fillRect/>
          </a:stretch>
        </p:blipFill>
        <p:spPr>
          <a:xfrm>
            <a:off x="3297311" y="2646298"/>
            <a:ext cx="2516140" cy="1415329"/>
          </a:xfrm>
          <a:prstGeom prst="rect">
            <a:avLst/>
          </a:prstGeom>
        </p:spPr>
      </p:pic>
      <p:sp>
        <p:nvSpPr>
          <p:cNvPr id="8" name="Text 4"/>
          <p:cNvSpPr/>
          <p:nvPr>
            <p:custDataLst>
              <p:tags r:id="rId8"/>
            </p:custDataLst>
          </p:nvPr>
        </p:nvSpPr>
        <p:spPr>
          <a:xfrm>
            <a:off x="3247889" y="826507"/>
            <a:ext cx="2614983"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课程内容的详细规划</a:t>
            </a:r>
            <a:endParaRPr lang="en-US" sz="1440" dirty="0"/>
          </a:p>
        </p:txBody>
      </p:sp>
      <p:sp>
        <p:nvSpPr>
          <p:cNvPr id="9" name="Text 5"/>
          <p:cNvSpPr/>
          <p:nvPr>
            <p:custDataLst>
              <p:tags r:id="rId9"/>
            </p:custDataLst>
          </p:nvPr>
        </p:nvSpPr>
        <p:spPr>
          <a:xfrm>
            <a:off x="6031158" y="1290078"/>
            <a:ext cx="2656902"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在园本课程实施过程中，教师要密切观察幼儿的反应和学习效果，收集反馈信息，并根据实际需要对课程内容进行调整优化，以提高课程的有效性和适应性。</a:t>
            </a:r>
            <a:endParaRPr lang="en-US" sz="1440" dirty="0"/>
          </a:p>
        </p:txBody>
      </p:sp>
      <p:pic>
        <p:nvPicPr>
          <p:cNvPr id="10" name="Image 2" descr="https://sgw-dx.xf-yun.com/api/v1/sparkdesk/_17371852101664a1663d0cf0f45878b21479544f7ac8e.jpg?authorization=c2ltcGxlLWp3dCBhaz1zcGFya2Rlc2s4MDAwMDAwMDAwMDE7ZXhwPTMzMTM5ODUyMTA7YWxnbz1obWFjLXNoYTI1NjtzaWc9ekFPdGY3bFZsamQ0OEFaMHM3dFVOMHYxNG9WL05YTHVVY1R6SFdWdUNxST0=&amp;x_location=7YfmxI7B7uKO7jlRxIftd60ag5D="/>
          <p:cNvPicPr>
            <a:picLocks noChangeAspect="1"/>
          </p:cNvPicPr>
          <p:nvPr>
            <p:custDataLst>
              <p:tags r:id="rId10"/>
            </p:custDataLst>
          </p:nvPr>
        </p:nvPicPr>
        <p:blipFill>
          <a:blip r:embed="rId11"/>
          <a:srcRect l="154" r="154"/>
          <a:stretch>
            <a:fillRect/>
          </a:stretch>
        </p:blipFill>
        <p:spPr>
          <a:xfrm>
            <a:off x="6101539" y="2646298"/>
            <a:ext cx="2516140" cy="1415329"/>
          </a:xfrm>
          <a:prstGeom prst="rect">
            <a:avLst/>
          </a:prstGeom>
        </p:spPr>
      </p:pic>
      <p:sp>
        <p:nvSpPr>
          <p:cNvPr id="11" name="Text 6"/>
          <p:cNvSpPr/>
          <p:nvPr>
            <p:custDataLst>
              <p:tags r:id="rId12"/>
            </p:custDataLst>
          </p:nvPr>
        </p:nvSpPr>
        <p:spPr>
          <a:xfrm>
            <a:off x="6031158" y="826507"/>
            <a:ext cx="2656902" cy="4480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实施与反馈调整</a:t>
            </a:r>
            <a:endParaRPr lang="en-US" sz="1440" dirty="0"/>
          </a:p>
        </p:txBody>
      </p:sp>
      <p:sp>
        <p:nvSpPr>
          <p:cNvPr id="12" name="Text 7"/>
          <p:cNvSpPr/>
          <p:nvPr>
            <p:custDataLst>
              <p:tags r:id="rId13"/>
            </p:custDataLst>
          </p:nvPr>
        </p:nvSpPr>
        <p:spPr>
          <a:xfrm>
            <a:off x="455940" y="1290078"/>
            <a:ext cx="2614983"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在开发园本课程的初期，教师需基于幼儿的兴趣和需求，结合幼儿园的教育理念，进行课程主题的初步构思，确保课程内容既符合教育目标又吸引幼儿参与。</a:t>
            </a:r>
            <a:endParaRPr lang="en-US" sz="144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8139" y="1771560"/>
            <a:ext cx="4452077" cy="14173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6480" b="1" dirty="0">
                <a:solidFill>
                  <a:srgbClr val="E88E23">
                    <a:alpha val="10000"/>
                  </a:srgbClr>
                </a:solidFill>
                <a:latin typeface="微软雅黑" panose="020B0503020204020204" pitchFamily="34" charset="-122"/>
                <a:ea typeface="微软雅黑" panose="020B0503020204020204" pitchFamily="34" charset="-122"/>
                <a:cs typeface="微软雅黑" panose="020B0503020204020204" pitchFamily="34" charset="-120"/>
              </a:rPr>
              <a:t>THANKS</a:t>
            </a:r>
            <a:endParaRPr lang="en-US" sz="1440" dirty="0"/>
          </a:p>
        </p:txBody>
      </p:sp>
      <p:sp>
        <p:nvSpPr>
          <p:cNvPr id="3" name="Text 1"/>
          <p:cNvSpPr/>
          <p:nvPr/>
        </p:nvSpPr>
        <p:spPr>
          <a:xfrm>
            <a:off x="1020094" y="1584108"/>
            <a:ext cx="3468168" cy="76809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461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感谢观看</a:t>
            </a:r>
            <a:endParaRPr lang="en-US" sz="144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36721" y="1505542"/>
            <a:ext cx="1627924" cy="11338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7490" b="1" dirty="0">
                <a:solidFill>
                  <a:srgbClr val="7E4400">
                    <a:alpha val="20000"/>
                  </a:srgbClr>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3" name="Text 1"/>
          <p:cNvSpPr/>
          <p:nvPr/>
        </p:nvSpPr>
        <p:spPr>
          <a:xfrm>
            <a:off x="3974588" y="2464925"/>
            <a:ext cx="4152190" cy="731520"/>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创设日常生活环境</a:t>
            </a:r>
            <a:endParaRPr lang="en-US" sz="144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56565"/>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一、认识日常生活教育</a:t>
            </a:r>
            <a:endPar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endParaRPr>
          </a:p>
        </p:txBody>
      </p:sp>
      <p:pic>
        <p:nvPicPr>
          <p:cNvPr id="4" name="Image 0" descr="https://sgw-dx.xf-yun.com/api/v1/sparkdesk/_1737185172532de43c02935424799b765d68a8ef8d5e3.jpg?authorization=c2ltcGxlLWp3dCBhaz1zcGFya2Rlc2s4MDAwMDAwMDAwMDE7ZXhwPTMzMTM5ODUxNzI7YWxnbz1obWFjLXNoYTI1NjtzaWc9NGg1bjlWUG9ZS1doaTFHWTNDM08raGlrb1g3KzhJZUhzSTNnQUQxYWE0TT0=&amp;x_location=7YfmxI7B7uKO7jlRxIftd60ag5D="/>
          <p:cNvPicPr>
            <a:picLocks noChangeAspect="1"/>
          </p:cNvPicPr>
          <p:nvPr>
            <p:custDataLst>
              <p:tags r:id="rId2"/>
            </p:custDataLst>
          </p:nvPr>
        </p:nvPicPr>
        <p:blipFill>
          <a:blip r:embed="rId3"/>
          <a:srcRect/>
          <a:stretch>
            <a:fillRect/>
          </a:stretch>
        </p:blipFill>
        <p:spPr>
          <a:xfrm>
            <a:off x="1288316" y="2647568"/>
            <a:ext cx="2516140" cy="1415329"/>
          </a:xfrm>
          <a:prstGeom prst="rect">
            <a:avLst/>
          </a:prstGeom>
        </p:spPr>
      </p:pic>
      <p:sp>
        <p:nvSpPr>
          <p:cNvPr id="5" name="Text 2"/>
          <p:cNvSpPr/>
          <p:nvPr>
            <p:custDataLst>
              <p:tags r:id="rId4"/>
            </p:custDataLst>
          </p:nvPr>
        </p:nvSpPr>
        <p:spPr>
          <a:xfrm>
            <a:off x="1189365" y="826507"/>
            <a:ext cx="2614983" cy="456565"/>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zh-CN" alt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日常生活</a:t>
            </a: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教育</a:t>
            </a:r>
            <a:r>
              <a:rPr lang="zh-CN" alt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的</a:t>
            </a:r>
            <a:r>
              <a:rPr lang="zh-CN" alt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意义</a:t>
            </a:r>
            <a:endParaRPr lang="zh-CN" alt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6" name="Text 3"/>
          <p:cNvSpPr/>
          <p:nvPr>
            <p:custDataLst>
              <p:tags r:id="rId5"/>
            </p:custDataLst>
          </p:nvPr>
        </p:nvSpPr>
        <p:spPr>
          <a:xfrm>
            <a:off x="4678544" y="1290078"/>
            <a:ext cx="2614983"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在蒙氏教育中，环境被视为“第三位教师”，教室的布局和材料的选择都是为了促进儿童的自我发现和自我学习，创造一个有序且富有挑战性的学习空间。</a:t>
            </a:r>
            <a:endParaRPr lang="en-US" sz="1440" dirty="0"/>
          </a:p>
        </p:txBody>
      </p:sp>
      <p:pic>
        <p:nvPicPr>
          <p:cNvPr id="7" name="Image 1" descr="https://sgw-dx.xf-yun.com/api/v1/sparkdesk/_17371851756578c11ca7ed45844649518a397f0cec9d2.jpg?authorization=c2ltcGxlLWp3dCBhaz1zcGFya2Rlc2s4MDAwMDAwMDAwMDE7ZXhwPTMzMTM5ODUxNzU7YWxnbz1obWFjLXNoYTI1NjtzaWc9NkY5Z05sNHNvc0haaXpyN1Avam9jdE54cmVsdDNCRHlpZFVGSU1RKzZOWT0=&amp;x_location=7YfmxI7B7uKO7jlRxIftd60ag5D="/>
          <p:cNvPicPr>
            <a:picLocks noChangeAspect="1"/>
          </p:cNvPicPr>
          <p:nvPr>
            <p:custDataLst>
              <p:tags r:id="rId6"/>
            </p:custDataLst>
          </p:nvPr>
        </p:nvPicPr>
        <p:blipFill>
          <a:blip r:embed="rId7"/>
          <a:srcRect l="154" r="154"/>
          <a:stretch>
            <a:fillRect/>
          </a:stretch>
        </p:blipFill>
        <p:spPr>
          <a:xfrm>
            <a:off x="4832741" y="2646298"/>
            <a:ext cx="2516140" cy="1415329"/>
          </a:xfrm>
          <a:prstGeom prst="rect">
            <a:avLst/>
          </a:prstGeom>
        </p:spPr>
      </p:pic>
      <p:sp>
        <p:nvSpPr>
          <p:cNvPr id="8" name="Text 4"/>
          <p:cNvSpPr/>
          <p:nvPr>
            <p:custDataLst>
              <p:tags r:id="rId8"/>
            </p:custDataLst>
          </p:nvPr>
        </p:nvSpPr>
        <p:spPr>
          <a:xfrm>
            <a:off x="4678544" y="833492"/>
            <a:ext cx="2614983" cy="456565"/>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zh-CN" alt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日常生活</a:t>
            </a:r>
            <a:r>
              <a:rPr 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教育的</a:t>
            </a:r>
            <a:r>
              <a:rPr lang="zh-CN" alt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rPr>
              <a:t>目的</a:t>
            </a:r>
            <a:endParaRPr lang="zh-CN" altLang="en-US" sz="1730" b="1" dirty="0">
              <a:solidFill>
                <a:srgbClr val="BB6100"/>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12" name="Text 7"/>
          <p:cNvSpPr/>
          <p:nvPr>
            <p:custDataLst>
              <p:tags r:id="rId9"/>
            </p:custDataLst>
          </p:nvPr>
        </p:nvSpPr>
        <p:spPr>
          <a:xfrm>
            <a:off x="1189365" y="1366913"/>
            <a:ext cx="2614983"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蒙台梭利教育强调“生活即教育”，认为通过日常生活活动，儿童可以在自然的环境中学习和成长，这种教育方式注重培养孩子的自主性和独立性。</a:t>
            </a:r>
            <a:endParaRPr lang="en-US" sz="144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认识日常生活教育意义</a:t>
            </a:r>
            <a:endParaRPr lang="en-US" sz="1440" dirty="0"/>
          </a:p>
        </p:txBody>
      </p:sp>
      <p:sp>
        <p:nvSpPr>
          <p:cNvPr id="4" name="Shape 2"/>
          <p:cNvSpPr/>
          <p:nvPr/>
        </p:nvSpPr>
        <p:spPr>
          <a:xfrm>
            <a:off x="447956" y="1929366"/>
            <a:ext cx="8248087" cy="2346713"/>
          </a:xfrm>
          <a:custGeom>
            <a:avLst/>
            <a:gdLst/>
            <a:ahLst/>
            <a:cxnLst/>
            <a:rect l="l" t="t" r="r" b="b"/>
            <a:pathLst>
              <a:path w="8248087" h="2346713">
                <a:moveTo>
                  <a:pt x="293339" y="0"/>
                </a:moveTo>
                <a:moveTo>
                  <a:pt x="293339" y="0"/>
                </a:moveTo>
                <a:lnTo>
                  <a:pt x="7954748" y="0"/>
                </a:lnTo>
                <a:quadBezTo>
                  <a:pt x="8248087" y="0"/>
                  <a:pt x="8248087" y="293339"/>
                </a:quadBezTo>
                <a:lnTo>
                  <a:pt x="8248087" y="2053374"/>
                </a:lnTo>
                <a:quadBezTo>
                  <a:pt x="8248087" y="2346713"/>
                  <a:pt x="7954748" y="2346713"/>
                </a:quadBezTo>
                <a:lnTo>
                  <a:pt x="293339" y="2346713"/>
                </a:lnTo>
                <a:quadBezTo>
                  <a:pt x="0" y="2346713"/>
                  <a:pt x="0" y="2053374"/>
                </a:quadBezTo>
                <a:lnTo>
                  <a:pt x="0" y="293339"/>
                </a:lnTo>
                <a:quadBezTo>
                  <a:pt x="0" y="0"/>
                  <a:pt x="293339" y="0"/>
                </a:quadBezTo>
                <a:close/>
              </a:path>
            </a:pathLst>
          </a:custGeom>
          <a:solidFill>
            <a:srgbClr val="E88E23">
              <a:alpha val="10000"/>
            </a:srgbClr>
          </a:solidFill>
          <a:ln w="19050">
            <a:solidFill>
              <a:srgbClr val="E88E23"/>
            </a:solidFill>
            <a:prstDash val="solid"/>
          </a:ln>
        </p:spPr>
      </p:sp>
      <p:pic>
        <p:nvPicPr>
          <p:cNvPr id="5" name="Image 0" descr="preencoded.png"/>
          <p:cNvPicPr>
            <a:picLocks noChangeAspect="1"/>
          </p:cNvPicPr>
          <p:nvPr/>
        </p:nvPicPr>
        <p:blipFill>
          <a:blip r:embed="rId2"/>
          <a:stretch>
            <a:fillRect/>
          </a:stretch>
        </p:blipFill>
        <p:spPr>
          <a:xfrm>
            <a:off x="2041139" y="867420"/>
            <a:ext cx="914400" cy="914400"/>
          </a:xfrm>
          <a:prstGeom prst="rect">
            <a:avLst/>
          </a:prstGeom>
        </p:spPr>
      </p:pic>
      <p:pic>
        <p:nvPicPr>
          <p:cNvPr id="6" name="Image 1" descr="preencoded.png"/>
          <p:cNvPicPr>
            <a:picLocks noChangeAspect="1"/>
          </p:cNvPicPr>
          <p:nvPr/>
        </p:nvPicPr>
        <p:blipFill>
          <a:blip r:embed="rId2"/>
          <a:stretch>
            <a:fillRect/>
          </a:stretch>
        </p:blipFill>
        <p:spPr>
          <a:xfrm flipH="1">
            <a:off x="1126739" y="867420"/>
            <a:ext cx="914400" cy="914400"/>
          </a:xfrm>
          <a:prstGeom prst="rect">
            <a:avLst/>
          </a:prstGeom>
        </p:spPr>
      </p:pic>
      <p:sp>
        <p:nvSpPr>
          <p:cNvPr id="7" name="Text 3"/>
          <p:cNvSpPr/>
          <p:nvPr/>
        </p:nvSpPr>
        <p:spPr>
          <a:xfrm>
            <a:off x="1636445" y="995436"/>
            <a:ext cx="784215" cy="58521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317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8" name="Shape 4"/>
          <p:cNvSpPr/>
          <p:nvPr/>
        </p:nvSpPr>
        <p:spPr>
          <a:xfrm>
            <a:off x="1745836"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9" name="Shape 5"/>
          <p:cNvSpPr/>
          <p:nvPr/>
        </p:nvSpPr>
        <p:spPr>
          <a:xfrm>
            <a:off x="1949699"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solidFill>
        </p:spPr>
      </p:sp>
      <p:sp>
        <p:nvSpPr>
          <p:cNvPr id="10" name="Shape 6"/>
          <p:cNvSpPr/>
          <p:nvPr/>
        </p:nvSpPr>
        <p:spPr>
          <a:xfrm>
            <a:off x="2153562"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11" name="Text 7"/>
          <p:cNvSpPr/>
          <p:nvPr/>
        </p:nvSpPr>
        <p:spPr>
          <a:xfrm>
            <a:off x="699373" y="2045733"/>
            <a:ext cx="2657392" cy="402336"/>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日常生活教育的核心价值</a:t>
            </a:r>
            <a:endParaRPr lang="en-US" sz="1440" dirty="0"/>
          </a:p>
        </p:txBody>
      </p:sp>
      <p:sp>
        <p:nvSpPr>
          <p:cNvPr id="12" name="Text 8"/>
          <p:cNvSpPr/>
          <p:nvPr/>
        </p:nvSpPr>
        <p:spPr>
          <a:xfrm>
            <a:off x="825904" y="2448069"/>
            <a:ext cx="2430470"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蒙氏教育强调“生活即教育”，通过日常活动培养幼儿自理能力，促进其精细动作与大运动的发展，为幼儿的全面发展奠定基础。</a:t>
            </a:r>
            <a:endParaRPr lang="en-US" sz="1440" dirty="0"/>
          </a:p>
        </p:txBody>
      </p:sp>
      <p:pic>
        <p:nvPicPr>
          <p:cNvPr id="13" name="Image 2" descr="preencoded.png"/>
          <p:cNvPicPr>
            <a:picLocks noChangeAspect="1"/>
          </p:cNvPicPr>
          <p:nvPr/>
        </p:nvPicPr>
        <p:blipFill>
          <a:blip r:embed="rId2"/>
          <a:stretch>
            <a:fillRect/>
          </a:stretch>
        </p:blipFill>
        <p:spPr>
          <a:xfrm>
            <a:off x="4572000" y="867420"/>
            <a:ext cx="914400" cy="914400"/>
          </a:xfrm>
          <a:prstGeom prst="rect">
            <a:avLst/>
          </a:prstGeom>
        </p:spPr>
      </p:pic>
      <p:pic>
        <p:nvPicPr>
          <p:cNvPr id="14" name="Image 3" descr="preencoded.png"/>
          <p:cNvPicPr>
            <a:picLocks noChangeAspect="1"/>
          </p:cNvPicPr>
          <p:nvPr/>
        </p:nvPicPr>
        <p:blipFill>
          <a:blip r:embed="rId2"/>
          <a:stretch>
            <a:fillRect/>
          </a:stretch>
        </p:blipFill>
        <p:spPr>
          <a:xfrm flipH="1">
            <a:off x="3657600" y="867420"/>
            <a:ext cx="914400" cy="914400"/>
          </a:xfrm>
          <a:prstGeom prst="rect">
            <a:avLst/>
          </a:prstGeom>
        </p:spPr>
      </p:pic>
      <p:sp>
        <p:nvSpPr>
          <p:cNvPr id="15" name="Text 9"/>
          <p:cNvSpPr/>
          <p:nvPr/>
        </p:nvSpPr>
        <p:spPr>
          <a:xfrm>
            <a:off x="4152608" y="995436"/>
            <a:ext cx="849850" cy="58521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317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6" name="Text 10"/>
          <p:cNvSpPr/>
          <p:nvPr/>
        </p:nvSpPr>
        <p:spPr>
          <a:xfrm>
            <a:off x="3356765" y="2045733"/>
            <a:ext cx="2620267" cy="402336"/>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日常生活教育的具体内容</a:t>
            </a:r>
            <a:endParaRPr lang="en-US" sz="1440" dirty="0"/>
          </a:p>
        </p:txBody>
      </p:sp>
      <p:sp>
        <p:nvSpPr>
          <p:cNvPr id="17" name="Text 11"/>
          <p:cNvSpPr/>
          <p:nvPr/>
        </p:nvSpPr>
        <p:spPr>
          <a:xfrm>
            <a:off x="3356765" y="2448069"/>
            <a:ext cx="2430470" cy="1060704"/>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蒙氏日常生活教育涵盖取水、补充、清洁等多个方面，通过实际操作教具，引导幼儿学习基本生活技能，增强其独立性和责任感。</a:t>
            </a:r>
            <a:endParaRPr lang="en-US" sz="1440" dirty="0"/>
          </a:p>
        </p:txBody>
      </p:sp>
      <p:pic>
        <p:nvPicPr>
          <p:cNvPr id="18" name="Image 4" descr="preencoded.png"/>
          <p:cNvPicPr>
            <a:picLocks noChangeAspect="1"/>
          </p:cNvPicPr>
          <p:nvPr/>
        </p:nvPicPr>
        <p:blipFill>
          <a:blip r:embed="rId2"/>
          <a:stretch>
            <a:fillRect/>
          </a:stretch>
        </p:blipFill>
        <p:spPr>
          <a:xfrm>
            <a:off x="7102861" y="867420"/>
            <a:ext cx="914400" cy="914400"/>
          </a:xfrm>
          <a:prstGeom prst="rect">
            <a:avLst/>
          </a:prstGeom>
        </p:spPr>
      </p:pic>
      <p:pic>
        <p:nvPicPr>
          <p:cNvPr id="19" name="Image 5" descr="preencoded.png"/>
          <p:cNvPicPr>
            <a:picLocks noChangeAspect="1"/>
          </p:cNvPicPr>
          <p:nvPr/>
        </p:nvPicPr>
        <p:blipFill>
          <a:blip r:embed="rId2"/>
          <a:stretch>
            <a:fillRect/>
          </a:stretch>
        </p:blipFill>
        <p:spPr>
          <a:xfrm flipH="1">
            <a:off x="6188461" y="867420"/>
            <a:ext cx="914400" cy="914400"/>
          </a:xfrm>
          <a:prstGeom prst="rect">
            <a:avLst/>
          </a:prstGeom>
        </p:spPr>
      </p:pic>
      <p:sp>
        <p:nvSpPr>
          <p:cNvPr id="20" name="Text 12"/>
          <p:cNvSpPr/>
          <p:nvPr/>
        </p:nvSpPr>
        <p:spPr>
          <a:xfrm>
            <a:off x="6676289" y="995436"/>
            <a:ext cx="817032" cy="58521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317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21" name="Text 13"/>
          <p:cNvSpPr/>
          <p:nvPr/>
        </p:nvSpPr>
        <p:spPr>
          <a:xfrm>
            <a:off x="5887626" y="2045733"/>
            <a:ext cx="2563029" cy="402336"/>
          </a:xfrm>
          <a:prstGeom prst="rect">
            <a:avLst/>
          </a:prstGeom>
          <a:noFill/>
        </p:spPr>
        <p:txBody>
          <a:bodyPr wrap="square" lIns="95250" tIns="95250" rIns="95250" bIns="95250" rtlCol="0" anchor="ctr">
            <a:spAutoFit/>
          </a:bodyPr>
          <a:lstStyle/>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日常生活教育对幼儿</a:t>
            </a:r>
            <a:endParaRPr lang="en-US" sz="1440" dirty="0"/>
          </a:p>
          <a:p>
            <a:pPr marL="0" indent="0" algn="ctr">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成长的意义</a:t>
            </a:r>
            <a:endParaRPr lang="en-US" sz="1440" dirty="0"/>
          </a:p>
        </p:txBody>
      </p:sp>
      <p:sp>
        <p:nvSpPr>
          <p:cNvPr id="22" name="Text 14"/>
          <p:cNvSpPr/>
          <p:nvPr/>
        </p:nvSpPr>
        <p:spPr>
          <a:xfrm>
            <a:off x="5887626" y="2448069"/>
            <a:ext cx="2430470" cy="1280160"/>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日常生活教育不仅教会幼儿基本生活技能，更重要的是培养了他们的观察力、思考力和解决问题的能力，为其未来的学习和生活打下坚实的基础。</a:t>
            </a:r>
            <a:endParaRPr lang="en-US" sz="1440" dirty="0"/>
          </a:p>
        </p:txBody>
      </p:sp>
      <p:sp>
        <p:nvSpPr>
          <p:cNvPr id="23" name="Shape 15"/>
          <p:cNvSpPr/>
          <p:nvPr/>
        </p:nvSpPr>
        <p:spPr>
          <a:xfrm>
            <a:off x="4276697"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24" name="Shape 16"/>
          <p:cNvSpPr/>
          <p:nvPr/>
        </p:nvSpPr>
        <p:spPr>
          <a:xfrm>
            <a:off x="4480560"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solidFill>
        </p:spPr>
      </p:sp>
      <p:sp>
        <p:nvSpPr>
          <p:cNvPr id="25" name="Shape 17"/>
          <p:cNvSpPr/>
          <p:nvPr/>
        </p:nvSpPr>
        <p:spPr>
          <a:xfrm>
            <a:off x="4684423"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26" name="Shape 18"/>
          <p:cNvSpPr/>
          <p:nvPr/>
        </p:nvSpPr>
        <p:spPr>
          <a:xfrm>
            <a:off x="6807558"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
        <p:nvSpPr>
          <p:cNvPr id="27" name="Shape 19"/>
          <p:cNvSpPr/>
          <p:nvPr/>
        </p:nvSpPr>
        <p:spPr>
          <a:xfrm>
            <a:off x="7011421"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solidFill>
        </p:spPr>
      </p:sp>
      <p:sp>
        <p:nvSpPr>
          <p:cNvPr id="28" name="Shape 20"/>
          <p:cNvSpPr/>
          <p:nvPr/>
        </p:nvSpPr>
        <p:spPr>
          <a:xfrm>
            <a:off x="7215284" y="1746486"/>
            <a:ext cx="182880" cy="182880"/>
          </a:xfrm>
          <a:custGeom>
            <a:avLst/>
            <a:gdLst/>
            <a:ahLst/>
            <a:cxnLst/>
            <a:rect l="l" t="t" r="r" b="b"/>
            <a:pathLst>
              <a:path w="182880" h="182880">
                <a:moveTo>
                  <a:pt x="181929" y="71448"/>
                </a:moveTo>
                <a:moveTo>
                  <a:pt x="181929" y="71448"/>
                </a:moveTo>
                <a:lnTo>
                  <a:pt x="113536" y="70396"/>
                </a:lnTo>
                <a:lnTo>
                  <a:pt x="91440" y="6212"/>
                </a:lnTo>
                <a:lnTo>
                  <a:pt x="69344" y="70396"/>
                </a:lnTo>
                <a:lnTo>
                  <a:pt x="951" y="71448"/>
                </a:lnTo>
                <a:lnTo>
                  <a:pt x="55665" y="112484"/>
                </a:lnTo>
                <a:lnTo>
                  <a:pt x="34621" y="177720"/>
                </a:lnTo>
                <a:lnTo>
                  <a:pt x="90388" y="137737"/>
                </a:lnTo>
                <a:lnTo>
                  <a:pt x="146154" y="177720"/>
                </a:lnTo>
                <a:lnTo>
                  <a:pt x="125110" y="112484"/>
                </a:lnTo>
                <a:lnTo>
                  <a:pt x="181929" y="71448"/>
                </a:lnTo>
                <a:close/>
              </a:path>
            </a:pathLst>
          </a:custGeom>
          <a:solidFill>
            <a:srgbClr val="E88E23">
              <a:alpha val="80000"/>
            </a:srgbClr>
          </a:solidFill>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介绍蒙氏教室区域</a:t>
            </a:r>
            <a:endParaRPr lang="en-US" sz="1440" dirty="0"/>
          </a:p>
        </p:txBody>
      </p:sp>
      <p:sp>
        <p:nvSpPr>
          <p:cNvPr id="4" name="Shape 2"/>
          <p:cNvSpPr/>
          <p:nvPr/>
        </p:nvSpPr>
        <p:spPr>
          <a:xfrm>
            <a:off x="695478"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88E23">
              <a:alpha val="10000"/>
            </a:srgbClr>
          </a:solidFill>
        </p:spPr>
      </p:sp>
      <p:sp>
        <p:nvSpPr>
          <p:cNvPr id="5" name="Text 3"/>
          <p:cNvSpPr/>
          <p:nvPr/>
        </p:nvSpPr>
        <p:spPr>
          <a:xfrm>
            <a:off x="768630" y="1164778"/>
            <a:ext cx="1362233"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01</a:t>
            </a:r>
            <a:endParaRPr lang="en-US" sz="1440" dirty="0"/>
          </a:p>
        </p:txBody>
      </p:sp>
      <p:sp>
        <p:nvSpPr>
          <p:cNvPr id="6" name="Text 4"/>
          <p:cNvSpPr/>
          <p:nvPr/>
        </p:nvSpPr>
        <p:spPr>
          <a:xfrm>
            <a:off x="695478" y="1672786"/>
            <a:ext cx="2377440" cy="84124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蒙氏教室的五个主要区域</a:t>
            </a:r>
            <a:endParaRPr lang="en-US" sz="1440" dirty="0"/>
          </a:p>
        </p:txBody>
      </p:sp>
      <p:sp>
        <p:nvSpPr>
          <p:cNvPr id="7" name="Text 5"/>
          <p:cNvSpPr/>
          <p:nvPr/>
        </p:nvSpPr>
        <p:spPr>
          <a:xfrm>
            <a:off x="695478" y="2184850"/>
            <a:ext cx="2516103" cy="155448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蒙氏教室通常分为五个主要区域，包括日常生活区、感官区、数学区、语言区和文化区。每个区域都根据幼儿的发展需求和兴趣进行精心设计，以促进他们的全面发展。</a:t>
            </a:r>
            <a:endParaRPr lang="en-US" sz="1440" dirty="0"/>
          </a:p>
        </p:txBody>
      </p:sp>
      <p:sp>
        <p:nvSpPr>
          <p:cNvPr id="8" name="Shape 6"/>
          <p:cNvSpPr/>
          <p:nvPr/>
        </p:nvSpPr>
        <p:spPr>
          <a:xfrm>
            <a:off x="3313949"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67C2E">
              <a:alpha val="10000"/>
            </a:srgbClr>
          </a:solidFill>
        </p:spPr>
      </p:sp>
      <p:sp>
        <p:nvSpPr>
          <p:cNvPr id="9" name="Text 7"/>
          <p:cNvSpPr/>
          <p:nvPr/>
        </p:nvSpPr>
        <p:spPr>
          <a:xfrm>
            <a:off x="3396245" y="1164778"/>
            <a:ext cx="1104990"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10" name="Text 8"/>
          <p:cNvSpPr/>
          <p:nvPr/>
        </p:nvSpPr>
        <p:spPr>
          <a:xfrm>
            <a:off x="3313949" y="1672786"/>
            <a:ext cx="2377440" cy="84124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日常生活区的设置目的与重要性</a:t>
            </a:r>
            <a:endParaRPr lang="en-US" sz="1440" dirty="0"/>
          </a:p>
        </p:txBody>
      </p:sp>
      <p:sp>
        <p:nvSpPr>
          <p:cNvPr id="11" name="Text 9"/>
          <p:cNvSpPr/>
          <p:nvPr/>
        </p:nvSpPr>
        <p:spPr>
          <a:xfrm>
            <a:off x="3313949" y="2184850"/>
            <a:ext cx="2516103" cy="182880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日常生活区是蒙氏教育中非常重要的一个部分，它旨在通过日常活动培养幼儿的自理能力和独立性。这个区域提供了各种生活技能的学习机会，如穿衣、吃饭等，帮助孩子们建立自信和责任感。</a:t>
            </a:r>
            <a:endParaRPr lang="en-US" sz="1440" dirty="0"/>
          </a:p>
        </p:txBody>
      </p:sp>
      <p:sp>
        <p:nvSpPr>
          <p:cNvPr id="12" name="Shape 10"/>
          <p:cNvSpPr/>
          <p:nvPr/>
        </p:nvSpPr>
        <p:spPr>
          <a:xfrm>
            <a:off x="5932420" y="1030470"/>
            <a:ext cx="2516103" cy="3082559"/>
          </a:xfrm>
          <a:custGeom>
            <a:avLst/>
            <a:gdLst/>
            <a:ahLst/>
            <a:cxnLst/>
            <a:rect l="l" t="t" r="r" b="b"/>
            <a:pathLst>
              <a:path w="2516103" h="3082559">
                <a:moveTo>
                  <a:pt x="314513" y="0"/>
                </a:moveTo>
                <a:moveTo>
                  <a:pt x="314513" y="0"/>
                </a:moveTo>
                <a:lnTo>
                  <a:pt x="2516103" y="0"/>
                </a:lnTo>
                <a:lnTo>
                  <a:pt x="2516103" y="2760083"/>
                </a:lnTo>
                <a:quadBezTo>
                  <a:pt x="2516103" y="3082559"/>
                  <a:pt x="2201590" y="3082559"/>
                </a:quadBezTo>
                <a:lnTo>
                  <a:pt x="0" y="3082559"/>
                </a:lnTo>
                <a:lnTo>
                  <a:pt x="0" y="322476"/>
                </a:lnTo>
                <a:quadBezTo>
                  <a:pt x="0" y="0"/>
                  <a:pt x="314513" y="0"/>
                </a:quadBezTo>
                <a:close/>
              </a:path>
            </a:pathLst>
          </a:custGeom>
          <a:solidFill>
            <a:srgbClr val="E88E23">
              <a:alpha val="10000"/>
            </a:srgbClr>
          </a:solidFill>
        </p:spPr>
      </p:sp>
      <p:sp>
        <p:nvSpPr>
          <p:cNvPr id="13" name="Text 11"/>
          <p:cNvSpPr/>
          <p:nvPr/>
        </p:nvSpPr>
        <p:spPr>
          <a:xfrm>
            <a:off x="6005572" y="1164778"/>
            <a:ext cx="1333989" cy="70408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273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03</a:t>
            </a:r>
            <a:endParaRPr lang="en-US" sz="1440" dirty="0"/>
          </a:p>
        </p:txBody>
      </p:sp>
      <p:sp>
        <p:nvSpPr>
          <p:cNvPr id="14" name="Text 12"/>
          <p:cNvSpPr/>
          <p:nvPr/>
        </p:nvSpPr>
        <p:spPr>
          <a:xfrm>
            <a:off x="5932420" y="1672786"/>
            <a:ext cx="2377440" cy="841248"/>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日常生活区各分区及所需材料</a:t>
            </a:r>
            <a:endParaRPr lang="en-US" sz="1440" dirty="0"/>
          </a:p>
        </p:txBody>
      </p:sp>
      <p:sp>
        <p:nvSpPr>
          <p:cNvPr id="15" name="Text 13"/>
          <p:cNvSpPr/>
          <p:nvPr/>
        </p:nvSpPr>
        <p:spPr>
          <a:xfrm>
            <a:off x="5932420" y="2184850"/>
            <a:ext cx="2516103" cy="1828800"/>
          </a:xfrm>
          <a:prstGeom prst="rect">
            <a:avLst/>
          </a:prstGeom>
          <a:noFill/>
        </p:spPr>
        <p:txBody>
          <a:bodyPr wrap="square" lIns="95250" tIns="95250" rIns="95250" bIns="95250" rtlCol="0" anchor="t">
            <a:spAutoFit/>
          </a:bodyPr>
          <a:lstStyle/>
          <a:p>
            <a:pPr marL="0" indent="0" algn="just">
              <a:lnSpc>
                <a:spcPct val="108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日常生活区进一步细分为取水区、补充区、清洁区、围兜区、毛巾抹布区和鞋柜区等。每个分区都配备了相应的教具和材料，如水壶、杯子、扫帚、抹布等，以满足不同年龄段幼儿的需求。</a:t>
            </a:r>
            <a:endParaRPr lang="en-US" sz="144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226560"/>
          </a:xfrm>
          <a:prstGeom prst="rect">
            <a:avLst/>
          </a:prstGeom>
          <a:noFill/>
        </p:spPr>
        <p:txBody>
          <a:bodyPr wrap="square" lIns="95250" tIns="95250" rIns="95250" bIns="95250" rtlCol="0" anchor="t">
            <a:spAutoFit/>
          </a:bodyPr>
          <a:lstStyle/>
          <a:p>
            <a:pPr marL="0" indent="0">
              <a:lnSpc>
                <a:spcPct val="100000"/>
              </a:lnSpc>
              <a:spcBef>
                <a:spcPts val="375"/>
              </a:spcBef>
              <a:buNone/>
            </a:pPr>
            <a:r>
              <a:rPr lang="zh-CN" alt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二、</a:t>
            </a: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创设</a:t>
            </a:r>
            <a:r>
              <a:rPr lang="zh-CN" alt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日常生活区环境</a:t>
            </a:r>
            <a:endParaRPr lang="zh-CN" alt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zh-CN" alt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r>
              <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（一）创设日常生活区</a:t>
            </a:r>
            <a:endParaRPr 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（二）日常生活教育与幼儿园课程的融合</a:t>
            </a:r>
            <a:endPar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endParaRPr>
          </a:p>
        </p:txBody>
      </p:sp>
      <p:pic>
        <p:nvPicPr>
          <p:cNvPr id="22" name="Image 0" descr="https://sgw-dx.xf-yun.com/api/v1/sparkdesk/_1737185173597d0fad3bf0d6c4879af792ce7c81adeb5.jpg?authorization=c2ltcGxlLWp3dCBhaz1zcGFya2Rlc2s4MDAwMDAwMDAwMDE7ZXhwPTMzMTM5ODUxNzM7YWxnbz1obWFjLXNoYTI1NjtzaWc9U293V3lDc2MxZ1NNVWxmSFIzSUorc2lCejVzYVdzYnVpN0lOQUNYSmtiQT0=&amp;x_location=7YfmxI7B7uKO7jlRxIftd60ag5D="/>
          <p:cNvPicPr>
            <a:picLocks noChangeAspect="1"/>
          </p:cNvPicPr>
          <p:nvPr>
            <p:custDataLst>
              <p:tags r:id="rId2"/>
            </p:custDataLst>
          </p:nvPr>
        </p:nvPicPr>
        <p:blipFill>
          <a:blip r:embed="rId3"/>
          <a:stretch>
            <a:fillRect/>
          </a:stretch>
        </p:blipFill>
        <p:spPr>
          <a:xfrm>
            <a:off x="579762" y="1921252"/>
            <a:ext cx="2283193" cy="1282693"/>
          </a:xfrm>
          <a:prstGeom prst="rect">
            <a:avLst/>
          </a:prstGeom>
        </p:spPr>
      </p:pic>
      <p:sp>
        <p:nvSpPr>
          <p:cNvPr id="23" name="Text 2"/>
          <p:cNvSpPr/>
          <p:nvPr>
            <p:custDataLst>
              <p:tags r:id="rId4"/>
            </p:custDataLst>
          </p:nvPr>
        </p:nvSpPr>
        <p:spPr>
          <a:xfrm>
            <a:off x="271145" y="3279140"/>
            <a:ext cx="2748280" cy="456565"/>
          </a:xfrm>
          <a:prstGeom prst="rect">
            <a:avLst/>
          </a:prstGeom>
          <a:noFill/>
        </p:spPr>
        <p:txBody>
          <a:bodyPr wrap="square" lIns="95250" tIns="95250" rIns="95250" bIns="95250" rtlCol="0" anchor="t">
            <a:spAutoFit/>
          </a:bodyPr>
          <a:p>
            <a:pPr marL="0" indent="0" algn="ctr">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sym typeface="+mn-ea"/>
              </a:rPr>
              <a:t>日常生活区要体现真实性</a:t>
            </a:r>
            <a:endParaRPr lang="en-US" sz="1440" dirty="0"/>
          </a:p>
        </p:txBody>
      </p:sp>
      <p:pic>
        <p:nvPicPr>
          <p:cNvPr id="24" name="Image 1" descr="https://sgw-dx.xf-yun.com/api/v1/sparkdesk/_1737185176331f48daa628bd54b3691def299336e9f33.jpg?authorization=c2ltcGxlLWp3dCBhaz1zcGFya2Rlc2s4MDAwMDAwMDAwMDE7ZXhwPTMzMTM5ODUxNzY7YWxnbz1obWFjLXNoYTI1NjtzaWc9N3ZGZWNpN0oxMTNFUEZ4ZmhnaE5tTy85RGJYM3NEYnYrTGo0Vkwxbno1MD0=&amp;x_location=7YfmxI7B7uKO7jlRxIftd60ag5D="/>
          <p:cNvPicPr>
            <a:picLocks noChangeAspect="1"/>
          </p:cNvPicPr>
          <p:nvPr>
            <p:custDataLst>
              <p:tags r:id="rId5"/>
            </p:custDataLst>
          </p:nvPr>
        </p:nvPicPr>
        <p:blipFill>
          <a:blip r:embed="rId6"/>
          <a:stretch>
            <a:fillRect/>
          </a:stretch>
        </p:blipFill>
        <p:spPr>
          <a:xfrm>
            <a:off x="3158370" y="1921252"/>
            <a:ext cx="2283193" cy="1282693"/>
          </a:xfrm>
          <a:prstGeom prst="rect">
            <a:avLst/>
          </a:prstGeom>
        </p:spPr>
      </p:pic>
      <p:sp>
        <p:nvSpPr>
          <p:cNvPr id="25" name="Text 4"/>
          <p:cNvSpPr/>
          <p:nvPr>
            <p:custDataLst>
              <p:tags r:id="rId7"/>
            </p:custDataLst>
          </p:nvPr>
        </p:nvSpPr>
        <p:spPr>
          <a:xfrm>
            <a:off x="2875280" y="3279140"/>
            <a:ext cx="2961640" cy="456565"/>
          </a:xfrm>
          <a:prstGeom prst="rect">
            <a:avLst/>
          </a:prstGeom>
          <a:noFill/>
        </p:spPr>
        <p:txBody>
          <a:bodyPr wrap="square" lIns="95250" tIns="95250" rIns="95250" bIns="95250" rtlCol="0" anchor="t">
            <a:spAutoFit/>
          </a:bodyPr>
          <a:p>
            <a:pPr marL="0" indent="0" algn="ctr">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sym typeface="+mn-ea"/>
              </a:rPr>
              <a:t>设计日常生活区的注意事项</a:t>
            </a:r>
            <a:endParaRPr lang="en-US" sz="1440" dirty="0"/>
          </a:p>
        </p:txBody>
      </p:sp>
      <p:pic>
        <p:nvPicPr>
          <p:cNvPr id="26" name="Image 2" descr="https://sgw-dx.xf-yun.com/api/v1/sparkdesk/_1737185179533da8a07482f46472daa373df8e4211f91.jpg?authorization=c2ltcGxlLWp3dCBhaz1zcGFya2Rlc2s4MDAwMDAwMDAwMDE7ZXhwPTMzMTM5ODUxNzk7YWxnbz1obWFjLXNoYTI1NjtzaWc9b2xmdXZIUVVsVldLVHl1RUFGRXNhQkFpaFExakVxRWRPNU5IZVlUaGtDUT0=&amp;x_location=7YfmxI7B7uKO7jlRxIftd60ag5D="/>
          <p:cNvPicPr>
            <a:picLocks noChangeAspect="1"/>
          </p:cNvPicPr>
          <p:nvPr>
            <p:custDataLst>
              <p:tags r:id="rId8"/>
            </p:custDataLst>
          </p:nvPr>
        </p:nvPicPr>
        <p:blipFill>
          <a:blip r:embed="rId9"/>
          <a:stretch>
            <a:fillRect/>
          </a:stretch>
        </p:blipFill>
        <p:spPr>
          <a:xfrm>
            <a:off x="5700402" y="1921252"/>
            <a:ext cx="2283193" cy="1282693"/>
          </a:xfrm>
          <a:prstGeom prst="rect">
            <a:avLst/>
          </a:prstGeom>
        </p:spPr>
      </p:pic>
      <p:sp>
        <p:nvSpPr>
          <p:cNvPr id="27" name="Text 6"/>
          <p:cNvSpPr/>
          <p:nvPr>
            <p:custDataLst>
              <p:tags r:id="rId10"/>
            </p:custDataLst>
          </p:nvPr>
        </p:nvSpPr>
        <p:spPr>
          <a:xfrm>
            <a:off x="5561965" y="3280410"/>
            <a:ext cx="2973070" cy="456565"/>
          </a:xfrm>
          <a:prstGeom prst="rect">
            <a:avLst/>
          </a:prstGeom>
          <a:noFill/>
        </p:spPr>
        <p:txBody>
          <a:bodyPr wrap="square" lIns="95250" tIns="95250" rIns="95250" bIns="95250" rtlCol="0" anchor="t">
            <a:spAutoFit/>
          </a:bodyPr>
          <a:p>
            <a:pPr marL="0" indent="0" algn="ctr">
              <a:lnSpc>
                <a:spcPct val="100000"/>
              </a:lnSpc>
              <a:spcBef>
                <a:spcPts val="375"/>
              </a:spcBef>
              <a:buNone/>
            </a:pPr>
            <a:r>
              <a:rPr lang="zh-CN" altLang="en-US" sz="1730"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sym typeface="+mn-ea"/>
              </a:rPr>
              <a:t>准备日常生活区的工作材料</a:t>
            </a:r>
            <a:endParaRPr lang="en-US" sz="14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255928" y="222210"/>
            <a:ext cx="8447789" cy="520531"/>
          </a:xfrm>
          <a:custGeom>
            <a:avLst/>
            <a:gdLst/>
            <a:ahLst/>
            <a:cxnLst/>
            <a:rect l="l" t="t" r="r" b="b"/>
            <a:pathLst>
              <a:path w="8447789" h="520531">
                <a:moveTo>
                  <a:pt x="260266" y="0"/>
                </a:moveTo>
                <a:moveTo>
                  <a:pt x="260266" y="0"/>
                </a:moveTo>
                <a:lnTo>
                  <a:pt x="8187524" y="0"/>
                </a:lnTo>
                <a:quadBezTo>
                  <a:pt x="8447789" y="0"/>
                  <a:pt x="8447789" y="260266"/>
                </a:quadBezTo>
                <a:lnTo>
                  <a:pt x="8447789" y="260266"/>
                </a:lnTo>
                <a:quadBezTo>
                  <a:pt x="8447789" y="520531"/>
                  <a:pt x="8187524" y="520531"/>
                </a:quadBezTo>
                <a:lnTo>
                  <a:pt x="260266" y="520531"/>
                </a:lnTo>
                <a:quadBezTo>
                  <a:pt x="0" y="520531"/>
                  <a:pt x="0" y="260266"/>
                </a:quadBezTo>
                <a:lnTo>
                  <a:pt x="0" y="260266"/>
                </a:lnTo>
                <a:quadBezTo>
                  <a:pt x="0" y="0"/>
                  <a:pt x="260266" y="0"/>
                </a:quadBezTo>
                <a:close/>
              </a:path>
            </a:pathLst>
          </a:custGeom>
          <a:solidFill>
            <a:srgbClr val="FDD7B0"/>
          </a:solidFill>
        </p:spPr>
      </p:sp>
      <p:sp>
        <p:nvSpPr>
          <p:cNvPr id="3" name="Text 1"/>
          <p:cNvSpPr/>
          <p:nvPr/>
        </p:nvSpPr>
        <p:spPr>
          <a:xfrm>
            <a:off x="372832" y="258447"/>
            <a:ext cx="8007938" cy="448056"/>
          </a:xfrm>
          <a:prstGeom prst="rect">
            <a:avLst/>
          </a:prstGeom>
          <a:noFill/>
        </p:spPr>
        <p:txBody>
          <a:bodyPr wrap="square" lIns="95250" tIns="95250" rIns="95250" bIns="95250" rtlCol="0" anchor="t">
            <a:spAutoFit/>
          </a:bodyPr>
          <a:lstStyle/>
          <a:p>
            <a:pPr marL="0" indent="0">
              <a:lnSpc>
                <a:spcPct val="100000"/>
              </a:lnSpc>
              <a:spcBef>
                <a:spcPts val="375"/>
              </a:spcBef>
              <a:buNone/>
            </a:pPr>
            <a:r>
              <a:rPr lang="en-US" sz="173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设计日常生活区方案</a:t>
            </a:r>
            <a:endParaRPr lang="en-US" sz="1440" dirty="0"/>
          </a:p>
        </p:txBody>
      </p:sp>
      <p:pic>
        <p:nvPicPr>
          <p:cNvPr id="4" name="Image 0" descr="https://sgw-dx.xf-yun.com/api/v1/sparkdesk/_17371851799982760aff948ce4b57a60965cde0bc0fba.jpg?authorization=c2ltcGxlLWp3dCBhaz1zcGFya2Rlc2s4MDAwMDAwMDAwMDE7ZXhwPTMzMTM5ODUxODA7YWxnbz1obWFjLXNoYTI1NjtzaWc9Wi9GeWJZTHNLSkQvaVNqMHZnSUdlL0ZuVGo0SkZnSHZBR3ZpYzcxT3huaz0=&amp;x_location=7YfmxI7B7uKO7jlRxIftd60ag5D="/>
          <p:cNvPicPr>
            <a:picLocks noChangeAspect="1"/>
          </p:cNvPicPr>
          <p:nvPr/>
        </p:nvPicPr>
        <p:blipFill>
          <a:blip r:embed="rId2"/>
          <a:stretch>
            <a:fillRect/>
          </a:stretch>
        </p:blipFill>
        <p:spPr>
          <a:xfrm>
            <a:off x="445242" y="1227435"/>
            <a:ext cx="2831634" cy="2831634"/>
          </a:xfrm>
          <a:prstGeom prst="rect">
            <a:avLst/>
          </a:prstGeom>
        </p:spPr>
      </p:pic>
      <p:sp>
        <p:nvSpPr>
          <p:cNvPr id="5" name="Text 2"/>
          <p:cNvSpPr/>
          <p:nvPr/>
        </p:nvSpPr>
        <p:spPr>
          <a:xfrm>
            <a:off x="3485040" y="1130659"/>
            <a:ext cx="3309781" cy="484632"/>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日常生活区环境设计原则</a:t>
            </a:r>
            <a:endParaRPr lang="en-US" sz="1440" dirty="0"/>
          </a:p>
        </p:txBody>
      </p:sp>
      <p:sp>
        <p:nvSpPr>
          <p:cNvPr id="6" name="Text 3"/>
          <p:cNvSpPr/>
          <p:nvPr/>
        </p:nvSpPr>
        <p:spPr>
          <a:xfrm>
            <a:off x="3485040" y="1427243"/>
            <a:ext cx="5212080" cy="621792"/>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蒙氏教育理念强调“生活即教育”，在设计日常生活区时，需遵循自然、有序、美观的原则，创造一个既符合幼儿发展需求又充满教育意义的空间。</a:t>
            </a:r>
            <a:endParaRPr lang="en-US" sz="1440" dirty="0"/>
          </a:p>
        </p:txBody>
      </p:sp>
      <p:sp>
        <p:nvSpPr>
          <p:cNvPr id="7" name="Text 4"/>
          <p:cNvSpPr/>
          <p:nvPr/>
        </p:nvSpPr>
        <p:spPr>
          <a:xfrm>
            <a:off x="3485040" y="2158619"/>
            <a:ext cx="4507439" cy="484632"/>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各分区功能与材料配置</a:t>
            </a:r>
            <a:endParaRPr lang="en-US" sz="1440" dirty="0"/>
          </a:p>
        </p:txBody>
      </p:sp>
      <p:sp>
        <p:nvSpPr>
          <p:cNvPr id="8" name="Text 5"/>
          <p:cNvSpPr/>
          <p:nvPr/>
        </p:nvSpPr>
        <p:spPr>
          <a:xfrm>
            <a:off x="3485040" y="2463259"/>
            <a:ext cx="5212080" cy="841248"/>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日常生活区分为取水区、补充区、清洁区等，每个区域都配备相应的教具和材料，如围兜区提供不同材质的围兜，旨在通过实际操作培养幼儿的生活自理能力。</a:t>
            </a:r>
            <a:endParaRPr lang="en-US" sz="1440" dirty="0"/>
          </a:p>
        </p:txBody>
      </p:sp>
      <p:sp>
        <p:nvSpPr>
          <p:cNvPr id="9" name="Text 6"/>
          <p:cNvSpPr/>
          <p:nvPr/>
        </p:nvSpPr>
        <p:spPr>
          <a:xfrm>
            <a:off x="3485040" y="3194618"/>
            <a:ext cx="4861995" cy="484632"/>
          </a:xfrm>
          <a:prstGeom prst="rect">
            <a:avLst/>
          </a:prstGeom>
          <a:noFill/>
        </p:spPr>
        <p:txBody>
          <a:bodyPr wrap="square" lIns="95250" tIns="95250" rIns="95250" bIns="95250" rtlCol="0" anchor="t">
            <a:spAutoFit/>
          </a:bodyPr>
          <a:lstStyle/>
          <a:p>
            <a:pPr marL="0" indent="0">
              <a:lnSpc>
                <a:spcPct val="113000"/>
              </a:lnSpc>
              <a:spcBef>
                <a:spcPts val="375"/>
              </a:spcBef>
              <a:buNone/>
            </a:pPr>
            <a:r>
              <a:rPr lang="en-US" sz="1585" b="1" dirty="0">
                <a:solidFill>
                  <a:srgbClr val="E88E23"/>
                </a:solidFill>
                <a:latin typeface="微软雅黑" panose="020B0503020204020204" pitchFamily="34" charset="-122"/>
                <a:ea typeface="微软雅黑" panose="020B0503020204020204" pitchFamily="34" charset="-122"/>
                <a:cs typeface="微软雅黑" panose="020B0503020204020204" pitchFamily="34" charset="-120"/>
              </a:rPr>
              <a:t>创设方案的实施与评估</a:t>
            </a:r>
            <a:endParaRPr lang="en-US" sz="1440" dirty="0"/>
          </a:p>
        </p:txBody>
      </p:sp>
      <p:sp>
        <p:nvSpPr>
          <p:cNvPr id="10" name="Text 7"/>
          <p:cNvSpPr/>
          <p:nvPr/>
        </p:nvSpPr>
        <p:spPr>
          <a:xfrm>
            <a:off x="3485040" y="3491058"/>
            <a:ext cx="5213718" cy="841248"/>
          </a:xfrm>
          <a:prstGeom prst="rect">
            <a:avLst/>
          </a:prstGeom>
          <a:noFill/>
        </p:spPr>
        <p:txBody>
          <a:bodyPr wrap="square" lIns="95250" tIns="95250" rIns="95250" bIns="95250" rtlCol="0" anchor="t">
            <a:spAutoFit/>
          </a:bodyPr>
          <a:lstStyle/>
          <a:p>
            <a:pPr marL="0" indent="0" algn="just">
              <a:lnSpc>
                <a:spcPct val="100000"/>
              </a:lnSpc>
              <a:spcBef>
                <a:spcPts val="375"/>
              </a:spcBef>
              <a:buNone/>
            </a:pPr>
            <a:r>
              <a:rPr lang="en-US" sz="11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完成日常生活区的设计与布置后，需要通过实地观察或视频分析来评估其效果，确保所创设的环境能够有效促进幼儿精细动作和大运动的发展，同时满足他们的好奇心和探索欲。</a:t>
            </a:r>
            <a:endParaRPr lang="en-US" sz="144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 0"/>
          <p:cNvSpPr/>
          <p:nvPr/>
        </p:nvSpPr>
        <p:spPr>
          <a:xfrm>
            <a:off x="5236721" y="1505542"/>
            <a:ext cx="1627924" cy="1133856"/>
          </a:xfrm>
          <a:prstGeom prst="rect">
            <a:avLst/>
          </a:prstGeom>
          <a:noFill/>
        </p:spPr>
        <p:txBody>
          <a:bodyPr wrap="square" lIns="95250" tIns="95250" rIns="95250" bIns="95250" rtlCol="0" anchor="t">
            <a:spAutoFit/>
          </a:bodyPr>
          <a:lstStyle/>
          <a:p>
            <a:pPr marL="0" indent="0" algn="ctr">
              <a:lnSpc>
                <a:spcPct val="100000"/>
              </a:lnSpc>
              <a:spcBef>
                <a:spcPts val="375"/>
              </a:spcBef>
              <a:buNone/>
            </a:pPr>
            <a:r>
              <a:rPr lang="en-US" sz="7490" b="1" dirty="0">
                <a:solidFill>
                  <a:srgbClr val="7E4400">
                    <a:alpha val="20000"/>
                  </a:srgbClr>
                </a:solidFill>
                <a:latin typeface="微软雅黑" panose="020B0503020204020204" pitchFamily="34" charset="-122"/>
                <a:ea typeface="微软雅黑" panose="020B0503020204020204" pitchFamily="34" charset="-122"/>
                <a:cs typeface="微软雅黑" panose="020B0503020204020204" pitchFamily="34" charset="-120"/>
              </a:rPr>
              <a:t>02</a:t>
            </a:r>
            <a:endParaRPr lang="en-US" sz="1440" dirty="0"/>
          </a:p>
        </p:txBody>
      </p:sp>
      <p:sp>
        <p:nvSpPr>
          <p:cNvPr id="3" name="Text 1"/>
          <p:cNvSpPr/>
          <p:nvPr/>
        </p:nvSpPr>
        <p:spPr>
          <a:xfrm>
            <a:off x="3974588" y="2464925"/>
            <a:ext cx="4152190" cy="1240155"/>
          </a:xfrm>
          <a:prstGeom prst="rect">
            <a:avLst/>
          </a:prstGeom>
          <a:noFill/>
        </p:spPr>
        <p:txBody>
          <a:bodyPr wrap="square" lIns="95250" tIns="95250" rIns="95250" bIns="95250" rtlCol="0" anchor="t">
            <a:spAutoFit/>
          </a:bodyPr>
          <a:lstStyle/>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设计实施幼儿</a:t>
            </a:r>
            <a:endPar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ctr">
              <a:lnSpc>
                <a:spcPct val="113000"/>
              </a:lnSpc>
              <a:spcBef>
                <a:spcPts val="375"/>
              </a:spcBef>
              <a:buNone/>
            </a:pPr>
            <a:r>
              <a:rPr lang="en-US" sz="2880" b="1" dirty="0">
                <a:solidFill>
                  <a:srgbClr val="7E4400"/>
                </a:solidFill>
                <a:latin typeface="微软雅黑" panose="020B0503020204020204" pitchFamily="34" charset="-122"/>
                <a:ea typeface="微软雅黑" panose="020B0503020204020204" pitchFamily="34" charset="-122"/>
                <a:cs typeface="微软雅黑" panose="020B0503020204020204" pitchFamily="34" charset="-120"/>
              </a:rPr>
              <a:t>生活教育活动</a:t>
            </a:r>
            <a:endParaRPr lang="en-US" sz="1440" dirty="0"/>
          </a:p>
        </p:txBody>
      </p:sp>
    </p:spTree>
  </p:cSld>
  <p:clrMapOvr>
    <a:masterClrMapping/>
  </p:clrMapOvr>
</p:sld>
</file>

<file path=ppt/tags/tag1.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10.xml><?xml version="1.0" encoding="utf-8"?>
<p:tagLst xmlns:p="http://schemas.openxmlformats.org/presentationml/2006/main">
  <p:tag name="KSO_WM_DIAGRAM_VIRTUALLY_FRAME" val="{&quot;height&quot;:233.64062992125983,&quot;left&quot;:61.92,&quot;top&quot;:85.67968503937007,&quot;width&quot;:596.1600000000001}"/>
</p:tagLst>
</file>

<file path=ppt/tags/tag11.xml><?xml version="1.0" encoding="utf-8"?>
<p:tagLst xmlns:p="http://schemas.openxmlformats.org/presentationml/2006/main">
  <p:tag name="KSO_WM_DIAGRAM_VIRTUALLY_FRAME" val="{&quot;height&quot;:233.64062992125983,&quot;left&quot;:61.92,&quot;top&quot;:85.67968503937007,&quot;width&quot;:596.1600000000001}"/>
</p:tagLst>
</file>

<file path=ppt/tags/tag12.xml><?xml version="1.0" encoding="utf-8"?>
<p:tagLst xmlns:p="http://schemas.openxmlformats.org/presentationml/2006/main">
  <p:tag name="KSO_WM_DIAGRAM_VIRTUALLY_FRAME" val="{&quot;height&quot;:233.64062992125983,&quot;left&quot;:61.92,&quot;top&quot;:85.67968503937007,&quot;width&quot;:596.1600000000001}"/>
</p:tagLst>
</file>

<file path=ppt/tags/tag13.xml><?xml version="1.0" encoding="utf-8"?>
<p:tagLst xmlns:p="http://schemas.openxmlformats.org/presentationml/2006/main">
  <p:tag name="KSO_WM_DIAGRAM_VIRTUALLY_FRAME" val="{&quot;height&quot;:242.7211811023622,&quot;left&quot;:54.76204724409449,&quot;top&quot;:81.13937007874016,&quot;width&quot;:610.5259842519685}"/>
</p:tagLst>
</file>

<file path=ppt/tags/tag14.xml><?xml version="1.0" encoding="utf-8"?>
<p:tagLst xmlns:p="http://schemas.openxmlformats.org/presentationml/2006/main">
  <p:tag name="KSO_WM_DIAGRAM_VIRTUALLY_FRAME" val="{&quot;height&quot;:242.7211811023622,&quot;left&quot;:54.76204724409449,&quot;top&quot;:81.13937007874016,&quot;width&quot;:610.5259842519685}"/>
</p:tagLst>
</file>

<file path=ppt/tags/tag15.xml><?xml version="1.0" encoding="utf-8"?>
<p:tagLst xmlns:p="http://schemas.openxmlformats.org/presentationml/2006/main">
  <p:tag name="KSO_WM_DIAGRAM_VIRTUALLY_FRAME" val="{&quot;height&quot;:242.7211811023622,&quot;left&quot;:54.76204724409449,&quot;top&quot;:81.13937007874016,&quot;width&quot;:610.5259842519685}"/>
</p:tagLst>
</file>

<file path=ppt/tags/tag16.xml><?xml version="1.0" encoding="utf-8"?>
<p:tagLst xmlns:p="http://schemas.openxmlformats.org/presentationml/2006/main">
  <p:tag name="KSO_WM_DIAGRAM_VIRTUALLY_FRAME" val="{&quot;height&quot;:242.7211811023622,&quot;left&quot;:54.76204724409449,&quot;top&quot;:81.13937007874016,&quot;width&quot;:610.5259842519685}"/>
</p:tagLst>
</file>

<file path=ppt/tags/tag17.xml><?xml version="1.0" encoding="utf-8"?>
<p:tagLst xmlns:p="http://schemas.openxmlformats.org/presentationml/2006/main">
  <p:tag name="KSO_WM_DIAGRAM_VIRTUALLY_FRAME" val="{&quot;height&quot;:242.7211811023622,&quot;left&quot;:54.76204724409449,&quot;top&quot;:81.13937007874016,&quot;width&quot;:610.5259842519685}"/>
</p:tagLst>
</file>

<file path=ppt/tags/tag18.xml><?xml version="1.0" encoding="utf-8"?>
<p:tagLst xmlns:p="http://schemas.openxmlformats.org/presentationml/2006/main">
  <p:tag name="KSO_WM_DIAGRAM_VIRTUALLY_FRAME" val="{&quot;height&quot;:242.7211811023622,&quot;left&quot;:54.76204724409449,&quot;top&quot;:81.13937007874016,&quot;width&quot;:610.5259842519685}"/>
</p:tagLst>
</file>

<file path=ppt/tags/tag19.xml><?xml version="1.0" encoding="utf-8"?>
<p:tagLst xmlns:p="http://schemas.openxmlformats.org/presentationml/2006/main">
  <p:tag name="KSO_WM_DIAGRAM_VIRTUALLY_FRAME" val="{&quot;height&quot;:242.7211811023622,&quot;left&quot;:54.76204724409449,&quot;top&quot;:81.13937007874016,&quot;width&quot;:610.5259842519685}"/>
</p:tagLst>
</file>

<file path=ppt/tags/tag2.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20.xml><?xml version="1.0" encoding="utf-8"?>
<p:tagLst xmlns:p="http://schemas.openxmlformats.org/presentationml/2006/main">
  <p:tag name="KSO_WM_DIAGRAM_VIRTUALLY_FRAME" val="{&quot;height&quot;:242.7211811023622,&quot;left&quot;:54.76204724409449,&quot;top&quot;:81.13937007874016,&quot;width&quot;:610.5259842519685}"/>
</p:tagLst>
</file>

<file path=ppt/tags/tag21.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22.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23.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24.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25.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26.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27.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28.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29.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3.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30.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31.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32.xml><?xml version="1.0" encoding="utf-8"?>
<p:tagLst xmlns:p="http://schemas.openxmlformats.org/presentationml/2006/main">
  <p:tag name="KSO_WM_DIAGRAM_VIRTUALLY_FRAME" val="{&quot;height&quot;:242.7211811023622,&quot;left&quot;:54.76204724409449,&quot;top&quot;:81.13937007874016,&quot;width&quot;:610.4759842519685}"/>
</p:tagLst>
</file>

<file path=ppt/tags/tag33.xml><?xml version="1.0" encoding="utf-8"?>
<p:tagLst xmlns:p="http://schemas.openxmlformats.org/presentationml/2006/main">
  <p:tag name="KSO_WM_DIAGRAM_VIRTUALLY_FRAME" val="{&quot;height&quot;:234.8181889763779,&quot;left&quot;:274.41259842519685,&quot;top&quot;:89.02826771653544,&quot;width&quot;:410.52897637795274}"/>
</p:tagLst>
</file>

<file path=ppt/tags/tag34.xml><?xml version="1.0" encoding="utf-8"?>
<p:tagLst xmlns:p="http://schemas.openxmlformats.org/presentationml/2006/main">
  <p:tag name="KSO_WM_DIAGRAM_VIRTUALLY_FRAME" val="{&quot;height&quot;:234.8181889763779,&quot;left&quot;:274.41259842519685,&quot;top&quot;:89.02826771653544,&quot;width&quot;:410.52897637795274}"/>
</p:tagLst>
</file>

<file path=ppt/tags/tag35.xml><?xml version="1.0" encoding="utf-8"?>
<p:tagLst xmlns:p="http://schemas.openxmlformats.org/presentationml/2006/main">
  <p:tag name="KSO_WM_DIAGRAM_VIRTUALLY_FRAME" val="{&quot;height&quot;:234.8181889763779,&quot;left&quot;:274.41259842519685,&quot;top&quot;:89.02826771653544,&quot;width&quot;:410.52897637795274}"/>
</p:tagLst>
</file>

<file path=ppt/tags/tag36.xml><?xml version="1.0" encoding="utf-8"?>
<p:tagLst xmlns:p="http://schemas.openxmlformats.org/presentationml/2006/main">
  <p:tag name="KSO_WM_DIAGRAM_VIRTUALLY_FRAME" val="{&quot;height&quot;:234.8181889763779,&quot;left&quot;:274.41259842519685,&quot;top&quot;:89.02826771653544,&quot;width&quot;:410.52897637795274}"/>
</p:tagLst>
</file>

<file path=ppt/tags/tag37.xml><?xml version="1.0" encoding="utf-8"?>
<p:tagLst xmlns:p="http://schemas.openxmlformats.org/presentationml/2006/main">
  <p:tag name="KSO_WM_DIAGRAM_VIRTUALLY_FRAME" val="{&quot;height&quot;:234.8181889763779,&quot;left&quot;:274.41259842519685,&quot;top&quot;:89.02826771653544,&quot;width&quot;:410.52897637795274}"/>
</p:tagLst>
</file>

<file path=ppt/tags/tag38.xml><?xml version="1.0" encoding="utf-8"?>
<p:tagLst xmlns:p="http://schemas.openxmlformats.org/presentationml/2006/main">
  <p:tag name="KSO_WM_DIAGRAM_VIRTUALLY_FRAME" val="{&quot;height&quot;:234.8181889763779,&quot;left&quot;:274.41259842519685,&quot;top&quot;:89.02826771653544,&quot;width&quot;:410.52897637795274}"/>
</p:tagLst>
</file>

<file path=ppt/tags/tag39.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4.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40.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41.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42.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43.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44.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45.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46.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47.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5.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6.xml><?xml version="1.0" encoding="utf-8"?>
<p:tagLst xmlns:p="http://schemas.openxmlformats.org/presentationml/2006/main">
  <p:tag name="KSO_WM_DIAGRAM_VIRTUALLY_FRAME" val="{&quot;height&quot;:254.73385826771656,&quot;left&quot;:35.9007874015748,&quot;top&quot;:65.07929133858268,&quot;width&quot;:648.1984251968504}"/>
</p:tagLst>
</file>

<file path=ppt/tags/tag7.xml><?xml version="1.0" encoding="utf-8"?>
<p:tagLst xmlns:p="http://schemas.openxmlformats.org/presentationml/2006/main">
  <p:tag name="KSO_WM_DIAGRAM_VIRTUALLY_FRAME" val="{&quot;height&quot;:233.64062992125983,&quot;left&quot;:61.92,&quot;top&quot;:85.67968503937007,&quot;width&quot;:596.1600000000001}"/>
</p:tagLst>
</file>

<file path=ppt/tags/tag8.xml><?xml version="1.0" encoding="utf-8"?>
<p:tagLst xmlns:p="http://schemas.openxmlformats.org/presentationml/2006/main">
  <p:tag name="KSO_WM_DIAGRAM_VIRTUALLY_FRAME" val="{&quot;height&quot;:233.64062992125983,&quot;left&quot;:61.92,&quot;top&quot;:85.67968503937007,&quot;width&quot;:596.1600000000001}"/>
</p:tagLst>
</file>

<file path=ppt/tags/tag9.xml><?xml version="1.0" encoding="utf-8"?>
<p:tagLst xmlns:p="http://schemas.openxmlformats.org/presentationml/2006/main">
  <p:tag name="KSO_WM_DIAGRAM_VIRTUALLY_FRAME" val="{&quot;height&quot;:233.64062992125983,&quot;left&quot;:61.92,&quot;top&quot;:85.67968503937007,&quot;width&quot;:596.160000000000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3579</Words>
  <Application>WPS 演示</Application>
  <PresentationFormat>On-screen Show (16:9)</PresentationFormat>
  <Paragraphs>322</Paragraphs>
  <Slides>25</Slides>
  <Notes>23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Arial</vt:lpstr>
      <vt:lpstr>宋体</vt:lpstr>
      <vt:lpstr>Wingdings</vt:lpstr>
      <vt:lpstr>微软雅黑</vt:lpstr>
      <vt:lpstr>微软雅黑</vt:lpstr>
      <vt:lpstr>Calibri</vt:lpstr>
      <vt:lpstr>Arial Unicode MS</vt:lpstr>
      <vt:lpstr>等线</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屈艳娜</cp:lastModifiedBy>
  <cp:revision>7</cp:revision>
  <dcterms:created xsi:type="dcterms:W3CDTF">2025-01-18T07:29:00Z</dcterms:created>
  <dcterms:modified xsi:type="dcterms:W3CDTF">2025-01-18T09:04:44Z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EEC2CD0716074274AE585B9622971423_12</vt:lpwstr>
  </property>
  <property fmtid="{D5CDD505-2E9C-101B-9397-08002B2CF9AE}" pid="3" name="KSOProductBuildVer">
    <vt:lpwstr>2052-12.1.0.19770</vt:lpwstr>
  </property>
</Properties>
</file>