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91" r:id="rId8"/>
    <p:sldId id="276" r:id="rId9"/>
    <p:sldId id="264" r:id="rId10"/>
    <p:sldId id="277" r:id="rId11"/>
    <p:sldId id="278" r:id="rId12"/>
    <p:sldId id="279" r:id="rId13"/>
    <p:sldId id="269" r:id="rId14"/>
    <p:sldId id="281" r:id="rId15"/>
    <p:sldId id="282" r:id="rId16"/>
    <p:sldId id="290" r:id="rId17"/>
    <p:sldId id="289" r:id="rId18"/>
    <p:sldId id="274" r:id="rId19"/>
  </p:sldIdLst>
  <p:sldSz cx="9144000" cy="5143500"/>
  <p:notesSz cx="5143500" cy="9144000"/>
  <p:custDataLst>
    <p:tags r:id="rId2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38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510946" y="6365989"/>
            <a:ext cx="2254174" cy="26449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436364" y="6365989"/>
            <a:ext cx="3306122" cy="26449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7411725" y="6365989"/>
            <a:ext cx="2254174" cy="26449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tags" Target="../tags/tag35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jpeg"/><Relationship Id="rId2" Type="http://schemas.openxmlformats.org/officeDocument/2006/relationships/tags" Target="../tags/tag36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jpeg"/><Relationship Id="rId2" Type="http://schemas.openxmlformats.org/officeDocument/2006/relationships/tags" Target="../tags/tag37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1" Type="http://schemas.openxmlformats.org/officeDocument/2006/relationships/notesSlide" Target="../notesSlides/notesSlide5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9" Type="http://schemas.openxmlformats.org/officeDocument/2006/relationships/image" Target="../media/image12.jpeg"/><Relationship Id="rId18" Type="http://schemas.openxmlformats.org/officeDocument/2006/relationships/image" Target="../media/image11.jpeg"/><Relationship Id="rId17" Type="http://schemas.openxmlformats.org/officeDocument/2006/relationships/image" Target="../media/image10.png"/><Relationship Id="rId16" Type="http://schemas.openxmlformats.org/officeDocument/2006/relationships/image" Target="../media/image9.png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tags" Target="../tags/tag2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jpe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0015" y="1023303"/>
            <a:ext cx="5925820" cy="1478280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4030" b="1" kern="0" spc="360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项目五</a:t>
            </a:r>
            <a:endParaRPr lang="zh-CN" altLang="en-US" sz="4030" b="1" kern="0" spc="360" dirty="0">
              <a:solidFill>
                <a:srgbClr val="7E44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4030" b="1" kern="0" spc="360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组织科学文化教育活动</a:t>
            </a:r>
            <a:endParaRPr lang="zh-CN" altLang="en-US" sz="4030" b="1" kern="0" spc="360" dirty="0">
              <a:solidFill>
                <a:srgbClr val="7E44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20822" y="2784170"/>
            <a:ext cx="3565934" cy="485048"/>
          </a:xfrm>
          <a:custGeom>
            <a:avLst/>
            <a:gdLst/>
            <a:ahLst/>
            <a:cxnLst/>
            <a:rect l="l" t="t" r="r" b="b"/>
            <a:pathLst>
              <a:path w="3565934" h="485048">
                <a:moveTo>
                  <a:pt x="112391" y="0"/>
                </a:moveTo>
                <a:moveTo>
                  <a:pt x="112391" y="0"/>
                </a:moveTo>
                <a:lnTo>
                  <a:pt x="3453543" y="0"/>
                </a:lnTo>
                <a:quadBezTo>
                  <a:pt x="3565934" y="0"/>
                  <a:pt x="3565934" y="112391"/>
                </a:quadBezTo>
                <a:lnTo>
                  <a:pt x="3565934" y="372657"/>
                </a:lnTo>
                <a:quadBezTo>
                  <a:pt x="3565934" y="485048"/>
                  <a:pt x="3453543" y="485048"/>
                </a:quadBezTo>
                <a:lnTo>
                  <a:pt x="112391" y="485048"/>
                </a:lnTo>
                <a:quadBezTo>
                  <a:pt x="0" y="485048"/>
                  <a:pt x="0" y="372657"/>
                </a:quadBezTo>
                <a:lnTo>
                  <a:pt x="0" y="112391"/>
                </a:lnTo>
                <a:quadBezTo>
                  <a:pt x="0" y="0"/>
                  <a:pt x="112391" y="0"/>
                </a:quadBezTo>
                <a:close/>
              </a:path>
            </a:pathLst>
          </a:custGeom>
          <a:solidFill>
            <a:srgbClr val="E67C2E"/>
          </a:solidFill>
        </p:spPr>
      </p:sp>
      <p:sp>
        <p:nvSpPr>
          <p:cNvPr id="5" name="Text 3"/>
          <p:cNvSpPr/>
          <p:nvPr/>
        </p:nvSpPr>
        <p:spPr>
          <a:xfrm>
            <a:off x="629663" y="2816383"/>
            <a:ext cx="3348253" cy="420624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158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开启幼儿教育的蒙氏之门</a:t>
            </a:r>
            <a:endParaRPr lang="en-US" sz="144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设计实施自然科学教育活动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522605" y="886778"/>
            <a:ext cx="4368800" cy="72580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（二）教师在设计活动时要注意的问题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endParaRPr lang="en-US" sz="1440" dirty="0"/>
          </a:p>
        </p:txBody>
      </p:sp>
      <p:sp>
        <p:nvSpPr>
          <p:cNvPr id="6" name="Text 4"/>
          <p:cNvSpPr/>
          <p:nvPr>
            <p:custDataLst>
              <p:tags r:id="rId3"/>
            </p:custDataLst>
          </p:nvPr>
        </p:nvSpPr>
        <p:spPr>
          <a:xfrm>
            <a:off x="654050" y="1479550"/>
            <a:ext cx="7066915" cy="19297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 设计时需要考虑的问题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幼儿互动技巧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如何让幼儿获得概念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如何教幼儿欣赏、观察和探索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5" name="Text 2"/>
          <p:cNvSpPr/>
          <p:nvPr>
            <p:custDataLst>
              <p:tags r:id="rId4"/>
            </p:custDataLst>
          </p:nvPr>
        </p:nvSpPr>
        <p:spPr>
          <a:xfrm>
            <a:off x="654050" y="3789998"/>
            <a:ext cx="4368800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（三）活动范例</a:t>
            </a:r>
            <a:endParaRPr lang="en-US" sz="1440" dirty="0"/>
          </a:p>
        </p:txBody>
      </p:sp>
      <p:pic>
        <p:nvPicPr>
          <p:cNvPr id="7" name="图片 6" descr="微信图片_202305060941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7520" y="1389380"/>
            <a:ext cx="4416425" cy="33127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36721" y="1505542"/>
            <a:ext cx="1627924" cy="1133856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7490" b="1" dirty="0">
                <a:solidFill>
                  <a:srgbClr val="7E4400">
                    <a:alpha val="2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3974588" y="2464925"/>
            <a:ext cx="4152190" cy="119189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288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设计实施幼儿科学文化游戏活动</a:t>
            </a:r>
            <a:endParaRPr lang="en-US" sz="144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设计幼儿科学文化游戏活动的方法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535305" y="1335088"/>
            <a:ext cx="6667500" cy="19297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（一）教师要多鼓励幼儿科学探索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（二）引导幼儿自主寻找答案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（三）为幼儿探索创造条件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（四）给予幼儿科学的指导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pic>
        <p:nvPicPr>
          <p:cNvPr id="5" name="图片 4" descr="微信图片_202305092009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160" y="2968625"/>
            <a:ext cx="2910205" cy="1951355"/>
          </a:xfrm>
          <a:prstGeom prst="rect">
            <a:avLst/>
          </a:prstGeom>
        </p:spPr>
      </p:pic>
      <p:pic>
        <p:nvPicPr>
          <p:cNvPr id="6" name="图片 5" descr="微信图片_202305092009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0705" y="880110"/>
            <a:ext cx="2910205" cy="19513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实施幼儿科学文化游戏活动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255905" y="1526858"/>
            <a:ext cx="6667500" cy="188277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2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（一）科学区与区角（区域）活动的融合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2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（二）科学文化区与美术区及音乐区的结合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2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（三）科学文化区与主题课程的结合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pic>
        <p:nvPicPr>
          <p:cNvPr id="5" name="图片 4" descr="微信图片_20230506094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2510" y="1121410"/>
            <a:ext cx="3861435" cy="3329305"/>
          </a:xfrm>
          <a:prstGeom prst="round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36721" y="1505542"/>
            <a:ext cx="1627924" cy="134239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7490" b="1" dirty="0">
                <a:solidFill>
                  <a:srgbClr val="7E4400">
                    <a:alpha val="2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3974465" y="2465070"/>
            <a:ext cx="4342130" cy="119189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288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观察与指导幼儿科学文化教育活动</a:t>
            </a:r>
            <a:endParaRPr lang="en-US" sz="144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生成主题活动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535305" y="742950"/>
            <a:ext cx="8138160" cy="420433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2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（一）主题活动设计的原则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2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（二）主题活动设计流程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200000"/>
              </a:lnSpc>
              <a:spcBef>
                <a:spcPts val="375"/>
              </a:spcBef>
              <a:buNone/>
            </a:pP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主题选择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200000"/>
              </a:lnSpc>
              <a:spcBef>
                <a:spcPts val="375"/>
              </a:spcBef>
              <a:buNone/>
            </a:pP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告知家长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200000"/>
              </a:lnSpc>
              <a:spcBef>
                <a:spcPts val="375"/>
              </a:spcBef>
              <a:buNone/>
            </a:pP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主题引入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200000"/>
              </a:lnSpc>
              <a:spcBef>
                <a:spcPts val="375"/>
              </a:spcBef>
              <a:buNone/>
            </a:pP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主题活动实施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2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（三）主题活动设计内容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pic>
        <p:nvPicPr>
          <p:cNvPr id="5" name="图片 4" descr="微信图片_202305092008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165" y="1193165"/>
            <a:ext cx="4154805" cy="3115945"/>
          </a:xfrm>
          <a:prstGeom prst="round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8139" y="1771560"/>
            <a:ext cx="4452077" cy="141732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6480" b="1" dirty="0">
                <a:solidFill>
                  <a:srgbClr val="E88E23">
                    <a:alpha val="1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THANKS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1020094" y="1584108"/>
            <a:ext cx="3468168" cy="768096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61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感谢观看</a:t>
            </a:r>
            <a:endParaRPr lang="en-US" sz="144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06954" y="549442"/>
            <a:ext cx="4113526" cy="1143000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5040" b="1" dirty="0">
                <a:solidFill>
                  <a:srgbClr val="E88E23">
                    <a:alpha val="1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CONTENTS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3619776" y="355811"/>
            <a:ext cx="1904449" cy="859536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4465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目录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2098643" y="1890230"/>
            <a:ext cx="2468880" cy="44005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创设科学文化教育环境</a:t>
            </a:r>
            <a:endParaRPr lang="en-US" sz="144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5" name="Text 3"/>
          <p:cNvSpPr/>
          <p:nvPr>
            <p:custDataLst>
              <p:tags r:id="rId3"/>
            </p:custDataLst>
          </p:nvPr>
        </p:nvSpPr>
        <p:spPr>
          <a:xfrm>
            <a:off x="1539902" y="1807934"/>
            <a:ext cx="713232" cy="59182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2305" b="1" dirty="0">
                <a:solidFill>
                  <a:srgbClr val="E67C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sz="1440" dirty="0"/>
          </a:p>
        </p:txBody>
      </p:sp>
      <p:sp>
        <p:nvSpPr>
          <p:cNvPr id="6" name="Text 4"/>
          <p:cNvSpPr/>
          <p:nvPr>
            <p:custDataLst>
              <p:tags r:id="rId4"/>
            </p:custDataLst>
          </p:nvPr>
        </p:nvSpPr>
        <p:spPr>
          <a:xfrm>
            <a:off x="2098675" y="2399665"/>
            <a:ext cx="2860675" cy="44005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设计实施幼儿科学文化教育活动</a:t>
            </a:r>
            <a:endParaRPr lang="en-US" sz="144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7" name="Text 5"/>
          <p:cNvSpPr/>
          <p:nvPr>
            <p:custDataLst>
              <p:tags r:id="rId5"/>
            </p:custDataLst>
          </p:nvPr>
        </p:nvSpPr>
        <p:spPr>
          <a:xfrm>
            <a:off x="1539988" y="2330539"/>
            <a:ext cx="713232" cy="59182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2305" b="1" dirty="0">
                <a:solidFill>
                  <a:srgbClr val="E67C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sz="1440" dirty="0"/>
          </a:p>
        </p:txBody>
      </p:sp>
      <p:sp>
        <p:nvSpPr>
          <p:cNvPr id="8" name="Text 6"/>
          <p:cNvSpPr/>
          <p:nvPr>
            <p:custDataLst>
              <p:tags r:id="rId6"/>
            </p:custDataLst>
          </p:nvPr>
        </p:nvSpPr>
        <p:spPr>
          <a:xfrm>
            <a:off x="2098675" y="2894330"/>
            <a:ext cx="2930525" cy="44005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144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设计实施幼儿科学文化游戏活动</a:t>
            </a:r>
            <a:endParaRPr lang="en-US" sz="144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sp>
        <p:nvSpPr>
          <p:cNvPr id="9" name="Text 7"/>
          <p:cNvSpPr/>
          <p:nvPr>
            <p:custDataLst>
              <p:tags r:id="rId7"/>
            </p:custDataLst>
          </p:nvPr>
        </p:nvSpPr>
        <p:spPr>
          <a:xfrm>
            <a:off x="1539987" y="2878443"/>
            <a:ext cx="713232" cy="59182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2305" b="1" dirty="0">
                <a:solidFill>
                  <a:srgbClr val="E67C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sz="1440" dirty="0"/>
          </a:p>
        </p:txBody>
      </p:sp>
      <p:sp>
        <p:nvSpPr>
          <p:cNvPr id="10" name="Text 7"/>
          <p:cNvSpPr/>
          <p:nvPr>
            <p:custDataLst>
              <p:tags r:id="rId8"/>
            </p:custDataLst>
          </p:nvPr>
        </p:nvSpPr>
        <p:spPr>
          <a:xfrm>
            <a:off x="1539987" y="3388983"/>
            <a:ext cx="713232" cy="59182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en-US" sz="2305" b="1" dirty="0">
                <a:solidFill>
                  <a:srgbClr val="E67C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sz="1440" dirty="0"/>
          </a:p>
        </p:txBody>
      </p:sp>
      <p:sp>
        <p:nvSpPr>
          <p:cNvPr id="11" name="文本框 10"/>
          <p:cNvSpPr txBox="1"/>
          <p:nvPr/>
        </p:nvSpPr>
        <p:spPr>
          <a:xfrm>
            <a:off x="2098675" y="3508693"/>
            <a:ext cx="5080000" cy="312420"/>
          </a:xfrm>
          <a:prstGeom prst="rect">
            <a:avLst/>
          </a:prstGeom>
        </p:spPr>
        <p:txBody>
          <a:bodyPr>
            <a:spAutoFit/>
          </a:bodyPr>
          <a:p>
            <a:r>
              <a:rPr lang="en-US" sz="144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观察与指导幼儿科学文化教育活动</a:t>
            </a:r>
            <a:endParaRPr lang="en-US" sz="144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36721" y="1505542"/>
            <a:ext cx="1627924" cy="1133856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7490" b="1" dirty="0">
                <a:solidFill>
                  <a:srgbClr val="7E4400">
                    <a:alpha val="2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3974588" y="2464925"/>
            <a:ext cx="4152190" cy="690880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288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创设科学文化教育环境</a:t>
            </a:r>
            <a:endParaRPr lang="en-US" sz="144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认识蒙氏科学文化教育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522605" y="1021609"/>
            <a:ext cx="3657600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（一）自然教育内容</a:t>
            </a:r>
            <a:endParaRPr lang="en-US" sz="1440" dirty="0"/>
          </a:p>
        </p:txBody>
      </p:sp>
      <p:sp>
        <p:nvSpPr>
          <p:cNvPr id="6" name="Text 4"/>
          <p:cNvSpPr/>
          <p:nvPr>
            <p:custDataLst>
              <p:tags r:id="rId3"/>
            </p:custDataLst>
          </p:nvPr>
        </p:nvSpPr>
        <p:spPr>
          <a:xfrm>
            <a:off x="654050" y="1427163"/>
            <a:ext cx="7066915" cy="1785620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然教育包括智慧的养成、精神的教育和体格的锻炼。自然可以分为两个层面：一是纯粹的、没有人工改造的自然环境（物品），这是幼儿精神胚胎成长的外部环境，让幼儿体验大自然的神奇美妙，愉悦身心；二是幼儿本来的面目，即其内在的自然状态。</a:t>
            </a:r>
            <a:endParaRPr lang="en-US" sz="1440" dirty="0"/>
          </a:p>
        </p:txBody>
      </p:sp>
      <p:pic>
        <p:nvPicPr>
          <p:cNvPr id="5" name="图片 4" descr="微信图片_202305092009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5720" y="3378200"/>
            <a:ext cx="2313305" cy="1570355"/>
          </a:xfrm>
          <a:prstGeom prst="rect">
            <a:avLst/>
          </a:prstGeom>
        </p:spPr>
      </p:pic>
      <p:pic>
        <p:nvPicPr>
          <p:cNvPr id="7" name="图片 6" descr="微信图片_2023050920090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0930" y="3369310"/>
            <a:ext cx="2313305" cy="1570990"/>
          </a:xfrm>
          <a:prstGeom prst="rect">
            <a:avLst/>
          </a:prstGeom>
        </p:spPr>
      </p:pic>
      <p:pic>
        <p:nvPicPr>
          <p:cNvPr id="8" name="图片 7" descr="微信图片_202305092008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8215" y="3361690"/>
            <a:ext cx="2308225" cy="1578610"/>
          </a:xfrm>
          <a:prstGeom prst="rect">
            <a:avLst/>
          </a:prstGeom>
        </p:spPr>
      </p:pic>
      <p:pic>
        <p:nvPicPr>
          <p:cNvPr id="9" name="图片 8" descr="微信图片_202305092008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5815" y="3361690"/>
            <a:ext cx="2303145" cy="15779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认识蒙氏科学文化教育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522605" y="1021609"/>
            <a:ext cx="3657600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（二）科学文化教育</a:t>
            </a:r>
            <a:endParaRPr lang="en-US" sz="1440" dirty="0"/>
          </a:p>
        </p:txBody>
      </p:sp>
      <p:cxnSp>
        <p:nvCxnSpPr>
          <p:cNvPr id="13" name="直接连接符 12"/>
          <p:cNvCxnSpPr/>
          <p:nvPr>
            <p:custDataLst>
              <p:tags r:id="rId3"/>
            </p:custDataLst>
          </p:nvPr>
        </p:nvCxnSpPr>
        <p:spPr>
          <a:xfrm>
            <a:off x="976747" y="1726462"/>
            <a:ext cx="7045673" cy="0"/>
          </a:xfrm>
          <a:prstGeom prst="line">
            <a:avLst/>
          </a:prstGeom>
          <a:ln w="6350">
            <a:solidFill>
              <a:schemeClr val="tx2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084366" y="2809025"/>
            <a:ext cx="1537430" cy="5047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7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科学文化教育的特点</a:t>
            </a:r>
            <a:endParaRPr lang="zh-CN" altLang="en-US" sz="167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6630035" y="2809240"/>
            <a:ext cx="1631950" cy="50482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67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科学文化教育的原则</a:t>
            </a:r>
            <a:endParaRPr lang="zh-CN" altLang="en-US" sz="167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9" name="任意多边形: 形状 36"/>
          <p:cNvSpPr/>
          <p:nvPr>
            <p:custDataLst>
              <p:tags r:id="rId6"/>
            </p:custDataLst>
          </p:nvPr>
        </p:nvSpPr>
        <p:spPr>
          <a:xfrm>
            <a:off x="1272568" y="1452906"/>
            <a:ext cx="317029" cy="273557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05">
              <a:solidFill>
                <a:schemeClr val="lt1"/>
              </a:solidFill>
            </a:endParaRPr>
          </a:p>
        </p:txBody>
      </p:sp>
      <p:sp>
        <p:nvSpPr>
          <p:cNvPr id="20" name="任意多边形: 形状 38"/>
          <p:cNvSpPr/>
          <p:nvPr>
            <p:custDataLst>
              <p:tags r:id="rId7"/>
            </p:custDataLst>
          </p:nvPr>
        </p:nvSpPr>
        <p:spPr>
          <a:xfrm>
            <a:off x="1421011" y="1452376"/>
            <a:ext cx="1012583" cy="1322190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005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1" name="任意多边形: 形状 36"/>
          <p:cNvSpPr/>
          <p:nvPr>
            <p:custDataLst>
              <p:tags r:id="rId8"/>
            </p:custDataLst>
          </p:nvPr>
        </p:nvSpPr>
        <p:spPr>
          <a:xfrm>
            <a:off x="3121197" y="1452906"/>
            <a:ext cx="317029" cy="273557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05">
              <a:solidFill>
                <a:schemeClr val="lt1"/>
              </a:solidFill>
            </a:endParaRPr>
          </a:p>
        </p:txBody>
      </p:sp>
      <p:sp>
        <p:nvSpPr>
          <p:cNvPr id="22" name="任意多边形: 形状 38"/>
          <p:cNvSpPr/>
          <p:nvPr>
            <p:custDataLst>
              <p:tags r:id="rId9"/>
            </p:custDataLst>
          </p:nvPr>
        </p:nvSpPr>
        <p:spPr>
          <a:xfrm>
            <a:off x="3269637" y="1452376"/>
            <a:ext cx="1012583" cy="1322190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  <a:alpha val="100000"/>
                </a:schemeClr>
              </a:gs>
              <a:gs pos="90000">
                <a:schemeClr val="accent2">
                  <a:alpha val="100000"/>
                </a:schemeClr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005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2932994" y="2809025"/>
            <a:ext cx="1537430" cy="5047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7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科学文化教育的意义</a:t>
            </a:r>
            <a:endParaRPr lang="zh-CN" altLang="en-US" sz="167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28" name="任意多边形: 形状 36"/>
          <p:cNvSpPr/>
          <p:nvPr>
            <p:custDataLst>
              <p:tags r:id="rId11"/>
            </p:custDataLst>
          </p:nvPr>
        </p:nvSpPr>
        <p:spPr>
          <a:xfrm>
            <a:off x="4969824" y="1452906"/>
            <a:ext cx="317029" cy="273557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63500" dir="8100000" algn="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05">
              <a:solidFill>
                <a:schemeClr val="lt1"/>
              </a:solidFill>
            </a:endParaRPr>
          </a:p>
        </p:txBody>
      </p:sp>
      <p:sp>
        <p:nvSpPr>
          <p:cNvPr id="30" name="任意多边形: 形状 38"/>
          <p:cNvSpPr/>
          <p:nvPr>
            <p:custDataLst>
              <p:tags r:id="rId12"/>
            </p:custDataLst>
          </p:nvPr>
        </p:nvSpPr>
        <p:spPr>
          <a:xfrm>
            <a:off x="5118265" y="1452376"/>
            <a:ext cx="1012583" cy="1322190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635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005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4781622" y="2804580"/>
            <a:ext cx="1537430" cy="50470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7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  <a:sym typeface="+mn-ea"/>
              </a:rPr>
              <a:t>科学文化教育的目的</a:t>
            </a:r>
            <a:endParaRPr lang="zh-CN" altLang="en-US" sz="167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38" name="任意多边形: 形状 36"/>
          <p:cNvSpPr/>
          <p:nvPr>
            <p:custDataLst>
              <p:tags r:id="rId14"/>
            </p:custDataLst>
          </p:nvPr>
        </p:nvSpPr>
        <p:spPr>
          <a:xfrm>
            <a:off x="6818452" y="1452906"/>
            <a:ext cx="317029" cy="273557"/>
          </a:xfrm>
          <a:custGeom>
            <a:avLst/>
            <a:gdLst>
              <a:gd name="connsiteX0" fmla="*/ 205979 w 411958"/>
              <a:gd name="connsiteY0" fmla="*/ 0 h 346834"/>
              <a:gd name="connsiteX1" fmla="*/ 411958 w 411958"/>
              <a:gd name="connsiteY1" fmla="*/ 296466 h 346834"/>
              <a:gd name="connsiteX2" fmla="*/ 408430 w 411958"/>
              <a:gd name="connsiteY2" fmla="*/ 346834 h 346834"/>
              <a:gd name="connsiteX3" fmla="*/ 3528 w 411958"/>
              <a:gd name="connsiteY3" fmla="*/ 346834 h 346834"/>
              <a:gd name="connsiteX4" fmla="*/ 0 w 411958"/>
              <a:gd name="connsiteY4" fmla="*/ 296466 h 346834"/>
              <a:gd name="connsiteX5" fmla="*/ 205979 w 411958"/>
              <a:gd name="connsiteY5" fmla="*/ 0 h 3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58" h="346834">
                <a:moveTo>
                  <a:pt x="205979" y="0"/>
                </a:moveTo>
                <a:cubicBezTo>
                  <a:pt x="319738" y="0"/>
                  <a:pt x="411958" y="132732"/>
                  <a:pt x="411958" y="296466"/>
                </a:cubicBezTo>
                <a:lnTo>
                  <a:pt x="408430" y="346834"/>
                </a:lnTo>
                <a:lnTo>
                  <a:pt x="3528" y="346834"/>
                </a:lnTo>
                <a:lnTo>
                  <a:pt x="0" y="296466"/>
                </a:lnTo>
                <a:cubicBezTo>
                  <a:pt x="0" y="132732"/>
                  <a:pt x="92220" y="0"/>
                  <a:pt x="2059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505">
              <a:solidFill>
                <a:schemeClr val="lt1"/>
              </a:solidFill>
            </a:endParaRPr>
          </a:p>
        </p:txBody>
      </p:sp>
      <p:sp>
        <p:nvSpPr>
          <p:cNvPr id="40" name="任意多边形: 形状 38"/>
          <p:cNvSpPr/>
          <p:nvPr>
            <p:custDataLst>
              <p:tags r:id="rId15"/>
            </p:custDataLst>
          </p:nvPr>
        </p:nvSpPr>
        <p:spPr>
          <a:xfrm>
            <a:off x="6966894" y="1452376"/>
            <a:ext cx="1012583" cy="1322190"/>
          </a:xfrm>
          <a:custGeom>
            <a:avLst/>
            <a:gdLst>
              <a:gd name="connsiteX0" fmla="*/ 38 w 4644"/>
              <a:gd name="connsiteY0" fmla="*/ 0 h 6065"/>
              <a:gd name="connsiteX1" fmla="*/ 736 w 4644"/>
              <a:gd name="connsiteY1" fmla="*/ 0 h 6065"/>
              <a:gd name="connsiteX2" fmla="*/ 2985 w 4644"/>
              <a:gd name="connsiteY2" fmla="*/ 0 h 6065"/>
              <a:gd name="connsiteX3" fmla="*/ 2996 w 4644"/>
              <a:gd name="connsiteY3" fmla="*/ 0 h 6065"/>
              <a:gd name="connsiteX4" fmla="*/ 3001 w 4644"/>
              <a:gd name="connsiteY4" fmla="*/ 0 h 6065"/>
              <a:gd name="connsiteX5" fmla="*/ 3001 w 4644"/>
              <a:gd name="connsiteY5" fmla="*/ 0 h 6065"/>
              <a:gd name="connsiteX6" fmla="*/ 3208 w 4644"/>
              <a:gd name="connsiteY6" fmla="*/ 21 h 6065"/>
              <a:gd name="connsiteX7" fmla="*/ 4048 w 4644"/>
              <a:gd name="connsiteY7" fmla="*/ 1052 h 6065"/>
              <a:gd name="connsiteX8" fmla="*/ 4002 w 4644"/>
              <a:gd name="connsiteY8" fmla="*/ 1348 h 6065"/>
              <a:gd name="connsiteX9" fmla="*/ 4002 w 4644"/>
              <a:gd name="connsiteY9" fmla="*/ 1348 h 6065"/>
              <a:gd name="connsiteX10" fmla="*/ 4048 w 4644"/>
              <a:gd name="connsiteY10" fmla="*/ 1052 h 6065"/>
              <a:gd name="connsiteX11" fmla="*/ 4048 w 4644"/>
              <a:gd name="connsiteY11" fmla="*/ 1446 h 6065"/>
              <a:gd name="connsiteX12" fmla="*/ 4050 w 4644"/>
              <a:gd name="connsiteY12" fmla="*/ 1451 h 6065"/>
              <a:gd name="connsiteX13" fmla="*/ 4050 w 4644"/>
              <a:gd name="connsiteY13" fmla="*/ 3364 h 6065"/>
              <a:gd name="connsiteX14" fmla="*/ 4187 w 4644"/>
              <a:gd name="connsiteY14" fmla="*/ 3501 h 6065"/>
              <a:gd name="connsiteX15" fmla="*/ 4508 w 4644"/>
              <a:gd name="connsiteY15" fmla="*/ 3501 h 6065"/>
              <a:gd name="connsiteX16" fmla="*/ 4634 w 4644"/>
              <a:gd name="connsiteY16" fmla="*/ 3583 h 6065"/>
              <a:gd name="connsiteX17" fmla="*/ 4609 w 4644"/>
              <a:gd name="connsiteY17" fmla="*/ 3732 h 6065"/>
              <a:gd name="connsiteX18" fmla="*/ 2499 w 4644"/>
              <a:gd name="connsiteY18" fmla="*/ 6022 h 6065"/>
              <a:gd name="connsiteX19" fmla="*/ 2396 w 4644"/>
              <a:gd name="connsiteY19" fmla="*/ 6065 h 6065"/>
              <a:gd name="connsiteX20" fmla="*/ 2294 w 4644"/>
              <a:gd name="connsiteY20" fmla="*/ 6022 h 6065"/>
              <a:gd name="connsiteX21" fmla="*/ 184 w 4644"/>
              <a:gd name="connsiteY21" fmla="*/ 3732 h 6065"/>
              <a:gd name="connsiteX22" fmla="*/ 159 w 4644"/>
              <a:gd name="connsiteY22" fmla="*/ 3583 h 6065"/>
              <a:gd name="connsiteX23" fmla="*/ 284 w 4644"/>
              <a:gd name="connsiteY23" fmla="*/ 3501 h 6065"/>
              <a:gd name="connsiteX24" fmla="*/ 606 w 4644"/>
              <a:gd name="connsiteY24" fmla="*/ 3501 h 6065"/>
              <a:gd name="connsiteX25" fmla="*/ 743 w 4644"/>
              <a:gd name="connsiteY25" fmla="*/ 3364 h 6065"/>
              <a:gd name="connsiteX26" fmla="*/ 732 w 4644"/>
              <a:gd name="connsiteY26" fmla="*/ 1264 h 6065"/>
              <a:gd name="connsiteX27" fmla="*/ 38 w 4644"/>
              <a:gd name="connsiteY27" fmla="*/ 0 h 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44" h="6065">
                <a:moveTo>
                  <a:pt x="38" y="0"/>
                </a:moveTo>
                <a:cubicBezTo>
                  <a:pt x="-167" y="-1"/>
                  <a:pt x="503" y="0"/>
                  <a:pt x="736" y="0"/>
                </a:cubicBezTo>
                <a:lnTo>
                  <a:pt x="2985" y="0"/>
                </a:lnTo>
                <a:lnTo>
                  <a:pt x="2996" y="0"/>
                </a:lnTo>
                <a:lnTo>
                  <a:pt x="3001" y="0"/>
                </a:lnTo>
                <a:lnTo>
                  <a:pt x="3001" y="0"/>
                </a:lnTo>
                <a:lnTo>
                  <a:pt x="3208" y="21"/>
                </a:lnTo>
                <a:cubicBezTo>
                  <a:pt x="3687" y="119"/>
                  <a:pt x="4048" y="543"/>
                  <a:pt x="4048" y="1052"/>
                </a:cubicBezTo>
                <a:lnTo>
                  <a:pt x="4002" y="1348"/>
                </a:lnTo>
                <a:lnTo>
                  <a:pt x="4002" y="1348"/>
                </a:lnTo>
                <a:lnTo>
                  <a:pt x="4048" y="1052"/>
                </a:lnTo>
                <a:lnTo>
                  <a:pt x="4048" y="1446"/>
                </a:lnTo>
                <a:lnTo>
                  <a:pt x="4050" y="1451"/>
                </a:lnTo>
                <a:cubicBezTo>
                  <a:pt x="4050" y="1531"/>
                  <a:pt x="4050" y="3285"/>
                  <a:pt x="4050" y="3364"/>
                </a:cubicBezTo>
                <a:cubicBezTo>
                  <a:pt x="4050" y="3446"/>
                  <a:pt x="4107" y="3501"/>
                  <a:pt x="4187" y="3501"/>
                </a:cubicBezTo>
                <a:lnTo>
                  <a:pt x="4508" y="3501"/>
                </a:lnTo>
                <a:cubicBezTo>
                  <a:pt x="4559" y="3501"/>
                  <a:pt x="4613" y="3538"/>
                  <a:pt x="4634" y="3583"/>
                </a:cubicBezTo>
                <a:cubicBezTo>
                  <a:pt x="4654" y="3631"/>
                  <a:pt x="4643" y="3695"/>
                  <a:pt x="4609" y="3732"/>
                </a:cubicBezTo>
                <a:lnTo>
                  <a:pt x="2499" y="6022"/>
                </a:lnTo>
                <a:cubicBezTo>
                  <a:pt x="2472" y="6049"/>
                  <a:pt x="2435" y="6065"/>
                  <a:pt x="2396" y="6065"/>
                </a:cubicBezTo>
                <a:cubicBezTo>
                  <a:pt x="2358" y="6065"/>
                  <a:pt x="2321" y="6049"/>
                  <a:pt x="2294" y="6022"/>
                </a:cubicBezTo>
                <a:lnTo>
                  <a:pt x="184" y="3732"/>
                </a:lnTo>
                <a:cubicBezTo>
                  <a:pt x="150" y="3695"/>
                  <a:pt x="138" y="3631"/>
                  <a:pt x="159" y="3583"/>
                </a:cubicBezTo>
                <a:cubicBezTo>
                  <a:pt x="179" y="3538"/>
                  <a:pt x="234" y="3501"/>
                  <a:pt x="284" y="3501"/>
                </a:cubicBezTo>
                <a:lnTo>
                  <a:pt x="606" y="3501"/>
                </a:lnTo>
                <a:cubicBezTo>
                  <a:pt x="686" y="3501"/>
                  <a:pt x="743" y="3446"/>
                  <a:pt x="743" y="3364"/>
                </a:cubicBezTo>
                <a:cubicBezTo>
                  <a:pt x="748" y="3272"/>
                  <a:pt x="738" y="2373"/>
                  <a:pt x="732" y="1264"/>
                </a:cubicBezTo>
                <a:cubicBezTo>
                  <a:pt x="726" y="155"/>
                  <a:pt x="243" y="1"/>
                  <a:pt x="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40000"/>
                  <a:lumOff val="60000"/>
                  <a:alpha val="100000"/>
                </a:schemeClr>
              </a:gs>
              <a:gs pos="90000">
                <a:schemeClr val="accent2">
                  <a:alpha val="100000"/>
                </a:schemeClr>
              </a:gs>
            </a:gsLst>
            <a:lin ang="8100000" scaled="0"/>
            <a:tileRect/>
          </a:gradFill>
          <a:ln>
            <a:noFill/>
          </a:ln>
          <a:effectLst>
            <a:outerShdw blurRad="50800" dist="635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lIns="150032" tIns="59906" rIns="90125" bIns="240687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005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005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5" name="图片 14" descr="嗅觉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6130" y="3392805"/>
            <a:ext cx="1835785" cy="1320800"/>
          </a:xfrm>
          <a:prstGeom prst="rect">
            <a:avLst/>
          </a:prstGeom>
        </p:spPr>
      </p:pic>
      <p:pic>
        <p:nvPicPr>
          <p:cNvPr id="16" name="图片 15" descr="音乐钟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47645" y="3656965"/>
            <a:ext cx="1836420" cy="1325245"/>
          </a:xfrm>
          <a:prstGeom prst="rect">
            <a:avLst/>
          </a:prstGeom>
        </p:spPr>
      </p:pic>
      <p:pic>
        <p:nvPicPr>
          <p:cNvPr id="17" name="图片 16" descr="微信图片_2023052010000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71060" y="3392805"/>
            <a:ext cx="1829435" cy="1320800"/>
          </a:xfrm>
          <a:prstGeom prst="rect">
            <a:avLst/>
          </a:prstGeom>
        </p:spPr>
      </p:pic>
      <p:pic>
        <p:nvPicPr>
          <p:cNvPr id="18" name="图片 17" descr="微信图片_2023052009594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630035" y="3656965"/>
            <a:ext cx="1805940" cy="13258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创设蒙氏科学文化教育环境的方法</a:t>
            </a:r>
            <a:endParaRPr lang="en-US" sz="1440" dirty="0"/>
          </a:p>
        </p:txBody>
      </p:sp>
      <p:sp>
        <p:nvSpPr>
          <p:cNvPr id="6" name="Text 4"/>
          <p:cNvSpPr/>
          <p:nvPr>
            <p:custDataLst>
              <p:tags r:id="rId2"/>
            </p:custDataLst>
          </p:nvPr>
        </p:nvSpPr>
        <p:spPr>
          <a:xfrm>
            <a:off x="248285" y="1982470"/>
            <a:ext cx="8455660" cy="282384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创设蒙氏科学文化教育环境时，需要注意以下几点。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（1）靠近水源。因为教室内通常会养鱼、种植植物并进行实验操作，所以取水要方便。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（2）延伸至户外。科学文化教育活动中包含户外的活动，因此环境设计要便于出入。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（3）确保阳光充足。满足室内植物、动物的生长需要，同时便于幼儿观察。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（4）提供足够的空间，以便幼儿进行实验活动。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（5）提供相关书籍，供幼儿参考和学习。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</p:txBody>
      </p:sp>
      <p:pic>
        <p:nvPicPr>
          <p:cNvPr id="4" name="图片 3" descr="微信图片_202305201000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0590" y="921385"/>
            <a:ext cx="1966595" cy="1106170"/>
          </a:xfrm>
          <a:prstGeom prst="ellipse">
            <a:avLst/>
          </a:prstGeom>
        </p:spPr>
      </p:pic>
      <p:pic>
        <p:nvPicPr>
          <p:cNvPr id="7" name="图片 6" descr="微信图片_202305201000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510" y="920750"/>
            <a:ext cx="1966595" cy="1106170"/>
          </a:xfrm>
          <a:prstGeom prst="ellipse">
            <a:avLst/>
          </a:prstGeom>
        </p:spPr>
      </p:pic>
      <p:pic>
        <p:nvPicPr>
          <p:cNvPr id="8" name="图片 7" descr="微信图片_202305200959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V="1">
            <a:off x="6503670" y="920750"/>
            <a:ext cx="1966595" cy="1106805"/>
          </a:xfrm>
          <a:prstGeom prst="ellipse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236721" y="1505542"/>
            <a:ext cx="1627924" cy="1133856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375"/>
              </a:spcBef>
              <a:buNone/>
            </a:pPr>
            <a:r>
              <a:rPr lang="en-US" sz="7490" b="1" dirty="0">
                <a:solidFill>
                  <a:srgbClr val="7E4400">
                    <a:alpha val="2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sz="1440" dirty="0"/>
          </a:p>
        </p:txBody>
      </p:sp>
      <p:sp>
        <p:nvSpPr>
          <p:cNvPr id="3" name="Text 1"/>
          <p:cNvSpPr/>
          <p:nvPr/>
        </p:nvSpPr>
        <p:spPr>
          <a:xfrm>
            <a:off x="3974588" y="2464925"/>
            <a:ext cx="4152190" cy="119189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 algn="ctr">
              <a:lnSpc>
                <a:spcPct val="113000"/>
              </a:lnSpc>
              <a:spcBef>
                <a:spcPts val="375"/>
              </a:spcBef>
              <a:buNone/>
            </a:pPr>
            <a:r>
              <a:rPr lang="zh-CN" altLang="en-US" sz="288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设计实施幼儿科学文化教育活动</a:t>
            </a:r>
            <a:endParaRPr lang="en-US" sz="144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设计实施自然科学教育活动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522605" y="915564"/>
            <a:ext cx="3657600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（一）科学文化教育活动的准备</a:t>
            </a:r>
            <a:endParaRPr lang="en-US" sz="1440" dirty="0"/>
          </a:p>
        </p:txBody>
      </p:sp>
      <p:sp>
        <p:nvSpPr>
          <p:cNvPr id="6" name="Text 4"/>
          <p:cNvSpPr/>
          <p:nvPr>
            <p:custDataLst>
              <p:tags r:id="rId3"/>
            </p:custDataLst>
          </p:nvPr>
        </p:nvSpPr>
        <p:spPr>
          <a:xfrm>
            <a:off x="256540" y="1257935"/>
            <a:ext cx="8447405" cy="36696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1.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教师的准备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（1）教师要有广泛的爱好和丰富的知识储备，同时要不断地学习有关科学文化的专业知识。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（2）教师要培养幼儿丰富的创造力和敏锐的观察力，对幼儿的需求要及时给予回应。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（3）教师要不断地收集、研究、发现适合幼儿需求的教具。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（4）教师应尊重、鼓励幼儿，接纳幼儿不同的意见，引导幼儿独立创造、独立思考。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（5）教师应在其准备的学习环境中，让幼儿自己动手操作，鼓励幼儿从中观察、思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考，培养幼儿积极主动的探索精神。</a:t>
            </a:r>
            <a:endParaRPr lang="en-US" sz="144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5928" y="222210"/>
            <a:ext cx="8447789" cy="520531"/>
          </a:xfrm>
          <a:custGeom>
            <a:avLst/>
            <a:gdLst/>
            <a:ahLst/>
            <a:cxnLst/>
            <a:rect l="l" t="t" r="r" b="b"/>
            <a:pathLst>
              <a:path w="8447789" h="520531">
                <a:moveTo>
                  <a:pt x="260266" y="0"/>
                </a:moveTo>
                <a:moveTo>
                  <a:pt x="260266" y="0"/>
                </a:moveTo>
                <a:lnTo>
                  <a:pt x="8187524" y="0"/>
                </a:lnTo>
                <a:quadBezTo>
                  <a:pt x="8447789" y="0"/>
                  <a:pt x="8447789" y="260266"/>
                </a:quadBezTo>
                <a:lnTo>
                  <a:pt x="8447789" y="260266"/>
                </a:lnTo>
                <a:quadBezTo>
                  <a:pt x="8447789" y="520531"/>
                  <a:pt x="8187524" y="520531"/>
                </a:quadBezTo>
                <a:lnTo>
                  <a:pt x="260266" y="520531"/>
                </a:lnTo>
                <a:quadBezTo>
                  <a:pt x="0" y="520531"/>
                  <a:pt x="0" y="260266"/>
                </a:quadBezTo>
                <a:lnTo>
                  <a:pt x="0" y="260266"/>
                </a:lnTo>
                <a:quadBezTo>
                  <a:pt x="0" y="0"/>
                  <a:pt x="260266" y="0"/>
                </a:quadBezTo>
                <a:close/>
              </a:path>
            </a:pathLst>
          </a:custGeom>
          <a:solidFill>
            <a:srgbClr val="FDD7B0"/>
          </a:solidFill>
        </p:spPr>
      </p:sp>
      <p:sp>
        <p:nvSpPr>
          <p:cNvPr id="3" name="Text 1"/>
          <p:cNvSpPr/>
          <p:nvPr/>
        </p:nvSpPr>
        <p:spPr>
          <a:xfrm>
            <a:off x="372832" y="258447"/>
            <a:ext cx="8007938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t">
            <a:spAutoFit/>
          </a:bodyPr>
          <a:lstStyle/>
          <a:p>
            <a:pPr marL="0" indent="0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7E44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设计实施自然科学教育活动</a:t>
            </a:r>
            <a:endParaRPr lang="en-US" sz="1440" dirty="0"/>
          </a:p>
        </p:txBody>
      </p:sp>
      <p:sp>
        <p:nvSpPr>
          <p:cNvPr id="4" name="Text 2"/>
          <p:cNvSpPr/>
          <p:nvPr>
            <p:custDataLst>
              <p:tags r:id="rId2"/>
            </p:custDataLst>
          </p:nvPr>
        </p:nvSpPr>
        <p:spPr>
          <a:xfrm>
            <a:off x="522605" y="854604"/>
            <a:ext cx="3657600" cy="45656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（一）科学文化教育活动的准备</a:t>
            </a:r>
            <a:endParaRPr lang="en-US" sz="1440" dirty="0"/>
          </a:p>
        </p:txBody>
      </p:sp>
      <p:sp>
        <p:nvSpPr>
          <p:cNvPr id="6" name="Text 4"/>
          <p:cNvSpPr/>
          <p:nvPr>
            <p:custDataLst>
              <p:tags r:id="rId3"/>
            </p:custDataLst>
          </p:nvPr>
        </p:nvSpPr>
        <p:spPr>
          <a:xfrm>
            <a:off x="313055" y="1240155"/>
            <a:ext cx="4582160" cy="2775585"/>
          </a:xfrm>
          <a:prstGeom prst="rect">
            <a:avLst/>
          </a:prstGeom>
          <a:noFill/>
        </p:spPr>
        <p:txBody>
          <a:bodyPr wrap="square" lIns="95250" tIns="95250" rIns="95250" bIns="95250" rtlCol="0" anchor="ctr">
            <a:spAutoFit/>
          </a:bodyPr>
          <a:lstStyle/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 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幼儿的准备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）具备秩序感、专注力、手眼协调能力、独立性的培养基础。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）拥有丰富的语言能力。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）具备成熟的感官能力。</a:t>
            </a:r>
            <a:endParaRPr lang="zh-CN" altLang="en-US" sz="1730" b="1" dirty="0">
              <a:solidFill>
                <a:srgbClr val="E88E2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marL="0" indent="0" algn="l">
              <a:lnSpc>
                <a:spcPct val="150000"/>
              </a:lnSpc>
              <a:spcBef>
                <a:spcPts val="375"/>
              </a:spcBef>
              <a:buNone/>
            </a:pP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</a:t>
            </a:r>
            <a:r>
              <a:rPr lang="zh-CN" altLang="en-US" sz="1730" b="1" dirty="0">
                <a:solidFill>
                  <a:srgbClr val="E88E2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）具备扎实的数学能力。</a:t>
            </a:r>
            <a:endParaRPr lang="en-US" sz="1440" dirty="0"/>
          </a:p>
        </p:txBody>
      </p:sp>
      <p:pic>
        <p:nvPicPr>
          <p:cNvPr id="5" name="图片 4" descr="微信图片_202305060940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5390" y="1240155"/>
            <a:ext cx="3815715" cy="25939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DIAGRAM_VIRTUALLY_FRAME" val="{&quot;height&quot;:179.3520472440945,&quot;left&quot;:121.25212598425196,&quot;top&quot;:142.35700787401575,&quot;width&quot;:477.4957480314961}"/>
</p:tagLst>
</file>

<file path=ppt/tags/tag11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12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13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14.xml><?xml version="1.0" encoding="utf-8"?>
<p:tagLst xmlns:p="http://schemas.openxmlformats.org/presentationml/2006/main">
  <p:tag name="KSO_WM_BEAUTIFY_FLAG" val="#wm#"/>
  <p:tag name="KSO_WM_UNIT_LINE_FORE_SCHEMECOLOR_INDEX_BRIGHTNESS" val="0.3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UNIT_ID" val="diagram20231058_3*l_i*1_1"/>
  <p:tag name="KSO_WM_TEMPLATE_CATEGORY" val="diagram"/>
  <p:tag name="KSO_WM_TEMPLATE_INDEX" val="20231058"/>
  <p:tag name="KSO_WM_UNIT_LAYERLEVEL" val="1_1"/>
  <p:tag name="KSO_WM_TAG_VERSION" val="3.0"/>
  <p:tag name="KSO_WM_UNIT_TYPE" val="l_i"/>
  <p:tag name="KSO_WM_UNIT_INDEX" val="1_1"/>
  <p:tag name="KSO_WM_DIAGRAM_GROUP_CODE" val="l1-1"/>
  <p:tag name="KSO_WM_DIAGRAM_VERSION" val="3"/>
  <p:tag name="KSO_WM_DIAGRAM_COLOR_TRICK" val="4"/>
  <p:tag name="KSO_WM_DIAGRAM_COLOR_TEXT_CAN_REMOVE" val="n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type&quot;:0},&quot;glow&quot;:{&quot;colorType&quot;:0},&quot;line&quot;:{&quot;solidLine&quot;:{&quot;brightness&quot;:0.5,&quot;colorType&quot;:1,&quot;foreColorIndex&quot;:1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5"/>
  <p:tag name="KSO_WM_DIAGRAM_USE_COLOR_VALUE" val="{&quot;color_scheme&quot;:1,&quot;color_type&quot;:1,&quot;theme_color_indexes&quot;:[5,6,5,6,5,6]}"/>
</p:tagLst>
</file>

<file path=ppt/tags/tag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058_3*l_h_a*1_1_1"/>
  <p:tag name="KSO_WM_TEMPLATE_CATEGORY" val="diagram"/>
  <p:tag name="KSO_WM_TEMPLATE_INDEX" val="2023105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TEXT_FILL_FORE_SCHEMECOLOR_INDEX_BRIGHTNESS" val="0"/>
  <p:tag name="KSO_WM_DIAGRAM_GROUP_CODE" val="l1-1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058_3*l_h_a*1_4_1"/>
  <p:tag name="KSO_WM_TEMPLATE_CATEGORY" val="diagram"/>
  <p:tag name="KSO_WM_TEMPLATE_INDEX" val="2023105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TEXT_FILL_FORE_SCHEMECOLOR_INDEX_BRIGHTNESS" val="0"/>
  <p:tag name="KSO_WM_DIAGRAM_GROUP_CODE" val="l1-1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8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7.xml><?xml version="1.0" encoding="utf-8"?>
<p:tagLst xmlns:p="http://schemas.openxmlformats.org/presentationml/2006/main">
  <p:tag name="KSO_WM_BEAUTIFY_FLAG" val="#wm#"/>
  <p:tag name="KSO_WM_UNIT_SHADOW_SCHEMECOLOR_INDEX_BRIGHTNESS" val="-0.25"/>
  <p:tag name="KSO_WM_UNIT_SHADOW_SCHEMECOLOR_INDEX" val="5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058_3*l_h_i*1_1_2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1_2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18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5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UNIT_ID" val="diagram20231058_3*l_h_i*1_1_1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1_1"/>
  <p:tag name="KSO_WM_DIAGRAM_VERSION" val="3"/>
  <p:tag name="KSO_WM_DIAGRAM_COLOR_TRICK" val="4"/>
  <p:tag name="KSO_WM_DIAGRAM_COLOR_TEXT_CAN_REMOVE" val="n"/>
  <p:tag name="KSO_WM_DIAGRAM_GROUP_CODE" val="l1-1"/>
  <p:tag name="KSO_WM_UNIT_SUBTYPE" val="d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gradient&quot;:[{&quot;brightness&quot;:0.6000000238418579,&quot;colorType&quot;:1,&quot;foreColorIndex&quot;:5,&quot;pos&quot;:0,&quot;transparency&quot;:0},{&quot;brightness&quot;:0,&quot;colorType&quot;:1,&quot;foreColorIndex&quot;:5,&quot;pos&quot;:0.8999999761581421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.xml><?xml version="1.0" encoding="utf-8"?>
<p:tagLst xmlns:p="http://schemas.openxmlformats.org/presentationml/2006/main">
  <p:tag name="KSO_WM_BEAUTIFY_FLAG" val="#wm#"/>
  <p:tag name="KSO_WM_UNIT_SHADOW_SCHEMECOLOR_INDEX_BRIGHTNESS" val="-0.25"/>
  <p:tag name="KSO_WM_UNIT_SHADOW_SCHEMECOLOR_INDEX" val="6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058_3*l_h_i*1_2_2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2_2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brightness&quot;:-0.25,&quot;colorType&quot;:1,&quot;foreColorIndex&quot;:6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6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UNIT_ID" val="diagram20231058_3*l_h_i*1_2_1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2_1"/>
  <p:tag name="KSO_WM_DIAGRAM_VERSION" val="3"/>
  <p:tag name="KSO_WM_DIAGRAM_COLOR_TRICK" val="4"/>
  <p:tag name="KSO_WM_DIAGRAM_COLOR_TEXT_CAN_REMOVE" val="n"/>
  <p:tag name="KSO_WM_DIAGRAM_GROUP_CODE" val="l1-1"/>
  <p:tag name="KSO_WM_UNIT_SUBTYPE" val="d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gradient&quot;:[{&quot;brightness&quot;:0.6000000238418579,&quot;colorType&quot;:1,&quot;foreColorIndex&quot;:6,&quot;pos&quot;:0,&quot;transparency&quot;:0},{&quot;brightness&quot;:0,&quot;colorType&quot;:1,&quot;foreColorIndex&quot;:6,&quot;pos&quot;:0.8999999761581421,&quot;transparency&quot;:0}],&quot;type&quot;:3},&quot;glow&quot;:{&quot;colorType&quot;:0},&quot;line&quot;:{&quot;type&quot;:0},&quot;shadow&quot;:{&quot;brightness&quot;:-0.25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058_3*l_h_a*1_2_1"/>
  <p:tag name="KSO_WM_TEMPLATE_CATEGORY" val="diagram"/>
  <p:tag name="KSO_WM_TEMPLATE_INDEX" val="2023105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TEXT_FILL_FORE_SCHEMECOLOR_INDEX_BRIGHTNESS" val="0"/>
  <p:tag name="KSO_WM_DIAGRAM_GROUP_CODE" val="l1-1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2.xml><?xml version="1.0" encoding="utf-8"?>
<p:tagLst xmlns:p="http://schemas.openxmlformats.org/presentationml/2006/main">
  <p:tag name="KSO_WM_BEAUTIFY_FLAG" val="#wm#"/>
  <p:tag name="KSO_WM_UNIT_SHADOW_SCHEMECOLOR_INDEX_BRIGHTNESS" val="-0.5"/>
  <p:tag name="KSO_WM_UNIT_SHADOW_SCHEMECOLOR_INDEX" val="7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058_3*l_h_i*1_3_2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3_2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brightness&quot;:-0.5,&quot;colorType&quot;:1,&quot;foreColorIndex&quot;:7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3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7"/>
  <p:tag name="KSO_WM_UNIT_FILL_FORE_SCHEMECOLOR_INDEX_2_POS" val="0.8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7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UNIT_ID" val="diagram20231058_3*l_h_i*1_3_1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3_1"/>
  <p:tag name="KSO_WM_DIAGRAM_VERSION" val="3"/>
  <p:tag name="KSO_WM_DIAGRAM_COLOR_TRICK" val="4"/>
  <p:tag name="KSO_WM_DIAGRAM_COLOR_TEXT_CAN_REMOVE" val="n"/>
  <p:tag name="KSO_WM_DIAGRAM_GROUP_CODE" val="l1-1"/>
  <p:tag name="KSO_WM_UNIT_SUBTYPE" val="d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gradient&quot;:[{&quot;brightness&quot;:0.6000000238418579,&quot;colorType&quot;:1,&quot;foreColorIndex&quot;:7,&quot;pos&quot;:0,&quot;transparency&quot;:0},{&quot;brightness&quot;:0,&quot;colorType&quot;:1,&quot;foreColorIndex&quot;:7,&quot;pos&quot;:0.800000011920929,&quot;transparency&quot;:0}],&quot;type&quot;:3},&quot;glow&quot;:{&quot;colorType&quot;:0},&quot;line&quot;:{&quot;type&quot;:0},&quot;shadow&quot;:{&quot;brightness&quot;:-0.25,&quot;colorType&quot;:1,&quot;foreColorIndex&quot;:7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058_3*l_h_a*1_3_1"/>
  <p:tag name="KSO_WM_TEMPLATE_CATEGORY" val="diagram"/>
  <p:tag name="KSO_WM_TEMPLATE_INDEX" val="20231058"/>
  <p:tag name="KSO_WM_UNIT_LAYERLEVEL" val="1_1_1"/>
  <p:tag name="KSO_WM_TAG_VERSION" val="3.0"/>
  <p:tag name="KSO_WM_BEAUTIFY_FLAG" val="#wm#"/>
  <p:tag name="KSO_WM_DIAGRAM_VERSION" val="3"/>
  <p:tag name="KSO_WM_DIAGRAM_COLOR_TRICK" val="4"/>
  <p:tag name="KSO_WM_DIAGRAM_COLOR_TEXT_CAN_REMOVE" val="n"/>
  <p:tag name="KSO_WM_UNIT_TEXT_FILL_FORE_SCHEMECOLOR_INDEX_BRIGHTNESS" val="0"/>
  <p:tag name="KSO_WM_DIAGRAM_GROUP_CODE" val="l1-1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25.xml><?xml version="1.0" encoding="utf-8"?>
<p:tagLst xmlns:p="http://schemas.openxmlformats.org/presentationml/2006/main">
  <p:tag name="KSO_WM_BEAUTIFY_FLAG" val="#wm#"/>
  <p:tag name="KSO_WM_UNIT_SHADOW_SCHEMECOLOR_INDEX_BRIGHTNESS" val="-0.25"/>
  <p:tag name="KSO_WM_UNIT_SHADOW_SCHEMECOLOR_INDEX" val="8"/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UNIT_ID" val="diagram20231058_3*l_h_i*1_4_2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4_2"/>
  <p:tag name="KSO_WM_DIAGRAM_VERSION" val="3"/>
  <p:tag name="KSO_WM_DIAGRAM_COLOR_TRICK" val="4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solid&quot;:{&quot;brightness&quot;:0,&quot;colorType&quot;:1,&quot;foreColorIndex&quot;:8,&quot;transparency&quot;:0},&quot;type&quot;:1},&quot;glow&quot;:{&quot;colorType&quot;:0},&quot;line&quot;:{&quot;type&quot;:0},&quot;shadow&quot;:{&quot;brightness&quot;:-0.25,&quot;colorType&quot;:1,&quot;foreColorIndex&quot;:8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8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26.xml><?xml version="1.0" encoding="utf-8"?>
<p:tagLst xmlns:p="http://schemas.openxmlformats.org/presentationml/2006/main">
  <p:tag name="KSO_WM_BEAUTIFY_FLAG" val="#wm#"/>
  <p:tag name="KSO_WM_UNIT_FILL_FORE_SCHEMECOLOR_INDEX_1_BRIGHTNESS" val="0.4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8"/>
  <p:tag name="KSO_WM_UNIT_FILL_FORE_SCHEMECOLOR_INDEX_2_POS" val="0.9"/>
  <p:tag name="KSO_WM_UNIT_FILL_FORE_SCHEMECOLOR_INDEX_2_TRANS" val="0"/>
  <p:tag name="KSO_WM_UNIT_FILL_GRADIENT_TYPE" val="0"/>
  <p:tag name="KSO_WM_UNIT_FILL_GRADIENT_ANGLE" val="135"/>
  <p:tag name="KSO_WM_UNIT_FILL_GRADIENT_DIRECTION" val="2"/>
  <p:tag name="KSO_WM_UNIT_SHADOW_SCHEMECOLOR_INDEX_BRIGHTNESS" val="-0.25"/>
  <p:tag name="KSO_WM_UNIT_SHADOW_SCHEMECOLOR_INDEX" val="8"/>
  <p:tag name="KSO_WM_UNIT_TEXT_FILL_FORE_SCHEMECOLOR_INDEX_BRIGHTNESS" val="0"/>
  <p:tag name="KSO_WM_UNIT_HIGHLIGHT" val="0"/>
  <p:tag name="KSO_WM_UNIT_COMPATIBLE" val="0"/>
  <p:tag name="KSO_WM_UNIT_DIAGRAM_ISNUMVISUAL" val="0"/>
  <p:tag name="KSO_WM_UNIT_DIAGRAM_ISREFERUNIT" val="0"/>
  <p:tag name="KSO_WM_UNIT_ID" val="diagram20231058_3*l_h_i*1_4_1"/>
  <p:tag name="KSO_WM_TEMPLATE_CATEGORY" val="diagram"/>
  <p:tag name="KSO_WM_TEMPLATE_INDEX" val="20231058"/>
  <p:tag name="KSO_WM_UNIT_LAYERLEVEL" val="1_1_1"/>
  <p:tag name="KSO_WM_TAG_VERSION" val="3.0"/>
  <p:tag name="KSO_WM_UNIT_TYPE" val="l_h_i"/>
  <p:tag name="KSO_WM_UNIT_INDEX" val="1_4_1"/>
  <p:tag name="KSO_WM_DIAGRAM_VERSION" val="3"/>
  <p:tag name="KSO_WM_DIAGRAM_COLOR_TRICK" val="4"/>
  <p:tag name="KSO_WM_DIAGRAM_COLOR_TEXT_CAN_REMOVE" val="n"/>
  <p:tag name="KSO_WM_DIAGRAM_GROUP_CODE" val="l1-1"/>
  <p:tag name="KSO_WM_UNIT_SUBTYPE" val="d"/>
  <p:tag name="KSO_WM_DIAGRAM_MAX_ITEMCNT" val="6"/>
  <p:tag name="KSO_WM_DIAGRAM_MIN_ITEMCNT" val="2"/>
  <p:tag name="KSO_WM_DIAGRAM_VIRTUALLY_FRAME" val="{&quot;height&quot;:232.68089414236618,&quot;left&quot;:0,&quot;top&quot;:114.0095529288169,&quot;width&quot;:720}"/>
  <p:tag name="KSO_WM_DIAGRAM_COLOR_MATCH_VALUE" val="{&quot;shape&quot;:{&quot;fill&quot;:{&quot;gradient&quot;:[{&quot;brightness&quot;:0.6000000238418579,&quot;colorType&quot;:1,&quot;foreColorIndex&quot;:8,&quot;pos&quot;:0,&quot;transparency&quot;:0},{&quot;brightness&quot;:0,&quot;colorType&quot;:1,&quot;foreColorIndex&quot;:8,&quot;pos&quot;:0.8999999761581421,&quot;transparency&quot;:0}],&quot;type&quot;:3},&quot;glow&quot;:{&quot;colorType&quot;:0},&quot;line&quot;:{&quot;type&quot;:0},&quot;shadow&quot;:{&quot;brightness&quot;:-0.25,&quot;colorType&quot;:1,&quot;foreColorIndex&quot;:8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7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28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29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31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32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33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34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35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36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37.xml><?xml version="1.0" encoding="utf-8"?>
<p:tagLst xmlns:p="http://schemas.openxmlformats.org/presentationml/2006/main">
  <p:tag name="KSO_WM_DIAGRAM_VIRTUALLY_FRAME" val="{&quot;height&quot;:231.38295275590548,&quot;left&quot;:-35.608110236220455,&quot;top&quot;:80.44161417322834,&quot;width&quot;:714.45}"/>
</p:tagLst>
</file>

<file path=ppt/tags/tag38.xml><?xml version="1.0" encoding="utf-8"?>
<p:tagLst xmlns:p="http://schemas.openxmlformats.org/presentationml/2006/main">
  <p:tag name="resource_record_key" val="{&quot;70&quot;:[3314060]}"/>
</p:tagLst>
</file>

<file path=ppt/tags/tag4.xml><?xml version="1.0" encoding="utf-8"?>
<p:tagLst xmlns:p="http://schemas.openxmlformats.org/presentationml/2006/main">
  <p:tag name="KSO_WM_DIAGRAM_VIRTUALLY_FRAME" val="{&quot;height&quot;:179.3520472440945,&quot;left&quot;:121.25212598425196,&quot;top&quot;:142.35700787401575,&quot;width&quot;:477.4957480314961}"/>
</p:tagLst>
</file>

<file path=ppt/tags/tag5.xml><?xml version="1.0" encoding="utf-8"?>
<p:tagLst xmlns:p="http://schemas.openxmlformats.org/presentationml/2006/main">
  <p:tag name="KSO_WM_DIAGRAM_VIRTUALLY_FRAME" val="{&quot;height&quot;:179.3520472440945,&quot;left&quot;:121.25212598425196,&quot;top&quot;:142.35700787401575,&quot;width&quot;:477.4957480314961}"/>
</p:tagLst>
</file>

<file path=ppt/tags/tag6.xml><?xml version="1.0" encoding="utf-8"?>
<p:tagLst xmlns:p="http://schemas.openxmlformats.org/presentationml/2006/main">
  <p:tag name="KSO_WM_DIAGRAM_VIRTUALLY_FRAME" val="{&quot;height&quot;:179.3520472440945,&quot;left&quot;:121.25212598425196,&quot;top&quot;:142.35700787401575,&quot;width&quot;:477.4957480314961}"/>
</p:tagLst>
</file>

<file path=ppt/tags/tag7.xml><?xml version="1.0" encoding="utf-8"?>
<p:tagLst xmlns:p="http://schemas.openxmlformats.org/presentationml/2006/main">
  <p:tag name="KSO_WM_DIAGRAM_VIRTUALLY_FRAME" val="{&quot;height&quot;:179.3520472440945,&quot;left&quot;:121.25212598425196,&quot;top&quot;:142.35700787401575,&quot;width&quot;:477.4957480314961}"/>
</p:tagLst>
</file>

<file path=ppt/tags/tag8.xml><?xml version="1.0" encoding="utf-8"?>
<p:tagLst xmlns:p="http://schemas.openxmlformats.org/presentationml/2006/main">
  <p:tag name="KSO_WM_DIAGRAM_VIRTUALLY_FRAME" val="{&quot;height&quot;:179.3520472440945,&quot;left&quot;:121.25212598425196,&quot;top&quot;:142.35700787401575,&quot;width&quot;:477.4957480314961}"/>
</p:tagLst>
</file>

<file path=ppt/tags/tag9.xml><?xml version="1.0" encoding="utf-8"?>
<p:tagLst xmlns:p="http://schemas.openxmlformats.org/presentationml/2006/main">
  <p:tag name="KSO_WM_DIAGRAM_VIRTUALLY_FRAME" val="{&quot;height&quot;:179.3520472440945,&quot;left&quot;:121.25212598425196,&quot;top&quot;:142.35700787401575,&quot;width&quot;:477.4957480314961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1179</Words>
  <Application>WPS 演示</Application>
  <PresentationFormat>On-screen Show (16:9)</PresentationFormat>
  <Paragraphs>137</Paragraphs>
  <Slides>16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微软雅黑</vt:lpstr>
      <vt:lpstr>Calibri</vt:lpstr>
      <vt:lpstr>Arial Unicode MS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 文丽老师 </cp:lastModifiedBy>
  <cp:revision>17</cp:revision>
  <dcterms:created xsi:type="dcterms:W3CDTF">2025-01-18T01:56:00Z</dcterms:created>
  <dcterms:modified xsi:type="dcterms:W3CDTF">2025-01-22T03:31:15Z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84B507A36E2E47C7A7693E65CCC99708_12</vt:lpwstr>
  </property>
  <property fmtid="{D5CDD505-2E9C-101B-9397-08002B2CF9AE}" pid="3" name="KSOProductBuildVer">
    <vt:lpwstr>2052-12.1.0.19770</vt:lpwstr>
  </property>
</Properties>
</file>