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8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32"/>
        <p:guide pos="2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280416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360189" y="3084298"/>
            <a:ext cx="8640960" cy="120701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974594" y="1221991"/>
            <a:ext cx="8242813" cy="202916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4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项目四：</a:t>
            </a:r>
            <a:r>
              <a:rPr lang="zh-CN" altLang="en-US" sz="4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组织</a:t>
            </a:r>
            <a:r>
              <a:rPr lang="en-US" sz="4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数学教育活动</a:t>
            </a:r>
            <a:endParaRPr lang="en-US" sz="4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109" r="12109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感觉教育领域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感觉教具中的几何图形嵌板橱使幼儿通过触觉、视觉感知平面几何图形，从而形成对平面几何图形的认知。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科学文化教育领域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科学文化教育区渗透数学环境，如植物角结合数学教育，让幼儿观察、测量、记录植物生长数据，实践运用数学知识。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数学教育区的物质环境创设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476023" y="7609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蒙氏数学教具的分类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00" y="990600"/>
            <a:ext cx="7298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蒙氏数学教具按照教学阶段可分为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4000"/>
            <a:ext cx="5257800" cy="5029200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/>
          </p:cNvPicPr>
          <p:nvPr/>
        </p:nvPicPr>
        <p:blipFill>
          <a:blip r:embed="rId3"/>
          <a:srcRect l="32550" r="32550"/>
          <a:stretch>
            <a:fillRect/>
          </a:stretch>
        </p:blipFill>
        <p:spPr>
          <a:xfrm>
            <a:off x="8839024" y="2285931"/>
            <a:ext cx="2050689" cy="3916435"/>
          </a:xfrm>
          <a:prstGeom prst="rect">
            <a:avLst/>
          </a:prstGeom>
        </p:spPr>
      </p:pic>
      <p:pic>
        <p:nvPicPr>
          <p:cNvPr id="18" name="Picture 4"/>
          <p:cNvPicPr>
            <a:picLocks noChangeAspect="1"/>
          </p:cNvPicPr>
          <p:nvPr/>
        </p:nvPicPr>
        <p:blipFill>
          <a:blip r:embed="rId4"/>
          <a:srcRect l="32561" r="32561"/>
          <a:stretch>
            <a:fillRect/>
          </a:stretch>
        </p:blipFill>
        <p:spPr>
          <a:xfrm>
            <a:off x="6561191" y="1813569"/>
            <a:ext cx="2050689" cy="39164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7851998" y="2723144"/>
            <a:ext cx="3834950" cy="146571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在蒙台梭利数学教育流程中，教具的使用情况是核心。幼儿通过选择、操作教具来主动探索和学习数学知识，教师则在一旁引导。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851998" y="2087040"/>
            <a:ext cx="3606165" cy="57578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教具使用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851998" y="4826443"/>
            <a:ext cx="3834950" cy="14519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数学教育流程图展现出了蒙台梭利教育法在数学领域的实施步骤。该流程始于对数的引入，通过操作活动加深理解，最终应用。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851998" y="4125420"/>
            <a:ext cx="3606329" cy="64069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教育流程</a:t>
            </a: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533173" y="15229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教具使用及数学教育流程图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219200"/>
            <a:ext cx="4648200" cy="558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750" r="16750"/>
          <a:stretch>
            <a:fillRect/>
          </a:stretch>
        </p:blipFill>
        <p:spPr>
          <a:xfrm>
            <a:off x="4070039" y="1545914"/>
            <a:ext cx="3861422" cy="3861422"/>
          </a:xfrm>
          <a:prstGeom prst="diamond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数学教育区的精神环境创设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16800" y="2235958"/>
            <a:ext cx="3905833" cy="1129392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教师应敏锐捕捉生活细节，巧妙融入数学元素，自制或利用现有实物作为教具，如落叶、树枝、小石子等自然材料。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6800" y="1629875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创设丰富的学习环境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27972" y="2207383"/>
            <a:ext cx="3905833" cy="1129392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将数学融入日常生活，引导幼儿在实际情境中感受数学魅力，如通过数西瓜籽来培养数学思维和逻辑思维能力。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988535" y="5255554"/>
            <a:ext cx="3905833" cy="114317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幼儿的思维发展从直觉行动向抽象逻辑过渡。数学教育应尊重个体差异。摒弃主观判断。通过持续观察引导。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988535" y="1629875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积累数学感觉经验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56774" y="5284129"/>
            <a:ext cx="3905833" cy="114317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rm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数学教育中教师须确保所有概念和操作的准确、科学和完整，避免任何错误和遗漏对幼儿学习造成不良影响。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77362" y="4706621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注重科学性与准确性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436435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2" name="TextBox 12"/>
          <p:cNvSpPr txBox="1"/>
          <p:nvPr/>
        </p:nvSpPr>
        <p:spPr>
          <a:xfrm>
            <a:off x="4170154" y="1730269"/>
            <a:ext cx="105918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7178908" y="1629875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4" name="TextBox 14"/>
          <p:cNvSpPr txBox="1"/>
          <p:nvPr/>
        </p:nvSpPr>
        <p:spPr>
          <a:xfrm>
            <a:off x="6984704" y="1730269"/>
            <a:ext cx="105918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713947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6" name="TextBox 16"/>
          <p:cNvSpPr txBox="1"/>
          <p:nvPr/>
        </p:nvSpPr>
        <p:spPr>
          <a:xfrm>
            <a:off x="6945267" y="4778440"/>
            <a:ext cx="105918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4324921" y="4678046"/>
            <a:ext cx="682752" cy="682752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8" name="TextBox 18"/>
          <p:cNvSpPr txBox="1"/>
          <p:nvPr/>
        </p:nvSpPr>
        <p:spPr>
          <a:xfrm>
            <a:off x="4130717" y="4778440"/>
            <a:ext cx="1059180" cy="48196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40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988535" y="4801871"/>
            <a:ext cx="3905833" cy="5027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思维过渡与尊重差异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23413" y="4137009"/>
            <a:ext cx="8928991" cy="1207011"/>
          </a:xfrm>
          <a:prstGeom prst="rect">
            <a:avLst/>
          </a:prstGeom>
        </p:spPr>
      </p:pic>
      <p:cxnSp>
        <p:nvCxnSpPr>
          <p:cNvPr id="3" name="Connector 3"/>
          <p:cNvCxnSpPr/>
          <p:nvPr/>
        </p:nvCxnSpPr>
        <p:spPr>
          <a:xfrm>
            <a:off x="2832238" y="2276872"/>
            <a:ext cx="0" cy="1632181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extBox 4"/>
          <p:cNvSpPr txBox="1"/>
          <p:nvPr/>
        </p:nvSpPr>
        <p:spPr>
          <a:xfrm>
            <a:off x="3131460" y="2235001"/>
            <a:ext cx="8255255" cy="154061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40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设计实施幼儿数学教育活动</a:t>
            </a:r>
            <a:endParaRPr lang="en-US" sz="40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43343" y="2235001"/>
            <a:ext cx="2040255" cy="167281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7200" b="1">
                <a:solidFill>
                  <a:schemeClr val="accent6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7200" b="1">
              <a:solidFill>
                <a:schemeClr val="accent6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873355" y="166430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008100" y="179904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4636726" y="1463721"/>
            <a:ext cx="6886575" cy="76590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操作优先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636726" y="204621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考虑到数学知识的抽象性和幼儿思维的特征，幼儿学习时应以操作具体事物为主。通过亲自操作和内化，幼儿才能真正理解并建构数学概念及关系。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alphaModFix amt="100000"/>
          </a:blip>
          <a:srcRect l="16675" r="16675"/>
          <a:stretch>
            <a:fillRect/>
          </a:stretch>
        </p:blipFill>
        <p:spPr>
          <a:xfrm>
            <a:off x="-1061158" y="1741145"/>
            <a:ext cx="4421505" cy="4421505"/>
          </a:xfrm>
          <a:prstGeom prst="ellipse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873355" y="3384629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008100" y="3519373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4636726" y="3182098"/>
            <a:ext cx="6886575" cy="7698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启发思考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3873355" y="510495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4008100" y="523969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4636726" y="4920230"/>
            <a:ext cx="6886575" cy="73418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教育注意事项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设计并实施10以内的数的教育活动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636726" y="3789081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在教育过程中，“学会知识”并非唯一目标，更重要的是开启幼儿的心智。通过教具的操作，学会触类旁通，成为一个懂得思考的人。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636726" y="547164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场所选择、教师位置、清晰展示、观察幼儿、适当说明、数学语言、准确操作、注意反应、接触教具、错误控制、引导性问题、观察记录。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85901" y="1362476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教具操作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85901" y="2024509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引导幼儿分辨游戏与工作的差别，鼓励自由操作并反复练习。正面回答幼儿的询问，提示幼儿在操作后将教具放回原位，培养良好的习惯。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设计并实施10以内的数的教育活动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Group 5"/>
          <p:cNvGrpSpPr/>
          <p:nvPr/>
        </p:nvGrpSpPr>
        <p:grpSpPr>
          <a:xfrm rot="0">
            <a:off x="838598" y="1564792"/>
            <a:ext cx="353467" cy="353467"/>
            <a:chOff x="838598" y="1564792"/>
            <a:chExt cx="353467" cy="353467"/>
          </a:xfrm>
        </p:grpSpPr>
        <p:sp>
          <p:nvSpPr>
            <p:cNvPr id="6" name="AutoShape 6"/>
            <p:cNvSpPr/>
            <p:nvPr/>
          </p:nvSpPr>
          <p:spPr>
            <a:xfrm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685901" y="3189254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蒙氏教具与纸上作业结合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685901" y="3851288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结合蒙氏教具和纸上作业，通过具体操作和抽象思维相结合，拓展幼儿数学思维，避免教具依赖，培养数学能力。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Group 10"/>
          <p:cNvGrpSpPr/>
          <p:nvPr/>
        </p:nvGrpSpPr>
        <p:grpSpPr>
          <a:xfrm rot="0">
            <a:off x="838598" y="3391571"/>
            <a:ext cx="353467" cy="353467"/>
            <a:chOff x="838598" y="3391571"/>
            <a:chExt cx="353467" cy="353467"/>
          </a:xfrm>
        </p:grpSpPr>
        <p:sp>
          <p:nvSpPr>
            <p:cNvPr id="11" name="AutoShape 11"/>
            <p:cNvSpPr/>
            <p:nvPr/>
          </p:nvSpPr>
          <p:spPr>
            <a:xfrm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685901" y="4975292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十进制认识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685901" y="5637325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数学教育第一阶段，认识 1—10，数量概述的基本练习。通过教具材料，让幼儿对数量有直观认识，为后续数学学习打下基础。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 rot="0">
            <a:off x="838598" y="5177608"/>
            <a:ext cx="353467" cy="353467"/>
            <a:chOff x="838598" y="5177608"/>
            <a:chExt cx="353467" cy="353467"/>
          </a:xfrm>
        </p:grpSpPr>
        <p:sp>
          <p:nvSpPr>
            <p:cNvPr id="16" name="AutoShape 16"/>
            <p:cNvSpPr/>
            <p:nvPr/>
          </p:nvSpPr>
          <p:spPr>
            <a:xfrm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cxnSp>
        <p:nvCxnSpPr>
          <p:cNvPr id="18" name="Connector 18"/>
          <p:cNvCxnSpPr/>
          <p:nvPr/>
        </p:nvCxnSpPr>
        <p:spPr>
          <a:xfrm>
            <a:off x="1015332" y="1728028"/>
            <a:ext cx="0" cy="5214957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51642" y="400638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51642" y="1920540"/>
            <a:ext cx="7813795" cy="1827334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109" r="12109"/>
          <a:stretch>
            <a:fillRect/>
          </a:stretch>
        </p:blipFill>
        <p:spPr>
          <a:xfrm>
            <a:off x="7804006" y="1329783"/>
            <a:ext cx="3831201" cy="5108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30579" y="2089154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连续数数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0579" y="2610429"/>
            <a:ext cx="6238875" cy="95006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数学教育中第二阶段，连续数数与平方和立方的导入。通过教具材料，让幼儿掌握连续数数的方法，为后续学习平方和立方打下基础。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30579" y="4183053"/>
            <a:ext cx="6238875" cy="637972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十进制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30579" y="4712439"/>
            <a:ext cx="6238875" cy="93642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数学教育中第三阶段，十进制（1）的教具材料说明。通过教具材料，让幼儿了解十进制的概念，培养数学思维和计算能力。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设计实施100以内数的教育活动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6675" r="16675"/>
          <a:stretch>
            <a:fillRect/>
          </a:stretch>
        </p:blipFill>
        <p:spPr>
          <a:xfrm>
            <a:off x="4462463" y="2088071"/>
            <a:ext cx="3267075" cy="3267075"/>
          </a:xfrm>
          <a:prstGeom prst="ellipse">
            <a:avLst/>
          </a:prstGeom>
          <a:ln w="57150">
            <a:solidFill>
              <a:schemeClr val="accent1"/>
            </a:solidFill>
            <a:prstDash val="solid"/>
          </a:ln>
        </p:spPr>
      </p:pic>
      <p:sp>
        <p:nvSpPr>
          <p:cNvPr id="3" name="TextBox 3"/>
          <p:cNvSpPr txBox="1"/>
          <p:nvPr/>
        </p:nvSpPr>
        <p:spPr>
          <a:xfrm>
            <a:off x="539110" y="2972036"/>
            <a:ext cx="3314231" cy="64799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十进制运算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59848" y="1716027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数学教育中第五阶段，记忆练习——进入心算与口算的教具材料说明。通过教具材料，锻炼幼儿的记忆力，培养心算和口算能力。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059848" y="1097369"/>
            <a:ext cx="3314231" cy="62295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96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记忆练习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59848" y="4019931"/>
            <a:ext cx="3314231" cy="547835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分数概念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059848" y="4565142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数学教育第六阶段，分数的教具材料说明。通过教具材料，让幼儿初步接触分数概念，培养数学思维和认知能力。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39110" y="3620031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数学教育中第四阶段，十进制（2），导入四则运算。通过教具材料，让幼儿了解十进制的运算方法，培养数学思维和计算能力。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设计实施由量到数的运算教育活动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00000"/>
          </a:blip>
          <a:srcRect l="12500" r="12500"/>
          <a:stretch>
            <a:fillRect/>
          </a:stretch>
        </p:blipFill>
        <p:spPr>
          <a:xfrm>
            <a:off x="615557" y="1293101"/>
            <a:ext cx="3938035" cy="5250714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232060" y="1718638"/>
            <a:ext cx="7211308" cy="4522346"/>
          </a:xfrm>
          <a:prstGeom prst="roundRect">
            <a:avLst>
              <a:gd name="adj" fmla="val 4504"/>
            </a:avLst>
          </a:prstGeom>
          <a:solidFill>
            <a:srgbClr val="FFFFFF">
              <a:alpha val="100000"/>
            </a:srgbClr>
          </a:solidFill>
          <a:effectLst>
            <a:outerShdw blurRad="381000">
              <a:srgbClr val="000000">
                <a:alpha val="7000"/>
              </a:srgbClr>
            </a:outerShdw>
          </a:effectLst>
        </p:spPr>
      </p:sp>
      <p:sp>
        <p:nvSpPr>
          <p:cNvPr id="4" name="TextBox 4"/>
          <p:cNvSpPr txBox="1"/>
          <p:nvPr/>
        </p:nvSpPr>
        <p:spPr>
          <a:xfrm>
            <a:off x="4599214" y="2711090"/>
            <a:ext cx="6477000" cy="125774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将数学渗透到日常生活中，采用生活化的、游戏化的方式进行数学教育。这样，幼儿在家也可以开展各种数学活动。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599214" y="2143575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数学生活化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599214" y="4589063"/>
            <a:ext cx="6477000" cy="127152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 4-10 至表 4-13 就是几个在生活中进行数学教育活动的实例。通过实际操作，让幼儿感受数学的乐趣，培养数学思维。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599214" y="4153214"/>
            <a:ext cx="6477000" cy="645267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教育活动实例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设计实施生活中的数学教育活动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270780" y="2958746"/>
            <a:ext cx="1516380" cy="82486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4500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en-US" sz="4500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396669" y="1025264"/>
            <a:ext cx="6612681" cy="496995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28600" lvl="1" indent="-2286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36363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创设数学教育环境</a:t>
            </a:r>
            <a:endParaRPr lang="en-US" sz="2400">
              <a:solidFill>
                <a:srgbClr val="36363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8600" lvl="1" indent="-2286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36363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设计实施幼儿数学教育活动</a:t>
            </a:r>
            <a:endParaRPr lang="en-US" sz="2400">
              <a:solidFill>
                <a:srgbClr val="36363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8600" lvl="1" indent="-2286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36363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设计实施幼儿数学游戏活动</a:t>
            </a:r>
            <a:endParaRPr lang="en-US" sz="2400">
              <a:solidFill>
                <a:srgbClr val="36363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28600" lvl="1" indent="-228600" algn="l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>
                <a:solidFill>
                  <a:srgbClr val="36363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观察与指导幼儿数学教育活动</a:t>
            </a:r>
            <a:endParaRPr lang="en-US" sz="2400">
              <a:solidFill>
                <a:srgbClr val="36363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466870" y="1809079"/>
            <a:ext cx="3124200" cy="3124200"/>
          </a:xfrm>
          <a:custGeom>
            <a:avLst/>
            <a:gdLst/>
            <a:ahLst/>
            <a:cxnLst/>
            <a:rect l="l" t="t" r="r" b="b"/>
            <a:pathLst>
              <a:path w="1800200" h="1800200">
                <a:moveTo>
                  <a:pt x="0" y="900100"/>
                </a:moveTo>
                <a:cubicBezTo>
                  <a:pt x="0" y="661379"/>
                  <a:pt x="94832" y="432435"/>
                  <a:pt x="263634" y="263633"/>
                </a:cubicBezTo>
                <a:cubicBezTo>
                  <a:pt x="432436" y="94832"/>
                  <a:pt x="661380" y="0"/>
                  <a:pt x="900101" y="1"/>
                </a:cubicBezTo>
                <a:cubicBezTo>
                  <a:pt x="1138822" y="1"/>
                  <a:pt x="1367766" y="94833"/>
                  <a:pt x="1536568" y="263635"/>
                </a:cubicBezTo>
                <a:cubicBezTo>
                  <a:pt x="1705369" y="432437"/>
                  <a:pt x="1800201" y="661381"/>
                  <a:pt x="1800200" y="900102"/>
                </a:cubicBezTo>
                <a:cubicBezTo>
                  <a:pt x="1800200" y="1138823"/>
                  <a:pt x="1705368" y="1367767"/>
                  <a:pt x="1536567" y="1536569"/>
                </a:cubicBezTo>
                <a:cubicBezTo>
                  <a:pt x="1367765" y="1705371"/>
                  <a:pt x="1138821" y="1800202"/>
                  <a:pt x="900100" y="1800202"/>
                </a:cubicBezTo>
                <a:cubicBezTo>
                  <a:pt x="661379" y="1800202"/>
                  <a:pt x="432435" y="1705370"/>
                  <a:pt x="263633" y="1536568"/>
                </a:cubicBezTo>
                <a:cubicBezTo>
                  <a:pt x="94832" y="1367766"/>
                  <a:pt x="0" y="1138822"/>
                  <a:pt x="0" y="900101"/>
                </a:cubicBezTo>
                <a:lnTo>
                  <a:pt x="0" y="900100"/>
                </a:lnTo>
              </a:path>
            </a:pathLst>
          </a:custGeom>
          <a:solidFill>
            <a:schemeClr val="accent1">
              <a:alpha val="45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905183" y="2247229"/>
            <a:ext cx="2247572" cy="22479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953452" y="2882546"/>
            <a:ext cx="2151036" cy="97726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endParaRPr lang="en-US" sz="54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23413" y="4137009"/>
            <a:ext cx="8928991" cy="1207011"/>
          </a:xfrm>
          <a:prstGeom prst="rect">
            <a:avLst/>
          </a:prstGeom>
        </p:spPr>
      </p:pic>
      <p:cxnSp>
        <p:nvCxnSpPr>
          <p:cNvPr id="3" name="Connector 3"/>
          <p:cNvCxnSpPr/>
          <p:nvPr/>
        </p:nvCxnSpPr>
        <p:spPr>
          <a:xfrm>
            <a:off x="2832238" y="2276872"/>
            <a:ext cx="0" cy="1632181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extBox 4"/>
          <p:cNvSpPr txBox="1"/>
          <p:nvPr/>
        </p:nvSpPr>
        <p:spPr>
          <a:xfrm>
            <a:off x="3131460" y="2235001"/>
            <a:ext cx="8255255" cy="154061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40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设计实施幼儿数学游戏活动</a:t>
            </a:r>
            <a:endParaRPr lang="en-US" sz="40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43343" y="2235001"/>
            <a:ext cx="2040255" cy="167281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7200" b="1">
                <a:solidFill>
                  <a:schemeClr val="accent6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7200" b="1">
              <a:solidFill>
                <a:schemeClr val="accent6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14204" y="1693475"/>
            <a:ext cx="3000375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观察幼儿智能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14204" y="2171158"/>
            <a:ext cx="3000375" cy="155225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遗传因素与家庭教育影响幼儿数理逻辑智能发展，观察幼儿对数敏感、早形成数概念、说话有条理、使用复句及理解物体功能等，可评估其数理逻辑智能水平。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14204" y="4384206"/>
            <a:ext cx="3000375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创设数学环境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7985" y="4852503"/>
            <a:ext cx="3000375" cy="155225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《指南》强调幼儿在探究自然和解决实际问题中发展数学逻辑，蒙台梭利教育与之契合，数学游戏活动应具体化、生活化，符合幼儿年龄与经验，难易适中。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108705" y="1693475"/>
            <a:ext cx="3000749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渗透数学教育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108705" y="2109711"/>
            <a:ext cx="3000749" cy="155225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在日常生活中渗透数学教育，如利用幼儿周围环境中的物品，如玩具、书籍、家具等，进行数数、比较、排序等活动，以培养幼儿数学兴趣和心智，而无需过多教具。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108705" y="4384206"/>
            <a:ext cx="3000749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引导幼儿参与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122486" y="4852503"/>
            <a:ext cx="3000749" cy="155225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为幼儿打造“有准备的环境”，通过互动墙、数数游戏等方式融入数学教育。引导幼儿进入环境，利用低结构材料激发创造力，主动理解并建构数学经验。</a:t>
            </a:r>
            <a:endParaRPr lang="en-US" sz="14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设计幼儿数学游戏活动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" name="Group 11"/>
          <p:cNvGrpSpPr/>
          <p:nvPr/>
        </p:nvGrpSpPr>
        <p:grpSpPr>
          <a:xfrm rot="0">
            <a:off x="3381475" y="1147015"/>
            <a:ext cx="5406235" cy="5406235"/>
            <a:chOff x="3381475" y="1147015"/>
            <a:chExt cx="5406235" cy="5406235"/>
          </a:xfrm>
        </p:grpSpPr>
        <p:sp>
          <p:nvSpPr>
            <p:cNvPr id="12" name="AutoShape 12"/>
            <p:cNvSpPr/>
            <p:nvPr/>
          </p:nvSpPr>
          <p:spPr>
            <a:xfrm>
              <a:off x="3384818" y="3851804"/>
              <a:ext cx="2701446" cy="2701446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 w="254032">
              <a:solidFill>
                <a:schemeClr val="accent1">
                  <a:alpha val="30000"/>
                </a:schemeClr>
              </a:solidFill>
              <a:prstDash val="solid"/>
            </a:ln>
          </p:spPr>
        </p:sp>
        <p:sp>
          <p:nvSpPr>
            <p:cNvPr id="13" name="AutoShape 13"/>
            <p:cNvSpPr/>
            <p:nvPr/>
          </p:nvSpPr>
          <p:spPr>
            <a:xfrm flipH="1">
              <a:off x="6086264" y="3851804"/>
              <a:ext cx="2701446" cy="2701446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 w="254032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14" name="AutoShape 14"/>
            <p:cNvSpPr/>
            <p:nvPr/>
          </p:nvSpPr>
          <p:spPr>
            <a:xfrm flipV="1">
              <a:off x="3381475" y="1147015"/>
              <a:ext cx="2701446" cy="2701446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 w="254032">
              <a:solidFill>
                <a:schemeClr val="accent1">
                  <a:alpha val="100000"/>
                </a:schemeClr>
              </a:solidFill>
              <a:prstDash val="solid"/>
            </a:ln>
          </p:spPr>
        </p:sp>
        <p:sp>
          <p:nvSpPr>
            <p:cNvPr id="15" name="AutoShape 15"/>
            <p:cNvSpPr/>
            <p:nvPr/>
          </p:nvSpPr>
          <p:spPr>
            <a:xfrm flipH="1" flipV="1">
              <a:off x="6082921" y="1147015"/>
              <a:ext cx="2701446" cy="2701446"/>
            </a:xfrm>
            <a:prstGeom prst="arc">
              <a:avLst>
                <a:gd name="adj1" fmla="val 16200000"/>
                <a:gd name="adj2" fmla="val 0"/>
              </a:avLst>
            </a:prstGeom>
            <a:noFill/>
            <a:ln w="254032">
              <a:solidFill>
                <a:schemeClr val="accent1">
                  <a:alpha val="30000"/>
                </a:schemeClr>
              </a:solidFill>
              <a:prstDash val="solid"/>
            </a:ln>
          </p:spPr>
        </p:sp>
      </p:grpSp>
      <p:sp>
        <p:nvSpPr>
          <p:cNvPr id="16" name="Freeform 16"/>
          <p:cNvSpPr/>
          <p:nvPr/>
        </p:nvSpPr>
        <p:spPr>
          <a:xfrm>
            <a:off x="5878869" y="3640582"/>
            <a:ext cx="433809" cy="43380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</a:path>
              <a:path w="304800" h="304800"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</a:path>
            </a:pathLst>
          </a:cu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873355" y="166430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008100" y="179904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4636726" y="1463721"/>
            <a:ext cx="6886575" cy="76590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生活化教育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636726" y="204621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蒙台梭利强调幼儿多动手操作，教师需引导幼儿建立数学与生活联系，通过实物教具和生活场景，如吃橘子时数数，促进数概念学习，培养数学心智。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-1061158" y="1741145"/>
            <a:ext cx="4421505" cy="4421505"/>
          </a:xfrm>
          <a:prstGeom prst="ellipse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873355" y="3384629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008100" y="3519373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4636726" y="3182098"/>
            <a:ext cx="6886575" cy="7698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具体化与游戏化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3873355" y="510495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4008100" y="523969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4636726" y="4920230"/>
            <a:ext cx="6886575" cy="73418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难易程度适当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数学生活化与学习具体化和游戏化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636726" y="3789081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避免数学抽象化，结合幼儿年龄特点与经验，通过具体事物如树叶、橘子瓣儿等学习数数、配对，玩“找朋友”游戏，巩固数学知识，保持学习兴趣。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636726" y="547164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教师需设计难易程度适中的数学活动，避免超纲教学导致幼儿抵触。基于幼儿已有经验，小班学数数中班辨奇偶，通过橘子瓣儿游戏自然引入数学概念。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07707" y="1744635"/>
            <a:ext cx="4750584" cy="4285329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实施幼儿数学游戏活动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3729746" y="1769675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3923235" y="203579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寓教于乐</a:t>
            </a:r>
            <a:endParaRPr lang="en-US" sz="2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923235" y="2757859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数学游戏活动如“数字手指游戏”和“排序小达人”，以趣味方式让幼儿在玩乐中学习数学，培养数学思维，提高数学学习兴趣和效果。</a:t>
            </a:r>
            <a:endParaRPr lang="en-US" sz="15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556553" y="1764765"/>
            <a:ext cx="3031629" cy="4285329"/>
          </a:xfrm>
          <a:prstGeom prst="roundRect">
            <a:avLst>
              <a:gd name="adj" fmla="val 0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50042" y="2035795"/>
            <a:ext cx="2644651" cy="649939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游戏活动示例</a:t>
            </a:r>
            <a:endParaRPr lang="en-US" sz="2400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50042" y="2752949"/>
            <a:ext cx="2644651" cy="292476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蒙氏数学游戏活动设计示例包括“数字捉迷藏”和“排序小能手”，通过趣味方式教授幼儿数学技能，寓教于乐，有效提升数学教育效果。</a:t>
            </a:r>
            <a:endParaRPr lang="en-US" sz="15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23413" y="4137009"/>
            <a:ext cx="8928991" cy="1207011"/>
          </a:xfrm>
          <a:prstGeom prst="rect">
            <a:avLst/>
          </a:prstGeom>
        </p:spPr>
      </p:pic>
      <p:cxnSp>
        <p:nvCxnSpPr>
          <p:cNvPr id="3" name="Connector 3"/>
          <p:cNvCxnSpPr/>
          <p:nvPr/>
        </p:nvCxnSpPr>
        <p:spPr>
          <a:xfrm>
            <a:off x="2832238" y="2276872"/>
            <a:ext cx="0" cy="1632181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extBox 4"/>
          <p:cNvSpPr txBox="1"/>
          <p:nvPr/>
        </p:nvSpPr>
        <p:spPr>
          <a:xfrm>
            <a:off x="3131460" y="2235001"/>
            <a:ext cx="8255255" cy="154061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40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观察与指导幼儿数学教育活动</a:t>
            </a:r>
            <a:endParaRPr lang="en-US" sz="40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43343" y="2235001"/>
            <a:ext cx="2040255" cy="167281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7200" b="1">
                <a:solidFill>
                  <a:schemeClr val="accent6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7200" b="1">
              <a:solidFill>
                <a:schemeClr val="accent6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观察幼儿数学自主活动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673008" y="1424575"/>
            <a:ext cx="1001602" cy="100160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857984" y="1424575"/>
            <a:ext cx="3543300" cy="10016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观察需回应</a:t>
            </a:r>
            <a:endParaRPr lang="en-US" sz="1100"/>
          </a:p>
        </p:txBody>
      </p:sp>
      <p:sp>
        <p:nvSpPr>
          <p:cNvPr id="5" name="TextBox 5"/>
          <p:cNvSpPr txBox="1"/>
          <p:nvPr/>
        </p:nvSpPr>
        <p:spPr>
          <a:xfrm>
            <a:off x="489633" y="1584381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03091" y="2527659"/>
            <a:ext cx="4857750" cy="10001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观察是一个观察、反思、回应、再观察的过程，其中，有两个要点；一是理解幼儿的需求并回应他们；二是努力移除幼儿在成长和发展过程中遇到的障碍。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250024" y="1424575"/>
            <a:ext cx="1001602" cy="100160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7435000" y="1424575"/>
            <a:ext cx="3543300" cy="10016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移除障碍</a:t>
            </a: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6066649" y="1584381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280107" y="2527659"/>
            <a:ext cx="4857750" cy="10001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理解幼儿需求并回应他们，努力移除幼儿在成长和发展过程中遇到的障碍，这两点的实现都有赖于具体的行动，蒙台梭利观察方法其实是看与行动的结合。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669665" y="4240990"/>
            <a:ext cx="1001602" cy="100160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854641" y="4240990"/>
            <a:ext cx="3543300" cy="10016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有效观察</a:t>
            </a:r>
            <a:endParaRPr lang="en-US" sz="1100"/>
          </a:p>
        </p:txBody>
      </p:sp>
      <p:sp>
        <p:nvSpPr>
          <p:cNvPr id="13" name="TextBox 13"/>
          <p:cNvSpPr txBox="1"/>
          <p:nvPr/>
        </p:nvSpPr>
        <p:spPr>
          <a:xfrm>
            <a:off x="486290" y="4400796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99748" y="5353598"/>
            <a:ext cx="4857750" cy="10001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教师通过观察幼儿的反应来修正观察结果，通过分析观察结果再次进行引导，这样才是真正有效的观察，否则观察就会陷入表面化或自以为是的境地。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6246681" y="4240990"/>
            <a:ext cx="1001602" cy="100160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7431657" y="4240990"/>
            <a:ext cx="3543300" cy="100160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观察记录</a:t>
            </a:r>
            <a:endParaRPr lang="en-US" sz="1100"/>
          </a:p>
        </p:txBody>
      </p:sp>
      <p:sp>
        <p:nvSpPr>
          <p:cNvPr id="17" name="TextBox 17"/>
          <p:cNvSpPr txBox="1"/>
          <p:nvPr/>
        </p:nvSpPr>
        <p:spPr>
          <a:xfrm>
            <a:off x="6063306" y="4400796"/>
            <a:ext cx="1368351" cy="68199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360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276764" y="5291100"/>
            <a:ext cx="4857750" cy="100012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观察要求客观、清晰，记录完整，原因分析要围绕幼儿的日常表现、知识点掌握情况、身心发展特点等进行；反思要结合幼儿在数学活动或游戏中的表现。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03259" y="1394815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303259" y="3911005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715856" y="3911005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715856" y="1378942"/>
            <a:ext cx="5242560" cy="2194560"/>
          </a:xfrm>
          <a:prstGeom prst="roundRect">
            <a:avLst/>
          </a:prstGeom>
          <a:solidFill>
            <a:schemeClr val="lt2">
              <a:alpha val="8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6703007" y="4126373"/>
            <a:ext cx="4295775" cy="6286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课程组织不同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703007" y="4705286"/>
            <a:ext cx="44767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对主题课程的组织有所不同，幼儿数学教育活动是蒙氏教育的重要组成部分，涉及课程内容的选择与组织及操作方法的运用。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98702" y="1610183"/>
            <a:ext cx="4295775" cy="6286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直线式课程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98702" y="2189096"/>
            <a:ext cx="44767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蒙氏教育直线式课程设计的课程内容在逻辑的前后联系上呈直线性，前后内容互不重复，这类课程会以团体课程的形式来实现。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686105" y="1610183"/>
            <a:ext cx="4295775" cy="6286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螺旋式课程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686105" y="2189096"/>
            <a:ext cx="44767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蒙氏教育的螺旋式课程指在不同的课程、不同的区域中，课程的内容会重复出现，且内容的深度与广度逐渐加强。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98702" y="4126373"/>
            <a:ext cx="4295775" cy="62865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主题课程准备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98702" y="4705286"/>
            <a:ext cx="44767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蒙氏教育的主题课程一般通过准备物质环境、组织主题课程、设计与投放相关材料来进行，不同的园所具有不同的课程体系。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蒙氏教育的课程设计与组织方式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895707" y="1677544"/>
            <a:ext cx="1609344" cy="1609344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dash"/>
          </a:ln>
        </p:spPr>
      </p:sp>
      <p:sp>
        <p:nvSpPr>
          <p:cNvPr id="3" name="AutoShape 3"/>
          <p:cNvSpPr/>
          <p:nvPr/>
        </p:nvSpPr>
        <p:spPr>
          <a:xfrm>
            <a:off x="1098227" y="1677544"/>
            <a:ext cx="1609344" cy="1609344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dash"/>
          </a:ln>
        </p:spPr>
      </p:sp>
      <p:sp>
        <p:nvSpPr>
          <p:cNvPr id="4" name="AutoShape 4"/>
          <p:cNvSpPr/>
          <p:nvPr/>
        </p:nvSpPr>
        <p:spPr>
          <a:xfrm>
            <a:off x="9427244" y="1677544"/>
            <a:ext cx="1609344" cy="1609344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dash"/>
          </a:ln>
        </p:spPr>
      </p:sp>
      <p:sp>
        <p:nvSpPr>
          <p:cNvPr id="5" name="AutoShape 5"/>
          <p:cNvSpPr/>
          <p:nvPr/>
        </p:nvSpPr>
        <p:spPr>
          <a:xfrm>
            <a:off x="6661475" y="1677544"/>
            <a:ext cx="1609344" cy="1609344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dash"/>
          </a:ln>
        </p:spPr>
      </p:sp>
      <p:sp>
        <p:nvSpPr>
          <p:cNvPr id="6" name="TextBox 6"/>
          <p:cNvSpPr txBox="1"/>
          <p:nvPr/>
        </p:nvSpPr>
        <p:spPr>
          <a:xfrm>
            <a:off x="661799" y="3662013"/>
            <a:ext cx="2482200" cy="514233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物质环境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59887" y="4195392"/>
            <a:ext cx="2486025" cy="21812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在蒙台梭利教育中，物质环境的准备是主题课程实施的重要基础。确保环境安全、美观，符合幼儿的审美和兴趣，同时能够支持课程目标的实现。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457366" y="4195392"/>
            <a:ext cx="2486025" cy="21717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组织主题课程是蒙台梭利教育中的关键步骤。这涉及到课程的规划、设计与实施，旨在通过一系列精心设计的活动，帮助幼儿全面发展和成长。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223135" y="4195392"/>
            <a:ext cx="2486025" cy="21717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材料是蒙台梭利教育中的核心要素之一。在设计与投放材料时，需充分考虑幼儿的兴趣、能力水平以及课程目标，确保材料既能吸引幼儿注意力。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988903" y="4195392"/>
            <a:ext cx="2486025" cy="21717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不同园所因教育目标、资源及传统差异，拥有独特课程体系。这影响主题课程设计，要求教育者了解各园所特色，灵活调整策略，促进幼儿全面发展。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459279" y="3662013"/>
            <a:ext cx="2482200" cy="514233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主题课程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225047" y="3662013"/>
            <a:ext cx="2482200" cy="514233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材料投放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990816" y="3662013"/>
            <a:ext cx="2482200" cy="514233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课程体系</a:t>
            </a:r>
            <a:endParaRPr lang="en-US" sz="20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主题课程的准备与投放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78080" y="1894928"/>
            <a:ext cx="1249638" cy="1174576"/>
          </a:xfrm>
          <a:prstGeom prst="rect">
            <a:avLst/>
          </a:prstGeom>
          <a:noFill/>
          <a:ln>
            <a:prstDash val="dash"/>
          </a:ln>
        </p:spPr>
        <p:txBody>
          <a:bodyPr vert="horz"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495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495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075560" y="1894928"/>
            <a:ext cx="1249638" cy="1174576"/>
          </a:xfrm>
          <a:prstGeom prst="rect">
            <a:avLst/>
          </a:prstGeom>
          <a:noFill/>
          <a:ln>
            <a:prstDash val="dash"/>
          </a:ln>
        </p:spPr>
        <p:txBody>
          <a:bodyPr vert="horz"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495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495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841328" y="1894928"/>
            <a:ext cx="1249638" cy="1174576"/>
          </a:xfrm>
          <a:prstGeom prst="rect">
            <a:avLst/>
          </a:prstGeom>
          <a:noFill/>
          <a:ln>
            <a:prstDash val="dash"/>
          </a:ln>
        </p:spPr>
        <p:txBody>
          <a:bodyPr vert="horz"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495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495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607097" y="1894928"/>
            <a:ext cx="1249638" cy="1174576"/>
          </a:xfrm>
          <a:prstGeom prst="rect">
            <a:avLst/>
          </a:prstGeom>
          <a:noFill/>
          <a:ln>
            <a:prstDash val="dash"/>
          </a:ln>
        </p:spPr>
        <p:txBody>
          <a:bodyPr vert="horz" wrap="none" lIns="0" tIns="0" rIns="0" bIns="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en-US" sz="495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4950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71050" y="1547722"/>
            <a:ext cx="6249900" cy="197739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96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96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23413" y="4137009"/>
            <a:ext cx="8928991" cy="1207011"/>
          </a:xfrm>
          <a:prstGeom prst="rect">
            <a:avLst/>
          </a:prstGeom>
        </p:spPr>
      </p:pic>
      <p:cxnSp>
        <p:nvCxnSpPr>
          <p:cNvPr id="3" name="Connector 3"/>
          <p:cNvCxnSpPr/>
          <p:nvPr/>
        </p:nvCxnSpPr>
        <p:spPr>
          <a:xfrm>
            <a:off x="2832238" y="2276872"/>
            <a:ext cx="0" cy="1632181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TextBox 4"/>
          <p:cNvSpPr txBox="1"/>
          <p:nvPr/>
        </p:nvSpPr>
        <p:spPr>
          <a:xfrm>
            <a:off x="3131460" y="2235001"/>
            <a:ext cx="8255255" cy="154061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40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创设数学教育环境</a:t>
            </a:r>
            <a:endParaRPr lang="en-US" sz="40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43343" y="2235001"/>
            <a:ext cx="2040255" cy="167281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r">
              <a:lnSpc>
                <a:spcPct val="100000"/>
              </a:lnSpc>
              <a:spcBef>
                <a:spcPts val="375"/>
              </a:spcBef>
            </a:pPr>
            <a:r>
              <a:rPr lang="en-US" sz="7200" b="1">
                <a:solidFill>
                  <a:schemeClr val="accent6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7200" b="1">
              <a:solidFill>
                <a:schemeClr val="accent6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>
            <p:custDataLst>
              <p:tags r:id="rId2"/>
            </p:custDataLst>
          </p:nvPr>
        </p:nvSpPr>
        <p:spPr>
          <a:xfrm>
            <a:off x="1685901" y="1362476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</a:t>
            </a:r>
            <a:endParaRPr lang="zh-CN" alt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>
            <p:custDataLst>
              <p:tags r:id="rId3"/>
            </p:custDataLst>
          </p:nvPr>
        </p:nvSpPr>
        <p:spPr>
          <a:xfrm>
            <a:off x="1685925" y="2024380"/>
            <a:ext cx="8972550" cy="18796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是一连串的逻辑思考和串联的过程，必须经过比较、分类、归纳，找出它们的</a:t>
            </a:r>
            <a:endParaRPr lang="zh-CN" alt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相关性，使用计算的方法得到理想的答案。蒙台梭利数学教育遵循由浅入深、由简到</a:t>
            </a:r>
            <a:endParaRPr lang="zh-CN" alt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繁、由易到难的逻辑原则，大量使用具象的教具，将数学世界的六大板块呈现给幼</a:t>
            </a:r>
            <a:endParaRPr lang="zh-CN" alt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</a:t>
            </a:r>
            <a:r>
              <a:rPr lang="en-US" altLang="zh-CN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数与量的对应、线性计数、十进制系统的介绍、四则运算、记忆练习和抽象世界，让幼儿充分感受到数学的美。</a:t>
            </a:r>
            <a:endParaRPr lang="zh-CN" alt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认识蒙台梭利数学教育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" name="Group 5"/>
          <p:cNvGrpSpPr/>
          <p:nvPr/>
        </p:nvGrpSpPr>
        <p:grpSpPr>
          <a:xfrm rot="0">
            <a:off x="838598" y="1564792"/>
            <a:ext cx="353467" cy="353467"/>
            <a:chOff x="838598" y="1564792"/>
            <a:chExt cx="353467" cy="353467"/>
          </a:xfrm>
        </p:grpSpPr>
        <p:sp>
          <p:nvSpPr>
            <p:cNvPr id="6" name="AutoShape 6"/>
            <p:cNvSpPr/>
            <p:nvPr/>
          </p:nvSpPr>
          <p:spPr>
            <a:xfrm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grpSp>
        <p:nvGrpSpPr>
          <p:cNvPr id="10" name="Group 10"/>
          <p:cNvGrpSpPr/>
          <p:nvPr/>
        </p:nvGrpSpPr>
        <p:grpSpPr>
          <a:xfrm rot="0">
            <a:off x="838598" y="3391571"/>
            <a:ext cx="353467" cy="353467"/>
            <a:chOff x="838598" y="3391571"/>
            <a:chExt cx="353467" cy="353467"/>
          </a:xfrm>
        </p:grpSpPr>
        <p:sp>
          <p:nvSpPr>
            <p:cNvPr id="11" name="AutoShape 11"/>
            <p:cNvSpPr/>
            <p:nvPr/>
          </p:nvSpPr>
          <p:spPr>
            <a:xfrm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sp>
        <p:nvSpPr>
          <p:cNvPr id="13" name="TextBox 13"/>
          <p:cNvSpPr txBox="1"/>
          <p:nvPr>
            <p:custDataLst>
              <p:tags r:id="rId4"/>
            </p:custDataLst>
          </p:nvPr>
        </p:nvSpPr>
        <p:spPr>
          <a:xfrm>
            <a:off x="1685901" y="3949132"/>
            <a:ext cx="8946338" cy="555784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数学教育要在日常生活与感觉教育的基础上进行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5"/>
            </p:custDataLst>
          </p:nvPr>
        </p:nvSpPr>
        <p:spPr>
          <a:xfrm>
            <a:off x="1752600" y="4876800"/>
            <a:ext cx="8972550" cy="114363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幼儿从生活中认识和掌握数学知识，并通过对事物进行配对、排序、分类等相关感觉练习，培养分析、整合等能力，激发和培养幼儿的秩序感、专注力、判断力、手眼协调能力、独立思考及逻辑思维能力，从而使幼儿的一些内在特质得以发展。</a:t>
            </a:r>
            <a:endParaRPr lang="zh-CN" alt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 rot="0">
            <a:off x="838598" y="5177608"/>
            <a:ext cx="353467" cy="353467"/>
            <a:chOff x="838598" y="5177608"/>
            <a:chExt cx="353467" cy="353467"/>
          </a:xfrm>
        </p:grpSpPr>
        <p:sp>
          <p:nvSpPr>
            <p:cNvPr id="16" name="AutoShape 16"/>
            <p:cNvSpPr/>
            <p:nvPr/>
          </p:nvSpPr>
          <p:spPr>
            <a:xfrm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</p:sp>
      </p:grpSp>
      <p:cxnSp>
        <p:nvCxnSpPr>
          <p:cNvPr id="18" name="Connector 18"/>
          <p:cNvCxnSpPr/>
          <p:nvPr/>
        </p:nvCxnSpPr>
        <p:spPr>
          <a:xfrm>
            <a:off x="1015332" y="1728028"/>
            <a:ext cx="0" cy="5214957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>
            <p:custDataLst>
              <p:tags r:id="rId2"/>
            </p:custDataLst>
          </p:nvPr>
        </p:nvSpPr>
        <p:spPr>
          <a:xfrm>
            <a:off x="1374316" y="3045252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chemeClr val="lt2">
                  <a:alpha val="100000"/>
                </a:schemeClr>
              </a:gs>
              <a:gs pos="0">
                <a:schemeClr val="lt1">
                  <a:alpha val="100000"/>
                </a:schemeClr>
              </a:gs>
            </a:gsLst>
            <a:lin ang="0"/>
          </a:gradFill>
        </p:spPr>
      </p:sp>
      <p:sp>
        <p:nvSpPr>
          <p:cNvPr id="3" name="AutoShape 3"/>
          <p:cNvSpPr/>
          <p:nvPr>
            <p:custDataLst>
              <p:tags r:id="rId3"/>
            </p:custDataLst>
          </p:nvPr>
        </p:nvSpPr>
        <p:spPr>
          <a:xfrm>
            <a:off x="1374316" y="4823279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</p:spPr>
      </p:sp>
      <p:sp>
        <p:nvSpPr>
          <p:cNvPr id="4" name="AutoShape 4"/>
          <p:cNvSpPr/>
          <p:nvPr>
            <p:custDataLst>
              <p:tags r:id="rId4"/>
            </p:custDataLst>
          </p:nvPr>
        </p:nvSpPr>
        <p:spPr>
          <a:xfrm>
            <a:off x="1374316" y="1267225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</p:spPr>
      </p:sp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987242" y="5246342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>
            <p:custDataLst>
              <p:tags r:id="rId6"/>
            </p:custDataLst>
          </p:nvPr>
        </p:nvSpPr>
        <p:spPr>
          <a:xfrm>
            <a:off x="1115389" y="5374489"/>
            <a:ext cx="553940" cy="5539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90033" y="152400"/>
                </a:moveTo>
                <a:cubicBezTo>
                  <a:pt x="190033" y="90992"/>
                  <a:pt x="221771" y="56493"/>
                  <a:pt x="221771" y="56493"/>
                </a:cubicBezTo>
                <a:cubicBezTo>
                  <a:pt x="221771" y="56493"/>
                  <a:pt x="193758" y="33766"/>
                  <a:pt x="151924" y="33766"/>
                </a:cubicBezTo>
                <a:cubicBezTo>
                  <a:pt x="110090" y="33766"/>
                  <a:pt x="82067" y="56512"/>
                  <a:pt x="82067" y="56512"/>
                </a:cubicBezTo>
                <a:cubicBezTo>
                  <a:pt x="82067" y="56512"/>
                  <a:pt x="114376" y="82753"/>
                  <a:pt x="114376" y="152400"/>
                </a:cubicBezTo>
                <a:cubicBezTo>
                  <a:pt x="114376" y="219608"/>
                  <a:pt x="81858" y="248145"/>
                  <a:pt x="81858" y="248145"/>
                </a:cubicBezTo>
                <a:cubicBezTo>
                  <a:pt x="81858" y="248145"/>
                  <a:pt x="115662" y="271034"/>
                  <a:pt x="151924" y="271034"/>
                </a:cubicBezTo>
                <a:cubicBezTo>
                  <a:pt x="189043" y="271034"/>
                  <a:pt x="221799" y="248269"/>
                  <a:pt x="221799" y="248269"/>
                </a:cubicBezTo>
                <a:cubicBezTo>
                  <a:pt x="221799" y="248269"/>
                  <a:pt x="190033" y="218503"/>
                  <a:pt x="190033" y="152400"/>
                </a:cubicBezTo>
                <a:close/>
              </a:path>
              <a:path w="304800" h="304800">
                <a:moveTo>
                  <a:pt x="74095" y="62789"/>
                </a:moveTo>
                <a:cubicBezTo>
                  <a:pt x="74095" y="62789"/>
                  <a:pt x="34633" y="86839"/>
                  <a:pt x="34633" y="152800"/>
                </a:cubicBezTo>
                <a:cubicBezTo>
                  <a:pt x="34633" y="218751"/>
                  <a:pt x="74533" y="240335"/>
                  <a:pt x="74533" y="240335"/>
                </a:cubicBezTo>
                <a:cubicBezTo>
                  <a:pt x="74533" y="240335"/>
                  <a:pt x="103613" y="218742"/>
                  <a:pt x="103613" y="152800"/>
                </a:cubicBezTo>
                <a:cubicBezTo>
                  <a:pt x="103613" y="86839"/>
                  <a:pt x="74095" y="62789"/>
                  <a:pt x="74095" y="62789"/>
                </a:cubicBezTo>
                <a:close/>
              </a:path>
              <a:path w="304800" h="304800">
                <a:moveTo>
                  <a:pt x="229753" y="64570"/>
                </a:moveTo>
                <a:cubicBezTo>
                  <a:pt x="229753" y="64570"/>
                  <a:pt x="200244" y="86839"/>
                  <a:pt x="200244" y="152800"/>
                </a:cubicBezTo>
                <a:cubicBezTo>
                  <a:pt x="200244" y="218751"/>
                  <a:pt x="229305" y="240335"/>
                  <a:pt x="229305" y="240335"/>
                </a:cubicBezTo>
                <a:cubicBezTo>
                  <a:pt x="229305" y="240335"/>
                  <a:pt x="270158" y="218742"/>
                  <a:pt x="270158" y="152800"/>
                </a:cubicBezTo>
                <a:cubicBezTo>
                  <a:pt x="270158" y="86839"/>
                  <a:pt x="229753" y="64570"/>
                  <a:pt x="229753" y="64570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7" name="AutoShape 7"/>
          <p:cNvSpPr/>
          <p:nvPr>
            <p:custDataLst>
              <p:tags r:id="rId7"/>
            </p:custDataLst>
          </p:nvPr>
        </p:nvSpPr>
        <p:spPr>
          <a:xfrm>
            <a:off x="10373288" y="3468315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>
            <p:custDataLst>
              <p:tags r:id="rId8"/>
            </p:custDataLst>
          </p:nvPr>
        </p:nvSpPr>
        <p:spPr>
          <a:xfrm>
            <a:off x="987242" y="1690288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Freeform 9"/>
          <p:cNvSpPr/>
          <p:nvPr>
            <p:custDataLst>
              <p:tags r:id="rId9"/>
            </p:custDataLst>
          </p:nvPr>
        </p:nvSpPr>
        <p:spPr>
          <a:xfrm>
            <a:off x="1171659" y="1892749"/>
            <a:ext cx="405314" cy="40531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73841" y="122930"/>
                </a:moveTo>
                <a:cubicBezTo>
                  <a:pt x="179718" y="102937"/>
                  <a:pt x="177232" y="81020"/>
                  <a:pt x="166392" y="62665"/>
                </a:cubicBezTo>
                <a:cubicBezTo>
                  <a:pt x="166630" y="62998"/>
                  <a:pt x="62770" y="167697"/>
                  <a:pt x="62027" y="167040"/>
                </a:cubicBezTo>
                <a:cubicBezTo>
                  <a:pt x="80077" y="177698"/>
                  <a:pt x="101994" y="180699"/>
                  <a:pt x="121720" y="175193"/>
                </a:cubicBezTo>
                <a:cubicBezTo>
                  <a:pt x="121577" y="174689"/>
                  <a:pt x="173422" y="122853"/>
                  <a:pt x="173841" y="122930"/>
                </a:cubicBezTo>
                <a:close/>
              </a:path>
              <a:path w="304800" h="304800">
                <a:moveTo>
                  <a:pt x="155315" y="45968"/>
                </a:moveTo>
                <a:cubicBezTo>
                  <a:pt x="141322" y="32175"/>
                  <a:pt x="121301" y="22822"/>
                  <a:pt x="100127" y="22822"/>
                </a:cubicBezTo>
                <a:cubicBezTo>
                  <a:pt x="57331" y="22822"/>
                  <a:pt x="22631" y="57607"/>
                  <a:pt x="22631" y="100508"/>
                </a:cubicBezTo>
                <a:cubicBezTo>
                  <a:pt x="22631" y="121444"/>
                  <a:pt x="32156" y="141713"/>
                  <a:pt x="45587" y="155686"/>
                </a:cubicBezTo>
                <a:cubicBezTo>
                  <a:pt x="45615" y="155686"/>
                  <a:pt x="154657" y="46863"/>
                  <a:pt x="155315" y="45968"/>
                </a:cubicBezTo>
                <a:close/>
              </a:path>
              <a:path w="304800" h="304800">
                <a:moveTo>
                  <a:pt x="264909" y="252089"/>
                </a:moveTo>
                <a:cubicBezTo>
                  <a:pt x="264909" y="252089"/>
                  <a:pt x="267443" y="230200"/>
                  <a:pt x="261128" y="223885"/>
                </a:cubicBezTo>
                <a:cubicBezTo>
                  <a:pt x="260709" y="223466"/>
                  <a:pt x="188300" y="135065"/>
                  <a:pt x="188300" y="135065"/>
                </a:cubicBezTo>
                <a:lnTo>
                  <a:pt x="134417" y="188947"/>
                </a:lnTo>
                <a:lnTo>
                  <a:pt x="222818" y="262185"/>
                </a:lnTo>
                <a:cubicBezTo>
                  <a:pt x="228714" y="268919"/>
                  <a:pt x="251441" y="265557"/>
                  <a:pt x="251441" y="265557"/>
                </a:cubicBezTo>
                <a:lnTo>
                  <a:pt x="269538" y="281978"/>
                </a:lnTo>
                <a:lnTo>
                  <a:pt x="282169" y="269348"/>
                </a:lnTo>
                <a:lnTo>
                  <a:pt x="264909" y="252089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Freeform 10"/>
          <p:cNvSpPr/>
          <p:nvPr>
            <p:custDataLst>
              <p:tags r:id="rId10"/>
            </p:custDataLst>
          </p:nvPr>
        </p:nvSpPr>
        <p:spPr>
          <a:xfrm>
            <a:off x="10569897" y="3661311"/>
            <a:ext cx="424244" cy="42424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106680"/>
                </a:moveTo>
                <a:lnTo>
                  <a:pt x="189586" y="139598"/>
                </a:lnTo>
                <a:cubicBezTo>
                  <a:pt x="194310" y="146761"/>
                  <a:pt x="204978" y="152400"/>
                  <a:pt x="213512" y="152400"/>
                </a:cubicBezTo>
                <a:lnTo>
                  <a:pt x="259080" y="152400"/>
                </a:lnTo>
                <a:lnTo>
                  <a:pt x="259080" y="121920"/>
                </a:lnTo>
                <a:lnTo>
                  <a:pt x="213360" y="121920"/>
                </a:lnTo>
                <a:lnTo>
                  <a:pt x="191414" y="89002"/>
                </a:lnTo>
                <a:cubicBezTo>
                  <a:pt x="185452" y="80686"/>
                  <a:pt x="178394" y="73628"/>
                  <a:pt x="170345" y="67847"/>
                </a:cubicBezTo>
                <a:lnTo>
                  <a:pt x="170069" y="67666"/>
                </a:lnTo>
                <a:lnTo>
                  <a:pt x="149952" y="54254"/>
                </a:lnTo>
                <a:cubicBezTo>
                  <a:pt x="146104" y="51911"/>
                  <a:pt x="141446" y="50521"/>
                  <a:pt x="136465" y="50521"/>
                </a:cubicBezTo>
                <a:cubicBezTo>
                  <a:pt x="131912" y="50521"/>
                  <a:pt x="127635" y="51683"/>
                  <a:pt x="123911" y="53721"/>
                </a:cubicBezTo>
                <a:lnTo>
                  <a:pt x="124044" y="53654"/>
                </a:lnTo>
                <a:lnTo>
                  <a:pt x="60950" y="91450"/>
                </a:lnTo>
                <a:lnTo>
                  <a:pt x="60950" y="167650"/>
                </a:lnTo>
                <a:lnTo>
                  <a:pt x="91430" y="167650"/>
                </a:lnTo>
                <a:lnTo>
                  <a:pt x="91430" y="106690"/>
                </a:lnTo>
                <a:lnTo>
                  <a:pt x="121910" y="91450"/>
                </a:lnTo>
                <a:lnTo>
                  <a:pt x="76190" y="304810"/>
                </a:lnTo>
                <a:lnTo>
                  <a:pt x="106670" y="304810"/>
                </a:lnTo>
                <a:lnTo>
                  <a:pt x="142484" y="188224"/>
                </a:lnTo>
                <a:lnTo>
                  <a:pt x="167630" y="213370"/>
                </a:lnTo>
                <a:lnTo>
                  <a:pt x="167630" y="304810"/>
                </a:lnTo>
                <a:lnTo>
                  <a:pt x="198110" y="304810"/>
                </a:lnTo>
                <a:lnTo>
                  <a:pt x="198110" y="182890"/>
                </a:lnTo>
                <a:lnTo>
                  <a:pt x="156962" y="141742"/>
                </a:lnTo>
                <a:lnTo>
                  <a:pt x="167630" y="106690"/>
                </a:lnTo>
                <a:close/>
              </a:path>
              <a:path w="304800" h="304800">
                <a:moveTo>
                  <a:pt x="182880" y="60960"/>
                </a:moveTo>
                <a:cubicBezTo>
                  <a:pt x="199711" y="60960"/>
                  <a:pt x="213360" y="47311"/>
                  <a:pt x="213360" y="30480"/>
                </a:cubicBezTo>
                <a:cubicBezTo>
                  <a:pt x="213360" y="13649"/>
                  <a:pt x="199711" y="0"/>
                  <a:pt x="182880" y="0"/>
                </a:cubicBezTo>
                <a:lnTo>
                  <a:pt x="182880" y="0"/>
                </a:lnTo>
                <a:cubicBezTo>
                  <a:pt x="166049" y="0"/>
                  <a:pt x="152400" y="13649"/>
                  <a:pt x="152400" y="30480"/>
                </a:cubicBezTo>
                <a:cubicBezTo>
                  <a:pt x="152400" y="47311"/>
                  <a:pt x="166049" y="60960"/>
                  <a:pt x="182880" y="60960"/>
                </a:cubicBezTo>
                <a:lnTo>
                  <a:pt x="182880" y="6096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1" name="TextBox 11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特点</a:t>
            </a:r>
            <a:endParaRPr lang="zh-CN" alt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>
            <p:custDataLst>
              <p:tags r:id="rId11"/>
            </p:custDataLst>
          </p:nvPr>
        </p:nvSpPr>
        <p:spPr>
          <a:xfrm>
            <a:off x="1986545" y="1423391"/>
            <a:ext cx="8201025" cy="5715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以感官为基础</a:t>
            </a:r>
            <a:endParaRPr lang="zh-CN" alt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>
            <p:custDataLst>
              <p:tags r:id="rId12"/>
            </p:custDataLst>
          </p:nvPr>
        </p:nvSpPr>
        <p:spPr>
          <a:xfrm>
            <a:off x="1986280" y="1881505"/>
            <a:ext cx="8201025" cy="10426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感官教育就是未数值化的数学教育，如认识大小、粗细、长短不同的粉红塔、棕色梯、长棒等，帮助幼儿理解数学符号</a:t>
            </a:r>
            <a:r>
              <a:rPr lang="en-US" altLang="zh-CN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 &gt;”</a:t>
            </a: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 &lt;”</a:t>
            </a: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的具体区别，为数学教育打下基础。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>
            <p:custDataLst>
              <p:tags r:id="rId13"/>
            </p:custDataLst>
          </p:nvPr>
        </p:nvSpPr>
        <p:spPr>
          <a:xfrm>
            <a:off x="1931680" y="3229780"/>
            <a:ext cx="8201025" cy="5715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重视数字、数名、数量三者之间的关系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>
            <p:custDataLst>
              <p:tags r:id="rId14"/>
            </p:custDataLst>
          </p:nvPr>
        </p:nvSpPr>
        <p:spPr>
          <a:xfrm>
            <a:off x="1931670" y="3688080"/>
            <a:ext cx="8201025" cy="12382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很多</a:t>
            </a:r>
            <a:r>
              <a:rPr lang="en-US" altLang="zh-CN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 </a:t>
            </a: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岁多的幼儿虽然能数到</a:t>
            </a:r>
            <a:r>
              <a:rPr lang="en-US" altLang="zh-CN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20 </a:t>
            </a: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甚至</a:t>
            </a:r>
            <a:endParaRPr lang="zh-CN" alt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>
              <a:lnSpc>
                <a:spcPct val="140000"/>
              </a:lnSpc>
            </a:pPr>
            <a:r>
              <a:rPr lang="en-US" altLang="zh-CN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</a:t>
            </a: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，但却不明白</a:t>
            </a:r>
            <a:r>
              <a:rPr lang="en-US" altLang="zh-CN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20 </a:t>
            </a: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到底代表多少（数量）。在蒙氏教室，幼儿用自己的肢体和感觉器官去</a:t>
            </a:r>
            <a:endParaRPr lang="zh-CN" alt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>
              <a:lnSpc>
                <a:spcPct val="140000"/>
              </a:lnSpc>
            </a:pPr>
            <a:r>
              <a:rPr lang="en-US" altLang="zh-CN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触摸</a:t>
            </a:r>
            <a:r>
              <a:rPr lang="en-US" altLang="zh-CN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数量，最终将数字的发音、数量和符号统一在一起，这就真正学会了一个数。</a:t>
            </a:r>
            <a:endParaRPr lang="zh-CN" alt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>
            <p:custDataLst>
              <p:tags r:id="rId15"/>
            </p:custDataLst>
          </p:nvPr>
        </p:nvSpPr>
        <p:spPr>
          <a:xfrm>
            <a:off x="1931680" y="4882435"/>
            <a:ext cx="8201025" cy="5715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从具体到抽象的概念。</a:t>
            </a:r>
            <a:endParaRPr lang="zh-CN" alt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>
            <p:custDataLst>
              <p:tags r:id="rId16"/>
            </p:custDataLst>
          </p:nvPr>
        </p:nvSpPr>
        <p:spPr>
          <a:xfrm>
            <a:off x="1931680" y="5340777"/>
            <a:ext cx="8201025" cy="7810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在蒙氏数学教育环境中，幼儿一开始都是通过实物认识数字、学习加减乘除的，熟练后就可以逐渐抽象为符号。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873355" y="166430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008100" y="179904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4636726" y="1463721"/>
            <a:ext cx="6886575" cy="76590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数字数名数量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636726" y="204621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蒙台梭利强调数字、数名、数量三者融合，幼儿需通过肢体与感官直观感受数量，实现数字与实体的一一对应，从而深刻掌握数的概念，真正学会计数。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alphaModFix amt="100000"/>
          </a:blip>
          <a:srcRect/>
          <a:stretch>
            <a:fillRect/>
          </a:stretch>
        </p:blipFill>
        <p:spPr>
          <a:xfrm>
            <a:off x="-1061158" y="1741145"/>
            <a:ext cx="4421505" cy="4421505"/>
          </a:xfrm>
          <a:prstGeom prst="ellipse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873355" y="3384629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008100" y="3519373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4636726" y="3182098"/>
            <a:ext cx="6886575" cy="769800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具体抽象过渡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3873355" y="510495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4008100" y="523969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4636726" y="4920230"/>
            <a:ext cx="6886575" cy="734184"/>
          </a:xfrm>
          <a:prstGeom prst="rect">
            <a:avLst/>
          </a:prstGeom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系统性与完整性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认识蒙台梭利数学教育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636726" y="3789081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数学教育注重从具体到抽象的概念转换，幼儿最初通过实物接触数学，如数棒与串珠，随着能力提升，逐渐引入抽象符号，深化对数学本质的理解。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636726" y="5471644"/>
            <a:ext cx="6891292" cy="982033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数学教育强调系统性与完整性，教具设计依据数学原理，如十进制系统，逐步引导幼儿从具体实物过渡到抽象运算，为深入学习数学奠定坚实基础。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0369" r="30369"/>
          <a:stretch>
            <a:fillRect/>
          </a:stretch>
        </p:blipFill>
        <p:spPr>
          <a:xfrm>
            <a:off x="875314" y="2169726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32550" r="32550"/>
          <a:stretch>
            <a:fillRect/>
          </a:stretch>
        </p:blipFill>
        <p:spPr>
          <a:xfrm>
            <a:off x="5430979" y="2169726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32546" r="32546"/>
          <a:stretch>
            <a:fillRect/>
          </a:stretch>
        </p:blipFill>
        <p:spPr>
          <a:xfrm>
            <a:off x="3153146" y="1697364"/>
            <a:ext cx="2050689" cy="3916435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7851998" y="2723144"/>
            <a:ext cx="3834950" cy="146571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采用三阶段教学法，通过三个阶段的不同教学手段，帮助幼儿深刻理解和掌握数学概念，培养数学思维，为后续数学学习奠定坚实基础。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851998" y="2087040"/>
            <a:ext cx="3606165" cy="57578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rm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三阶段教学法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851998" y="4826443"/>
            <a:ext cx="3834950" cy="14519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40000"/>
              </a:lnSpc>
              <a:defRPr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每套蒙氏数学教育教具都设有严格的错误订正标准。订正错误本身并不重要，重要的是让幼儿能够认识到自己的错误，学习检验错误的方法。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851998" y="4125420"/>
            <a:ext cx="3606329" cy="64069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b" anchorCtr="0">
            <a:no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错误控制</a:t>
            </a:r>
            <a:endParaRPr lang="en-US" sz="1100"/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认识蒙台梭利数学教育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62463" y="2088071"/>
            <a:ext cx="3267075" cy="3267075"/>
          </a:xfrm>
          <a:prstGeom prst="ellipse">
            <a:avLst/>
          </a:prstGeom>
          <a:ln w="57150">
            <a:solidFill>
              <a:schemeClr val="accent1"/>
            </a:solidFill>
            <a:prstDash val="solid"/>
          </a:ln>
        </p:spPr>
      </p:pic>
      <p:sp>
        <p:nvSpPr>
          <p:cNvPr id="3" name="TextBox 3"/>
          <p:cNvSpPr txBox="1"/>
          <p:nvPr/>
        </p:nvSpPr>
        <p:spPr>
          <a:xfrm>
            <a:off x="539110" y="2972036"/>
            <a:ext cx="3314231" cy="64799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教具分类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59848" y="1716027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在蒙台梭利数学教育体系中，教具是幼儿学习的核心工具。通过亲手操作教具，幼儿能够主动探索、发现和建构数学知识。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059848" y="1097369"/>
            <a:ext cx="3314231" cy="62295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96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教具使用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59848" y="4019931"/>
            <a:ext cx="3314231" cy="547835"/>
          </a:xfrm>
          <a:prstGeom prst="rect">
            <a:avLst/>
          </a:prstGeom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教育效果</a:t>
            </a:r>
            <a:endParaRPr lang="en-US" sz="24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059848" y="4565142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蒙台梭利教具操作模式将抽象数学转化为具体实物，有效激发幼儿学习兴趣，促进数学能力发展，同时培养逻辑思维与问题解决能力。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39110" y="3620031"/>
            <a:ext cx="3314231" cy="158000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蒙氏数学教具多样，涵盖几何图形嵌板、数棒、串珠等，每样教具独特，专为特定数学能力定制，共同构建幼儿数学认知体系。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数学教育环境的教具分类及使用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数学教育区的物质环境创设</a:t>
            </a:r>
            <a:endParaRPr lang="en-US" sz="3000" b="1">
              <a:solidFill>
                <a:schemeClr val="dk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1043632" y="1558004"/>
            <a:ext cx="8572780" cy="1513522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4" name="AutoShape 4"/>
          <p:cNvSpPr/>
          <p:nvPr/>
        </p:nvSpPr>
        <p:spPr>
          <a:xfrm rot="1800000">
            <a:off x="644958" y="1963388"/>
            <a:ext cx="808893" cy="701803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519875" y="1983537"/>
            <a:ext cx="1059059" cy="661505"/>
          </a:xfrm>
          <a:prstGeom prst="rect">
            <a:avLst/>
          </a:prstGeom>
          <a:noFill/>
        </p:spPr>
        <p:txBody>
          <a:bodyPr vert="horz" wrap="square" lIns="95250" tIns="47625" rIns="95250" bIns="47625" rtlCol="0" anchor="ctr" anchorCtr="1">
            <a:no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6" name="TextBox 6"/>
          <p:cNvSpPr txBox="1"/>
          <p:nvPr/>
        </p:nvSpPr>
        <p:spPr>
          <a:xfrm>
            <a:off x="1839654" y="2145030"/>
            <a:ext cx="7409867" cy="86891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数学教育区域应紧邻感官区，确保充足的操作空间，同时配备大量工作毯，以便于进行各类数学活动，如四则运算、银行游戏等。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2159565" y="3291252"/>
            <a:ext cx="8572780" cy="1513522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3011101" y="3888105"/>
            <a:ext cx="7409867" cy="86891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数学教具的零件较多，应妥善管理。可用矮柜隔出半开放空间，避免与其他教具相混淆。营造专注而有序的学习环境。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3275499" y="4988243"/>
            <a:ext cx="8572780" cy="1513522"/>
          </a:xfrm>
          <a:prstGeom prst="roundRect">
            <a:avLst>
              <a:gd name="adj" fmla="val 16667"/>
            </a:avLst>
          </a:prstGeom>
          <a:solidFill>
            <a:schemeClr val="lt2">
              <a:alpha val="8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4071520" y="5572125"/>
            <a:ext cx="7409867" cy="86891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日常生活领域中的数学元素丰富多样，如衣服夹等日常用品，不仅锻炼幼儿的专注力、秩序感等能力，还帮助他们建立数的概念。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AutoShape 11"/>
          <p:cNvSpPr/>
          <p:nvPr/>
        </p:nvSpPr>
        <p:spPr>
          <a:xfrm rot="1800000">
            <a:off x="1730824" y="3697112"/>
            <a:ext cx="808893" cy="701803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605741" y="3717260"/>
            <a:ext cx="1059059" cy="661505"/>
          </a:xfrm>
          <a:prstGeom prst="rect">
            <a:avLst/>
          </a:prstGeom>
          <a:noFill/>
        </p:spPr>
        <p:txBody>
          <a:bodyPr vert="horz" wrap="square" lIns="95250" tIns="47625" rIns="95250" bIns="47625" rtlCol="0" anchor="ctr" anchorCtr="1">
            <a:no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 rot="1800000">
            <a:off x="2866220" y="5394102"/>
            <a:ext cx="808893" cy="701803"/>
          </a:xfrm>
          <a:prstGeom prst="hexagon">
            <a:avLst>
              <a:gd name="adj" fmla="val 28663"/>
              <a:gd name="vf" fmla="val 115470"/>
            </a:avLst>
          </a:prstGeom>
          <a:solidFill>
            <a:schemeClr val="accent1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2741137" y="5414251"/>
            <a:ext cx="1059059" cy="661505"/>
          </a:xfrm>
          <a:prstGeom prst="rect">
            <a:avLst/>
          </a:prstGeom>
          <a:noFill/>
        </p:spPr>
        <p:txBody>
          <a:bodyPr vert="horz" wrap="square" lIns="95250" tIns="47625" rIns="95250" bIns="47625" rtlCol="0" anchor="ctr" anchorCtr="1">
            <a:no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15" name="TextBox 15"/>
          <p:cNvSpPr txBox="1"/>
          <p:nvPr/>
        </p:nvSpPr>
        <p:spPr>
          <a:xfrm>
            <a:off x="1835843" y="1723773"/>
            <a:ext cx="3143250" cy="3429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区域划分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011101" y="3465700"/>
            <a:ext cx="3143250" cy="3429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环境氛围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071520" y="5174021"/>
            <a:ext cx="3143250" cy="34290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日常生活领域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96.74244094488193,&quot;left&quot;:132.74811023622047,&quot;top&quot;:107.2815748031496,&quot;width&quot;:711.7518897637796}"/>
</p:tagLst>
</file>

<file path=ppt/tags/tag10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11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12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13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14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15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16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17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18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19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2.xml><?xml version="1.0" encoding="utf-8"?>
<p:tagLst xmlns:p="http://schemas.openxmlformats.org/presentationml/2006/main">
  <p:tag name="KSO_WM_DIAGRAM_VIRTUALLY_FRAME" val="{&quot;height&quot;:396.74244094488193,&quot;left&quot;:132.74811023622047,&quot;top&quot;:107.2815748031496,&quot;width&quot;:711.7518897637796}"/>
</p:tagLst>
</file>

<file path=ppt/tags/tag3.xml><?xml version="1.0" encoding="utf-8"?>
<p:tagLst xmlns:p="http://schemas.openxmlformats.org/presentationml/2006/main">
  <p:tag name="KSO_WM_DIAGRAM_VIRTUALLY_FRAME" val="{&quot;height&quot;:396.74244094488193,&quot;left&quot;:132.74811023622047,&quot;top&quot;:107.2815748031496,&quot;width&quot;:711.7518897637796}"/>
</p:tagLst>
</file>

<file path=ppt/tags/tag4.xml><?xml version="1.0" encoding="utf-8"?>
<p:tagLst xmlns:p="http://schemas.openxmlformats.org/presentationml/2006/main">
  <p:tag name="KSO_WM_DIAGRAM_VIRTUALLY_FRAME" val="{&quot;height&quot;:396.74244094488193,&quot;left&quot;:132.74811023622047,&quot;top&quot;:107.2815748031496,&quot;width&quot;:711.7518897637796}"/>
</p:tagLst>
</file>

<file path=ppt/tags/tag5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6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7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8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ags/tag9.xml><?xml version="1.0" encoding="utf-8"?>
<p:tagLst xmlns:p="http://schemas.openxmlformats.org/presentationml/2006/main">
  <p:tag name="KSO_WM_DIAGRAM_VIRTUALLY_FRAME" val="{&quot;height&quot;:410.42637795275584,&quot;left&quot;:77.7355905511811,&quot;top&quot;:99.78149606299213,&quot;width&quot;:802.8568503937007}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363636"/>
      </a:dk1>
      <a:lt1>
        <a:srgbClr val="FCF7E3"/>
      </a:lt1>
      <a:dk2>
        <a:srgbClr val="C56DB4"/>
      </a:dk2>
      <a:lt2>
        <a:srgbClr val="E3DBBE"/>
      </a:lt2>
      <a:accent1>
        <a:srgbClr val="C56DB4"/>
      </a:accent1>
      <a:accent2>
        <a:srgbClr val="48BFF4"/>
      </a:accent2>
      <a:accent3>
        <a:srgbClr val="60C237"/>
      </a:accent3>
      <a:accent4>
        <a:srgbClr val="FE79AF"/>
      </a:accent4>
      <a:accent5>
        <a:srgbClr val="F39B0A"/>
      </a:accent5>
      <a:accent6>
        <a:srgbClr val="E93B3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4396</Words>
  <Application>WPS 演示</Application>
  <PresentationFormat>On-screen Show (4:3)</PresentationFormat>
  <Paragraphs>340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静文</cp:lastModifiedBy>
  <cp:revision>2</cp:revision>
  <dcterms:created xsi:type="dcterms:W3CDTF">2006-08-16T00:00:00Z</dcterms:created>
  <dcterms:modified xsi:type="dcterms:W3CDTF">2025-01-26T09:04:18Z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77F360909AA746FE8681A0A29D2559AB_12</vt:lpwstr>
  </property>
  <property fmtid="{D5CDD505-2E9C-101B-9397-08002B2CF9AE}" pid="3" name="KSOProductBuildVer">
    <vt:lpwstr>2052-12.1.0.19770</vt:lpwstr>
  </property>
</Properties>
</file>