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9" Type="http://schemas.openxmlformats.org/officeDocument/2006/relationships/notesSlide" Target="../notesSlides/notesSlide12.xml"/><Relationship Id="rId38" Type="http://schemas.openxmlformats.org/officeDocument/2006/relationships/slideLayout" Target="../slideLayouts/slideLayout1.xml"/><Relationship Id="rId37" Type="http://schemas.openxmlformats.org/officeDocument/2006/relationships/tags" Target="../tags/tag62.xml"/><Relationship Id="rId36" Type="http://schemas.openxmlformats.org/officeDocument/2006/relationships/tags" Target="../tags/tag61.xml"/><Relationship Id="rId35" Type="http://schemas.openxmlformats.org/officeDocument/2006/relationships/tags" Target="../tags/tag60.xml"/><Relationship Id="rId34" Type="http://schemas.openxmlformats.org/officeDocument/2006/relationships/tags" Target="../tags/tag59.xml"/><Relationship Id="rId33" Type="http://schemas.openxmlformats.org/officeDocument/2006/relationships/tags" Target="../tags/tag58.xml"/><Relationship Id="rId32" Type="http://schemas.openxmlformats.org/officeDocument/2006/relationships/tags" Target="../tags/tag57.xml"/><Relationship Id="rId31" Type="http://schemas.openxmlformats.org/officeDocument/2006/relationships/tags" Target="../tags/tag56.xml"/><Relationship Id="rId30" Type="http://schemas.openxmlformats.org/officeDocument/2006/relationships/tags" Target="../tags/tag55.xml"/><Relationship Id="rId3" Type="http://schemas.openxmlformats.org/officeDocument/2006/relationships/tags" Target="../tags/tag28.xml"/><Relationship Id="rId29" Type="http://schemas.openxmlformats.org/officeDocument/2006/relationships/tags" Target="../tags/tag54.xml"/><Relationship Id="rId28" Type="http://schemas.openxmlformats.org/officeDocument/2006/relationships/tags" Target="../tags/tag53.xml"/><Relationship Id="rId27" Type="http://schemas.openxmlformats.org/officeDocument/2006/relationships/tags" Target="../tags/tag52.xml"/><Relationship Id="rId26" Type="http://schemas.openxmlformats.org/officeDocument/2006/relationships/tags" Target="../tags/tag51.xml"/><Relationship Id="rId25" Type="http://schemas.openxmlformats.org/officeDocument/2006/relationships/tags" Target="../tags/tag50.xml"/><Relationship Id="rId24" Type="http://schemas.openxmlformats.org/officeDocument/2006/relationships/tags" Target="../tags/tag49.xml"/><Relationship Id="rId23" Type="http://schemas.openxmlformats.org/officeDocument/2006/relationships/tags" Target="../tags/tag48.xml"/><Relationship Id="rId22" Type="http://schemas.openxmlformats.org/officeDocument/2006/relationships/tags" Target="../tags/tag47.xml"/><Relationship Id="rId21" Type="http://schemas.openxmlformats.org/officeDocument/2006/relationships/tags" Target="../tags/tag46.xml"/><Relationship Id="rId20" Type="http://schemas.openxmlformats.org/officeDocument/2006/relationships/tags" Target="../tags/tag45.xml"/><Relationship Id="rId2" Type="http://schemas.openxmlformats.org/officeDocument/2006/relationships/tags" Target="../tags/tag27.xml"/><Relationship Id="rId19" Type="http://schemas.openxmlformats.org/officeDocument/2006/relationships/tags" Target="../tags/tag44.xml"/><Relationship Id="rId18" Type="http://schemas.openxmlformats.org/officeDocument/2006/relationships/tags" Target="../tags/tag43.xml"/><Relationship Id="rId17" Type="http://schemas.openxmlformats.org/officeDocument/2006/relationships/tags" Target="../tags/tag42.xml"/><Relationship Id="rId16" Type="http://schemas.openxmlformats.org/officeDocument/2006/relationships/tags" Target="../tags/tag4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8" Type="http://schemas.openxmlformats.org/officeDocument/2006/relationships/notesSlide" Target="../notesSlides/notesSlide17.xml"/><Relationship Id="rId27" Type="http://schemas.openxmlformats.org/officeDocument/2006/relationships/slideLayout" Target="../slideLayouts/slideLayout1.xml"/><Relationship Id="rId26" Type="http://schemas.openxmlformats.org/officeDocument/2006/relationships/tags" Target="../tags/tag86.xml"/><Relationship Id="rId25" Type="http://schemas.openxmlformats.org/officeDocument/2006/relationships/tags" Target="../tags/tag85.xml"/><Relationship Id="rId24" Type="http://schemas.openxmlformats.org/officeDocument/2006/relationships/tags" Target="../tags/tag84.xml"/><Relationship Id="rId23" Type="http://schemas.openxmlformats.org/officeDocument/2006/relationships/tags" Target="../tags/tag83.xml"/><Relationship Id="rId22" Type="http://schemas.openxmlformats.org/officeDocument/2006/relationships/tags" Target="../tags/tag82.xml"/><Relationship Id="rId21" Type="http://schemas.openxmlformats.org/officeDocument/2006/relationships/tags" Target="../tags/tag81.xml"/><Relationship Id="rId20" Type="http://schemas.openxmlformats.org/officeDocument/2006/relationships/tags" Target="../tags/tag80.xml"/><Relationship Id="rId2" Type="http://schemas.openxmlformats.org/officeDocument/2006/relationships/tags" Target="../tags/tag63.xml"/><Relationship Id="rId19" Type="http://schemas.openxmlformats.org/officeDocument/2006/relationships/tags" Target="../tags/tag79.xml"/><Relationship Id="rId18" Type="http://schemas.openxmlformats.org/officeDocument/2006/relationships/tags" Target="../tags/tag78.xml"/><Relationship Id="rId17" Type="http://schemas.openxmlformats.org/officeDocument/2006/relationships/tags" Target="../tags/tag77.xml"/><Relationship Id="rId16" Type="http://schemas.openxmlformats.org/officeDocument/2006/relationships/tags" Target="../tags/tag76.xml"/><Relationship Id="rId15" Type="http://schemas.openxmlformats.org/officeDocument/2006/relationships/tags" Target="../tags/tag75.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image" Target="../media/image8.png"/><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9" Type="http://schemas.openxmlformats.org/officeDocument/2006/relationships/notesSlide" Target="../notesSlides/notesSlide7.xml"/><Relationship Id="rId18" Type="http://schemas.openxmlformats.org/officeDocument/2006/relationships/slideLayout" Target="../slideLayouts/slideLayout1.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image" Target="../media/image8.png"/><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20822" y="979121"/>
            <a:ext cx="4915418" cy="1478280"/>
          </a:xfrm>
          <a:prstGeom prst="rect">
            <a:avLst/>
          </a:prstGeom>
          <a:noFill/>
        </p:spPr>
        <p:txBody>
          <a:bodyPr wrap="square" lIns="95250" tIns="95250" rIns="95250" bIns="95250" rtlCol="0" anchor="ctr">
            <a:spAutoFit/>
          </a:bodyPr>
          <a:lstStyle/>
          <a:p>
            <a:pPr marL="0" indent="0">
              <a:lnSpc>
                <a:spcPct val="100000"/>
              </a:lnSpc>
              <a:spcBef>
                <a:spcPts val="375"/>
              </a:spcBef>
              <a:buNone/>
            </a:pPr>
            <a:r>
              <a:rPr lang="zh-CN" altLang="en-US" sz="4030" b="1" kern="0" spc="360"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项目一</a:t>
            </a:r>
            <a:endParaRPr lang="zh-CN" altLang="en-US" sz="4030" b="1" kern="0" spc="360"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nSpc>
                <a:spcPct val="100000"/>
              </a:lnSpc>
              <a:spcBef>
                <a:spcPts val="375"/>
              </a:spcBef>
              <a:buNone/>
            </a:pPr>
            <a:r>
              <a:rPr lang="en-US" sz="4030" b="1" kern="0" spc="360"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认识蒙氏教育理念</a:t>
            </a:r>
            <a:endParaRPr lang="en-US" sz="1440" dirty="0"/>
          </a:p>
        </p:txBody>
      </p:sp>
      <p:sp>
        <p:nvSpPr>
          <p:cNvPr id="4" name="Shape 2"/>
          <p:cNvSpPr/>
          <p:nvPr/>
        </p:nvSpPr>
        <p:spPr>
          <a:xfrm>
            <a:off x="520822" y="2784170"/>
            <a:ext cx="3565934" cy="485048"/>
          </a:xfrm>
          <a:custGeom>
            <a:avLst/>
            <a:gdLst/>
            <a:ahLst/>
            <a:cxnLst/>
            <a:rect l="l" t="t" r="r" b="b"/>
            <a:pathLst>
              <a:path w="3565934" h="485048">
                <a:moveTo>
                  <a:pt x="112391" y="0"/>
                </a:moveTo>
                <a:moveTo>
                  <a:pt x="112391" y="0"/>
                </a:moveTo>
                <a:lnTo>
                  <a:pt x="3453543" y="0"/>
                </a:lnTo>
                <a:quadBezTo>
                  <a:pt x="3565934" y="0"/>
                  <a:pt x="3565934" y="112391"/>
                </a:quadBezTo>
                <a:lnTo>
                  <a:pt x="3565934" y="372657"/>
                </a:lnTo>
                <a:quadBezTo>
                  <a:pt x="3565934" y="485048"/>
                  <a:pt x="3453543" y="485048"/>
                </a:quadBezTo>
                <a:lnTo>
                  <a:pt x="112391" y="485048"/>
                </a:lnTo>
                <a:quadBezTo>
                  <a:pt x="0" y="485048"/>
                  <a:pt x="0" y="372657"/>
                </a:quadBezTo>
                <a:lnTo>
                  <a:pt x="0" y="112391"/>
                </a:lnTo>
                <a:quadBezTo>
                  <a:pt x="0" y="0"/>
                  <a:pt x="112391" y="0"/>
                </a:quadBezTo>
                <a:close/>
              </a:path>
            </a:pathLst>
          </a:custGeom>
          <a:solidFill>
            <a:srgbClr val="E67C2E"/>
          </a:solidFill>
        </p:spPr>
      </p:sp>
      <p:sp>
        <p:nvSpPr>
          <p:cNvPr id="5" name="Text 3"/>
          <p:cNvSpPr/>
          <p:nvPr/>
        </p:nvSpPr>
        <p:spPr>
          <a:xfrm>
            <a:off x="629663" y="2816383"/>
            <a:ext cx="3348253" cy="420624"/>
          </a:xfrm>
          <a:prstGeom prst="rect">
            <a:avLst/>
          </a:prstGeom>
          <a:noFill/>
        </p:spPr>
        <p:txBody>
          <a:bodyPr wrap="square" lIns="95250" tIns="95250" rIns="95250" bIns="95250" rtlCol="0" anchor="ctr">
            <a:spAutoFit/>
          </a:bodyPr>
          <a:lstStyle/>
          <a:p>
            <a:pPr marL="0" indent="0" algn="ctr">
              <a:lnSpc>
                <a:spcPct val="100000"/>
              </a:lnSpc>
              <a:spcBef>
                <a:spcPts val="375"/>
              </a:spcBef>
              <a:buNone/>
            </a:pPr>
            <a:r>
              <a:rPr lang="en-US" sz="1585"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开启幼儿教育的蒙氏之门</a:t>
            </a:r>
            <a:endParaRPr lang="en-US" sz="144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建设蒙氏教室</a:t>
            </a:r>
            <a:endParaRPr lang="en-US" sz="1440" dirty="0"/>
          </a:p>
        </p:txBody>
      </p:sp>
      <p:sp>
        <p:nvSpPr>
          <p:cNvPr id="4" name="Shape 2"/>
          <p:cNvSpPr/>
          <p:nvPr/>
        </p:nvSpPr>
        <p:spPr>
          <a:xfrm>
            <a:off x="695478" y="1030470"/>
            <a:ext cx="2516103" cy="3082559"/>
          </a:xfrm>
          <a:custGeom>
            <a:avLst/>
            <a:gdLst/>
            <a:ahLst/>
            <a:cxnLst/>
            <a:rect l="l" t="t" r="r" b="b"/>
            <a:pathLst>
              <a:path w="2516103" h="3082559">
                <a:moveTo>
                  <a:pt x="314513" y="0"/>
                </a:moveTo>
                <a:moveTo>
                  <a:pt x="314513" y="0"/>
                </a:moveTo>
                <a:lnTo>
                  <a:pt x="2516103" y="0"/>
                </a:lnTo>
                <a:lnTo>
                  <a:pt x="2516103" y="2760083"/>
                </a:lnTo>
                <a:quadBezTo>
                  <a:pt x="2516103" y="3082559"/>
                  <a:pt x="2201590" y="3082559"/>
                </a:quadBezTo>
                <a:lnTo>
                  <a:pt x="0" y="3082559"/>
                </a:lnTo>
                <a:lnTo>
                  <a:pt x="0" y="322476"/>
                </a:lnTo>
                <a:quadBezTo>
                  <a:pt x="0" y="0"/>
                  <a:pt x="314513" y="0"/>
                </a:quadBezTo>
                <a:close/>
              </a:path>
            </a:pathLst>
          </a:custGeom>
          <a:solidFill>
            <a:srgbClr val="E88E23">
              <a:alpha val="10000"/>
            </a:srgbClr>
          </a:solidFill>
        </p:spPr>
      </p:sp>
      <p:sp>
        <p:nvSpPr>
          <p:cNvPr id="5" name="Text 3"/>
          <p:cNvSpPr/>
          <p:nvPr/>
        </p:nvSpPr>
        <p:spPr>
          <a:xfrm>
            <a:off x="768630" y="1164778"/>
            <a:ext cx="1362233" cy="704088"/>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273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6" name="Text 4"/>
          <p:cNvSpPr/>
          <p:nvPr/>
        </p:nvSpPr>
        <p:spPr>
          <a:xfrm>
            <a:off x="695478" y="1672786"/>
            <a:ext cx="2377440" cy="512064"/>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蒙氏教室环境特征</a:t>
            </a:r>
            <a:endParaRPr lang="en-US" sz="1440" dirty="0"/>
          </a:p>
        </p:txBody>
      </p:sp>
      <p:sp>
        <p:nvSpPr>
          <p:cNvPr id="7" name="Text 5"/>
          <p:cNvSpPr/>
          <p:nvPr/>
        </p:nvSpPr>
        <p:spPr>
          <a:xfrm>
            <a:off x="695478" y="2184850"/>
            <a:ext cx="2516103" cy="1280160"/>
          </a:xfrm>
          <a:prstGeom prst="rect">
            <a:avLst/>
          </a:prstGeom>
          <a:noFill/>
        </p:spPr>
        <p:txBody>
          <a:bodyPr wrap="square" lIns="95250" tIns="95250" rIns="95250" bIns="95250" rtlCol="0" anchor="t">
            <a:spAutoFit/>
          </a:bodyPr>
          <a:lstStyle/>
          <a:p>
            <a:pPr marL="0" indent="0" algn="just">
              <a:lnSpc>
                <a:spcPct val="108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“有准备的环境”是蒙氏教育的核心，强调幼儿的主体地位，通过精心布置的教室环境激发幼儿的学习兴趣和自我探索能力。</a:t>
            </a:r>
            <a:endParaRPr lang="en-US" sz="1440" dirty="0"/>
          </a:p>
        </p:txBody>
      </p:sp>
      <p:sp>
        <p:nvSpPr>
          <p:cNvPr id="8" name="Shape 6"/>
          <p:cNvSpPr/>
          <p:nvPr/>
        </p:nvSpPr>
        <p:spPr>
          <a:xfrm>
            <a:off x="3313949" y="1030470"/>
            <a:ext cx="2516103" cy="3082559"/>
          </a:xfrm>
          <a:custGeom>
            <a:avLst/>
            <a:gdLst/>
            <a:ahLst/>
            <a:cxnLst/>
            <a:rect l="l" t="t" r="r" b="b"/>
            <a:pathLst>
              <a:path w="2516103" h="3082559">
                <a:moveTo>
                  <a:pt x="314513" y="0"/>
                </a:moveTo>
                <a:moveTo>
                  <a:pt x="314513" y="0"/>
                </a:moveTo>
                <a:lnTo>
                  <a:pt x="2516103" y="0"/>
                </a:lnTo>
                <a:lnTo>
                  <a:pt x="2516103" y="2760083"/>
                </a:lnTo>
                <a:quadBezTo>
                  <a:pt x="2516103" y="3082559"/>
                  <a:pt x="2201590" y="3082559"/>
                </a:quadBezTo>
                <a:lnTo>
                  <a:pt x="0" y="3082559"/>
                </a:lnTo>
                <a:lnTo>
                  <a:pt x="0" y="322476"/>
                </a:lnTo>
                <a:quadBezTo>
                  <a:pt x="0" y="0"/>
                  <a:pt x="314513" y="0"/>
                </a:quadBezTo>
                <a:close/>
              </a:path>
            </a:pathLst>
          </a:custGeom>
          <a:solidFill>
            <a:srgbClr val="E67C2E">
              <a:alpha val="10000"/>
            </a:srgbClr>
          </a:solidFill>
        </p:spPr>
      </p:sp>
      <p:sp>
        <p:nvSpPr>
          <p:cNvPr id="9" name="Text 7"/>
          <p:cNvSpPr/>
          <p:nvPr/>
        </p:nvSpPr>
        <p:spPr>
          <a:xfrm>
            <a:off x="3396245" y="1164778"/>
            <a:ext cx="1104990" cy="704088"/>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273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10" name="Text 8"/>
          <p:cNvSpPr/>
          <p:nvPr/>
        </p:nvSpPr>
        <p:spPr>
          <a:xfrm>
            <a:off x="3313949" y="1672786"/>
            <a:ext cx="2377440" cy="512064"/>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教室建设要求</a:t>
            </a:r>
            <a:endParaRPr lang="en-US" sz="1440" dirty="0"/>
          </a:p>
        </p:txBody>
      </p:sp>
      <p:sp>
        <p:nvSpPr>
          <p:cNvPr id="11" name="Text 9"/>
          <p:cNvSpPr/>
          <p:nvPr/>
        </p:nvSpPr>
        <p:spPr>
          <a:xfrm>
            <a:off x="3313949" y="2184850"/>
            <a:ext cx="2516103" cy="1280160"/>
          </a:xfrm>
          <a:prstGeom prst="rect">
            <a:avLst/>
          </a:prstGeom>
          <a:noFill/>
        </p:spPr>
        <p:txBody>
          <a:bodyPr wrap="square" lIns="95250" tIns="95250" rIns="95250" bIns="95250" rtlCol="0" anchor="t">
            <a:spAutoFit/>
          </a:bodyPr>
          <a:lstStyle/>
          <a:p>
            <a:pPr marL="0" indent="0" algn="just">
              <a:lnSpc>
                <a:spcPct val="108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蒙氏教室的建设需尊重幼儿的成长节奏，确保安全、简洁，同时提供丰富的学习材料，以支持幼儿在不同发展阶段的需求。</a:t>
            </a:r>
            <a:endParaRPr lang="en-US" sz="1440" dirty="0"/>
          </a:p>
        </p:txBody>
      </p:sp>
      <p:sp>
        <p:nvSpPr>
          <p:cNvPr id="12" name="Shape 10"/>
          <p:cNvSpPr/>
          <p:nvPr/>
        </p:nvSpPr>
        <p:spPr>
          <a:xfrm>
            <a:off x="5932420" y="1030470"/>
            <a:ext cx="2516103" cy="3082559"/>
          </a:xfrm>
          <a:custGeom>
            <a:avLst/>
            <a:gdLst/>
            <a:ahLst/>
            <a:cxnLst/>
            <a:rect l="l" t="t" r="r" b="b"/>
            <a:pathLst>
              <a:path w="2516103" h="3082559">
                <a:moveTo>
                  <a:pt x="314513" y="0"/>
                </a:moveTo>
                <a:moveTo>
                  <a:pt x="314513" y="0"/>
                </a:moveTo>
                <a:lnTo>
                  <a:pt x="2516103" y="0"/>
                </a:lnTo>
                <a:lnTo>
                  <a:pt x="2516103" y="2760083"/>
                </a:lnTo>
                <a:quadBezTo>
                  <a:pt x="2516103" y="3082559"/>
                  <a:pt x="2201590" y="3082559"/>
                </a:quadBezTo>
                <a:lnTo>
                  <a:pt x="0" y="3082559"/>
                </a:lnTo>
                <a:lnTo>
                  <a:pt x="0" y="322476"/>
                </a:lnTo>
                <a:quadBezTo>
                  <a:pt x="0" y="0"/>
                  <a:pt x="314513" y="0"/>
                </a:quadBezTo>
                <a:close/>
              </a:path>
            </a:pathLst>
          </a:custGeom>
          <a:solidFill>
            <a:srgbClr val="E88E23">
              <a:alpha val="10000"/>
            </a:srgbClr>
          </a:solidFill>
        </p:spPr>
      </p:sp>
      <p:sp>
        <p:nvSpPr>
          <p:cNvPr id="13" name="Text 11"/>
          <p:cNvSpPr/>
          <p:nvPr/>
        </p:nvSpPr>
        <p:spPr>
          <a:xfrm>
            <a:off x="6005572" y="1164778"/>
            <a:ext cx="1333989" cy="704088"/>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273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
        <p:nvSpPr>
          <p:cNvPr id="14" name="Text 12"/>
          <p:cNvSpPr/>
          <p:nvPr/>
        </p:nvSpPr>
        <p:spPr>
          <a:xfrm>
            <a:off x="5932420" y="1672786"/>
            <a:ext cx="2377440" cy="512064"/>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教室物品摆放</a:t>
            </a:r>
            <a:endParaRPr lang="en-US" sz="1440" dirty="0"/>
          </a:p>
        </p:txBody>
      </p:sp>
      <p:sp>
        <p:nvSpPr>
          <p:cNvPr id="15" name="Text 13"/>
          <p:cNvSpPr/>
          <p:nvPr/>
        </p:nvSpPr>
        <p:spPr>
          <a:xfrm>
            <a:off x="5932420" y="2184850"/>
            <a:ext cx="2516103" cy="1280160"/>
          </a:xfrm>
          <a:prstGeom prst="rect">
            <a:avLst/>
          </a:prstGeom>
          <a:noFill/>
        </p:spPr>
        <p:txBody>
          <a:bodyPr wrap="square" lIns="95250" tIns="95250" rIns="95250" bIns="95250" rtlCol="0" anchor="t">
            <a:spAutoFit/>
          </a:bodyPr>
          <a:lstStyle/>
          <a:p>
            <a:pPr marL="0" indent="0" algn="just">
              <a:lnSpc>
                <a:spcPct val="108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教具柜、教具、工作毯等物品的摆放旨在创造一个有序且易于幼儿自主选择和使用的环境，促进幼儿的自我管理和独立性发展。</a:t>
            </a:r>
            <a:endParaRPr lang="en-US" sz="144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创设蒙氏教育区域环境</a:t>
            </a:r>
            <a:endParaRPr lang="en-US" sz="1440" dirty="0"/>
          </a:p>
        </p:txBody>
      </p:sp>
      <p:pic>
        <p:nvPicPr>
          <p:cNvPr id="4" name="Image 0" descr="https://sgw-dx.xf-yun.com/api/v1/sparkdesk/_1737165279146402e1de641634a81bbfc20497cbbe051.jpg?authorization=c2ltcGxlLWp3dCBhaz1zcGFya2Rlc2s4MDAwMDAwMDAwMDE7ZXhwPTMzMTM5NjUyNzk7YWxnbz1obWFjLXNoYTI1NjtzaWc9ZHZobFZYYkI4eXRScERBL0ttZlF0MmplNmp5MGpOc0ZDMGpTY0wvREJRcz0=&amp;x_location=7YfmxI7B7uKO7jlRxIftd60ag5D="/>
          <p:cNvPicPr>
            <a:picLocks noChangeAspect="1"/>
          </p:cNvPicPr>
          <p:nvPr/>
        </p:nvPicPr>
        <p:blipFill>
          <a:blip r:embed="rId2"/>
          <a:stretch>
            <a:fillRect/>
          </a:stretch>
        </p:blipFill>
        <p:spPr>
          <a:xfrm>
            <a:off x="888372" y="1088132"/>
            <a:ext cx="2283193" cy="1282693"/>
          </a:xfrm>
          <a:prstGeom prst="rect">
            <a:avLst/>
          </a:prstGeom>
        </p:spPr>
      </p:pic>
      <p:sp>
        <p:nvSpPr>
          <p:cNvPr id="5" name="Text 2"/>
          <p:cNvSpPr/>
          <p:nvPr/>
        </p:nvSpPr>
        <p:spPr>
          <a:xfrm>
            <a:off x="786384" y="2446016"/>
            <a:ext cx="2487168"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区域划分的意义</a:t>
            </a:r>
            <a:endParaRPr lang="en-US" sz="1440" dirty="0"/>
          </a:p>
        </p:txBody>
      </p:sp>
      <p:sp>
        <p:nvSpPr>
          <p:cNvPr id="6" name="Text 3"/>
          <p:cNvSpPr/>
          <p:nvPr/>
        </p:nvSpPr>
        <p:spPr>
          <a:xfrm>
            <a:off x="822960" y="2773736"/>
            <a:ext cx="2414016" cy="1060704"/>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蒙氏教育中，通过划分多个工作区域，如日常生活区、感官区等，旨在为幼儿提供多样化的学习环境，促进其全面发展。</a:t>
            </a:r>
            <a:endParaRPr lang="en-US" sz="1440" dirty="0"/>
          </a:p>
        </p:txBody>
      </p:sp>
      <p:pic>
        <p:nvPicPr>
          <p:cNvPr id="7" name="Image 1" descr="https://sgw-dx.xf-yun.com/api/v1/sparkdesk/_1737165281911fc34828826c348c7b340ff5753ee10cc.jpg?authorization=c2ltcGxlLWp3dCBhaz1zcGFya2Rlc2s4MDAwMDAwMDAwMDE7ZXhwPTMzMTM5NjUyODE7YWxnbz1obWFjLXNoYTI1NjtzaWc9SDA1emhxZVljNWp6elhFMXY3cHZyYm9FNUNSNHVueVlGMVh1b2FwU21iWT0=&amp;x_location=7YfmxI7B7uKO7jlRxIftd60ag5D="/>
          <p:cNvPicPr>
            <a:picLocks noChangeAspect="1"/>
          </p:cNvPicPr>
          <p:nvPr/>
        </p:nvPicPr>
        <p:blipFill>
          <a:blip r:embed="rId3"/>
          <a:stretch>
            <a:fillRect/>
          </a:stretch>
        </p:blipFill>
        <p:spPr>
          <a:xfrm>
            <a:off x="3466980" y="1088132"/>
            <a:ext cx="2283193" cy="1282693"/>
          </a:xfrm>
          <a:prstGeom prst="rect">
            <a:avLst/>
          </a:prstGeom>
        </p:spPr>
      </p:pic>
      <p:sp>
        <p:nvSpPr>
          <p:cNvPr id="8" name="Text 4"/>
          <p:cNvSpPr/>
          <p:nvPr/>
        </p:nvSpPr>
        <p:spPr>
          <a:xfrm>
            <a:off x="3328416" y="2446016"/>
            <a:ext cx="2487168"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各区域设置要求</a:t>
            </a:r>
            <a:endParaRPr lang="en-US" sz="1440" dirty="0"/>
          </a:p>
        </p:txBody>
      </p:sp>
      <p:sp>
        <p:nvSpPr>
          <p:cNvPr id="9" name="Text 5"/>
          <p:cNvSpPr/>
          <p:nvPr/>
        </p:nvSpPr>
        <p:spPr>
          <a:xfrm>
            <a:off x="3401568" y="2773736"/>
            <a:ext cx="2414016" cy="1060704"/>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每个区域的设置都需满足特定教育目标，例如感官区强调感知能力的培养，数学区则注重逻辑思维和问题解决能力的提升。</a:t>
            </a:r>
            <a:endParaRPr lang="en-US" sz="1440" dirty="0"/>
          </a:p>
        </p:txBody>
      </p:sp>
      <p:pic>
        <p:nvPicPr>
          <p:cNvPr id="10" name="Image 2" descr="https://sgw-dx.xf-yun.com/api/v1/sparkdesk/_17371652851544405c07f644148f184364b4958c8962e.jpg?authorization=c2ltcGxlLWp3dCBhaz1zcGFya2Rlc2s4MDAwMDAwMDAwMDE7ZXhwPTMzMTM5NjUyODU7YWxnbz1obWFjLXNoYTI1NjtzaWc9NjAvY3c5Q2h2T3hNTmhXVEE1ZnNseUpITXdWRDVIenFmWjZGNUkvSzdMUT0=&amp;x_location=7YfmxI7B7uKO7jlRxIftd60ag5D="/>
          <p:cNvPicPr>
            <a:picLocks noChangeAspect="1"/>
          </p:cNvPicPr>
          <p:nvPr/>
        </p:nvPicPr>
        <p:blipFill>
          <a:blip r:embed="rId4"/>
          <a:stretch>
            <a:fillRect/>
          </a:stretch>
        </p:blipFill>
        <p:spPr>
          <a:xfrm>
            <a:off x="6009012" y="1088132"/>
            <a:ext cx="2283193" cy="1282693"/>
          </a:xfrm>
          <a:prstGeom prst="rect">
            <a:avLst/>
          </a:prstGeom>
        </p:spPr>
      </p:pic>
      <p:sp>
        <p:nvSpPr>
          <p:cNvPr id="11" name="Text 6"/>
          <p:cNvSpPr/>
          <p:nvPr/>
        </p:nvSpPr>
        <p:spPr>
          <a:xfrm>
            <a:off x="5870448" y="2447488"/>
            <a:ext cx="2487168"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区域创设注意事项</a:t>
            </a:r>
            <a:endParaRPr lang="en-US" sz="1440" dirty="0"/>
          </a:p>
        </p:txBody>
      </p:sp>
      <p:sp>
        <p:nvSpPr>
          <p:cNvPr id="12" name="Text 7"/>
          <p:cNvSpPr/>
          <p:nvPr/>
        </p:nvSpPr>
        <p:spPr>
          <a:xfrm>
            <a:off x="5943600" y="2775208"/>
            <a:ext cx="2414016" cy="1060704"/>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在创设蒙氏教育区域时，需注意区域间的合理布局、材料的安全性与适宜性，以及确保活动空间的开放性和灵活性。</a:t>
            </a:r>
            <a:endParaRPr lang="en-US" sz="144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营造蒙氏教育精神环境</a:t>
            </a:r>
            <a:endParaRPr lang="en-US" sz="1440" dirty="0"/>
          </a:p>
        </p:txBody>
      </p:sp>
      <p:sp>
        <p:nvSpPr>
          <p:cNvPr id="4" name="Shape 2"/>
          <p:cNvSpPr/>
          <p:nvPr>
            <p:custDataLst>
              <p:tags r:id="rId2"/>
            </p:custDataLst>
          </p:nvPr>
        </p:nvSpPr>
        <p:spPr>
          <a:xfrm rot="-366000">
            <a:off x="829945" y="1008380"/>
            <a:ext cx="2136775" cy="1958340"/>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84FF">
              <a:alpha val="0"/>
            </a:srgbClr>
          </a:solidFill>
          <a:ln w="19050">
            <a:solidFill>
              <a:srgbClr val="E88E23"/>
            </a:solidFill>
            <a:prstDash val="solid"/>
          </a:ln>
        </p:spPr>
      </p:sp>
      <p:sp>
        <p:nvSpPr>
          <p:cNvPr id="5" name="Shape 3"/>
          <p:cNvSpPr/>
          <p:nvPr>
            <p:custDataLst>
              <p:tags r:id="rId3"/>
            </p:custDataLst>
          </p:nvPr>
        </p:nvSpPr>
        <p:spPr>
          <a:xfrm>
            <a:off x="878205" y="995680"/>
            <a:ext cx="2136775" cy="1992630"/>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A2E5B9">
              <a:alpha val="0"/>
            </a:srgbClr>
          </a:solidFill>
          <a:ln w="19050">
            <a:solidFill>
              <a:srgbClr val="E88E23"/>
            </a:solidFill>
            <a:prstDash val="solid"/>
          </a:ln>
        </p:spPr>
      </p:sp>
      <p:sp>
        <p:nvSpPr>
          <p:cNvPr id="6" name="Shape 4"/>
          <p:cNvSpPr/>
          <p:nvPr>
            <p:custDataLst>
              <p:tags r:id="rId4"/>
            </p:custDataLst>
          </p:nvPr>
        </p:nvSpPr>
        <p:spPr>
          <a:xfrm>
            <a:off x="1085108" y="830547"/>
            <a:ext cx="446510" cy="446510"/>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E88E23"/>
          </a:solidFill>
        </p:spPr>
      </p:sp>
      <p:sp>
        <p:nvSpPr>
          <p:cNvPr id="7" name="Text 5"/>
          <p:cNvSpPr/>
          <p:nvPr>
            <p:custDataLst>
              <p:tags r:id="rId5"/>
            </p:custDataLst>
          </p:nvPr>
        </p:nvSpPr>
        <p:spPr>
          <a:xfrm>
            <a:off x="945603" y="802640"/>
            <a:ext cx="709573" cy="54102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015"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8" name="Shape 6"/>
          <p:cNvSpPr/>
          <p:nvPr>
            <p:custDataLst>
              <p:tags r:id="rId6"/>
            </p:custDataLst>
          </p:nvPr>
        </p:nvSpPr>
        <p:spPr>
          <a:xfrm rot="-366000">
            <a:off x="3183255" y="1009015"/>
            <a:ext cx="2136775" cy="1825625"/>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5196FF">
              <a:alpha val="0"/>
            </a:srgbClr>
          </a:solidFill>
          <a:ln w="19050">
            <a:solidFill>
              <a:srgbClr val="E88E23"/>
            </a:solidFill>
            <a:prstDash val="solid"/>
          </a:ln>
        </p:spPr>
      </p:sp>
      <p:sp>
        <p:nvSpPr>
          <p:cNvPr id="9" name="Shape 7"/>
          <p:cNvSpPr/>
          <p:nvPr>
            <p:custDataLst>
              <p:tags r:id="rId7"/>
            </p:custDataLst>
          </p:nvPr>
        </p:nvSpPr>
        <p:spPr>
          <a:xfrm>
            <a:off x="3238500" y="995680"/>
            <a:ext cx="2136775" cy="1849755"/>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A2E5B9">
              <a:alpha val="0"/>
            </a:srgbClr>
          </a:solidFill>
          <a:ln w="19050">
            <a:solidFill>
              <a:srgbClr val="E88E23"/>
            </a:solidFill>
            <a:prstDash val="solid"/>
          </a:ln>
        </p:spPr>
      </p:sp>
      <p:sp>
        <p:nvSpPr>
          <p:cNvPr id="10" name="Shape 8"/>
          <p:cNvSpPr/>
          <p:nvPr>
            <p:custDataLst>
              <p:tags r:id="rId8"/>
            </p:custDataLst>
          </p:nvPr>
        </p:nvSpPr>
        <p:spPr>
          <a:xfrm>
            <a:off x="3445426" y="830547"/>
            <a:ext cx="446510" cy="446510"/>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E88E23"/>
          </a:solidFill>
        </p:spPr>
      </p:sp>
      <p:sp>
        <p:nvSpPr>
          <p:cNvPr id="11" name="Text 9"/>
          <p:cNvSpPr/>
          <p:nvPr>
            <p:custDataLst>
              <p:tags r:id="rId9"/>
            </p:custDataLst>
          </p:nvPr>
        </p:nvSpPr>
        <p:spPr>
          <a:xfrm>
            <a:off x="3313894" y="806627"/>
            <a:ext cx="709573" cy="54102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015"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12" name="Shape 10"/>
          <p:cNvSpPr/>
          <p:nvPr>
            <p:custDataLst>
              <p:tags r:id="rId10"/>
            </p:custDataLst>
          </p:nvPr>
        </p:nvSpPr>
        <p:spPr>
          <a:xfrm rot="-366000">
            <a:off x="5547995" y="1008380"/>
            <a:ext cx="2136775" cy="1910080"/>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84FF">
              <a:alpha val="0"/>
            </a:srgbClr>
          </a:solidFill>
          <a:ln w="19050">
            <a:solidFill>
              <a:srgbClr val="E88E23"/>
            </a:solidFill>
            <a:prstDash val="solid"/>
          </a:ln>
        </p:spPr>
      </p:sp>
      <p:sp>
        <p:nvSpPr>
          <p:cNvPr id="13" name="Shape 11"/>
          <p:cNvSpPr/>
          <p:nvPr>
            <p:custDataLst>
              <p:tags r:id="rId11"/>
            </p:custDataLst>
          </p:nvPr>
        </p:nvSpPr>
        <p:spPr>
          <a:xfrm>
            <a:off x="5598795" y="995680"/>
            <a:ext cx="2136775" cy="1934210"/>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A2E5B9">
              <a:alpha val="0"/>
            </a:srgbClr>
          </a:solidFill>
          <a:ln w="19050">
            <a:solidFill>
              <a:srgbClr val="E88E23"/>
            </a:solidFill>
            <a:prstDash val="solid"/>
          </a:ln>
        </p:spPr>
      </p:sp>
      <p:sp>
        <p:nvSpPr>
          <p:cNvPr id="14" name="Shape 12"/>
          <p:cNvSpPr/>
          <p:nvPr>
            <p:custDataLst>
              <p:tags r:id="rId12"/>
            </p:custDataLst>
          </p:nvPr>
        </p:nvSpPr>
        <p:spPr>
          <a:xfrm>
            <a:off x="5805743" y="830547"/>
            <a:ext cx="446510" cy="446510"/>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E88E23"/>
          </a:solidFill>
        </p:spPr>
      </p:sp>
      <p:sp>
        <p:nvSpPr>
          <p:cNvPr id="15" name="Text 13"/>
          <p:cNvSpPr/>
          <p:nvPr>
            <p:custDataLst>
              <p:tags r:id="rId13"/>
            </p:custDataLst>
          </p:nvPr>
        </p:nvSpPr>
        <p:spPr>
          <a:xfrm>
            <a:off x="5666238" y="802640"/>
            <a:ext cx="709573" cy="54102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015"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
        <p:nvSpPr>
          <p:cNvPr id="16" name="Text 14"/>
          <p:cNvSpPr/>
          <p:nvPr>
            <p:custDataLst>
              <p:tags r:id="rId14"/>
            </p:custDataLst>
          </p:nvPr>
        </p:nvSpPr>
        <p:spPr>
          <a:xfrm>
            <a:off x="878195" y="1278336"/>
            <a:ext cx="2135829" cy="456565"/>
          </a:xfrm>
          <a:prstGeom prst="rect">
            <a:avLst/>
          </a:prstGeom>
          <a:noFill/>
        </p:spPr>
        <p:txBody>
          <a:bodyPr wrap="square" lIns="95250" tIns="95250" rIns="95250" bIns="95250" rtlCol="0" anchor="t">
            <a:spAutoFit/>
          </a:bodyPr>
          <a:lstStyle/>
          <a:p>
            <a:pPr marL="0" indent="0" algn="ctr">
              <a:lnSpc>
                <a:spcPct val="100000"/>
              </a:lnSpc>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自由与纪律</a:t>
            </a:r>
            <a:endParaRPr lang="en-US" sz="1440" dirty="0"/>
          </a:p>
        </p:txBody>
      </p:sp>
      <p:sp>
        <p:nvSpPr>
          <p:cNvPr id="17" name="Text 15"/>
          <p:cNvSpPr/>
          <p:nvPr>
            <p:custDataLst>
              <p:tags r:id="rId15"/>
            </p:custDataLst>
          </p:nvPr>
        </p:nvSpPr>
        <p:spPr>
          <a:xfrm>
            <a:off x="989823" y="1558939"/>
            <a:ext cx="1913616" cy="125222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在蒙氏教育中，自由和纪律并非对立，而是相辅相成。通过设定清晰的规则前提，幼儿在自由探索的同时学会自我约束，培养责任感和自律性。</a:t>
            </a:r>
            <a:endParaRPr lang="en-US" sz="1440" dirty="0"/>
          </a:p>
        </p:txBody>
      </p:sp>
      <p:sp>
        <p:nvSpPr>
          <p:cNvPr id="18" name="Text 16"/>
          <p:cNvSpPr/>
          <p:nvPr>
            <p:custDataLst>
              <p:tags r:id="rId16"/>
            </p:custDataLst>
          </p:nvPr>
        </p:nvSpPr>
        <p:spPr>
          <a:xfrm>
            <a:off x="3238500" y="1278255"/>
            <a:ext cx="2282190" cy="456565"/>
          </a:xfrm>
          <a:prstGeom prst="rect">
            <a:avLst/>
          </a:prstGeom>
          <a:noFill/>
        </p:spPr>
        <p:txBody>
          <a:bodyPr wrap="square" lIns="95250" tIns="95250" rIns="95250" bIns="95250" rtlCol="0" anchor="t">
            <a:spAutoFit/>
          </a:bodyPr>
          <a:lstStyle/>
          <a:p>
            <a:pPr marL="0" indent="0" algn="ctr">
              <a:lnSpc>
                <a:spcPct val="100000"/>
              </a:lnSpc>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结构与秩序</a:t>
            </a:r>
            <a:endParaRPr lang="en-US" sz="1440" dirty="0"/>
          </a:p>
        </p:txBody>
      </p:sp>
      <p:sp>
        <p:nvSpPr>
          <p:cNvPr id="19" name="Text 17"/>
          <p:cNvSpPr/>
          <p:nvPr>
            <p:custDataLst>
              <p:tags r:id="rId17"/>
            </p:custDataLst>
          </p:nvPr>
        </p:nvSpPr>
        <p:spPr>
          <a:xfrm>
            <a:off x="3350140" y="1558939"/>
            <a:ext cx="1913616" cy="125222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教室环境和教学引导的结构秩序对幼儿的学习和发展至关重要。一个有序的环境可以帮助幼儿建立安全感，促进他们更好地集中注意力，提高学习效率。</a:t>
            </a:r>
            <a:endParaRPr lang="en-US" sz="1440" dirty="0"/>
          </a:p>
        </p:txBody>
      </p:sp>
      <p:sp>
        <p:nvSpPr>
          <p:cNvPr id="20" name="Text 18"/>
          <p:cNvSpPr/>
          <p:nvPr>
            <p:custDataLst>
              <p:tags r:id="rId18"/>
            </p:custDataLst>
          </p:nvPr>
        </p:nvSpPr>
        <p:spPr>
          <a:xfrm>
            <a:off x="5598795" y="1278255"/>
            <a:ext cx="2315845" cy="456565"/>
          </a:xfrm>
          <a:prstGeom prst="rect">
            <a:avLst/>
          </a:prstGeom>
          <a:noFill/>
        </p:spPr>
        <p:txBody>
          <a:bodyPr wrap="square" lIns="95250" tIns="95250" rIns="95250" bIns="95250" rtlCol="0" anchor="t">
            <a:spAutoFit/>
          </a:bodyPr>
          <a:lstStyle/>
          <a:p>
            <a:pPr marL="0" indent="0" algn="ctr">
              <a:lnSpc>
                <a:spcPct val="100000"/>
              </a:lnSpc>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真实自然</a:t>
            </a:r>
            <a:endParaRPr lang="en-US" sz="1440" dirty="0"/>
          </a:p>
        </p:txBody>
      </p:sp>
      <p:sp>
        <p:nvSpPr>
          <p:cNvPr id="21" name="Text 19"/>
          <p:cNvSpPr/>
          <p:nvPr>
            <p:custDataLst>
              <p:tags r:id="rId19"/>
            </p:custDataLst>
          </p:nvPr>
        </p:nvSpPr>
        <p:spPr>
          <a:xfrm>
            <a:off x="5710457" y="1558939"/>
            <a:ext cx="1913616" cy="142875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蒙氏教育强调使用真实自然的材料和教具，这些材料不仅能够激发幼儿的好奇心和探索欲，还能帮助他们更好地理解世界，促进感官发展和认知能力的增长。</a:t>
            </a:r>
            <a:endParaRPr lang="en-US" sz="1440" dirty="0"/>
          </a:p>
        </p:txBody>
      </p:sp>
      <p:sp>
        <p:nvSpPr>
          <p:cNvPr id="40" name="Shape 2"/>
          <p:cNvSpPr/>
          <p:nvPr>
            <p:custDataLst>
              <p:tags r:id="rId20"/>
            </p:custDataLst>
          </p:nvPr>
        </p:nvSpPr>
        <p:spPr>
          <a:xfrm rot="-366000">
            <a:off x="979170" y="3137535"/>
            <a:ext cx="2136775" cy="1958340"/>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84FF">
              <a:alpha val="0"/>
            </a:srgbClr>
          </a:solidFill>
          <a:ln w="19050">
            <a:solidFill>
              <a:srgbClr val="E88E23"/>
            </a:solidFill>
            <a:prstDash val="solid"/>
          </a:ln>
        </p:spPr>
      </p:sp>
      <p:sp>
        <p:nvSpPr>
          <p:cNvPr id="41" name="Shape 3"/>
          <p:cNvSpPr/>
          <p:nvPr>
            <p:custDataLst>
              <p:tags r:id="rId21"/>
            </p:custDataLst>
          </p:nvPr>
        </p:nvSpPr>
        <p:spPr>
          <a:xfrm>
            <a:off x="1027430" y="3124835"/>
            <a:ext cx="2136775" cy="1992630"/>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A2E5B9">
              <a:alpha val="0"/>
            </a:srgbClr>
          </a:solidFill>
          <a:ln w="19050">
            <a:solidFill>
              <a:srgbClr val="E88E23"/>
            </a:solidFill>
            <a:prstDash val="solid"/>
          </a:ln>
        </p:spPr>
      </p:sp>
      <p:sp>
        <p:nvSpPr>
          <p:cNvPr id="42" name="Shape 4"/>
          <p:cNvSpPr/>
          <p:nvPr>
            <p:custDataLst>
              <p:tags r:id="rId22"/>
            </p:custDataLst>
          </p:nvPr>
        </p:nvSpPr>
        <p:spPr>
          <a:xfrm>
            <a:off x="1234333" y="2959702"/>
            <a:ext cx="446510" cy="446510"/>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E88E23"/>
          </a:solidFill>
        </p:spPr>
      </p:sp>
      <p:sp>
        <p:nvSpPr>
          <p:cNvPr id="43" name="Text 5"/>
          <p:cNvSpPr/>
          <p:nvPr>
            <p:custDataLst>
              <p:tags r:id="rId23"/>
            </p:custDataLst>
          </p:nvPr>
        </p:nvSpPr>
        <p:spPr>
          <a:xfrm>
            <a:off x="1094828" y="2931795"/>
            <a:ext cx="709573" cy="541020"/>
          </a:xfrm>
          <a:prstGeom prst="rect">
            <a:avLst/>
          </a:prstGeom>
          <a:noFill/>
        </p:spPr>
        <p:txBody>
          <a:bodyPr wrap="square" lIns="95250" tIns="95250" rIns="95250" bIns="95250" rtlCol="0" anchor="t">
            <a:spAutoFit/>
          </a:bodyPr>
          <a:p>
            <a:pPr marL="0" indent="0" algn="ctr">
              <a:lnSpc>
                <a:spcPct val="113000"/>
              </a:lnSpc>
              <a:spcBef>
                <a:spcPts val="375"/>
              </a:spcBef>
              <a:buNone/>
            </a:pPr>
            <a:r>
              <a:rPr lang="en-US" sz="2015"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04</a:t>
            </a:r>
            <a:endParaRPr lang="en-US" sz="1440" dirty="0"/>
          </a:p>
        </p:txBody>
      </p:sp>
      <p:sp>
        <p:nvSpPr>
          <p:cNvPr id="44" name="Shape 6"/>
          <p:cNvSpPr/>
          <p:nvPr>
            <p:custDataLst>
              <p:tags r:id="rId24"/>
            </p:custDataLst>
          </p:nvPr>
        </p:nvSpPr>
        <p:spPr>
          <a:xfrm rot="-366000">
            <a:off x="3332480" y="3138170"/>
            <a:ext cx="2136775" cy="1825625"/>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5196FF">
              <a:alpha val="0"/>
            </a:srgbClr>
          </a:solidFill>
          <a:ln w="19050">
            <a:solidFill>
              <a:srgbClr val="E88E23"/>
            </a:solidFill>
            <a:prstDash val="solid"/>
          </a:ln>
        </p:spPr>
      </p:sp>
      <p:sp>
        <p:nvSpPr>
          <p:cNvPr id="45" name="Shape 7"/>
          <p:cNvSpPr/>
          <p:nvPr>
            <p:custDataLst>
              <p:tags r:id="rId25"/>
            </p:custDataLst>
          </p:nvPr>
        </p:nvSpPr>
        <p:spPr>
          <a:xfrm>
            <a:off x="3387725" y="3124835"/>
            <a:ext cx="2136775" cy="1849755"/>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A2E5B9">
              <a:alpha val="0"/>
            </a:srgbClr>
          </a:solidFill>
          <a:ln w="19050">
            <a:solidFill>
              <a:srgbClr val="E88E23"/>
            </a:solidFill>
            <a:prstDash val="solid"/>
          </a:ln>
        </p:spPr>
      </p:sp>
      <p:sp>
        <p:nvSpPr>
          <p:cNvPr id="46" name="Shape 8"/>
          <p:cNvSpPr/>
          <p:nvPr>
            <p:custDataLst>
              <p:tags r:id="rId26"/>
            </p:custDataLst>
          </p:nvPr>
        </p:nvSpPr>
        <p:spPr>
          <a:xfrm>
            <a:off x="3594651" y="2959702"/>
            <a:ext cx="446510" cy="446510"/>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E88E23"/>
          </a:solidFill>
        </p:spPr>
      </p:sp>
      <p:sp>
        <p:nvSpPr>
          <p:cNvPr id="47" name="Text 9"/>
          <p:cNvSpPr/>
          <p:nvPr>
            <p:custDataLst>
              <p:tags r:id="rId27"/>
            </p:custDataLst>
          </p:nvPr>
        </p:nvSpPr>
        <p:spPr>
          <a:xfrm>
            <a:off x="3463119" y="2935782"/>
            <a:ext cx="709573" cy="541020"/>
          </a:xfrm>
          <a:prstGeom prst="rect">
            <a:avLst/>
          </a:prstGeom>
          <a:noFill/>
        </p:spPr>
        <p:txBody>
          <a:bodyPr wrap="square" lIns="95250" tIns="95250" rIns="95250" bIns="95250" rtlCol="0" anchor="t">
            <a:spAutoFit/>
          </a:bodyPr>
          <a:p>
            <a:pPr marL="0" indent="0" algn="ctr">
              <a:lnSpc>
                <a:spcPct val="113000"/>
              </a:lnSpc>
              <a:spcBef>
                <a:spcPts val="375"/>
              </a:spcBef>
              <a:buNone/>
            </a:pPr>
            <a:r>
              <a:rPr lang="en-US" sz="2015"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05</a:t>
            </a:r>
            <a:endParaRPr lang="en-US" sz="1440" dirty="0"/>
          </a:p>
        </p:txBody>
      </p:sp>
      <p:sp>
        <p:nvSpPr>
          <p:cNvPr id="48" name="Shape 10"/>
          <p:cNvSpPr/>
          <p:nvPr>
            <p:custDataLst>
              <p:tags r:id="rId28"/>
            </p:custDataLst>
          </p:nvPr>
        </p:nvSpPr>
        <p:spPr>
          <a:xfrm rot="-366000">
            <a:off x="5697220" y="3137535"/>
            <a:ext cx="2136775" cy="1910080"/>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0084FF">
              <a:alpha val="0"/>
            </a:srgbClr>
          </a:solidFill>
          <a:ln w="19050">
            <a:solidFill>
              <a:srgbClr val="E88E23"/>
            </a:solidFill>
            <a:prstDash val="solid"/>
          </a:ln>
        </p:spPr>
      </p:sp>
      <p:sp>
        <p:nvSpPr>
          <p:cNvPr id="49" name="Shape 11"/>
          <p:cNvSpPr/>
          <p:nvPr>
            <p:custDataLst>
              <p:tags r:id="rId29"/>
            </p:custDataLst>
          </p:nvPr>
        </p:nvSpPr>
        <p:spPr>
          <a:xfrm>
            <a:off x="5748020" y="3124835"/>
            <a:ext cx="2136775" cy="1934210"/>
          </a:xfrm>
          <a:custGeom>
            <a:avLst/>
            <a:gdLst/>
            <a:ahLst/>
            <a:cxnLst/>
            <a:rect l="l" t="t" r="r" b="b"/>
            <a:pathLst>
              <a:path w="2450592" h="2542032">
                <a:moveTo>
                  <a:pt x="216394" y="0"/>
                </a:moveTo>
                <a:moveTo>
                  <a:pt x="216394" y="0"/>
                </a:moveTo>
                <a:lnTo>
                  <a:pt x="2234198" y="0"/>
                </a:lnTo>
                <a:quadBezTo>
                  <a:pt x="2450592" y="0"/>
                  <a:pt x="2450592" y="216394"/>
                </a:quadBezTo>
                <a:lnTo>
                  <a:pt x="2450592" y="2325638"/>
                </a:lnTo>
                <a:quadBezTo>
                  <a:pt x="2450592" y="2542032"/>
                  <a:pt x="2234198" y="2542032"/>
                </a:quadBezTo>
                <a:lnTo>
                  <a:pt x="216394" y="2542032"/>
                </a:lnTo>
                <a:quadBezTo>
                  <a:pt x="0" y="2542032"/>
                  <a:pt x="0" y="2325638"/>
                </a:quadBezTo>
                <a:lnTo>
                  <a:pt x="0" y="216394"/>
                </a:lnTo>
                <a:quadBezTo>
                  <a:pt x="0" y="0"/>
                  <a:pt x="216394" y="0"/>
                </a:quadBezTo>
                <a:close/>
              </a:path>
            </a:pathLst>
          </a:custGeom>
          <a:solidFill>
            <a:srgbClr val="A2E5B9">
              <a:alpha val="0"/>
            </a:srgbClr>
          </a:solidFill>
          <a:ln w="19050">
            <a:solidFill>
              <a:srgbClr val="E88E23"/>
            </a:solidFill>
            <a:prstDash val="solid"/>
          </a:ln>
        </p:spPr>
      </p:sp>
      <p:sp>
        <p:nvSpPr>
          <p:cNvPr id="50" name="Shape 12"/>
          <p:cNvSpPr/>
          <p:nvPr>
            <p:custDataLst>
              <p:tags r:id="rId30"/>
            </p:custDataLst>
          </p:nvPr>
        </p:nvSpPr>
        <p:spPr>
          <a:xfrm>
            <a:off x="5954968" y="2959702"/>
            <a:ext cx="446510" cy="446510"/>
          </a:xfrm>
          <a:custGeom>
            <a:avLst/>
            <a:gdLst/>
            <a:ahLst/>
            <a:cxnLst/>
            <a:rect l="l" t="t" r="r" b="b"/>
            <a:pathLst>
              <a:path w="512064" h="512064">
                <a:moveTo>
                  <a:pt x="256032" y="0"/>
                </a:moveTo>
                <a:moveTo>
                  <a:pt x="256032" y="0"/>
                </a:moveTo>
                <a:cubicBezTo>
                  <a:pt x="397340" y="0"/>
                  <a:pt x="512064" y="114724"/>
                  <a:pt x="512064" y="256032"/>
                </a:cubicBezTo>
                <a:cubicBezTo>
                  <a:pt x="512064" y="397340"/>
                  <a:pt x="397340" y="512064"/>
                  <a:pt x="256032" y="512064"/>
                </a:cubicBezTo>
                <a:cubicBezTo>
                  <a:pt x="114724" y="512064"/>
                  <a:pt x="0" y="397340"/>
                  <a:pt x="0" y="256032"/>
                </a:cubicBezTo>
                <a:cubicBezTo>
                  <a:pt x="0" y="114724"/>
                  <a:pt x="114724" y="0"/>
                  <a:pt x="256032" y="0"/>
                </a:cubicBezTo>
                <a:close/>
              </a:path>
            </a:pathLst>
          </a:custGeom>
          <a:solidFill>
            <a:srgbClr val="E88E23"/>
          </a:solidFill>
        </p:spPr>
      </p:sp>
      <p:sp>
        <p:nvSpPr>
          <p:cNvPr id="51" name="Text 13"/>
          <p:cNvSpPr/>
          <p:nvPr>
            <p:custDataLst>
              <p:tags r:id="rId31"/>
            </p:custDataLst>
          </p:nvPr>
        </p:nvSpPr>
        <p:spPr>
          <a:xfrm>
            <a:off x="5815463" y="2931795"/>
            <a:ext cx="709573" cy="541020"/>
          </a:xfrm>
          <a:prstGeom prst="rect">
            <a:avLst/>
          </a:prstGeom>
          <a:noFill/>
        </p:spPr>
        <p:txBody>
          <a:bodyPr wrap="square" lIns="95250" tIns="95250" rIns="95250" bIns="95250" rtlCol="0" anchor="t">
            <a:spAutoFit/>
          </a:bodyPr>
          <a:p>
            <a:pPr marL="0" indent="0" algn="ctr">
              <a:lnSpc>
                <a:spcPct val="113000"/>
              </a:lnSpc>
              <a:spcBef>
                <a:spcPts val="375"/>
              </a:spcBef>
              <a:buNone/>
            </a:pPr>
            <a:r>
              <a:rPr lang="en-US" sz="2015"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06</a:t>
            </a:r>
            <a:endParaRPr lang="en-US" sz="1440" dirty="0"/>
          </a:p>
        </p:txBody>
      </p:sp>
      <p:sp>
        <p:nvSpPr>
          <p:cNvPr id="52" name="Text 14"/>
          <p:cNvSpPr/>
          <p:nvPr>
            <p:custDataLst>
              <p:tags r:id="rId32"/>
            </p:custDataLst>
          </p:nvPr>
        </p:nvSpPr>
        <p:spPr>
          <a:xfrm>
            <a:off x="1027420" y="3407491"/>
            <a:ext cx="2135829" cy="456565"/>
          </a:xfrm>
          <a:prstGeom prst="rect">
            <a:avLst/>
          </a:prstGeom>
          <a:noFill/>
        </p:spPr>
        <p:txBody>
          <a:bodyPr wrap="square" lIns="95250" tIns="95250" rIns="95250" bIns="95250" rtlCol="0" anchor="t">
            <a:spAutoFit/>
          </a:bodyPr>
          <a:p>
            <a:pPr marL="0" indent="0" algn="ctr">
              <a:lnSpc>
                <a:spcPct val="100000"/>
              </a:lnSpc>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美感与氛围</a:t>
            </a:r>
            <a:endParaRPr lang="zh-CN" altLang="en-US" sz="1440" dirty="0"/>
          </a:p>
        </p:txBody>
      </p:sp>
      <p:sp>
        <p:nvSpPr>
          <p:cNvPr id="53" name="Text 15"/>
          <p:cNvSpPr/>
          <p:nvPr>
            <p:custDataLst>
              <p:tags r:id="rId33"/>
            </p:custDataLst>
          </p:nvPr>
        </p:nvSpPr>
        <p:spPr>
          <a:xfrm>
            <a:off x="1139048" y="3688094"/>
            <a:ext cx="1913616" cy="1252220"/>
          </a:xfrm>
          <a:prstGeom prst="rect">
            <a:avLst/>
          </a:prstGeom>
          <a:noFill/>
        </p:spPr>
        <p:txBody>
          <a:bodyPr wrap="square" lIns="95250" tIns="95250" rIns="95250" bIns="95250" rtlCol="0" anchor="t">
            <a:spAutoFit/>
          </a:bodyPr>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在蒙氏教育中，强调了环境对幼儿的影响，一个富有美感和平静温馨氛围的教室环境，能唤起幼儿对生命的积极反应，有助于他们的成长和发展。</a:t>
            </a:r>
            <a:endParaRPr lang="zh-CN" altLang="en-US" sz="1440" dirty="0"/>
          </a:p>
        </p:txBody>
      </p:sp>
      <p:sp>
        <p:nvSpPr>
          <p:cNvPr id="54" name="Text 16"/>
          <p:cNvSpPr/>
          <p:nvPr>
            <p:custDataLst>
              <p:tags r:id="rId34"/>
            </p:custDataLst>
          </p:nvPr>
        </p:nvSpPr>
        <p:spPr>
          <a:xfrm>
            <a:off x="3387725" y="3407410"/>
            <a:ext cx="2282190" cy="456565"/>
          </a:xfrm>
          <a:prstGeom prst="rect">
            <a:avLst/>
          </a:prstGeom>
          <a:noFill/>
        </p:spPr>
        <p:txBody>
          <a:bodyPr wrap="square" lIns="95250" tIns="95250" rIns="95250" bIns="95250" rtlCol="0" anchor="t">
            <a:spAutoFit/>
          </a:bodyPr>
          <a:p>
            <a:pPr marL="0" indent="0" algn="ctr">
              <a:lnSpc>
                <a:spcPct val="100000"/>
              </a:lnSpc>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材料与</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教具</a:t>
            </a: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55" name="Text 17"/>
          <p:cNvSpPr/>
          <p:nvPr>
            <p:custDataLst>
              <p:tags r:id="rId35"/>
            </p:custDataLst>
          </p:nvPr>
        </p:nvSpPr>
        <p:spPr>
          <a:xfrm>
            <a:off x="3499365" y="3688094"/>
            <a:ext cx="1913616" cy="1252220"/>
          </a:xfrm>
          <a:prstGeom prst="rect">
            <a:avLst/>
          </a:prstGeom>
          <a:noFill/>
        </p:spPr>
        <p:txBody>
          <a:bodyPr wrap="square" lIns="95250" tIns="95250" rIns="95250" bIns="95250" rtlCol="0" anchor="t">
            <a:spAutoFit/>
          </a:bodyPr>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蒙台梭利工作材料即教具，用于幼儿自主教育，非传统教学工具，教师应通过教具刺激幼儿，助其构建自我与发展心智，不能错误使用限制其作用。</a:t>
            </a:r>
            <a:endParaRPr lang="zh-CN" altLang="en-US" sz="1440" dirty="0"/>
          </a:p>
        </p:txBody>
      </p:sp>
      <p:sp>
        <p:nvSpPr>
          <p:cNvPr id="56" name="Text 18"/>
          <p:cNvSpPr/>
          <p:nvPr>
            <p:custDataLst>
              <p:tags r:id="rId36"/>
            </p:custDataLst>
          </p:nvPr>
        </p:nvSpPr>
        <p:spPr>
          <a:xfrm>
            <a:off x="5748020" y="3407410"/>
            <a:ext cx="2315845" cy="456565"/>
          </a:xfrm>
          <a:prstGeom prst="rect">
            <a:avLst/>
          </a:prstGeom>
          <a:noFill/>
        </p:spPr>
        <p:txBody>
          <a:bodyPr wrap="square" lIns="95250" tIns="95250" rIns="95250" bIns="95250" rtlCol="0" anchor="t">
            <a:spAutoFit/>
          </a:bodyPr>
          <a:p>
            <a:pPr marL="0" indent="0" algn="ctr">
              <a:lnSpc>
                <a:spcPct val="100000"/>
              </a:lnSpc>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社会性</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发展</a:t>
            </a: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57" name="Text 19"/>
          <p:cNvSpPr/>
          <p:nvPr>
            <p:custDataLst>
              <p:tags r:id="rId37"/>
            </p:custDataLst>
          </p:nvPr>
        </p:nvSpPr>
        <p:spPr>
          <a:xfrm>
            <a:off x="5859682" y="3688094"/>
            <a:ext cx="1913616" cy="1428750"/>
          </a:xfrm>
          <a:prstGeom prst="rect">
            <a:avLst/>
          </a:prstGeom>
          <a:noFill/>
        </p:spPr>
        <p:txBody>
          <a:bodyPr wrap="square" lIns="95250" tIns="95250" rIns="95250" bIns="95250" rtlCol="0" anchor="t">
            <a:spAutoFit/>
          </a:bodyPr>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蒙台梭利主张混龄教育，3 - 6 岁幼儿同班生活、工作和学习，可扩大交往面，满足不同年龄发展需求，自然集体中幼儿可相互帮助，年长者成楷模领导者，年少者成仰慕模仿者。</a:t>
            </a:r>
            <a:endPar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打造“有准备的环境”</a:t>
            </a:r>
            <a:endParaRPr lang="en-US" sz="1440" dirty="0"/>
          </a:p>
        </p:txBody>
      </p:sp>
      <p:sp>
        <p:nvSpPr>
          <p:cNvPr id="4" name="Shape 2"/>
          <p:cNvSpPr/>
          <p:nvPr/>
        </p:nvSpPr>
        <p:spPr>
          <a:xfrm>
            <a:off x="447956" y="1929366"/>
            <a:ext cx="8248087" cy="2346713"/>
          </a:xfrm>
          <a:custGeom>
            <a:avLst/>
            <a:gdLst/>
            <a:ahLst/>
            <a:cxnLst/>
            <a:rect l="l" t="t" r="r" b="b"/>
            <a:pathLst>
              <a:path w="8248087" h="2346713">
                <a:moveTo>
                  <a:pt x="293339" y="0"/>
                </a:moveTo>
                <a:moveTo>
                  <a:pt x="293339" y="0"/>
                </a:moveTo>
                <a:lnTo>
                  <a:pt x="7954748" y="0"/>
                </a:lnTo>
                <a:quadBezTo>
                  <a:pt x="8248087" y="0"/>
                  <a:pt x="8248087" y="293339"/>
                </a:quadBezTo>
                <a:lnTo>
                  <a:pt x="8248087" y="2053374"/>
                </a:lnTo>
                <a:quadBezTo>
                  <a:pt x="8248087" y="2346713"/>
                  <a:pt x="7954748" y="2346713"/>
                </a:quadBezTo>
                <a:lnTo>
                  <a:pt x="293339" y="2346713"/>
                </a:lnTo>
                <a:quadBezTo>
                  <a:pt x="0" y="2346713"/>
                  <a:pt x="0" y="2053374"/>
                </a:quadBezTo>
                <a:lnTo>
                  <a:pt x="0" y="293339"/>
                </a:lnTo>
                <a:quadBezTo>
                  <a:pt x="0" y="0"/>
                  <a:pt x="293339" y="0"/>
                </a:quadBezTo>
                <a:close/>
              </a:path>
            </a:pathLst>
          </a:custGeom>
          <a:solidFill>
            <a:srgbClr val="E88E23">
              <a:alpha val="10000"/>
            </a:srgbClr>
          </a:solidFill>
          <a:ln w="19050">
            <a:solidFill>
              <a:srgbClr val="E88E23"/>
            </a:solidFill>
            <a:prstDash val="solid"/>
          </a:ln>
        </p:spPr>
      </p:sp>
      <p:pic>
        <p:nvPicPr>
          <p:cNvPr id="5" name="Image 0" descr="preencoded.png"/>
          <p:cNvPicPr>
            <a:picLocks noChangeAspect="1"/>
          </p:cNvPicPr>
          <p:nvPr/>
        </p:nvPicPr>
        <p:blipFill>
          <a:blip r:embed="rId2"/>
          <a:stretch>
            <a:fillRect/>
          </a:stretch>
        </p:blipFill>
        <p:spPr>
          <a:xfrm>
            <a:off x="2041139" y="867420"/>
            <a:ext cx="914400" cy="914400"/>
          </a:xfrm>
          <a:prstGeom prst="rect">
            <a:avLst/>
          </a:prstGeom>
        </p:spPr>
      </p:pic>
      <p:pic>
        <p:nvPicPr>
          <p:cNvPr id="6" name="Image 1" descr="preencoded.png"/>
          <p:cNvPicPr>
            <a:picLocks noChangeAspect="1"/>
          </p:cNvPicPr>
          <p:nvPr/>
        </p:nvPicPr>
        <p:blipFill>
          <a:blip r:embed="rId2"/>
          <a:stretch>
            <a:fillRect/>
          </a:stretch>
        </p:blipFill>
        <p:spPr>
          <a:xfrm flipH="1">
            <a:off x="1126739" y="867420"/>
            <a:ext cx="914400" cy="914400"/>
          </a:xfrm>
          <a:prstGeom prst="rect">
            <a:avLst/>
          </a:prstGeom>
        </p:spPr>
      </p:pic>
      <p:sp>
        <p:nvSpPr>
          <p:cNvPr id="7" name="Text 3"/>
          <p:cNvSpPr/>
          <p:nvPr/>
        </p:nvSpPr>
        <p:spPr>
          <a:xfrm>
            <a:off x="1636445" y="995436"/>
            <a:ext cx="784215" cy="58521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317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8" name="Shape 4"/>
          <p:cNvSpPr/>
          <p:nvPr/>
        </p:nvSpPr>
        <p:spPr>
          <a:xfrm>
            <a:off x="1745836"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
        <p:nvSpPr>
          <p:cNvPr id="9" name="Shape 5"/>
          <p:cNvSpPr/>
          <p:nvPr/>
        </p:nvSpPr>
        <p:spPr>
          <a:xfrm>
            <a:off x="1949699"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solidFill>
        </p:spPr>
      </p:sp>
      <p:sp>
        <p:nvSpPr>
          <p:cNvPr id="10" name="Shape 6"/>
          <p:cNvSpPr/>
          <p:nvPr/>
        </p:nvSpPr>
        <p:spPr>
          <a:xfrm>
            <a:off x="2153562"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
        <p:nvSpPr>
          <p:cNvPr id="11" name="Text 7"/>
          <p:cNvSpPr/>
          <p:nvPr/>
        </p:nvSpPr>
        <p:spPr>
          <a:xfrm>
            <a:off x="825904" y="2045733"/>
            <a:ext cx="2430470" cy="402336"/>
          </a:xfrm>
          <a:prstGeom prst="rect">
            <a:avLst/>
          </a:prstGeom>
          <a:noFill/>
        </p:spPr>
        <p:txBody>
          <a:bodyPr wrap="square" lIns="95250" tIns="95250" rIns="95250" bIns="95250" rtlCol="0" anchor="ctr">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教师的角色与任务</a:t>
            </a:r>
            <a:endParaRPr lang="en-US" sz="1440" dirty="0"/>
          </a:p>
        </p:txBody>
      </p:sp>
      <p:sp>
        <p:nvSpPr>
          <p:cNvPr id="12" name="Text 8"/>
          <p:cNvSpPr/>
          <p:nvPr/>
        </p:nvSpPr>
        <p:spPr>
          <a:xfrm>
            <a:off x="825904" y="2448069"/>
            <a:ext cx="2430470" cy="1499616"/>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在蒙氏教育中，教师不仅是知识的传授者，更是环境的创设者和幼儿发展的观察者。他们需要具备丰富的知识储备和高尚的品格修养，以引导幼儿在自由而有秩序的环境中自我成长。</a:t>
            </a:r>
            <a:endParaRPr lang="en-US" sz="1440" dirty="0"/>
          </a:p>
        </p:txBody>
      </p:sp>
      <p:pic>
        <p:nvPicPr>
          <p:cNvPr id="13" name="Image 2" descr="preencoded.png"/>
          <p:cNvPicPr>
            <a:picLocks noChangeAspect="1"/>
          </p:cNvPicPr>
          <p:nvPr/>
        </p:nvPicPr>
        <p:blipFill>
          <a:blip r:embed="rId2"/>
          <a:stretch>
            <a:fillRect/>
          </a:stretch>
        </p:blipFill>
        <p:spPr>
          <a:xfrm>
            <a:off x="4572000" y="867420"/>
            <a:ext cx="914400" cy="914400"/>
          </a:xfrm>
          <a:prstGeom prst="rect">
            <a:avLst/>
          </a:prstGeom>
        </p:spPr>
      </p:pic>
      <p:pic>
        <p:nvPicPr>
          <p:cNvPr id="14" name="Image 3" descr="preencoded.png"/>
          <p:cNvPicPr>
            <a:picLocks noChangeAspect="1"/>
          </p:cNvPicPr>
          <p:nvPr/>
        </p:nvPicPr>
        <p:blipFill>
          <a:blip r:embed="rId2"/>
          <a:stretch>
            <a:fillRect/>
          </a:stretch>
        </p:blipFill>
        <p:spPr>
          <a:xfrm flipH="1">
            <a:off x="3657600" y="867420"/>
            <a:ext cx="914400" cy="914400"/>
          </a:xfrm>
          <a:prstGeom prst="rect">
            <a:avLst/>
          </a:prstGeom>
        </p:spPr>
      </p:pic>
      <p:sp>
        <p:nvSpPr>
          <p:cNvPr id="15" name="Text 9"/>
          <p:cNvSpPr/>
          <p:nvPr/>
        </p:nvSpPr>
        <p:spPr>
          <a:xfrm>
            <a:off x="4152608" y="995436"/>
            <a:ext cx="849850" cy="58521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317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16" name="Text 10"/>
          <p:cNvSpPr/>
          <p:nvPr/>
        </p:nvSpPr>
        <p:spPr>
          <a:xfrm>
            <a:off x="3356765" y="2045733"/>
            <a:ext cx="2430470" cy="402336"/>
          </a:xfrm>
          <a:prstGeom prst="rect">
            <a:avLst/>
          </a:prstGeom>
          <a:noFill/>
        </p:spPr>
        <p:txBody>
          <a:bodyPr wrap="square" lIns="95250" tIns="95250" rIns="95250" bIns="95250" rtlCol="0" anchor="ctr">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教师的精神准备</a:t>
            </a:r>
            <a:endParaRPr lang="en-US" sz="1440" dirty="0"/>
          </a:p>
        </p:txBody>
      </p:sp>
      <p:sp>
        <p:nvSpPr>
          <p:cNvPr id="17" name="Text 11"/>
          <p:cNvSpPr/>
          <p:nvPr/>
        </p:nvSpPr>
        <p:spPr>
          <a:xfrm>
            <a:off x="3356765" y="2448069"/>
            <a:ext cx="2430470" cy="1499616"/>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教师的精神准备是打造“有准备的环境”的关键。这包括对蒙氏教育理念的深入理解、对幼儿发展规律的准确把握以及对教育工作的热爱和执着，这些都是确保环境创设成功的基础。</a:t>
            </a:r>
            <a:endParaRPr lang="en-US" sz="1440" dirty="0"/>
          </a:p>
        </p:txBody>
      </p:sp>
      <p:pic>
        <p:nvPicPr>
          <p:cNvPr id="18" name="Image 4" descr="preencoded.png"/>
          <p:cNvPicPr>
            <a:picLocks noChangeAspect="1"/>
          </p:cNvPicPr>
          <p:nvPr/>
        </p:nvPicPr>
        <p:blipFill>
          <a:blip r:embed="rId2"/>
          <a:stretch>
            <a:fillRect/>
          </a:stretch>
        </p:blipFill>
        <p:spPr>
          <a:xfrm>
            <a:off x="7102861" y="867420"/>
            <a:ext cx="914400" cy="914400"/>
          </a:xfrm>
          <a:prstGeom prst="rect">
            <a:avLst/>
          </a:prstGeom>
        </p:spPr>
      </p:pic>
      <p:pic>
        <p:nvPicPr>
          <p:cNvPr id="19" name="Image 5" descr="preencoded.png"/>
          <p:cNvPicPr>
            <a:picLocks noChangeAspect="1"/>
          </p:cNvPicPr>
          <p:nvPr/>
        </p:nvPicPr>
        <p:blipFill>
          <a:blip r:embed="rId2"/>
          <a:stretch>
            <a:fillRect/>
          </a:stretch>
        </p:blipFill>
        <p:spPr>
          <a:xfrm flipH="1">
            <a:off x="6188461" y="867420"/>
            <a:ext cx="914400" cy="914400"/>
          </a:xfrm>
          <a:prstGeom prst="rect">
            <a:avLst/>
          </a:prstGeom>
        </p:spPr>
      </p:pic>
      <p:sp>
        <p:nvSpPr>
          <p:cNvPr id="20" name="Text 12"/>
          <p:cNvSpPr/>
          <p:nvPr/>
        </p:nvSpPr>
        <p:spPr>
          <a:xfrm>
            <a:off x="6676289" y="995436"/>
            <a:ext cx="817032" cy="58521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317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
        <p:nvSpPr>
          <p:cNvPr id="21" name="Text 13"/>
          <p:cNvSpPr/>
          <p:nvPr/>
        </p:nvSpPr>
        <p:spPr>
          <a:xfrm>
            <a:off x="5887626" y="2045733"/>
            <a:ext cx="2430470" cy="402336"/>
          </a:xfrm>
          <a:prstGeom prst="rect">
            <a:avLst/>
          </a:prstGeom>
          <a:noFill/>
        </p:spPr>
        <p:txBody>
          <a:bodyPr wrap="square" lIns="95250" tIns="95250" rIns="95250" bIns="95250" rtlCol="0" anchor="ctr">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实践活动的重要性</a:t>
            </a:r>
            <a:endParaRPr lang="en-US" sz="1440" dirty="0"/>
          </a:p>
        </p:txBody>
      </p:sp>
      <p:sp>
        <p:nvSpPr>
          <p:cNvPr id="22" name="Text 14"/>
          <p:cNvSpPr/>
          <p:nvPr/>
        </p:nvSpPr>
        <p:spPr>
          <a:xfrm>
            <a:off x="5887626" y="2448069"/>
            <a:ext cx="2430470" cy="128016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通过观摩蒙氏教室和撰写创设方案等实践活动，教师能够将理论知识转化为实际操作能力，进一步优化教学环境，使之更加符合幼儿的成长需求和发展特点。</a:t>
            </a:r>
            <a:endParaRPr lang="en-US" sz="1440" dirty="0"/>
          </a:p>
        </p:txBody>
      </p:sp>
      <p:sp>
        <p:nvSpPr>
          <p:cNvPr id="23" name="Shape 15"/>
          <p:cNvSpPr/>
          <p:nvPr/>
        </p:nvSpPr>
        <p:spPr>
          <a:xfrm>
            <a:off x="4276697"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
        <p:nvSpPr>
          <p:cNvPr id="24" name="Shape 16"/>
          <p:cNvSpPr/>
          <p:nvPr/>
        </p:nvSpPr>
        <p:spPr>
          <a:xfrm>
            <a:off x="4480560"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solidFill>
        </p:spPr>
      </p:sp>
      <p:sp>
        <p:nvSpPr>
          <p:cNvPr id="25" name="Shape 17"/>
          <p:cNvSpPr/>
          <p:nvPr/>
        </p:nvSpPr>
        <p:spPr>
          <a:xfrm>
            <a:off x="4684423"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
        <p:nvSpPr>
          <p:cNvPr id="26" name="Shape 18"/>
          <p:cNvSpPr/>
          <p:nvPr/>
        </p:nvSpPr>
        <p:spPr>
          <a:xfrm>
            <a:off x="6807558"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
        <p:nvSpPr>
          <p:cNvPr id="27" name="Shape 19"/>
          <p:cNvSpPr/>
          <p:nvPr/>
        </p:nvSpPr>
        <p:spPr>
          <a:xfrm>
            <a:off x="7011421"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solidFill>
        </p:spPr>
      </p:sp>
      <p:sp>
        <p:nvSpPr>
          <p:cNvPr id="28" name="Shape 20"/>
          <p:cNvSpPr/>
          <p:nvPr/>
        </p:nvSpPr>
        <p:spPr>
          <a:xfrm>
            <a:off x="7215284"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236721" y="1505542"/>
            <a:ext cx="1627924" cy="11338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7490" b="1" dirty="0">
                <a:solidFill>
                  <a:srgbClr val="7E4400">
                    <a:alpha val="20000"/>
                  </a:srgbClr>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
        <p:nvSpPr>
          <p:cNvPr id="3" name="Text 1"/>
          <p:cNvSpPr/>
          <p:nvPr/>
        </p:nvSpPr>
        <p:spPr>
          <a:xfrm>
            <a:off x="3974588" y="2464925"/>
            <a:ext cx="4152190" cy="73152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88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运用环境进行教育引导</a:t>
            </a:r>
            <a:endParaRPr lang="en-US" sz="144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56565"/>
          </a:xfrm>
          <a:prstGeom prst="rect">
            <a:avLst/>
          </a:prstGeom>
          <a:noFill/>
        </p:spPr>
        <p:txBody>
          <a:bodyPr wrap="square" lIns="95250" tIns="95250" rIns="95250" bIns="95250" rtlCol="0" anchor="t">
            <a:spAutoFit/>
          </a:bodyPr>
          <a:lstStyle/>
          <a:p>
            <a:pPr marL="0" indent="0">
              <a:lnSpc>
                <a:spcPct val="100000"/>
              </a:lnSpc>
              <a:spcBef>
                <a:spcPts val="375"/>
              </a:spcBef>
              <a:buNone/>
            </a:pPr>
            <a:r>
              <a:rPr lang="zh-CN" alt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一、</a:t>
            </a: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引导幼儿与环境互动</a:t>
            </a:r>
            <a:endParaRPr lang="en-US" sz="1440" dirty="0"/>
          </a:p>
        </p:txBody>
      </p:sp>
      <p:pic>
        <p:nvPicPr>
          <p:cNvPr id="4" name="Image 0" descr="https://sgw-dx.xf-yun.com/api/v1/sparkdesk/_1737165284202d2c1b4cb326241c18de006f470101afb.jpg?authorization=c2ltcGxlLWp3dCBhaz1zcGFya2Rlc2s4MDAwMDAwMDAwMDE7ZXhwPTMzMTM5NjUyODQ7YWxnbz1obWFjLXNoYTI1NjtzaWc9Q0gzMEtRK3RHRXlMcDJpbW5XeXM5T09rcXEyL3pYNytoOUFIYXNsWERjcz0=&amp;x_location=7YfmxI7B7uKO7jlRxIftd60ag5D="/>
          <p:cNvPicPr>
            <a:picLocks noChangeAspect="1"/>
          </p:cNvPicPr>
          <p:nvPr/>
        </p:nvPicPr>
        <p:blipFill>
          <a:blip r:embed="rId2"/>
          <a:stretch>
            <a:fillRect/>
          </a:stretch>
        </p:blipFill>
        <p:spPr>
          <a:xfrm>
            <a:off x="888372" y="1088132"/>
            <a:ext cx="2283193" cy="1282693"/>
          </a:xfrm>
          <a:prstGeom prst="rect">
            <a:avLst/>
          </a:prstGeom>
        </p:spPr>
      </p:pic>
      <p:sp>
        <p:nvSpPr>
          <p:cNvPr id="5" name="Text 2"/>
          <p:cNvSpPr/>
          <p:nvPr/>
        </p:nvSpPr>
        <p:spPr>
          <a:xfrm>
            <a:off x="786384" y="2446016"/>
            <a:ext cx="2487168"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个性化引导</a:t>
            </a:r>
            <a:endParaRPr lang="en-US" sz="1440" dirty="0"/>
          </a:p>
        </p:txBody>
      </p:sp>
      <p:sp>
        <p:nvSpPr>
          <p:cNvPr id="6" name="Text 3"/>
          <p:cNvSpPr/>
          <p:nvPr/>
        </p:nvSpPr>
        <p:spPr>
          <a:xfrm>
            <a:off x="822960" y="2773736"/>
            <a:ext cx="2414016" cy="841248"/>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根据幼儿的兴趣和能力，教师提供定制化的互动方案，旨在激发每个孩子的潜能，促进其全面发展。</a:t>
            </a:r>
            <a:endParaRPr lang="en-US" sz="1440" dirty="0"/>
          </a:p>
        </p:txBody>
      </p:sp>
      <p:pic>
        <p:nvPicPr>
          <p:cNvPr id="7" name="Image 1" descr="https://sgw-dx.xf-yun.com/api/v1/sparkdesk/_1737165286899614753bcbc504389bb50f7e0788361a8.jpg?authorization=c2ltcGxlLWp3dCBhaz1zcGFya2Rlc2s4MDAwMDAwMDAwMDE7ZXhwPTMzMTM5NjUyODY7YWxnbz1obWFjLXNoYTI1NjtzaWc9YlQxbmJTaVRuQURBbWZua1Njd0tJTDVWYUgyenZlYThhd2ZoQ0xrSXBidz0=&amp;x_location=7YfmxI7B7uKO7jlRxIftd60ag5D="/>
          <p:cNvPicPr>
            <a:picLocks noChangeAspect="1"/>
          </p:cNvPicPr>
          <p:nvPr/>
        </p:nvPicPr>
        <p:blipFill>
          <a:blip r:embed="rId3"/>
          <a:stretch>
            <a:fillRect/>
          </a:stretch>
        </p:blipFill>
        <p:spPr>
          <a:xfrm>
            <a:off x="3466980" y="1088132"/>
            <a:ext cx="2283193" cy="1282693"/>
          </a:xfrm>
          <a:prstGeom prst="rect">
            <a:avLst/>
          </a:prstGeom>
        </p:spPr>
      </p:pic>
      <p:sp>
        <p:nvSpPr>
          <p:cNvPr id="8" name="Text 4"/>
          <p:cNvSpPr/>
          <p:nvPr/>
        </p:nvSpPr>
        <p:spPr>
          <a:xfrm>
            <a:off x="3328416" y="2446016"/>
            <a:ext cx="2487168"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低声教育</a:t>
            </a:r>
            <a:endParaRPr lang="en-US" sz="1440" dirty="0"/>
          </a:p>
        </p:txBody>
      </p:sp>
      <p:sp>
        <p:nvSpPr>
          <p:cNvPr id="9" name="Text 5"/>
          <p:cNvSpPr/>
          <p:nvPr/>
        </p:nvSpPr>
        <p:spPr>
          <a:xfrm>
            <a:off x="3401568" y="2773736"/>
            <a:ext cx="2414016" cy="1060704"/>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通过降低声音与幼儿交流，创造一个安静、专注的学习环境，帮助孩子更好地集中注意力，提高学习效率。</a:t>
            </a:r>
            <a:endParaRPr lang="en-US" sz="1440" dirty="0"/>
          </a:p>
        </p:txBody>
      </p:sp>
      <p:pic>
        <p:nvPicPr>
          <p:cNvPr id="10" name="Image 2" descr="https://sgw-dx.xf-yun.com/api/v1/sparkdesk/_1737165289692f5135358d3944bf0a2625721d57c0030.jpg?authorization=c2ltcGxlLWp3dCBhaz1zcGFya2Rlc2s4MDAwMDAwMDAwMDE7ZXhwPTMzMTM5NjUyODk7YWxnbz1obWFjLXNoYTI1NjtzaWc9eTYvd2NTNDNrcnBJRG1VOGM4UlJMaENZVE9TZFdIYmdxUzRKZmRQbG9tWT0=&amp;x_location=7YfmxI7B7uKO7jlRxIftd60ag5D="/>
          <p:cNvPicPr>
            <a:picLocks noChangeAspect="1"/>
          </p:cNvPicPr>
          <p:nvPr/>
        </p:nvPicPr>
        <p:blipFill>
          <a:blip r:embed="rId4"/>
          <a:stretch>
            <a:fillRect/>
          </a:stretch>
        </p:blipFill>
        <p:spPr>
          <a:xfrm>
            <a:off x="6009012" y="1088132"/>
            <a:ext cx="2283193" cy="1282693"/>
          </a:xfrm>
          <a:prstGeom prst="rect">
            <a:avLst/>
          </a:prstGeom>
        </p:spPr>
      </p:pic>
      <p:sp>
        <p:nvSpPr>
          <p:cNvPr id="11" name="Text 6"/>
          <p:cNvSpPr/>
          <p:nvPr/>
        </p:nvSpPr>
        <p:spPr>
          <a:xfrm>
            <a:off x="5870448" y="2447488"/>
            <a:ext cx="2487168"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小组活动</a:t>
            </a:r>
            <a:endParaRPr lang="en-US" sz="1440" dirty="0"/>
          </a:p>
        </p:txBody>
      </p:sp>
      <p:sp>
        <p:nvSpPr>
          <p:cNvPr id="12" name="Text 7"/>
          <p:cNvSpPr/>
          <p:nvPr/>
        </p:nvSpPr>
        <p:spPr>
          <a:xfrm>
            <a:off x="5943600" y="2775208"/>
            <a:ext cx="2414016" cy="1060704"/>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组织幼儿参与小组活动，鼓励他们相互合作、分享，通过集体的力量解决问题，培养团队协作能力和社交技能。</a:t>
            </a:r>
            <a:endParaRPr lang="en-US" sz="144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56565"/>
          </a:xfrm>
          <a:prstGeom prst="rect">
            <a:avLst/>
          </a:prstGeom>
          <a:noFill/>
        </p:spPr>
        <p:txBody>
          <a:bodyPr wrap="square" lIns="95250" tIns="95250" rIns="95250" bIns="95250" rtlCol="0" anchor="t">
            <a:spAutoFit/>
          </a:bodyPr>
          <a:lstStyle/>
          <a:p>
            <a:pPr marL="0" indent="0">
              <a:lnSpc>
                <a:spcPct val="100000"/>
              </a:lnSpc>
              <a:spcBef>
                <a:spcPts val="375"/>
              </a:spcBef>
              <a:buNone/>
            </a:pPr>
            <a:r>
              <a:rPr lang="zh-CN" alt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二、</a:t>
            </a: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引导幼儿自主游戏</a:t>
            </a:r>
            <a:endParaRPr lang="en-US" sz="1440" dirty="0"/>
          </a:p>
        </p:txBody>
      </p:sp>
      <p:sp>
        <p:nvSpPr>
          <p:cNvPr id="4" name="Shape 2"/>
          <p:cNvSpPr/>
          <p:nvPr/>
        </p:nvSpPr>
        <p:spPr>
          <a:xfrm>
            <a:off x="447956" y="1929366"/>
            <a:ext cx="8248087" cy="2346713"/>
          </a:xfrm>
          <a:custGeom>
            <a:avLst/>
            <a:gdLst/>
            <a:ahLst/>
            <a:cxnLst/>
            <a:rect l="l" t="t" r="r" b="b"/>
            <a:pathLst>
              <a:path w="8248087" h="2346713">
                <a:moveTo>
                  <a:pt x="293339" y="0"/>
                </a:moveTo>
                <a:moveTo>
                  <a:pt x="293339" y="0"/>
                </a:moveTo>
                <a:lnTo>
                  <a:pt x="7954748" y="0"/>
                </a:lnTo>
                <a:quadBezTo>
                  <a:pt x="8248087" y="0"/>
                  <a:pt x="8248087" y="293339"/>
                </a:quadBezTo>
                <a:lnTo>
                  <a:pt x="8248087" y="2053374"/>
                </a:lnTo>
                <a:quadBezTo>
                  <a:pt x="8248087" y="2346713"/>
                  <a:pt x="7954748" y="2346713"/>
                </a:quadBezTo>
                <a:lnTo>
                  <a:pt x="293339" y="2346713"/>
                </a:lnTo>
                <a:quadBezTo>
                  <a:pt x="0" y="2346713"/>
                  <a:pt x="0" y="2053374"/>
                </a:quadBezTo>
                <a:lnTo>
                  <a:pt x="0" y="293339"/>
                </a:lnTo>
                <a:quadBezTo>
                  <a:pt x="0" y="0"/>
                  <a:pt x="293339" y="0"/>
                </a:quadBezTo>
                <a:close/>
              </a:path>
            </a:pathLst>
          </a:custGeom>
          <a:solidFill>
            <a:srgbClr val="E88E23">
              <a:alpha val="10000"/>
            </a:srgbClr>
          </a:solidFill>
          <a:ln w="19050">
            <a:solidFill>
              <a:srgbClr val="E88E23"/>
            </a:solidFill>
            <a:prstDash val="solid"/>
          </a:ln>
        </p:spPr>
      </p:sp>
      <p:pic>
        <p:nvPicPr>
          <p:cNvPr id="5" name="Image 0" descr="preencoded.png"/>
          <p:cNvPicPr>
            <a:picLocks noChangeAspect="1"/>
          </p:cNvPicPr>
          <p:nvPr/>
        </p:nvPicPr>
        <p:blipFill>
          <a:blip r:embed="rId2"/>
          <a:stretch>
            <a:fillRect/>
          </a:stretch>
        </p:blipFill>
        <p:spPr>
          <a:xfrm>
            <a:off x="2041139" y="867420"/>
            <a:ext cx="914400" cy="914400"/>
          </a:xfrm>
          <a:prstGeom prst="rect">
            <a:avLst/>
          </a:prstGeom>
        </p:spPr>
      </p:pic>
      <p:pic>
        <p:nvPicPr>
          <p:cNvPr id="6" name="Image 1" descr="preencoded.png"/>
          <p:cNvPicPr>
            <a:picLocks noChangeAspect="1"/>
          </p:cNvPicPr>
          <p:nvPr/>
        </p:nvPicPr>
        <p:blipFill>
          <a:blip r:embed="rId2"/>
          <a:stretch>
            <a:fillRect/>
          </a:stretch>
        </p:blipFill>
        <p:spPr>
          <a:xfrm flipH="1">
            <a:off x="1126739" y="867420"/>
            <a:ext cx="914400" cy="914400"/>
          </a:xfrm>
          <a:prstGeom prst="rect">
            <a:avLst/>
          </a:prstGeom>
        </p:spPr>
      </p:pic>
      <p:sp>
        <p:nvSpPr>
          <p:cNvPr id="7" name="Text 3"/>
          <p:cNvSpPr/>
          <p:nvPr/>
        </p:nvSpPr>
        <p:spPr>
          <a:xfrm>
            <a:off x="1636445" y="995436"/>
            <a:ext cx="784215" cy="58521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317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8" name="Shape 4"/>
          <p:cNvSpPr/>
          <p:nvPr/>
        </p:nvSpPr>
        <p:spPr>
          <a:xfrm>
            <a:off x="1745836"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
        <p:nvSpPr>
          <p:cNvPr id="9" name="Shape 5"/>
          <p:cNvSpPr/>
          <p:nvPr/>
        </p:nvSpPr>
        <p:spPr>
          <a:xfrm>
            <a:off x="1949699"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solidFill>
        </p:spPr>
      </p:sp>
      <p:sp>
        <p:nvSpPr>
          <p:cNvPr id="10" name="Shape 6"/>
          <p:cNvSpPr/>
          <p:nvPr/>
        </p:nvSpPr>
        <p:spPr>
          <a:xfrm>
            <a:off x="2153562"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
        <p:nvSpPr>
          <p:cNvPr id="11" name="Text 7"/>
          <p:cNvSpPr/>
          <p:nvPr/>
        </p:nvSpPr>
        <p:spPr>
          <a:xfrm>
            <a:off x="825904" y="2045733"/>
            <a:ext cx="2430470" cy="402336"/>
          </a:xfrm>
          <a:prstGeom prst="rect">
            <a:avLst/>
          </a:prstGeom>
          <a:noFill/>
        </p:spPr>
        <p:txBody>
          <a:bodyPr wrap="square" lIns="95250" tIns="95250" rIns="95250" bIns="95250" rtlCol="0" anchor="ctr">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教具示范练习</a:t>
            </a:r>
            <a:endParaRPr lang="en-US" sz="1440" dirty="0"/>
          </a:p>
        </p:txBody>
      </p:sp>
      <p:sp>
        <p:nvSpPr>
          <p:cNvPr id="12" name="Text 8"/>
          <p:cNvSpPr/>
          <p:nvPr/>
        </p:nvSpPr>
        <p:spPr>
          <a:xfrm>
            <a:off x="825904" y="2448069"/>
            <a:ext cx="2430470" cy="128016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通过教师的示范操作，幼儿可以直观地学习如何使用各种蒙氏教具，这种实践性的学习方法有助于加深幼儿对教具功能和操作方法的理解。</a:t>
            </a:r>
            <a:endParaRPr lang="en-US" sz="1440" dirty="0"/>
          </a:p>
        </p:txBody>
      </p:sp>
      <p:pic>
        <p:nvPicPr>
          <p:cNvPr id="13" name="Image 2" descr="preencoded.png"/>
          <p:cNvPicPr>
            <a:picLocks noChangeAspect="1"/>
          </p:cNvPicPr>
          <p:nvPr/>
        </p:nvPicPr>
        <p:blipFill>
          <a:blip r:embed="rId2"/>
          <a:stretch>
            <a:fillRect/>
          </a:stretch>
        </p:blipFill>
        <p:spPr>
          <a:xfrm>
            <a:off x="4572000" y="867420"/>
            <a:ext cx="914400" cy="914400"/>
          </a:xfrm>
          <a:prstGeom prst="rect">
            <a:avLst/>
          </a:prstGeom>
        </p:spPr>
      </p:pic>
      <p:pic>
        <p:nvPicPr>
          <p:cNvPr id="14" name="Image 3" descr="preencoded.png"/>
          <p:cNvPicPr>
            <a:picLocks noChangeAspect="1"/>
          </p:cNvPicPr>
          <p:nvPr/>
        </p:nvPicPr>
        <p:blipFill>
          <a:blip r:embed="rId2"/>
          <a:stretch>
            <a:fillRect/>
          </a:stretch>
        </p:blipFill>
        <p:spPr>
          <a:xfrm flipH="1">
            <a:off x="3657600" y="867420"/>
            <a:ext cx="914400" cy="914400"/>
          </a:xfrm>
          <a:prstGeom prst="rect">
            <a:avLst/>
          </a:prstGeom>
        </p:spPr>
      </p:pic>
      <p:sp>
        <p:nvSpPr>
          <p:cNvPr id="15" name="Text 9"/>
          <p:cNvSpPr/>
          <p:nvPr/>
        </p:nvSpPr>
        <p:spPr>
          <a:xfrm>
            <a:off x="4152608" y="995436"/>
            <a:ext cx="849850" cy="58521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317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16" name="Text 10"/>
          <p:cNvSpPr/>
          <p:nvPr/>
        </p:nvSpPr>
        <p:spPr>
          <a:xfrm>
            <a:off x="3356765" y="2045733"/>
            <a:ext cx="2430470" cy="402336"/>
          </a:xfrm>
          <a:prstGeom prst="rect">
            <a:avLst/>
          </a:prstGeom>
          <a:noFill/>
        </p:spPr>
        <p:txBody>
          <a:bodyPr wrap="square" lIns="95250" tIns="95250" rIns="95250" bIns="95250" rtlCol="0" anchor="ctr">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适时参与游戏</a:t>
            </a:r>
            <a:endParaRPr lang="en-US" sz="1440" dirty="0"/>
          </a:p>
        </p:txBody>
      </p:sp>
      <p:sp>
        <p:nvSpPr>
          <p:cNvPr id="17" name="Text 11"/>
          <p:cNvSpPr/>
          <p:nvPr/>
        </p:nvSpPr>
        <p:spPr>
          <a:xfrm>
            <a:off x="3356765" y="2448069"/>
            <a:ext cx="2430470" cy="128016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教师在幼儿自主游戏中适时参与，不仅可以引导游戏的方向，还能在必要时提供帮助，确保幼儿在游戏中的安全，同时促进幼儿社交技能的发展。</a:t>
            </a:r>
            <a:endParaRPr lang="en-US" sz="1440" dirty="0"/>
          </a:p>
        </p:txBody>
      </p:sp>
      <p:pic>
        <p:nvPicPr>
          <p:cNvPr id="18" name="Image 4" descr="preencoded.png"/>
          <p:cNvPicPr>
            <a:picLocks noChangeAspect="1"/>
          </p:cNvPicPr>
          <p:nvPr/>
        </p:nvPicPr>
        <p:blipFill>
          <a:blip r:embed="rId2"/>
          <a:stretch>
            <a:fillRect/>
          </a:stretch>
        </p:blipFill>
        <p:spPr>
          <a:xfrm>
            <a:off x="7102861" y="867420"/>
            <a:ext cx="914400" cy="914400"/>
          </a:xfrm>
          <a:prstGeom prst="rect">
            <a:avLst/>
          </a:prstGeom>
        </p:spPr>
      </p:pic>
      <p:pic>
        <p:nvPicPr>
          <p:cNvPr id="19" name="Image 5" descr="preencoded.png"/>
          <p:cNvPicPr>
            <a:picLocks noChangeAspect="1"/>
          </p:cNvPicPr>
          <p:nvPr/>
        </p:nvPicPr>
        <p:blipFill>
          <a:blip r:embed="rId2"/>
          <a:stretch>
            <a:fillRect/>
          </a:stretch>
        </p:blipFill>
        <p:spPr>
          <a:xfrm flipH="1">
            <a:off x="6188461" y="867420"/>
            <a:ext cx="914400" cy="914400"/>
          </a:xfrm>
          <a:prstGeom prst="rect">
            <a:avLst/>
          </a:prstGeom>
        </p:spPr>
      </p:pic>
      <p:sp>
        <p:nvSpPr>
          <p:cNvPr id="20" name="Text 12"/>
          <p:cNvSpPr/>
          <p:nvPr/>
        </p:nvSpPr>
        <p:spPr>
          <a:xfrm>
            <a:off x="6676289" y="995436"/>
            <a:ext cx="817032" cy="58521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317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
        <p:nvSpPr>
          <p:cNvPr id="21" name="Text 13"/>
          <p:cNvSpPr/>
          <p:nvPr/>
        </p:nvSpPr>
        <p:spPr>
          <a:xfrm>
            <a:off x="5887626" y="2045733"/>
            <a:ext cx="2430470" cy="402336"/>
          </a:xfrm>
          <a:prstGeom prst="rect">
            <a:avLst/>
          </a:prstGeom>
          <a:noFill/>
        </p:spPr>
        <p:txBody>
          <a:bodyPr wrap="square" lIns="95250" tIns="95250" rIns="95250" bIns="95250" rtlCol="0" anchor="ctr">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小组评价</a:t>
            </a:r>
            <a:endParaRPr lang="en-US" sz="1440" dirty="0"/>
          </a:p>
        </p:txBody>
      </p:sp>
      <p:sp>
        <p:nvSpPr>
          <p:cNvPr id="22" name="Text 14"/>
          <p:cNvSpPr/>
          <p:nvPr/>
        </p:nvSpPr>
        <p:spPr>
          <a:xfrm>
            <a:off x="5887626" y="2448069"/>
            <a:ext cx="2430470" cy="128016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通过小组评价的方式，幼儿可以相互学习和鼓励，增强团队合作意识，同时也能从同伴的反馈中了解自己的不足，促进自我改进和成长。</a:t>
            </a:r>
            <a:endParaRPr lang="en-US" sz="1440" dirty="0"/>
          </a:p>
        </p:txBody>
      </p:sp>
      <p:sp>
        <p:nvSpPr>
          <p:cNvPr id="23" name="Shape 15"/>
          <p:cNvSpPr/>
          <p:nvPr/>
        </p:nvSpPr>
        <p:spPr>
          <a:xfrm>
            <a:off x="4276697"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
        <p:nvSpPr>
          <p:cNvPr id="24" name="Shape 16"/>
          <p:cNvSpPr/>
          <p:nvPr/>
        </p:nvSpPr>
        <p:spPr>
          <a:xfrm>
            <a:off x="4480560"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solidFill>
        </p:spPr>
      </p:sp>
      <p:sp>
        <p:nvSpPr>
          <p:cNvPr id="25" name="Shape 17"/>
          <p:cNvSpPr/>
          <p:nvPr/>
        </p:nvSpPr>
        <p:spPr>
          <a:xfrm>
            <a:off x="4684423"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
        <p:nvSpPr>
          <p:cNvPr id="26" name="Shape 18"/>
          <p:cNvSpPr/>
          <p:nvPr/>
        </p:nvSpPr>
        <p:spPr>
          <a:xfrm>
            <a:off x="6807558"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
        <p:nvSpPr>
          <p:cNvPr id="27" name="Shape 19"/>
          <p:cNvSpPr/>
          <p:nvPr/>
        </p:nvSpPr>
        <p:spPr>
          <a:xfrm>
            <a:off x="7011421"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solidFill>
        </p:spPr>
      </p:sp>
      <p:sp>
        <p:nvSpPr>
          <p:cNvPr id="28" name="Shape 20"/>
          <p:cNvSpPr/>
          <p:nvPr/>
        </p:nvSpPr>
        <p:spPr>
          <a:xfrm>
            <a:off x="7215284"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56565"/>
          </a:xfrm>
          <a:prstGeom prst="rect">
            <a:avLst/>
          </a:prstGeom>
          <a:noFill/>
        </p:spPr>
        <p:txBody>
          <a:bodyPr wrap="square" lIns="95250" tIns="95250" rIns="95250" bIns="95250" rtlCol="0" anchor="t">
            <a:spAutoFit/>
          </a:bodyPr>
          <a:lstStyle/>
          <a:p>
            <a:pPr marL="0" indent="0">
              <a:lnSpc>
                <a:spcPct val="100000"/>
              </a:lnSpc>
              <a:spcBef>
                <a:spcPts val="375"/>
              </a:spcBef>
              <a:buNone/>
            </a:pPr>
            <a:r>
              <a:rPr lang="zh-CN" alt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三、</a:t>
            </a: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幼儿观察与评估</a:t>
            </a:r>
            <a:endParaRPr lang="en-US" sz="1440" dirty="0"/>
          </a:p>
        </p:txBody>
      </p:sp>
      <p:sp>
        <p:nvSpPr>
          <p:cNvPr id="4" name="Shape 2"/>
          <p:cNvSpPr/>
          <p:nvPr>
            <p:custDataLst>
              <p:tags r:id="rId2"/>
            </p:custDataLst>
          </p:nvPr>
        </p:nvSpPr>
        <p:spPr>
          <a:xfrm>
            <a:off x="3029581" y="1289685"/>
            <a:ext cx="174439" cy="0"/>
          </a:xfrm>
          <a:custGeom>
            <a:avLst/>
            <a:gdLst/>
            <a:ahLst/>
            <a:cxnLst/>
            <a:rect l="l" t="t" r="r" b="b"/>
            <a:pathLst>
              <a:path w="174439">
                <a:moveTo>
                  <a:pt x="174439" y="0"/>
                </a:moveTo>
                <a:moveTo>
                  <a:pt x="174439" y="0"/>
                </a:moveTo>
                <a:lnTo>
                  <a:pt x="0" y="0"/>
                </a:lnTo>
              </a:path>
            </a:pathLst>
          </a:custGeom>
          <a:noFill/>
          <a:ln w="19050">
            <a:solidFill>
              <a:srgbClr val="E88E23"/>
            </a:solidFill>
            <a:prstDash val="solid"/>
            <a:headEnd type="none"/>
            <a:tailEnd type="arrow"/>
          </a:ln>
        </p:spPr>
      </p:sp>
      <p:sp>
        <p:nvSpPr>
          <p:cNvPr id="5" name="Shape 3"/>
          <p:cNvSpPr/>
          <p:nvPr>
            <p:custDataLst>
              <p:tags r:id="rId3"/>
            </p:custDataLst>
          </p:nvPr>
        </p:nvSpPr>
        <p:spPr>
          <a:xfrm>
            <a:off x="5618317" y="1248029"/>
            <a:ext cx="177670" cy="0"/>
          </a:xfrm>
          <a:custGeom>
            <a:avLst/>
            <a:gdLst/>
            <a:ahLst/>
            <a:cxnLst/>
            <a:rect l="l" t="t" r="r" b="b"/>
            <a:pathLst>
              <a:path w="177670">
                <a:moveTo>
                  <a:pt x="0" y="0"/>
                </a:moveTo>
                <a:moveTo>
                  <a:pt x="0" y="0"/>
                </a:moveTo>
                <a:lnTo>
                  <a:pt x="177670" y="0"/>
                </a:lnTo>
              </a:path>
            </a:pathLst>
          </a:custGeom>
          <a:noFill/>
          <a:ln w="19050">
            <a:solidFill>
              <a:srgbClr val="E88E23"/>
            </a:solidFill>
            <a:prstDash val="solid"/>
            <a:headEnd type="none"/>
            <a:tailEnd type="arrow"/>
          </a:ln>
        </p:spPr>
      </p:sp>
      <p:sp>
        <p:nvSpPr>
          <p:cNvPr id="6" name="Shape 4"/>
          <p:cNvSpPr/>
          <p:nvPr>
            <p:custDataLst>
              <p:tags r:id="rId4"/>
            </p:custDataLst>
          </p:nvPr>
        </p:nvSpPr>
        <p:spPr>
          <a:xfrm>
            <a:off x="3022629" y="2517267"/>
            <a:ext cx="175088" cy="0"/>
          </a:xfrm>
          <a:custGeom>
            <a:avLst/>
            <a:gdLst/>
            <a:ahLst/>
            <a:cxnLst/>
            <a:rect l="l" t="t" r="r" b="b"/>
            <a:pathLst>
              <a:path w="175088">
                <a:moveTo>
                  <a:pt x="175088" y="0"/>
                </a:moveTo>
                <a:moveTo>
                  <a:pt x="175088" y="0"/>
                </a:moveTo>
                <a:lnTo>
                  <a:pt x="0" y="0"/>
                </a:lnTo>
              </a:path>
            </a:pathLst>
          </a:custGeom>
          <a:noFill/>
          <a:ln w="19050">
            <a:solidFill>
              <a:srgbClr val="E88E23"/>
            </a:solidFill>
            <a:prstDash val="solid"/>
            <a:headEnd type="none"/>
            <a:tailEnd type="arrow"/>
          </a:ln>
        </p:spPr>
      </p:sp>
      <p:sp>
        <p:nvSpPr>
          <p:cNvPr id="7" name="Text 5"/>
          <p:cNvSpPr/>
          <p:nvPr>
            <p:custDataLst>
              <p:tags r:id="rId5"/>
            </p:custDataLst>
          </p:nvPr>
        </p:nvSpPr>
        <p:spPr>
          <a:xfrm>
            <a:off x="3191397" y="923925"/>
            <a:ext cx="745435" cy="66675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73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8" name="Text 6"/>
          <p:cNvSpPr/>
          <p:nvPr>
            <p:custDataLst>
              <p:tags r:id="rId6"/>
            </p:custDataLst>
          </p:nvPr>
        </p:nvSpPr>
        <p:spPr>
          <a:xfrm>
            <a:off x="3192032" y="2146935"/>
            <a:ext cx="745435" cy="64008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59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
        <p:nvSpPr>
          <p:cNvPr id="9" name="Text 7"/>
          <p:cNvSpPr/>
          <p:nvPr>
            <p:custDataLst>
              <p:tags r:id="rId7"/>
            </p:custDataLst>
          </p:nvPr>
        </p:nvSpPr>
        <p:spPr>
          <a:xfrm>
            <a:off x="4871988" y="918845"/>
            <a:ext cx="745435" cy="64008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59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10" name="Text 8"/>
          <p:cNvSpPr/>
          <p:nvPr>
            <p:custDataLst>
              <p:tags r:id="rId8"/>
            </p:custDataLst>
          </p:nvPr>
        </p:nvSpPr>
        <p:spPr>
          <a:xfrm>
            <a:off x="858520" y="1021715"/>
            <a:ext cx="1604010" cy="456565"/>
          </a:xfrm>
          <a:prstGeom prst="rect">
            <a:avLst/>
          </a:prstGeom>
          <a:noFill/>
        </p:spPr>
        <p:txBody>
          <a:bodyPr wrap="square" lIns="95250" tIns="95250" rIns="95250" bIns="95250" rtlCol="0" anchor="t">
            <a:spAutoFit/>
          </a:bodyPr>
          <a:lstStyle/>
          <a:p>
            <a:pPr marL="0" indent="0" algn="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观察的意义</a:t>
            </a:r>
            <a:endParaRPr lang="en-US" sz="1440" dirty="0"/>
          </a:p>
        </p:txBody>
      </p:sp>
      <p:sp>
        <p:nvSpPr>
          <p:cNvPr id="12" name="Text 10"/>
          <p:cNvSpPr/>
          <p:nvPr>
            <p:custDataLst>
              <p:tags r:id="rId9"/>
            </p:custDataLst>
          </p:nvPr>
        </p:nvSpPr>
        <p:spPr>
          <a:xfrm>
            <a:off x="6089294" y="1021842"/>
            <a:ext cx="3108960" cy="456565"/>
          </a:xfrm>
          <a:prstGeom prst="rect">
            <a:avLst/>
          </a:prstGeom>
          <a:noFill/>
        </p:spPr>
        <p:txBody>
          <a:bodyPr wrap="square" lIns="95250" tIns="95250" rIns="95250" bIns="95250" rtlCol="0" anchor="t">
            <a:spAutoFit/>
          </a:bodyPr>
          <a:lstStyle/>
          <a:p>
            <a:pPr marL="0" indent="0">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蒙氏教师</a:t>
            </a: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观察</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的主要</a:t>
            </a: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内容</a:t>
            </a:r>
            <a:endParaRPr lang="en-US" sz="1440" dirty="0"/>
          </a:p>
        </p:txBody>
      </p:sp>
      <p:sp>
        <p:nvSpPr>
          <p:cNvPr id="14" name="Text 12"/>
          <p:cNvSpPr/>
          <p:nvPr>
            <p:custDataLst>
              <p:tags r:id="rId10"/>
            </p:custDataLst>
          </p:nvPr>
        </p:nvSpPr>
        <p:spPr>
          <a:xfrm>
            <a:off x="858520" y="2221230"/>
            <a:ext cx="1967865" cy="456565"/>
          </a:xfrm>
          <a:prstGeom prst="rect">
            <a:avLst/>
          </a:prstGeom>
          <a:noFill/>
        </p:spPr>
        <p:txBody>
          <a:bodyPr wrap="square" lIns="95250" tIns="95250" rIns="95250" bIns="95250" rtlCol="0" anchor="t">
            <a:spAutoFit/>
          </a:bodyPr>
          <a:lstStyle/>
          <a:p>
            <a:pPr marL="0" indent="0" algn="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观察</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的组织</a:t>
            </a: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实施</a:t>
            </a:r>
            <a:endParaRPr lang="en-US" sz="1440" dirty="0"/>
          </a:p>
        </p:txBody>
      </p:sp>
      <p:pic>
        <p:nvPicPr>
          <p:cNvPr id="16" name="Image 0" descr="preencoded.png"/>
          <p:cNvPicPr>
            <a:picLocks noChangeAspect="1"/>
          </p:cNvPicPr>
          <p:nvPr>
            <p:custDataLst>
              <p:tags r:id="rId11"/>
            </p:custDataLst>
          </p:nvPr>
        </p:nvPicPr>
        <p:blipFill>
          <a:blip r:embed="rId12"/>
          <a:stretch>
            <a:fillRect/>
          </a:stretch>
        </p:blipFill>
        <p:spPr>
          <a:xfrm>
            <a:off x="3109736" y="800049"/>
            <a:ext cx="914400" cy="914400"/>
          </a:xfrm>
          <a:prstGeom prst="rect">
            <a:avLst/>
          </a:prstGeom>
        </p:spPr>
      </p:pic>
      <p:pic>
        <p:nvPicPr>
          <p:cNvPr id="17" name="Image 1" descr="preencoded.png"/>
          <p:cNvPicPr>
            <a:picLocks noChangeAspect="1"/>
          </p:cNvPicPr>
          <p:nvPr>
            <p:custDataLst>
              <p:tags r:id="rId13"/>
            </p:custDataLst>
          </p:nvPr>
        </p:nvPicPr>
        <p:blipFill>
          <a:blip r:embed="rId12"/>
          <a:stretch>
            <a:fillRect/>
          </a:stretch>
        </p:blipFill>
        <p:spPr>
          <a:xfrm>
            <a:off x="4798836" y="799973"/>
            <a:ext cx="914400" cy="914400"/>
          </a:xfrm>
          <a:prstGeom prst="rect">
            <a:avLst/>
          </a:prstGeom>
        </p:spPr>
      </p:pic>
      <p:pic>
        <p:nvPicPr>
          <p:cNvPr id="18" name="Image 2" descr="preencoded.png"/>
          <p:cNvPicPr>
            <a:picLocks noChangeAspect="1"/>
          </p:cNvPicPr>
          <p:nvPr>
            <p:custDataLst>
              <p:tags r:id="rId14"/>
            </p:custDataLst>
          </p:nvPr>
        </p:nvPicPr>
        <p:blipFill>
          <a:blip r:embed="rId12"/>
          <a:stretch>
            <a:fillRect/>
          </a:stretch>
        </p:blipFill>
        <p:spPr>
          <a:xfrm>
            <a:off x="3109736" y="2028063"/>
            <a:ext cx="914400" cy="914400"/>
          </a:xfrm>
          <a:prstGeom prst="rect">
            <a:avLst/>
          </a:prstGeom>
        </p:spPr>
      </p:pic>
      <p:sp>
        <p:nvSpPr>
          <p:cNvPr id="21" name="Shape 3"/>
          <p:cNvSpPr/>
          <p:nvPr>
            <p:custDataLst>
              <p:tags r:id="rId15"/>
            </p:custDataLst>
          </p:nvPr>
        </p:nvSpPr>
        <p:spPr>
          <a:xfrm>
            <a:off x="5618480" y="2450465"/>
            <a:ext cx="177800" cy="0"/>
          </a:xfrm>
          <a:custGeom>
            <a:avLst/>
            <a:gdLst/>
            <a:ahLst/>
            <a:cxnLst/>
            <a:rect l="l" t="t" r="r" b="b"/>
            <a:pathLst>
              <a:path w="177670">
                <a:moveTo>
                  <a:pt x="0" y="0"/>
                </a:moveTo>
                <a:moveTo>
                  <a:pt x="0" y="0"/>
                </a:moveTo>
                <a:lnTo>
                  <a:pt x="177670" y="0"/>
                </a:lnTo>
              </a:path>
            </a:pathLst>
          </a:custGeom>
          <a:noFill/>
          <a:ln w="19050">
            <a:solidFill>
              <a:srgbClr val="E88E23"/>
            </a:solidFill>
            <a:prstDash val="solid"/>
            <a:headEnd type="none"/>
            <a:tailEnd type="arrow"/>
          </a:ln>
        </p:spPr>
      </p:sp>
      <p:sp>
        <p:nvSpPr>
          <p:cNvPr id="24" name="Text 7"/>
          <p:cNvSpPr/>
          <p:nvPr>
            <p:custDataLst>
              <p:tags r:id="rId16"/>
            </p:custDataLst>
          </p:nvPr>
        </p:nvSpPr>
        <p:spPr>
          <a:xfrm>
            <a:off x="4871720" y="2121535"/>
            <a:ext cx="745490" cy="640080"/>
          </a:xfrm>
          <a:prstGeom prst="rect">
            <a:avLst/>
          </a:prstGeom>
          <a:noFill/>
        </p:spPr>
        <p:txBody>
          <a:bodyPr wrap="square" lIns="95250" tIns="95250" rIns="95250" bIns="95250" rtlCol="0" anchor="t">
            <a:spAutoFit/>
          </a:bodyPr>
          <a:p>
            <a:pPr marL="0" indent="0" algn="ctr">
              <a:lnSpc>
                <a:spcPct val="113000"/>
              </a:lnSpc>
              <a:spcBef>
                <a:spcPts val="375"/>
              </a:spcBef>
              <a:buNone/>
            </a:pPr>
            <a:r>
              <a:rPr lang="en-US" sz="259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04</a:t>
            </a:r>
            <a:endParaRPr lang="en-US" sz="1440" dirty="0"/>
          </a:p>
        </p:txBody>
      </p:sp>
      <p:pic>
        <p:nvPicPr>
          <p:cNvPr id="25" name="Image 1" descr="preencoded.png"/>
          <p:cNvPicPr>
            <a:picLocks noChangeAspect="1"/>
          </p:cNvPicPr>
          <p:nvPr>
            <p:custDataLst>
              <p:tags r:id="rId17"/>
            </p:custDataLst>
          </p:nvPr>
        </p:nvPicPr>
        <p:blipFill>
          <a:blip r:embed="rId12"/>
          <a:stretch>
            <a:fillRect/>
          </a:stretch>
        </p:blipFill>
        <p:spPr>
          <a:xfrm>
            <a:off x="4798695" y="2002790"/>
            <a:ext cx="914400" cy="914400"/>
          </a:xfrm>
          <a:prstGeom prst="rect">
            <a:avLst/>
          </a:prstGeom>
        </p:spPr>
      </p:pic>
      <p:sp>
        <p:nvSpPr>
          <p:cNvPr id="28" name="Text 10"/>
          <p:cNvSpPr/>
          <p:nvPr>
            <p:custDataLst>
              <p:tags r:id="rId18"/>
            </p:custDataLst>
          </p:nvPr>
        </p:nvSpPr>
        <p:spPr>
          <a:xfrm>
            <a:off x="6089294" y="2147062"/>
            <a:ext cx="3108960" cy="456565"/>
          </a:xfrm>
          <a:prstGeom prst="rect">
            <a:avLst/>
          </a:prstGeom>
          <a:noFill/>
        </p:spPr>
        <p:txBody>
          <a:bodyPr wrap="square" lIns="95250" tIns="95250" rIns="95250" bIns="95250" rtlCol="0" anchor="t">
            <a:spAutoFit/>
          </a:bodyPr>
          <a:p>
            <a:pPr marL="0" indent="0">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观察记录的书写与分析</a:t>
            </a: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30" name="Shape 4"/>
          <p:cNvSpPr/>
          <p:nvPr>
            <p:custDataLst>
              <p:tags r:id="rId19"/>
            </p:custDataLst>
          </p:nvPr>
        </p:nvSpPr>
        <p:spPr>
          <a:xfrm>
            <a:off x="3104544" y="3869182"/>
            <a:ext cx="175088" cy="0"/>
          </a:xfrm>
          <a:custGeom>
            <a:avLst/>
            <a:gdLst/>
            <a:ahLst/>
            <a:cxnLst/>
            <a:rect l="l" t="t" r="r" b="b"/>
            <a:pathLst>
              <a:path w="175088">
                <a:moveTo>
                  <a:pt x="175088" y="0"/>
                </a:moveTo>
                <a:moveTo>
                  <a:pt x="175088" y="0"/>
                </a:moveTo>
                <a:lnTo>
                  <a:pt x="0" y="0"/>
                </a:lnTo>
              </a:path>
            </a:pathLst>
          </a:custGeom>
          <a:noFill/>
          <a:ln w="19050">
            <a:solidFill>
              <a:srgbClr val="E88E23"/>
            </a:solidFill>
            <a:prstDash val="solid"/>
            <a:headEnd type="none"/>
            <a:tailEnd type="arrow"/>
          </a:ln>
        </p:spPr>
      </p:sp>
      <p:sp>
        <p:nvSpPr>
          <p:cNvPr id="31" name="Text 6"/>
          <p:cNvSpPr/>
          <p:nvPr>
            <p:custDataLst>
              <p:tags r:id="rId20"/>
            </p:custDataLst>
          </p:nvPr>
        </p:nvSpPr>
        <p:spPr>
          <a:xfrm>
            <a:off x="3273947" y="3498850"/>
            <a:ext cx="745435" cy="640080"/>
          </a:xfrm>
          <a:prstGeom prst="rect">
            <a:avLst/>
          </a:prstGeom>
          <a:noFill/>
        </p:spPr>
        <p:txBody>
          <a:bodyPr wrap="square" lIns="95250" tIns="95250" rIns="95250" bIns="95250" rtlCol="0" anchor="t">
            <a:spAutoFit/>
          </a:bodyPr>
          <a:p>
            <a:pPr marL="0" indent="0" algn="ctr">
              <a:lnSpc>
                <a:spcPct val="113000"/>
              </a:lnSpc>
              <a:spcBef>
                <a:spcPts val="375"/>
              </a:spcBef>
              <a:buNone/>
            </a:pPr>
            <a:r>
              <a:rPr lang="en-US" sz="259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05</a:t>
            </a:r>
            <a:endParaRPr lang="en-US" sz="1440" dirty="0"/>
          </a:p>
        </p:txBody>
      </p:sp>
      <p:sp>
        <p:nvSpPr>
          <p:cNvPr id="32" name="Text 12"/>
          <p:cNvSpPr/>
          <p:nvPr>
            <p:custDataLst>
              <p:tags r:id="rId21"/>
            </p:custDataLst>
          </p:nvPr>
        </p:nvSpPr>
        <p:spPr>
          <a:xfrm>
            <a:off x="858520" y="3590925"/>
            <a:ext cx="1967865" cy="456565"/>
          </a:xfrm>
          <a:prstGeom prst="rect">
            <a:avLst/>
          </a:prstGeom>
          <a:noFill/>
        </p:spPr>
        <p:txBody>
          <a:bodyPr wrap="square" lIns="95250" tIns="95250" rIns="95250" bIns="95250" rtlCol="0" anchor="t">
            <a:spAutoFit/>
          </a:bodyPr>
          <a:p>
            <a:pPr marL="0" indent="0" algn="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幼儿发展能力评估</a:t>
            </a:r>
            <a:endParaRPr lang="zh-CN" altLang="en-US" sz="1440" dirty="0"/>
          </a:p>
        </p:txBody>
      </p:sp>
      <p:pic>
        <p:nvPicPr>
          <p:cNvPr id="33" name="Image 2" descr="preencoded.png"/>
          <p:cNvPicPr>
            <a:picLocks noChangeAspect="1"/>
          </p:cNvPicPr>
          <p:nvPr>
            <p:custDataLst>
              <p:tags r:id="rId22"/>
            </p:custDataLst>
          </p:nvPr>
        </p:nvPicPr>
        <p:blipFill>
          <a:blip r:embed="rId12"/>
          <a:stretch>
            <a:fillRect/>
          </a:stretch>
        </p:blipFill>
        <p:spPr>
          <a:xfrm>
            <a:off x="3204351" y="3379978"/>
            <a:ext cx="914400" cy="914400"/>
          </a:xfrm>
          <a:prstGeom prst="rect">
            <a:avLst/>
          </a:prstGeom>
        </p:spPr>
      </p:pic>
      <p:sp>
        <p:nvSpPr>
          <p:cNvPr id="34" name="Shape 3"/>
          <p:cNvSpPr/>
          <p:nvPr>
            <p:custDataLst>
              <p:tags r:id="rId23"/>
            </p:custDataLst>
          </p:nvPr>
        </p:nvSpPr>
        <p:spPr>
          <a:xfrm>
            <a:off x="5700395" y="3802380"/>
            <a:ext cx="177800" cy="0"/>
          </a:xfrm>
          <a:custGeom>
            <a:avLst/>
            <a:gdLst/>
            <a:ahLst/>
            <a:cxnLst/>
            <a:rect l="l" t="t" r="r" b="b"/>
            <a:pathLst>
              <a:path w="177670">
                <a:moveTo>
                  <a:pt x="0" y="0"/>
                </a:moveTo>
                <a:moveTo>
                  <a:pt x="0" y="0"/>
                </a:moveTo>
                <a:lnTo>
                  <a:pt x="177670" y="0"/>
                </a:lnTo>
              </a:path>
            </a:pathLst>
          </a:custGeom>
          <a:noFill/>
          <a:ln w="19050">
            <a:solidFill>
              <a:srgbClr val="E88E23"/>
            </a:solidFill>
            <a:prstDash val="solid"/>
            <a:headEnd type="none"/>
            <a:tailEnd type="arrow"/>
          </a:ln>
        </p:spPr>
      </p:sp>
      <p:sp>
        <p:nvSpPr>
          <p:cNvPr id="35" name="Text 7"/>
          <p:cNvSpPr/>
          <p:nvPr>
            <p:custDataLst>
              <p:tags r:id="rId24"/>
            </p:custDataLst>
          </p:nvPr>
        </p:nvSpPr>
        <p:spPr>
          <a:xfrm>
            <a:off x="4953635" y="3473450"/>
            <a:ext cx="745490" cy="640080"/>
          </a:xfrm>
          <a:prstGeom prst="rect">
            <a:avLst/>
          </a:prstGeom>
          <a:noFill/>
        </p:spPr>
        <p:txBody>
          <a:bodyPr wrap="square" lIns="95250" tIns="95250" rIns="95250" bIns="95250" rtlCol="0" anchor="t">
            <a:spAutoFit/>
          </a:bodyPr>
          <a:p>
            <a:pPr marL="0" indent="0" algn="ctr">
              <a:lnSpc>
                <a:spcPct val="113000"/>
              </a:lnSpc>
              <a:spcBef>
                <a:spcPts val="375"/>
              </a:spcBef>
              <a:buNone/>
            </a:pPr>
            <a:r>
              <a:rPr lang="en-US" sz="259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06</a:t>
            </a:r>
            <a:endParaRPr lang="en-US" sz="1440" dirty="0"/>
          </a:p>
        </p:txBody>
      </p:sp>
      <p:pic>
        <p:nvPicPr>
          <p:cNvPr id="36" name="Image 1" descr="preencoded.png"/>
          <p:cNvPicPr>
            <a:picLocks noChangeAspect="1"/>
          </p:cNvPicPr>
          <p:nvPr>
            <p:custDataLst>
              <p:tags r:id="rId25"/>
            </p:custDataLst>
          </p:nvPr>
        </p:nvPicPr>
        <p:blipFill>
          <a:blip r:embed="rId12"/>
          <a:stretch>
            <a:fillRect/>
          </a:stretch>
        </p:blipFill>
        <p:spPr>
          <a:xfrm>
            <a:off x="4881880" y="3361055"/>
            <a:ext cx="914400" cy="914400"/>
          </a:xfrm>
          <a:prstGeom prst="rect">
            <a:avLst/>
          </a:prstGeom>
        </p:spPr>
      </p:pic>
      <p:sp>
        <p:nvSpPr>
          <p:cNvPr id="37" name="Text 12"/>
          <p:cNvSpPr/>
          <p:nvPr>
            <p:custDataLst>
              <p:tags r:id="rId26"/>
            </p:custDataLst>
          </p:nvPr>
        </p:nvSpPr>
        <p:spPr>
          <a:xfrm>
            <a:off x="6089015" y="3564890"/>
            <a:ext cx="1666875" cy="456565"/>
          </a:xfrm>
          <a:prstGeom prst="rect">
            <a:avLst/>
          </a:prstGeom>
          <a:noFill/>
        </p:spPr>
        <p:txBody>
          <a:bodyPr wrap="square" lIns="95250" tIns="95250" rIns="95250" bIns="95250" rtlCol="0" anchor="t">
            <a:spAutoFit/>
          </a:bodyPr>
          <a:p>
            <a:pPr marL="0" indent="0" algn="r">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撰写</a:t>
            </a: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幼儿</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评语</a:t>
            </a:r>
            <a:endParaRPr lang="zh-CN" altLang="en-US" sz="144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56565"/>
          </a:xfrm>
          <a:prstGeom prst="rect">
            <a:avLst/>
          </a:prstGeom>
          <a:noFill/>
        </p:spPr>
        <p:txBody>
          <a:bodyPr wrap="square" lIns="95250" tIns="95250" rIns="95250" bIns="95250" rtlCol="0" anchor="t">
            <a:spAutoFit/>
          </a:bodyPr>
          <a:lstStyle/>
          <a:p>
            <a:pPr marL="0" indent="0">
              <a:lnSpc>
                <a:spcPct val="100000"/>
              </a:lnSpc>
              <a:spcBef>
                <a:spcPts val="375"/>
              </a:spcBef>
              <a:buNone/>
            </a:pPr>
            <a:r>
              <a:rPr lang="zh-CN" alt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四、</a:t>
            </a: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生成园本课程</a:t>
            </a:r>
            <a:endParaRPr lang="en-US" sz="1440" dirty="0"/>
          </a:p>
        </p:txBody>
      </p:sp>
      <p:pic>
        <p:nvPicPr>
          <p:cNvPr id="4" name="Image 0" descr="https://sgw-dx.xf-yun.com/api/v1/sparkdesk/_173716528943636390273f3f74b92ab541c68cb316796.jpg?authorization=c2ltcGxlLWp3dCBhaz1zcGFya2Rlc2s4MDAwMDAwMDAwMDE7ZXhwPTMzMTM5NjUyODk7YWxnbz1obWFjLXNoYTI1NjtzaWc9SkVjOVoxaXdkSWpqTm5VQVYzcGx3ZWRuYU16SkovTzVtdE02R0tkc1FNVT0=&amp;x_location=7YfmxI7B7uKO7jlRxIftd60ag5D="/>
          <p:cNvPicPr>
            <a:picLocks noChangeAspect="1"/>
          </p:cNvPicPr>
          <p:nvPr/>
        </p:nvPicPr>
        <p:blipFill>
          <a:blip r:embed="rId2"/>
          <a:stretch>
            <a:fillRect/>
          </a:stretch>
        </p:blipFill>
        <p:spPr>
          <a:xfrm>
            <a:off x="888372" y="1088132"/>
            <a:ext cx="2283193" cy="1282693"/>
          </a:xfrm>
          <a:prstGeom prst="rect">
            <a:avLst/>
          </a:prstGeom>
        </p:spPr>
      </p:pic>
      <p:sp>
        <p:nvSpPr>
          <p:cNvPr id="5" name="Text 2"/>
          <p:cNvSpPr/>
          <p:nvPr/>
        </p:nvSpPr>
        <p:spPr>
          <a:xfrm>
            <a:off x="786384" y="2446016"/>
            <a:ext cx="2487168"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开发园本课程</a:t>
            </a:r>
            <a:endParaRPr lang="en-US" sz="1440" dirty="0"/>
          </a:p>
        </p:txBody>
      </p:sp>
      <p:sp>
        <p:nvSpPr>
          <p:cNvPr id="6" name="Text 3"/>
          <p:cNvSpPr/>
          <p:nvPr/>
        </p:nvSpPr>
        <p:spPr>
          <a:xfrm>
            <a:off x="822960" y="2773736"/>
            <a:ext cx="2414016" cy="1060704"/>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介绍园本课程开发的步骤、设计层面及流程，强调以幼儿为中心，结合幼儿园实际情况和特色，打造符合幼儿发展需求的教育内容。</a:t>
            </a:r>
            <a:endParaRPr lang="en-US" sz="1440" dirty="0"/>
          </a:p>
        </p:txBody>
      </p:sp>
      <p:pic>
        <p:nvPicPr>
          <p:cNvPr id="7" name="Image 1" descr="https://sgw-dx.xf-yun.com/api/v1/sparkdesk/_17371652921969f9a9dc9b83f4fc3bbb53089d289f671.jpg?authorization=c2ltcGxlLWp3dCBhaz1zcGFya2Rlc2s4MDAwMDAwMDAwMDE7ZXhwPTMzMTM5NjUyOTI7YWxnbz1obWFjLXNoYTI1NjtzaWc9SDdpZzdOY3dTSzdTYWtDVzRsVy9pRVA2UXJJb3JDU3dUS01rMHI3bm9ZQT0=&amp;x_location=7YfmxI7B7uKO7jlRxIftd60ag5D="/>
          <p:cNvPicPr>
            <a:picLocks noChangeAspect="1"/>
          </p:cNvPicPr>
          <p:nvPr/>
        </p:nvPicPr>
        <p:blipFill>
          <a:blip r:embed="rId3"/>
          <a:stretch>
            <a:fillRect/>
          </a:stretch>
        </p:blipFill>
        <p:spPr>
          <a:xfrm>
            <a:off x="3466980" y="1088132"/>
            <a:ext cx="2283193" cy="1282693"/>
          </a:xfrm>
          <a:prstGeom prst="rect">
            <a:avLst/>
          </a:prstGeom>
        </p:spPr>
      </p:pic>
      <p:sp>
        <p:nvSpPr>
          <p:cNvPr id="8" name="Text 4"/>
          <p:cNvSpPr/>
          <p:nvPr/>
        </p:nvSpPr>
        <p:spPr>
          <a:xfrm>
            <a:off x="3328416" y="2446016"/>
            <a:ext cx="2487168"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开发生成课程</a:t>
            </a:r>
            <a:endParaRPr lang="en-US" sz="1440" dirty="0"/>
          </a:p>
        </p:txBody>
      </p:sp>
      <p:sp>
        <p:nvSpPr>
          <p:cNvPr id="9" name="Text 5"/>
          <p:cNvSpPr/>
          <p:nvPr/>
        </p:nvSpPr>
        <p:spPr>
          <a:xfrm>
            <a:off x="3401568" y="2773736"/>
            <a:ext cx="2414016" cy="1060704"/>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讲解生成课程的开发步骤及实施要点，注重观察幼儿的兴趣和需求，灵活调整教学内容和方法，促进幼儿主动学习和探索。</a:t>
            </a:r>
            <a:endParaRPr lang="en-US" sz="1440" dirty="0"/>
          </a:p>
        </p:txBody>
      </p:sp>
      <p:pic>
        <p:nvPicPr>
          <p:cNvPr id="10" name="Image 2" descr="https://sgw-dx.xf-yun.com/api/v1/sparkdesk/_17371652953260930c8fb14a14871902057d607c72ce6.jpg?authorization=c2ltcGxlLWp3dCBhaz1zcGFya2Rlc2s4MDAwMDAwMDAwMDE7ZXhwPTMzMTM5NjUyOTU7YWxnbz1obWFjLXNoYTI1NjtzaWc9NFZJZTRycVBYSWlkWkhGQ0syQlVKSTNrejRqcXZBSldFV2poRC93ZDY2cz0=&amp;x_location=7YfmxI7B7uKO7jlRxIftd60ag5D="/>
          <p:cNvPicPr>
            <a:picLocks noChangeAspect="1"/>
          </p:cNvPicPr>
          <p:nvPr/>
        </p:nvPicPr>
        <p:blipFill>
          <a:blip r:embed="rId4"/>
          <a:stretch>
            <a:fillRect/>
          </a:stretch>
        </p:blipFill>
        <p:spPr>
          <a:xfrm>
            <a:off x="6009012" y="1088132"/>
            <a:ext cx="2283193" cy="1282693"/>
          </a:xfrm>
          <a:prstGeom prst="rect">
            <a:avLst/>
          </a:prstGeom>
        </p:spPr>
      </p:pic>
      <p:sp>
        <p:nvSpPr>
          <p:cNvPr id="11" name="Text 6"/>
          <p:cNvSpPr/>
          <p:nvPr/>
        </p:nvSpPr>
        <p:spPr>
          <a:xfrm>
            <a:off x="5870448" y="2447488"/>
            <a:ext cx="2487168"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编写计划与总结</a:t>
            </a:r>
            <a:endParaRPr lang="en-US" sz="1440" dirty="0"/>
          </a:p>
        </p:txBody>
      </p:sp>
      <p:sp>
        <p:nvSpPr>
          <p:cNvPr id="12" name="Text 7"/>
          <p:cNvSpPr/>
          <p:nvPr/>
        </p:nvSpPr>
        <p:spPr>
          <a:xfrm>
            <a:off x="5943600" y="2775208"/>
            <a:ext cx="2414016" cy="1060704"/>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说明工作计划、总结和教学反思的撰写要点，强调对教育活动进行系统规划和评估，不断优化教学过程，提高教育质量。</a:t>
            </a:r>
            <a:endParaRPr lang="en-US" sz="144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28139" y="1771560"/>
            <a:ext cx="4452077" cy="141732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6480" b="1" dirty="0">
                <a:solidFill>
                  <a:srgbClr val="E88E23">
                    <a:alpha val="10000"/>
                  </a:srgbClr>
                </a:solidFill>
                <a:latin typeface="微软雅黑" panose="020B0503020204020204" pitchFamily="34" charset="-122"/>
                <a:ea typeface="微软雅黑" panose="020B0503020204020204" pitchFamily="34" charset="-122"/>
                <a:cs typeface="微软雅黑" panose="020B0503020204020204" pitchFamily="34" charset="-120"/>
              </a:rPr>
              <a:t>THANKS</a:t>
            </a:r>
            <a:endParaRPr lang="en-US" sz="1440" dirty="0"/>
          </a:p>
        </p:txBody>
      </p:sp>
      <p:sp>
        <p:nvSpPr>
          <p:cNvPr id="3" name="Text 1"/>
          <p:cNvSpPr/>
          <p:nvPr/>
        </p:nvSpPr>
        <p:spPr>
          <a:xfrm>
            <a:off x="1020094" y="1584108"/>
            <a:ext cx="3468168" cy="76809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461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感谢观看</a:t>
            </a:r>
            <a:endParaRPr lang="en-US" sz="144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2606954" y="549442"/>
            <a:ext cx="4113526" cy="1143000"/>
          </a:xfrm>
          <a:prstGeom prst="rect">
            <a:avLst/>
          </a:prstGeom>
          <a:noFill/>
        </p:spPr>
        <p:txBody>
          <a:bodyPr wrap="square" lIns="95250" tIns="95250" rIns="95250" bIns="95250" rtlCol="0" anchor="ctr">
            <a:spAutoFit/>
          </a:bodyPr>
          <a:lstStyle/>
          <a:p>
            <a:pPr marL="0" indent="0" algn="ctr">
              <a:lnSpc>
                <a:spcPct val="113000"/>
              </a:lnSpc>
              <a:spcBef>
                <a:spcPts val="375"/>
              </a:spcBef>
              <a:buNone/>
            </a:pPr>
            <a:r>
              <a:rPr lang="en-US" sz="5040" b="1" dirty="0">
                <a:solidFill>
                  <a:srgbClr val="E88E23">
                    <a:alpha val="10000"/>
                  </a:srgbClr>
                </a:solidFill>
                <a:latin typeface="微软雅黑" panose="020B0503020204020204" pitchFamily="34" charset="-122"/>
                <a:ea typeface="微软雅黑" panose="020B0503020204020204" pitchFamily="34" charset="-122"/>
                <a:cs typeface="微软雅黑" panose="020B0503020204020204" pitchFamily="34" charset="-120"/>
              </a:rPr>
              <a:t>CONTENTS</a:t>
            </a:r>
            <a:endParaRPr lang="en-US" sz="1440" dirty="0"/>
          </a:p>
        </p:txBody>
      </p:sp>
      <p:sp>
        <p:nvSpPr>
          <p:cNvPr id="3" name="Text 1"/>
          <p:cNvSpPr/>
          <p:nvPr/>
        </p:nvSpPr>
        <p:spPr>
          <a:xfrm>
            <a:off x="3619776" y="355811"/>
            <a:ext cx="1904449" cy="85953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4465"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目录</a:t>
            </a:r>
            <a:endParaRPr lang="en-US" sz="1440" dirty="0"/>
          </a:p>
        </p:txBody>
      </p:sp>
      <p:sp>
        <p:nvSpPr>
          <p:cNvPr id="4" name="Text 2"/>
          <p:cNvSpPr/>
          <p:nvPr>
            <p:custDataLst>
              <p:tags r:id="rId2"/>
            </p:custDataLst>
          </p:nvPr>
        </p:nvSpPr>
        <p:spPr>
          <a:xfrm>
            <a:off x="2098643" y="1890230"/>
            <a:ext cx="2468880" cy="440055"/>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44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认识蒙氏教育理念</a:t>
            </a:r>
            <a:endParaRPr lang="en-US" sz="1440" dirty="0"/>
          </a:p>
        </p:txBody>
      </p:sp>
      <p:sp>
        <p:nvSpPr>
          <p:cNvPr id="5" name="Text 3"/>
          <p:cNvSpPr/>
          <p:nvPr>
            <p:custDataLst>
              <p:tags r:id="rId3"/>
            </p:custDataLst>
          </p:nvPr>
        </p:nvSpPr>
        <p:spPr>
          <a:xfrm>
            <a:off x="1539902" y="1807934"/>
            <a:ext cx="713232" cy="59182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305" b="1" dirty="0">
                <a:solidFill>
                  <a:srgbClr val="E67C2E"/>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6" name="Text 4"/>
          <p:cNvSpPr/>
          <p:nvPr>
            <p:custDataLst>
              <p:tags r:id="rId4"/>
            </p:custDataLst>
          </p:nvPr>
        </p:nvSpPr>
        <p:spPr>
          <a:xfrm>
            <a:off x="2098648" y="2640165"/>
            <a:ext cx="2468880" cy="440055"/>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44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创设蒙氏教育环境</a:t>
            </a:r>
            <a:endParaRPr lang="en-US" sz="1440" dirty="0"/>
          </a:p>
        </p:txBody>
      </p:sp>
      <p:sp>
        <p:nvSpPr>
          <p:cNvPr id="7" name="Text 5"/>
          <p:cNvSpPr/>
          <p:nvPr>
            <p:custDataLst>
              <p:tags r:id="rId5"/>
            </p:custDataLst>
          </p:nvPr>
        </p:nvSpPr>
        <p:spPr>
          <a:xfrm>
            <a:off x="1539988" y="2564219"/>
            <a:ext cx="713232" cy="59182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305" b="1" dirty="0">
                <a:solidFill>
                  <a:srgbClr val="E67C2E"/>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8" name="Text 6"/>
          <p:cNvSpPr/>
          <p:nvPr>
            <p:custDataLst>
              <p:tags r:id="rId6"/>
            </p:custDataLst>
          </p:nvPr>
        </p:nvSpPr>
        <p:spPr>
          <a:xfrm>
            <a:off x="2098775" y="3466033"/>
            <a:ext cx="2468880" cy="440055"/>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44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运用环境进行教育引导</a:t>
            </a:r>
            <a:endParaRPr lang="en-US" sz="1440" dirty="0"/>
          </a:p>
        </p:txBody>
      </p:sp>
      <p:sp>
        <p:nvSpPr>
          <p:cNvPr id="9" name="Text 7"/>
          <p:cNvSpPr/>
          <p:nvPr>
            <p:custDataLst>
              <p:tags r:id="rId7"/>
            </p:custDataLst>
          </p:nvPr>
        </p:nvSpPr>
        <p:spPr>
          <a:xfrm>
            <a:off x="1539987" y="3389618"/>
            <a:ext cx="713232" cy="59182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305" b="1" dirty="0">
                <a:solidFill>
                  <a:srgbClr val="E67C2E"/>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236721" y="1505542"/>
            <a:ext cx="1627924" cy="11338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7490" b="1" dirty="0">
                <a:solidFill>
                  <a:srgbClr val="7E4400">
                    <a:alpha val="20000"/>
                  </a:srgbClr>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3" name="Text 1"/>
          <p:cNvSpPr/>
          <p:nvPr/>
        </p:nvSpPr>
        <p:spPr>
          <a:xfrm>
            <a:off x="3974588" y="2464925"/>
            <a:ext cx="4152190" cy="73152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88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认识蒙氏教育理念</a:t>
            </a:r>
            <a:endParaRPr lang="en-US" sz="144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蒙氏教育儿童观</a:t>
            </a:r>
            <a:endParaRPr lang="en-US" sz="1440" dirty="0"/>
          </a:p>
        </p:txBody>
      </p:sp>
      <p:sp>
        <p:nvSpPr>
          <p:cNvPr id="4" name="Text 2"/>
          <p:cNvSpPr/>
          <p:nvPr>
            <p:custDataLst>
              <p:tags r:id="rId2"/>
            </p:custDataLst>
          </p:nvPr>
        </p:nvSpPr>
        <p:spPr>
          <a:xfrm>
            <a:off x="522605" y="1021609"/>
            <a:ext cx="3657600" cy="456565"/>
          </a:xfrm>
          <a:prstGeom prst="rect">
            <a:avLst/>
          </a:prstGeom>
          <a:noFill/>
        </p:spPr>
        <p:txBody>
          <a:bodyPr wrap="square" lIns="95250" tIns="95250" rIns="95250" bIns="95250" rtlCol="0" anchor="ctr">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心理</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（或精神）</a:t>
            </a: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胚胎期</a:t>
            </a:r>
            <a:endParaRPr lang="en-US" sz="1440" dirty="0"/>
          </a:p>
        </p:txBody>
      </p:sp>
      <p:sp>
        <p:nvSpPr>
          <p:cNvPr id="6" name="Text 4"/>
          <p:cNvSpPr/>
          <p:nvPr>
            <p:custDataLst>
              <p:tags r:id="rId3"/>
            </p:custDataLst>
          </p:nvPr>
        </p:nvSpPr>
        <p:spPr>
          <a:xfrm>
            <a:off x="255905" y="1731010"/>
            <a:ext cx="3194050" cy="456565"/>
          </a:xfrm>
          <a:prstGeom prst="rect">
            <a:avLst/>
          </a:prstGeom>
          <a:noFill/>
        </p:spPr>
        <p:txBody>
          <a:bodyPr wrap="square" lIns="95250" tIns="95250" rIns="95250" bIns="95250" rtlCol="0" anchor="ctr">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肉体化过程</a:t>
            </a:r>
            <a:endParaRPr lang="en-US" sz="1440" dirty="0"/>
          </a:p>
        </p:txBody>
      </p:sp>
      <p:sp>
        <p:nvSpPr>
          <p:cNvPr id="8" name="Text 6"/>
          <p:cNvSpPr/>
          <p:nvPr>
            <p:custDataLst>
              <p:tags r:id="rId4"/>
            </p:custDataLst>
          </p:nvPr>
        </p:nvSpPr>
        <p:spPr>
          <a:xfrm>
            <a:off x="117475" y="3124518"/>
            <a:ext cx="3425825" cy="456565"/>
          </a:xfrm>
          <a:prstGeom prst="rect">
            <a:avLst/>
          </a:prstGeom>
          <a:noFill/>
        </p:spPr>
        <p:txBody>
          <a:bodyPr wrap="square" lIns="95250" tIns="95250" rIns="95250" bIns="95250" rtlCol="0" anchor="ctr">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吸收性心理</a:t>
            </a:r>
            <a:endParaRPr lang="en-US" sz="1440" dirty="0"/>
          </a:p>
        </p:txBody>
      </p:sp>
      <p:sp>
        <p:nvSpPr>
          <p:cNvPr id="10" name="Text 2"/>
          <p:cNvSpPr/>
          <p:nvPr>
            <p:custDataLst>
              <p:tags r:id="rId5"/>
            </p:custDataLst>
          </p:nvPr>
        </p:nvSpPr>
        <p:spPr>
          <a:xfrm>
            <a:off x="522605" y="2440940"/>
            <a:ext cx="2615565" cy="456565"/>
          </a:xfrm>
          <a:prstGeom prst="rect">
            <a:avLst/>
          </a:prstGeom>
          <a:noFill/>
        </p:spPr>
        <p:txBody>
          <a:bodyPr wrap="square" lIns="95250" tIns="95250" rIns="95250" bIns="95250" rtlCol="0" anchor="ctr">
            <a:spAutoFit/>
          </a:bodyPr>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潜在的能力</a:t>
            </a:r>
            <a:endParaRPr lang="zh-CN" altLang="en-US" sz="144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幼儿发展的敏感期</a:t>
            </a:r>
            <a:endParaRPr lang="en-US" sz="1440" dirty="0"/>
          </a:p>
        </p:txBody>
      </p:sp>
      <p:pic>
        <p:nvPicPr>
          <p:cNvPr id="4" name="Image 0" descr="preencoded.png"/>
          <p:cNvPicPr>
            <a:picLocks noChangeAspect="1"/>
          </p:cNvPicPr>
          <p:nvPr/>
        </p:nvPicPr>
        <p:blipFill>
          <a:blip r:embed="rId2">
            <a:alphaModFix amt="60000"/>
          </a:blip>
          <a:stretch>
            <a:fillRect/>
          </a:stretch>
        </p:blipFill>
        <p:spPr>
          <a:xfrm>
            <a:off x="0" y="886688"/>
            <a:ext cx="4523239" cy="4053616"/>
          </a:xfrm>
          <a:prstGeom prst="rect">
            <a:avLst/>
          </a:prstGeom>
        </p:spPr>
      </p:pic>
      <p:pic>
        <p:nvPicPr>
          <p:cNvPr id="5" name="Image 1" descr="preencoded.png"/>
          <p:cNvPicPr>
            <a:picLocks noChangeAspect="1"/>
          </p:cNvPicPr>
          <p:nvPr/>
        </p:nvPicPr>
        <p:blipFill>
          <a:blip r:embed="rId3">
            <a:alphaModFix amt="80000"/>
          </a:blip>
          <a:stretch>
            <a:fillRect/>
          </a:stretch>
        </p:blipFill>
        <p:spPr>
          <a:xfrm>
            <a:off x="0" y="903148"/>
            <a:ext cx="4523239" cy="4398546"/>
          </a:xfrm>
          <a:prstGeom prst="rect">
            <a:avLst/>
          </a:prstGeom>
        </p:spPr>
      </p:pic>
      <p:pic>
        <p:nvPicPr>
          <p:cNvPr id="6" name="Image 2" descr="preencoded.png"/>
          <p:cNvPicPr>
            <a:picLocks noChangeAspect="1"/>
          </p:cNvPicPr>
          <p:nvPr/>
        </p:nvPicPr>
        <p:blipFill>
          <a:blip r:embed="rId4"/>
          <a:stretch>
            <a:fillRect/>
          </a:stretch>
        </p:blipFill>
        <p:spPr>
          <a:xfrm>
            <a:off x="0" y="1009529"/>
            <a:ext cx="4523239" cy="4523239"/>
          </a:xfrm>
          <a:prstGeom prst="rect">
            <a:avLst/>
          </a:prstGeom>
        </p:spPr>
      </p:pic>
      <p:sp>
        <p:nvSpPr>
          <p:cNvPr id="7" name="Text 2"/>
          <p:cNvSpPr/>
          <p:nvPr/>
        </p:nvSpPr>
        <p:spPr>
          <a:xfrm>
            <a:off x="4122902" y="1093989"/>
            <a:ext cx="4389120" cy="402336"/>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敏感期概述</a:t>
            </a:r>
            <a:endParaRPr lang="en-US" sz="1440" dirty="0"/>
          </a:p>
        </p:txBody>
      </p:sp>
      <p:sp>
        <p:nvSpPr>
          <p:cNvPr id="8" name="Text 3"/>
          <p:cNvSpPr/>
          <p:nvPr/>
        </p:nvSpPr>
        <p:spPr>
          <a:xfrm>
            <a:off x="4122902" y="1395741"/>
            <a:ext cx="4476025" cy="813816"/>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敏感期是幼儿智力发展的关键时期，由意大利教育家蒙台梭利提出。在这个阶段，幼儿对特定刺激的接受能力特别强，因此，了解和把握敏感期对于促进幼儿全面发展至关重要。</a:t>
            </a:r>
            <a:endParaRPr lang="en-US" sz="1440" dirty="0"/>
          </a:p>
        </p:txBody>
      </p:sp>
      <p:sp>
        <p:nvSpPr>
          <p:cNvPr id="9" name="Text 4"/>
          <p:cNvSpPr/>
          <p:nvPr/>
        </p:nvSpPr>
        <p:spPr>
          <a:xfrm>
            <a:off x="4122902" y="2258934"/>
            <a:ext cx="4389120" cy="456565"/>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九大敏感期</a:t>
            </a:r>
            <a:endParaRPr lang="en-US" sz="1440" dirty="0"/>
          </a:p>
        </p:txBody>
      </p:sp>
      <p:sp>
        <p:nvSpPr>
          <p:cNvPr id="10" name="Text 5"/>
          <p:cNvSpPr/>
          <p:nvPr/>
        </p:nvSpPr>
        <p:spPr>
          <a:xfrm>
            <a:off x="4122902" y="2555200"/>
            <a:ext cx="4476025" cy="813816"/>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蒙台梭利将幼儿发展的敏感期细分为语言、感官、动作等九个方面。每个敏感期都有其特定的时间段和发展表现，家长和教师需根据这些特点提供适宜的刺激和支持。</a:t>
            </a:r>
            <a:endParaRPr lang="en-US" sz="1440" dirty="0"/>
          </a:p>
        </p:txBody>
      </p:sp>
      <p:sp>
        <p:nvSpPr>
          <p:cNvPr id="11" name="Text 6"/>
          <p:cNvSpPr/>
          <p:nvPr/>
        </p:nvSpPr>
        <p:spPr>
          <a:xfrm>
            <a:off x="4122115" y="3522635"/>
            <a:ext cx="4389120" cy="402336"/>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敏感期与教育实践</a:t>
            </a:r>
            <a:endParaRPr lang="en-US" sz="1440" dirty="0"/>
          </a:p>
        </p:txBody>
      </p:sp>
      <p:sp>
        <p:nvSpPr>
          <p:cNvPr id="12" name="Text 7"/>
          <p:cNvSpPr/>
          <p:nvPr/>
        </p:nvSpPr>
        <p:spPr>
          <a:xfrm>
            <a:off x="4122902" y="3824695"/>
            <a:ext cx="4476025" cy="813816"/>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在实际教育中，认识和利用敏感期可以帮助我们更有效地设计教学活动。通过观察幼儿在不同敏感期的表现，我们可以为他们提供更加个性化和有针对性的学习经验。</a:t>
            </a:r>
            <a:endParaRPr lang="en-US" sz="1440" dirty="0"/>
          </a:p>
        </p:txBody>
      </p:sp>
      <p:sp>
        <p:nvSpPr>
          <p:cNvPr id="13" name="Shape 8"/>
          <p:cNvSpPr/>
          <p:nvPr/>
        </p:nvSpPr>
        <p:spPr>
          <a:xfrm>
            <a:off x="2673371" y="1805964"/>
            <a:ext cx="499914" cy="0"/>
          </a:xfrm>
          <a:custGeom>
            <a:avLst/>
            <a:gdLst/>
            <a:ahLst/>
            <a:cxnLst/>
            <a:rect l="l" t="t" r="r" b="b"/>
            <a:pathLst>
              <a:path w="499914">
                <a:moveTo>
                  <a:pt x="0" y="0"/>
                </a:moveTo>
                <a:moveTo>
                  <a:pt x="0" y="0"/>
                </a:moveTo>
                <a:lnTo>
                  <a:pt x="499914" y="0"/>
                </a:lnTo>
              </a:path>
            </a:pathLst>
          </a:custGeom>
          <a:noFill/>
          <a:ln w="19050">
            <a:solidFill>
              <a:srgbClr val="E88E23"/>
            </a:solidFill>
            <a:prstDash val="solid"/>
            <a:headEnd type="none"/>
            <a:tailEnd type="arrow"/>
          </a:ln>
        </p:spPr>
      </p:sp>
      <p:sp>
        <p:nvSpPr>
          <p:cNvPr id="14" name="Shape 9"/>
          <p:cNvSpPr/>
          <p:nvPr/>
        </p:nvSpPr>
        <p:spPr>
          <a:xfrm>
            <a:off x="3162037" y="2856649"/>
            <a:ext cx="350493" cy="0"/>
          </a:xfrm>
          <a:custGeom>
            <a:avLst/>
            <a:gdLst/>
            <a:ahLst/>
            <a:cxnLst/>
            <a:rect l="l" t="t" r="r" b="b"/>
            <a:pathLst>
              <a:path w="350493">
                <a:moveTo>
                  <a:pt x="0" y="0"/>
                </a:moveTo>
                <a:moveTo>
                  <a:pt x="0" y="0"/>
                </a:moveTo>
                <a:lnTo>
                  <a:pt x="350493" y="0"/>
                </a:lnTo>
              </a:path>
            </a:pathLst>
          </a:custGeom>
          <a:noFill/>
          <a:ln w="19050">
            <a:solidFill>
              <a:srgbClr val="E88E23"/>
            </a:solidFill>
            <a:prstDash val="solid"/>
            <a:headEnd type="none"/>
            <a:tailEnd type="arrow"/>
          </a:ln>
        </p:spPr>
      </p:sp>
      <p:sp>
        <p:nvSpPr>
          <p:cNvPr id="15" name="Shape 10"/>
          <p:cNvSpPr/>
          <p:nvPr/>
        </p:nvSpPr>
        <p:spPr>
          <a:xfrm>
            <a:off x="2804600" y="4003258"/>
            <a:ext cx="1103131" cy="0"/>
          </a:xfrm>
          <a:custGeom>
            <a:avLst/>
            <a:gdLst/>
            <a:ahLst/>
            <a:cxnLst/>
            <a:rect l="l" t="t" r="r" b="b"/>
            <a:pathLst>
              <a:path w="1103131">
                <a:moveTo>
                  <a:pt x="0" y="0"/>
                </a:moveTo>
                <a:moveTo>
                  <a:pt x="0" y="0"/>
                </a:moveTo>
                <a:lnTo>
                  <a:pt x="1103131" y="0"/>
                </a:lnTo>
              </a:path>
            </a:pathLst>
          </a:custGeom>
          <a:noFill/>
          <a:ln w="19050">
            <a:solidFill>
              <a:srgbClr val="E88E23"/>
            </a:solidFill>
            <a:prstDash val="solid"/>
            <a:headEnd type="none"/>
            <a:tailEnd type="arrow"/>
          </a:ln>
        </p:spPr>
      </p:sp>
      <p:sp>
        <p:nvSpPr>
          <p:cNvPr id="16" name="Text 11"/>
          <p:cNvSpPr/>
          <p:nvPr/>
        </p:nvSpPr>
        <p:spPr>
          <a:xfrm>
            <a:off x="1838595" y="1558724"/>
            <a:ext cx="794446" cy="59436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16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17" name="Text 12"/>
          <p:cNvSpPr/>
          <p:nvPr/>
        </p:nvSpPr>
        <p:spPr>
          <a:xfrm>
            <a:off x="1605529" y="2616316"/>
            <a:ext cx="1312181" cy="59436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16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18" name="Text 13"/>
          <p:cNvSpPr/>
          <p:nvPr/>
        </p:nvSpPr>
        <p:spPr>
          <a:xfrm>
            <a:off x="1426313" y="3754199"/>
            <a:ext cx="1670613" cy="59436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16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幼儿发展的阶段性</a:t>
            </a:r>
            <a:endParaRPr lang="en-US" sz="1440" dirty="0"/>
          </a:p>
        </p:txBody>
      </p:sp>
      <p:sp>
        <p:nvSpPr>
          <p:cNvPr id="4" name="Text 2"/>
          <p:cNvSpPr/>
          <p:nvPr/>
        </p:nvSpPr>
        <p:spPr>
          <a:xfrm>
            <a:off x="886148" y="1536231"/>
            <a:ext cx="2212848" cy="384048"/>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58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幼儿阶段（0 - 6岁）</a:t>
            </a:r>
            <a:endParaRPr lang="en-US" sz="1440" dirty="0"/>
          </a:p>
        </p:txBody>
      </p:sp>
      <p:sp>
        <p:nvSpPr>
          <p:cNvPr id="5" name="Text 3"/>
          <p:cNvSpPr/>
          <p:nvPr/>
        </p:nvSpPr>
        <p:spPr>
          <a:xfrm>
            <a:off x="886148" y="1920279"/>
            <a:ext cx="2212848" cy="1828800"/>
          </a:xfrm>
          <a:prstGeom prst="rect">
            <a:avLst/>
          </a:prstGeom>
          <a:noFill/>
        </p:spPr>
        <p:txBody>
          <a:bodyPr wrap="square" lIns="95250" tIns="95250" rIns="95250" bIns="95250" rtlCol="0" anchor="t">
            <a:spAutoFit/>
          </a:bodyPr>
          <a:lstStyle/>
          <a:p>
            <a:pPr marL="0" indent="0" algn="just">
              <a:lnSpc>
                <a:spcPct val="113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幼儿阶段分为前期和后期，前期以感官探索为主，后期则开始形成初步的逻辑思维能力。此阶段是孩子身心发展的关键期，需要丰富的刺激和适宜的引导。</a:t>
            </a:r>
            <a:endParaRPr lang="en-US" sz="1440" dirty="0"/>
          </a:p>
        </p:txBody>
      </p:sp>
      <p:sp>
        <p:nvSpPr>
          <p:cNvPr id="6" name="Shape 4"/>
          <p:cNvSpPr/>
          <p:nvPr/>
        </p:nvSpPr>
        <p:spPr>
          <a:xfrm>
            <a:off x="886489"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E88E23"/>
          </a:solidFill>
        </p:spPr>
      </p:sp>
      <p:sp>
        <p:nvSpPr>
          <p:cNvPr id="7" name="Text 5"/>
          <p:cNvSpPr/>
          <p:nvPr/>
        </p:nvSpPr>
        <p:spPr>
          <a:xfrm>
            <a:off x="813116" y="1076047"/>
            <a:ext cx="554470" cy="365760"/>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8" name="Text 6"/>
          <p:cNvSpPr/>
          <p:nvPr/>
        </p:nvSpPr>
        <p:spPr>
          <a:xfrm>
            <a:off x="3502092" y="1527087"/>
            <a:ext cx="2212848" cy="384048"/>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58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儿童阶段（6 - 12岁）</a:t>
            </a:r>
            <a:endParaRPr lang="en-US" sz="1440" dirty="0"/>
          </a:p>
        </p:txBody>
      </p:sp>
      <p:sp>
        <p:nvSpPr>
          <p:cNvPr id="9" name="Text 7"/>
          <p:cNvSpPr/>
          <p:nvPr/>
        </p:nvSpPr>
        <p:spPr>
          <a:xfrm>
            <a:off x="3502092" y="1920279"/>
            <a:ext cx="2212848" cy="1828800"/>
          </a:xfrm>
          <a:prstGeom prst="rect">
            <a:avLst/>
          </a:prstGeom>
          <a:noFill/>
        </p:spPr>
        <p:txBody>
          <a:bodyPr wrap="square" lIns="95250" tIns="95250" rIns="95250" bIns="95250" rtlCol="0" anchor="t">
            <a:spAutoFit/>
          </a:bodyPr>
          <a:lstStyle/>
          <a:p>
            <a:pPr marL="0" indent="0" algn="just">
              <a:lnSpc>
                <a:spcPct val="113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进入儿童阶段，孩子的认知能力和社会技能迅速发展，学习兴趣广泛，好奇心强。教育应注重培养孩子的自主学习能力和社交技巧，为其未来的学习和生活打下坚实基础。</a:t>
            </a:r>
            <a:endParaRPr lang="en-US" sz="1440" dirty="0"/>
          </a:p>
        </p:txBody>
      </p:sp>
      <p:sp>
        <p:nvSpPr>
          <p:cNvPr id="10" name="Shape 8"/>
          <p:cNvSpPr/>
          <p:nvPr/>
        </p:nvSpPr>
        <p:spPr>
          <a:xfrm>
            <a:off x="3502092"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E88E23"/>
          </a:solidFill>
        </p:spPr>
      </p:sp>
      <p:sp>
        <p:nvSpPr>
          <p:cNvPr id="11" name="Text 9"/>
          <p:cNvSpPr/>
          <p:nvPr/>
        </p:nvSpPr>
        <p:spPr>
          <a:xfrm>
            <a:off x="3447228" y="1076047"/>
            <a:ext cx="517553" cy="365760"/>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12" name="Text 10"/>
          <p:cNvSpPr/>
          <p:nvPr/>
        </p:nvSpPr>
        <p:spPr>
          <a:xfrm>
            <a:off x="6118036" y="1527087"/>
            <a:ext cx="2212848" cy="58521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58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青春阶段（12 - 18岁）</a:t>
            </a:r>
            <a:endParaRPr lang="en-US" sz="1440" dirty="0"/>
          </a:p>
        </p:txBody>
      </p:sp>
      <p:sp>
        <p:nvSpPr>
          <p:cNvPr id="13" name="Text 11"/>
          <p:cNvSpPr/>
          <p:nvPr/>
        </p:nvSpPr>
        <p:spPr>
          <a:xfrm>
            <a:off x="6118036" y="1920279"/>
            <a:ext cx="2212848" cy="1828800"/>
          </a:xfrm>
          <a:prstGeom prst="rect">
            <a:avLst/>
          </a:prstGeom>
          <a:noFill/>
        </p:spPr>
        <p:txBody>
          <a:bodyPr wrap="square" lIns="95250" tIns="95250" rIns="95250" bIns="95250" rtlCol="0" anchor="t">
            <a:spAutoFit/>
          </a:bodyPr>
          <a:lstStyle/>
          <a:p>
            <a:pPr marL="0" indent="0" algn="just">
              <a:lnSpc>
                <a:spcPct val="113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青春期是个体从儿童过渡到成人的重要时期，伴随着生理和心理的巨大变化。社会性训练变得尤为重要，帮助青少年建立正确的价值观和人生观，促进其健康成长。</a:t>
            </a:r>
            <a:endParaRPr lang="en-US" sz="1440" dirty="0"/>
          </a:p>
        </p:txBody>
      </p:sp>
      <p:sp>
        <p:nvSpPr>
          <p:cNvPr id="14" name="Shape 12"/>
          <p:cNvSpPr/>
          <p:nvPr/>
        </p:nvSpPr>
        <p:spPr>
          <a:xfrm>
            <a:off x="6118036" y="1045921"/>
            <a:ext cx="426013" cy="426013"/>
          </a:xfrm>
          <a:custGeom>
            <a:avLst/>
            <a:gdLst/>
            <a:ahLst/>
            <a:cxnLst/>
            <a:rect l="l" t="t" r="r" b="b"/>
            <a:pathLst>
              <a:path w="426013" h="426013">
                <a:moveTo>
                  <a:pt x="213006" y="0"/>
                </a:moveTo>
                <a:moveTo>
                  <a:pt x="213006" y="0"/>
                </a:moveTo>
                <a:cubicBezTo>
                  <a:pt x="330568" y="0"/>
                  <a:pt x="426013" y="95445"/>
                  <a:pt x="426013" y="213006"/>
                </a:cubicBezTo>
                <a:cubicBezTo>
                  <a:pt x="426013" y="330568"/>
                  <a:pt x="330568" y="426013"/>
                  <a:pt x="213006" y="426013"/>
                </a:cubicBezTo>
                <a:cubicBezTo>
                  <a:pt x="95445" y="426013"/>
                  <a:pt x="0" y="330568"/>
                  <a:pt x="0" y="213006"/>
                </a:cubicBezTo>
                <a:cubicBezTo>
                  <a:pt x="0" y="95445"/>
                  <a:pt x="95445" y="0"/>
                  <a:pt x="213006" y="0"/>
                </a:cubicBezTo>
                <a:close/>
              </a:path>
            </a:pathLst>
          </a:custGeom>
          <a:solidFill>
            <a:srgbClr val="E88E23"/>
          </a:solidFill>
        </p:spPr>
      </p:sp>
      <p:sp>
        <p:nvSpPr>
          <p:cNvPr id="15" name="Text 13"/>
          <p:cNvSpPr/>
          <p:nvPr/>
        </p:nvSpPr>
        <p:spPr>
          <a:xfrm>
            <a:off x="6090604" y="1076047"/>
            <a:ext cx="479885" cy="365760"/>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44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成人、环境与幼儿的关系</a:t>
            </a:r>
            <a:endParaRPr lang="en-US" sz="1440" dirty="0"/>
          </a:p>
        </p:txBody>
      </p:sp>
      <p:sp>
        <p:nvSpPr>
          <p:cNvPr id="4" name="Shape 2"/>
          <p:cNvSpPr/>
          <p:nvPr>
            <p:custDataLst>
              <p:tags r:id="rId2"/>
            </p:custDataLst>
          </p:nvPr>
        </p:nvSpPr>
        <p:spPr>
          <a:xfrm>
            <a:off x="4125591" y="1645920"/>
            <a:ext cx="174439" cy="0"/>
          </a:xfrm>
          <a:custGeom>
            <a:avLst/>
            <a:gdLst/>
            <a:ahLst/>
            <a:cxnLst/>
            <a:rect l="l" t="t" r="r" b="b"/>
            <a:pathLst>
              <a:path w="174439">
                <a:moveTo>
                  <a:pt x="174439" y="0"/>
                </a:moveTo>
                <a:moveTo>
                  <a:pt x="174439" y="0"/>
                </a:moveTo>
                <a:lnTo>
                  <a:pt x="0" y="0"/>
                </a:lnTo>
              </a:path>
            </a:pathLst>
          </a:custGeom>
          <a:noFill/>
          <a:ln w="19050">
            <a:solidFill>
              <a:srgbClr val="E88E23"/>
            </a:solidFill>
            <a:prstDash val="solid"/>
            <a:headEnd type="none"/>
            <a:tailEnd type="arrow"/>
          </a:ln>
        </p:spPr>
      </p:sp>
      <p:sp>
        <p:nvSpPr>
          <p:cNvPr id="5" name="Shape 3"/>
          <p:cNvSpPr/>
          <p:nvPr>
            <p:custDataLst>
              <p:tags r:id="rId3"/>
            </p:custDataLst>
          </p:nvPr>
        </p:nvSpPr>
        <p:spPr>
          <a:xfrm>
            <a:off x="5024592" y="2752344"/>
            <a:ext cx="177670" cy="0"/>
          </a:xfrm>
          <a:custGeom>
            <a:avLst/>
            <a:gdLst/>
            <a:ahLst/>
            <a:cxnLst/>
            <a:rect l="l" t="t" r="r" b="b"/>
            <a:pathLst>
              <a:path w="177670">
                <a:moveTo>
                  <a:pt x="0" y="0"/>
                </a:moveTo>
                <a:moveTo>
                  <a:pt x="0" y="0"/>
                </a:moveTo>
                <a:lnTo>
                  <a:pt x="177670" y="0"/>
                </a:lnTo>
              </a:path>
            </a:pathLst>
          </a:custGeom>
          <a:noFill/>
          <a:ln w="19050">
            <a:solidFill>
              <a:srgbClr val="E88E23"/>
            </a:solidFill>
            <a:prstDash val="solid"/>
            <a:headEnd type="none"/>
            <a:tailEnd type="arrow"/>
          </a:ln>
        </p:spPr>
      </p:sp>
      <p:sp>
        <p:nvSpPr>
          <p:cNvPr id="6" name="Shape 4"/>
          <p:cNvSpPr/>
          <p:nvPr>
            <p:custDataLst>
              <p:tags r:id="rId4"/>
            </p:custDataLst>
          </p:nvPr>
        </p:nvSpPr>
        <p:spPr>
          <a:xfrm>
            <a:off x="4118004" y="3799332"/>
            <a:ext cx="175088" cy="0"/>
          </a:xfrm>
          <a:custGeom>
            <a:avLst/>
            <a:gdLst/>
            <a:ahLst/>
            <a:cxnLst/>
            <a:rect l="l" t="t" r="r" b="b"/>
            <a:pathLst>
              <a:path w="175088">
                <a:moveTo>
                  <a:pt x="175088" y="0"/>
                </a:moveTo>
                <a:moveTo>
                  <a:pt x="175088" y="0"/>
                </a:moveTo>
                <a:lnTo>
                  <a:pt x="0" y="0"/>
                </a:lnTo>
              </a:path>
            </a:pathLst>
          </a:custGeom>
          <a:noFill/>
          <a:ln w="19050">
            <a:solidFill>
              <a:srgbClr val="E88E23"/>
            </a:solidFill>
            <a:prstDash val="solid"/>
            <a:headEnd type="none"/>
            <a:tailEnd type="arrow"/>
          </a:ln>
        </p:spPr>
      </p:sp>
      <p:sp>
        <p:nvSpPr>
          <p:cNvPr id="7" name="Text 5"/>
          <p:cNvSpPr/>
          <p:nvPr>
            <p:custDataLst>
              <p:tags r:id="rId5"/>
            </p:custDataLst>
          </p:nvPr>
        </p:nvSpPr>
        <p:spPr>
          <a:xfrm>
            <a:off x="4287407" y="1280160"/>
            <a:ext cx="745435" cy="704088"/>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73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8" name="Text 6"/>
          <p:cNvSpPr/>
          <p:nvPr>
            <p:custDataLst>
              <p:tags r:id="rId6"/>
            </p:custDataLst>
          </p:nvPr>
        </p:nvSpPr>
        <p:spPr>
          <a:xfrm>
            <a:off x="4287407" y="3429000"/>
            <a:ext cx="745435" cy="676656"/>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59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
        <p:nvSpPr>
          <p:cNvPr id="9" name="Text 7"/>
          <p:cNvSpPr/>
          <p:nvPr>
            <p:custDataLst>
              <p:tags r:id="rId7"/>
            </p:custDataLst>
          </p:nvPr>
        </p:nvSpPr>
        <p:spPr>
          <a:xfrm>
            <a:off x="4278263" y="2423160"/>
            <a:ext cx="745435" cy="676656"/>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59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10" name="Text 8"/>
          <p:cNvSpPr/>
          <p:nvPr>
            <p:custDataLst>
              <p:tags r:id="rId8"/>
            </p:custDataLst>
          </p:nvPr>
        </p:nvSpPr>
        <p:spPr>
          <a:xfrm>
            <a:off x="890230" y="1280160"/>
            <a:ext cx="3108960" cy="402336"/>
          </a:xfrm>
          <a:prstGeom prst="rect">
            <a:avLst/>
          </a:prstGeom>
          <a:noFill/>
        </p:spPr>
        <p:txBody>
          <a:bodyPr wrap="square" lIns="95250" tIns="95250" rIns="95250" bIns="95250" rtlCol="0" anchor="t">
            <a:spAutoFit/>
          </a:bodyPr>
          <a:lstStyle/>
          <a:p>
            <a:pPr marL="0" indent="0" algn="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教师创设环境</a:t>
            </a:r>
            <a:endParaRPr lang="en-US" sz="1440" dirty="0"/>
          </a:p>
        </p:txBody>
      </p:sp>
      <p:sp>
        <p:nvSpPr>
          <p:cNvPr id="11" name="Text 9"/>
          <p:cNvSpPr/>
          <p:nvPr>
            <p:custDataLst>
              <p:tags r:id="rId9"/>
            </p:custDataLst>
          </p:nvPr>
        </p:nvSpPr>
        <p:spPr>
          <a:xfrm>
            <a:off x="890230" y="1639519"/>
            <a:ext cx="3108960" cy="813816"/>
          </a:xfrm>
          <a:prstGeom prst="rect">
            <a:avLst/>
          </a:prstGeom>
          <a:noFill/>
        </p:spPr>
        <p:txBody>
          <a:bodyPr wrap="square" lIns="95250" tIns="95250" rIns="95250" bIns="95250" rtlCol="0" anchor="t">
            <a:spAutoFit/>
          </a:bodyPr>
          <a:lstStyle/>
          <a:p>
            <a:pPr marL="0" indent="0" algn="r">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蒙氏教育强调教师在创设有准备环境中的重要作用，通过提供适宜的材料和空间布局，激发幼儿的探索欲望和学习兴趣。</a:t>
            </a:r>
            <a:endParaRPr lang="en-US" sz="1440" dirty="0"/>
          </a:p>
        </p:txBody>
      </p:sp>
      <p:sp>
        <p:nvSpPr>
          <p:cNvPr id="12" name="Text 10"/>
          <p:cNvSpPr/>
          <p:nvPr>
            <p:custDataLst>
              <p:tags r:id="rId10"/>
            </p:custDataLst>
          </p:nvPr>
        </p:nvSpPr>
        <p:spPr>
          <a:xfrm>
            <a:off x="5235854" y="2039112"/>
            <a:ext cx="3108960" cy="40233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环境教育幼儿</a:t>
            </a:r>
            <a:endParaRPr lang="en-US" sz="1440" dirty="0"/>
          </a:p>
        </p:txBody>
      </p:sp>
      <p:sp>
        <p:nvSpPr>
          <p:cNvPr id="13" name="Text 11"/>
          <p:cNvSpPr/>
          <p:nvPr>
            <p:custDataLst>
              <p:tags r:id="rId11"/>
            </p:custDataLst>
          </p:nvPr>
        </p:nvSpPr>
        <p:spPr>
          <a:xfrm>
            <a:off x="5236250" y="2441448"/>
            <a:ext cx="3108960" cy="81381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环境是蒙氏教育中不可或缺的一部分，它通过自然、真实且有序的设置，引导幼儿自主学习和自我发展，体现了“环境即教育”的理念。</a:t>
            </a:r>
            <a:endParaRPr lang="en-US" sz="1440" dirty="0"/>
          </a:p>
        </p:txBody>
      </p:sp>
      <p:sp>
        <p:nvSpPr>
          <p:cNvPr id="14" name="Text 12"/>
          <p:cNvSpPr/>
          <p:nvPr>
            <p:custDataLst>
              <p:tags r:id="rId12"/>
            </p:custDataLst>
          </p:nvPr>
        </p:nvSpPr>
        <p:spPr>
          <a:xfrm>
            <a:off x="890230" y="2761488"/>
            <a:ext cx="3108960" cy="402336"/>
          </a:xfrm>
          <a:prstGeom prst="rect">
            <a:avLst/>
          </a:prstGeom>
          <a:noFill/>
        </p:spPr>
        <p:txBody>
          <a:bodyPr wrap="square" lIns="95250" tIns="95250" rIns="95250" bIns="95250" rtlCol="0" anchor="t">
            <a:spAutoFit/>
          </a:bodyPr>
          <a:lstStyle/>
          <a:p>
            <a:pPr marL="0" indent="0" algn="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幼儿反馈给教师</a:t>
            </a:r>
            <a:endParaRPr lang="en-US" sz="1440" dirty="0"/>
          </a:p>
        </p:txBody>
      </p:sp>
      <p:sp>
        <p:nvSpPr>
          <p:cNvPr id="15" name="Text 13"/>
          <p:cNvSpPr/>
          <p:nvPr>
            <p:custDataLst>
              <p:tags r:id="rId13"/>
            </p:custDataLst>
          </p:nvPr>
        </p:nvSpPr>
        <p:spPr>
          <a:xfrm>
            <a:off x="890230" y="3163824"/>
            <a:ext cx="3108960" cy="841248"/>
          </a:xfrm>
          <a:prstGeom prst="rect">
            <a:avLst/>
          </a:prstGeom>
          <a:noFill/>
        </p:spPr>
        <p:txBody>
          <a:bodyPr wrap="square" lIns="95250" tIns="95250" rIns="95250" bIns="95250" rtlCol="0" anchor="t">
            <a:spAutoFit/>
          </a:bodyPr>
          <a:lstStyle/>
          <a:p>
            <a:pPr marL="0" indent="0" algn="r">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在蒙氏教育中，观察幼儿的行为和反应对教师至关重要，这有助于教师了解每个孩子的需求和进步，从而调整教学策略和环境布置。</a:t>
            </a:r>
            <a:endParaRPr lang="en-US" sz="1440" dirty="0"/>
          </a:p>
        </p:txBody>
      </p:sp>
      <p:pic>
        <p:nvPicPr>
          <p:cNvPr id="16" name="Image 0" descr="preencoded.png"/>
          <p:cNvPicPr>
            <a:picLocks noChangeAspect="1"/>
          </p:cNvPicPr>
          <p:nvPr>
            <p:custDataLst>
              <p:tags r:id="rId14"/>
            </p:custDataLst>
          </p:nvPr>
        </p:nvPicPr>
        <p:blipFill>
          <a:blip r:embed="rId15"/>
          <a:stretch>
            <a:fillRect/>
          </a:stretch>
        </p:blipFill>
        <p:spPr>
          <a:xfrm>
            <a:off x="4205111" y="1182319"/>
            <a:ext cx="914400" cy="914400"/>
          </a:xfrm>
          <a:prstGeom prst="rect">
            <a:avLst/>
          </a:prstGeom>
        </p:spPr>
      </p:pic>
      <p:pic>
        <p:nvPicPr>
          <p:cNvPr id="17" name="Image 1" descr="preencoded.png"/>
          <p:cNvPicPr>
            <a:picLocks noChangeAspect="1"/>
          </p:cNvPicPr>
          <p:nvPr>
            <p:custDataLst>
              <p:tags r:id="rId16"/>
            </p:custDataLst>
          </p:nvPr>
        </p:nvPicPr>
        <p:blipFill>
          <a:blip r:embed="rId15"/>
          <a:stretch>
            <a:fillRect/>
          </a:stretch>
        </p:blipFill>
        <p:spPr>
          <a:xfrm>
            <a:off x="4205111" y="2304288"/>
            <a:ext cx="914400" cy="914400"/>
          </a:xfrm>
          <a:prstGeom prst="rect">
            <a:avLst/>
          </a:prstGeom>
        </p:spPr>
      </p:pic>
      <p:pic>
        <p:nvPicPr>
          <p:cNvPr id="18" name="Image 2" descr="preencoded.png"/>
          <p:cNvPicPr>
            <a:picLocks noChangeAspect="1"/>
          </p:cNvPicPr>
          <p:nvPr>
            <p:custDataLst>
              <p:tags r:id="rId17"/>
            </p:custDataLst>
          </p:nvPr>
        </p:nvPicPr>
        <p:blipFill>
          <a:blip r:embed="rId15"/>
          <a:stretch>
            <a:fillRect/>
          </a:stretch>
        </p:blipFill>
        <p:spPr>
          <a:xfrm>
            <a:off x="4205111" y="3310128"/>
            <a:ext cx="914400" cy="9144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蒙氏教育理念的主要特征</a:t>
            </a:r>
            <a:endParaRPr lang="en-US" sz="1440" dirty="0"/>
          </a:p>
        </p:txBody>
      </p:sp>
      <p:sp>
        <p:nvSpPr>
          <p:cNvPr id="4" name="Text 2"/>
          <p:cNvSpPr/>
          <p:nvPr>
            <p:custDataLst>
              <p:tags r:id="rId2"/>
            </p:custDataLst>
          </p:nvPr>
        </p:nvSpPr>
        <p:spPr>
          <a:xfrm>
            <a:off x="786130" y="1083521"/>
            <a:ext cx="3657600" cy="2655570"/>
          </a:xfrm>
          <a:prstGeom prst="rect">
            <a:avLst/>
          </a:prstGeom>
          <a:noFill/>
        </p:spPr>
        <p:txBody>
          <a:bodyPr wrap="square" lIns="95250" tIns="95250" rIns="95250" bIns="95250" rtlCol="0" anchor="ctr">
            <a:spAutoFit/>
          </a:bodyPr>
          <a:lstStyle/>
          <a:p>
            <a:pPr marL="0" indent="0" algn="l">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一）</a:t>
            </a: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以幼儿为中心</a:t>
            </a:r>
            <a:endPar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sym typeface="+mn-ea"/>
              </a:rPr>
              <a:t>（</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sym typeface="+mn-ea"/>
              </a:rPr>
              <a:t>二）</a:t>
            </a: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sym typeface="+mn-ea"/>
              </a:rPr>
              <a:t>不“教”的教育</a:t>
            </a:r>
            <a:endPar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sym typeface="+mn-ea"/>
            </a:endParaRPr>
          </a:p>
          <a:p>
            <a:pPr marL="0" indent="0" algn="l">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三）</a:t>
            </a: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把握幼儿成长的敏感期</a:t>
            </a:r>
            <a:endPar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（四）教师扮演协助者的</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角色</a:t>
            </a: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（五）注重幼儿智慧和品格的</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培养</a:t>
            </a: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（六）尊重幼儿成长</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步调</a:t>
            </a: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（七）婚龄</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教学</a:t>
            </a: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（八）丰富的教材与</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教具</a:t>
            </a: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236721" y="1505542"/>
            <a:ext cx="1627924" cy="11338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7490" b="1" dirty="0">
                <a:solidFill>
                  <a:srgbClr val="7E4400">
                    <a:alpha val="20000"/>
                  </a:srgbClr>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3" name="Text 1"/>
          <p:cNvSpPr/>
          <p:nvPr/>
        </p:nvSpPr>
        <p:spPr>
          <a:xfrm>
            <a:off x="3974588" y="2464925"/>
            <a:ext cx="4152190" cy="73152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88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创设蒙氏教育环境</a:t>
            </a:r>
            <a:endParaRPr lang="en-US" sz="1440" dirty="0"/>
          </a:p>
        </p:txBody>
      </p:sp>
    </p:spTree>
  </p:cSld>
  <p:clrMapOvr>
    <a:masterClrMapping/>
  </p:clrMapOvr>
</p:sld>
</file>

<file path=ppt/tags/tag1.xml><?xml version="1.0" encoding="utf-8"?>
<p:tagLst xmlns:p="http://schemas.openxmlformats.org/presentationml/2006/main">
  <p:tag name="KSO_WM_DIAGRAM_VIRTUALLY_FRAME" val="{&quot;height&quot;:179.3520472440945,&quot;left&quot;:121.25212598425196,&quot;top&quot;:142.35700787401575,&quot;width&quot;:477.4957480314961}"/>
</p:tagLst>
</file>

<file path=ppt/tags/tag10.xml><?xml version="1.0" encoding="utf-8"?>
<p:tagLst xmlns:p="http://schemas.openxmlformats.org/presentationml/2006/main">
  <p:tag name="KSO_WM_DIAGRAM_VIRTUALLY_FRAME" val="{&quot;height&quot;:231.38295275590548,&quot;left&quot;:41.15,&quot;top&quot;:80.44161417322834,&quot;width&quot;:637.6918897637795}"/>
</p:tagLst>
</file>

<file path=ppt/tags/tag11.xml><?xml version="1.0" encoding="utf-8"?>
<p:tagLst xmlns:p="http://schemas.openxmlformats.org/presentationml/2006/main">
  <p:tag name="KSO_WM_DIAGRAM_VIRTUALLY_FRAME" val="{&quot;height&quot;:239.5440157480315,&quot;left&quot;:70.09685039370079,&quot;top&quot;:93.0959842519685,&quot;width&quot;:587.0062992125984}"/>
</p:tagLst>
</file>

<file path=ppt/tags/tag12.xml><?xml version="1.0" encoding="utf-8"?>
<p:tagLst xmlns:p="http://schemas.openxmlformats.org/presentationml/2006/main">
  <p:tag name="KSO_WM_DIAGRAM_VIRTUALLY_FRAME" val="{&quot;height&quot;:239.5440157480315,&quot;left&quot;:70.09685039370079,&quot;top&quot;:93.0959842519685,&quot;width&quot;:587.0062992125984}"/>
</p:tagLst>
</file>

<file path=ppt/tags/tag13.xml><?xml version="1.0" encoding="utf-8"?>
<p:tagLst xmlns:p="http://schemas.openxmlformats.org/presentationml/2006/main">
  <p:tag name="KSO_WM_DIAGRAM_VIRTUALLY_FRAME" val="{&quot;height&quot;:239.5440157480315,&quot;left&quot;:70.09685039370079,&quot;top&quot;:93.0959842519685,&quot;width&quot;:587.0062992125984}"/>
</p:tagLst>
</file>

<file path=ppt/tags/tag14.xml><?xml version="1.0" encoding="utf-8"?>
<p:tagLst xmlns:p="http://schemas.openxmlformats.org/presentationml/2006/main">
  <p:tag name="KSO_WM_DIAGRAM_VIRTUALLY_FRAME" val="{&quot;height&quot;:239.5440157480315,&quot;left&quot;:70.09685039370079,&quot;top&quot;:93.0959842519685,&quot;width&quot;:587.0062992125984}"/>
</p:tagLst>
</file>

<file path=ppt/tags/tag15.xml><?xml version="1.0" encoding="utf-8"?>
<p:tagLst xmlns:p="http://schemas.openxmlformats.org/presentationml/2006/main">
  <p:tag name="KSO_WM_DIAGRAM_VIRTUALLY_FRAME" val="{&quot;height&quot;:239.5440157480315,&quot;left&quot;:70.09685039370079,&quot;top&quot;:93.0959842519685,&quot;width&quot;:587.0062992125984}"/>
</p:tagLst>
</file>

<file path=ppt/tags/tag16.xml><?xml version="1.0" encoding="utf-8"?>
<p:tagLst xmlns:p="http://schemas.openxmlformats.org/presentationml/2006/main">
  <p:tag name="KSO_WM_DIAGRAM_VIRTUALLY_FRAME" val="{&quot;height&quot;:239.5440157480315,&quot;left&quot;:70.09685039370079,&quot;top&quot;:93.0959842519685,&quot;width&quot;:587.0062992125984}"/>
</p:tagLst>
</file>

<file path=ppt/tags/tag17.xml><?xml version="1.0" encoding="utf-8"?>
<p:tagLst xmlns:p="http://schemas.openxmlformats.org/presentationml/2006/main">
  <p:tag name="KSO_WM_DIAGRAM_VIRTUALLY_FRAME" val="{&quot;height&quot;:239.5440157480315,&quot;left&quot;:70.09685039370079,&quot;top&quot;:93.0959842519685,&quot;width&quot;:587.0062992125984}"/>
</p:tagLst>
</file>

<file path=ppt/tags/tag18.xml><?xml version="1.0" encoding="utf-8"?>
<p:tagLst xmlns:p="http://schemas.openxmlformats.org/presentationml/2006/main">
  <p:tag name="KSO_WM_DIAGRAM_VIRTUALLY_FRAME" val="{&quot;height&quot;:239.5440157480315,&quot;left&quot;:70.09685039370079,&quot;top&quot;:93.0959842519685,&quot;width&quot;:587.0062992125984}"/>
</p:tagLst>
</file>

<file path=ppt/tags/tag19.xml><?xml version="1.0" encoding="utf-8"?>
<p:tagLst xmlns:p="http://schemas.openxmlformats.org/presentationml/2006/main">
  <p:tag name="KSO_WM_DIAGRAM_VIRTUALLY_FRAME" val="{&quot;height&quot;:239.5440157480315,&quot;left&quot;:70.09685039370079,&quot;top&quot;:93.0959842519685,&quot;width&quot;:587.0062992125984}"/>
</p:tagLst>
</file>

<file path=ppt/tags/tag2.xml><?xml version="1.0" encoding="utf-8"?>
<p:tagLst xmlns:p="http://schemas.openxmlformats.org/presentationml/2006/main">
  <p:tag name="KSO_WM_DIAGRAM_VIRTUALLY_FRAME" val="{&quot;height&quot;:179.3520472440945,&quot;left&quot;:121.25212598425196,&quot;top&quot;:142.35700787401575,&quot;width&quot;:477.4957480314961}"/>
</p:tagLst>
</file>

<file path=ppt/tags/tag20.xml><?xml version="1.0" encoding="utf-8"?>
<p:tagLst xmlns:p="http://schemas.openxmlformats.org/presentationml/2006/main">
  <p:tag name="KSO_WM_DIAGRAM_VIRTUALLY_FRAME" val="{&quot;height&quot;:239.5440157480315,&quot;left&quot;:70.09685039370079,&quot;top&quot;:93.0959842519685,&quot;width&quot;:587.0062992125984}"/>
</p:tagLst>
</file>

<file path=ppt/tags/tag21.xml><?xml version="1.0" encoding="utf-8"?>
<p:tagLst xmlns:p="http://schemas.openxmlformats.org/presentationml/2006/main">
  <p:tag name="KSO_WM_DIAGRAM_VIRTUALLY_FRAME" val="{&quot;height&quot;:239.5440157480315,&quot;left&quot;:70.09685039370079,&quot;top&quot;:93.0959842519685,&quot;width&quot;:587.0062992125984}"/>
</p:tagLst>
</file>

<file path=ppt/tags/tag22.xml><?xml version="1.0" encoding="utf-8"?>
<p:tagLst xmlns:p="http://schemas.openxmlformats.org/presentationml/2006/main">
  <p:tag name="KSO_WM_DIAGRAM_VIRTUALLY_FRAME" val="{&quot;height&quot;:239.5440157480315,&quot;left&quot;:70.09685039370079,&quot;top&quot;:93.0959842519685,&quot;width&quot;:587.0062992125984}"/>
</p:tagLst>
</file>

<file path=ppt/tags/tag23.xml><?xml version="1.0" encoding="utf-8"?>
<p:tagLst xmlns:p="http://schemas.openxmlformats.org/presentationml/2006/main">
  <p:tag name="KSO_WM_DIAGRAM_VIRTUALLY_FRAME" val="{&quot;height&quot;:239.5440157480315,&quot;left&quot;:70.09685039370079,&quot;top&quot;:93.0959842519685,&quot;width&quot;:587.0062992125984}"/>
</p:tagLst>
</file>

<file path=ppt/tags/tag24.xml><?xml version="1.0" encoding="utf-8"?>
<p:tagLst xmlns:p="http://schemas.openxmlformats.org/presentationml/2006/main">
  <p:tag name="KSO_WM_DIAGRAM_VIRTUALLY_FRAME" val="{&quot;height&quot;:239.5440157480315,&quot;left&quot;:70.09685039370079,&quot;top&quot;:93.0959842519685,&quot;width&quot;:587.0062992125984}"/>
</p:tagLst>
</file>

<file path=ppt/tags/tag25.xml><?xml version="1.0" encoding="utf-8"?>
<p:tagLst xmlns:p="http://schemas.openxmlformats.org/presentationml/2006/main">
  <p:tag name="KSO_WM_DIAGRAM_VIRTUALLY_FRAME" val="{&quot;height&quot;:239.5440157480315,&quot;left&quot;:70.09685039370079,&quot;top&quot;:93.0959842519685,&quot;width&quot;:587.0062992125984}"/>
</p:tagLst>
</file>

<file path=ppt/tags/tag26.xml><?xml version="1.0" encoding="utf-8"?>
<p:tagLst xmlns:p="http://schemas.openxmlformats.org/presentationml/2006/main">
  <p:tag name="KSO_WM_DIAGRAM_VIRTUALLY_FRAME" val="{&quot;height&quot;:309.95,&quot;left&quot;:41.15811023622047,&quot;top&quot;:6.416614173228345,&quot;width&quot;:637.6837795275591}"/>
</p:tagLst>
</file>

<file path=ppt/tags/tag27.xml><?xml version="1.0" encoding="utf-8"?>
<p:tagLst xmlns:p="http://schemas.openxmlformats.org/presentationml/2006/main">
  <p:tag name="KSO_WM_DIAGRAM_VIRTUALLY_FRAME" val="{&quot;height&quot;:199.13569905137092,&quot;left&quot;:1.5941227962100128,&quot;top&quot;:63.2,&quot;width&quot;:621.60587720379}"/>
</p:tagLst>
</file>

<file path=ppt/tags/tag28.xml><?xml version="1.0" encoding="utf-8"?>
<p:tagLst xmlns:p="http://schemas.openxmlformats.org/presentationml/2006/main">
  <p:tag name="KSO_WM_DIAGRAM_VIRTUALLY_FRAME" val="{&quot;height&quot;:199.13569905137092,&quot;left&quot;:1.5941227962100128,&quot;top&quot;:63.2,&quot;width&quot;:621.60587720379}"/>
</p:tagLst>
</file>

<file path=ppt/tags/tag29.xml><?xml version="1.0" encoding="utf-8"?>
<p:tagLst xmlns:p="http://schemas.openxmlformats.org/presentationml/2006/main">
  <p:tag name="KSO_WM_DIAGRAM_VIRTUALLY_FRAME" val="{&quot;height&quot;:199.13569905137092,&quot;left&quot;:1.5941227962100128,&quot;top&quot;:63.2,&quot;width&quot;:621.60587720379}"/>
</p:tagLst>
</file>

<file path=ppt/tags/tag3.xml><?xml version="1.0" encoding="utf-8"?>
<p:tagLst xmlns:p="http://schemas.openxmlformats.org/presentationml/2006/main">
  <p:tag name="KSO_WM_DIAGRAM_VIRTUALLY_FRAME" val="{&quot;height&quot;:179.3520472440945,&quot;left&quot;:121.25212598425196,&quot;top&quot;:142.35700787401575,&quot;width&quot;:477.4957480314961}"/>
</p:tagLst>
</file>

<file path=ppt/tags/tag30.xml><?xml version="1.0" encoding="utf-8"?>
<p:tagLst xmlns:p="http://schemas.openxmlformats.org/presentationml/2006/main">
  <p:tag name="KSO_WM_DIAGRAM_VIRTUALLY_FRAME" val="{&quot;height&quot;:199.13569905137092,&quot;left&quot;:1.5941227962100128,&quot;top&quot;:63.2,&quot;width&quot;:621.60587720379}"/>
</p:tagLst>
</file>

<file path=ppt/tags/tag31.xml><?xml version="1.0" encoding="utf-8"?>
<p:tagLst xmlns:p="http://schemas.openxmlformats.org/presentationml/2006/main">
  <p:tag name="KSO_WM_DIAGRAM_VIRTUALLY_FRAME" val="{&quot;height&quot;:199.13569905137092,&quot;left&quot;:1.5941227962100128,&quot;top&quot;:63.2,&quot;width&quot;:621.60587720379}"/>
</p:tagLst>
</file>

<file path=ppt/tags/tag32.xml><?xml version="1.0" encoding="utf-8"?>
<p:tagLst xmlns:p="http://schemas.openxmlformats.org/presentationml/2006/main">
  <p:tag name="KSO_WM_DIAGRAM_VIRTUALLY_FRAME" val="{&quot;height&quot;:199.13569905137092,&quot;left&quot;:1.5941227962100128,&quot;top&quot;:63.2,&quot;width&quot;:621.60587720379}"/>
</p:tagLst>
</file>

<file path=ppt/tags/tag33.xml><?xml version="1.0" encoding="utf-8"?>
<p:tagLst xmlns:p="http://schemas.openxmlformats.org/presentationml/2006/main">
  <p:tag name="KSO_WM_DIAGRAM_VIRTUALLY_FRAME" val="{&quot;height&quot;:199.13569905137092,&quot;left&quot;:1.5941227962100128,&quot;top&quot;:63.2,&quot;width&quot;:621.60587720379}"/>
</p:tagLst>
</file>

<file path=ppt/tags/tag34.xml><?xml version="1.0" encoding="utf-8"?>
<p:tagLst xmlns:p="http://schemas.openxmlformats.org/presentationml/2006/main">
  <p:tag name="KSO_WM_DIAGRAM_VIRTUALLY_FRAME" val="{&quot;height&quot;:199.13569905137092,&quot;left&quot;:1.5941227962100128,&quot;top&quot;:63.2,&quot;width&quot;:621.60587720379}"/>
</p:tagLst>
</file>

<file path=ppt/tags/tag35.xml><?xml version="1.0" encoding="utf-8"?>
<p:tagLst xmlns:p="http://schemas.openxmlformats.org/presentationml/2006/main">
  <p:tag name="KSO_WM_DIAGRAM_VIRTUALLY_FRAME" val="{&quot;height&quot;:199.13569905137092,&quot;left&quot;:1.5941227962100128,&quot;top&quot;:63.2,&quot;width&quot;:621.60587720379}"/>
</p:tagLst>
</file>

<file path=ppt/tags/tag36.xml><?xml version="1.0" encoding="utf-8"?>
<p:tagLst xmlns:p="http://schemas.openxmlformats.org/presentationml/2006/main">
  <p:tag name="KSO_WM_DIAGRAM_VIRTUALLY_FRAME" val="{&quot;height&quot;:199.13569905137092,&quot;left&quot;:1.5941227962100128,&quot;top&quot;:63.2,&quot;width&quot;:621.60587720379}"/>
</p:tagLst>
</file>

<file path=ppt/tags/tag37.xml><?xml version="1.0" encoding="utf-8"?>
<p:tagLst xmlns:p="http://schemas.openxmlformats.org/presentationml/2006/main">
  <p:tag name="KSO_WM_DIAGRAM_VIRTUALLY_FRAME" val="{&quot;height&quot;:199.13569905137092,&quot;left&quot;:1.5941227962100128,&quot;top&quot;:63.2,&quot;width&quot;:621.60587720379}"/>
</p:tagLst>
</file>

<file path=ppt/tags/tag38.xml><?xml version="1.0" encoding="utf-8"?>
<p:tagLst xmlns:p="http://schemas.openxmlformats.org/presentationml/2006/main">
  <p:tag name="KSO_WM_DIAGRAM_VIRTUALLY_FRAME" val="{&quot;height&quot;:199.13569905137092,&quot;left&quot;:1.5941227962100128,&quot;top&quot;:63.2,&quot;width&quot;:621.60587720379}"/>
</p:tagLst>
</file>

<file path=ppt/tags/tag39.xml><?xml version="1.0" encoding="utf-8"?>
<p:tagLst xmlns:p="http://schemas.openxmlformats.org/presentationml/2006/main">
  <p:tag name="KSO_WM_DIAGRAM_VIRTUALLY_FRAME" val="{&quot;height&quot;:199.13569905137092,&quot;left&quot;:1.5941227962100128,&quot;top&quot;:63.2,&quot;width&quot;:621.60587720379}"/>
</p:tagLst>
</file>

<file path=ppt/tags/tag4.xml><?xml version="1.0" encoding="utf-8"?>
<p:tagLst xmlns:p="http://schemas.openxmlformats.org/presentationml/2006/main">
  <p:tag name="KSO_WM_DIAGRAM_VIRTUALLY_FRAME" val="{&quot;height&quot;:179.3520472440945,&quot;left&quot;:121.25212598425196,&quot;top&quot;:142.35700787401575,&quot;width&quot;:477.4957480314961}"/>
</p:tagLst>
</file>

<file path=ppt/tags/tag40.xml><?xml version="1.0" encoding="utf-8"?>
<p:tagLst xmlns:p="http://schemas.openxmlformats.org/presentationml/2006/main">
  <p:tag name="KSO_WM_DIAGRAM_VIRTUALLY_FRAME" val="{&quot;height&quot;:199.13569905137092,&quot;left&quot;:1.5941227962100128,&quot;top&quot;:63.2,&quot;width&quot;:621.60587720379}"/>
</p:tagLst>
</file>

<file path=ppt/tags/tag41.xml><?xml version="1.0" encoding="utf-8"?>
<p:tagLst xmlns:p="http://schemas.openxmlformats.org/presentationml/2006/main">
  <p:tag name="KSO_WM_DIAGRAM_VIRTUALLY_FRAME" val="{&quot;height&quot;:199.13569905137092,&quot;left&quot;:1.5941227962100128,&quot;top&quot;:63.2,&quot;width&quot;:621.60587720379}"/>
</p:tagLst>
</file>

<file path=ppt/tags/tag42.xml><?xml version="1.0" encoding="utf-8"?>
<p:tagLst xmlns:p="http://schemas.openxmlformats.org/presentationml/2006/main">
  <p:tag name="KSO_WM_DIAGRAM_VIRTUALLY_FRAME" val="{&quot;height&quot;:199.13569905137092,&quot;left&quot;:1.5941227962100128,&quot;top&quot;:63.2,&quot;width&quot;:621.60587720379}"/>
</p:tagLst>
</file>

<file path=ppt/tags/tag43.xml><?xml version="1.0" encoding="utf-8"?>
<p:tagLst xmlns:p="http://schemas.openxmlformats.org/presentationml/2006/main">
  <p:tag name="KSO_WM_DIAGRAM_VIRTUALLY_FRAME" val="{&quot;height&quot;:199.13569905137092,&quot;left&quot;:1.5941227962100128,&quot;top&quot;:63.2,&quot;width&quot;:621.60587720379}"/>
</p:tagLst>
</file>

<file path=ppt/tags/tag44.xml><?xml version="1.0" encoding="utf-8"?>
<p:tagLst xmlns:p="http://schemas.openxmlformats.org/presentationml/2006/main">
  <p:tag name="KSO_WM_DIAGRAM_VIRTUALLY_FRAME" val="{&quot;height&quot;:199.13569905137092,&quot;left&quot;:1.5941227962100128,&quot;top&quot;:63.2,&quot;width&quot;:621.60587720379}"/>
</p:tagLst>
</file>

<file path=ppt/tags/tag45.xml><?xml version="1.0" encoding="utf-8"?>
<p:tagLst xmlns:p="http://schemas.openxmlformats.org/presentationml/2006/main">
  <p:tag name="KSO_WM_DIAGRAM_VIRTUALLY_FRAME" val="{&quot;height&quot;:199.13569905137092,&quot;left&quot;:-1.005877203789987,&quot;top&quot;:80.95,&quot;width&quot;:621.60587720379}"/>
</p:tagLst>
</file>

<file path=ppt/tags/tag46.xml><?xml version="1.0" encoding="utf-8"?>
<p:tagLst xmlns:p="http://schemas.openxmlformats.org/presentationml/2006/main">
  <p:tag name="KSO_WM_DIAGRAM_VIRTUALLY_FRAME" val="{&quot;height&quot;:199.13569905137092,&quot;left&quot;:-1.005877203789987,&quot;top&quot;:80.95,&quot;width&quot;:621.60587720379}"/>
</p:tagLst>
</file>

<file path=ppt/tags/tag47.xml><?xml version="1.0" encoding="utf-8"?>
<p:tagLst xmlns:p="http://schemas.openxmlformats.org/presentationml/2006/main">
  <p:tag name="KSO_WM_DIAGRAM_VIRTUALLY_FRAME" val="{&quot;height&quot;:199.13569905137092,&quot;left&quot;:-1.005877203789987,&quot;top&quot;:80.95,&quot;width&quot;:621.60587720379}"/>
</p:tagLst>
</file>

<file path=ppt/tags/tag48.xml><?xml version="1.0" encoding="utf-8"?>
<p:tagLst xmlns:p="http://schemas.openxmlformats.org/presentationml/2006/main">
  <p:tag name="KSO_WM_DIAGRAM_VIRTUALLY_FRAME" val="{&quot;height&quot;:199.13569905137092,&quot;left&quot;:-1.005877203789987,&quot;top&quot;:80.95,&quot;width&quot;:621.60587720379}"/>
</p:tagLst>
</file>

<file path=ppt/tags/tag49.xml><?xml version="1.0" encoding="utf-8"?>
<p:tagLst xmlns:p="http://schemas.openxmlformats.org/presentationml/2006/main">
  <p:tag name="KSO_WM_DIAGRAM_VIRTUALLY_FRAME" val="{&quot;height&quot;:199.13569905137092,&quot;left&quot;:-1.005877203789987,&quot;top&quot;:80.95,&quot;width&quot;:621.60587720379}"/>
</p:tagLst>
</file>

<file path=ppt/tags/tag5.xml><?xml version="1.0" encoding="utf-8"?>
<p:tagLst xmlns:p="http://schemas.openxmlformats.org/presentationml/2006/main">
  <p:tag name="KSO_WM_DIAGRAM_VIRTUALLY_FRAME" val="{&quot;height&quot;:179.3520472440945,&quot;left&quot;:121.25212598425196,&quot;top&quot;:142.35700787401575,&quot;width&quot;:477.4957480314961}"/>
</p:tagLst>
</file>

<file path=ppt/tags/tag50.xml><?xml version="1.0" encoding="utf-8"?>
<p:tagLst xmlns:p="http://schemas.openxmlformats.org/presentationml/2006/main">
  <p:tag name="KSO_WM_DIAGRAM_VIRTUALLY_FRAME" val="{&quot;height&quot;:199.13569905137092,&quot;left&quot;:-1.005877203789987,&quot;top&quot;:80.95,&quot;width&quot;:621.60587720379}"/>
</p:tagLst>
</file>

<file path=ppt/tags/tag51.xml><?xml version="1.0" encoding="utf-8"?>
<p:tagLst xmlns:p="http://schemas.openxmlformats.org/presentationml/2006/main">
  <p:tag name="KSO_WM_DIAGRAM_VIRTUALLY_FRAME" val="{&quot;height&quot;:199.13569905137092,&quot;left&quot;:-1.005877203789987,&quot;top&quot;:80.95,&quot;width&quot;:621.60587720379}"/>
</p:tagLst>
</file>

<file path=ppt/tags/tag52.xml><?xml version="1.0" encoding="utf-8"?>
<p:tagLst xmlns:p="http://schemas.openxmlformats.org/presentationml/2006/main">
  <p:tag name="KSO_WM_DIAGRAM_VIRTUALLY_FRAME" val="{&quot;height&quot;:199.13569905137092,&quot;left&quot;:-1.005877203789987,&quot;top&quot;:80.95,&quot;width&quot;:621.60587720379}"/>
</p:tagLst>
</file>

<file path=ppt/tags/tag53.xml><?xml version="1.0" encoding="utf-8"?>
<p:tagLst xmlns:p="http://schemas.openxmlformats.org/presentationml/2006/main">
  <p:tag name="KSO_WM_DIAGRAM_VIRTUALLY_FRAME" val="{&quot;height&quot;:199.13569905137092,&quot;left&quot;:-1.005877203789987,&quot;top&quot;:80.95,&quot;width&quot;:621.60587720379}"/>
</p:tagLst>
</file>

<file path=ppt/tags/tag54.xml><?xml version="1.0" encoding="utf-8"?>
<p:tagLst xmlns:p="http://schemas.openxmlformats.org/presentationml/2006/main">
  <p:tag name="KSO_WM_DIAGRAM_VIRTUALLY_FRAME" val="{&quot;height&quot;:199.13569905137092,&quot;left&quot;:-1.005877203789987,&quot;top&quot;:80.95,&quot;width&quot;:621.60587720379}"/>
</p:tagLst>
</file>

<file path=ppt/tags/tag55.xml><?xml version="1.0" encoding="utf-8"?>
<p:tagLst xmlns:p="http://schemas.openxmlformats.org/presentationml/2006/main">
  <p:tag name="KSO_WM_DIAGRAM_VIRTUALLY_FRAME" val="{&quot;height&quot;:199.13569905137092,&quot;left&quot;:-1.005877203789987,&quot;top&quot;:80.95,&quot;width&quot;:621.60587720379}"/>
</p:tagLst>
</file>

<file path=ppt/tags/tag56.xml><?xml version="1.0" encoding="utf-8"?>
<p:tagLst xmlns:p="http://schemas.openxmlformats.org/presentationml/2006/main">
  <p:tag name="KSO_WM_DIAGRAM_VIRTUALLY_FRAME" val="{&quot;height&quot;:199.13569905137092,&quot;left&quot;:-1.005877203789987,&quot;top&quot;:80.95,&quot;width&quot;:621.60587720379}"/>
</p:tagLst>
</file>

<file path=ppt/tags/tag57.xml><?xml version="1.0" encoding="utf-8"?>
<p:tagLst xmlns:p="http://schemas.openxmlformats.org/presentationml/2006/main">
  <p:tag name="KSO_WM_DIAGRAM_VIRTUALLY_FRAME" val="{&quot;height&quot;:199.13569905137092,&quot;left&quot;:-1.005877203789987,&quot;top&quot;:80.95,&quot;width&quot;:621.60587720379}"/>
</p:tagLst>
</file>

<file path=ppt/tags/tag58.xml><?xml version="1.0" encoding="utf-8"?>
<p:tagLst xmlns:p="http://schemas.openxmlformats.org/presentationml/2006/main">
  <p:tag name="KSO_WM_DIAGRAM_VIRTUALLY_FRAME" val="{&quot;height&quot;:199.13569905137092,&quot;left&quot;:-1.005877203789987,&quot;top&quot;:80.95,&quot;width&quot;:621.60587720379}"/>
</p:tagLst>
</file>

<file path=ppt/tags/tag59.xml><?xml version="1.0" encoding="utf-8"?>
<p:tagLst xmlns:p="http://schemas.openxmlformats.org/presentationml/2006/main">
  <p:tag name="KSO_WM_DIAGRAM_VIRTUALLY_FRAME" val="{&quot;height&quot;:199.13569905137092,&quot;left&quot;:-1.005877203789987,&quot;top&quot;:80.95,&quot;width&quot;:621.60587720379}"/>
</p:tagLst>
</file>

<file path=ppt/tags/tag6.xml><?xml version="1.0" encoding="utf-8"?>
<p:tagLst xmlns:p="http://schemas.openxmlformats.org/presentationml/2006/main">
  <p:tag name="KSO_WM_DIAGRAM_VIRTUALLY_FRAME" val="{&quot;height&quot;:179.3520472440945,&quot;left&quot;:121.25212598425196,&quot;top&quot;:142.35700787401575,&quot;width&quot;:477.4957480314961}"/>
</p:tagLst>
</file>

<file path=ppt/tags/tag60.xml><?xml version="1.0" encoding="utf-8"?>
<p:tagLst xmlns:p="http://schemas.openxmlformats.org/presentationml/2006/main">
  <p:tag name="KSO_WM_DIAGRAM_VIRTUALLY_FRAME" val="{&quot;height&quot;:199.13569905137092,&quot;left&quot;:-1.005877203789987,&quot;top&quot;:80.95,&quot;width&quot;:621.60587720379}"/>
</p:tagLst>
</file>

<file path=ppt/tags/tag61.xml><?xml version="1.0" encoding="utf-8"?>
<p:tagLst xmlns:p="http://schemas.openxmlformats.org/presentationml/2006/main">
  <p:tag name="KSO_WM_DIAGRAM_VIRTUALLY_FRAME" val="{&quot;height&quot;:199.13569905137092,&quot;left&quot;:-1.005877203789987,&quot;top&quot;:80.95,&quot;width&quot;:621.60587720379}"/>
</p:tagLst>
</file>

<file path=ppt/tags/tag62.xml><?xml version="1.0" encoding="utf-8"?>
<p:tagLst xmlns:p="http://schemas.openxmlformats.org/presentationml/2006/main">
  <p:tag name="KSO_WM_DIAGRAM_VIRTUALLY_FRAME" val="{&quot;height&quot;:199.13569905137092,&quot;left&quot;:-1.005877203789987,&quot;top&quot;:80.95,&quot;width&quot;:621.60587720379}"/>
</p:tagLst>
</file>

<file path=ppt/tags/tag63.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64.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65.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66.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67.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68.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69.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7.xml><?xml version="1.0" encoding="utf-8"?>
<p:tagLst xmlns:p="http://schemas.openxmlformats.org/presentationml/2006/main">
  <p:tag name="KSO_WM_DIAGRAM_VIRTUALLY_FRAME" val="{&quot;height&quot;:231.38295275590548,&quot;left&quot;:-35.608110236220455,&quot;top&quot;:80.44161417322834,&quot;width&quot;:714.45}"/>
</p:tagLst>
</file>

<file path=ppt/tags/tag70.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71.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72.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73.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74.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75.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76.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77.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78.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79.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8.xml><?xml version="1.0" encoding="utf-8"?>
<p:tagLst xmlns:p="http://schemas.openxmlformats.org/presentationml/2006/main">
  <p:tag name="KSO_WM_DIAGRAM_VIRTUALLY_FRAME" val="{&quot;height&quot;:231.38295275590548,&quot;left&quot;:-35.608110236220455,&quot;top&quot;:80.44161417322834,&quot;width&quot;:714.45}"/>
</p:tagLst>
</file>

<file path=ppt/tags/tag80.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81.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82.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83.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84.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85.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86.xml><?xml version="1.0" encoding="utf-8"?>
<p:tagLst xmlns:p="http://schemas.openxmlformats.org/presentationml/2006/main">
  <p:tag name="KSO_WM_DIAGRAM_VIRTUALLY_FRAME" val="{&quot;height&quot;:328.5040157480315,&quot;left&quot;:66.44685039370079,&quot;top&quot;:62.9959842519685,&quot;width&quot;:594.0251181102362}"/>
</p:tagLst>
</file>

<file path=ppt/tags/tag9.xml><?xml version="1.0" encoding="utf-8"?>
<p:tagLst xmlns:p="http://schemas.openxmlformats.org/presentationml/2006/main">
  <p:tag name="KSO_WM_DIAGRAM_VIRTUALLY_FRAME" val="{&quot;height&quot;:231.38295275590548,&quot;left&quot;:-35.608110236220455,&quot;top&quot;:80.44161417322834,&quot;width&quot;:714.4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2726</Words>
  <Application>WPS 演示</Application>
  <PresentationFormat>On-screen Show (16:9)</PresentationFormat>
  <Paragraphs>284</Paragraphs>
  <Slides>19</Slides>
  <Notes>19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Arial</vt:lpstr>
      <vt:lpstr>宋体</vt:lpstr>
      <vt:lpstr>Wingdings</vt:lpstr>
      <vt:lpstr>微软雅黑</vt:lpstr>
      <vt:lpstr>微软雅黑</vt:lpstr>
      <vt:lpstr>Calibri</vt:lpstr>
      <vt:lpstr>Arial Unicode MS</vt:lpstr>
      <vt:lpstr>等线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creator>PptxGenJS</dc:creator>
  <dc:subject>PptxGenJS Presentation</dc:subject>
  <cp:lastModifiedBy>屈艳娜</cp:lastModifiedBy>
  <cp:revision>7</cp:revision>
  <dcterms:created xsi:type="dcterms:W3CDTF">2025-01-18T01:56:00Z</dcterms:created>
  <dcterms:modified xsi:type="dcterms:W3CDTF">2025-01-18T08:17:18Z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84B507A36E2E47C7A7693E65CCC99708_12</vt:lpwstr>
  </property>
  <property fmtid="{D5CDD505-2E9C-101B-9397-08002B2CF9AE}" pid="3" name="KSOProductBuildVer">
    <vt:lpwstr>2052-12.1.0.19770</vt:lpwstr>
  </property>
</Properties>
</file>