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4" r:id="rId5"/>
    <p:sldId id="265" r:id="rId6"/>
    <p:sldId id="266" r:id="rId7"/>
    <p:sldId id="267" r:id="rId8"/>
    <p:sldId id="268" r:id="rId9"/>
    <p:sldId id="269" r:id="rId10"/>
    <p:sldId id="271" r:id="rId11"/>
    <p:sldId id="272" r:id="rId12"/>
    <p:sldId id="273" r:id="rId13"/>
    <p:sldId id="274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98" r:id="rId24"/>
    <p:sldId id="299" r:id="rId25"/>
    <p:sldId id="285" r:id="rId26"/>
    <p:sldId id="286" r:id="rId27"/>
    <p:sldId id="287" r:id="rId28"/>
    <p:sldId id="288" r:id="rId29"/>
    <p:sldId id="289" r:id="rId30"/>
    <p:sldId id="300" r:id="rId31"/>
    <p:sldId id="291" r:id="rId32"/>
    <p:sldId id="292" r:id="rId33"/>
    <p:sldId id="293" r:id="rId34"/>
    <p:sldId id="294" r:id="rId35"/>
    <p:sldId id="295" r:id="rId36"/>
  </p:sldIdLst>
  <p:sldSz cx="9144000" cy="5143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2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35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4.jpeg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2" name="AutoShape 2"/>
          <p:cNvSpPr/>
          <p:nvPr/>
        </p:nvSpPr>
        <p:spPr>
          <a:xfrm>
            <a:off x="520822" y="979121"/>
            <a:ext cx="4915418" cy="147828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ctr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</a:pPr>
            <a:r>
              <a:rPr lang="zh-CN" altLang="en-US" sz="343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组织感觉教育活动</a:t>
            </a:r>
            <a:endParaRPr lang="zh-CN" altLang="en-US" sz="9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004" name="Freeform 3"/>
          <p:cNvSpPr/>
          <p:nvPr/>
        </p:nvSpPr>
        <p:spPr>
          <a:xfrm>
            <a:off x="520822" y="2784170"/>
            <a:ext cx="3565934" cy="485048"/>
          </a:xfrm>
          <a:custGeom>
            <a:avLst/>
            <a:gdLst/>
            <a:ahLst/>
            <a:cxnLst/>
            <a:rect l="l" t="t" r="r" b="b"/>
            <a:pathLst>
              <a:path w="3565934" h="485048">
                <a:moveTo>
                  <a:pt x="112391" y="0"/>
                </a:moveTo>
                <a:lnTo>
                  <a:pt x="3453543" y="0"/>
                </a:lnTo>
                <a:quadBezTo>
                  <a:pt x="3565934" y="0"/>
                  <a:pt x="3565934" y="112391"/>
                </a:quadBezTo>
                <a:lnTo>
                  <a:pt x="3565934" y="372657"/>
                </a:lnTo>
                <a:quadBezTo>
                  <a:pt x="3565934" y="485048"/>
                  <a:pt x="3453543" y="485048"/>
                </a:quadBezTo>
                <a:lnTo>
                  <a:pt x="112391" y="485048"/>
                </a:lnTo>
                <a:quadBezTo>
                  <a:pt x="0" y="485048"/>
                  <a:pt x="0" y="372657"/>
                </a:quadBezTo>
                <a:lnTo>
                  <a:pt x="0" y="112391"/>
                </a:lnTo>
                <a:quadBezTo>
                  <a:pt x="0" y="0"/>
                  <a:pt x="112391" y="0"/>
                </a:quadBezTo>
              </a:path>
            </a:pathLst>
          </a:custGeom>
          <a:solidFill>
            <a:srgbClr val="E67C2E">
              <a:alpha val="100000"/>
            </a:srgbClr>
          </a:solidFill>
        </p:spPr>
      </p:sp>
      <p:sp>
        <p:nvSpPr>
          <p:cNvPr id="100005" name="AutoShape 4"/>
          <p:cNvSpPr/>
          <p:nvPr/>
        </p:nvSpPr>
        <p:spPr>
          <a:xfrm>
            <a:off x="629663" y="2816383"/>
            <a:ext cx="3348253" cy="420624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ctr" anchorCtr="0">
            <a:normAutofit lnSpcReduction="20000"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43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蒙氏感觉教育：</a:t>
            </a:r>
            <a:r>
              <a:rPr lang="zh-CN" altLang="en-US" sz="143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</a:t>
            </a:r>
            <a:r>
              <a:rPr lang="en-US" sz="143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与实施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400003" name="AutoShape 23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蒙台梭利教师的两项重要工作</a:t>
            </a:r>
            <a:endParaRPr lang="en-US" sz="1100"/>
          </a:p>
        </p:txBody>
      </p:sp>
      <p:sp>
        <p:nvSpPr>
          <p:cNvPr id="2" name="Text 2"/>
          <p:cNvSpPr/>
          <p:nvPr>
            <p:custDataLst>
              <p:tags r:id="rId2"/>
            </p:custDataLst>
          </p:nvPr>
        </p:nvSpPr>
        <p:spPr>
          <a:xfrm>
            <a:off x="886148" y="1536231"/>
            <a:ext cx="2212848" cy="43434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5" b="1" dirty="0">
                <a:solidFill>
                  <a:srgbClr val="E88E2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指导幼儿进行个人练习</a:t>
            </a:r>
            <a:endParaRPr lang="zh-CN" altLang="en-US" sz="1440" dirty="0"/>
          </a:p>
        </p:txBody>
      </p:sp>
      <p:sp>
        <p:nvSpPr>
          <p:cNvPr id="24" name="Shape 4"/>
          <p:cNvSpPr/>
          <p:nvPr>
            <p:custDataLst>
              <p:tags r:id="rId3"/>
            </p:custDataLst>
          </p:nvPr>
        </p:nvSpPr>
        <p:spPr>
          <a:xfrm>
            <a:off x="886489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E88E23"/>
          </a:solidFill>
        </p:spPr>
      </p:sp>
      <p:sp>
        <p:nvSpPr>
          <p:cNvPr id="25" name="Text 5"/>
          <p:cNvSpPr/>
          <p:nvPr>
            <p:custDataLst>
              <p:tags r:id="rId4"/>
            </p:custDataLst>
          </p:nvPr>
        </p:nvSpPr>
        <p:spPr>
          <a:xfrm>
            <a:off x="813116" y="1076047"/>
            <a:ext cx="554470" cy="36576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01</a:t>
            </a:r>
            <a:endParaRPr lang="en-US" sz="1440" dirty="0"/>
          </a:p>
        </p:txBody>
      </p:sp>
      <p:sp>
        <p:nvSpPr>
          <p:cNvPr id="26" name="Text 6"/>
          <p:cNvSpPr/>
          <p:nvPr>
            <p:custDataLst>
              <p:tags r:id="rId5"/>
            </p:custDataLst>
          </p:nvPr>
        </p:nvSpPr>
        <p:spPr>
          <a:xfrm>
            <a:off x="4873625" y="1527175"/>
            <a:ext cx="3465195" cy="43434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p>
            <a:pPr marL="0" algn="l">
              <a:lnSpc>
                <a:spcPct val="100000"/>
              </a:lnSpc>
              <a:spcBef>
                <a:spcPts val="375"/>
              </a:spcBef>
              <a:buClrTx/>
              <a:buSzTx/>
              <a:buFontTx/>
              <a:buNone/>
            </a:pPr>
            <a:r>
              <a:rPr lang="en-US" sz="1585" b="1" dirty="0">
                <a:solidFill>
                  <a:srgbClr val="E88E2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是认真观察并记录幼儿的表现</a:t>
            </a:r>
            <a:endParaRPr lang="en-US" sz="1585" b="1" dirty="0">
              <a:solidFill>
                <a:srgbClr val="E88E2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pitchFamily="34" charset="-120"/>
            </a:endParaRPr>
          </a:p>
        </p:txBody>
      </p:sp>
      <p:sp>
        <p:nvSpPr>
          <p:cNvPr id="28" name="Shape 8"/>
          <p:cNvSpPr/>
          <p:nvPr>
            <p:custDataLst>
              <p:tags r:id="rId6"/>
            </p:custDataLst>
          </p:nvPr>
        </p:nvSpPr>
        <p:spPr>
          <a:xfrm>
            <a:off x="4797492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  <a:close/>
              </a:path>
            </a:pathLst>
          </a:custGeom>
          <a:solidFill>
            <a:srgbClr val="E88E23"/>
          </a:solidFill>
        </p:spPr>
      </p:sp>
      <p:sp>
        <p:nvSpPr>
          <p:cNvPr id="29" name="Text 9"/>
          <p:cNvSpPr/>
          <p:nvPr>
            <p:custDataLst>
              <p:tags r:id="rId7"/>
            </p:custDataLst>
          </p:nvPr>
        </p:nvSpPr>
        <p:spPr>
          <a:xfrm>
            <a:off x="4724213" y="1047472"/>
            <a:ext cx="517553" cy="36576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44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pitchFamily="34" charset="-120"/>
              </a:rPr>
              <a:t>02</a:t>
            </a:r>
            <a:endParaRPr lang="en-US" sz="1440" dirty="0"/>
          </a:p>
        </p:txBody>
      </p:sp>
      <p:pic>
        <p:nvPicPr>
          <p:cNvPr id="34" name="https://docer-ks3.wpscdn.cn/picture/170702151/d84029372f01415af88ef6c1eb83ae67_612.jpg" descr="婴儿和玩具车"/>
          <p:cNvPicPr>
            <a:picLocks noChangeAspect="1"/>
          </p:cNvPicPr>
          <p:nvPr/>
        </p:nvPicPr>
        <p:blipFill>
          <a:blip r:embed="rId8"/>
          <a:srcRect t="7679"/>
          <a:stretch>
            <a:fillRect/>
          </a:stretch>
        </p:blipFill>
        <p:spPr>
          <a:xfrm>
            <a:off x="5223510" y="2112645"/>
            <a:ext cx="1983105" cy="2748280"/>
          </a:xfrm>
          <a:prstGeom prst="rect">
            <a:avLst/>
          </a:prstGeom>
        </p:spPr>
      </p:pic>
      <p:pic>
        <p:nvPicPr>
          <p:cNvPr id="36" name="https://docer-ks3.wpscdn.cn/picture/19324674/c71b34e21628bc444fab0f88b4b94a20_612.jpg" descr="字母,女孩,娱乐室,砰,谜题游戏,教师,书店,马尾辫,大写字母,学生"/>
          <p:cNvPicPr>
            <a:picLocks noChangeAspect="1"/>
          </p:cNvPicPr>
          <p:nvPr/>
        </p:nvPicPr>
        <p:blipFill>
          <a:blip r:embed="rId9"/>
          <a:srcRect b="4760"/>
          <a:stretch>
            <a:fillRect/>
          </a:stretch>
        </p:blipFill>
        <p:spPr>
          <a:xfrm>
            <a:off x="1143000" y="2112645"/>
            <a:ext cx="1920240" cy="27444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3" name="AutoShape 3"/>
          <p:cNvSpPr/>
          <p:nvPr/>
        </p:nvSpPr>
        <p:spPr>
          <a:xfrm>
            <a:off x="325014" y="1071045"/>
            <a:ext cx="338899" cy="3388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</p:sp>
      <p:cxnSp>
        <p:nvCxnSpPr>
          <p:cNvPr id="4" name="Connector 4"/>
          <p:cNvCxnSpPr/>
          <p:nvPr/>
        </p:nvCxnSpPr>
        <p:spPr>
          <a:xfrm>
            <a:off x="483262" y="1280246"/>
            <a:ext cx="0" cy="2991579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Freeform 5"/>
          <p:cNvSpPr/>
          <p:nvPr/>
        </p:nvSpPr>
        <p:spPr>
          <a:xfrm rot="-5400000">
            <a:off x="658444" y="3968037"/>
            <a:ext cx="150612" cy="15061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-5400000">
            <a:off x="658444" y="4118648"/>
            <a:ext cx="150612" cy="15061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663913" y="2114547"/>
            <a:ext cx="1661305" cy="177459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在感觉教育的第一阶段，教师需要把感觉和名称联系起来。通过为幼儿提供清晰的名称，帮助他们将抽象的感觉转化为具体的概念，培养幼儿的命名能力。</a:t>
            </a:r>
            <a:endParaRPr lang="en-US" sz="9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63913" y="1335848"/>
            <a:ext cx="1660279" cy="80972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命名阶段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2350802" y="1071045"/>
            <a:ext cx="338899" cy="3388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2412817" y="1133060"/>
            <a:ext cx="214869" cy="21486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1" name="Connector 11"/>
          <p:cNvCxnSpPr/>
          <p:nvPr/>
        </p:nvCxnSpPr>
        <p:spPr>
          <a:xfrm>
            <a:off x="2509051" y="1280246"/>
            <a:ext cx="0" cy="2991579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Freeform 12"/>
          <p:cNvSpPr/>
          <p:nvPr/>
        </p:nvSpPr>
        <p:spPr>
          <a:xfrm rot="-5400000">
            <a:off x="2684232" y="3968037"/>
            <a:ext cx="150612" cy="15061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3" name="Freeform 13"/>
          <p:cNvSpPr/>
          <p:nvPr/>
        </p:nvSpPr>
        <p:spPr>
          <a:xfrm rot="-5400000">
            <a:off x="2684232" y="4118648"/>
            <a:ext cx="150612" cy="15061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</p:spPr>
      </p:sp>
      <p:sp>
        <p:nvSpPr>
          <p:cNvPr id="14" name="TextBox 14"/>
          <p:cNvSpPr txBox="1"/>
          <p:nvPr/>
        </p:nvSpPr>
        <p:spPr>
          <a:xfrm>
            <a:off x="2689701" y="2114547"/>
            <a:ext cx="1661305" cy="177459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在第二阶段，教师应引导幼儿辨别并寻找与给定名称相匹配的物品。通过这一系列的练习，他们将逐渐培养出强大的辨别能力，为未来的学习和生活奠定坚实的基础。</a:t>
            </a:r>
            <a:endParaRPr lang="en-US" sz="9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689701" y="1335848"/>
            <a:ext cx="1660279" cy="80972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辨别阶段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4376590" y="1071045"/>
            <a:ext cx="338899" cy="3388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</p:sp>
      <p:cxnSp>
        <p:nvCxnSpPr>
          <p:cNvPr id="17" name="Connector 17"/>
          <p:cNvCxnSpPr/>
          <p:nvPr/>
        </p:nvCxnSpPr>
        <p:spPr>
          <a:xfrm>
            <a:off x="4534839" y="1280246"/>
            <a:ext cx="0" cy="2991579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Freeform 18"/>
          <p:cNvSpPr/>
          <p:nvPr/>
        </p:nvSpPr>
        <p:spPr>
          <a:xfrm rot="-5400000">
            <a:off x="4710020" y="3968037"/>
            <a:ext cx="150612" cy="15061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9" name="Freeform 19"/>
          <p:cNvSpPr/>
          <p:nvPr/>
        </p:nvSpPr>
        <p:spPr>
          <a:xfrm rot="-5400000">
            <a:off x="4710020" y="4118648"/>
            <a:ext cx="150612" cy="15061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</p:spPr>
      </p:sp>
      <p:sp>
        <p:nvSpPr>
          <p:cNvPr id="20" name="TextBox 20"/>
          <p:cNvSpPr txBox="1"/>
          <p:nvPr/>
        </p:nvSpPr>
        <p:spPr>
          <a:xfrm>
            <a:off x="4715489" y="2114547"/>
            <a:ext cx="1661305" cy="177459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在第三阶段，教师将重点教授幼儿正确发音的技巧。通过模仿、反复练习和及时纠正，他们将能够准确发出各个物品的名称，从而有效提高他们的语言表达能力。</a:t>
            </a:r>
            <a:endParaRPr lang="en-US" sz="9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4715489" y="1335848"/>
            <a:ext cx="1660279" cy="80972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发音阶段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AutoShape 22"/>
          <p:cNvSpPr/>
          <p:nvPr/>
        </p:nvSpPr>
        <p:spPr>
          <a:xfrm>
            <a:off x="6402379" y="1071045"/>
            <a:ext cx="338899" cy="3388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</p:sp>
      <p:cxnSp>
        <p:nvCxnSpPr>
          <p:cNvPr id="23" name="Connector 23"/>
          <p:cNvCxnSpPr/>
          <p:nvPr/>
        </p:nvCxnSpPr>
        <p:spPr>
          <a:xfrm>
            <a:off x="6560627" y="1280246"/>
            <a:ext cx="0" cy="2991579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Freeform 24"/>
          <p:cNvSpPr/>
          <p:nvPr/>
        </p:nvSpPr>
        <p:spPr>
          <a:xfrm rot="-5400000">
            <a:off x="6735809" y="3968037"/>
            <a:ext cx="150612" cy="15061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25" name="Freeform 25"/>
          <p:cNvSpPr/>
          <p:nvPr/>
        </p:nvSpPr>
        <p:spPr>
          <a:xfrm rot="-5400000">
            <a:off x="6735809" y="4118648"/>
            <a:ext cx="150612" cy="15061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</a:path>
            </a:pathLst>
          </a:custGeom>
          <a:solidFill>
            <a:schemeClr val="accent3">
              <a:alpha val="50000"/>
            </a:schemeClr>
          </a:solidFill>
        </p:spPr>
      </p:sp>
      <p:sp>
        <p:nvSpPr>
          <p:cNvPr id="26" name="TextBox 26"/>
          <p:cNvSpPr txBox="1"/>
          <p:nvPr/>
        </p:nvSpPr>
        <p:spPr>
          <a:xfrm>
            <a:off x="6741277" y="2114547"/>
            <a:ext cx="1661305" cy="177459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在为幼儿进行示范操作时，教师应始终围绕教学目的展开。同时，确保操作过程符合感觉教具的特征和要求，充分发挥教具的教育价值，为幼儿提供高效、优质的学习体验。</a:t>
            </a:r>
            <a:endParaRPr lang="en-US" sz="9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6741277" y="1335848"/>
            <a:ext cx="1660279" cy="80972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操作示范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AutoShape 28"/>
          <p:cNvSpPr/>
          <p:nvPr/>
        </p:nvSpPr>
        <p:spPr>
          <a:xfrm>
            <a:off x="387029" y="1133060"/>
            <a:ext cx="214869" cy="21486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9" name="AutoShape 29"/>
          <p:cNvSpPr/>
          <p:nvPr/>
        </p:nvSpPr>
        <p:spPr>
          <a:xfrm>
            <a:off x="4438606" y="1133060"/>
            <a:ext cx="214869" cy="21486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0" name="AutoShape 30"/>
          <p:cNvSpPr/>
          <p:nvPr/>
        </p:nvSpPr>
        <p:spPr>
          <a:xfrm>
            <a:off x="6464394" y="1133060"/>
            <a:ext cx="214869" cy="21486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00003" name="AutoShape 31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塞根三阶段教学法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1000003" name="AutoShape 3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3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感觉教育延伸阅读与综合应用</a:t>
            </a:r>
            <a:endParaRPr lang="en-US" sz="1100"/>
          </a:p>
        </p:txBody>
      </p:sp>
      <p:sp>
        <p:nvSpPr>
          <p:cNvPr id="1000004" name="Freeform 4"/>
          <p:cNvSpPr/>
          <p:nvPr/>
        </p:nvSpPr>
        <p:spPr>
          <a:xfrm>
            <a:off x="695478" y="1030470"/>
            <a:ext cx="2516103" cy="3082559"/>
          </a:xfrm>
          <a:custGeom>
            <a:avLst/>
            <a:gdLst/>
            <a:ahLst/>
            <a:cxnLst/>
            <a:rect l="l" t="t" r="r" b="b"/>
            <a:pathLst>
              <a:path w="2516103" h="3082559">
                <a:moveTo>
                  <a:pt x="314513" y="0"/>
                </a:moveTo>
                <a:lnTo>
                  <a:pt x="2516103" y="0"/>
                </a:lnTo>
                <a:lnTo>
                  <a:pt x="2516103" y="2760083"/>
                </a:lnTo>
                <a:quadBezTo>
                  <a:pt x="2516103" y="3082559"/>
                  <a:pt x="2201590" y="3082559"/>
                </a:quadBezTo>
                <a:lnTo>
                  <a:pt x="0" y="3082559"/>
                </a:lnTo>
                <a:lnTo>
                  <a:pt x="0" y="322476"/>
                </a:lnTo>
                <a:quadBezTo>
                  <a:pt x="0" y="0"/>
                  <a:pt x="314513" y="0"/>
                </a:quadBezTo>
              </a:path>
            </a:pathLst>
          </a:custGeom>
          <a:solidFill>
            <a:srgbClr val="E88E23">
              <a:alpha val="10000"/>
            </a:srgbClr>
          </a:solidFill>
        </p:spPr>
      </p:sp>
      <p:sp>
        <p:nvSpPr>
          <p:cNvPr id="1000005" name="AutoShape 5"/>
          <p:cNvSpPr/>
          <p:nvPr/>
        </p:nvSpPr>
        <p:spPr>
          <a:xfrm>
            <a:off x="768630" y="1164778"/>
            <a:ext cx="1362233" cy="704088"/>
          </a:xfrm>
          <a:prstGeom prst="rect">
            <a:avLst/>
          </a:prstGeom>
          <a:noFill/>
        </p:spPr>
      </p:sp>
      <p:sp>
        <p:nvSpPr>
          <p:cNvPr id="1000006" name="AutoShape 6"/>
          <p:cNvSpPr/>
          <p:nvPr/>
        </p:nvSpPr>
        <p:spPr>
          <a:xfrm>
            <a:off x="695478" y="1672786"/>
            <a:ext cx="2377440" cy="512064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l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教具操作</a:t>
            </a:r>
            <a:endParaRPr lang="en-US" sz="1100"/>
          </a:p>
        </p:txBody>
      </p:sp>
      <p:sp>
        <p:nvSpPr>
          <p:cNvPr id="1000007" name="AutoShape 7"/>
          <p:cNvSpPr/>
          <p:nvPr/>
        </p:nvSpPr>
        <p:spPr>
          <a:xfrm>
            <a:off x="695478" y="2184850"/>
            <a:ext cx="2516103" cy="128016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8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以感觉教育中的典型教具粉红塔为例，其操作可延伸至语言、数学等领域，如与文字卡、拼音、字母箱等结合，强化幼儿语言与认知发展。</a:t>
            </a:r>
            <a:endParaRPr lang="en-US" sz="1100"/>
          </a:p>
        </p:txBody>
      </p:sp>
      <p:sp>
        <p:nvSpPr>
          <p:cNvPr id="1000008" name="Freeform 8"/>
          <p:cNvSpPr/>
          <p:nvPr/>
        </p:nvSpPr>
        <p:spPr>
          <a:xfrm>
            <a:off x="3313949" y="1030470"/>
            <a:ext cx="2516103" cy="3082559"/>
          </a:xfrm>
          <a:custGeom>
            <a:avLst/>
            <a:gdLst/>
            <a:ahLst/>
            <a:cxnLst/>
            <a:rect l="l" t="t" r="r" b="b"/>
            <a:pathLst>
              <a:path w="2516103" h="3082559">
                <a:moveTo>
                  <a:pt x="314513" y="0"/>
                </a:moveTo>
                <a:lnTo>
                  <a:pt x="2516103" y="0"/>
                </a:lnTo>
                <a:lnTo>
                  <a:pt x="2516103" y="2760083"/>
                </a:lnTo>
                <a:quadBezTo>
                  <a:pt x="2516103" y="3082559"/>
                  <a:pt x="2201590" y="3082559"/>
                </a:quadBezTo>
                <a:lnTo>
                  <a:pt x="0" y="3082559"/>
                </a:lnTo>
                <a:lnTo>
                  <a:pt x="0" y="322476"/>
                </a:lnTo>
                <a:quadBezTo>
                  <a:pt x="0" y="0"/>
                  <a:pt x="314513" y="0"/>
                </a:quadBezTo>
              </a:path>
            </a:pathLst>
          </a:custGeom>
          <a:solidFill>
            <a:srgbClr val="E67C2E">
              <a:alpha val="10000"/>
            </a:srgbClr>
          </a:solidFill>
        </p:spPr>
      </p:sp>
      <p:sp>
        <p:nvSpPr>
          <p:cNvPr id="1000009" name="AutoShape 9"/>
          <p:cNvSpPr/>
          <p:nvPr/>
        </p:nvSpPr>
        <p:spPr>
          <a:xfrm>
            <a:off x="3396245" y="1164778"/>
            <a:ext cx="1104990" cy="704088"/>
          </a:xfrm>
          <a:prstGeom prst="rect">
            <a:avLst/>
          </a:prstGeom>
          <a:noFill/>
        </p:spPr>
      </p:sp>
      <p:sp>
        <p:nvSpPr>
          <p:cNvPr id="1000010" name="AutoShape 10"/>
          <p:cNvSpPr/>
          <p:nvPr/>
        </p:nvSpPr>
        <p:spPr>
          <a:xfrm>
            <a:off x="3313949" y="1672786"/>
            <a:ext cx="2377440" cy="512064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l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综合应用</a:t>
            </a:r>
            <a:endParaRPr lang="en-US" sz="1100"/>
          </a:p>
        </p:txBody>
      </p:sp>
      <p:sp>
        <p:nvSpPr>
          <p:cNvPr id="1000011" name="AutoShape 11"/>
          <p:cNvSpPr/>
          <p:nvPr/>
        </p:nvSpPr>
        <p:spPr>
          <a:xfrm>
            <a:off x="3313949" y="2184850"/>
            <a:ext cx="2516103" cy="128016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8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感觉教育融入数理逻辑与空间感知，如倍数概念、相关性探索、逻辑排序等，促进幼儿数学能力与逻辑思维的发展，提升他们的抽象思维与推理能力。</a:t>
            </a:r>
            <a:endParaRPr lang="en-US" sz="1100"/>
          </a:p>
        </p:txBody>
      </p:sp>
      <p:sp>
        <p:nvSpPr>
          <p:cNvPr id="1000012" name="Freeform 12"/>
          <p:cNvSpPr/>
          <p:nvPr/>
        </p:nvSpPr>
        <p:spPr>
          <a:xfrm>
            <a:off x="5932420" y="1030470"/>
            <a:ext cx="2516103" cy="3082559"/>
          </a:xfrm>
          <a:custGeom>
            <a:avLst/>
            <a:gdLst/>
            <a:ahLst/>
            <a:cxnLst/>
            <a:rect l="l" t="t" r="r" b="b"/>
            <a:pathLst>
              <a:path w="2516103" h="3082559">
                <a:moveTo>
                  <a:pt x="314513" y="0"/>
                </a:moveTo>
                <a:lnTo>
                  <a:pt x="2516103" y="0"/>
                </a:lnTo>
                <a:lnTo>
                  <a:pt x="2516103" y="2760083"/>
                </a:lnTo>
                <a:quadBezTo>
                  <a:pt x="2516103" y="3082559"/>
                  <a:pt x="2201590" y="3082559"/>
                </a:quadBezTo>
                <a:lnTo>
                  <a:pt x="0" y="3082559"/>
                </a:lnTo>
                <a:lnTo>
                  <a:pt x="0" y="322476"/>
                </a:lnTo>
                <a:quadBezTo>
                  <a:pt x="0" y="0"/>
                  <a:pt x="314513" y="0"/>
                </a:quadBezTo>
              </a:path>
            </a:pathLst>
          </a:custGeom>
          <a:solidFill>
            <a:srgbClr val="E88E23">
              <a:alpha val="10000"/>
            </a:srgbClr>
          </a:solidFill>
        </p:spPr>
      </p:sp>
      <p:sp>
        <p:nvSpPr>
          <p:cNvPr id="1000013" name="AutoShape 13"/>
          <p:cNvSpPr/>
          <p:nvPr/>
        </p:nvSpPr>
        <p:spPr>
          <a:xfrm>
            <a:off x="6005572" y="1164778"/>
            <a:ext cx="1333989" cy="704088"/>
          </a:xfrm>
          <a:prstGeom prst="rect">
            <a:avLst/>
          </a:prstGeom>
          <a:noFill/>
        </p:spPr>
      </p:sp>
      <p:sp>
        <p:nvSpPr>
          <p:cNvPr id="1000014" name="AutoShape 14"/>
          <p:cNvSpPr/>
          <p:nvPr/>
        </p:nvSpPr>
        <p:spPr>
          <a:xfrm>
            <a:off x="5932420" y="1672786"/>
            <a:ext cx="2377440" cy="512064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l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持续拓展</a:t>
            </a:r>
            <a:endParaRPr lang="en-US" sz="1100"/>
          </a:p>
        </p:txBody>
      </p:sp>
      <p:sp>
        <p:nvSpPr>
          <p:cNvPr id="1000015" name="AutoShape 15"/>
          <p:cNvSpPr/>
          <p:nvPr/>
        </p:nvSpPr>
        <p:spPr>
          <a:xfrm>
            <a:off x="5932420" y="2184850"/>
            <a:ext cx="2516103" cy="128016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8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基于幼儿的经验与认知动态，不断延伸粉红塔教具的使用方式。如与棕色梯结合探索事物相关性，或利用拓印卡发现规律，保持学习的新鲜感与成就感。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3" name="AutoShape 3"/>
          <p:cNvSpPr/>
          <p:nvPr/>
        </p:nvSpPr>
        <p:spPr>
          <a:xfrm>
            <a:off x="4502891" y="996421"/>
            <a:ext cx="3745154" cy="156773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4502891" y="2793924"/>
            <a:ext cx="3745154" cy="1567739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511389" y="2793924"/>
            <a:ext cx="3745154" cy="156773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511389" y="985082"/>
            <a:ext cx="3745154" cy="1567739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4788460" y="2947778"/>
            <a:ext cx="3066935" cy="5225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125" b="1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真实性</a:t>
            </a:r>
            <a:endParaRPr lang="en-US" sz="1125" b="1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788460" y="3361338"/>
            <a:ext cx="3198161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物品真实可辨，区分真实与非真实；生活真实体验，培养自控与独立，增强安全感；社会真实互动，锻炼耐心与社交，促进社会技能发展。</a:t>
            </a:r>
            <a:endParaRPr lang="en-US" sz="900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4886" y="1150275"/>
            <a:ext cx="3066935" cy="5225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125" b="1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美感与简约</a:t>
            </a:r>
            <a:endParaRPr lang="en-US" sz="1125" b="1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84886" y="1563835"/>
            <a:ext cx="3198161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色彩鲜艳、造型独特的教具，不仅吸引幼儿目光，激发探索兴趣，更在无形中提升幼儿审美能力，引导其感受美好，培养艺术感知。</a:t>
            </a:r>
            <a:endParaRPr lang="en-US" sz="900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76387" y="1150275"/>
            <a:ext cx="3066935" cy="5225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规律性与秩序感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776387" y="1563835"/>
            <a:ext cx="3198161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感觉教具遵循配对、序列与分类操作，强化相等概念，辨识事物等级，提升逻辑思维，归纳差异，全面促进幼儿综合能力与思维发展。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84886" y="2947778"/>
            <a:ext cx="3066935" cy="5225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自由与规则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784886" y="3361338"/>
            <a:ext cx="3198161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蒙台梭利教育强调自由并非无限制，需伴随纪律与规则。幼儿应在不妨碍环境、他人及自身的前提下，享受适度自由，培养自律与责任感。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0003" name="AutoShape 15"/>
          <p:cNvSpPr/>
          <p:nvPr/>
        </p:nvSpPr>
        <p:spPr>
          <a:xfrm>
            <a:off x="4572000" y="267335"/>
            <a:ext cx="4223385" cy="44831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蒙氏感觉教育环境的特点</a:t>
            </a:r>
            <a:endParaRPr lang="en-US" sz="1100"/>
          </a:p>
        </p:txBody>
      </p:sp>
      <p:sp>
        <p:nvSpPr>
          <p:cNvPr id="300003" name="AutoShape 3"/>
          <p:cNvSpPr/>
          <p:nvPr/>
        </p:nvSpPr>
        <p:spPr>
          <a:xfrm>
            <a:off x="228600" y="209550"/>
            <a:ext cx="4495800" cy="73152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 fontScale="90000"/>
          </a:bodyPr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2205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创设感觉教育环境的特点和教具——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3" name="TextBox 3"/>
          <p:cNvSpPr txBox="1"/>
          <p:nvPr/>
        </p:nvSpPr>
        <p:spPr>
          <a:xfrm>
            <a:off x="545660" y="1010703"/>
            <a:ext cx="4810726" cy="6328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74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区域及用具要求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45660" y="1495649"/>
            <a:ext cx="4810726" cy="9458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感觉教育区应半开放式设计，减少桌椅，靠近数学区，避免出入口，设4-5个教具柜及工作毯，确保空间高效利用，减少干扰，促进专注学习。</a:t>
            </a:r>
            <a:endParaRPr lang="en-US" sz="10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92628" y="2821166"/>
            <a:ext cx="4661029" cy="6328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74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教具操作场地选择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92628" y="3318947"/>
            <a:ext cx="4865162" cy="9458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感觉教育区设桌面与工作毯两种场地，分别适配小型与大型教具。蒙氏线划定操作范围，配合轻音乐，助力幼儿平衡感、节奏感与行走礼仪培养。</a:t>
            </a:r>
            <a:endParaRPr lang="en-US" sz="10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alphaModFix amt="70000"/>
          </a:blip>
          <a:srcRect l="25063" r="25063"/>
          <a:stretch>
            <a:fillRect/>
          </a:stretch>
        </p:blipFill>
        <p:spPr>
          <a:xfrm>
            <a:off x="5574475" y="928145"/>
            <a:ext cx="2628774" cy="3505032"/>
          </a:xfrm>
          <a:prstGeom prst="rect">
            <a:avLst/>
          </a:prstGeom>
        </p:spPr>
      </p:pic>
      <p:sp>
        <p:nvSpPr>
          <p:cNvPr id="400003" name="AutoShape 8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设计区域环境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3" name="AutoShape 3"/>
          <p:cNvSpPr/>
          <p:nvPr/>
        </p:nvSpPr>
        <p:spPr>
          <a:xfrm>
            <a:off x="452768" y="1565278"/>
            <a:ext cx="1442488" cy="3337080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3633586" y="1565278"/>
            <a:ext cx="1442488" cy="3328371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3633586" y="908841"/>
            <a:ext cx="1442488" cy="144248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6839476" y="1565278"/>
            <a:ext cx="1442488" cy="3328371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6839476" y="908841"/>
            <a:ext cx="1442488" cy="1442488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6927405" y="996770"/>
            <a:ext cx="1266629" cy="126662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5221284" y="1565278"/>
            <a:ext cx="1442488" cy="3328371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5221284" y="908841"/>
            <a:ext cx="1442488" cy="1442488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5309213" y="996770"/>
            <a:ext cx="1266629" cy="126662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2051076" y="1565278"/>
            <a:ext cx="1442488" cy="3337080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2051076" y="908841"/>
            <a:ext cx="1442488" cy="1442488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2139005" y="996770"/>
            <a:ext cx="1266629" cy="126662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452768" y="908841"/>
            <a:ext cx="1442488" cy="1442488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540697" y="996770"/>
            <a:ext cx="1266629" cy="126662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7" name="TextBox 17"/>
          <p:cNvSpPr txBox="1"/>
          <p:nvPr/>
        </p:nvSpPr>
        <p:spPr>
          <a:xfrm>
            <a:off x="500862" y="2351328"/>
            <a:ext cx="1346301" cy="7316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顺序性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52768" y="3054973"/>
            <a:ext cx="1442488" cy="15459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教具摆放遵循由简至繁、由易到难的原则，符合幼儿学习轨迹，逐步增加难度，确保每个学习阶段都扎实有效，推动幼儿能力持续提升。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079180" y="3054973"/>
            <a:ext cx="1442488" cy="15459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教具布局兼顾上下、左右、大小维度，形成有序的空间结构，既便于教师指导，又利于幼儿自主探索，促进视觉与操作双重体验。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3661691" y="3054973"/>
            <a:ext cx="1442488" cy="15459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制作教具名称标识卡及幼儿姓名卡，规范张贴于教具柜与补充柜，便于拿取与识别。通过名称配对、观察比较，培养幼儿对文字的认知与专注力。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5249389" y="3054973"/>
            <a:ext cx="1442488" cy="15459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教师点名时，持姓名卡逐一呼唤幼儿姓名，促进声音与文字配对认知。幼儿根据指令回应，增强对文字的记忆与反应速度，同时提升自我认同感。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867581" y="3054973"/>
            <a:ext cx="1442488" cy="15459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幼儿操作中断时，需将教具与姓名卡一同置于未完成工作柜，明确标记。下次操作时，先完成遗留任务，再探索新内容，培养持续性与责任感。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3721515" y="996770"/>
            <a:ext cx="1266629" cy="1266629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24" name="TextBox 24"/>
          <p:cNvSpPr txBox="1"/>
          <p:nvPr/>
        </p:nvSpPr>
        <p:spPr>
          <a:xfrm>
            <a:off x="2099169" y="2351328"/>
            <a:ext cx="1346301" cy="7316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结构性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5269377" y="2351328"/>
            <a:ext cx="1346301" cy="7316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点名机制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6887569" y="2351328"/>
            <a:ext cx="1346301" cy="7316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未完成工作管理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3681680" y="2351328"/>
            <a:ext cx="1346301" cy="7316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标识卡与姓名卡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927391" y="1432788"/>
            <a:ext cx="493242" cy="39459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0"/>
                </a:moveTo>
                <a:lnTo>
                  <a:pt x="91440" y="0"/>
                </a:lnTo>
                <a:lnTo>
                  <a:pt x="0" y="45720"/>
                </a:lnTo>
                <a:lnTo>
                  <a:pt x="0" y="137160"/>
                </a:lnTo>
                <a:lnTo>
                  <a:pt x="60960" y="121920"/>
                </a:lnTo>
                <a:lnTo>
                  <a:pt x="60960" y="304800"/>
                </a:lnTo>
                <a:lnTo>
                  <a:pt x="243840" y="304800"/>
                </a:lnTo>
                <a:lnTo>
                  <a:pt x="243840" y="121920"/>
                </a:lnTo>
                <a:lnTo>
                  <a:pt x="304800" y="137160"/>
                </a:lnTo>
                <a:lnTo>
                  <a:pt x="304800" y="45720"/>
                </a:lnTo>
                <a:lnTo>
                  <a:pt x="213360" y="0"/>
                </a:lnTo>
                <a:lnTo>
                  <a:pt x="198120" y="0"/>
                </a:lnTo>
                <a:cubicBezTo>
                  <a:pt x="198120" y="25251"/>
                  <a:pt x="177651" y="45720"/>
                  <a:pt x="152400" y="45720"/>
                </a:cubicBezTo>
                <a:cubicBezTo>
                  <a:pt x="127149" y="45720"/>
                  <a:pt x="106680" y="25251"/>
                  <a:pt x="106680" y="0"/>
                </a:cubicBezTo>
                <a:lnTo>
                  <a:pt x="106680" y="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9" name="Freeform 29"/>
          <p:cNvSpPr/>
          <p:nvPr/>
        </p:nvSpPr>
        <p:spPr>
          <a:xfrm>
            <a:off x="2515834" y="1373599"/>
            <a:ext cx="512971" cy="51297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60960" y="167640"/>
                </a:moveTo>
                <a:lnTo>
                  <a:pt x="30480" y="167640"/>
                </a:lnTo>
                <a:cubicBezTo>
                  <a:pt x="13649" y="167640"/>
                  <a:pt x="0" y="153991"/>
                  <a:pt x="0" y="137160"/>
                </a:cubicBezTo>
                <a:lnTo>
                  <a:pt x="0" y="137160"/>
                </a:lnTo>
                <a:lnTo>
                  <a:pt x="0" y="76200"/>
                </a:lnTo>
                <a:cubicBezTo>
                  <a:pt x="0" y="59436"/>
                  <a:pt x="13716" y="45720"/>
                  <a:pt x="30480" y="45720"/>
                </a:cubicBezTo>
                <a:lnTo>
                  <a:pt x="60960" y="45720"/>
                </a:lnTo>
                <a:lnTo>
                  <a:pt x="60960" y="15240"/>
                </a:lnTo>
                <a:lnTo>
                  <a:pt x="274320" y="15240"/>
                </a:lnTo>
                <a:lnTo>
                  <a:pt x="274320" y="167640"/>
                </a:lnTo>
                <a:cubicBezTo>
                  <a:pt x="274320" y="201311"/>
                  <a:pt x="247031" y="228600"/>
                  <a:pt x="213360" y="228600"/>
                </a:cubicBezTo>
                <a:lnTo>
                  <a:pt x="213360" y="228600"/>
                </a:lnTo>
                <a:lnTo>
                  <a:pt x="121920" y="228600"/>
                </a:lnTo>
                <a:cubicBezTo>
                  <a:pt x="88249" y="228600"/>
                  <a:pt x="60960" y="201311"/>
                  <a:pt x="60960" y="167640"/>
                </a:cubicBezTo>
                <a:lnTo>
                  <a:pt x="60960" y="167640"/>
                </a:lnTo>
                <a:close/>
              </a:path>
              <a:path w="304800" h="304800">
                <a:moveTo>
                  <a:pt x="60960" y="137160"/>
                </a:moveTo>
                <a:lnTo>
                  <a:pt x="60960" y="76200"/>
                </a:lnTo>
                <a:lnTo>
                  <a:pt x="30480" y="76200"/>
                </a:lnTo>
                <a:lnTo>
                  <a:pt x="30480" y="137160"/>
                </a:lnTo>
                <a:lnTo>
                  <a:pt x="60960" y="137160"/>
                </a:lnTo>
                <a:close/>
              </a:path>
              <a:path w="304800" h="304800">
                <a:moveTo>
                  <a:pt x="30480" y="259080"/>
                </a:moveTo>
                <a:lnTo>
                  <a:pt x="30480" y="243840"/>
                </a:lnTo>
                <a:lnTo>
                  <a:pt x="304800" y="243840"/>
                </a:lnTo>
                <a:lnTo>
                  <a:pt x="304800" y="259080"/>
                </a:lnTo>
                <a:lnTo>
                  <a:pt x="243840" y="289560"/>
                </a:lnTo>
                <a:lnTo>
                  <a:pt x="91440" y="289560"/>
                </a:lnTo>
                <a:lnTo>
                  <a:pt x="30480" y="25908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0" name="Freeform 30"/>
          <p:cNvSpPr/>
          <p:nvPr/>
        </p:nvSpPr>
        <p:spPr>
          <a:xfrm>
            <a:off x="4063817" y="1274266"/>
            <a:ext cx="582025" cy="58202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80975"/>
                </a:moveTo>
                <a:lnTo>
                  <a:pt x="247650" y="123825"/>
                </a:lnTo>
                <a:lnTo>
                  <a:pt x="247650" y="38100"/>
                </a:lnTo>
                <a:lnTo>
                  <a:pt x="209550" y="38100"/>
                </a:lnTo>
                <a:lnTo>
                  <a:pt x="209550" y="85725"/>
                </a:lnTo>
                <a:lnTo>
                  <a:pt x="152400" y="28575"/>
                </a:lnTo>
                <a:lnTo>
                  <a:pt x="0" y="180975"/>
                </a:lnTo>
                <a:lnTo>
                  <a:pt x="0" y="190500"/>
                </a:lnTo>
                <a:lnTo>
                  <a:pt x="38100" y="190500"/>
                </a:lnTo>
                <a:lnTo>
                  <a:pt x="38100" y="285750"/>
                </a:lnTo>
                <a:lnTo>
                  <a:pt x="133350" y="28575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85750"/>
                </a:lnTo>
                <a:lnTo>
                  <a:pt x="266700" y="285750"/>
                </a:lnTo>
                <a:lnTo>
                  <a:pt x="266700" y="190500"/>
                </a:lnTo>
                <a:lnTo>
                  <a:pt x="304800" y="19050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1" name="Freeform 31"/>
          <p:cNvSpPr/>
          <p:nvPr/>
        </p:nvSpPr>
        <p:spPr>
          <a:xfrm>
            <a:off x="5691742" y="1308793"/>
            <a:ext cx="501572" cy="51297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</a:path>
              <a:path w="304800" h="304800"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2" name="Freeform 32"/>
          <p:cNvSpPr/>
          <p:nvPr/>
        </p:nvSpPr>
        <p:spPr>
          <a:xfrm>
            <a:off x="7309509" y="1314067"/>
            <a:ext cx="502422" cy="50242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21920" y="28651"/>
                </a:moveTo>
                <a:lnTo>
                  <a:pt x="121920" y="0"/>
                </a:lnTo>
                <a:lnTo>
                  <a:pt x="152400" y="0"/>
                </a:lnTo>
                <a:lnTo>
                  <a:pt x="152400" y="243840"/>
                </a:lnTo>
                <a:lnTo>
                  <a:pt x="304800" y="243840"/>
                </a:lnTo>
                <a:lnTo>
                  <a:pt x="243840" y="304800"/>
                </a:lnTo>
                <a:lnTo>
                  <a:pt x="30480" y="304800"/>
                </a:lnTo>
                <a:lnTo>
                  <a:pt x="0" y="243840"/>
                </a:lnTo>
                <a:lnTo>
                  <a:pt x="121920" y="243840"/>
                </a:lnTo>
                <a:lnTo>
                  <a:pt x="121920" y="213360"/>
                </a:lnTo>
                <a:lnTo>
                  <a:pt x="0" y="213360"/>
                </a:lnTo>
                <a:lnTo>
                  <a:pt x="0" y="209398"/>
                </a:lnTo>
                <a:cubicBezTo>
                  <a:pt x="56940" y="163544"/>
                  <a:pt x="99498" y="101956"/>
                  <a:pt x="121234" y="31242"/>
                </a:cubicBezTo>
                <a:lnTo>
                  <a:pt x="121920" y="28651"/>
                </a:lnTo>
                <a:close/>
              </a:path>
              <a:path w="304800" h="304800">
                <a:moveTo>
                  <a:pt x="304343" y="213360"/>
                </a:moveTo>
                <a:lnTo>
                  <a:pt x="152400" y="213360"/>
                </a:lnTo>
                <a:lnTo>
                  <a:pt x="152400" y="207874"/>
                </a:lnTo>
                <a:cubicBezTo>
                  <a:pt x="171650" y="179451"/>
                  <a:pt x="183137" y="144409"/>
                  <a:pt x="183137" y="106680"/>
                </a:cubicBezTo>
                <a:cubicBezTo>
                  <a:pt x="183137" y="68951"/>
                  <a:pt x="171660" y="33909"/>
                  <a:pt x="151990" y="4848"/>
                </a:cubicBezTo>
                <a:lnTo>
                  <a:pt x="152400" y="5486"/>
                </a:lnTo>
                <a:lnTo>
                  <a:pt x="152400" y="2438"/>
                </a:lnTo>
                <a:cubicBezTo>
                  <a:pt x="237877" y="37719"/>
                  <a:pt x="298180" y="117796"/>
                  <a:pt x="304305" y="212646"/>
                </a:cubicBezTo>
                <a:lnTo>
                  <a:pt x="304343" y="21336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400003" name="AutoShape 33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教具摆放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792986" y="893141"/>
            <a:ext cx="5606844" cy="3749237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333253" y="2690875"/>
            <a:ext cx="2839105" cy="1766448"/>
          </a:xfrm>
          <a:prstGeom prst="rect">
            <a:avLst/>
          </a:prstGeom>
          <a:solidFill>
            <a:schemeClr val="accent1">
              <a:alpha val="76862"/>
              <a:lumMod val="75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02639" y="1303312"/>
            <a:ext cx="2097707" cy="11462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9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设立“未完成工作柜”，旨在培养幼儿的责任感与坚持不懈精神。通过管理未完成工作，学会面对挑战不退缩，有始有终完成任务。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29857" y="3083214"/>
            <a:ext cx="2180310" cy="11462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97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未开始使用前，“未完成工作柜”应保持空置状态，作为幼儿存放未完成工作的专用空间。鼓励幼儿主动将未竟任务妥善保管于柜内。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29857" y="2840902"/>
            <a:ext cx="2097707" cy="24231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defRPr/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使用方法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02639" y="1003918"/>
            <a:ext cx="2097707" cy="24231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defRPr/>
            </a:pPr>
            <a:r>
              <a:rPr lang="en-US" sz="11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设立目的</a:t>
            </a:r>
            <a:endParaRPr lang="en-US" sz="1100"/>
          </a:p>
        </p:txBody>
      </p:sp>
      <p:sp>
        <p:nvSpPr>
          <p:cNvPr id="400003" name="AutoShape 9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设置“未完成工作柜”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02" name="AutoShape 2"/>
          <p:cNvSpPr/>
          <p:nvPr/>
        </p:nvSpPr>
        <p:spPr>
          <a:xfrm>
            <a:off x="5236721" y="1505542"/>
            <a:ext cx="1627924" cy="11338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749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300003" name="AutoShape 3"/>
          <p:cNvSpPr/>
          <p:nvPr/>
        </p:nvSpPr>
        <p:spPr>
          <a:xfrm>
            <a:off x="3974588" y="2464925"/>
            <a:ext cx="4152190" cy="73152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2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设计实施幼儿感觉教育活动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3" name="AutoShape 3"/>
          <p:cNvSpPr/>
          <p:nvPr/>
        </p:nvSpPr>
        <p:spPr>
          <a:xfrm>
            <a:off x="4502891" y="996421"/>
            <a:ext cx="3745154" cy="156773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4502891" y="2793924"/>
            <a:ext cx="3745154" cy="1567739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511389" y="2793924"/>
            <a:ext cx="3745154" cy="156773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511389" y="985082"/>
            <a:ext cx="3745154" cy="1567739"/>
          </a:xfrm>
          <a:prstGeom prst="roundRect">
            <a:avLst/>
          </a:prstGeom>
          <a:solidFill>
            <a:schemeClr val="accent2">
              <a:alpha val="100000"/>
              <a:lumMod val="20000"/>
              <a:lumOff val="8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4788460" y="2947778"/>
            <a:ext cx="3066935" cy="5225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125" b="1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基本操作</a:t>
            </a:r>
            <a:endParaRPr lang="en-US" sz="1125" b="1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788460" y="3361338"/>
            <a:ext cx="3198161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蒙氏感觉教具通过配对、序列和分类三种基本操作，帮助幼儿建立事物间的逻辑关系，培养思维能力和系统观念，从而有效提升其认知发展水平。</a:t>
            </a:r>
            <a:endParaRPr lang="en-US" sz="900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4886" y="1150275"/>
            <a:ext cx="3066935" cy="5225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125" b="1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感觉训练与智力</a:t>
            </a:r>
            <a:endParaRPr lang="en-US" sz="1125" b="1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84886" y="1563835"/>
            <a:ext cx="3198161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chemeClr val="accent2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蒙台梭利强调感觉训练对智力培养的重要性，认为感觉训练是初步且基本的智力活动，能促使幼儿对事物形成清晰、准确的印象。</a:t>
            </a:r>
            <a:endParaRPr lang="en-US" sz="900">
              <a:solidFill>
                <a:schemeClr val="accent2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76387" y="1150275"/>
            <a:ext cx="3066935" cy="5225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发现感官缺陷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776387" y="1563835"/>
            <a:ext cx="3198161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感觉教育不仅有助于提升幼儿智力，还能帮助成人在早期发现可能影响幼儿智力发展的感官缺陷，并及时进行矫治，以改善幼儿的感知能力。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84886" y="2947778"/>
            <a:ext cx="3066935" cy="5225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感觉教育多重益处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784886" y="3361338"/>
            <a:ext cx="3198161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提高幼儿辨别细微差别的能力，精细化感觉，促进心智发展；存储抽象概念，增强探索能力；了解世界，组织印象，发展智慧。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0003" name="AutoShape 15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认识感觉教育活动与感觉教具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70000"/>
          </a:blip>
          <a:srcRect/>
          <a:stretch>
            <a:fillRect/>
          </a:stretch>
        </p:blipFill>
        <p:spPr>
          <a:xfrm>
            <a:off x="671143" y="1011074"/>
            <a:ext cx="3459929" cy="3459929"/>
          </a:xfrm>
          <a:prstGeom prst="round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473236" y="1432957"/>
            <a:ext cx="3402211" cy="131325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9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教师示范几何图形嵌板橱教具操作，培养幼儿视觉辨识与精细动作能力。通过选取、镶嵌等步骤，提升幼儿对形状、大小及特征的认识。</a:t>
            </a:r>
            <a:endParaRPr lang="en-US" sz="9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473236" y="966351"/>
            <a:ext cx="3313754" cy="59878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1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几何图形嵌板橱操作</a:t>
            </a:r>
            <a:endParaRPr lang="en-US" sz="11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473236" y="3214241"/>
            <a:ext cx="3402211" cy="131325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9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教师规范展示视觉教育活动，结合几何图形嵌板橱教具，引导幼儿观察、辨识、镶嵌，培养空间感知与手眼协调能力，提升视觉教育效果。</a:t>
            </a:r>
            <a:endParaRPr lang="en-US" sz="9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473236" y="2765055"/>
            <a:ext cx="3660779" cy="59878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86000"/>
              </a:lnSpc>
            </a:pPr>
            <a:r>
              <a:rPr lang="en-US" sz="11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视觉教育活动作展示</a:t>
            </a:r>
            <a:endParaRPr lang="en-US" sz="11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0003" name="AutoShape 8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设计实施视觉教育活动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002" name="AutoShape 2"/>
          <p:cNvSpPr/>
          <p:nvPr/>
        </p:nvSpPr>
        <p:spPr>
          <a:xfrm>
            <a:off x="2606954" y="549442"/>
            <a:ext cx="4113526" cy="114300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ctr" anchorCtr="0">
            <a:noAutofit/>
          </a:bodyPr>
          <a:lstStyle/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5040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  <a:endParaRPr lang="en-US" sz="1100"/>
          </a:p>
        </p:txBody>
      </p:sp>
      <p:sp>
        <p:nvSpPr>
          <p:cNvPr id="200003" name="AutoShape 3"/>
          <p:cNvSpPr/>
          <p:nvPr/>
        </p:nvSpPr>
        <p:spPr>
          <a:xfrm>
            <a:off x="3619776" y="355811"/>
            <a:ext cx="1904449" cy="85953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endParaRPr lang="en-US" sz="1100"/>
          </a:p>
        </p:txBody>
      </p:sp>
      <p:sp>
        <p:nvSpPr>
          <p:cNvPr id="200004" name="AutoShape 4"/>
          <p:cNvSpPr/>
          <p:nvPr/>
        </p:nvSpPr>
        <p:spPr>
          <a:xfrm>
            <a:off x="2098643" y="1890230"/>
            <a:ext cx="2468880" cy="440055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l">
              <a:lnSpc>
                <a:spcPct val="113000"/>
              </a:lnSpc>
              <a:spcBef>
                <a:spcPts val="375"/>
              </a:spcBef>
              <a:defRPr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创设感觉教育环境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0005" name="AutoShape 5"/>
          <p:cNvSpPr/>
          <p:nvPr/>
        </p:nvSpPr>
        <p:spPr>
          <a:xfrm>
            <a:off x="1539902" y="1807934"/>
            <a:ext cx="713232" cy="59182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2305" b="1">
                <a:solidFill>
                  <a:srgbClr val="E67C2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200006" name="AutoShape 6"/>
          <p:cNvSpPr/>
          <p:nvPr/>
        </p:nvSpPr>
        <p:spPr>
          <a:xfrm>
            <a:off x="2098648" y="2640165"/>
            <a:ext cx="2468880" cy="440055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l">
              <a:lnSpc>
                <a:spcPct val="113000"/>
              </a:lnSpc>
              <a:spcBef>
                <a:spcPts val="375"/>
              </a:spcBef>
              <a:buClrTx/>
              <a:buSzTx/>
              <a:buFontTx/>
              <a:defRPr/>
            </a:pPr>
            <a:r>
              <a:rPr lang="en-US" sz="14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设计实施幼儿感觉教育活动</a:t>
            </a:r>
            <a:endParaRPr lang="en-US" sz="1425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0007" name="AutoShape 7"/>
          <p:cNvSpPr/>
          <p:nvPr/>
        </p:nvSpPr>
        <p:spPr>
          <a:xfrm>
            <a:off x="1539988" y="2564219"/>
            <a:ext cx="713232" cy="59182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2305" b="1">
                <a:solidFill>
                  <a:srgbClr val="E67C2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200008" name="AutoShape 8"/>
          <p:cNvSpPr/>
          <p:nvPr/>
        </p:nvSpPr>
        <p:spPr>
          <a:xfrm>
            <a:off x="2098775" y="3389833"/>
            <a:ext cx="2468880" cy="440055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l">
              <a:lnSpc>
                <a:spcPct val="113000"/>
              </a:lnSpc>
              <a:spcBef>
                <a:spcPts val="375"/>
              </a:spcBef>
              <a:buClrTx/>
              <a:buSzTx/>
              <a:buFontTx/>
              <a:defRPr/>
            </a:pPr>
            <a:r>
              <a:rPr lang="en-US" sz="14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设计实施幼儿感觉游戏活动</a:t>
            </a:r>
            <a:endParaRPr lang="en-US" sz="1425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0009" name="AutoShape 9"/>
          <p:cNvSpPr/>
          <p:nvPr/>
        </p:nvSpPr>
        <p:spPr>
          <a:xfrm>
            <a:off x="1539987" y="3313418"/>
            <a:ext cx="713232" cy="59182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2305" b="1">
                <a:solidFill>
                  <a:srgbClr val="E67C2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2" name="AutoShape 4"/>
          <p:cNvSpPr/>
          <p:nvPr>
            <p:custDataLst>
              <p:tags r:id="rId2"/>
            </p:custDataLst>
          </p:nvPr>
        </p:nvSpPr>
        <p:spPr>
          <a:xfrm>
            <a:off x="2098675" y="4095750"/>
            <a:ext cx="2810510" cy="440055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p>
            <a:pPr algn="l">
              <a:lnSpc>
                <a:spcPct val="113000"/>
              </a:lnSpc>
              <a:spcBef>
                <a:spcPts val="375"/>
              </a:spcBef>
              <a:defRPr/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</a:rPr>
              <a:t>观察与指导幼儿感觉教育活动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5"/>
          <p:cNvSpPr/>
          <p:nvPr>
            <p:custDataLst>
              <p:tags r:id="rId3"/>
            </p:custDataLst>
          </p:nvPr>
        </p:nvSpPr>
        <p:spPr>
          <a:xfrm>
            <a:off x="1539902" y="4013289"/>
            <a:ext cx="713232" cy="59182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2305" b="1">
                <a:solidFill>
                  <a:srgbClr val="E67C2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02" name="AutoShape 2"/>
          <p:cNvSpPr/>
          <p:nvPr/>
        </p:nvSpPr>
        <p:spPr>
          <a:xfrm>
            <a:off x="5236721" y="1505542"/>
            <a:ext cx="1627924" cy="11338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749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300003" name="AutoShape 3"/>
          <p:cNvSpPr/>
          <p:nvPr/>
        </p:nvSpPr>
        <p:spPr>
          <a:xfrm>
            <a:off x="3974588" y="2464925"/>
            <a:ext cx="4152190" cy="73152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2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设计实施幼儿感觉游戏活动</a:t>
            </a:r>
            <a:endParaRPr lang="en-US"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30369" r="30369"/>
          <a:stretch>
            <a:fillRect/>
          </a:stretch>
        </p:blipFill>
        <p:spPr>
          <a:xfrm>
            <a:off x="625302" y="1335342"/>
            <a:ext cx="1464961" cy="279780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l="32550" r="32550"/>
          <a:stretch>
            <a:fillRect/>
          </a:stretch>
        </p:blipFill>
        <p:spPr>
          <a:xfrm>
            <a:off x="4219627" y="1335342"/>
            <a:ext cx="1464961" cy="279780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32568" r="32568"/>
          <a:stretch>
            <a:fillRect/>
          </a:stretch>
        </p:blipFill>
        <p:spPr>
          <a:xfrm>
            <a:off x="2422465" y="1335342"/>
            <a:ext cx="1464961" cy="2797803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6074770" y="1335342"/>
            <a:ext cx="214955" cy="353830"/>
          </a:xfrm>
          <a:custGeom>
            <a:avLst/>
            <a:gdLst/>
            <a:ahLst/>
            <a:cxnLst/>
            <a:rect l="l" t="t" r="r" b="b"/>
            <a:pathLst>
              <a:path w="369275" h="607851">
                <a:moveTo>
                  <a:pt x="139276" y="570066"/>
                </a:moveTo>
                <a:cubicBezTo>
                  <a:pt x="144275" y="565371"/>
                  <a:pt x="152183" y="565744"/>
                  <a:pt x="156809" y="570811"/>
                </a:cubicBezTo>
                <a:cubicBezTo>
                  <a:pt x="171730" y="587133"/>
                  <a:pt x="197544" y="587133"/>
                  <a:pt x="212465" y="570811"/>
                </a:cubicBezTo>
                <a:cubicBezTo>
                  <a:pt x="217091" y="565744"/>
                  <a:pt x="224999" y="565371"/>
                  <a:pt x="229998" y="570066"/>
                </a:cubicBezTo>
                <a:cubicBezTo>
                  <a:pt x="235071" y="574687"/>
                  <a:pt x="235444" y="582512"/>
                  <a:pt x="230818" y="587580"/>
                </a:cubicBezTo>
                <a:cubicBezTo>
                  <a:pt x="218956" y="600473"/>
                  <a:pt x="202170" y="607851"/>
                  <a:pt x="184637" y="607851"/>
                </a:cubicBezTo>
                <a:cubicBezTo>
                  <a:pt x="167105" y="607851"/>
                  <a:pt x="150318" y="600473"/>
                  <a:pt x="138456" y="587580"/>
                </a:cubicBezTo>
                <a:cubicBezTo>
                  <a:pt x="133830" y="582512"/>
                  <a:pt x="134203" y="574687"/>
                  <a:pt x="139276" y="570066"/>
                </a:cubicBezTo>
                <a:close/>
              </a:path>
              <a:path w="369275" h="607851">
                <a:moveTo>
                  <a:pt x="273919" y="497785"/>
                </a:moveTo>
                <a:cubicBezTo>
                  <a:pt x="280558" y="496146"/>
                  <a:pt x="287345" y="500169"/>
                  <a:pt x="288986" y="506874"/>
                </a:cubicBezTo>
                <a:cubicBezTo>
                  <a:pt x="290627" y="513505"/>
                  <a:pt x="286599" y="520210"/>
                  <a:pt x="279961" y="521849"/>
                </a:cubicBezTo>
                <a:cubicBezTo>
                  <a:pt x="218426" y="537271"/>
                  <a:pt x="156891" y="552619"/>
                  <a:pt x="95356" y="567966"/>
                </a:cubicBezTo>
                <a:cubicBezTo>
                  <a:pt x="88717" y="569605"/>
                  <a:pt x="81930" y="565582"/>
                  <a:pt x="80289" y="558951"/>
                </a:cubicBezTo>
                <a:cubicBezTo>
                  <a:pt x="78648" y="552321"/>
                  <a:pt x="82676" y="545541"/>
                  <a:pt x="89314" y="543902"/>
                </a:cubicBezTo>
                <a:cubicBezTo>
                  <a:pt x="150849" y="528554"/>
                  <a:pt x="212384" y="513207"/>
                  <a:pt x="273919" y="497785"/>
                </a:cubicBezTo>
                <a:close/>
              </a:path>
              <a:path w="369275" h="607851">
                <a:moveTo>
                  <a:pt x="273919" y="452696"/>
                </a:moveTo>
                <a:cubicBezTo>
                  <a:pt x="280558" y="450984"/>
                  <a:pt x="287345" y="455003"/>
                  <a:pt x="288986" y="461701"/>
                </a:cubicBezTo>
                <a:cubicBezTo>
                  <a:pt x="290627" y="468325"/>
                  <a:pt x="286599" y="475024"/>
                  <a:pt x="279961" y="476736"/>
                </a:cubicBezTo>
                <a:cubicBezTo>
                  <a:pt x="218426" y="492067"/>
                  <a:pt x="156891" y="507399"/>
                  <a:pt x="95356" y="522731"/>
                </a:cubicBezTo>
                <a:cubicBezTo>
                  <a:pt x="88717" y="524443"/>
                  <a:pt x="81930" y="520350"/>
                  <a:pt x="80289" y="513726"/>
                </a:cubicBezTo>
                <a:cubicBezTo>
                  <a:pt x="78648" y="507102"/>
                  <a:pt x="82676" y="500403"/>
                  <a:pt x="89314" y="498691"/>
                </a:cubicBezTo>
                <a:cubicBezTo>
                  <a:pt x="150849" y="483360"/>
                  <a:pt x="212384" y="468028"/>
                  <a:pt x="273919" y="452696"/>
                </a:cubicBezTo>
                <a:close/>
              </a:path>
              <a:path w="369275" h="607851">
                <a:moveTo>
                  <a:pt x="184673" y="227009"/>
                </a:moveTo>
                <a:cubicBezTo>
                  <a:pt x="189222" y="227009"/>
                  <a:pt x="193698" y="227158"/>
                  <a:pt x="198173" y="227456"/>
                </a:cubicBezTo>
                <a:cubicBezTo>
                  <a:pt x="202723" y="227829"/>
                  <a:pt x="207273" y="228276"/>
                  <a:pt x="211748" y="228947"/>
                </a:cubicBezTo>
                <a:cubicBezTo>
                  <a:pt x="216223" y="229617"/>
                  <a:pt x="220773" y="230437"/>
                  <a:pt x="225248" y="231406"/>
                </a:cubicBezTo>
                <a:cubicBezTo>
                  <a:pt x="229723" y="232449"/>
                  <a:pt x="234199" y="233567"/>
                  <a:pt x="238674" y="234908"/>
                </a:cubicBezTo>
                <a:cubicBezTo>
                  <a:pt x="248370" y="237740"/>
                  <a:pt x="250757" y="250408"/>
                  <a:pt x="242776" y="256593"/>
                </a:cubicBezTo>
                <a:cubicBezTo>
                  <a:pt x="242403" y="256891"/>
                  <a:pt x="242030" y="257190"/>
                  <a:pt x="241657" y="257562"/>
                </a:cubicBezTo>
                <a:cubicBezTo>
                  <a:pt x="241284" y="257935"/>
                  <a:pt x="240837" y="258307"/>
                  <a:pt x="240464" y="258680"/>
                </a:cubicBezTo>
                <a:cubicBezTo>
                  <a:pt x="240091" y="259127"/>
                  <a:pt x="239644" y="259574"/>
                  <a:pt x="239271" y="260021"/>
                </a:cubicBezTo>
                <a:cubicBezTo>
                  <a:pt x="238823" y="260543"/>
                  <a:pt x="238450" y="261065"/>
                  <a:pt x="238003" y="261586"/>
                </a:cubicBezTo>
                <a:cubicBezTo>
                  <a:pt x="237555" y="262182"/>
                  <a:pt x="237182" y="262779"/>
                  <a:pt x="236735" y="263449"/>
                </a:cubicBezTo>
                <a:cubicBezTo>
                  <a:pt x="236287" y="264120"/>
                  <a:pt x="235914" y="264791"/>
                  <a:pt x="235467" y="265461"/>
                </a:cubicBezTo>
                <a:cubicBezTo>
                  <a:pt x="235019" y="266206"/>
                  <a:pt x="234646" y="266952"/>
                  <a:pt x="234199" y="267697"/>
                </a:cubicBezTo>
                <a:cubicBezTo>
                  <a:pt x="233826" y="268442"/>
                  <a:pt x="233453" y="269187"/>
                  <a:pt x="233080" y="269932"/>
                </a:cubicBezTo>
                <a:cubicBezTo>
                  <a:pt x="232632" y="270827"/>
                  <a:pt x="232259" y="271721"/>
                  <a:pt x="231812" y="272615"/>
                </a:cubicBezTo>
                <a:cubicBezTo>
                  <a:pt x="231439" y="273584"/>
                  <a:pt x="230991" y="274553"/>
                  <a:pt x="230618" y="275521"/>
                </a:cubicBezTo>
                <a:cubicBezTo>
                  <a:pt x="230171" y="276565"/>
                  <a:pt x="229798" y="277608"/>
                  <a:pt x="229425" y="278726"/>
                </a:cubicBezTo>
                <a:cubicBezTo>
                  <a:pt x="228978" y="279844"/>
                  <a:pt x="228605" y="280961"/>
                  <a:pt x="228232" y="282079"/>
                </a:cubicBezTo>
                <a:cubicBezTo>
                  <a:pt x="227859" y="283271"/>
                  <a:pt x="227486" y="284464"/>
                  <a:pt x="227113" y="285656"/>
                </a:cubicBezTo>
                <a:cubicBezTo>
                  <a:pt x="226740" y="286923"/>
                  <a:pt x="226367" y="288190"/>
                  <a:pt x="225994" y="289457"/>
                </a:cubicBezTo>
                <a:cubicBezTo>
                  <a:pt x="225621" y="290798"/>
                  <a:pt x="225248" y="292214"/>
                  <a:pt x="224950" y="293555"/>
                </a:cubicBezTo>
                <a:cubicBezTo>
                  <a:pt x="224577" y="294971"/>
                  <a:pt x="224204" y="296387"/>
                  <a:pt x="223906" y="297803"/>
                </a:cubicBezTo>
                <a:cubicBezTo>
                  <a:pt x="223533" y="299293"/>
                  <a:pt x="223234" y="300784"/>
                  <a:pt x="222936" y="302274"/>
                </a:cubicBezTo>
                <a:cubicBezTo>
                  <a:pt x="222265" y="305478"/>
                  <a:pt x="221593" y="308608"/>
                  <a:pt x="221071" y="311813"/>
                </a:cubicBezTo>
                <a:cubicBezTo>
                  <a:pt x="220475" y="315315"/>
                  <a:pt x="219878" y="318817"/>
                  <a:pt x="219430" y="322245"/>
                </a:cubicBezTo>
                <a:cubicBezTo>
                  <a:pt x="218983" y="325152"/>
                  <a:pt x="218610" y="328058"/>
                  <a:pt x="218237" y="330964"/>
                </a:cubicBezTo>
                <a:cubicBezTo>
                  <a:pt x="217789" y="334914"/>
                  <a:pt x="217342" y="338938"/>
                  <a:pt x="216969" y="342887"/>
                </a:cubicBezTo>
                <a:cubicBezTo>
                  <a:pt x="216521" y="347135"/>
                  <a:pt x="216148" y="351383"/>
                  <a:pt x="215776" y="355630"/>
                </a:cubicBezTo>
                <a:cubicBezTo>
                  <a:pt x="215477" y="360101"/>
                  <a:pt x="215179" y="364647"/>
                  <a:pt x="214880" y="369193"/>
                </a:cubicBezTo>
                <a:cubicBezTo>
                  <a:pt x="214508" y="376049"/>
                  <a:pt x="208615" y="381265"/>
                  <a:pt x="201753" y="380818"/>
                </a:cubicBezTo>
                <a:cubicBezTo>
                  <a:pt x="194891" y="380445"/>
                  <a:pt x="189670" y="374558"/>
                  <a:pt x="190117" y="367702"/>
                </a:cubicBezTo>
                <a:cubicBezTo>
                  <a:pt x="190490" y="361517"/>
                  <a:pt x="190863" y="355332"/>
                  <a:pt x="191385" y="349221"/>
                </a:cubicBezTo>
                <a:cubicBezTo>
                  <a:pt x="191684" y="346241"/>
                  <a:pt x="191908" y="343334"/>
                  <a:pt x="192206" y="340428"/>
                </a:cubicBezTo>
                <a:cubicBezTo>
                  <a:pt x="192504" y="337596"/>
                  <a:pt x="192803" y="334839"/>
                  <a:pt x="193101" y="332007"/>
                </a:cubicBezTo>
                <a:cubicBezTo>
                  <a:pt x="193399" y="329325"/>
                  <a:pt x="193772" y="326642"/>
                  <a:pt x="194071" y="323959"/>
                </a:cubicBezTo>
                <a:cubicBezTo>
                  <a:pt x="194294" y="322171"/>
                  <a:pt x="194593" y="320457"/>
                  <a:pt x="194816" y="318743"/>
                </a:cubicBezTo>
                <a:cubicBezTo>
                  <a:pt x="195189" y="316209"/>
                  <a:pt x="195562" y="313750"/>
                  <a:pt x="196010" y="311216"/>
                </a:cubicBezTo>
                <a:cubicBezTo>
                  <a:pt x="196383" y="308832"/>
                  <a:pt x="196756" y="306447"/>
                  <a:pt x="197203" y="303988"/>
                </a:cubicBezTo>
                <a:cubicBezTo>
                  <a:pt x="197651" y="301752"/>
                  <a:pt x="198098" y="299442"/>
                  <a:pt x="198620" y="297132"/>
                </a:cubicBezTo>
                <a:cubicBezTo>
                  <a:pt x="199068" y="294971"/>
                  <a:pt x="199515" y="292810"/>
                  <a:pt x="200038" y="290574"/>
                </a:cubicBezTo>
                <a:cubicBezTo>
                  <a:pt x="200560" y="288488"/>
                  <a:pt x="201082" y="286476"/>
                  <a:pt x="201604" y="284389"/>
                </a:cubicBezTo>
                <a:cubicBezTo>
                  <a:pt x="202126" y="282377"/>
                  <a:pt x="202723" y="280440"/>
                  <a:pt x="203319" y="278502"/>
                </a:cubicBezTo>
                <a:cubicBezTo>
                  <a:pt x="203916" y="276565"/>
                  <a:pt x="204513" y="274702"/>
                  <a:pt x="205110" y="272839"/>
                </a:cubicBezTo>
                <a:cubicBezTo>
                  <a:pt x="205706" y="271125"/>
                  <a:pt x="206378" y="269336"/>
                  <a:pt x="207049" y="267548"/>
                </a:cubicBezTo>
                <a:cubicBezTo>
                  <a:pt x="207720" y="265908"/>
                  <a:pt x="208391" y="264269"/>
                  <a:pt x="209137" y="262629"/>
                </a:cubicBezTo>
                <a:cubicBezTo>
                  <a:pt x="209809" y="260990"/>
                  <a:pt x="210554" y="259425"/>
                  <a:pt x="211300" y="257935"/>
                </a:cubicBezTo>
                <a:cubicBezTo>
                  <a:pt x="211673" y="257190"/>
                  <a:pt x="212046" y="256519"/>
                  <a:pt x="212419" y="255848"/>
                </a:cubicBezTo>
                <a:cubicBezTo>
                  <a:pt x="212643" y="255401"/>
                  <a:pt x="212941" y="254879"/>
                  <a:pt x="213240" y="254358"/>
                </a:cubicBezTo>
                <a:cubicBezTo>
                  <a:pt x="211524" y="254060"/>
                  <a:pt x="209809" y="253762"/>
                  <a:pt x="208093" y="253538"/>
                </a:cubicBezTo>
                <a:cubicBezTo>
                  <a:pt x="204214" y="252942"/>
                  <a:pt x="200336" y="252495"/>
                  <a:pt x="196383" y="252197"/>
                </a:cubicBezTo>
                <a:cubicBezTo>
                  <a:pt x="192504" y="251973"/>
                  <a:pt x="188551" y="251824"/>
                  <a:pt x="184673" y="251824"/>
                </a:cubicBezTo>
                <a:cubicBezTo>
                  <a:pt x="180794" y="251824"/>
                  <a:pt x="176841" y="251899"/>
                  <a:pt x="172962" y="252197"/>
                </a:cubicBezTo>
                <a:cubicBezTo>
                  <a:pt x="169009" y="252495"/>
                  <a:pt x="165131" y="252942"/>
                  <a:pt x="161252" y="253538"/>
                </a:cubicBezTo>
                <a:cubicBezTo>
                  <a:pt x="159537" y="253762"/>
                  <a:pt x="157821" y="254060"/>
                  <a:pt x="156106" y="254358"/>
                </a:cubicBezTo>
                <a:cubicBezTo>
                  <a:pt x="156404" y="254879"/>
                  <a:pt x="156702" y="255401"/>
                  <a:pt x="157001" y="255848"/>
                </a:cubicBezTo>
                <a:cubicBezTo>
                  <a:pt x="157299" y="256519"/>
                  <a:pt x="157672" y="257190"/>
                  <a:pt x="158045" y="257935"/>
                </a:cubicBezTo>
                <a:cubicBezTo>
                  <a:pt x="158791" y="259425"/>
                  <a:pt x="159537" y="260990"/>
                  <a:pt x="160208" y="262629"/>
                </a:cubicBezTo>
                <a:cubicBezTo>
                  <a:pt x="160954" y="264269"/>
                  <a:pt x="161625" y="265908"/>
                  <a:pt x="162296" y="267548"/>
                </a:cubicBezTo>
                <a:cubicBezTo>
                  <a:pt x="162968" y="269336"/>
                  <a:pt x="163639" y="271125"/>
                  <a:pt x="164236" y="272839"/>
                </a:cubicBezTo>
                <a:cubicBezTo>
                  <a:pt x="164832" y="274702"/>
                  <a:pt x="165429" y="276565"/>
                  <a:pt x="166026" y="278502"/>
                </a:cubicBezTo>
                <a:cubicBezTo>
                  <a:pt x="166622" y="280440"/>
                  <a:pt x="167219" y="282377"/>
                  <a:pt x="167741" y="284389"/>
                </a:cubicBezTo>
                <a:cubicBezTo>
                  <a:pt x="168263" y="286476"/>
                  <a:pt x="168785" y="288488"/>
                  <a:pt x="169308" y="290574"/>
                </a:cubicBezTo>
                <a:cubicBezTo>
                  <a:pt x="169830" y="292810"/>
                  <a:pt x="170277" y="294971"/>
                  <a:pt x="170725" y="297132"/>
                </a:cubicBezTo>
                <a:cubicBezTo>
                  <a:pt x="171247" y="299442"/>
                  <a:pt x="171694" y="301752"/>
                  <a:pt x="172142" y="303988"/>
                </a:cubicBezTo>
                <a:cubicBezTo>
                  <a:pt x="172589" y="306447"/>
                  <a:pt x="172962" y="308832"/>
                  <a:pt x="173410" y="311216"/>
                </a:cubicBezTo>
                <a:cubicBezTo>
                  <a:pt x="173783" y="313750"/>
                  <a:pt x="174156" y="316209"/>
                  <a:pt x="174529" y="318743"/>
                </a:cubicBezTo>
                <a:cubicBezTo>
                  <a:pt x="175200" y="323140"/>
                  <a:pt x="175722" y="327611"/>
                  <a:pt x="176244" y="332007"/>
                </a:cubicBezTo>
                <a:cubicBezTo>
                  <a:pt x="176915" y="337745"/>
                  <a:pt x="177438" y="343483"/>
                  <a:pt x="177960" y="349221"/>
                </a:cubicBezTo>
                <a:cubicBezTo>
                  <a:pt x="178482" y="355332"/>
                  <a:pt x="178929" y="361517"/>
                  <a:pt x="179228" y="367702"/>
                </a:cubicBezTo>
                <a:cubicBezTo>
                  <a:pt x="179675" y="374558"/>
                  <a:pt x="174454" y="380445"/>
                  <a:pt x="167592" y="380818"/>
                </a:cubicBezTo>
                <a:cubicBezTo>
                  <a:pt x="160730" y="381265"/>
                  <a:pt x="154838" y="376049"/>
                  <a:pt x="154465" y="369193"/>
                </a:cubicBezTo>
                <a:cubicBezTo>
                  <a:pt x="154166" y="364647"/>
                  <a:pt x="153868" y="360101"/>
                  <a:pt x="153570" y="355630"/>
                </a:cubicBezTo>
                <a:cubicBezTo>
                  <a:pt x="153197" y="351383"/>
                  <a:pt x="152824" y="347135"/>
                  <a:pt x="152451" y="342887"/>
                </a:cubicBezTo>
                <a:cubicBezTo>
                  <a:pt x="152003" y="338938"/>
                  <a:pt x="151556" y="334914"/>
                  <a:pt x="151108" y="330964"/>
                </a:cubicBezTo>
                <a:cubicBezTo>
                  <a:pt x="150735" y="328058"/>
                  <a:pt x="150362" y="325152"/>
                  <a:pt x="149915" y="322245"/>
                </a:cubicBezTo>
                <a:cubicBezTo>
                  <a:pt x="149467" y="318817"/>
                  <a:pt x="148871" y="315315"/>
                  <a:pt x="148274" y="311813"/>
                </a:cubicBezTo>
                <a:cubicBezTo>
                  <a:pt x="147752" y="308608"/>
                  <a:pt x="147080" y="305404"/>
                  <a:pt x="146409" y="302274"/>
                </a:cubicBezTo>
                <a:cubicBezTo>
                  <a:pt x="145812" y="299368"/>
                  <a:pt x="145141" y="296387"/>
                  <a:pt x="144395" y="293555"/>
                </a:cubicBezTo>
                <a:cubicBezTo>
                  <a:pt x="143799" y="290872"/>
                  <a:pt x="143053" y="288264"/>
                  <a:pt x="142232" y="285656"/>
                </a:cubicBezTo>
                <a:cubicBezTo>
                  <a:pt x="141859" y="284464"/>
                  <a:pt x="141486" y="283271"/>
                  <a:pt x="141113" y="282079"/>
                </a:cubicBezTo>
                <a:cubicBezTo>
                  <a:pt x="140741" y="280961"/>
                  <a:pt x="140368" y="279844"/>
                  <a:pt x="139920" y="278726"/>
                </a:cubicBezTo>
                <a:cubicBezTo>
                  <a:pt x="139547" y="277608"/>
                  <a:pt x="139174" y="276565"/>
                  <a:pt x="138727" y="275521"/>
                </a:cubicBezTo>
                <a:cubicBezTo>
                  <a:pt x="138354" y="274553"/>
                  <a:pt x="137906" y="273584"/>
                  <a:pt x="137533" y="272615"/>
                </a:cubicBezTo>
                <a:cubicBezTo>
                  <a:pt x="137086" y="271721"/>
                  <a:pt x="136713" y="270827"/>
                  <a:pt x="136265" y="269932"/>
                </a:cubicBezTo>
                <a:cubicBezTo>
                  <a:pt x="135892" y="269187"/>
                  <a:pt x="135519" y="268442"/>
                  <a:pt x="135146" y="267697"/>
                </a:cubicBezTo>
                <a:cubicBezTo>
                  <a:pt x="134699" y="266952"/>
                  <a:pt x="134326" y="266206"/>
                  <a:pt x="133878" y="265461"/>
                </a:cubicBezTo>
                <a:cubicBezTo>
                  <a:pt x="133431" y="264791"/>
                  <a:pt x="133058" y="264120"/>
                  <a:pt x="132611" y="263449"/>
                </a:cubicBezTo>
                <a:cubicBezTo>
                  <a:pt x="132163" y="262779"/>
                  <a:pt x="131790" y="262182"/>
                  <a:pt x="131343" y="261586"/>
                </a:cubicBezTo>
                <a:cubicBezTo>
                  <a:pt x="130895" y="261065"/>
                  <a:pt x="130522" y="260543"/>
                  <a:pt x="130075" y="260021"/>
                </a:cubicBezTo>
                <a:cubicBezTo>
                  <a:pt x="129702" y="259574"/>
                  <a:pt x="129254" y="259127"/>
                  <a:pt x="128881" y="258680"/>
                </a:cubicBezTo>
                <a:cubicBezTo>
                  <a:pt x="128508" y="258307"/>
                  <a:pt x="128061" y="257935"/>
                  <a:pt x="127688" y="257562"/>
                </a:cubicBezTo>
                <a:cubicBezTo>
                  <a:pt x="127315" y="257190"/>
                  <a:pt x="126942" y="256891"/>
                  <a:pt x="126569" y="256593"/>
                </a:cubicBezTo>
                <a:cubicBezTo>
                  <a:pt x="118588" y="250408"/>
                  <a:pt x="120975" y="237740"/>
                  <a:pt x="130671" y="234908"/>
                </a:cubicBezTo>
                <a:cubicBezTo>
                  <a:pt x="135146" y="233567"/>
                  <a:pt x="139622" y="232449"/>
                  <a:pt x="144097" y="231406"/>
                </a:cubicBezTo>
                <a:cubicBezTo>
                  <a:pt x="148572" y="230437"/>
                  <a:pt x="153122" y="229617"/>
                  <a:pt x="157597" y="228947"/>
                </a:cubicBezTo>
                <a:cubicBezTo>
                  <a:pt x="162147" y="228276"/>
                  <a:pt x="166622" y="227829"/>
                  <a:pt x="171172" y="227456"/>
                </a:cubicBezTo>
                <a:cubicBezTo>
                  <a:pt x="175647" y="227158"/>
                  <a:pt x="180123" y="227009"/>
                  <a:pt x="184673" y="227009"/>
                </a:cubicBezTo>
                <a:close/>
              </a:path>
              <a:path w="369275" h="607851">
                <a:moveTo>
                  <a:pt x="184638" y="0"/>
                </a:moveTo>
                <a:cubicBezTo>
                  <a:pt x="244994" y="0"/>
                  <a:pt x="301546" y="29424"/>
                  <a:pt x="336088" y="78887"/>
                </a:cubicBezTo>
                <a:cubicBezTo>
                  <a:pt x="370631" y="128350"/>
                  <a:pt x="378763" y="191444"/>
                  <a:pt x="357873" y="248058"/>
                </a:cubicBezTo>
                <a:cubicBezTo>
                  <a:pt x="336461" y="306087"/>
                  <a:pt x="272822" y="336703"/>
                  <a:pt x="262900" y="410227"/>
                </a:cubicBezTo>
                <a:cubicBezTo>
                  <a:pt x="266555" y="409259"/>
                  <a:pt x="270286" y="408365"/>
                  <a:pt x="273941" y="407471"/>
                </a:cubicBezTo>
                <a:cubicBezTo>
                  <a:pt x="280581" y="405757"/>
                  <a:pt x="287370" y="409855"/>
                  <a:pt x="289012" y="416484"/>
                </a:cubicBezTo>
                <a:cubicBezTo>
                  <a:pt x="290653" y="423114"/>
                  <a:pt x="286624" y="429893"/>
                  <a:pt x="279984" y="431532"/>
                </a:cubicBezTo>
                <a:cubicBezTo>
                  <a:pt x="218434" y="446877"/>
                  <a:pt x="156884" y="462222"/>
                  <a:pt x="95334" y="477642"/>
                </a:cubicBezTo>
                <a:cubicBezTo>
                  <a:pt x="88694" y="479281"/>
                  <a:pt x="81905" y="475258"/>
                  <a:pt x="80263" y="468554"/>
                </a:cubicBezTo>
                <a:cubicBezTo>
                  <a:pt x="78622" y="461924"/>
                  <a:pt x="82651" y="455220"/>
                  <a:pt x="89291" y="453507"/>
                </a:cubicBezTo>
                <a:cubicBezTo>
                  <a:pt x="139575" y="440992"/>
                  <a:pt x="189860" y="428403"/>
                  <a:pt x="240145" y="415888"/>
                </a:cubicBezTo>
                <a:cubicBezTo>
                  <a:pt x="238354" y="413132"/>
                  <a:pt x="237757" y="410599"/>
                  <a:pt x="238205" y="407396"/>
                </a:cubicBezTo>
                <a:cubicBezTo>
                  <a:pt x="238876" y="402182"/>
                  <a:pt x="239772" y="397116"/>
                  <a:pt x="240965" y="392051"/>
                </a:cubicBezTo>
                <a:cubicBezTo>
                  <a:pt x="242084" y="387134"/>
                  <a:pt x="243427" y="382367"/>
                  <a:pt x="245069" y="377674"/>
                </a:cubicBezTo>
                <a:cubicBezTo>
                  <a:pt x="246561" y="373130"/>
                  <a:pt x="248277" y="368660"/>
                  <a:pt x="250216" y="364265"/>
                </a:cubicBezTo>
                <a:cubicBezTo>
                  <a:pt x="252007" y="360019"/>
                  <a:pt x="254021" y="355848"/>
                  <a:pt x="256185" y="351751"/>
                </a:cubicBezTo>
                <a:cubicBezTo>
                  <a:pt x="258274" y="347877"/>
                  <a:pt x="260587" y="344004"/>
                  <a:pt x="262900" y="340205"/>
                </a:cubicBezTo>
                <a:cubicBezTo>
                  <a:pt x="265212" y="336554"/>
                  <a:pt x="267600" y="332979"/>
                  <a:pt x="270062" y="329403"/>
                </a:cubicBezTo>
                <a:cubicBezTo>
                  <a:pt x="272449" y="325977"/>
                  <a:pt x="274986" y="322624"/>
                  <a:pt x="277522" y="319347"/>
                </a:cubicBezTo>
                <a:cubicBezTo>
                  <a:pt x="279984" y="316069"/>
                  <a:pt x="282521" y="312941"/>
                  <a:pt x="285058" y="309812"/>
                </a:cubicBezTo>
                <a:cubicBezTo>
                  <a:pt x="287594" y="306758"/>
                  <a:pt x="290056" y="303704"/>
                  <a:pt x="292593" y="300724"/>
                </a:cubicBezTo>
                <a:cubicBezTo>
                  <a:pt x="294906" y="297968"/>
                  <a:pt x="297218" y="295211"/>
                  <a:pt x="299531" y="292530"/>
                </a:cubicBezTo>
                <a:cubicBezTo>
                  <a:pt x="300725" y="291114"/>
                  <a:pt x="301919" y="289699"/>
                  <a:pt x="303038" y="288284"/>
                </a:cubicBezTo>
                <a:cubicBezTo>
                  <a:pt x="305351" y="285528"/>
                  <a:pt x="307663" y="282771"/>
                  <a:pt x="309827" y="279941"/>
                </a:cubicBezTo>
                <a:cubicBezTo>
                  <a:pt x="311990" y="277259"/>
                  <a:pt x="314079" y="274577"/>
                  <a:pt x="316168" y="271821"/>
                </a:cubicBezTo>
                <a:cubicBezTo>
                  <a:pt x="318108" y="269214"/>
                  <a:pt x="320048" y="266532"/>
                  <a:pt x="321838" y="263776"/>
                </a:cubicBezTo>
                <a:cubicBezTo>
                  <a:pt x="323554" y="261169"/>
                  <a:pt x="325270" y="258487"/>
                  <a:pt x="326837" y="255731"/>
                </a:cubicBezTo>
                <a:cubicBezTo>
                  <a:pt x="328329" y="253124"/>
                  <a:pt x="329747" y="250442"/>
                  <a:pt x="331090" y="247686"/>
                </a:cubicBezTo>
                <a:cubicBezTo>
                  <a:pt x="332358" y="245004"/>
                  <a:pt x="333552" y="242248"/>
                  <a:pt x="334596" y="239492"/>
                </a:cubicBezTo>
                <a:cubicBezTo>
                  <a:pt x="352651" y="190550"/>
                  <a:pt x="345563" y="135873"/>
                  <a:pt x="315721" y="93115"/>
                </a:cubicBezTo>
                <a:cubicBezTo>
                  <a:pt x="285804" y="50282"/>
                  <a:pt x="236862" y="24806"/>
                  <a:pt x="184638" y="24806"/>
                </a:cubicBezTo>
                <a:cubicBezTo>
                  <a:pt x="132413" y="24806"/>
                  <a:pt x="83471" y="50282"/>
                  <a:pt x="53554" y="93115"/>
                </a:cubicBezTo>
                <a:cubicBezTo>
                  <a:pt x="23712" y="135873"/>
                  <a:pt x="16624" y="190550"/>
                  <a:pt x="34679" y="239492"/>
                </a:cubicBezTo>
                <a:cubicBezTo>
                  <a:pt x="35425" y="241428"/>
                  <a:pt x="36246" y="243365"/>
                  <a:pt x="37066" y="245302"/>
                </a:cubicBezTo>
                <a:cubicBezTo>
                  <a:pt x="37962" y="247239"/>
                  <a:pt x="38857" y="249175"/>
                  <a:pt x="39827" y="251038"/>
                </a:cubicBezTo>
                <a:cubicBezTo>
                  <a:pt x="40871" y="252975"/>
                  <a:pt x="41916" y="254837"/>
                  <a:pt x="43035" y="256699"/>
                </a:cubicBezTo>
                <a:cubicBezTo>
                  <a:pt x="44154" y="258636"/>
                  <a:pt x="45273" y="260498"/>
                  <a:pt x="46541" y="262361"/>
                </a:cubicBezTo>
                <a:cubicBezTo>
                  <a:pt x="47810" y="264297"/>
                  <a:pt x="49078" y="266234"/>
                  <a:pt x="50421" y="268096"/>
                </a:cubicBezTo>
                <a:cubicBezTo>
                  <a:pt x="51241" y="269288"/>
                  <a:pt x="52062" y="270406"/>
                  <a:pt x="52957" y="271598"/>
                </a:cubicBezTo>
                <a:cubicBezTo>
                  <a:pt x="54375" y="273534"/>
                  <a:pt x="55867" y="275471"/>
                  <a:pt x="57359" y="277333"/>
                </a:cubicBezTo>
                <a:cubicBezTo>
                  <a:pt x="58851" y="279345"/>
                  <a:pt x="60418" y="281281"/>
                  <a:pt x="61985" y="283144"/>
                </a:cubicBezTo>
                <a:cubicBezTo>
                  <a:pt x="63626" y="285155"/>
                  <a:pt x="65267" y="287092"/>
                  <a:pt x="66909" y="289103"/>
                </a:cubicBezTo>
                <a:cubicBezTo>
                  <a:pt x="68774" y="291338"/>
                  <a:pt x="70714" y="293573"/>
                  <a:pt x="72579" y="295882"/>
                </a:cubicBezTo>
                <a:cubicBezTo>
                  <a:pt x="74593" y="298191"/>
                  <a:pt x="76608" y="300575"/>
                  <a:pt x="78547" y="302959"/>
                </a:cubicBezTo>
                <a:cubicBezTo>
                  <a:pt x="80338" y="305119"/>
                  <a:pt x="82128" y="307205"/>
                  <a:pt x="83844" y="309365"/>
                </a:cubicBezTo>
                <a:cubicBezTo>
                  <a:pt x="85635" y="311600"/>
                  <a:pt x="87425" y="313760"/>
                  <a:pt x="89216" y="315995"/>
                </a:cubicBezTo>
                <a:cubicBezTo>
                  <a:pt x="91007" y="318304"/>
                  <a:pt x="92797" y="320613"/>
                  <a:pt x="94513" y="322922"/>
                </a:cubicBezTo>
                <a:cubicBezTo>
                  <a:pt x="96304" y="325306"/>
                  <a:pt x="98020" y="327764"/>
                  <a:pt x="99736" y="330223"/>
                </a:cubicBezTo>
                <a:cubicBezTo>
                  <a:pt x="101526" y="332681"/>
                  <a:pt x="103167" y="335214"/>
                  <a:pt x="104883" y="337821"/>
                </a:cubicBezTo>
                <a:cubicBezTo>
                  <a:pt x="105928" y="339460"/>
                  <a:pt x="106898" y="341024"/>
                  <a:pt x="107868" y="342737"/>
                </a:cubicBezTo>
                <a:cubicBezTo>
                  <a:pt x="109509" y="345419"/>
                  <a:pt x="111076" y="348175"/>
                  <a:pt x="112642" y="350931"/>
                </a:cubicBezTo>
                <a:cubicBezTo>
                  <a:pt x="114135" y="353762"/>
                  <a:pt x="115627" y="356667"/>
                  <a:pt x="116970" y="359572"/>
                </a:cubicBezTo>
                <a:cubicBezTo>
                  <a:pt x="118387" y="362627"/>
                  <a:pt x="119730" y="365681"/>
                  <a:pt x="120998" y="368735"/>
                </a:cubicBezTo>
                <a:cubicBezTo>
                  <a:pt x="122267" y="371938"/>
                  <a:pt x="123386" y="375141"/>
                  <a:pt x="124505" y="378344"/>
                </a:cubicBezTo>
                <a:cubicBezTo>
                  <a:pt x="125549" y="381697"/>
                  <a:pt x="126519" y="385049"/>
                  <a:pt x="127415" y="388401"/>
                </a:cubicBezTo>
                <a:cubicBezTo>
                  <a:pt x="129131" y="395031"/>
                  <a:pt x="125102" y="401809"/>
                  <a:pt x="118462" y="403523"/>
                </a:cubicBezTo>
                <a:cubicBezTo>
                  <a:pt x="111822" y="405236"/>
                  <a:pt x="105033" y="401213"/>
                  <a:pt x="103391" y="394584"/>
                </a:cubicBezTo>
                <a:cubicBezTo>
                  <a:pt x="87276" y="332085"/>
                  <a:pt x="31247" y="301767"/>
                  <a:pt x="11402" y="248058"/>
                </a:cubicBezTo>
                <a:cubicBezTo>
                  <a:pt x="-9488" y="191444"/>
                  <a:pt x="-1356" y="128350"/>
                  <a:pt x="33187" y="78887"/>
                </a:cubicBezTo>
                <a:cubicBezTo>
                  <a:pt x="67729" y="29424"/>
                  <a:pt x="124281" y="0"/>
                  <a:pt x="184638" y="0"/>
                </a:cubicBezTo>
              </a:path>
            </a:pathLst>
          </a:custGeom>
          <a:solidFill>
            <a:schemeClr val="accent1">
              <a:alpha val="100000"/>
              <a:lumMod val="75000"/>
            </a:schemeClr>
          </a:solidFill>
        </p:spPr>
      </p:sp>
      <p:sp>
        <p:nvSpPr>
          <p:cNvPr id="7" name="Freeform 7"/>
          <p:cNvSpPr/>
          <p:nvPr/>
        </p:nvSpPr>
        <p:spPr>
          <a:xfrm>
            <a:off x="6074770" y="2915706"/>
            <a:ext cx="238942" cy="219988"/>
          </a:xfrm>
          <a:custGeom>
            <a:avLst/>
            <a:gdLst/>
            <a:ahLst/>
            <a:cxnLst/>
            <a:rect l="l" t="t" r="r" b="b"/>
            <a:pathLst>
              <a:path w="580" h="535">
                <a:moveTo>
                  <a:pt x="164" y="525"/>
                </a:moveTo>
                <a:cubicBezTo>
                  <a:pt x="172" y="534"/>
                  <a:pt x="186" y="535"/>
                  <a:pt x="196" y="526"/>
                </a:cubicBezTo>
                <a:lnTo>
                  <a:pt x="570" y="187"/>
                </a:lnTo>
                <a:cubicBezTo>
                  <a:pt x="579" y="179"/>
                  <a:pt x="580" y="165"/>
                  <a:pt x="572" y="155"/>
                </a:cubicBezTo>
                <a:lnTo>
                  <a:pt x="475" y="49"/>
                </a:lnTo>
                <a:cubicBezTo>
                  <a:pt x="466" y="39"/>
                  <a:pt x="452" y="39"/>
                  <a:pt x="443" y="47"/>
                </a:cubicBezTo>
                <a:lnTo>
                  <a:pt x="124" y="335"/>
                </a:lnTo>
                <a:cubicBezTo>
                  <a:pt x="115" y="344"/>
                  <a:pt x="114" y="358"/>
                  <a:pt x="123" y="367"/>
                </a:cubicBezTo>
                <a:lnTo>
                  <a:pt x="175" y="425"/>
                </a:lnTo>
                <a:cubicBezTo>
                  <a:pt x="183" y="434"/>
                  <a:pt x="198" y="435"/>
                  <a:pt x="207" y="426"/>
                </a:cubicBezTo>
                <a:lnTo>
                  <a:pt x="341" y="305"/>
                </a:lnTo>
                <a:cubicBezTo>
                  <a:pt x="350" y="297"/>
                  <a:pt x="351" y="282"/>
                  <a:pt x="343" y="273"/>
                </a:cubicBezTo>
                <a:lnTo>
                  <a:pt x="327" y="256"/>
                </a:lnTo>
                <a:lnTo>
                  <a:pt x="193" y="378"/>
                </a:lnTo>
                <a:lnTo>
                  <a:pt x="172" y="354"/>
                </a:lnTo>
                <a:lnTo>
                  <a:pt x="457" y="96"/>
                </a:lnTo>
                <a:lnTo>
                  <a:pt x="523" y="169"/>
                </a:lnTo>
                <a:lnTo>
                  <a:pt x="182" y="478"/>
                </a:lnTo>
                <a:lnTo>
                  <a:pt x="58" y="340"/>
                </a:lnTo>
                <a:lnTo>
                  <a:pt x="404" y="26"/>
                </a:lnTo>
                <a:lnTo>
                  <a:pt x="389" y="10"/>
                </a:lnTo>
                <a:cubicBezTo>
                  <a:pt x="380" y="0"/>
                  <a:pt x="366" y="0"/>
                  <a:pt x="357" y="8"/>
                </a:cubicBezTo>
                <a:lnTo>
                  <a:pt x="10" y="322"/>
                </a:lnTo>
                <a:cubicBezTo>
                  <a:pt x="1" y="330"/>
                  <a:pt x="0" y="344"/>
                  <a:pt x="9" y="354"/>
                </a:cubicBezTo>
                <a:lnTo>
                  <a:pt x="164" y="525"/>
                </a:lnTo>
              </a:path>
            </a:pathLst>
          </a:custGeom>
          <a:solidFill>
            <a:schemeClr val="accent1">
              <a:alpha val="100000"/>
              <a:lumMod val="75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6005332" y="1730690"/>
            <a:ext cx="1934724" cy="9880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9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教师示范听觉筒教具操作，通过听辨声音的高低、强弱等，培养幼儿听觉辨识与感知能力，促进听力发展与音乐节奏感的形成。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359162" y="1358716"/>
            <a:ext cx="1489034" cy="3288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1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听觉筒操作展示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005332" y="3233235"/>
            <a:ext cx="1934724" cy="9880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9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教师规范展示听觉教育活动，结合听觉筒教具，引导幼儿听辨声音，提升听觉感知与辨识能力，培养音乐节奏感与听力发展。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359162" y="2861260"/>
            <a:ext cx="1489034" cy="3288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1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听教活动规范展示</a:t>
            </a:r>
            <a:endParaRPr lang="en-US" sz="1100"/>
          </a:p>
        </p:txBody>
      </p:sp>
      <p:sp>
        <p:nvSpPr>
          <p:cNvPr id="400003" name="AutoShape 12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设计实施听觉教育活动</a:t>
            </a:r>
            <a:endParaRPr lang="en-US"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3" name="TextBox 3"/>
          <p:cNvSpPr txBox="1"/>
          <p:nvPr/>
        </p:nvSpPr>
        <p:spPr>
          <a:xfrm>
            <a:off x="545660" y="1010703"/>
            <a:ext cx="4810726" cy="6328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74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嗅觉筒操作展示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45660" y="1495649"/>
            <a:ext cx="4810726" cy="9458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教师示范嗅觉筒教具使用，让幼儿通过嗅觉辨识不同气味，培养嗅觉灵敏度与辨识能力，同时引导他们正确认识各种气味。</a:t>
            </a:r>
            <a:endParaRPr lang="en-US" sz="10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92628" y="2821166"/>
            <a:ext cx="4661029" cy="6328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74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嗅觉味觉教育活动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92628" y="3318947"/>
            <a:ext cx="4865162" cy="9458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教师规范展示嗅觉与味觉教育活动，结合嗅觉筒教具，让幼儿通过闻嗅体验气味辨识，结合味觉感受，增强感官认知与食物探索兴趣。</a:t>
            </a:r>
            <a:endParaRPr lang="en-US" sz="10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alphaModFix amt="70000"/>
          </a:blip>
          <a:srcRect/>
          <a:stretch>
            <a:fillRect/>
          </a:stretch>
        </p:blipFill>
        <p:spPr>
          <a:xfrm>
            <a:off x="5574475" y="928145"/>
            <a:ext cx="2628774" cy="3505032"/>
          </a:xfrm>
          <a:prstGeom prst="rect">
            <a:avLst/>
          </a:prstGeom>
        </p:spPr>
      </p:pic>
      <p:sp>
        <p:nvSpPr>
          <p:cNvPr id="400003" name="AutoShape 8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设计实施嗅觉与味觉教育活动</a:t>
            </a:r>
            <a:endParaRPr lang="en-US" sz="11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2909811" y="834732"/>
            <a:ext cx="325333" cy="14782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428750" y="0"/>
                </a:lnTo>
                <a:lnTo>
                  <a:pt x="1905000" y="1905000"/>
                </a:lnTo>
                <a:lnTo>
                  <a:pt x="476250" y="19050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000"/>
              <a:lumMod val="75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337474" y="982552"/>
            <a:ext cx="8034712" cy="3357212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alphaModFix amt="100000"/>
          </a:blip>
          <a:srcRect l="25063" r="25063"/>
          <a:stretch>
            <a:fillRect/>
          </a:stretch>
        </p:blipFill>
        <p:spPr>
          <a:xfrm>
            <a:off x="529129" y="834732"/>
            <a:ext cx="2628774" cy="3505032"/>
          </a:xfrm>
          <a:prstGeom prst="parallelogram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396767" y="1234159"/>
            <a:ext cx="4620250" cy="53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2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温觉板操作展示</a:t>
            </a:r>
            <a:endParaRPr lang="en-US" sz="12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396767" y="1645924"/>
            <a:ext cx="4458142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7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教师示范温觉板教具操作，让幼儿通过触摸感受不同温度，培养触觉辨识与感知能力，提升他们对温度变化的敏感度。</a:t>
            </a:r>
            <a:endParaRPr lang="en-US" sz="97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396767" y="2702770"/>
            <a:ext cx="4458142" cy="53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2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触觉教育活动展示</a:t>
            </a:r>
            <a:endParaRPr lang="en-US" sz="12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396767" y="3169554"/>
            <a:ext cx="4458142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7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教师规范展示触觉教育活动，结合温觉板教具，引导幼儿触摸感知温度差异，培养精细触觉辨识力，提升感官感知敏感度。</a:t>
            </a:r>
            <a:endParaRPr lang="en-US" sz="97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0003" name="AutoShape 10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设计实施触觉教育活动</a:t>
            </a:r>
            <a:endParaRPr lang="en-US" sz="11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3" name="AutoShape 3"/>
          <p:cNvSpPr/>
          <p:nvPr/>
        </p:nvSpPr>
        <p:spPr>
          <a:xfrm>
            <a:off x="452768" y="1565278"/>
            <a:ext cx="1442488" cy="3337080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3633586" y="1565278"/>
            <a:ext cx="1442488" cy="3328371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3633586" y="908841"/>
            <a:ext cx="1442488" cy="144248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6839476" y="1565278"/>
            <a:ext cx="1442488" cy="3328371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6839476" y="908841"/>
            <a:ext cx="1442488" cy="1442488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6927405" y="996770"/>
            <a:ext cx="1266629" cy="126662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5221284" y="1565278"/>
            <a:ext cx="1442488" cy="3328371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5221284" y="908841"/>
            <a:ext cx="1442488" cy="1442488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5309213" y="996770"/>
            <a:ext cx="1266629" cy="126662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2051076" y="1565278"/>
            <a:ext cx="1442488" cy="3337080"/>
          </a:xfrm>
          <a:prstGeom prst="rect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2051076" y="908841"/>
            <a:ext cx="1442488" cy="1442488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2139005" y="996770"/>
            <a:ext cx="1266629" cy="126662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452768" y="908841"/>
            <a:ext cx="1442488" cy="1442488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540697" y="996770"/>
            <a:ext cx="1266629" cy="126662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7" name="TextBox 17"/>
          <p:cNvSpPr txBox="1"/>
          <p:nvPr/>
        </p:nvSpPr>
        <p:spPr>
          <a:xfrm>
            <a:off x="500862" y="2351328"/>
            <a:ext cx="1346301" cy="7316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感官探索游戏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52768" y="3054973"/>
            <a:ext cx="1442488" cy="15459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幼儿通过触摸、嗅、听、看、移动甚至品尝，来打开身体的感官系统。这种嵌入式的学习方式取得的效果是非常显著的。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079180" y="3054973"/>
            <a:ext cx="1442488" cy="15459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蒙氏教具助力幼儿五感认知，建立实物思维。教师观察幼儿操作，适时引导活动延伸，从实物思维至半抽象、抽象思维。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3661691" y="3054973"/>
            <a:ext cx="1442488" cy="15459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结合幼儿发展需求，教师设计趣味教具操作，如拓印、文字卡结合，促进幼儿思维发展，从图像至文字，提升抽象思维能力。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5249389" y="3054973"/>
            <a:ext cx="1442488" cy="15459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教师以游戏化方式融入数学思维引导，创意搭建与建构区游戏结合，激发幼儿创造力、想象力与动手能力，促进心智全面发展。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867581" y="3054973"/>
            <a:ext cx="1442488" cy="154596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以粉红塔为例，基础操作后教师设计延伸活动，如与对应卡结合、记忆练习等，引导幼儿进行更复杂抽象思维与逻辑推理。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3721515" y="996770"/>
            <a:ext cx="1266629" cy="1266629"/>
          </a:xfrm>
          <a:prstGeom prst="ellipse">
            <a:avLst/>
          </a:prstGeom>
          <a:solidFill>
            <a:schemeClr val="accent1">
              <a:alpha val="100000"/>
              <a:lumMod val="50000"/>
            </a:schemeClr>
          </a:solidFill>
        </p:spPr>
      </p:sp>
      <p:sp>
        <p:nvSpPr>
          <p:cNvPr id="24" name="TextBox 24"/>
          <p:cNvSpPr txBox="1"/>
          <p:nvPr/>
        </p:nvSpPr>
        <p:spPr>
          <a:xfrm>
            <a:off x="2099169" y="2351328"/>
            <a:ext cx="1346301" cy="7316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教具与思维发展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5269377" y="2351328"/>
            <a:ext cx="1346301" cy="7316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游戏促心智发展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6887569" y="2351328"/>
            <a:ext cx="1346301" cy="7316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粉红塔延伸活动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3681680" y="2351328"/>
            <a:ext cx="1346301" cy="7316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11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教具思维游戏</a:t>
            </a:r>
            <a:endParaRPr lang="en-US" sz="11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927391" y="1432788"/>
            <a:ext cx="493242" cy="39459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0"/>
                </a:moveTo>
                <a:lnTo>
                  <a:pt x="91440" y="0"/>
                </a:lnTo>
                <a:lnTo>
                  <a:pt x="0" y="45720"/>
                </a:lnTo>
                <a:lnTo>
                  <a:pt x="0" y="137160"/>
                </a:lnTo>
                <a:lnTo>
                  <a:pt x="60960" y="121920"/>
                </a:lnTo>
                <a:lnTo>
                  <a:pt x="60960" y="304800"/>
                </a:lnTo>
                <a:lnTo>
                  <a:pt x="243840" y="304800"/>
                </a:lnTo>
                <a:lnTo>
                  <a:pt x="243840" y="121920"/>
                </a:lnTo>
                <a:lnTo>
                  <a:pt x="304800" y="137160"/>
                </a:lnTo>
                <a:lnTo>
                  <a:pt x="304800" y="45720"/>
                </a:lnTo>
                <a:lnTo>
                  <a:pt x="213360" y="0"/>
                </a:lnTo>
                <a:lnTo>
                  <a:pt x="198120" y="0"/>
                </a:lnTo>
                <a:cubicBezTo>
                  <a:pt x="198120" y="25251"/>
                  <a:pt x="177651" y="45720"/>
                  <a:pt x="152400" y="45720"/>
                </a:cubicBezTo>
                <a:cubicBezTo>
                  <a:pt x="127149" y="45720"/>
                  <a:pt x="106680" y="25251"/>
                  <a:pt x="106680" y="0"/>
                </a:cubicBezTo>
                <a:lnTo>
                  <a:pt x="106680" y="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9" name="Freeform 29"/>
          <p:cNvSpPr/>
          <p:nvPr/>
        </p:nvSpPr>
        <p:spPr>
          <a:xfrm>
            <a:off x="2515834" y="1373599"/>
            <a:ext cx="512971" cy="51297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60960" y="167640"/>
                </a:moveTo>
                <a:lnTo>
                  <a:pt x="30480" y="167640"/>
                </a:lnTo>
                <a:cubicBezTo>
                  <a:pt x="13649" y="167640"/>
                  <a:pt x="0" y="153991"/>
                  <a:pt x="0" y="137160"/>
                </a:cubicBezTo>
                <a:lnTo>
                  <a:pt x="0" y="137160"/>
                </a:lnTo>
                <a:lnTo>
                  <a:pt x="0" y="76200"/>
                </a:lnTo>
                <a:cubicBezTo>
                  <a:pt x="0" y="59436"/>
                  <a:pt x="13716" y="45720"/>
                  <a:pt x="30480" y="45720"/>
                </a:cubicBezTo>
                <a:lnTo>
                  <a:pt x="60960" y="45720"/>
                </a:lnTo>
                <a:lnTo>
                  <a:pt x="60960" y="15240"/>
                </a:lnTo>
                <a:lnTo>
                  <a:pt x="274320" y="15240"/>
                </a:lnTo>
                <a:lnTo>
                  <a:pt x="274320" y="167640"/>
                </a:lnTo>
                <a:cubicBezTo>
                  <a:pt x="274320" y="201311"/>
                  <a:pt x="247031" y="228600"/>
                  <a:pt x="213360" y="228600"/>
                </a:cubicBezTo>
                <a:lnTo>
                  <a:pt x="213360" y="228600"/>
                </a:lnTo>
                <a:lnTo>
                  <a:pt x="121920" y="228600"/>
                </a:lnTo>
                <a:cubicBezTo>
                  <a:pt x="88249" y="228600"/>
                  <a:pt x="60960" y="201311"/>
                  <a:pt x="60960" y="167640"/>
                </a:cubicBezTo>
                <a:lnTo>
                  <a:pt x="60960" y="167640"/>
                </a:lnTo>
                <a:close/>
              </a:path>
              <a:path w="304800" h="304800">
                <a:moveTo>
                  <a:pt x="60960" y="137160"/>
                </a:moveTo>
                <a:lnTo>
                  <a:pt x="60960" y="76200"/>
                </a:lnTo>
                <a:lnTo>
                  <a:pt x="30480" y="76200"/>
                </a:lnTo>
                <a:lnTo>
                  <a:pt x="30480" y="137160"/>
                </a:lnTo>
                <a:lnTo>
                  <a:pt x="60960" y="137160"/>
                </a:lnTo>
                <a:close/>
              </a:path>
              <a:path w="304800" h="304800">
                <a:moveTo>
                  <a:pt x="30480" y="259080"/>
                </a:moveTo>
                <a:lnTo>
                  <a:pt x="30480" y="243840"/>
                </a:lnTo>
                <a:lnTo>
                  <a:pt x="304800" y="243840"/>
                </a:lnTo>
                <a:lnTo>
                  <a:pt x="304800" y="259080"/>
                </a:lnTo>
                <a:lnTo>
                  <a:pt x="243840" y="289560"/>
                </a:lnTo>
                <a:lnTo>
                  <a:pt x="91440" y="289560"/>
                </a:lnTo>
                <a:lnTo>
                  <a:pt x="30480" y="25908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0" name="Freeform 30"/>
          <p:cNvSpPr/>
          <p:nvPr/>
        </p:nvSpPr>
        <p:spPr>
          <a:xfrm>
            <a:off x="4063817" y="1274266"/>
            <a:ext cx="582025" cy="58202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80975"/>
                </a:moveTo>
                <a:lnTo>
                  <a:pt x="247650" y="123825"/>
                </a:lnTo>
                <a:lnTo>
                  <a:pt x="247650" y="38100"/>
                </a:lnTo>
                <a:lnTo>
                  <a:pt x="209550" y="38100"/>
                </a:lnTo>
                <a:lnTo>
                  <a:pt x="209550" y="85725"/>
                </a:lnTo>
                <a:lnTo>
                  <a:pt x="152400" y="28575"/>
                </a:lnTo>
                <a:lnTo>
                  <a:pt x="0" y="180975"/>
                </a:lnTo>
                <a:lnTo>
                  <a:pt x="0" y="190500"/>
                </a:lnTo>
                <a:lnTo>
                  <a:pt x="38100" y="190500"/>
                </a:lnTo>
                <a:lnTo>
                  <a:pt x="38100" y="285750"/>
                </a:lnTo>
                <a:lnTo>
                  <a:pt x="133350" y="28575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85750"/>
                </a:lnTo>
                <a:lnTo>
                  <a:pt x="266700" y="285750"/>
                </a:lnTo>
                <a:lnTo>
                  <a:pt x="266700" y="190500"/>
                </a:lnTo>
                <a:lnTo>
                  <a:pt x="304800" y="19050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1" name="Freeform 31"/>
          <p:cNvSpPr/>
          <p:nvPr/>
        </p:nvSpPr>
        <p:spPr>
          <a:xfrm>
            <a:off x="5691742" y="1308793"/>
            <a:ext cx="501572" cy="51297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</a:path>
              <a:path w="304800" h="304800"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2" name="Freeform 32"/>
          <p:cNvSpPr/>
          <p:nvPr/>
        </p:nvSpPr>
        <p:spPr>
          <a:xfrm>
            <a:off x="7309509" y="1314067"/>
            <a:ext cx="502422" cy="50242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21920" y="28651"/>
                </a:moveTo>
                <a:lnTo>
                  <a:pt x="121920" y="0"/>
                </a:lnTo>
                <a:lnTo>
                  <a:pt x="152400" y="0"/>
                </a:lnTo>
                <a:lnTo>
                  <a:pt x="152400" y="243840"/>
                </a:lnTo>
                <a:lnTo>
                  <a:pt x="304800" y="243840"/>
                </a:lnTo>
                <a:lnTo>
                  <a:pt x="243840" y="304800"/>
                </a:lnTo>
                <a:lnTo>
                  <a:pt x="30480" y="304800"/>
                </a:lnTo>
                <a:lnTo>
                  <a:pt x="0" y="243840"/>
                </a:lnTo>
                <a:lnTo>
                  <a:pt x="121920" y="243840"/>
                </a:lnTo>
                <a:lnTo>
                  <a:pt x="121920" y="213360"/>
                </a:lnTo>
                <a:lnTo>
                  <a:pt x="0" y="213360"/>
                </a:lnTo>
                <a:lnTo>
                  <a:pt x="0" y="209398"/>
                </a:lnTo>
                <a:cubicBezTo>
                  <a:pt x="56940" y="163544"/>
                  <a:pt x="99498" y="101956"/>
                  <a:pt x="121234" y="31242"/>
                </a:cubicBezTo>
                <a:lnTo>
                  <a:pt x="121920" y="28651"/>
                </a:lnTo>
                <a:close/>
              </a:path>
              <a:path w="304800" h="304800">
                <a:moveTo>
                  <a:pt x="304343" y="213360"/>
                </a:moveTo>
                <a:lnTo>
                  <a:pt x="152400" y="213360"/>
                </a:lnTo>
                <a:lnTo>
                  <a:pt x="152400" y="207874"/>
                </a:lnTo>
                <a:cubicBezTo>
                  <a:pt x="171650" y="179451"/>
                  <a:pt x="183137" y="144409"/>
                  <a:pt x="183137" y="106680"/>
                </a:cubicBezTo>
                <a:cubicBezTo>
                  <a:pt x="183137" y="68951"/>
                  <a:pt x="171660" y="33909"/>
                  <a:pt x="151990" y="4848"/>
                </a:cubicBezTo>
                <a:lnTo>
                  <a:pt x="152400" y="5486"/>
                </a:lnTo>
                <a:lnTo>
                  <a:pt x="152400" y="2438"/>
                </a:lnTo>
                <a:cubicBezTo>
                  <a:pt x="237877" y="37719"/>
                  <a:pt x="298180" y="117796"/>
                  <a:pt x="304305" y="212646"/>
                </a:cubicBezTo>
                <a:lnTo>
                  <a:pt x="304343" y="21336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400003" name="AutoShape 33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设计幼儿感觉游戏活动的方法</a:t>
            </a:r>
            <a:endParaRPr lang="en-US" sz="11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500003" name="AutoShape 3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3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实施幼儿感觉游戏活动</a:t>
            </a:r>
            <a:endParaRPr lang="en-US" sz="1100"/>
          </a:p>
        </p:txBody>
      </p:sp>
      <p:pic>
        <p:nvPicPr>
          <p:cNvPr id="500004" name="Picture 4"/>
          <p:cNvPicPr>
            <a:picLocks noChangeAspect="1"/>
          </p:cNvPicPr>
          <p:nvPr/>
        </p:nvPicPr>
        <p:blipFill>
          <a:blip r:embed="rId2">
            <a:alphaModFix amt="60000"/>
          </a:blip>
          <a:srcRect/>
          <a:stretch>
            <a:fillRect/>
          </a:stretch>
        </p:blipFill>
        <p:spPr>
          <a:xfrm>
            <a:off x="0" y="886688"/>
            <a:ext cx="4523239" cy="4053616"/>
          </a:xfrm>
          <a:prstGeom prst="rect">
            <a:avLst/>
          </a:prstGeom>
        </p:spPr>
      </p:pic>
      <p:pic>
        <p:nvPicPr>
          <p:cNvPr id="500005" name="Picture 5"/>
          <p:cNvPicPr>
            <a:picLocks noChangeAspect="1"/>
          </p:cNvPicPr>
          <p:nvPr/>
        </p:nvPicPr>
        <p:blipFill>
          <a:blip r:embed="rId3">
            <a:alphaModFix amt="80000"/>
          </a:blip>
          <a:srcRect/>
          <a:stretch>
            <a:fillRect/>
          </a:stretch>
        </p:blipFill>
        <p:spPr>
          <a:xfrm>
            <a:off x="0" y="903148"/>
            <a:ext cx="4523239" cy="4398546"/>
          </a:xfrm>
          <a:prstGeom prst="rect">
            <a:avLst/>
          </a:prstGeom>
        </p:spPr>
      </p:pic>
      <p:pic>
        <p:nvPicPr>
          <p:cNvPr id="50000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1009529"/>
            <a:ext cx="4523239" cy="4523239"/>
          </a:xfrm>
          <a:prstGeom prst="rect">
            <a:avLst/>
          </a:prstGeom>
        </p:spPr>
      </p:pic>
      <p:sp>
        <p:nvSpPr>
          <p:cNvPr id="500007" name="AutoShape 7"/>
          <p:cNvSpPr/>
          <p:nvPr/>
        </p:nvSpPr>
        <p:spPr>
          <a:xfrm>
            <a:off x="4122902" y="1093989"/>
            <a:ext cx="4389120" cy="40233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BB61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粉红塔与对应卡</a:t>
            </a:r>
            <a:endParaRPr lang="en-US" sz="1100"/>
          </a:p>
        </p:txBody>
      </p:sp>
      <p:sp>
        <p:nvSpPr>
          <p:cNvPr id="500008" name="AutoShape 8"/>
          <p:cNvSpPr/>
          <p:nvPr/>
        </p:nvSpPr>
        <p:spPr>
          <a:xfrm>
            <a:off x="4122902" y="1395741"/>
            <a:ext cx="4476025" cy="81381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粉红塔与对应卡结合，教师引导幼儿进行有序、无序排序练习，匹配对应卡，促进幼儿分类与匹配能力发展。</a:t>
            </a:r>
            <a:endParaRPr lang="en-US" sz="1100"/>
          </a:p>
        </p:txBody>
      </p:sp>
      <p:sp>
        <p:nvSpPr>
          <p:cNvPr id="500009" name="AutoShape 9"/>
          <p:cNvSpPr/>
          <p:nvPr/>
        </p:nvSpPr>
        <p:spPr>
          <a:xfrm>
            <a:off x="4122902" y="2258934"/>
            <a:ext cx="4389120" cy="456565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BB61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记忆练习</a:t>
            </a:r>
            <a:endParaRPr lang="en-US" sz="1100"/>
          </a:p>
        </p:txBody>
      </p:sp>
      <p:sp>
        <p:nvSpPr>
          <p:cNvPr id="500010" name="AutoShape 10"/>
          <p:cNvSpPr/>
          <p:nvPr/>
        </p:nvSpPr>
        <p:spPr>
          <a:xfrm>
            <a:off x="4122902" y="2555200"/>
            <a:ext cx="4476025" cy="81381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通过粉红塔与对应卡的记忆游戏，幼儿观察记忆后寻找匹配，提升观察能力、记忆力与空间意识，教师适时引导。</a:t>
            </a:r>
            <a:endParaRPr lang="en-US" sz="1100"/>
          </a:p>
        </p:txBody>
      </p:sp>
      <p:sp>
        <p:nvSpPr>
          <p:cNvPr id="500011" name="AutoShape 11"/>
          <p:cNvSpPr/>
          <p:nvPr/>
        </p:nvSpPr>
        <p:spPr>
          <a:xfrm>
            <a:off x="4122115" y="3522635"/>
            <a:ext cx="4389120" cy="40233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BB61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粉红塔与文字卡</a:t>
            </a:r>
            <a:endParaRPr lang="en-US" sz="1100"/>
          </a:p>
        </p:txBody>
      </p:sp>
      <p:sp>
        <p:nvSpPr>
          <p:cNvPr id="500012" name="AutoShape 12"/>
          <p:cNvSpPr/>
          <p:nvPr/>
        </p:nvSpPr>
        <p:spPr>
          <a:xfrm>
            <a:off x="4122902" y="3824695"/>
            <a:ext cx="4476025" cy="81381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幼儿按指令排序粉红塔，教师引导进行文字卡三阶段教学，对应“最大”与“最小”，增强语言与认知发展。</a:t>
            </a:r>
            <a:endParaRPr lang="en-US" sz="1100"/>
          </a:p>
        </p:txBody>
      </p:sp>
      <p:sp>
        <p:nvSpPr>
          <p:cNvPr id="500013" name="Freeform 13"/>
          <p:cNvSpPr/>
          <p:nvPr/>
        </p:nvSpPr>
        <p:spPr>
          <a:xfrm>
            <a:off x="2673371" y="1805964"/>
            <a:ext cx="499914" cy="19050"/>
          </a:xfrm>
          <a:custGeom>
            <a:avLst/>
            <a:gdLst/>
            <a:ahLst/>
            <a:cxnLst/>
            <a:rect l="l" t="t" r="r" b="b"/>
            <a:pathLst>
              <a:path w="499914" h="19050">
                <a:moveTo>
                  <a:pt x="0" y="0"/>
                </a:moveTo>
                <a:lnTo>
                  <a:pt x="499914" y="0"/>
                </a:lnTo>
              </a:path>
            </a:pathLst>
          </a:custGeom>
          <a:noFill/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500014" name="Freeform 14"/>
          <p:cNvSpPr/>
          <p:nvPr/>
        </p:nvSpPr>
        <p:spPr>
          <a:xfrm>
            <a:off x="3162037" y="2856649"/>
            <a:ext cx="350493" cy="19050"/>
          </a:xfrm>
          <a:custGeom>
            <a:avLst/>
            <a:gdLst/>
            <a:ahLst/>
            <a:cxnLst/>
            <a:rect l="l" t="t" r="r" b="b"/>
            <a:pathLst>
              <a:path w="350493" h="19050">
                <a:moveTo>
                  <a:pt x="0" y="0"/>
                </a:moveTo>
                <a:lnTo>
                  <a:pt x="350493" y="0"/>
                </a:lnTo>
              </a:path>
            </a:pathLst>
          </a:custGeom>
          <a:noFill/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500015" name="Freeform 15"/>
          <p:cNvSpPr/>
          <p:nvPr/>
        </p:nvSpPr>
        <p:spPr>
          <a:xfrm>
            <a:off x="2804600" y="4003258"/>
            <a:ext cx="1103131" cy="19050"/>
          </a:xfrm>
          <a:custGeom>
            <a:avLst/>
            <a:gdLst/>
            <a:ahLst/>
            <a:cxnLst/>
            <a:rect l="l" t="t" r="r" b="b"/>
            <a:pathLst>
              <a:path w="1103131" h="19050">
                <a:moveTo>
                  <a:pt x="0" y="0"/>
                </a:moveTo>
                <a:lnTo>
                  <a:pt x="1103131" y="0"/>
                </a:lnTo>
              </a:path>
            </a:pathLst>
          </a:custGeom>
          <a:noFill/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500016" name="AutoShape 16"/>
          <p:cNvSpPr/>
          <p:nvPr/>
        </p:nvSpPr>
        <p:spPr>
          <a:xfrm>
            <a:off x="1838595" y="1558724"/>
            <a:ext cx="794446" cy="594360"/>
          </a:xfrm>
          <a:prstGeom prst="rect">
            <a:avLst/>
          </a:prstGeom>
          <a:noFill/>
        </p:spPr>
      </p:sp>
      <p:sp>
        <p:nvSpPr>
          <p:cNvPr id="500017" name="AutoShape 17"/>
          <p:cNvSpPr/>
          <p:nvPr/>
        </p:nvSpPr>
        <p:spPr>
          <a:xfrm>
            <a:off x="1605529" y="2616316"/>
            <a:ext cx="1312181" cy="594360"/>
          </a:xfrm>
          <a:prstGeom prst="rect">
            <a:avLst/>
          </a:prstGeom>
          <a:noFill/>
        </p:spPr>
      </p:sp>
      <p:sp>
        <p:nvSpPr>
          <p:cNvPr id="500018" name="AutoShape 18"/>
          <p:cNvSpPr/>
          <p:nvPr/>
        </p:nvSpPr>
        <p:spPr>
          <a:xfrm>
            <a:off x="1426313" y="3754199"/>
            <a:ext cx="1670613" cy="594360"/>
          </a:xfrm>
          <a:prstGeom prst="rect">
            <a:avLst/>
          </a:prstGeom>
          <a:noFill/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1300003" name="AutoShape 3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3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实施幼儿感觉游戏活动</a:t>
            </a:r>
            <a:endParaRPr lang="en-US" sz="1100"/>
          </a:p>
        </p:txBody>
      </p:sp>
      <p:sp>
        <p:nvSpPr>
          <p:cNvPr id="1300004" name="Freeform 4"/>
          <p:cNvSpPr/>
          <p:nvPr/>
        </p:nvSpPr>
        <p:spPr>
          <a:xfrm>
            <a:off x="447956" y="1929366"/>
            <a:ext cx="8248087" cy="2346713"/>
          </a:xfrm>
          <a:custGeom>
            <a:avLst/>
            <a:gdLst/>
            <a:ahLst/>
            <a:cxnLst/>
            <a:rect l="l" t="t" r="r" b="b"/>
            <a:pathLst>
              <a:path w="8248087" h="2346713">
                <a:moveTo>
                  <a:pt x="293339" y="0"/>
                </a:moveTo>
                <a:lnTo>
                  <a:pt x="7954748" y="0"/>
                </a:lnTo>
                <a:quadBezTo>
                  <a:pt x="8248087" y="0"/>
                  <a:pt x="8248087" y="293339"/>
                </a:quadBezTo>
                <a:lnTo>
                  <a:pt x="8248087" y="2053374"/>
                </a:lnTo>
                <a:quadBezTo>
                  <a:pt x="8248087" y="2346713"/>
                  <a:pt x="7954748" y="2346713"/>
                </a:quadBezTo>
                <a:lnTo>
                  <a:pt x="293339" y="2346713"/>
                </a:lnTo>
                <a:quadBezTo>
                  <a:pt x="0" y="2346713"/>
                  <a:pt x="0" y="2053374"/>
                </a:quadBezTo>
                <a:lnTo>
                  <a:pt x="0" y="293339"/>
                </a:lnTo>
                <a:quadBezTo>
                  <a:pt x="0" y="0"/>
                  <a:pt x="293339" y="0"/>
                </a:quadBezTo>
              </a:path>
            </a:pathLst>
          </a:custGeom>
          <a:solidFill>
            <a:srgbClr val="E88E23">
              <a:alpha val="1000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pic>
        <p:nvPicPr>
          <p:cNvPr id="130000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41139" y="867420"/>
            <a:ext cx="914400" cy="914400"/>
          </a:xfrm>
          <a:prstGeom prst="rect">
            <a:avLst/>
          </a:prstGeom>
        </p:spPr>
      </p:pic>
      <p:pic>
        <p:nvPicPr>
          <p:cNvPr id="130000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1126739" y="867420"/>
            <a:ext cx="914400" cy="914400"/>
          </a:xfrm>
          <a:prstGeom prst="rect">
            <a:avLst/>
          </a:prstGeom>
        </p:spPr>
      </p:pic>
      <p:sp>
        <p:nvSpPr>
          <p:cNvPr id="1300007" name="AutoShape 7"/>
          <p:cNvSpPr/>
          <p:nvPr/>
        </p:nvSpPr>
        <p:spPr>
          <a:xfrm>
            <a:off x="1636445" y="995436"/>
            <a:ext cx="784215" cy="585216"/>
          </a:xfrm>
          <a:prstGeom prst="rect">
            <a:avLst/>
          </a:prstGeom>
          <a:noFill/>
        </p:spPr>
      </p:sp>
      <p:sp>
        <p:nvSpPr>
          <p:cNvPr id="1300008" name="Freeform 8"/>
          <p:cNvSpPr/>
          <p:nvPr/>
        </p:nvSpPr>
        <p:spPr>
          <a:xfrm>
            <a:off x="1745836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  <p:sp>
        <p:nvSpPr>
          <p:cNvPr id="1300009" name="Freeform 9"/>
          <p:cNvSpPr/>
          <p:nvPr/>
        </p:nvSpPr>
        <p:spPr>
          <a:xfrm>
            <a:off x="1949699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300010" name="Freeform 10"/>
          <p:cNvSpPr/>
          <p:nvPr/>
        </p:nvSpPr>
        <p:spPr>
          <a:xfrm>
            <a:off x="2153562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  <p:sp>
        <p:nvSpPr>
          <p:cNvPr id="1300011" name="AutoShape 11"/>
          <p:cNvSpPr/>
          <p:nvPr/>
        </p:nvSpPr>
        <p:spPr>
          <a:xfrm>
            <a:off x="825904" y="2045733"/>
            <a:ext cx="2430470" cy="402336"/>
          </a:xfrm>
          <a:prstGeom prst="rect">
            <a:avLst/>
          </a:prstGeom>
          <a:noFill/>
        </p:spPr>
        <p:txBody>
          <a:bodyPr vert="horz" wrap="square" lIns="95250" tIns="95250" rIns="9525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拓印练习</a:t>
            </a:r>
            <a:endParaRPr lang="en-US" sz="1100"/>
          </a:p>
        </p:txBody>
      </p:sp>
      <p:sp>
        <p:nvSpPr>
          <p:cNvPr id="1300012" name="AutoShape 12"/>
          <p:cNvSpPr/>
          <p:nvPr/>
        </p:nvSpPr>
        <p:spPr>
          <a:xfrm>
            <a:off x="825904" y="2448069"/>
            <a:ext cx="2430470" cy="149961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从简单拓印开始，幼儿熟练操作后尝试不同颜色纸拓印，最后剪下正方形观察形状，教师引导发现正方体结构奥秘。</a:t>
            </a:r>
            <a:endParaRPr lang="en-US" sz="1100"/>
          </a:p>
        </p:txBody>
      </p:sp>
      <p:pic>
        <p:nvPicPr>
          <p:cNvPr id="13000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0" y="867420"/>
            <a:ext cx="914400" cy="914400"/>
          </a:xfrm>
          <a:prstGeom prst="rect">
            <a:avLst/>
          </a:prstGeom>
        </p:spPr>
      </p:pic>
      <p:pic>
        <p:nvPicPr>
          <p:cNvPr id="1300014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3657600" y="867420"/>
            <a:ext cx="914400" cy="914400"/>
          </a:xfrm>
          <a:prstGeom prst="rect">
            <a:avLst/>
          </a:prstGeom>
        </p:spPr>
      </p:pic>
      <p:sp>
        <p:nvSpPr>
          <p:cNvPr id="1300015" name="AutoShape 15"/>
          <p:cNvSpPr/>
          <p:nvPr/>
        </p:nvSpPr>
        <p:spPr>
          <a:xfrm>
            <a:off x="4152608" y="995436"/>
            <a:ext cx="849850" cy="585216"/>
          </a:xfrm>
          <a:prstGeom prst="rect">
            <a:avLst/>
          </a:prstGeom>
          <a:noFill/>
        </p:spPr>
      </p:sp>
      <p:sp>
        <p:nvSpPr>
          <p:cNvPr id="1300016" name="AutoShape 16"/>
          <p:cNvSpPr/>
          <p:nvPr/>
        </p:nvSpPr>
        <p:spPr>
          <a:xfrm>
            <a:off x="3356765" y="2045733"/>
            <a:ext cx="2430470" cy="402336"/>
          </a:xfrm>
          <a:prstGeom prst="rect">
            <a:avLst/>
          </a:prstGeom>
          <a:noFill/>
        </p:spPr>
        <p:txBody>
          <a:bodyPr vert="horz" wrap="square" lIns="95250" tIns="95250" rIns="9525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抛骰子游戏</a:t>
            </a:r>
            <a:endParaRPr lang="en-US" sz="1100"/>
          </a:p>
        </p:txBody>
      </p:sp>
      <p:sp>
        <p:nvSpPr>
          <p:cNvPr id="1300017" name="AutoShape 17"/>
          <p:cNvSpPr/>
          <p:nvPr/>
        </p:nvSpPr>
        <p:spPr>
          <a:xfrm>
            <a:off x="3356765" y="2448069"/>
            <a:ext cx="2430470" cy="149961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幼儿剪下正方形制作“骰子”，玩抛骰子游戏，通过数与量的对应及加法计算，培养空间意识与数学思维能力。</a:t>
            </a:r>
            <a:endParaRPr lang="en-US" sz="1100"/>
          </a:p>
        </p:txBody>
      </p:sp>
      <p:pic>
        <p:nvPicPr>
          <p:cNvPr id="1300018" name="Picture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102861" y="867420"/>
            <a:ext cx="914400" cy="914400"/>
          </a:xfrm>
          <a:prstGeom prst="rect">
            <a:avLst/>
          </a:prstGeom>
        </p:spPr>
      </p:pic>
      <p:pic>
        <p:nvPicPr>
          <p:cNvPr id="1300019" name="Picture 1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6188461" y="867420"/>
            <a:ext cx="914400" cy="914400"/>
          </a:xfrm>
          <a:prstGeom prst="rect">
            <a:avLst/>
          </a:prstGeom>
        </p:spPr>
      </p:pic>
      <p:sp>
        <p:nvSpPr>
          <p:cNvPr id="1300020" name="AutoShape 20"/>
          <p:cNvSpPr/>
          <p:nvPr/>
        </p:nvSpPr>
        <p:spPr>
          <a:xfrm>
            <a:off x="6676289" y="995436"/>
            <a:ext cx="817032" cy="585216"/>
          </a:xfrm>
          <a:prstGeom prst="rect">
            <a:avLst/>
          </a:prstGeom>
          <a:noFill/>
        </p:spPr>
      </p:sp>
      <p:sp>
        <p:nvSpPr>
          <p:cNvPr id="1300021" name="AutoShape 21"/>
          <p:cNvSpPr/>
          <p:nvPr/>
        </p:nvSpPr>
        <p:spPr>
          <a:xfrm>
            <a:off x="5887626" y="2045733"/>
            <a:ext cx="2430470" cy="402336"/>
          </a:xfrm>
          <a:prstGeom prst="rect">
            <a:avLst/>
          </a:prstGeom>
          <a:noFill/>
        </p:spPr>
        <p:txBody>
          <a:bodyPr vert="horz" wrap="square" lIns="95250" tIns="95250" rIns="9525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创意搭建</a:t>
            </a:r>
            <a:endParaRPr lang="en-US" sz="1100"/>
          </a:p>
        </p:txBody>
      </p:sp>
      <p:sp>
        <p:nvSpPr>
          <p:cNvPr id="1300022" name="AutoShape 22"/>
          <p:cNvSpPr/>
          <p:nvPr/>
        </p:nvSpPr>
        <p:spPr>
          <a:xfrm>
            <a:off x="5887626" y="2448069"/>
            <a:ext cx="2430470" cy="128016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教师提供纸质图片作为参考，鼓励幼儿进行自我创作，激发想象力与创造力，培养观察力与动手能力，全面发展心智。</a:t>
            </a:r>
            <a:endParaRPr lang="en-US" sz="1100"/>
          </a:p>
        </p:txBody>
      </p:sp>
      <p:sp>
        <p:nvSpPr>
          <p:cNvPr id="1300023" name="Freeform 23"/>
          <p:cNvSpPr/>
          <p:nvPr/>
        </p:nvSpPr>
        <p:spPr>
          <a:xfrm>
            <a:off x="4276697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  <p:sp>
        <p:nvSpPr>
          <p:cNvPr id="1300024" name="Freeform 24"/>
          <p:cNvSpPr/>
          <p:nvPr/>
        </p:nvSpPr>
        <p:spPr>
          <a:xfrm>
            <a:off x="4480560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300025" name="Freeform 25"/>
          <p:cNvSpPr/>
          <p:nvPr/>
        </p:nvSpPr>
        <p:spPr>
          <a:xfrm>
            <a:off x="4684423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  <p:sp>
        <p:nvSpPr>
          <p:cNvPr id="1300026" name="Freeform 26"/>
          <p:cNvSpPr/>
          <p:nvPr/>
        </p:nvSpPr>
        <p:spPr>
          <a:xfrm>
            <a:off x="6807558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  <p:sp>
        <p:nvSpPr>
          <p:cNvPr id="1300027" name="Freeform 27"/>
          <p:cNvSpPr/>
          <p:nvPr/>
        </p:nvSpPr>
        <p:spPr>
          <a:xfrm>
            <a:off x="7011421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300028" name="Freeform 28"/>
          <p:cNvSpPr/>
          <p:nvPr/>
        </p:nvSpPr>
        <p:spPr>
          <a:xfrm>
            <a:off x="7215284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30369" r="30369"/>
          <a:stretch>
            <a:fillRect/>
          </a:stretch>
        </p:blipFill>
        <p:spPr>
          <a:xfrm>
            <a:off x="625302" y="1335342"/>
            <a:ext cx="1464961" cy="279780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219627" y="1335342"/>
            <a:ext cx="1464961" cy="279780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32561" r="32561"/>
          <a:stretch>
            <a:fillRect/>
          </a:stretch>
        </p:blipFill>
        <p:spPr>
          <a:xfrm>
            <a:off x="2422465" y="1335342"/>
            <a:ext cx="1464961" cy="2797803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6074770" y="1335342"/>
            <a:ext cx="214955" cy="353830"/>
          </a:xfrm>
          <a:custGeom>
            <a:avLst/>
            <a:gdLst/>
            <a:ahLst/>
            <a:cxnLst/>
            <a:rect l="l" t="t" r="r" b="b"/>
            <a:pathLst>
              <a:path w="369275" h="607851">
                <a:moveTo>
                  <a:pt x="139276" y="570066"/>
                </a:moveTo>
                <a:cubicBezTo>
                  <a:pt x="144275" y="565371"/>
                  <a:pt x="152183" y="565744"/>
                  <a:pt x="156809" y="570811"/>
                </a:cubicBezTo>
                <a:cubicBezTo>
                  <a:pt x="171730" y="587133"/>
                  <a:pt x="197544" y="587133"/>
                  <a:pt x="212465" y="570811"/>
                </a:cubicBezTo>
                <a:cubicBezTo>
                  <a:pt x="217091" y="565744"/>
                  <a:pt x="224999" y="565371"/>
                  <a:pt x="229998" y="570066"/>
                </a:cubicBezTo>
                <a:cubicBezTo>
                  <a:pt x="235071" y="574687"/>
                  <a:pt x="235444" y="582512"/>
                  <a:pt x="230818" y="587580"/>
                </a:cubicBezTo>
                <a:cubicBezTo>
                  <a:pt x="218956" y="600473"/>
                  <a:pt x="202170" y="607851"/>
                  <a:pt x="184637" y="607851"/>
                </a:cubicBezTo>
                <a:cubicBezTo>
                  <a:pt x="167105" y="607851"/>
                  <a:pt x="150318" y="600473"/>
                  <a:pt x="138456" y="587580"/>
                </a:cubicBezTo>
                <a:cubicBezTo>
                  <a:pt x="133830" y="582512"/>
                  <a:pt x="134203" y="574687"/>
                  <a:pt x="139276" y="570066"/>
                </a:cubicBezTo>
                <a:close/>
              </a:path>
              <a:path w="369275" h="607851">
                <a:moveTo>
                  <a:pt x="273919" y="497785"/>
                </a:moveTo>
                <a:cubicBezTo>
                  <a:pt x="280558" y="496146"/>
                  <a:pt x="287345" y="500169"/>
                  <a:pt x="288986" y="506874"/>
                </a:cubicBezTo>
                <a:cubicBezTo>
                  <a:pt x="290627" y="513505"/>
                  <a:pt x="286599" y="520210"/>
                  <a:pt x="279961" y="521849"/>
                </a:cubicBezTo>
                <a:cubicBezTo>
                  <a:pt x="218426" y="537271"/>
                  <a:pt x="156891" y="552619"/>
                  <a:pt x="95356" y="567966"/>
                </a:cubicBezTo>
                <a:cubicBezTo>
                  <a:pt x="88717" y="569605"/>
                  <a:pt x="81930" y="565582"/>
                  <a:pt x="80289" y="558951"/>
                </a:cubicBezTo>
                <a:cubicBezTo>
                  <a:pt x="78648" y="552321"/>
                  <a:pt x="82676" y="545541"/>
                  <a:pt x="89314" y="543902"/>
                </a:cubicBezTo>
                <a:cubicBezTo>
                  <a:pt x="150849" y="528554"/>
                  <a:pt x="212384" y="513207"/>
                  <a:pt x="273919" y="497785"/>
                </a:cubicBezTo>
                <a:close/>
              </a:path>
              <a:path w="369275" h="607851">
                <a:moveTo>
                  <a:pt x="273919" y="452696"/>
                </a:moveTo>
                <a:cubicBezTo>
                  <a:pt x="280558" y="450984"/>
                  <a:pt x="287345" y="455003"/>
                  <a:pt x="288986" y="461701"/>
                </a:cubicBezTo>
                <a:cubicBezTo>
                  <a:pt x="290627" y="468325"/>
                  <a:pt x="286599" y="475024"/>
                  <a:pt x="279961" y="476736"/>
                </a:cubicBezTo>
                <a:cubicBezTo>
                  <a:pt x="218426" y="492067"/>
                  <a:pt x="156891" y="507399"/>
                  <a:pt x="95356" y="522731"/>
                </a:cubicBezTo>
                <a:cubicBezTo>
                  <a:pt x="88717" y="524443"/>
                  <a:pt x="81930" y="520350"/>
                  <a:pt x="80289" y="513726"/>
                </a:cubicBezTo>
                <a:cubicBezTo>
                  <a:pt x="78648" y="507102"/>
                  <a:pt x="82676" y="500403"/>
                  <a:pt x="89314" y="498691"/>
                </a:cubicBezTo>
                <a:cubicBezTo>
                  <a:pt x="150849" y="483360"/>
                  <a:pt x="212384" y="468028"/>
                  <a:pt x="273919" y="452696"/>
                </a:cubicBezTo>
                <a:close/>
              </a:path>
              <a:path w="369275" h="607851">
                <a:moveTo>
                  <a:pt x="184673" y="227009"/>
                </a:moveTo>
                <a:cubicBezTo>
                  <a:pt x="189222" y="227009"/>
                  <a:pt x="193698" y="227158"/>
                  <a:pt x="198173" y="227456"/>
                </a:cubicBezTo>
                <a:cubicBezTo>
                  <a:pt x="202723" y="227829"/>
                  <a:pt x="207273" y="228276"/>
                  <a:pt x="211748" y="228947"/>
                </a:cubicBezTo>
                <a:cubicBezTo>
                  <a:pt x="216223" y="229617"/>
                  <a:pt x="220773" y="230437"/>
                  <a:pt x="225248" y="231406"/>
                </a:cubicBezTo>
                <a:cubicBezTo>
                  <a:pt x="229723" y="232449"/>
                  <a:pt x="234199" y="233567"/>
                  <a:pt x="238674" y="234908"/>
                </a:cubicBezTo>
                <a:cubicBezTo>
                  <a:pt x="248370" y="237740"/>
                  <a:pt x="250757" y="250408"/>
                  <a:pt x="242776" y="256593"/>
                </a:cubicBezTo>
                <a:cubicBezTo>
                  <a:pt x="242403" y="256891"/>
                  <a:pt x="242030" y="257190"/>
                  <a:pt x="241657" y="257562"/>
                </a:cubicBezTo>
                <a:cubicBezTo>
                  <a:pt x="241284" y="257935"/>
                  <a:pt x="240837" y="258307"/>
                  <a:pt x="240464" y="258680"/>
                </a:cubicBezTo>
                <a:cubicBezTo>
                  <a:pt x="240091" y="259127"/>
                  <a:pt x="239644" y="259574"/>
                  <a:pt x="239271" y="260021"/>
                </a:cubicBezTo>
                <a:cubicBezTo>
                  <a:pt x="238823" y="260543"/>
                  <a:pt x="238450" y="261065"/>
                  <a:pt x="238003" y="261586"/>
                </a:cubicBezTo>
                <a:cubicBezTo>
                  <a:pt x="237555" y="262182"/>
                  <a:pt x="237182" y="262779"/>
                  <a:pt x="236735" y="263449"/>
                </a:cubicBezTo>
                <a:cubicBezTo>
                  <a:pt x="236287" y="264120"/>
                  <a:pt x="235914" y="264791"/>
                  <a:pt x="235467" y="265461"/>
                </a:cubicBezTo>
                <a:cubicBezTo>
                  <a:pt x="235019" y="266206"/>
                  <a:pt x="234646" y="266952"/>
                  <a:pt x="234199" y="267697"/>
                </a:cubicBezTo>
                <a:cubicBezTo>
                  <a:pt x="233826" y="268442"/>
                  <a:pt x="233453" y="269187"/>
                  <a:pt x="233080" y="269932"/>
                </a:cubicBezTo>
                <a:cubicBezTo>
                  <a:pt x="232632" y="270827"/>
                  <a:pt x="232259" y="271721"/>
                  <a:pt x="231812" y="272615"/>
                </a:cubicBezTo>
                <a:cubicBezTo>
                  <a:pt x="231439" y="273584"/>
                  <a:pt x="230991" y="274553"/>
                  <a:pt x="230618" y="275521"/>
                </a:cubicBezTo>
                <a:cubicBezTo>
                  <a:pt x="230171" y="276565"/>
                  <a:pt x="229798" y="277608"/>
                  <a:pt x="229425" y="278726"/>
                </a:cubicBezTo>
                <a:cubicBezTo>
                  <a:pt x="228978" y="279844"/>
                  <a:pt x="228605" y="280961"/>
                  <a:pt x="228232" y="282079"/>
                </a:cubicBezTo>
                <a:cubicBezTo>
                  <a:pt x="227859" y="283271"/>
                  <a:pt x="227486" y="284464"/>
                  <a:pt x="227113" y="285656"/>
                </a:cubicBezTo>
                <a:cubicBezTo>
                  <a:pt x="226740" y="286923"/>
                  <a:pt x="226367" y="288190"/>
                  <a:pt x="225994" y="289457"/>
                </a:cubicBezTo>
                <a:cubicBezTo>
                  <a:pt x="225621" y="290798"/>
                  <a:pt x="225248" y="292214"/>
                  <a:pt x="224950" y="293555"/>
                </a:cubicBezTo>
                <a:cubicBezTo>
                  <a:pt x="224577" y="294971"/>
                  <a:pt x="224204" y="296387"/>
                  <a:pt x="223906" y="297803"/>
                </a:cubicBezTo>
                <a:cubicBezTo>
                  <a:pt x="223533" y="299293"/>
                  <a:pt x="223234" y="300784"/>
                  <a:pt x="222936" y="302274"/>
                </a:cubicBezTo>
                <a:cubicBezTo>
                  <a:pt x="222265" y="305478"/>
                  <a:pt x="221593" y="308608"/>
                  <a:pt x="221071" y="311813"/>
                </a:cubicBezTo>
                <a:cubicBezTo>
                  <a:pt x="220475" y="315315"/>
                  <a:pt x="219878" y="318817"/>
                  <a:pt x="219430" y="322245"/>
                </a:cubicBezTo>
                <a:cubicBezTo>
                  <a:pt x="218983" y="325152"/>
                  <a:pt x="218610" y="328058"/>
                  <a:pt x="218237" y="330964"/>
                </a:cubicBezTo>
                <a:cubicBezTo>
                  <a:pt x="217789" y="334914"/>
                  <a:pt x="217342" y="338938"/>
                  <a:pt x="216969" y="342887"/>
                </a:cubicBezTo>
                <a:cubicBezTo>
                  <a:pt x="216521" y="347135"/>
                  <a:pt x="216148" y="351383"/>
                  <a:pt x="215776" y="355630"/>
                </a:cubicBezTo>
                <a:cubicBezTo>
                  <a:pt x="215477" y="360101"/>
                  <a:pt x="215179" y="364647"/>
                  <a:pt x="214880" y="369193"/>
                </a:cubicBezTo>
                <a:cubicBezTo>
                  <a:pt x="214508" y="376049"/>
                  <a:pt x="208615" y="381265"/>
                  <a:pt x="201753" y="380818"/>
                </a:cubicBezTo>
                <a:cubicBezTo>
                  <a:pt x="194891" y="380445"/>
                  <a:pt x="189670" y="374558"/>
                  <a:pt x="190117" y="367702"/>
                </a:cubicBezTo>
                <a:cubicBezTo>
                  <a:pt x="190490" y="361517"/>
                  <a:pt x="190863" y="355332"/>
                  <a:pt x="191385" y="349221"/>
                </a:cubicBezTo>
                <a:cubicBezTo>
                  <a:pt x="191684" y="346241"/>
                  <a:pt x="191908" y="343334"/>
                  <a:pt x="192206" y="340428"/>
                </a:cubicBezTo>
                <a:cubicBezTo>
                  <a:pt x="192504" y="337596"/>
                  <a:pt x="192803" y="334839"/>
                  <a:pt x="193101" y="332007"/>
                </a:cubicBezTo>
                <a:cubicBezTo>
                  <a:pt x="193399" y="329325"/>
                  <a:pt x="193772" y="326642"/>
                  <a:pt x="194071" y="323959"/>
                </a:cubicBezTo>
                <a:cubicBezTo>
                  <a:pt x="194294" y="322171"/>
                  <a:pt x="194593" y="320457"/>
                  <a:pt x="194816" y="318743"/>
                </a:cubicBezTo>
                <a:cubicBezTo>
                  <a:pt x="195189" y="316209"/>
                  <a:pt x="195562" y="313750"/>
                  <a:pt x="196010" y="311216"/>
                </a:cubicBezTo>
                <a:cubicBezTo>
                  <a:pt x="196383" y="308832"/>
                  <a:pt x="196756" y="306447"/>
                  <a:pt x="197203" y="303988"/>
                </a:cubicBezTo>
                <a:cubicBezTo>
                  <a:pt x="197651" y="301752"/>
                  <a:pt x="198098" y="299442"/>
                  <a:pt x="198620" y="297132"/>
                </a:cubicBezTo>
                <a:cubicBezTo>
                  <a:pt x="199068" y="294971"/>
                  <a:pt x="199515" y="292810"/>
                  <a:pt x="200038" y="290574"/>
                </a:cubicBezTo>
                <a:cubicBezTo>
                  <a:pt x="200560" y="288488"/>
                  <a:pt x="201082" y="286476"/>
                  <a:pt x="201604" y="284389"/>
                </a:cubicBezTo>
                <a:cubicBezTo>
                  <a:pt x="202126" y="282377"/>
                  <a:pt x="202723" y="280440"/>
                  <a:pt x="203319" y="278502"/>
                </a:cubicBezTo>
                <a:cubicBezTo>
                  <a:pt x="203916" y="276565"/>
                  <a:pt x="204513" y="274702"/>
                  <a:pt x="205110" y="272839"/>
                </a:cubicBezTo>
                <a:cubicBezTo>
                  <a:pt x="205706" y="271125"/>
                  <a:pt x="206378" y="269336"/>
                  <a:pt x="207049" y="267548"/>
                </a:cubicBezTo>
                <a:cubicBezTo>
                  <a:pt x="207720" y="265908"/>
                  <a:pt x="208391" y="264269"/>
                  <a:pt x="209137" y="262629"/>
                </a:cubicBezTo>
                <a:cubicBezTo>
                  <a:pt x="209809" y="260990"/>
                  <a:pt x="210554" y="259425"/>
                  <a:pt x="211300" y="257935"/>
                </a:cubicBezTo>
                <a:cubicBezTo>
                  <a:pt x="211673" y="257190"/>
                  <a:pt x="212046" y="256519"/>
                  <a:pt x="212419" y="255848"/>
                </a:cubicBezTo>
                <a:cubicBezTo>
                  <a:pt x="212643" y="255401"/>
                  <a:pt x="212941" y="254879"/>
                  <a:pt x="213240" y="254358"/>
                </a:cubicBezTo>
                <a:cubicBezTo>
                  <a:pt x="211524" y="254060"/>
                  <a:pt x="209809" y="253762"/>
                  <a:pt x="208093" y="253538"/>
                </a:cubicBezTo>
                <a:cubicBezTo>
                  <a:pt x="204214" y="252942"/>
                  <a:pt x="200336" y="252495"/>
                  <a:pt x="196383" y="252197"/>
                </a:cubicBezTo>
                <a:cubicBezTo>
                  <a:pt x="192504" y="251973"/>
                  <a:pt x="188551" y="251824"/>
                  <a:pt x="184673" y="251824"/>
                </a:cubicBezTo>
                <a:cubicBezTo>
                  <a:pt x="180794" y="251824"/>
                  <a:pt x="176841" y="251899"/>
                  <a:pt x="172962" y="252197"/>
                </a:cubicBezTo>
                <a:cubicBezTo>
                  <a:pt x="169009" y="252495"/>
                  <a:pt x="165131" y="252942"/>
                  <a:pt x="161252" y="253538"/>
                </a:cubicBezTo>
                <a:cubicBezTo>
                  <a:pt x="159537" y="253762"/>
                  <a:pt x="157821" y="254060"/>
                  <a:pt x="156106" y="254358"/>
                </a:cubicBezTo>
                <a:cubicBezTo>
                  <a:pt x="156404" y="254879"/>
                  <a:pt x="156702" y="255401"/>
                  <a:pt x="157001" y="255848"/>
                </a:cubicBezTo>
                <a:cubicBezTo>
                  <a:pt x="157299" y="256519"/>
                  <a:pt x="157672" y="257190"/>
                  <a:pt x="158045" y="257935"/>
                </a:cubicBezTo>
                <a:cubicBezTo>
                  <a:pt x="158791" y="259425"/>
                  <a:pt x="159537" y="260990"/>
                  <a:pt x="160208" y="262629"/>
                </a:cubicBezTo>
                <a:cubicBezTo>
                  <a:pt x="160954" y="264269"/>
                  <a:pt x="161625" y="265908"/>
                  <a:pt x="162296" y="267548"/>
                </a:cubicBezTo>
                <a:cubicBezTo>
                  <a:pt x="162968" y="269336"/>
                  <a:pt x="163639" y="271125"/>
                  <a:pt x="164236" y="272839"/>
                </a:cubicBezTo>
                <a:cubicBezTo>
                  <a:pt x="164832" y="274702"/>
                  <a:pt x="165429" y="276565"/>
                  <a:pt x="166026" y="278502"/>
                </a:cubicBezTo>
                <a:cubicBezTo>
                  <a:pt x="166622" y="280440"/>
                  <a:pt x="167219" y="282377"/>
                  <a:pt x="167741" y="284389"/>
                </a:cubicBezTo>
                <a:cubicBezTo>
                  <a:pt x="168263" y="286476"/>
                  <a:pt x="168785" y="288488"/>
                  <a:pt x="169308" y="290574"/>
                </a:cubicBezTo>
                <a:cubicBezTo>
                  <a:pt x="169830" y="292810"/>
                  <a:pt x="170277" y="294971"/>
                  <a:pt x="170725" y="297132"/>
                </a:cubicBezTo>
                <a:cubicBezTo>
                  <a:pt x="171247" y="299442"/>
                  <a:pt x="171694" y="301752"/>
                  <a:pt x="172142" y="303988"/>
                </a:cubicBezTo>
                <a:cubicBezTo>
                  <a:pt x="172589" y="306447"/>
                  <a:pt x="172962" y="308832"/>
                  <a:pt x="173410" y="311216"/>
                </a:cubicBezTo>
                <a:cubicBezTo>
                  <a:pt x="173783" y="313750"/>
                  <a:pt x="174156" y="316209"/>
                  <a:pt x="174529" y="318743"/>
                </a:cubicBezTo>
                <a:cubicBezTo>
                  <a:pt x="175200" y="323140"/>
                  <a:pt x="175722" y="327611"/>
                  <a:pt x="176244" y="332007"/>
                </a:cubicBezTo>
                <a:cubicBezTo>
                  <a:pt x="176915" y="337745"/>
                  <a:pt x="177438" y="343483"/>
                  <a:pt x="177960" y="349221"/>
                </a:cubicBezTo>
                <a:cubicBezTo>
                  <a:pt x="178482" y="355332"/>
                  <a:pt x="178929" y="361517"/>
                  <a:pt x="179228" y="367702"/>
                </a:cubicBezTo>
                <a:cubicBezTo>
                  <a:pt x="179675" y="374558"/>
                  <a:pt x="174454" y="380445"/>
                  <a:pt x="167592" y="380818"/>
                </a:cubicBezTo>
                <a:cubicBezTo>
                  <a:pt x="160730" y="381265"/>
                  <a:pt x="154838" y="376049"/>
                  <a:pt x="154465" y="369193"/>
                </a:cubicBezTo>
                <a:cubicBezTo>
                  <a:pt x="154166" y="364647"/>
                  <a:pt x="153868" y="360101"/>
                  <a:pt x="153570" y="355630"/>
                </a:cubicBezTo>
                <a:cubicBezTo>
                  <a:pt x="153197" y="351383"/>
                  <a:pt x="152824" y="347135"/>
                  <a:pt x="152451" y="342887"/>
                </a:cubicBezTo>
                <a:cubicBezTo>
                  <a:pt x="152003" y="338938"/>
                  <a:pt x="151556" y="334914"/>
                  <a:pt x="151108" y="330964"/>
                </a:cubicBezTo>
                <a:cubicBezTo>
                  <a:pt x="150735" y="328058"/>
                  <a:pt x="150362" y="325152"/>
                  <a:pt x="149915" y="322245"/>
                </a:cubicBezTo>
                <a:cubicBezTo>
                  <a:pt x="149467" y="318817"/>
                  <a:pt x="148871" y="315315"/>
                  <a:pt x="148274" y="311813"/>
                </a:cubicBezTo>
                <a:cubicBezTo>
                  <a:pt x="147752" y="308608"/>
                  <a:pt x="147080" y="305404"/>
                  <a:pt x="146409" y="302274"/>
                </a:cubicBezTo>
                <a:cubicBezTo>
                  <a:pt x="145812" y="299368"/>
                  <a:pt x="145141" y="296387"/>
                  <a:pt x="144395" y="293555"/>
                </a:cubicBezTo>
                <a:cubicBezTo>
                  <a:pt x="143799" y="290872"/>
                  <a:pt x="143053" y="288264"/>
                  <a:pt x="142232" y="285656"/>
                </a:cubicBezTo>
                <a:cubicBezTo>
                  <a:pt x="141859" y="284464"/>
                  <a:pt x="141486" y="283271"/>
                  <a:pt x="141113" y="282079"/>
                </a:cubicBezTo>
                <a:cubicBezTo>
                  <a:pt x="140741" y="280961"/>
                  <a:pt x="140368" y="279844"/>
                  <a:pt x="139920" y="278726"/>
                </a:cubicBezTo>
                <a:cubicBezTo>
                  <a:pt x="139547" y="277608"/>
                  <a:pt x="139174" y="276565"/>
                  <a:pt x="138727" y="275521"/>
                </a:cubicBezTo>
                <a:cubicBezTo>
                  <a:pt x="138354" y="274553"/>
                  <a:pt x="137906" y="273584"/>
                  <a:pt x="137533" y="272615"/>
                </a:cubicBezTo>
                <a:cubicBezTo>
                  <a:pt x="137086" y="271721"/>
                  <a:pt x="136713" y="270827"/>
                  <a:pt x="136265" y="269932"/>
                </a:cubicBezTo>
                <a:cubicBezTo>
                  <a:pt x="135892" y="269187"/>
                  <a:pt x="135519" y="268442"/>
                  <a:pt x="135146" y="267697"/>
                </a:cubicBezTo>
                <a:cubicBezTo>
                  <a:pt x="134699" y="266952"/>
                  <a:pt x="134326" y="266206"/>
                  <a:pt x="133878" y="265461"/>
                </a:cubicBezTo>
                <a:cubicBezTo>
                  <a:pt x="133431" y="264791"/>
                  <a:pt x="133058" y="264120"/>
                  <a:pt x="132611" y="263449"/>
                </a:cubicBezTo>
                <a:cubicBezTo>
                  <a:pt x="132163" y="262779"/>
                  <a:pt x="131790" y="262182"/>
                  <a:pt x="131343" y="261586"/>
                </a:cubicBezTo>
                <a:cubicBezTo>
                  <a:pt x="130895" y="261065"/>
                  <a:pt x="130522" y="260543"/>
                  <a:pt x="130075" y="260021"/>
                </a:cubicBezTo>
                <a:cubicBezTo>
                  <a:pt x="129702" y="259574"/>
                  <a:pt x="129254" y="259127"/>
                  <a:pt x="128881" y="258680"/>
                </a:cubicBezTo>
                <a:cubicBezTo>
                  <a:pt x="128508" y="258307"/>
                  <a:pt x="128061" y="257935"/>
                  <a:pt x="127688" y="257562"/>
                </a:cubicBezTo>
                <a:cubicBezTo>
                  <a:pt x="127315" y="257190"/>
                  <a:pt x="126942" y="256891"/>
                  <a:pt x="126569" y="256593"/>
                </a:cubicBezTo>
                <a:cubicBezTo>
                  <a:pt x="118588" y="250408"/>
                  <a:pt x="120975" y="237740"/>
                  <a:pt x="130671" y="234908"/>
                </a:cubicBezTo>
                <a:cubicBezTo>
                  <a:pt x="135146" y="233567"/>
                  <a:pt x="139622" y="232449"/>
                  <a:pt x="144097" y="231406"/>
                </a:cubicBezTo>
                <a:cubicBezTo>
                  <a:pt x="148572" y="230437"/>
                  <a:pt x="153122" y="229617"/>
                  <a:pt x="157597" y="228947"/>
                </a:cubicBezTo>
                <a:cubicBezTo>
                  <a:pt x="162147" y="228276"/>
                  <a:pt x="166622" y="227829"/>
                  <a:pt x="171172" y="227456"/>
                </a:cubicBezTo>
                <a:cubicBezTo>
                  <a:pt x="175647" y="227158"/>
                  <a:pt x="180123" y="227009"/>
                  <a:pt x="184673" y="227009"/>
                </a:cubicBezTo>
                <a:close/>
              </a:path>
              <a:path w="369275" h="607851">
                <a:moveTo>
                  <a:pt x="184638" y="0"/>
                </a:moveTo>
                <a:cubicBezTo>
                  <a:pt x="244994" y="0"/>
                  <a:pt x="301546" y="29424"/>
                  <a:pt x="336088" y="78887"/>
                </a:cubicBezTo>
                <a:cubicBezTo>
                  <a:pt x="370631" y="128350"/>
                  <a:pt x="378763" y="191444"/>
                  <a:pt x="357873" y="248058"/>
                </a:cubicBezTo>
                <a:cubicBezTo>
                  <a:pt x="336461" y="306087"/>
                  <a:pt x="272822" y="336703"/>
                  <a:pt x="262900" y="410227"/>
                </a:cubicBezTo>
                <a:cubicBezTo>
                  <a:pt x="266555" y="409259"/>
                  <a:pt x="270286" y="408365"/>
                  <a:pt x="273941" y="407471"/>
                </a:cubicBezTo>
                <a:cubicBezTo>
                  <a:pt x="280581" y="405757"/>
                  <a:pt x="287370" y="409855"/>
                  <a:pt x="289012" y="416484"/>
                </a:cubicBezTo>
                <a:cubicBezTo>
                  <a:pt x="290653" y="423114"/>
                  <a:pt x="286624" y="429893"/>
                  <a:pt x="279984" y="431532"/>
                </a:cubicBezTo>
                <a:cubicBezTo>
                  <a:pt x="218434" y="446877"/>
                  <a:pt x="156884" y="462222"/>
                  <a:pt x="95334" y="477642"/>
                </a:cubicBezTo>
                <a:cubicBezTo>
                  <a:pt x="88694" y="479281"/>
                  <a:pt x="81905" y="475258"/>
                  <a:pt x="80263" y="468554"/>
                </a:cubicBezTo>
                <a:cubicBezTo>
                  <a:pt x="78622" y="461924"/>
                  <a:pt x="82651" y="455220"/>
                  <a:pt x="89291" y="453507"/>
                </a:cubicBezTo>
                <a:cubicBezTo>
                  <a:pt x="139575" y="440992"/>
                  <a:pt x="189860" y="428403"/>
                  <a:pt x="240145" y="415888"/>
                </a:cubicBezTo>
                <a:cubicBezTo>
                  <a:pt x="238354" y="413132"/>
                  <a:pt x="237757" y="410599"/>
                  <a:pt x="238205" y="407396"/>
                </a:cubicBezTo>
                <a:cubicBezTo>
                  <a:pt x="238876" y="402182"/>
                  <a:pt x="239772" y="397116"/>
                  <a:pt x="240965" y="392051"/>
                </a:cubicBezTo>
                <a:cubicBezTo>
                  <a:pt x="242084" y="387134"/>
                  <a:pt x="243427" y="382367"/>
                  <a:pt x="245069" y="377674"/>
                </a:cubicBezTo>
                <a:cubicBezTo>
                  <a:pt x="246561" y="373130"/>
                  <a:pt x="248277" y="368660"/>
                  <a:pt x="250216" y="364265"/>
                </a:cubicBezTo>
                <a:cubicBezTo>
                  <a:pt x="252007" y="360019"/>
                  <a:pt x="254021" y="355848"/>
                  <a:pt x="256185" y="351751"/>
                </a:cubicBezTo>
                <a:cubicBezTo>
                  <a:pt x="258274" y="347877"/>
                  <a:pt x="260587" y="344004"/>
                  <a:pt x="262900" y="340205"/>
                </a:cubicBezTo>
                <a:cubicBezTo>
                  <a:pt x="265212" y="336554"/>
                  <a:pt x="267600" y="332979"/>
                  <a:pt x="270062" y="329403"/>
                </a:cubicBezTo>
                <a:cubicBezTo>
                  <a:pt x="272449" y="325977"/>
                  <a:pt x="274986" y="322624"/>
                  <a:pt x="277522" y="319347"/>
                </a:cubicBezTo>
                <a:cubicBezTo>
                  <a:pt x="279984" y="316069"/>
                  <a:pt x="282521" y="312941"/>
                  <a:pt x="285058" y="309812"/>
                </a:cubicBezTo>
                <a:cubicBezTo>
                  <a:pt x="287594" y="306758"/>
                  <a:pt x="290056" y="303704"/>
                  <a:pt x="292593" y="300724"/>
                </a:cubicBezTo>
                <a:cubicBezTo>
                  <a:pt x="294906" y="297968"/>
                  <a:pt x="297218" y="295211"/>
                  <a:pt x="299531" y="292530"/>
                </a:cubicBezTo>
                <a:cubicBezTo>
                  <a:pt x="300725" y="291114"/>
                  <a:pt x="301919" y="289699"/>
                  <a:pt x="303038" y="288284"/>
                </a:cubicBezTo>
                <a:cubicBezTo>
                  <a:pt x="305351" y="285528"/>
                  <a:pt x="307663" y="282771"/>
                  <a:pt x="309827" y="279941"/>
                </a:cubicBezTo>
                <a:cubicBezTo>
                  <a:pt x="311990" y="277259"/>
                  <a:pt x="314079" y="274577"/>
                  <a:pt x="316168" y="271821"/>
                </a:cubicBezTo>
                <a:cubicBezTo>
                  <a:pt x="318108" y="269214"/>
                  <a:pt x="320048" y="266532"/>
                  <a:pt x="321838" y="263776"/>
                </a:cubicBezTo>
                <a:cubicBezTo>
                  <a:pt x="323554" y="261169"/>
                  <a:pt x="325270" y="258487"/>
                  <a:pt x="326837" y="255731"/>
                </a:cubicBezTo>
                <a:cubicBezTo>
                  <a:pt x="328329" y="253124"/>
                  <a:pt x="329747" y="250442"/>
                  <a:pt x="331090" y="247686"/>
                </a:cubicBezTo>
                <a:cubicBezTo>
                  <a:pt x="332358" y="245004"/>
                  <a:pt x="333552" y="242248"/>
                  <a:pt x="334596" y="239492"/>
                </a:cubicBezTo>
                <a:cubicBezTo>
                  <a:pt x="352651" y="190550"/>
                  <a:pt x="345563" y="135873"/>
                  <a:pt x="315721" y="93115"/>
                </a:cubicBezTo>
                <a:cubicBezTo>
                  <a:pt x="285804" y="50282"/>
                  <a:pt x="236862" y="24806"/>
                  <a:pt x="184638" y="24806"/>
                </a:cubicBezTo>
                <a:cubicBezTo>
                  <a:pt x="132413" y="24806"/>
                  <a:pt x="83471" y="50282"/>
                  <a:pt x="53554" y="93115"/>
                </a:cubicBezTo>
                <a:cubicBezTo>
                  <a:pt x="23712" y="135873"/>
                  <a:pt x="16624" y="190550"/>
                  <a:pt x="34679" y="239492"/>
                </a:cubicBezTo>
                <a:cubicBezTo>
                  <a:pt x="35425" y="241428"/>
                  <a:pt x="36246" y="243365"/>
                  <a:pt x="37066" y="245302"/>
                </a:cubicBezTo>
                <a:cubicBezTo>
                  <a:pt x="37962" y="247239"/>
                  <a:pt x="38857" y="249175"/>
                  <a:pt x="39827" y="251038"/>
                </a:cubicBezTo>
                <a:cubicBezTo>
                  <a:pt x="40871" y="252975"/>
                  <a:pt x="41916" y="254837"/>
                  <a:pt x="43035" y="256699"/>
                </a:cubicBezTo>
                <a:cubicBezTo>
                  <a:pt x="44154" y="258636"/>
                  <a:pt x="45273" y="260498"/>
                  <a:pt x="46541" y="262361"/>
                </a:cubicBezTo>
                <a:cubicBezTo>
                  <a:pt x="47810" y="264297"/>
                  <a:pt x="49078" y="266234"/>
                  <a:pt x="50421" y="268096"/>
                </a:cubicBezTo>
                <a:cubicBezTo>
                  <a:pt x="51241" y="269288"/>
                  <a:pt x="52062" y="270406"/>
                  <a:pt x="52957" y="271598"/>
                </a:cubicBezTo>
                <a:cubicBezTo>
                  <a:pt x="54375" y="273534"/>
                  <a:pt x="55867" y="275471"/>
                  <a:pt x="57359" y="277333"/>
                </a:cubicBezTo>
                <a:cubicBezTo>
                  <a:pt x="58851" y="279345"/>
                  <a:pt x="60418" y="281281"/>
                  <a:pt x="61985" y="283144"/>
                </a:cubicBezTo>
                <a:cubicBezTo>
                  <a:pt x="63626" y="285155"/>
                  <a:pt x="65267" y="287092"/>
                  <a:pt x="66909" y="289103"/>
                </a:cubicBezTo>
                <a:cubicBezTo>
                  <a:pt x="68774" y="291338"/>
                  <a:pt x="70714" y="293573"/>
                  <a:pt x="72579" y="295882"/>
                </a:cubicBezTo>
                <a:cubicBezTo>
                  <a:pt x="74593" y="298191"/>
                  <a:pt x="76608" y="300575"/>
                  <a:pt x="78547" y="302959"/>
                </a:cubicBezTo>
                <a:cubicBezTo>
                  <a:pt x="80338" y="305119"/>
                  <a:pt x="82128" y="307205"/>
                  <a:pt x="83844" y="309365"/>
                </a:cubicBezTo>
                <a:cubicBezTo>
                  <a:pt x="85635" y="311600"/>
                  <a:pt x="87425" y="313760"/>
                  <a:pt x="89216" y="315995"/>
                </a:cubicBezTo>
                <a:cubicBezTo>
                  <a:pt x="91007" y="318304"/>
                  <a:pt x="92797" y="320613"/>
                  <a:pt x="94513" y="322922"/>
                </a:cubicBezTo>
                <a:cubicBezTo>
                  <a:pt x="96304" y="325306"/>
                  <a:pt x="98020" y="327764"/>
                  <a:pt x="99736" y="330223"/>
                </a:cubicBezTo>
                <a:cubicBezTo>
                  <a:pt x="101526" y="332681"/>
                  <a:pt x="103167" y="335214"/>
                  <a:pt x="104883" y="337821"/>
                </a:cubicBezTo>
                <a:cubicBezTo>
                  <a:pt x="105928" y="339460"/>
                  <a:pt x="106898" y="341024"/>
                  <a:pt x="107868" y="342737"/>
                </a:cubicBezTo>
                <a:cubicBezTo>
                  <a:pt x="109509" y="345419"/>
                  <a:pt x="111076" y="348175"/>
                  <a:pt x="112642" y="350931"/>
                </a:cubicBezTo>
                <a:cubicBezTo>
                  <a:pt x="114135" y="353762"/>
                  <a:pt x="115627" y="356667"/>
                  <a:pt x="116970" y="359572"/>
                </a:cubicBezTo>
                <a:cubicBezTo>
                  <a:pt x="118387" y="362627"/>
                  <a:pt x="119730" y="365681"/>
                  <a:pt x="120998" y="368735"/>
                </a:cubicBezTo>
                <a:cubicBezTo>
                  <a:pt x="122267" y="371938"/>
                  <a:pt x="123386" y="375141"/>
                  <a:pt x="124505" y="378344"/>
                </a:cubicBezTo>
                <a:cubicBezTo>
                  <a:pt x="125549" y="381697"/>
                  <a:pt x="126519" y="385049"/>
                  <a:pt x="127415" y="388401"/>
                </a:cubicBezTo>
                <a:cubicBezTo>
                  <a:pt x="129131" y="395031"/>
                  <a:pt x="125102" y="401809"/>
                  <a:pt x="118462" y="403523"/>
                </a:cubicBezTo>
                <a:cubicBezTo>
                  <a:pt x="111822" y="405236"/>
                  <a:pt x="105033" y="401213"/>
                  <a:pt x="103391" y="394584"/>
                </a:cubicBezTo>
                <a:cubicBezTo>
                  <a:pt x="87276" y="332085"/>
                  <a:pt x="31247" y="301767"/>
                  <a:pt x="11402" y="248058"/>
                </a:cubicBezTo>
                <a:cubicBezTo>
                  <a:pt x="-9488" y="191444"/>
                  <a:pt x="-1356" y="128350"/>
                  <a:pt x="33187" y="78887"/>
                </a:cubicBezTo>
                <a:cubicBezTo>
                  <a:pt x="67729" y="29424"/>
                  <a:pt x="124281" y="0"/>
                  <a:pt x="184638" y="0"/>
                </a:cubicBezTo>
              </a:path>
            </a:pathLst>
          </a:custGeom>
          <a:solidFill>
            <a:schemeClr val="accent1">
              <a:alpha val="100000"/>
              <a:lumMod val="75000"/>
            </a:schemeClr>
          </a:solidFill>
        </p:spPr>
      </p:sp>
      <p:sp>
        <p:nvSpPr>
          <p:cNvPr id="7" name="Freeform 7"/>
          <p:cNvSpPr/>
          <p:nvPr/>
        </p:nvSpPr>
        <p:spPr>
          <a:xfrm>
            <a:off x="6074770" y="2915706"/>
            <a:ext cx="238942" cy="219988"/>
          </a:xfrm>
          <a:custGeom>
            <a:avLst/>
            <a:gdLst/>
            <a:ahLst/>
            <a:cxnLst/>
            <a:rect l="l" t="t" r="r" b="b"/>
            <a:pathLst>
              <a:path w="580" h="535">
                <a:moveTo>
                  <a:pt x="164" y="525"/>
                </a:moveTo>
                <a:cubicBezTo>
                  <a:pt x="172" y="534"/>
                  <a:pt x="186" y="535"/>
                  <a:pt x="196" y="526"/>
                </a:cubicBezTo>
                <a:lnTo>
                  <a:pt x="570" y="187"/>
                </a:lnTo>
                <a:cubicBezTo>
                  <a:pt x="579" y="179"/>
                  <a:pt x="580" y="165"/>
                  <a:pt x="572" y="155"/>
                </a:cubicBezTo>
                <a:lnTo>
                  <a:pt x="475" y="49"/>
                </a:lnTo>
                <a:cubicBezTo>
                  <a:pt x="466" y="39"/>
                  <a:pt x="452" y="39"/>
                  <a:pt x="443" y="47"/>
                </a:cubicBezTo>
                <a:lnTo>
                  <a:pt x="124" y="335"/>
                </a:lnTo>
                <a:cubicBezTo>
                  <a:pt x="115" y="344"/>
                  <a:pt x="114" y="358"/>
                  <a:pt x="123" y="367"/>
                </a:cubicBezTo>
                <a:lnTo>
                  <a:pt x="175" y="425"/>
                </a:lnTo>
                <a:cubicBezTo>
                  <a:pt x="183" y="434"/>
                  <a:pt x="198" y="435"/>
                  <a:pt x="207" y="426"/>
                </a:cubicBezTo>
                <a:lnTo>
                  <a:pt x="341" y="305"/>
                </a:lnTo>
                <a:cubicBezTo>
                  <a:pt x="350" y="297"/>
                  <a:pt x="351" y="282"/>
                  <a:pt x="343" y="273"/>
                </a:cubicBezTo>
                <a:lnTo>
                  <a:pt x="327" y="256"/>
                </a:lnTo>
                <a:lnTo>
                  <a:pt x="193" y="378"/>
                </a:lnTo>
                <a:lnTo>
                  <a:pt x="172" y="354"/>
                </a:lnTo>
                <a:lnTo>
                  <a:pt x="457" y="96"/>
                </a:lnTo>
                <a:lnTo>
                  <a:pt x="523" y="169"/>
                </a:lnTo>
                <a:lnTo>
                  <a:pt x="182" y="478"/>
                </a:lnTo>
                <a:lnTo>
                  <a:pt x="58" y="340"/>
                </a:lnTo>
                <a:lnTo>
                  <a:pt x="404" y="26"/>
                </a:lnTo>
                <a:lnTo>
                  <a:pt x="389" y="10"/>
                </a:lnTo>
                <a:cubicBezTo>
                  <a:pt x="380" y="0"/>
                  <a:pt x="366" y="0"/>
                  <a:pt x="357" y="8"/>
                </a:cubicBezTo>
                <a:lnTo>
                  <a:pt x="10" y="322"/>
                </a:lnTo>
                <a:cubicBezTo>
                  <a:pt x="1" y="330"/>
                  <a:pt x="0" y="344"/>
                  <a:pt x="9" y="354"/>
                </a:cubicBezTo>
                <a:lnTo>
                  <a:pt x="164" y="525"/>
                </a:lnTo>
              </a:path>
            </a:pathLst>
          </a:custGeom>
          <a:solidFill>
            <a:schemeClr val="accent1">
              <a:alpha val="100000"/>
              <a:lumMod val="75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6005332" y="1730690"/>
            <a:ext cx="1934724" cy="9880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9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蒙氏教具融入建构区游戏，促进幼儿在游戏中学习，发现事物关系与相关性，培养数学思维与逻辑推理能力。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359162" y="1358716"/>
            <a:ext cx="1489034" cy="3288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1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建构区游戏融合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005332" y="3233235"/>
            <a:ext cx="1934724" cy="9880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9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将蒙氏教具与其他感觉教具融合，引导幼儿探索教具间关系，建立思维桥梁，扩大视野，促进全面发展。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359162" y="2861260"/>
            <a:ext cx="1489034" cy="32888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1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多感官教具融合</a:t>
            </a:r>
            <a:endParaRPr lang="en-US" sz="1100"/>
          </a:p>
        </p:txBody>
      </p:sp>
      <p:sp>
        <p:nvSpPr>
          <p:cNvPr id="400003" name="AutoShape 12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实施幼儿感觉游戏活动</a:t>
            </a:r>
            <a:endParaRPr lang="en-US" sz="11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667" r="16667"/>
          <a:stretch>
            <a:fillRect/>
          </a:stretch>
        </p:blipFill>
        <p:spPr>
          <a:xfrm>
            <a:off x="-197459" y="1274683"/>
            <a:ext cx="2696119" cy="2696120"/>
          </a:xfrm>
          <a:prstGeom prst="ellipse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2752891" y="1201354"/>
            <a:ext cx="2612898" cy="1421389"/>
          </a:xfrm>
          <a:prstGeom prst="rect">
            <a:avLst/>
          </a:prstGeom>
          <a:solidFill>
            <a:schemeClr val="accent2">
              <a:alpha val="79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2752891" y="929401"/>
            <a:ext cx="2612898" cy="51387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2896640" y="1487058"/>
            <a:ext cx="2325400" cy="101032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0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教师应赋予幼儿更多选择权，让他们自由探索、自主决策，以激发主动性，促进其成长与发展。</a:t>
            </a:r>
            <a:endParaRPr lang="en-US" sz="105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905257" y="964239"/>
            <a:ext cx="2411596" cy="45290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0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幼儿自主权利</a:t>
            </a:r>
            <a:endParaRPr lang="en-US" sz="10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5624403" y="1201354"/>
            <a:ext cx="2612898" cy="1421389"/>
          </a:xfrm>
          <a:prstGeom prst="rect">
            <a:avLst/>
          </a:prstGeom>
          <a:solidFill>
            <a:schemeClr val="accent2">
              <a:alpha val="79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5624403" y="929401"/>
            <a:ext cx="2612898" cy="51387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5776768" y="964239"/>
            <a:ext cx="2411596" cy="45290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0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问题解决导向</a:t>
            </a:r>
            <a:endParaRPr lang="en-US" sz="10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2752891" y="3009831"/>
            <a:ext cx="2612898" cy="1421389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2752891" y="2782705"/>
            <a:ext cx="2612898" cy="51387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3" name="TextBox 13"/>
          <p:cNvSpPr txBox="1"/>
          <p:nvPr/>
        </p:nvSpPr>
        <p:spPr>
          <a:xfrm>
            <a:off x="2905257" y="2817543"/>
            <a:ext cx="2411596" cy="45290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0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时间管理与安排</a:t>
            </a:r>
            <a:endParaRPr lang="en-US" sz="10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5624403" y="3009831"/>
            <a:ext cx="2612898" cy="1421389"/>
          </a:xfrm>
          <a:prstGeom prst="rect">
            <a:avLst/>
          </a:prstGeom>
          <a:solidFill>
            <a:schemeClr val="accent2">
              <a:alpha val="79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5624403" y="2782705"/>
            <a:ext cx="2612898" cy="51387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5776768" y="2817543"/>
            <a:ext cx="2411596" cy="45290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0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项目创造实践</a:t>
            </a:r>
            <a:endParaRPr lang="en-US" sz="105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5768151" y="1487058"/>
            <a:ext cx="2325400" cy="101032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0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面对问题时，教师应引导幼儿自主寻找答案，培养解决问题的能力，助力他们全面发展与成长。</a:t>
            </a:r>
            <a:endParaRPr lang="en-US" sz="105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896640" y="3340123"/>
            <a:ext cx="2325400" cy="101032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0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教师应指导幼儿合理规划时间，让他们学会自主安排活动，培养时间管理能力，全面发展心智。</a:t>
            </a:r>
            <a:endParaRPr lang="en-US" sz="105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768151" y="3342694"/>
            <a:ext cx="2325400" cy="101032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10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教师应为幼儿提供创造项目机会，让他们在实践中发挥想象力与创造力，促进智力与情感健康发展。</a:t>
            </a:r>
            <a:endParaRPr lang="en-US" sz="105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0003" name="AutoShape 20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教育启示</a:t>
            </a:r>
            <a:endParaRPr lang="en-US" sz="11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02" name="AutoShape 2"/>
          <p:cNvSpPr/>
          <p:nvPr/>
        </p:nvSpPr>
        <p:spPr>
          <a:xfrm>
            <a:off x="5236721" y="1505542"/>
            <a:ext cx="1627924" cy="11338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749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1100"/>
          </a:p>
        </p:txBody>
      </p:sp>
      <p:sp>
        <p:nvSpPr>
          <p:cNvPr id="300003" name="AutoShape 3"/>
          <p:cNvSpPr/>
          <p:nvPr/>
        </p:nvSpPr>
        <p:spPr>
          <a:xfrm>
            <a:off x="3974588" y="2464925"/>
            <a:ext cx="4152190" cy="73152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2355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观察与指导幼儿感觉教育活动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02" name="AutoShape 2"/>
          <p:cNvSpPr/>
          <p:nvPr/>
        </p:nvSpPr>
        <p:spPr>
          <a:xfrm>
            <a:off x="5236721" y="1505542"/>
            <a:ext cx="1627924" cy="11338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749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300003" name="AutoShape 3"/>
          <p:cNvSpPr/>
          <p:nvPr/>
        </p:nvSpPr>
        <p:spPr>
          <a:xfrm>
            <a:off x="3974588" y="2464925"/>
            <a:ext cx="4152190" cy="73152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28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认识感觉教育</a:t>
            </a:r>
            <a:endParaRPr lang="en-US" sz="11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1600003" name="AutoShape 3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3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观察幼儿感觉自主活动</a:t>
            </a:r>
            <a:endParaRPr lang="en-US" sz="1100"/>
          </a:p>
        </p:txBody>
      </p:sp>
      <p:sp>
        <p:nvSpPr>
          <p:cNvPr id="1600004" name="Freeform 4"/>
          <p:cNvSpPr/>
          <p:nvPr/>
        </p:nvSpPr>
        <p:spPr>
          <a:xfrm>
            <a:off x="447956" y="1929366"/>
            <a:ext cx="8248087" cy="2346713"/>
          </a:xfrm>
          <a:custGeom>
            <a:avLst/>
            <a:gdLst/>
            <a:ahLst/>
            <a:cxnLst/>
            <a:rect l="l" t="t" r="r" b="b"/>
            <a:pathLst>
              <a:path w="8248087" h="2346713">
                <a:moveTo>
                  <a:pt x="293339" y="0"/>
                </a:moveTo>
                <a:lnTo>
                  <a:pt x="7954748" y="0"/>
                </a:lnTo>
                <a:quadBezTo>
                  <a:pt x="8248087" y="0"/>
                  <a:pt x="8248087" y="293339"/>
                </a:quadBezTo>
                <a:lnTo>
                  <a:pt x="8248087" y="2053374"/>
                </a:lnTo>
                <a:quadBezTo>
                  <a:pt x="8248087" y="2346713"/>
                  <a:pt x="7954748" y="2346713"/>
                </a:quadBezTo>
                <a:lnTo>
                  <a:pt x="293339" y="2346713"/>
                </a:lnTo>
                <a:quadBezTo>
                  <a:pt x="0" y="2346713"/>
                  <a:pt x="0" y="2053374"/>
                </a:quadBezTo>
                <a:lnTo>
                  <a:pt x="0" y="293339"/>
                </a:lnTo>
                <a:quadBezTo>
                  <a:pt x="0" y="0"/>
                  <a:pt x="293339" y="0"/>
                </a:quadBezTo>
              </a:path>
            </a:pathLst>
          </a:custGeom>
          <a:solidFill>
            <a:srgbClr val="E88E23">
              <a:alpha val="1000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pic>
        <p:nvPicPr>
          <p:cNvPr id="160000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41139" y="867420"/>
            <a:ext cx="914400" cy="914400"/>
          </a:xfrm>
          <a:prstGeom prst="rect">
            <a:avLst/>
          </a:prstGeom>
        </p:spPr>
      </p:pic>
      <p:pic>
        <p:nvPicPr>
          <p:cNvPr id="160000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1126739" y="867420"/>
            <a:ext cx="914400" cy="914400"/>
          </a:xfrm>
          <a:prstGeom prst="rect">
            <a:avLst/>
          </a:prstGeom>
        </p:spPr>
      </p:pic>
      <p:sp>
        <p:nvSpPr>
          <p:cNvPr id="1600007" name="AutoShape 7"/>
          <p:cNvSpPr/>
          <p:nvPr/>
        </p:nvSpPr>
        <p:spPr>
          <a:xfrm>
            <a:off x="1636445" y="995436"/>
            <a:ext cx="784215" cy="585216"/>
          </a:xfrm>
          <a:prstGeom prst="rect">
            <a:avLst/>
          </a:prstGeom>
          <a:noFill/>
        </p:spPr>
      </p:sp>
      <p:sp>
        <p:nvSpPr>
          <p:cNvPr id="1600008" name="Freeform 8"/>
          <p:cNvSpPr/>
          <p:nvPr/>
        </p:nvSpPr>
        <p:spPr>
          <a:xfrm>
            <a:off x="1745836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  <p:sp>
        <p:nvSpPr>
          <p:cNvPr id="1600009" name="Freeform 9"/>
          <p:cNvSpPr/>
          <p:nvPr/>
        </p:nvSpPr>
        <p:spPr>
          <a:xfrm>
            <a:off x="1949699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600010" name="Freeform 10"/>
          <p:cNvSpPr/>
          <p:nvPr/>
        </p:nvSpPr>
        <p:spPr>
          <a:xfrm>
            <a:off x="2153562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  <p:sp>
        <p:nvSpPr>
          <p:cNvPr id="1600011" name="AutoShape 11"/>
          <p:cNvSpPr/>
          <p:nvPr/>
        </p:nvSpPr>
        <p:spPr>
          <a:xfrm>
            <a:off x="825904" y="2045733"/>
            <a:ext cx="2430470" cy="402336"/>
          </a:xfrm>
          <a:prstGeom prst="rect">
            <a:avLst/>
          </a:prstGeom>
          <a:noFill/>
        </p:spPr>
        <p:txBody>
          <a:bodyPr vert="horz" wrap="square" lIns="95250" tIns="95250" rIns="9525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环境观察</a:t>
            </a:r>
            <a:endParaRPr lang="en-US" sz="1100"/>
          </a:p>
        </p:txBody>
      </p:sp>
      <p:sp>
        <p:nvSpPr>
          <p:cNvPr id="1600012" name="AutoShape 12"/>
          <p:cNvSpPr/>
          <p:nvPr/>
        </p:nvSpPr>
        <p:spPr>
          <a:xfrm>
            <a:off x="825904" y="2448069"/>
            <a:ext cx="2430470" cy="128016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教师要观察区域环境，判断空间大小是否合理，避免拥挤或浪费空间，同时观察区域是否与数学区相邻，以及进出区域的路径和标志，帮助幼儿建立规则意识。</a:t>
            </a:r>
            <a:endParaRPr lang="en-US" sz="1100"/>
          </a:p>
        </p:txBody>
      </p:sp>
      <p:pic>
        <p:nvPicPr>
          <p:cNvPr id="1600013" name="Picture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0" y="867420"/>
            <a:ext cx="914400" cy="914400"/>
          </a:xfrm>
          <a:prstGeom prst="rect">
            <a:avLst/>
          </a:prstGeom>
        </p:spPr>
      </p:pic>
      <p:pic>
        <p:nvPicPr>
          <p:cNvPr id="1600014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3657600" y="867420"/>
            <a:ext cx="914400" cy="914400"/>
          </a:xfrm>
          <a:prstGeom prst="rect">
            <a:avLst/>
          </a:prstGeom>
        </p:spPr>
      </p:pic>
      <p:sp>
        <p:nvSpPr>
          <p:cNvPr id="1600015" name="AutoShape 15"/>
          <p:cNvSpPr/>
          <p:nvPr/>
        </p:nvSpPr>
        <p:spPr>
          <a:xfrm>
            <a:off x="4152608" y="995436"/>
            <a:ext cx="849850" cy="585216"/>
          </a:xfrm>
          <a:prstGeom prst="rect">
            <a:avLst/>
          </a:prstGeom>
          <a:noFill/>
        </p:spPr>
      </p:sp>
      <p:sp>
        <p:nvSpPr>
          <p:cNvPr id="1600016" name="AutoShape 16"/>
          <p:cNvSpPr/>
          <p:nvPr/>
        </p:nvSpPr>
        <p:spPr>
          <a:xfrm>
            <a:off x="3356765" y="2045733"/>
            <a:ext cx="2430470" cy="402336"/>
          </a:xfrm>
          <a:prstGeom prst="rect">
            <a:avLst/>
          </a:prstGeom>
          <a:noFill/>
        </p:spPr>
        <p:txBody>
          <a:bodyPr vert="horz" wrap="square" lIns="95250" tIns="95250" rIns="9525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教具投放观察</a:t>
            </a:r>
            <a:endParaRPr lang="en-US" sz="1100"/>
          </a:p>
        </p:txBody>
      </p:sp>
      <p:sp>
        <p:nvSpPr>
          <p:cNvPr id="1600017" name="AutoShape 17"/>
          <p:cNvSpPr/>
          <p:nvPr/>
        </p:nvSpPr>
        <p:spPr>
          <a:xfrm>
            <a:off x="3356765" y="2448069"/>
            <a:ext cx="2430470" cy="128016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观察教具投放是重点也是难点，教师要在观察后分析教具情况并及时做出调整，包括是否满足幼儿需要、是否符合年龄特点、是否存在操作困难等。</a:t>
            </a:r>
            <a:endParaRPr lang="en-US" sz="1100"/>
          </a:p>
        </p:txBody>
      </p:sp>
      <p:pic>
        <p:nvPicPr>
          <p:cNvPr id="1600018" name="Picture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102861" y="867420"/>
            <a:ext cx="914400" cy="914400"/>
          </a:xfrm>
          <a:prstGeom prst="rect">
            <a:avLst/>
          </a:prstGeom>
        </p:spPr>
      </p:pic>
      <p:pic>
        <p:nvPicPr>
          <p:cNvPr id="1600019" name="Picture 1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6188461" y="867420"/>
            <a:ext cx="914400" cy="914400"/>
          </a:xfrm>
          <a:prstGeom prst="rect">
            <a:avLst/>
          </a:prstGeom>
        </p:spPr>
      </p:pic>
      <p:sp>
        <p:nvSpPr>
          <p:cNvPr id="1600020" name="AutoShape 20"/>
          <p:cNvSpPr/>
          <p:nvPr/>
        </p:nvSpPr>
        <p:spPr>
          <a:xfrm>
            <a:off x="6676289" y="995436"/>
            <a:ext cx="817032" cy="585216"/>
          </a:xfrm>
          <a:prstGeom prst="rect">
            <a:avLst/>
          </a:prstGeom>
          <a:noFill/>
        </p:spPr>
      </p:sp>
      <p:sp>
        <p:nvSpPr>
          <p:cNvPr id="1600021" name="AutoShape 21"/>
          <p:cNvSpPr/>
          <p:nvPr/>
        </p:nvSpPr>
        <p:spPr>
          <a:xfrm>
            <a:off x="5887626" y="2045733"/>
            <a:ext cx="2430470" cy="402336"/>
          </a:xfrm>
          <a:prstGeom prst="rect">
            <a:avLst/>
          </a:prstGeom>
          <a:noFill/>
        </p:spPr>
        <p:txBody>
          <a:bodyPr vert="horz" wrap="square" lIns="95250" tIns="95250" rIns="9525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幼儿能力观察</a:t>
            </a:r>
            <a:endParaRPr lang="en-US" sz="1100"/>
          </a:p>
        </p:txBody>
      </p:sp>
      <p:sp>
        <p:nvSpPr>
          <p:cNvPr id="1600022" name="AutoShape 22"/>
          <p:cNvSpPr/>
          <p:nvPr/>
        </p:nvSpPr>
        <p:spPr>
          <a:xfrm>
            <a:off x="5887626" y="2448069"/>
            <a:ext cx="2430470" cy="128016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依据感觉教育原则，观察幼儿配对、排序、分类能力，分析其操作行为，如是否频繁更换教具、对什么教具更感兴趣、能否完成教学目标等。</a:t>
            </a:r>
            <a:endParaRPr lang="en-US" sz="1100"/>
          </a:p>
        </p:txBody>
      </p:sp>
      <p:sp>
        <p:nvSpPr>
          <p:cNvPr id="1600023" name="Freeform 23"/>
          <p:cNvSpPr/>
          <p:nvPr/>
        </p:nvSpPr>
        <p:spPr>
          <a:xfrm>
            <a:off x="4276697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  <p:sp>
        <p:nvSpPr>
          <p:cNvPr id="1600024" name="Freeform 24"/>
          <p:cNvSpPr/>
          <p:nvPr/>
        </p:nvSpPr>
        <p:spPr>
          <a:xfrm>
            <a:off x="4480560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600025" name="Freeform 25"/>
          <p:cNvSpPr/>
          <p:nvPr/>
        </p:nvSpPr>
        <p:spPr>
          <a:xfrm>
            <a:off x="4684423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  <p:sp>
        <p:nvSpPr>
          <p:cNvPr id="1600026" name="Freeform 26"/>
          <p:cNvSpPr/>
          <p:nvPr/>
        </p:nvSpPr>
        <p:spPr>
          <a:xfrm>
            <a:off x="6807558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  <p:sp>
        <p:nvSpPr>
          <p:cNvPr id="1600027" name="Freeform 27"/>
          <p:cNvSpPr/>
          <p:nvPr/>
        </p:nvSpPr>
        <p:spPr>
          <a:xfrm>
            <a:off x="7011421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600028" name="Freeform 28"/>
          <p:cNvSpPr/>
          <p:nvPr/>
        </p:nvSpPr>
        <p:spPr>
          <a:xfrm>
            <a:off x="7215284" y="1746486"/>
            <a:ext cx="182880" cy="182880"/>
          </a:xfrm>
          <a:custGeom>
            <a:avLst/>
            <a:gdLst/>
            <a:ahLst/>
            <a:cxnLst/>
            <a:rect l="l" t="t" r="r" b="b"/>
            <a:pathLst>
              <a:path w="182880" h="182880">
                <a:moveTo>
                  <a:pt x="181929" y="71448"/>
                </a:moveTo>
                <a:lnTo>
                  <a:pt x="113536" y="70396"/>
                </a:lnTo>
                <a:lnTo>
                  <a:pt x="91440" y="6212"/>
                </a:lnTo>
                <a:lnTo>
                  <a:pt x="69344" y="70396"/>
                </a:lnTo>
                <a:lnTo>
                  <a:pt x="951" y="71448"/>
                </a:lnTo>
                <a:lnTo>
                  <a:pt x="55665" y="112484"/>
                </a:lnTo>
                <a:lnTo>
                  <a:pt x="34621" y="177720"/>
                </a:lnTo>
                <a:lnTo>
                  <a:pt x="90388" y="137737"/>
                </a:lnTo>
                <a:lnTo>
                  <a:pt x="146154" y="177720"/>
                </a:lnTo>
                <a:lnTo>
                  <a:pt x="125110" y="112484"/>
                </a:lnTo>
                <a:lnTo>
                  <a:pt x="181929" y="71448"/>
                </a:lnTo>
              </a:path>
            </a:pathLst>
          </a:custGeom>
          <a:solidFill>
            <a:srgbClr val="E88E23">
              <a:alpha val="80000"/>
            </a:srgbClr>
          </a:solidFill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600003" name="AutoShape 3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3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观察幼儿感觉自主活动</a:t>
            </a:r>
            <a:endParaRPr lang="en-US" sz="1100"/>
          </a:p>
        </p:txBody>
      </p:sp>
      <p:sp>
        <p:nvSpPr>
          <p:cNvPr id="600004" name="AutoShape 4"/>
          <p:cNvSpPr/>
          <p:nvPr/>
        </p:nvSpPr>
        <p:spPr>
          <a:xfrm>
            <a:off x="886148" y="1536231"/>
            <a:ext cx="2212848" cy="384048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7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观察方法</a:t>
            </a:r>
            <a:endParaRPr lang="en-US" sz="1100"/>
          </a:p>
        </p:txBody>
      </p:sp>
      <p:sp>
        <p:nvSpPr>
          <p:cNvPr id="600005" name="AutoShape 5"/>
          <p:cNvSpPr/>
          <p:nvPr/>
        </p:nvSpPr>
        <p:spPr>
          <a:xfrm>
            <a:off x="886148" y="1920279"/>
            <a:ext cx="2212848" cy="182880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采用定点观察法，全面观察幼儿在感觉教育区的工作状态，包括操作过程、语言、表情、行为等，并特别关注需要个别指导的幼儿，课后及时补充完整记录。</a:t>
            </a:r>
            <a:endParaRPr lang="en-US" sz="1100"/>
          </a:p>
        </p:txBody>
      </p:sp>
      <p:sp>
        <p:nvSpPr>
          <p:cNvPr id="600006" name="Freeform 6"/>
          <p:cNvSpPr/>
          <p:nvPr/>
        </p:nvSpPr>
        <p:spPr>
          <a:xfrm>
            <a:off x="886489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600007" name="AutoShape 7"/>
          <p:cNvSpPr/>
          <p:nvPr/>
        </p:nvSpPr>
        <p:spPr>
          <a:xfrm>
            <a:off x="813116" y="1076047"/>
            <a:ext cx="554470" cy="365760"/>
          </a:xfrm>
          <a:prstGeom prst="rect">
            <a:avLst/>
          </a:prstGeom>
          <a:noFill/>
        </p:spPr>
      </p:sp>
      <p:sp>
        <p:nvSpPr>
          <p:cNvPr id="600008" name="AutoShape 8"/>
          <p:cNvSpPr/>
          <p:nvPr/>
        </p:nvSpPr>
        <p:spPr>
          <a:xfrm>
            <a:off x="3502092" y="1527087"/>
            <a:ext cx="2212848" cy="384048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7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个别幼儿观察法</a:t>
            </a:r>
            <a:endParaRPr lang="en-US" sz="1100"/>
          </a:p>
        </p:txBody>
      </p:sp>
      <p:sp>
        <p:nvSpPr>
          <p:cNvPr id="600009" name="AutoShape 9"/>
          <p:cNvSpPr/>
          <p:nvPr/>
        </p:nvSpPr>
        <p:spPr>
          <a:xfrm>
            <a:off x="3502092" y="1920279"/>
            <a:ext cx="2212848" cy="182880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确定2-3名幼儿作为观察对象，全面记录其自主工作状况，以评估其发展水平。帮助教师深入了解个别幼儿的发展能力及水平，为个性化教育提供依据。</a:t>
            </a:r>
            <a:endParaRPr lang="en-US" sz="1100"/>
          </a:p>
        </p:txBody>
      </p:sp>
      <p:sp>
        <p:nvSpPr>
          <p:cNvPr id="600010" name="Freeform 10"/>
          <p:cNvSpPr/>
          <p:nvPr/>
        </p:nvSpPr>
        <p:spPr>
          <a:xfrm>
            <a:off x="3502092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600011" name="AutoShape 11"/>
          <p:cNvSpPr/>
          <p:nvPr/>
        </p:nvSpPr>
        <p:spPr>
          <a:xfrm>
            <a:off x="3447228" y="1076047"/>
            <a:ext cx="517553" cy="365760"/>
          </a:xfrm>
          <a:prstGeom prst="rect">
            <a:avLst/>
          </a:prstGeom>
          <a:noFill/>
        </p:spPr>
      </p:sp>
      <p:sp>
        <p:nvSpPr>
          <p:cNvPr id="600012" name="AutoShape 12"/>
          <p:cNvSpPr/>
          <p:nvPr/>
        </p:nvSpPr>
        <p:spPr>
          <a:xfrm>
            <a:off x="6118036" y="1527087"/>
            <a:ext cx="2212848" cy="58521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7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表格记录方式</a:t>
            </a:r>
            <a:endParaRPr lang="en-US" sz="1100"/>
          </a:p>
        </p:txBody>
      </p:sp>
      <p:sp>
        <p:nvSpPr>
          <p:cNvPr id="600013" name="AutoShape 13"/>
          <p:cNvSpPr/>
          <p:nvPr/>
        </p:nvSpPr>
        <p:spPr>
          <a:xfrm>
            <a:off x="6118036" y="1920279"/>
            <a:ext cx="2212848" cy="182880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采用表格记录方式，简单、方便、直观，便于对比。要求教师提前设计好记录表格，当出现没有预设的内容时，要及时进行文字补充。</a:t>
            </a:r>
            <a:endParaRPr lang="en-US" sz="1100"/>
          </a:p>
        </p:txBody>
      </p:sp>
      <p:sp>
        <p:nvSpPr>
          <p:cNvPr id="600014" name="Freeform 14"/>
          <p:cNvSpPr/>
          <p:nvPr/>
        </p:nvSpPr>
        <p:spPr>
          <a:xfrm>
            <a:off x="6118036" y="1045921"/>
            <a:ext cx="426013" cy="426013"/>
          </a:xfrm>
          <a:custGeom>
            <a:avLst/>
            <a:gdLst/>
            <a:ahLst/>
            <a:cxnLst/>
            <a:rect l="l" t="t" r="r" b="b"/>
            <a:pathLst>
              <a:path w="426013" h="426013">
                <a:moveTo>
                  <a:pt x="213006" y="0"/>
                </a:moveTo>
                <a:cubicBezTo>
                  <a:pt x="330568" y="0"/>
                  <a:pt x="426013" y="95445"/>
                  <a:pt x="426013" y="213006"/>
                </a:cubicBezTo>
                <a:cubicBezTo>
                  <a:pt x="426013" y="330568"/>
                  <a:pt x="330568" y="426013"/>
                  <a:pt x="213006" y="426013"/>
                </a:cubicBezTo>
                <a:cubicBezTo>
                  <a:pt x="95445" y="426013"/>
                  <a:pt x="0" y="330568"/>
                  <a:pt x="0" y="213006"/>
                </a:cubicBezTo>
                <a:cubicBezTo>
                  <a:pt x="0" y="95445"/>
                  <a:pt x="95445" y="0"/>
                  <a:pt x="213006" y="0"/>
                </a:cubicBez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600015" name="AutoShape 15"/>
          <p:cNvSpPr/>
          <p:nvPr/>
        </p:nvSpPr>
        <p:spPr>
          <a:xfrm>
            <a:off x="6090604" y="1076047"/>
            <a:ext cx="479885" cy="365760"/>
          </a:xfrm>
          <a:prstGeom prst="rect">
            <a:avLst/>
          </a:prstGeom>
          <a:noFill/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1500003" name="AutoShape 3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3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观察幼儿感觉自主活动</a:t>
            </a:r>
            <a:endParaRPr lang="en-US" sz="1100"/>
          </a:p>
        </p:txBody>
      </p:sp>
      <p:pic>
        <p:nvPicPr>
          <p:cNvPr id="150000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1500005" name="AutoShape 5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实况记录方式</a:t>
            </a:r>
            <a:endParaRPr lang="en-US" sz="1100"/>
          </a:p>
        </p:txBody>
      </p:sp>
      <p:sp>
        <p:nvSpPr>
          <p:cNvPr id="1500006" name="AutoShape 6"/>
          <p:cNvSpPr/>
          <p:nvPr/>
        </p:nvSpPr>
        <p:spPr>
          <a:xfrm>
            <a:off x="822960" y="2773736"/>
            <a:ext cx="2414016" cy="841248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97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实况记录要求教师用语言文字真实记录幼儿工作的情况，包括幼儿的姓名、性别、日期、教具名称及观察描述等，要客观、详细地记录幼儿对话等情况。</a:t>
            </a:r>
            <a:endParaRPr lang="en-US" sz="1100"/>
          </a:p>
        </p:txBody>
      </p:sp>
      <p:pic>
        <p:nvPicPr>
          <p:cNvPr id="150000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1500008" name="AutoShape 8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图示记录方式</a:t>
            </a:r>
            <a:endParaRPr lang="en-US" sz="1100"/>
          </a:p>
        </p:txBody>
      </p:sp>
      <p:sp>
        <p:nvSpPr>
          <p:cNvPr id="1500009" name="AutoShape 9"/>
          <p:cNvSpPr/>
          <p:nvPr/>
        </p:nvSpPr>
        <p:spPr>
          <a:xfrm>
            <a:off x="3401568" y="2773736"/>
            <a:ext cx="2414016" cy="1060704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97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图示记录根据幼儿工作状况快速、直观、系统地记录存在的问题，便于分析区域划分、空间大小及相邻区域联系等问题，为区域调整与优化提供依据。</a:t>
            </a:r>
            <a:endParaRPr lang="en-US" sz="1100"/>
          </a:p>
        </p:txBody>
      </p:sp>
      <p:pic>
        <p:nvPicPr>
          <p:cNvPr id="15000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500011" name="AutoShape 11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摄像记录方式</a:t>
            </a:r>
            <a:endParaRPr lang="en-US" sz="1100"/>
          </a:p>
        </p:txBody>
      </p:sp>
      <p:sp>
        <p:nvSpPr>
          <p:cNvPr id="1500012" name="AutoShape 12"/>
          <p:cNvSpPr/>
          <p:nvPr/>
        </p:nvSpPr>
        <p:spPr>
          <a:xfrm>
            <a:off x="5943600" y="2775208"/>
            <a:ext cx="2414016" cy="1060704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97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摄像记录方式可以帮助教师进行观察，要注意不能分散幼儿工作的专注力，观察时，要远距离拍摄，确保不影响幼儿的正常活动。</a:t>
            </a:r>
            <a:endParaRPr lang="en-US" sz="11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3" name="TextBox 3"/>
          <p:cNvSpPr txBox="1"/>
          <p:nvPr/>
        </p:nvSpPr>
        <p:spPr>
          <a:xfrm>
            <a:off x="545660" y="1010703"/>
            <a:ext cx="4810726" cy="6328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74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建构过程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45660" y="1495649"/>
            <a:ext cx="4810726" cy="9458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生成课程是师幼共同学习与建构的过程，既非固定不变的计划，也非毫无目的的活动。它以学生为中心，教师追随其兴趣，促进能力发展，并提供恰当支持。</a:t>
            </a:r>
            <a:endParaRPr lang="en-US" sz="9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92628" y="2821166"/>
            <a:ext cx="4661029" cy="6328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74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课程特点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92628" y="3318947"/>
            <a:ext cx="4865162" cy="9458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兴趣性、生活性、直观性、操作性、安全性、开放性、丰富性、可行性与教育性是生成课程的鲜明特点，旨在通过多样化的活动，促进幼儿全面而有个性的发展。</a:t>
            </a:r>
            <a:endParaRPr lang="en-US" sz="9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alphaModFix amt="70000"/>
          </a:blip>
          <a:srcRect/>
          <a:stretch>
            <a:fillRect/>
          </a:stretch>
        </p:blipFill>
        <p:spPr>
          <a:xfrm>
            <a:off x="5574475" y="928145"/>
            <a:ext cx="2628774" cy="3505032"/>
          </a:xfrm>
          <a:prstGeom prst="rect">
            <a:avLst/>
          </a:prstGeom>
        </p:spPr>
      </p:pic>
      <p:sp>
        <p:nvSpPr>
          <p:cNvPr id="400003" name="AutoShape 8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生成主题课程</a:t>
            </a:r>
            <a:endParaRPr lang="en-US" sz="11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0002" name="AutoShape 2"/>
          <p:cNvSpPr/>
          <p:nvPr/>
        </p:nvSpPr>
        <p:spPr>
          <a:xfrm>
            <a:off x="528139" y="1771560"/>
            <a:ext cx="4452077" cy="141732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6480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1100"/>
          </a:p>
        </p:txBody>
      </p:sp>
      <p:sp>
        <p:nvSpPr>
          <p:cNvPr id="1900003" name="AutoShape 3"/>
          <p:cNvSpPr/>
          <p:nvPr/>
        </p:nvSpPr>
        <p:spPr>
          <a:xfrm>
            <a:off x="1020094" y="1584108"/>
            <a:ext cx="3468168" cy="76809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461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700003" name="AutoShape 3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3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感觉的分类与感觉教育的目的</a:t>
            </a:r>
            <a:endParaRPr lang="en-US" sz="1100"/>
          </a:p>
        </p:txBody>
      </p:sp>
      <p:sp>
        <p:nvSpPr>
          <p:cNvPr id="700004" name="Freeform 4"/>
          <p:cNvSpPr/>
          <p:nvPr/>
        </p:nvSpPr>
        <p:spPr>
          <a:xfrm>
            <a:off x="4125591" y="1645920"/>
            <a:ext cx="174439" cy="19050"/>
          </a:xfrm>
          <a:custGeom>
            <a:avLst/>
            <a:gdLst/>
            <a:ahLst/>
            <a:cxnLst/>
            <a:rect l="l" t="t" r="r" b="b"/>
            <a:pathLst>
              <a:path w="174439" h="19050">
                <a:moveTo>
                  <a:pt x="174439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700005" name="Freeform 5"/>
          <p:cNvSpPr/>
          <p:nvPr/>
        </p:nvSpPr>
        <p:spPr>
          <a:xfrm>
            <a:off x="5024592" y="2752344"/>
            <a:ext cx="177670" cy="19050"/>
          </a:xfrm>
          <a:custGeom>
            <a:avLst/>
            <a:gdLst/>
            <a:ahLst/>
            <a:cxnLst/>
            <a:rect l="l" t="t" r="r" b="b"/>
            <a:pathLst>
              <a:path w="177670" h="19050">
                <a:moveTo>
                  <a:pt x="0" y="0"/>
                </a:moveTo>
                <a:lnTo>
                  <a:pt x="177670" y="0"/>
                </a:lnTo>
              </a:path>
            </a:pathLst>
          </a:custGeom>
          <a:noFill/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700006" name="Freeform 6"/>
          <p:cNvSpPr/>
          <p:nvPr/>
        </p:nvSpPr>
        <p:spPr>
          <a:xfrm>
            <a:off x="4118004" y="3799332"/>
            <a:ext cx="175088" cy="19050"/>
          </a:xfrm>
          <a:custGeom>
            <a:avLst/>
            <a:gdLst/>
            <a:ahLst/>
            <a:cxnLst/>
            <a:rect l="l" t="t" r="r" b="b"/>
            <a:pathLst>
              <a:path w="175088" h="19050">
                <a:moveTo>
                  <a:pt x="175088" y="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700007" name="AutoShape 7"/>
          <p:cNvSpPr/>
          <p:nvPr/>
        </p:nvSpPr>
        <p:spPr>
          <a:xfrm>
            <a:off x="4287407" y="1280160"/>
            <a:ext cx="745435" cy="704088"/>
          </a:xfrm>
          <a:prstGeom prst="rect">
            <a:avLst/>
          </a:prstGeom>
          <a:noFill/>
        </p:spPr>
      </p:sp>
      <p:sp>
        <p:nvSpPr>
          <p:cNvPr id="700008" name="AutoShape 8"/>
          <p:cNvSpPr/>
          <p:nvPr/>
        </p:nvSpPr>
        <p:spPr>
          <a:xfrm>
            <a:off x="4287407" y="3429000"/>
            <a:ext cx="745435" cy="676656"/>
          </a:xfrm>
          <a:prstGeom prst="rect">
            <a:avLst/>
          </a:prstGeom>
          <a:noFill/>
        </p:spPr>
      </p:sp>
      <p:sp>
        <p:nvSpPr>
          <p:cNvPr id="700009" name="AutoShape 9"/>
          <p:cNvSpPr/>
          <p:nvPr/>
        </p:nvSpPr>
        <p:spPr>
          <a:xfrm>
            <a:off x="4278263" y="2423160"/>
            <a:ext cx="745435" cy="676656"/>
          </a:xfrm>
          <a:prstGeom prst="rect">
            <a:avLst/>
          </a:prstGeom>
          <a:noFill/>
        </p:spPr>
      </p:sp>
      <p:sp>
        <p:nvSpPr>
          <p:cNvPr id="700010" name="AutoShape 10"/>
          <p:cNvSpPr/>
          <p:nvPr/>
        </p:nvSpPr>
        <p:spPr>
          <a:xfrm>
            <a:off x="890230" y="1280160"/>
            <a:ext cx="3108960" cy="40233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感觉定义与分类</a:t>
            </a:r>
            <a:endParaRPr lang="en-US" sz="1100"/>
          </a:p>
        </p:txBody>
      </p:sp>
      <p:sp>
        <p:nvSpPr>
          <p:cNvPr id="700011" name="AutoShape 11"/>
          <p:cNvSpPr/>
          <p:nvPr/>
        </p:nvSpPr>
        <p:spPr>
          <a:xfrm>
            <a:off x="890230" y="1639519"/>
            <a:ext cx="3108960" cy="81381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05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感觉教育涵盖眼、耳、鼻、舌、皮肤等器官，通过视觉、听觉、嗅觉、味觉、触觉训练，促进幼儿智力与观察力发展，培养其成为细致的观察者。</a:t>
            </a:r>
            <a:endParaRPr lang="en-US" sz="1100"/>
          </a:p>
        </p:txBody>
      </p:sp>
      <p:sp>
        <p:nvSpPr>
          <p:cNvPr id="700012" name="AutoShape 12"/>
          <p:cNvSpPr/>
          <p:nvPr/>
        </p:nvSpPr>
        <p:spPr>
          <a:xfrm>
            <a:off x="5235854" y="2039112"/>
            <a:ext cx="3108960" cy="40233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智力人格构建</a:t>
            </a:r>
            <a:endParaRPr lang="en-US" sz="1100"/>
          </a:p>
        </p:txBody>
      </p:sp>
      <p:sp>
        <p:nvSpPr>
          <p:cNvPr id="700013" name="AutoShape 13"/>
          <p:cNvSpPr/>
          <p:nvPr/>
        </p:nvSpPr>
        <p:spPr>
          <a:xfrm>
            <a:off x="5236250" y="2441448"/>
            <a:ext cx="3108960" cy="81381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05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通过感觉教育，幼儿能够掌握科学方法，完善人格构建，发展科学学习技巧，并识别个人不足。这些能力奠定未来学习基础，促进全面发展。</a:t>
            </a:r>
            <a:endParaRPr lang="en-US" sz="1100"/>
          </a:p>
        </p:txBody>
      </p:sp>
      <p:sp>
        <p:nvSpPr>
          <p:cNvPr id="700014" name="AutoShape 14"/>
          <p:cNvSpPr/>
          <p:nvPr/>
        </p:nvSpPr>
        <p:spPr>
          <a:xfrm>
            <a:off x="890230" y="2761488"/>
            <a:ext cx="3108960" cy="40233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教育目的概述</a:t>
            </a:r>
            <a:endParaRPr lang="en-US" sz="1100"/>
          </a:p>
        </p:txBody>
      </p:sp>
      <p:sp>
        <p:nvSpPr>
          <p:cNvPr id="700015" name="AutoShape 15"/>
          <p:cNvSpPr/>
          <p:nvPr/>
        </p:nvSpPr>
        <p:spPr>
          <a:xfrm>
            <a:off x="890230" y="3163824"/>
            <a:ext cx="3108960" cy="841248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05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感觉教育旨在通过系统训练，提升幼儿观察力，精细化其感觉体验，进而促进对美的感受、理解与表达，同时构建抽象概念基础，并配备探索未知世界的钥匙。</a:t>
            </a:r>
            <a:endParaRPr lang="en-US" sz="1100"/>
          </a:p>
        </p:txBody>
      </p:sp>
      <p:pic>
        <p:nvPicPr>
          <p:cNvPr id="700016" name="Picture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05111" y="1182319"/>
            <a:ext cx="914400" cy="914400"/>
          </a:xfrm>
          <a:prstGeom prst="rect">
            <a:avLst/>
          </a:prstGeom>
        </p:spPr>
      </p:pic>
      <p:pic>
        <p:nvPicPr>
          <p:cNvPr id="700017" name="Picture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05111" y="2304288"/>
            <a:ext cx="914400" cy="914400"/>
          </a:xfrm>
          <a:prstGeom prst="rect">
            <a:avLst/>
          </a:prstGeom>
        </p:spPr>
      </p:pic>
      <p:pic>
        <p:nvPicPr>
          <p:cNvPr id="700018" name="Picture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05111" y="3310128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1100003" name="AutoShape 3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3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蒙氏感觉训练教具</a:t>
            </a:r>
            <a:endParaRPr lang="en-US" sz="1100"/>
          </a:p>
        </p:txBody>
      </p:sp>
      <p:pic>
        <p:nvPicPr>
          <p:cNvPr id="110000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1100005" name="AutoShape 5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教具设计目的</a:t>
            </a:r>
            <a:endParaRPr lang="en-US" sz="1100"/>
          </a:p>
        </p:txBody>
      </p:sp>
      <p:sp>
        <p:nvSpPr>
          <p:cNvPr id="1100006" name="AutoShape 6"/>
          <p:cNvSpPr/>
          <p:nvPr/>
        </p:nvSpPr>
        <p:spPr>
          <a:xfrm>
            <a:off x="822960" y="2773736"/>
            <a:ext cx="2414016" cy="1060704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蒙台梭利设计感觉训练教具，旨在通过精心规划的多感官体验活动，促进幼儿感官发展，确保感觉教育目标得以全面实现，从而优化其整体认知与感知能力。</a:t>
            </a:r>
            <a:endParaRPr lang="en-US" sz="1100"/>
          </a:p>
        </p:txBody>
      </p:sp>
      <p:pic>
        <p:nvPicPr>
          <p:cNvPr id="1100007" name="Picture 7"/>
          <p:cNvPicPr>
            <a:picLocks noChangeAspect="1"/>
          </p:cNvPicPr>
          <p:nvPr/>
        </p:nvPicPr>
        <p:blipFill>
          <a:blip r:embed="rId3"/>
          <a:srcRect t="7865" b="7865"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1100008" name="AutoShape 8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静态空间价值</a:t>
            </a:r>
            <a:endParaRPr lang="en-US" sz="1100"/>
          </a:p>
        </p:txBody>
      </p:sp>
      <p:sp>
        <p:nvSpPr>
          <p:cNvPr id="1100009" name="AutoShape 9"/>
          <p:cNvSpPr/>
          <p:nvPr/>
        </p:nvSpPr>
        <p:spPr>
          <a:xfrm>
            <a:off x="3401568" y="2773736"/>
            <a:ext cx="2414016" cy="1060704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蒙台梭利强调环境对幼儿学习的重要性，认为活动室应提供相对安静的空间，以促进幼儿思考与学习。这体现了她对于幼儿认知发展与内心平静环境的重视。</a:t>
            </a:r>
            <a:endParaRPr lang="en-US" sz="1100"/>
          </a:p>
        </p:txBody>
      </p:sp>
      <p:pic>
        <p:nvPicPr>
          <p:cNvPr id="1100010" name="Picture 10"/>
          <p:cNvPicPr>
            <a:picLocks noChangeAspect="1"/>
          </p:cNvPicPr>
          <p:nvPr/>
        </p:nvPicPr>
        <p:blipFill>
          <a:blip r:embed="rId4"/>
          <a:srcRect t="7865" b="7865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100011" name="AutoShape 11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运动觉与平衡觉训练</a:t>
            </a:r>
            <a:endParaRPr lang="en-US" sz="1100"/>
          </a:p>
        </p:txBody>
      </p:sp>
      <p:sp>
        <p:nvSpPr>
          <p:cNvPr id="1100012" name="AutoShape 12"/>
          <p:cNvSpPr/>
          <p:nvPr/>
        </p:nvSpPr>
        <p:spPr>
          <a:xfrm>
            <a:off x="5943600" y="2775208"/>
            <a:ext cx="2414016" cy="1060704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运动觉与平衡觉的训练需要动态空间，这与静态学习环境难以融合。因此，应合理安排活动，确保幼儿既有静态思考时间，也有运动锻炼的机会。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3" name="TextBox 3"/>
          <p:cNvSpPr txBox="1"/>
          <p:nvPr>
            <p:custDataLst>
              <p:tags r:id="rId2"/>
            </p:custDataLst>
          </p:nvPr>
        </p:nvSpPr>
        <p:spPr>
          <a:xfrm>
            <a:off x="545660" y="1010703"/>
            <a:ext cx="4810726" cy="6328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74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感知与认知基础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>
            <p:custDataLst>
              <p:tags r:id="rId3"/>
            </p:custDataLst>
          </p:nvPr>
        </p:nvSpPr>
        <p:spPr>
          <a:xfrm>
            <a:off x="545660" y="1495649"/>
            <a:ext cx="4810726" cy="9458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幼儿期是感觉能力发展的关键阶段，通过口腔、舌头、手等器官的探知活动，婴儿不仅形成对物体特性的初步记忆，还促进大脑神经链接的建立。</a:t>
            </a:r>
            <a:endParaRPr lang="en-US" sz="10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>
            <p:custDataLst>
              <p:tags r:id="rId4"/>
            </p:custDataLst>
          </p:nvPr>
        </p:nvSpPr>
        <p:spPr>
          <a:xfrm>
            <a:off x="492628" y="2821166"/>
            <a:ext cx="4661029" cy="63281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74000"/>
              </a:lnSpc>
            </a:pPr>
            <a:r>
              <a:rPr lang="en-US" sz="13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抓握与大脑链接</a:t>
            </a:r>
            <a:endParaRPr lang="en-US" sz="13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>
            <p:custDataLst>
              <p:tags r:id="rId5"/>
            </p:custDataLst>
          </p:nvPr>
        </p:nvSpPr>
        <p:spPr>
          <a:xfrm>
            <a:off x="492628" y="3318947"/>
            <a:ext cx="4865162" cy="94581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抓握作为婴儿的先天性本能，从无意识逐渐发展为有目的的行为，是婴儿探知物性的重要方式。这一过程需要健康的营养支持，以促进大脑神经链接的形成。</a:t>
            </a:r>
            <a:endParaRPr lang="en-US" sz="10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alphaModFix amt="70000"/>
          </a:blip>
          <a:srcRect l="12500" r="12500"/>
          <a:stretch>
            <a:fillRect/>
          </a:stretch>
        </p:blipFill>
        <p:spPr>
          <a:xfrm>
            <a:off x="5574475" y="928145"/>
            <a:ext cx="2628774" cy="3505032"/>
          </a:xfrm>
          <a:prstGeom prst="rect">
            <a:avLst/>
          </a:prstGeom>
        </p:spPr>
      </p:pic>
      <p:sp>
        <p:nvSpPr>
          <p:cNvPr id="400003" name="AutoShape 8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脑科学与感觉教育的关系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2909811" y="834732"/>
            <a:ext cx="325333" cy="14782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428750" y="0"/>
                </a:lnTo>
                <a:lnTo>
                  <a:pt x="1905000" y="1905000"/>
                </a:lnTo>
                <a:lnTo>
                  <a:pt x="476250" y="1905000"/>
                </a:lnTo>
                <a:lnTo>
                  <a:pt x="0" y="0"/>
                </a:lnTo>
              </a:path>
            </a:pathLst>
          </a:custGeom>
          <a:solidFill>
            <a:schemeClr val="accent2">
              <a:alpha val="50000"/>
              <a:lumMod val="75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337474" y="982552"/>
            <a:ext cx="8034712" cy="3357212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529129" y="834732"/>
            <a:ext cx="2628774" cy="3505032"/>
          </a:xfrm>
          <a:prstGeom prst="parallelogram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396767" y="1234159"/>
            <a:ext cx="4620250" cy="53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2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动手动脑结合</a:t>
            </a:r>
            <a:endParaRPr lang="en-US" sz="12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396767" y="1645924"/>
            <a:ext cx="4458142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《纲要》《幼儿园工作规程》及《幼儿园保育教育质量评估指南》均强调“动手”与“操作”对幼儿发展的重要性，凸显了手部活动与大脑功能的密切联系。</a:t>
            </a:r>
            <a:endParaRPr lang="en-US" sz="9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396767" y="2702770"/>
            <a:ext cx="4458142" cy="53999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2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手脑协同发育</a:t>
            </a:r>
            <a:endParaRPr lang="en-US" sz="12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396767" y="3169554"/>
            <a:ext cx="4458142" cy="86007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97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手部活动与大脑发育紧密相连，通过手部操作促进大脑皮层相应区域的活跃与发展，增强手脑协调性，从而在幼儿成长过程中发挥关键作用。</a:t>
            </a:r>
            <a:endParaRPr lang="en-US" sz="97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0003" name="AutoShape 10"/>
          <p:cNvSpPr/>
          <p:nvPr/>
        </p:nvSpPr>
        <p:spPr>
          <a:xfrm>
            <a:off x="372832" y="258447"/>
            <a:ext cx="8007938" cy="448056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58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手与脑的关系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1800003" name="AutoShape 3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3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感觉与大脑的关系</a:t>
            </a:r>
            <a:endParaRPr lang="en-US" sz="1100"/>
          </a:p>
        </p:txBody>
      </p:sp>
      <p:pic>
        <p:nvPicPr>
          <p:cNvPr id="180000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88372" y="1088132"/>
            <a:ext cx="2283193" cy="1282693"/>
          </a:xfrm>
          <a:prstGeom prst="rect">
            <a:avLst/>
          </a:prstGeom>
        </p:spPr>
      </p:pic>
      <p:sp>
        <p:nvSpPr>
          <p:cNvPr id="1800005" name="AutoShape 5"/>
          <p:cNvSpPr/>
          <p:nvPr/>
        </p:nvSpPr>
        <p:spPr>
          <a:xfrm>
            <a:off x="786384" y="2446016"/>
            <a:ext cx="248716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情绪感知与调控</a:t>
            </a:r>
            <a:endParaRPr lang="en-US" sz="1100"/>
          </a:p>
        </p:txBody>
      </p:sp>
      <p:sp>
        <p:nvSpPr>
          <p:cNvPr id="1800006" name="AutoShape 6"/>
          <p:cNvSpPr/>
          <p:nvPr/>
        </p:nvSpPr>
        <p:spPr>
          <a:xfrm>
            <a:off x="822960" y="2773736"/>
            <a:ext cx="2414016" cy="1060704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当幼儿在操作教具时面临困难，教师需保持冷静观察，避免指责。幼儿情绪反应如烦躁、暴躁属正常，教师应理解并适当引导，促进情绪调控能力的发展。</a:t>
            </a:r>
            <a:endParaRPr lang="en-US" sz="1100"/>
          </a:p>
        </p:txBody>
      </p:sp>
      <p:pic>
        <p:nvPicPr>
          <p:cNvPr id="180000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466980" y="1088132"/>
            <a:ext cx="2283193" cy="1282693"/>
          </a:xfrm>
          <a:prstGeom prst="rect">
            <a:avLst/>
          </a:prstGeom>
        </p:spPr>
      </p:pic>
      <p:sp>
        <p:nvSpPr>
          <p:cNvPr id="1800008" name="AutoShape 8"/>
          <p:cNvSpPr/>
          <p:nvPr/>
        </p:nvSpPr>
        <p:spPr>
          <a:xfrm>
            <a:off x="3328416" y="2446016"/>
            <a:ext cx="248716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杏仁核与情绪中枢</a:t>
            </a:r>
            <a:endParaRPr lang="en-US" sz="1100"/>
          </a:p>
        </p:txBody>
      </p:sp>
      <p:sp>
        <p:nvSpPr>
          <p:cNvPr id="1800009" name="AutoShape 9"/>
          <p:cNvSpPr/>
          <p:nvPr/>
        </p:nvSpPr>
        <p:spPr>
          <a:xfrm>
            <a:off x="3401568" y="2773736"/>
            <a:ext cx="2414016" cy="1060704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在脑科学中，情绪的产生与大脑中的杏仁核紧密相关。同时幼儿的海马体发育尚不稳定，因此情绪表达更为直接和强烈，需成人耐心引导与陪伴。</a:t>
            </a:r>
            <a:endParaRPr lang="en-US" sz="1100"/>
          </a:p>
        </p:txBody>
      </p:sp>
      <p:pic>
        <p:nvPicPr>
          <p:cNvPr id="1800010" name="Picture 10"/>
          <p:cNvPicPr>
            <a:picLocks noChangeAspect="1"/>
          </p:cNvPicPr>
          <p:nvPr/>
        </p:nvPicPr>
        <p:blipFill>
          <a:blip r:embed="rId4"/>
          <a:srcRect t="21910" b="21910"/>
          <a:stretch>
            <a:fillRect/>
          </a:stretch>
        </p:blipFill>
        <p:spPr>
          <a:xfrm>
            <a:off x="6009012" y="1088132"/>
            <a:ext cx="2283193" cy="1282693"/>
          </a:xfrm>
          <a:prstGeom prst="rect">
            <a:avLst/>
          </a:prstGeom>
        </p:spPr>
      </p:pic>
      <p:sp>
        <p:nvSpPr>
          <p:cNvPr id="1800011" name="AutoShape 11"/>
          <p:cNvSpPr/>
          <p:nvPr/>
        </p:nvSpPr>
        <p:spPr>
          <a:xfrm>
            <a:off x="5870448" y="2447488"/>
            <a:ext cx="2487168" cy="448056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情绪助力成长</a:t>
            </a:r>
            <a:endParaRPr lang="en-US" sz="1100"/>
          </a:p>
        </p:txBody>
      </p:sp>
      <p:sp>
        <p:nvSpPr>
          <p:cNvPr id="1800012" name="AutoShape 12"/>
          <p:cNvSpPr/>
          <p:nvPr/>
        </p:nvSpPr>
        <p:spPr>
          <a:xfrm>
            <a:off x="5943600" y="2775208"/>
            <a:ext cx="2414016" cy="1060704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在幼儿情绪管理的过程中，成人应扮演重要角色。通过观察、等待与陪伴，提供适当鼓励，避免过度干预，让幼在自主尝试中学会控制情绪表达。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t="-26" b="-2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002" name="Freeform 2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</a:path>
            </a:pathLst>
          </a:custGeom>
          <a:solidFill>
            <a:srgbClr val="FDD7B0">
              <a:alpha val="100000"/>
            </a:srgbClr>
          </a:solidFill>
        </p:spPr>
      </p:sp>
      <p:sp>
        <p:nvSpPr>
          <p:cNvPr id="1200003" name="AutoShape 3"/>
          <p:cNvSpPr/>
          <p:nvPr/>
        </p:nvSpPr>
        <p:spPr>
          <a:xfrm>
            <a:off x="5263515" y="270510"/>
            <a:ext cx="2874645" cy="44831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730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感觉教育是一切教育的基础</a:t>
            </a:r>
            <a:endParaRPr lang="en-US" sz="1100"/>
          </a:p>
        </p:txBody>
      </p:sp>
      <p:sp>
        <p:nvSpPr>
          <p:cNvPr id="1200004" name="Freeform 4"/>
          <p:cNvSpPr/>
          <p:nvPr/>
        </p:nvSpPr>
        <p:spPr>
          <a:xfrm rot="-366000">
            <a:off x="829945" y="1008380"/>
            <a:ext cx="2136775" cy="1958340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0084FF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05" name="Freeform 5"/>
          <p:cNvSpPr/>
          <p:nvPr/>
        </p:nvSpPr>
        <p:spPr>
          <a:xfrm>
            <a:off x="878205" y="995680"/>
            <a:ext cx="2136775" cy="1992630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A2E5B9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06" name="Freeform 6"/>
          <p:cNvSpPr/>
          <p:nvPr/>
        </p:nvSpPr>
        <p:spPr>
          <a:xfrm>
            <a:off x="1085108" y="830547"/>
            <a:ext cx="446510" cy="446510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200007" name="AutoShape 7"/>
          <p:cNvSpPr/>
          <p:nvPr/>
        </p:nvSpPr>
        <p:spPr>
          <a:xfrm>
            <a:off x="945603" y="802640"/>
            <a:ext cx="709573" cy="541020"/>
          </a:xfrm>
          <a:prstGeom prst="rect">
            <a:avLst/>
          </a:prstGeom>
          <a:noFill/>
        </p:spPr>
      </p:sp>
      <p:sp>
        <p:nvSpPr>
          <p:cNvPr id="1200008" name="Freeform 8"/>
          <p:cNvSpPr/>
          <p:nvPr/>
        </p:nvSpPr>
        <p:spPr>
          <a:xfrm rot="-366000">
            <a:off x="3183255" y="1009015"/>
            <a:ext cx="2136775" cy="1825625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5196FF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09" name="Freeform 9"/>
          <p:cNvSpPr/>
          <p:nvPr/>
        </p:nvSpPr>
        <p:spPr>
          <a:xfrm>
            <a:off x="3238500" y="995680"/>
            <a:ext cx="2136775" cy="1849755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A2E5B9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10" name="Freeform 10"/>
          <p:cNvSpPr/>
          <p:nvPr/>
        </p:nvSpPr>
        <p:spPr>
          <a:xfrm>
            <a:off x="3445426" y="830547"/>
            <a:ext cx="446510" cy="446510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200011" name="AutoShape 11"/>
          <p:cNvSpPr/>
          <p:nvPr/>
        </p:nvSpPr>
        <p:spPr>
          <a:xfrm>
            <a:off x="3313894" y="806627"/>
            <a:ext cx="709573" cy="541020"/>
          </a:xfrm>
          <a:prstGeom prst="rect">
            <a:avLst/>
          </a:prstGeom>
          <a:noFill/>
        </p:spPr>
      </p:sp>
      <p:sp>
        <p:nvSpPr>
          <p:cNvPr id="1200012" name="Freeform 12"/>
          <p:cNvSpPr/>
          <p:nvPr/>
        </p:nvSpPr>
        <p:spPr>
          <a:xfrm rot="-366000">
            <a:off x="5547995" y="1008380"/>
            <a:ext cx="2136775" cy="1910080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0084FF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13" name="Freeform 13"/>
          <p:cNvSpPr/>
          <p:nvPr/>
        </p:nvSpPr>
        <p:spPr>
          <a:xfrm>
            <a:off x="5598795" y="995680"/>
            <a:ext cx="2136775" cy="1934210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A2E5B9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14" name="Freeform 14"/>
          <p:cNvSpPr/>
          <p:nvPr/>
        </p:nvSpPr>
        <p:spPr>
          <a:xfrm>
            <a:off x="5805743" y="830547"/>
            <a:ext cx="446510" cy="446510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200015" name="AutoShape 15"/>
          <p:cNvSpPr/>
          <p:nvPr/>
        </p:nvSpPr>
        <p:spPr>
          <a:xfrm>
            <a:off x="5666238" y="802640"/>
            <a:ext cx="709573" cy="541020"/>
          </a:xfrm>
          <a:prstGeom prst="rect">
            <a:avLst/>
          </a:prstGeom>
          <a:noFill/>
        </p:spPr>
      </p:sp>
      <p:sp>
        <p:nvSpPr>
          <p:cNvPr id="1200016" name="AutoShape 16"/>
          <p:cNvSpPr/>
          <p:nvPr/>
        </p:nvSpPr>
        <p:spPr>
          <a:xfrm>
            <a:off x="878195" y="1278336"/>
            <a:ext cx="2135829" cy="456565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感觉教育为基础</a:t>
            </a:r>
            <a:endParaRPr lang="en-US" sz="1100"/>
          </a:p>
        </p:txBody>
      </p:sp>
      <p:sp>
        <p:nvSpPr>
          <p:cNvPr id="1200017" name="AutoShape 17"/>
          <p:cNvSpPr/>
          <p:nvPr/>
        </p:nvSpPr>
        <p:spPr>
          <a:xfrm>
            <a:off x="989823" y="1558939"/>
            <a:ext cx="1913616" cy="125222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感觉教育是一切教育的基础，幼儿的学习从来离不开感觉。正如蒙台梭利所言，幼儿是感觉的探索者，而这个探索活动的高峰期是0—6岁。</a:t>
            </a:r>
            <a:endParaRPr lang="en-US" sz="1100"/>
          </a:p>
        </p:txBody>
      </p:sp>
      <p:sp>
        <p:nvSpPr>
          <p:cNvPr id="1200018" name="AutoShape 18"/>
          <p:cNvSpPr/>
          <p:nvPr/>
        </p:nvSpPr>
        <p:spPr>
          <a:xfrm>
            <a:off x="3238500" y="1278255"/>
            <a:ext cx="2282190" cy="456565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三阶段教学法</a:t>
            </a:r>
            <a:endParaRPr lang="en-US" sz="1100"/>
          </a:p>
        </p:txBody>
      </p:sp>
      <p:sp>
        <p:nvSpPr>
          <p:cNvPr id="1200019" name="AutoShape 19"/>
          <p:cNvSpPr/>
          <p:nvPr/>
        </p:nvSpPr>
        <p:spPr>
          <a:xfrm>
            <a:off x="3350140" y="1558939"/>
            <a:ext cx="1913616" cy="125222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教师对幼儿的指导一般采用“三阶段教学法”，具体来说是“塞根三阶段教学法”。帮助幼儿建立清晰的概念，培养辨别能力，学会正确发音。</a:t>
            </a:r>
            <a:endParaRPr lang="en-US" sz="1100"/>
          </a:p>
        </p:txBody>
      </p:sp>
      <p:sp>
        <p:nvSpPr>
          <p:cNvPr id="1200020" name="AutoShape 20"/>
          <p:cNvSpPr/>
          <p:nvPr/>
        </p:nvSpPr>
        <p:spPr>
          <a:xfrm>
            <a:off x="5598795" y="1278255"/>
            <a:ext cx="2315845" cy="456565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探索性与求知欲</a:t>
            </a:r>
            <a:endParaRPr lang="en-US" sz="1100"/>
          </a:p>
        </p:txBody>
      </p:sp>
      <p:sp>
        <p:nvSpPr>
          <p:cNvPr id="1200021" name="AutoShape 21"/>
          <p:cNvSpPr/>
          <p:nvPr/>
        </p:nvSpPr>
        <p:spPr>
          <a:xfrm>
            <a:off x="5710457" y="1558939"/>
            <a:ext cx="1913616" cy="142875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感觉教育在激发幼儿探索性和求知欲方面发挥着重要作用。通过让幼儿动手操作、亲身体验，培养他们的学习兴趣和精神抑制力，使他们在操作中不断完善和提升。</a:t>
            </a:r>
            <a:endParaRPr lang="en-US" sz="1100"/>
          </a:p>
        </p:txBody>
      </p:sp>
      <p:sp>
        <p:nvSpPr>
          <p:cNvPr id="1200040" name="Freeform 22"/>
          <p:cNvSpPr/>
          <p:nvPr/>
        </p:nvSpPr>
        <p:spPr>
          <a:xfrm rot="-366000">
            <a:off x="979170" y="3137535"/>
            <a:ext cx="2136775" cy="1958340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0084FF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41" name="Freeform 23"/>
          <p:cNvSpPr/>
          <p:nvPr/>
        </p:nvSpPr>
        <p:spPr>
          <a:xfrm>
            <a:off x="1027430" y="3124835"/>
            <a:ext cx="2136775" cy="1992630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A2E5B9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42" name="Freeform 24"/>
          <p:cNvSpPr/>
          <p:nvPr/>
        </p:nvSpPr>
        <p:spPr>
          <a:xfrm>
            <a:off x="1234333" y="2959702"/>
            <a:ext cx="446510" cy="446510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200043" name="AutoShape 25"/>
          <p:cNvSpPr/>
          <p:nvPr/>
        </p:nvSpPr>
        <p:spPr>
          <a:xfrm>
            <a:off x="1094828" y="2931795"/>
            <a:ext cx="709573" cy="541020"/>
          </a:xfrm>
          <a:prstGeom prst="rect">
            <a:avLst/>
          </a:prstGeom>
          <a:noFill/>
        </p:spPr>
      </p:sp>
      <p:sp>
        <p:nvSpPr>
          <p:cNvPr id="1200044" name="Freeform 26"/>
          <p:cNvSpPr/>
          <p:nvPr/>
        </p:nvSpPr>
        <p:spPr>
          <a:xfrm rot="-366000">
            <a:off x="3332480" y="3138170"/>
            <a:ext cx="2136775" cy="1825625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5196FF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45" name="Freeform 27"/>
          <p:cNvSpPr/>
          <p:nvPr/>
        </p:nvSpPr>
        <p:spPr>
          <a:xfrm>
            <a:off x="3387725" y="3124835"/>
            <a:ext cx="2136775" cy="1849755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A2E5B9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46" name="Freeform 28"/>
          <p:cNvSpPr/>
          <p:nvPr/>
        </p:nvSpPr>
        <p:spPr>
          <a:xfrm>
            <a:off x="3594651" y="2959702"/>
            <a:ext cx="446510" cy="446510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200047" name="AutoShape 29"/>
          <p:cNvSpPr/>
          <p:nvPr/>
        </p:nvSpPr>
        <p:spPr>
          <a:xfrm>
            <a:off x="3463119" y="2935782"/>
            <a:ext cx="709573" cy="541020"/>
          </a:xfrm>
          <a:prstGeom prst="rect">
            <a:avLst/>
          </a:prstGeom>
          <a:noFill/>
        </p:spPr>
      </p:sp>
      <p:sp>
        <p:nvSpPr>
          <p:cNvPr id="1200048" name="Freeform 30"/>
          <p:cNvSpPr/>
          <p:nvPr/>
        </p:nvSpPr>
        <p:spPr>
          <a:xfrm rot="-366000">
            <a:off x="5697220" y="3137535"/>
            <a:ext cx="2136775" cy="1910080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0084FF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49" name="Freeform 31"/>
          <p:cNvSpPr/>
          <p:nvPr/>
        </p:nvSpPr>
        <p:spPr>
          <a:xfrm>
            <a:off x="5748020" y="3124835"/>
            <a:ext cx="2136775" cy="1934210"/>
          </a:xfrm>
          <a:custGeom>
            <a:avLst/>
            <a:gdLst/>
            <a:ahLst/>
            <a:cxnLst/>
            <a:rect l="l" t="t" r="r" b="b"/>
            <a:pathLst>
              <a:path w="2450592" h="2542032">
                <a:moveTo>
                  <a:pt x="216394" y="0"/>
                </a:moveTo>
                <a:lnTo>
                  <a:pt x="2234198" y="0"/>
                </a:lnTo>
                <a:quadBezTo>
                  <a:pt x="2450592" y="0"/>
                  <a:pt x="2450592" y="216394"/>
                </a:quadBezTo>
                <a:lnTo>
                  <a:pt x="2450592" y="2325638"/>
                </a:lnTo>
                <a:quadBezTo>
                  <a:pt x="2450592" y="2542032"/>
                  <a:pt x="2234198" y="2542032"/>
                </a:quadBezTo>
                <a:lnTo>
                  <a:pt x="216394" y="2542032"/>
                </a:lnTo>
                <a:quadBezTo>
                  <a:pt x="0" y="2542032"/>
                  <a:pt x="0" y="2325638"/>
                </a:quadBezTo>
                <a:lnTo>
                  <a:pt x="0" y="216394"/>
                </a:lnTo>
                <a:quadBezTo>
                  <a:pt x="0" y="0"/>
                  <a:pt x="216394" y="0"/>
                </a:quadBezTo>
              </a:path>
            </a:pathLst>
          </a:custGeom>
          <a:solidFill>
            <a:srgbClr val="A2E5B9">
              <a:alpha val="0"/>
            </a:srgbClr>
          </a:solidFill>
          <a:ln w="19050">
            <a:solidFill>
              <a:srgbClr val="E88E23">
                <a:alpha val="100000"/>
              </a:srgbClr>
            </a:solidFill>
            <a:prstDash val="solid"/>
          </a:ln>
        </p:spPr>
      </p:sp>
      <p:sp>
        <p:nvSpPr>
          <p:cNvPr id="1200050" name="Freeform 32"/>
          <p:cNvSpPr/>
          <p:nvPr/>
        </p:nvSpPr>
        <p:spPr>
          <a:xfrm>
            <a:off x="5954968" y="2959702"/>
            <a:ext cx="446510" cy="446510"/>
          </a:xfrm>
          <a:custGeom>
            <a:avLst/>
            <a:gdLst/>
            <a:ahLst/>
            <a:cxnLst/>
            <a:rect l="l" t="t" r="r" b="b"/>
            <a:pathLst>
              <a:path w="512064" h="512064">
                <a:moveTo>
                  <a:pt x="256032" y="0"/>
                </a:moveTo>
                <a:cubicBezTo>
                  <a:pt x="397340" y="0"/>
                  <a:pt x="512064" y="114724"/>
                  <a:pt x="512064" y="256032"/>
                </a:cubicBezTo>
                <a:cubicBezTo>
                  <a:pt x="512064" y="397340"/>
                  <a:pt x="397340" y="512064"/>
                  <a:pt x="256032" y="512064"/>
                </a:cubicBezTo>
                <a:cubicBezTo>
                  <a:pt x="114724" y="512064"/>
                  <a:pt x="0" y="397340"/>
                  <a:pt x="0" y="256032"/>
                </a:cubicBezTo>
                <a:cubicBezTo>
                  <a:pt x="0" y="114724"/>
                  <a:pt x="114724" y="0"/>
                  <a:pt x="256032" y="0"/>
                </a:cubicBezTo>
              </a:path>
            </a:pathLst>
          </a:custGeom>
          <a:solidFill>
            <a:srgbClr val="E88E23">
              <a:alpha val="100000"/>
            </a:srgbClr>
          </a:solidFill>
        </p:spPr>
      </p:sp>
      <p:sp>
        <p:nvSpPr>
          <p:cNvPr id="1200051" name="AutoShape 33"/>
          <p:cNvSpPr/>
          <p:nvPr/>
        </p:nvSpPr>
        <p:spPr>
          <a:xfrm>
            <a:off x="5815463" y="2931795"/>
            <a:ext cx="709573" cy="541020"/>
          </a:xfrm>
          <a:prstGeom prst="rect">
            <a:avLst/>
          </a:prstGeom>
          <a:noFill/>
        </p:spPr>
      </p:sp>
      <p:sp>
        <p:nvSpPr>
          <p:cNvPr id="1200052" name="AutoShape 34"/>
          <p:cNvSpPr/>
          <p:nvPr/>
        </p:nvSpPr>
        <p:spPr>
          <a:xfrm>
            <a:off x="1027420" y="3407491"/>
            <a:ext cx="2135829" cy="456565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蒙台梭利教师职责</a:t>
            </a:r>
            <a:endParaRPr lang="en-US" sz="1100"/>
          </a:p>
        </p:txBody>
      </p:sp>
      <p:sp>
        <p:nvSpPr>
          <p:cNvPr id="1200053" name="AutoShape 35"/>
          <p:cNvSpPr/>
          <p:nvPr/>
        </p:nvSpPr>
        <p:spPr>
          <a:xfrm>
            <a:off x="1139048" y="3688094"/>
            <a:ext cx="1913616" cy="125222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蒙台梭利教师通常有两项重要工作，一是指导幼儿进行个人练习，二是认真观察并记录幼儿的表现，通过对幼儿行为的观察和分析，制定个性化的教育计划。</a:t>
            </a:r>
            <a:endParaRPr lang="en-US" sz="1100"/>
          </a:p>
        </p:txBody>
      </p:sp>
      <p:sp>
        <p:nvSpPr>
          <p:cNvPr id="1200054" name="AutoShape 36"/>
          <p:cNvSpPr/>
          <p:nvPr/>
        </p:nvSpPr>
        <p:spPr>
          <a:xfrm>
            <a:off x="3387725" y="3407410"/>
            <a:ext cx="2282190" cy="456565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粉红塔教具应用</a:t>
            </a:r>
            <a:endParaRPr lang="en-US" sz="1100"/>
          </a:p>
        </p:txBody>
      </p:sp>
      <p:sp>
        <p:nvSpPr>
          <p:cNvPr id="1200055" name="AutoShape 37"/>
          <p:cNvSpPr/>
          <p:nvPr/>
        </p:nvSpPr>
        <p:spPr>
          <a:xfrm>
            <a:off x="3499365" y="3688094"/>
            <a:ext cx="1913616" cy="125222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感觉教育在幼儿教育中具有重要地位，它不仅是日常生活教育的重要内容，还是数学教育的基础。通过粉红塔教具等操作，促进幼儿语言能力发展。</a:t>
            </a:r>
            <a:endParaRPr lang="en-US" sz="1100"/>
          </a:p>
        </p:txBody>
      </p:sp>
      <p:sp>
        <p:nvSpPr>
          <p:cNvPr id="1200056" name="AutoShape 38"/>
          <p:cNvSpPr/>
          <p:nvPr/>
        </p:nvSpPr>
        <p:spPr>
          <a:xfrm>
            <a:off x="5748020" y="3407410"/>
            <a:ext cx="2315845" cy="456565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en-US" sz="1725" b="1">
                <a:solidFill>
                  <a:srgbClr val="E88E2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综合教育内容</a:t>
            </a:r>
            <a:endParaRPr lang="en-US" sz="1100"/>
          </a:p>
        </p:txBody>
      </p:sp>
      <p:sp>
        <p:nvSpPr>
          <p:cNvPr id="1200057" name="AutoShape 39"/>
          <p:cNvSpPr/>
          <p:nvPr/>
        </p:nvSpPr>
        <p:spPr>
          <a:xfrm>
            <a:off x="5859682" y="3688094"/>
            <a:ext cx="1913616" cy="1428750"/>
          </a:xfrm>
          <a:prstGeom prst="rect">
            <a:avLst/>
          </a:prstGeom>
          <a:noFill/>
        </p:spPr>
        <p:txBody>
          <a:bodyPr vert="horz" wrap="square" lIns="95250" tIns="95250" rIns="95250" bIns="0" rtlCol="0" anchor="t" anchorCtr="0">
            <a:noAutofit/>
          </a:bodyPr>
          <a:lstStyle/>
          <a:p>
            <a:pPr algn="just">
              <a:lnSpc>
                <a:spcPct val="100000"/>
              </a:lnSpc>
              <a:spcBef>
                <a:spcPts val="375"/>
              </a:spcBef>
              <a:defRPr/>
            </a:pPr>
            <a:r>
              <a:rPr lang="en-US" sz="1125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感觉教育也可以与其他教育相融合，共同形成综合性的教育内容。如粉红塔教具在语言、数学等领域的教育中的应用，为幼儿提供全方位的发展机会。</a:t>
            </a:r>
            <a:endParaRPr lang="en-US" sz="1100"/>
          </a:p>
        </p:txBody>
      </p:sp>
      <p:sp>
        <p:nvSpPr>
          <p:cNvPr id="300003" name="AutoShape 3"/>
          <p:cNvSpPr/>
          <p:nvPr/>
        </p:nvSpPr>
        <p:spPr>
          <a:xfrm>
            <a:off x="381000" y="209550"/>
            <a:ext cx="4994910" cy="731520"/>
          </a:xfrm>
          <a:prstGeom prst="rect">
            <a:avLst/>
          </a:prstGeom>
          <a:noFill/>
        </p:spPr>
        <p:txBody>
          <a:bodyPr vert="horz" wrap="square" lIns="95250" tIns="95250" rIns="95250" bIns="95250" rtlCol="0" anchor="t" anchorCtr="0">
            <a:normAutofit/>
          </a:bodyPr>
          <a:p>
            <a:pPr algn="ctr">
              <a:lnSpc>
                <a:spcPct val="113000"/>
              </a:lnSpc>
              <a:spcBef>
                <a:spcPts val="375"/>
              </a:spcBef>
              <a:defRPr/>
            </a:pPr>
            <a:r>
              <a:rPr lang="en-US" sz="2055" b="1">
                <a:solidFill>
                  <a:srgbClr val="7E44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促进感觉教育与其他领域活动融合——</a:t>
            </a:r>
            <a:endParaRPr lang="en-US" sz="11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171.1420472440945,&quot;left&quot;:121.25212598425196,&quot;top&quot;:142.35700787401575,&quot;width&quot;:238.40574803149602}"/>
</p:tagLst>
</file>

<file path=ppt/tags/tag10.xml><?xml version="1.0" encoding="utf-8"?>
<p:tagLst xmlns:p="http://schemas.openxmlformats.org/presentationml/2006/main">
  <p:tag name="KSO_WM_DIAGRAM_VIRTUALLY_FRAME" val="{&quot;height&quot;:212.84708661417326,&quot;left&quot;:64.02488188976378,&quot;top&quot;:82.35598425196851,&quot;width&quot;:591.9502362204723}"/>
</p:tagLst>
</file>

<file path=ppt/tags/tag11.xml><?xml version="1.0" encoding="utf-8"?>
<p:tagLst xmlns:p="http://schemas.openxmlformats.org/presentationml/2006/main">
  <p:tag name="KSO_WM_DIAGRAM_VIRTUALLY_FRAME" val="{&quot;height&quot;:212.84708661417326,&quot;left&quot;:64.02488188976378,&quot;top&quot;:82.35598425196851,&quot;width&quot;:591.9502362204723}"/>
</p:tagLst>
</file>

<file path=ppt/tags/tag12.xml><?xml version="1.0" encoding="utf-8"?>
<p:tagLst xmlns:p="http://schemas.openxmlformats.org/presentationml/2006/main">
  <p:tag name="KSO_WM_DIAGRAM_VIRTUALLY_FRAME" val="{&quot;height&quot;:212.84708661417326,&quot;left&quot;:64.02488188976378,&quot;top&quot;:82.35598425196851,&quot;width&quot;:591.9502362204723}"/>
</p:tagLst>
</file>

<file path=ppt/tags/tag2.xml><?xml version="1.0" encoding="utf-8"?>
<p:tagLst xmlns:p="http://schemas.openxmlformats.org/presentationml/2006/main">
  <p:tag name="KSO_WM_DIAGRAM_VIRTUALLY_FRAME" val="{&quot;height&quot;:171.1420472440945,&quot;left&quot;:121.25212598425196,&quot;top&quot;:142.35700787401575,&quot;width&quot;:238.40574803149602}"/>
</p:tagLst>
</file>

<file path=ppt/tags/tag3.xml><?xml version="1.0" encoding="utf-8"?>
<p:tagLst xmlns:p="http://schemas.openxmlformats.org/presentationml/2006/main">
  <p:tag name="KSO_WM_DIAGRAM_VIRTUALLY_FRAME" val="{&quot;height&quot;:256.2251181102362,&quot;left&quot;:38.78960629921259,&quot;top&quot;:79.58291338582677,&quot;width&quot;:383.0836220472441}"/>
</p:tagLst>
</file>

<file path=ppt/tags/tag4.xml><?xml version="1.0" encoding="utf-8"?>
<p:tagLst xmlns:p="http://schemas.openxmlformats.org/presentationml/2006/main">
  <p:tag name="KSO_WM_DIAGRAM_VIRTUALLY_FRAME" val="{&quot;height&quot;:256.2251181102362,&quot;left&quot;:38.78960629921259,&quot;top&quot;:79.58291338582677,&quot;width&quot;:383.0836220472441}"/>
</p:tagLst>
</file>

<file path=ppt/tags/tag5.xml><?xml version="1.0" encoding="utf-8"?>
<p:tagLst xmlns:p="http://schemas.openxmlformats.org/presentationml/2006/main">
  <p:tag name="KSO_WM_DIAGRAM_VIRTUALLY_FRAME" val="{&quot;height&quot;:256.2251181102362,&quot;left&quot;:38.78960629921259,&quot;top&quot;:79.58291338582677,&quot;width&quot;:383.0836220472441}"/>
</p:tagLst>
</file>

<file path=ppt/tags/tag6.xml><?xml version="1.0" encoding="utf-8"?>
<p:tagLst xmlns:p="http://schemas.openxmlformats.org/presentationml/2006/main">
  <p:tag name="KSO_WM_DIAGRAM_VIRTUALLY_FRAME" val="{&quot;height&quot;:256.2251181102362,&quot;left&quot;:38.78960629921259,&quot;top&quot;:79.58291338582677,&quot;width&quot;:383.0836220472441}"/>
</p:tagLst>
</file>

<file path=ppt/tags/tag7.xml><?xml version="1.0" encoding="utf-8"?>
<p:tagLst xmlns:p="http://schemas.openxmlformats.org/presentationml/2006/main">
  <p:tag name="KSO_WM_DIAGRAM_VIRTUALLY_FRAME" val="{&quot;height&quot;:212.84708661417326,&quot;left&quot;:64.02488188976378,&quot;top&quot;:82.35598425196851,&quot;width&quot;:591.9502362204723}"/>
</p:tagLst>
</file>

<file path=ppt/tags/tag8.xml><?xml version="1.0" encoding="utf-8"?>
<p:tagLst xmlns:p="http://schemas.openxmlformats.org/presentationml/2006/main">
  <p:tag name="KSO_WM_DIAGRAM_VIRTUALLY_FRAME" val="{&quot;height&quot;:212.84708661417326,&quot;left&quot;:64.02488188976378,&quot;top&quot;:82.35598425196851,&quot;width&quot;:591.9502362204723}"/>
</p:tagLst>
</file>

<file path=ppt/tags/tag9.xml><?xml version="1.0" encoding="utf-8"?>
<p:tagLst xmlns:p="http://schemas.openxmlformats.org/presentationml/2006/main">
  <p:tag name="KSO_WM_DIAGRAM_VIRTUALLY_FRAME" val="{&quot;height&quot;:212.84708661417326,&quot;left&quot;:64.02488188976378,&quot;top&quot;:82.35598425196851,&quot;width&quot;:591.9502362204723}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88E23"/>
      </a:accent1>
      <a:accent2>
        <a:srgbClr val="E88E23"/>
      </a:accent2>
      <a:accent3>
        <a:srgbClr val="E88E23"/>
      </a:accent3>
      <a:accent4>
        <a:srgbClr val="E88E2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5712</Words>
  <Application>WPS 演示</Application>
  <PresentationFormat>On-screen Show (4:3)</PresentationFormat>
  <Paragraphs>424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Calibri</vt:lpstr>
      <vt:lpstr>Arial Unicode MS</vt:lpstr>
      <vt:lpstr>方正公文黑体</vt:lpstr>
      <vt:lpstr>黑体</vt:lpstr>
      <vt:lpstr>微软雅黑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静文</cp:lastModifiedBy>
  <cp:revision>2</cp:revision>
  <dcterms:created xsi:type="dcterms:W3CDTF">2006-08-16T00:00:00Z</dcterms:created>
  <dcterms:modified xsi:type="dcterms:W3CDTF">2025-01-26T06:43:43Z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383BD8E868184137B64EEDD0D14DB96E_12</vt:lpwstr>
  </property>
  <property fmtid="{D5CDD505-2E9C-101B-9397-08002B2CF9AE}" pid="3" name="KSOProductBuildVer">
    <vt:lpwstr>2052-12.1.0.19770</vt:lpwstr>
  </property>
</Properties>
</file>