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6"/>
  </p:notesMasterIdLst>
  <p:sldIdLst>
    <p:sldId id="449" r:id="rId2"/>
    <p:sldId id="303" r:id="rId3"/>
    <p:sldId id="257" r:id="rId4"/>
    <p:sldId id="284" r:id="rId5"/>
    <p:sldId id="270" r:id="rId6"/>
    <p:sldId id="285" r:id="rId7"/>
    <p:sldId id="350" r:id="rId8"/>
    <p:sldId id="287" r:id="rId9"/>
    <p:sldId id="351" r:id="rId10"/>
    <p:sldId id="288" r:id="rId11"/>
    <p:sldId id="352" r:id="rId12"/>
    <p:sldId id="353" r:id="rId13"/>
    <p:sldId id="354" r:id="rId14"/>
    <p:sldId id="355" r:id="rId15"/>
    <p:sldId id="356" r:id="rId16"/>
    <p:sldId id="357" r:id="rId17"/>
    <p:sldId id="289" r:id="rId18"/>
    <p:sldId id="358" r:id="rId19"/>
    <p:sldId id="359" r:id="rId20"/>
    <p:sldId id="360" r:id="rId21"/>
    <p:sldId id="361" r:id="rId22"/>
    <p:sldId id="362" r:id="rId23"/>
    <p:sldId id="363" r:id="rId24"/>
    <p:sldId id="364" r:id="rId25"/>
    <p:sldId id="365" r:id="rId26"/>
    <p:sldId id="366" r:id="rId27"/>
    <p:sldId id="367" r:id="rId28"/>
    <p:sldId id="368" r:id="rId29"/>
    <p:sldId id="297" r:id="rId30"/>
    <p:sldId id="298" r:id="rId31"/>
    <p:sldId id="369" r:id="rId32"/>
    <p:sldId id="370" r:id="rId33"/>
    <p:sldId id="371" r:id="rId34"/>
    <p:sldId id="372" r:id="rId35"/>
    <p:sldId id="373" r:id="rId36"/>
    <p:sldId id="374" r:id="rId37"/>
    <p:sldId id="375" r:id="rId38"/>
    <p:sldId id="376" r:id="rId39"/>
    <p:sldId id="377" r:id="rId40"/>
    <p:sldId id="304" r:id="rId41"/>
    <p:sldId id="306" r:id="rId42"/>
    <p:sldId id="378" r:id="rId43"/>
    <p:sldId id="379" r:id="rId44"/>
    <p:sldId id="380" r:id="rId45"/>
    <p:sldId id="381" r:id="rId46"/>
    <p:sldId id="382" r:id="rId47"/>
    <p:sldId id="383" r:id="rId48"/>
    <p:sldId id="384" r:id="rId49"/>
    <p:sldId id="385" r:id="rId50"/>
    <p:sldId id="386" r:id="rId51"/>
    <p:sldId id="387" r:id="rId52"/>
    <p:sldId id="388" r:id="rId53"/>
    <p:sldId id="389" r:id="rId54"/>
    <p:sldId id="390" r:id="rId55"/>
    <p:sldId id="391" r:id="rId56"/>
    <p:sldId id="392" r:id="rId57"/>
    <p:sldId id="393" r:id="rId58"/>
    <p:sldId id="314" r:id="rId59"/>
    <p:sldId id="315" r:id="rId60"/>
    <p:sldId id="394" r:id="rId61"/>
    <p:sldId id="395" r:id="rId62"/>
    <p:sldId id="396" r:id="rId63"/>
    <p:sldId id="397" r:id="rId64"/>
    <p:sldId id="398" r:id="rId65"/>
    <p:sldId id="399" r:id="rId66"/>
    <p:sldId id="400" r:id="rId67"/>
    <p:sldId id="401" r:id="rId68"/>
    <p:sldId id="402" r:id="rId69"/>
    <p:sldId id="403" r:id="rId70"/>
    <p:sldId id="404" r:id="rId71"/>
    <p:sldId id="405" r:id="rId72"/>
    <p:sldId id="406" r:id="rId73"/>
    <p:sldId id="407" r:id="rId74"/>
    <p:sldId id="408" r:id="rId75"/>
    <p:sldId id="409" r:id="rId76"/>
    <p:sldId id="410" r:id="rId77"/>
    <p:sldId id="411" r:id="rId78"/>
    <p:sldId id="412" r:id="rId79"/>
    <p:sldId id="414" r:id="rId80"/>
    <p:sldId id="413" r:id="rId81"/>
    <p:sldId id="415" r:id="rId82"/>
    <p:sldId id="416" r:id="rId83"/>
    <p:sldId id="417" r:id="rId84"/>
    <p:sldId id="418" r:id="rId85"/>
    <p:sldId id="419" r:id="rId86"/>
    <p:sldId id="420" r:id="rId87"/>
    <p:sldId id="421" r:id="rId88"/>
    <p:sldId id="422" r:id="rId89"/>
    <p:sldId id="423" r:id="rId90"/>
    <p:sldId id="424" r:id="rId91"/>
    <p:sldId id="425" r:id="rId92"/>
    <p:sldId id="426" r:id="rId93"/>
    <p:sldId id="427" r:id="rId94"/>
    <p:sldId id="428" r:id="rId95"/>
    <p:sldId id="429" r:id="rId96"/>
    <p:sldId id="430" r:id="rId97"/>
    <p:sldId id="431" r:id="rId98"/>
    <p:sldId id="432" r:id="rId99"/>
    <p:sldId id="433" r:id="rId100"/>
    <p:sldId id="447" r:id="rId101"/>
    <p:sldId id="346" r:id="rId102"/>
    <p:sldId id="434" r:id="rId103"/>
    <p:sldId id="435" r:id="rId104"/>
    <p:sldId id="436" r:id="rId105"/>
    <p:sldId id="437" r:id="rId106"/>
    <p:sldId id="438" r:id="rId107"/>
    <p:sldId id="439" r:id="rId108"/>
    <p:sldId id="348" r:id="rId109"/>
    <p:sldId id="440" r:id="rId110"/>
    <p:sldId id="441" r:id="rId111"/>
    <p:sldId id="442" r:id="rId112"/>
    <p:sldId id="443" r:id="rId113"/>
    <p:sldId id="444" r:id="rId114"/>
    <p:sldId id="448" r:id="rId115"/>
  </p:sldIdLst>
  <p:sldSz cx="12192000" cy="6858000"/>
  <p:notesSz cx="6858000" cy="9144000"/>
  <p:custDataLst>
    <p:tags r:id="rId1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8EB0"/>
    <a:srgbClr val="00B6BF"/>
    <a:srgbClr val="0069B8"/>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43" autoAdjust="0"/>
    <p:restoredTop sz="94660"/>
  </p:normalViewPr>
  <p:slideViewPr>
    <p:cSldViewPr snapToGrid="0" showGuides="1">
      <p:cViewPr varScale="1">
        <p:scale>
          <a:sx n="105" d="100"/>
          <a:sy n="105" d="100"/>
        </p:scale>
        <p:origin x="906" y="108"/>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gs" Target="tags/tag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532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215914908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101</a:t>
            </a:fld>
            <a:endParaRPr lang="zh-CN" altLang="en-US"/>
          </a:p>
        </p:txBody>
      </p:sp>
    </p:spTree>
    <p:extLst>
      <p:ext uri="{BB962C8B-B14F-4D97-AF65-F5344CB8AC3E}">
        <p14:creationId xmlns:p14="http://schemas.microsoft.com/office/powerpoint/2010/main" val="229715576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102</a:t>
            </a:fld>
            <a:endParaRPr lang="zh-CN" altLang="en-US"/>
          </a:p>
        </p:txBody>
      </p:sp>
    </p:spTree>
    <p:extLst>
      <p:ext uri="{BB962C8B-B14F-4D97-AF65-F5344CB8AC3E}">
        <p14:creationId xmlns:p14="http://schemas.microsoft.com/office/powerpoint/2010/main" val="48745582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103</a:t>
            </a:fld>
            <a:endParaRPr lang="zh-CN" altLang="en-US"/>
          </a:p>
        </p:txBody>
      </p:sp>
    </p:spTree>
    <p:extLst>
      <p:ext uri="{BB962C8B-B14F-4D97-AF65-F5344CB8AC3E}">
        <p14:creationId xmlns:p14="http://schemas.microsoft.com/office/powerpoint/2010/main" val="25884746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104</a:t>
            </a:fld>
            <a:endParaRPr lang="zh-CN" altLang="en-US"/>
          </a:p>
        </p:txBody>
      </p:sp>
    </p:spTree>
    <p:extLst>
      <p:ext uri="{BB962C8B-B14F-4D97-AF65-F5344CB8AC3E}">
        <p14:creationId xmlns:p14="http://schemas.microsoft.com/office/powerpoint/2010/main" val="9403637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105</a:t>
            </a:fld>
            <a:endParaRPr lang="zh-CN" altLang="en-US"/>
          </a:p>
        </p:txBody>
      </p:sp>
    </p:spTree>
    <p:extLst>
      <p:ext uri="{BB962C8B-B14F-4D97-AF65-F5344CB8AC3E}">
        <p14:creationId xmlns:p14="http://schemas.microsoft.com/office/powerpoint/2010/main" val="5633834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106</a:t>
            </a:fld>
            <a:endParaRPr lang="zh-CN" altLang="en-US"/>
          </a:p>
        </p:txBody>
      </p:sp>
    </p:spTree>
    <p:extLst>
      <p:ext uri="{BB962C8B-B14F-4D97-AF65-F5344CB8AC3E}">
        <p14:creationId xmlns:p14="http://schemas.microsoft.com/office/powerpoint/2010/main" val="6419113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107</a:t>
            </a:fld>
            <a:endParaRPr lang="zh-CN" altLang="en-US"/>
          </a:p>
        </p:txBody>
      </p:sp>
    </p:spTree>
    <p:extLst>
      <p:ext uri="{BB962C8B-B14F-4D97-AF65-F5344CB8AC3E}">
        <p14:creationId xmlns:p14="http://schemas.microsoft.com/office/powerpoint/2010/main" val="290439356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108</a:t>
            </a:fld>
            <a:endParaRPr lang="zh-CN" altLang="en-US"/>
          </a:p>
        </p:txBody>
      </p:sp>
    </p:spTree>
    <p:extLst>
      <p:ext uri="{BB962C8B-B14F-4D97-AF65-F5344CB8AC3E}">
        <p14:creationId xmlns:p14="http://schemas.microsoft.com/office/powerpoint/2010/main" val="151758878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109</a:t>
            </a:fld>
            <a:endParaRPr lang="zh-CN" altLang="en-US"/>
          </a:p>
        </p:txBody>
      </p:sp>
    </p:spTree>
    <p:extLst>
      <p:ext uri="{BB962C8B-B14F-4D97-AF65-F5344CB8AC3E}">
        <p14:creationId xmlns:p14="http://schemas.microsoft.com/office/powerpoint/2010/main" val="389871261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110</a:t>
            </a:fld>
            <a:endParaRPr lang="zh-CN" altLang="en-US"/>
          </a:p>
        </p:txBody>
      </p:sp>
    </p:spTree>
    <p:extLst>
      <p:ext uri="{BB962C8B-B14F-4D97-AF65-F5344CB8AC3E}">
        <p14:creationId xmlns:p14="http://schemas.microsoft.com/office/powerpoint/2010/main" val="3979866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17598731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111</a:t>
            </a:fld>
            <a:endParaRPr lang="zh-CN" altLang="en-US"/>
          </a:p>
        </p:txBody>
      </p:sp>
    </p:spTree>
    <p:extLst>
      <p:ext uri="{BB962C8B-B14F-4D97-AF65-F5344CB8AC3E}">
        <p14:creationId xmlns:p14="http://schemas.microsoft.com/office/powerpoint/2010/main" val="1047307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112</a:t>
            </a:fld>
            <a:endParaRPr lang="zh-CN" altLang="en-US"/>
          </a:p>
        </p:txBody>
      </p:sp>
    </p:spTree>
    <p:extLst>
      <p:ext uri="{BB962C8B-B14F-4D97-AF65-F5344CB8AC3E}">
        <p14:creationId xmlns:p14="http://schemas.microsoft.com/office/powerpoint/2010/main" val="254321938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113</a:t>
            </a:fld>
            <a:endParaRPr lang="zh-CN" altLang="en-US"/>
          </a:p>
        </p:txBody>
      </p:sp>
    </p:spTree>
    <p:extLst>
      <p:ext uri="{BB962C8B-B14F-4D97-AF65-F5344CB8AC3E}">
        <p14:creationId xmlns:p14="http://schemas.microsoft.com/office/powerpoint/2010/main" val="213884919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114</a:t>
            </a:fld>
            <a:endParaRPr lang="zh-CN" altLang="en-US"/>
          </a:p>
        </p:txBody>
      </p:sp>
    </p:spTree>
    <p:extLst>
      <p:ext uri="{BB962C8B-B14F-4D97-AF65-F5344CB8AC3E}">
        <p14:creationId xmlns:p14="http://schemas.microsoft.com/office/powerpoint/2010/main" val="41457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503497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244976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3807059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438379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78547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1730073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1808530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3994419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631500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335151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3568283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999451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2776234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895792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742458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1709701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4085584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157689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29970434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28446283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3989404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30297570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34940174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31833451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27292133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2859937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1513419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40</a:t>
            </a:fld>
            <a:endParaRPr lang="zh-CN" altLang="en-US"/>
          </a:p>
        </p:txBody>
      </p:sp>
    </p:spTree>
    <p:extLst>
      <p:ext uri="{BB962C8B-B14F-4D97-AF65-F5344CB8AC3E}">
        <p14:creationId xmlns:p14="http://schemas.microsoft.com/office/powerpoint/2010/main" val="538509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3378892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41</a:t>
            </a:fld>
            <a:endParaRPr lang="zh-CN" altLang="en-US"/>
          </a:p>
        </p:txBody>
      </p:sp>
    </p:spTree>
    <p:extLst>
      <p:ext uri="{BB962C8B-B14F-4D97-AF65-F5344CB8AC3E}">
        <p14:creationId xmlns:p14="http://schemas.microsoft.com/office/powerpoint/2010/main" val="31335339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42</a:t>
            </a:fld>
            <a:endParaRPr lang="zh-CN" altLang="en-US"/>
          </a:p>
        </p:txBody>
      </p:sp>
    </p:spTree>
    <p:extLst>
      <p:ext uri="{BB962C8B-B14F-4D97-AF65-F5344CB8AC3E}">
        <p14:creationId xmlns:p14="http://schemas.microsoft.com/office/powerpoint/2010/main" val="27293353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43</a:t>
            </a:fld>
            <a:endParaRPr lang="zh-CN" altLang="en-US"/>
          </a:p>
        </p:txBody>
      </p:sp>
    </p:spTree>
    <p:extLst>
      <p:ext uri="{BB962C8B-B14F-4D97-AF65-F5344CB8AC3E}">
        <p14:creationId xmlns:p14="http://schemas.microsoft.com/office/powerpoint/2010/main" val="27061578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44</a:t>
            </a:fld>
            <a:endParaRPr lang="zh-CN" altLang="en-US"/>
          </a:p>
        </p:txBody>
      </p:sp>
    </p:spTree>
    <p:extLst>
      <p:ext uri="{BB962C8B-B14F-4D97-AF65-F5344CB8AC3E}">
        <p14:creationId xmlns:p14="http://schemas.microsoft.com/office/powerpoint/2010/main" val="20968690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45</a:t>
            </a:fld>
            <a:endParaRPr lang="zh-CN" altLang="en-US"/>
          </a:p>
        </p:txBody>
      </p:sp>
    </p:spTree>
    <p:extLst>
      <p:ext uri="{BB962C8B-B14F-4D97-AF65-F5344CB8AC3E}">
        <p14:creationId xmlns:p14="http://schemas.microsoft.com/office/powerpoint/2010/main" val="2756498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46</a:t>
            </a:fld>
            <a:endParaRPr lang="zh-CN" altLang="en-US"/>
          </a:p>
        </p:txBody>
      </p:sp>
    </p:spTree>
    <p:extLst>
      <p:ext uri="{BB962C8B-B14F-4D97-AF65-F5344CB8AC3E}">
        <p14:creationId xmlns:p14="http://schemas.microsoft.com/office/powerpoint/2010/main" val="10918414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47</a:t>
            </a:fld>
            <a:endParaRPr lang="zh-CN" altLang="en-US"/>
          </a:p>
        </p:txBody>
      </p:sp>
    </p:spTree>
    <p:extLst>
      <p:ext uri="{BB962C8B-B14F-4D97-AF65-F5344CB8AC3E}">
        <p14:creationId xmlns:p14="http://schemas.microsoft.com/office/powerpoint/2010/main" val="3791877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48</a:t>
            </a:fld>
            <a:endParaRPr lang="zh-CN" altLang="en-US"/>
          </a:p>
        </p:txBody>
      </p:sp>
    </p:spTree>
    <p:extLst>
      <p:ext uri="{BB962C8B-B14F-4D97-AF65-F5344CB8AC3E}">
        <p14:creationId xmlns:p14="http://schemas.microsoft.com/office/powerpoint/2010/main" val="30814936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49</a:t>
            </a:fld>
            <a:endParaRPr lang="zh-CN" altLang="en-US"/>
          </a:p>
        </p:txBody>
      </p:sp>
    </p:spTree>
    <p:extLst>
      <p:ext uri="{BB962C8B-B14F-4D97-AF65-F5344CB8AC3E}">
        <p14:creationId xmlns:p14="http://schemas.microsoft.com/office/powerpoint/2010/main" val="1828309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50</a:t>
            </a:fld>
            <a:endParaRPr lang="zh-CN" altLang="en-US"/>
          </a:p>
        </p:txBody>
      </p:sp>
    </p:spTree>
    <p:extLst>
      <p:ext uri="{BB962C8B-B14F-4D97-AF65-F5344CB8AC3E}">
        <p14:creationId xmlns:p14="http://schemas.microsoft.com/office/powerpoint/2010/main" val="1194957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22832879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51</a:t>
            </a:fld>
            <a:endParaRPr lang="zh-CN" altLang="en-US"/>
          </a:p>
        </p:txBody>
      </p:sp>
    </p:spTree>
    <p:extLst>
      <p:ext uri="{BB962C8B-B14F-4D97-AF65-F5344CB8AC3E}">
        <p14:creationId xmlns:p14="http://schemas.microsoft.com/office/powerpoint/2010/main" val="17417594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52</a:t>
            </a:fld>
            <a:endParaRPr lang="zh-CN" altLang="en-US"/>
          </a:p>
        </p:txBody>
      </p:sp>
    </p:spTree>
    <p:extLst>
      <p:ext uri="{BB962C8B-B14F-4D97-AF65-F5344CB8AC3E}">
        <p14:creationId xmlns:p14="http://schemas.microsoft.com/office/powerpoint/2010/main" val="11650874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53</a:t>
            </a:fld>
            <a:endParaRPr lang="zh-CN" altLang="en-US"/>
          </a:p>
        </p:txBody>
      </p:sp>
    </p:spTree>
    <p:extLst>
      <p:ext uri="{BB962C8B-B14F-4D97-AF65-F5344CB8AC3E}">
        <p14:creationId xmlns:p14="http://schemas.microsoft.com/office/powerpoint/2010/main" val="6673853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54</a:t>
            </a:fld>
            <a:endParaRPr lang="zh-CN" altLang="en-US"/>
          </a:p>
        </p:txBody>
      </p:sp>
    </p:spTree>
    <p:extLst>
      <p:ext uri="{BB962C8B-B14F-4D97-AF65-F5344CB8AC3E}">
        <p14:creationId xmlns:p14="http://schemas.microsoft.com/office/powerpoint/2010/main" val="31754012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55</a:t>
            </a:fld>
            <a:endParaRPr lang="zh-CN" altLang="en-US"/>
          </a:p>
        </p:txBody>
      </p:sp>
    </p:spTree>
    <p:extLst>
      <p:ext uri="{BB962C8B-B14F-4D97-AF65-F5344CB8AC3E}">
        <p14:creationId xmlns:p14="http://schemas.microsoft.com/office/powerpoint/2010/main" val="3509615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56</a:t>
            </a:fld>
            <a:endParaRPr lang="zh-CN" altLang="en-US"/>
          </a:p>
        </p:txBody>
      </p:sp>
    </p:spTree>
    <p:extLst>
      <p:ext uri="{BB962C8B-B14F-4D97-AF65-F5344CB8AC3E}">
        <p14:creationId xmlns:p14="http://schemas.microsoft.com/office/powerpoint/2010/main" val="27356854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57</a:t>
            </a:fld>
            <a:endParaRPr lang="zh-CN" altLang="en-US"/>
          </a:p>
        </p:txBody>
      </p:sp>
    </p:spTree>
    <p:extLst>
      <p:ext uri="{BB962C8B-B14F-4D97-AF65-F5344CB8AC3E}">
        <p14:creationId xmlns:p14="http://schemas.microsoft.com/office/powerpoint/2010/main" val="1072774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58</a:t>
            </a:fld>
            <a:endParaRPr lang="zh-CN" altLang="en-US"/>
          </a:p>
        </p:txBody>
      </p:sp>
    </p:spTree>
    <p:extLst>
      <p:ext uri="{BB962C8B-B14F-4D97-AF65-F5344CB8AC3E}">
        <p14:creationId xmlns:p14="http://schemas.microsoft.com/office/powerpoint/2010/main" val="35530536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59</a:t>
            </a:fld>
            <a:endParaRPr lang="zh-CN" altLang="en-US"/>
          </a:p>
        </p:txBody>
      </p:sp>
    </p:spTree>
    <p:extLst>
      <p:ext uri="{BB962C8B-B14F-4D97-AF65-F5344CB8AC3E}">
        <p14:creationId xmlns:p14="http://schemas.microsoft.com/office/powerpoint/2010/main" val="40775596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60</a:t>
            </a:fld>
            <a:endParaRPr lang="zh-CN" altLang="en-US"/>
          </a:p>
        </p:txBody>
      </p:sp>
    </p:spTree>
    <p:extLst>
      <p:ext uri="{BB962C8B-B14F-4D97-AF65-F5344CB8AC3E}">
        <p14:creationId xmlns:p14="http://schemas.microsoft.com/office/powerpoint/2010/main" val="4030116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11886857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61</a:t>
            </a:fld>
            <a:endParaRPr lang="zh-CN" altLang="en-US"/>
          </a:p>
        </p:txBody>
      </p:sp>
    </p:spTree>
    <p:extLst>
      <p:ext uri="{BB962C8B-B14F-4D97-AF65-F5344CB8AC3E}">
        <p14:creationId xmlns:p14="http://schemas.microsoft.com/office/powerpoint/2010/main" val="11983418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62</a:t>
            </a:fld>
            <a:endParaRPr lang="zh-CN" altLang="en-US"/>
          </a:p>
        </p:txBody>
      </p:sp>
    </p:spTree>
    <p:extLst>
      <p:ext uri="{BB962C8B-B14F-4D97-AF65-F5344CB8AC3E}">
        <p14:creationId xmlns:p14="http://schemas.microsoft.com/office/powerpoint/2010/main" val="12006346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63</a:t>
            </a:fld>
            <a:endParaRPr lang="zh-CN" altLang="en-US"/>
          </a:p>
        </p:txBody>
      </p:sp>
    </p:spTree>
    <p:extLst>
      <p:ext uri="{BB962C8B-B14F-4D97-AF65-F5344CB8AC3E}">
        <p14:creationId xmlns:p14="http://schemas.microsoft.com/office/powerpoint/2010/main" val="29590713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64</a:t>
            </a:fld>
            <a:endParaRPr lang="zh-CN" altLang="en-US"/>
          </a:p>
        </p:txBody>
      </p:sp>
    </p:spTree>
    <p:extLst>
      <p:ext uri="{BB962C8B-B14F-4D97-AF65-F5344CB8AC3E}">
        <p14:creationId xmlns:p14="http://schemas.microsoft.com/office/powerpoint/2010/main" val="7029205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65</a:t>
            </a:fld>
            <a:endParaRPr lang="zh-CN" altLang="en-US"/>
          </a:p>
        </p:txBody>
      </p:sp>
    </p:spTree>
    <p:extLst>
      <p:ext uri="{BB962C8B-B14F-4D97-AF65-F5344CB8AC3E}">
        <p14:creationId xmlns:p14="http://schemas.microsoft.com/office/powerpoint/2010/main" val="812447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66</a:t>
            </a:fld>
            <a:endParaRPr lang="zh-CN" altLang="en-US"/>
          </a:p>
        </p:txBody>
      </p:sp>
    </p:spTree>
    <p:extLst>
      <p:ext uri="{BB962C8B-B14F-4D97-AF65-F5344CB8AC3E}">
        <p14:creationId xmlns:p14="http://schemas.microsoft.com/office/powerpoint/2010/main" val="2636146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67</a:t>
            </a:fld>
            <a:endParaRPr lang="zh-CN" altLang="en-US"/>
          </a:p>
        </p:txBody>
      </p:sp>
    </p:spTree>
    <p:extLst>
      <p:ext uri="{BB962C8B-B14F-4D97-AF65-F5344CB8AC3E}">
        <p14:creationId xmlns:p14="http://schemas.microsoft.com/office/powerpoint/2010/main" val="12515233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68</a:t>
            </a:fld>
            <a:endParaRPr lang="zh-CN" altLang="en-US"/>
          </a:p>
        </p:txBody>
      </p:sp>
    </p:spTree>
    <p:extLst>
      <p:ext uri="{BB962C8B-B14F-4D97-AF65-F5344CB8AC3E}">
        <p14:creationId xmlns:p14="http://schemas.microsoft.com/office/powerpoint/2010/main" val="15463893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69</a:t>
            </a:fld>
            <a:endParaRPr lang="zh-CN" altLang="en-US"/>
          </a:p>
        </p:txBody>
      </p:sp>
    </p:spTree>
    <p:extLst>
      <p:ext uri="{BB962C8B-B14F-4D97-AF65-F5344CB8AC3E}">
        <p14:creationId xmlns:p14="http://schemas.microsoft.com/office/powerpoint/2010/main" val="36738746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70</a:t>
            </a:fld>
            <a:endParaRPr lang="zh-CN" altLang="en-US"/>
          </a:p>
        </p:txBody>
      </p:sp>
    </p:spTree>
    <p:extLst>
      <p:ext uri="{BB962C8B-B14F-4D97-AF65-F5344CB8AC3E}">
        <p14:creationId xmlns:p14="http://schemas.microsoft.com/office/powerpoint/2010/main" val="3376471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25827798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71</a:t>
            </a:fld>
            <a:endParaRPr lang="zh-CN" altLang="en-US"/>
          </a:p>
        </p:txBody>
      </p:sp>
    </p:spTree>
    <p:extLst>
      <p:ext uri="{BB962C8B-B14F-4D97-AF65-F5344CB8AC3E}">
        <p14:creationId xmlns:p14="http://schemas.microsoft.com/office/powerpoint/2010/main" val="2158196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72</a:t>
            </a:fld>
            <a:endParaRPr lang="zh-CN" altLang="en-US"/>
          </a:p>
        </p:txBody>
      </p:sp>
    </p:spTree>
    <p:extLst>
      <p:ext uri="{BB962C8B-B14F-4D97-AF65-F5344CB8AC3E}">
        <p14:creationId xmlns:p14="http://schemas.microsoft.com/office/powerpoint/2010/main" val="1989742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73</a:t>
            </a:fld>
            <a:endParaRPr lang="zh-CN" altLang="en-US"/>
          </a:p>
        </p:txBody>
      </p:sp>
    </p:spTree>
    <p:extLst>
      <p:ext uri="{BB962C8B-B14F-4D97-AF65-F5344CB8AC3E}">
        <p14:creationId xmlns:p14="http://schemas.microsoft.com/office/powerpoint/2010/main" val="28035132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74</a:t>
            </a:fld>
            <a:endParaRPr lang="zh-CN" altLang="en-US"/>
          </a:p>
        </p:txBody>
      </p:sp>
    </p:spTree>
    <p:extLst>
      <p:ext uri="{BB962C8B-B14F-4D97-AF65-F5344CB8AC3E}">
        <p14:creationId xmlns:p14="http://schemas.microsoft.com/office/powerpoint/2010/main" val="24324703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75</a:t>
            </a:fld>
            <a:endParaRPr lang="zh-CN" altLang="en-US"/>
          </a:p>
        </p:txBody>
      </p:sp>
    </p:spTree>
    <p:extLst>
      <p:ext uri="{BB962C8B-B14F-4D97-AF65-F5344CB8AC3E}">
        <p14:creationId xmlns:p14="http://schemas.microsoft.com/office/powerpoint/2010/main" val="23508040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76</a:t>
            </a:fld>
            <a:endParaRPr lang="zh-CN" altLang="en-US"/>
          </a:p>
        </p:txBody>
      </p:sp>
    </p:spTree>
    <p:extLst>
      <p:ext uri="{BB962C8B-B14F-4D97-AF65-F5344CB8AC3E}">
        <p14:creationId xmlns:p14="http://schemas.microsoft.com/office/powerpoint/2010/main" val="36543931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77</a:t>
            </a:fld>
            <a:endParaRPr lang="zh-CN" altLang="en-US"/>
          </a:p>
        </p:txBody>
      </p:sp>
    </p:spTree>
    <p:extLst>
      <p:ext uri="{BB962C8B-B14F-4D97-AF65-F5344CB8AC3E}">
        <p14:creationId xmlns:p14="http://schemas.microsoft.com/office/powerpoint/2010/main" val="245369845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78</a:t>
            </a:fld>
            <a:endParaRPr lang="zh-CN" altLang="en-US"/>
          </a:p>
        </p:txBody>
      </p:sp>
    </p:spTree>
    <p:extLst>
      <p:ext uri="{BB962C8B-B14F-4D97-AF65-F5344CB8AC3E}">
        <p14:creationId xmlns:p14="http://schemas.microsoft.com/office/powerpoint/2010/main" val="14156822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79</a:t>
            </a:fld>
            <a:endParaRPr lang="zh-CN" altLang="en-US"/>
          </a:p>
        </p:txBody>
      </p:sp>
    </p:spTree>
    <p:extLst>
      <p:ext uri="{BB962C8B-B14F-4D97-AF65-F5344CB8AC3E}">
        <p14:creationId xmlns:p14="http://schemas.microsoft.com/office/powerpoint/2010/main" val="15666199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80</a:t>
            </a:fld>
            <a:endParaRPr lang="zh-CN" altLang="en-US"/>
          </a:p>
        </p:txBody>
      </p:sp>
    </p:spTree>
    <p:extLst>
      <p:ext uri="{BB962C8B-B14F-4D97-AF65-F5344CB8AC3E}">
        <p14:creationId xmlns:p14="http://schemas.microsoft.com/office/powerpoint/2010/main" val="3757094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130023424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81</a:t>
            </a:fld>
            <a:endParaRPr lang="zh-CN" altLang="en-US"/>
          </a:p>
        </p:txBody>
      </p:sp>
    </p:spTree>
    <p:extLst>
      <p:ext uri="{BB962C8B-B14F-4D97-AF65-F5344CB8AC3E}">
        <p14:creationId xmlns:p14="http://schemas.microsoft.com/office/powerpoint/2010/main" val="21654198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82</a:t>
            </a:fld>
            <a:endParaRPr lang="zh-CN" altLang="en-US"/>
          </a:p>
        </p:txBody>
      </p:sp>
    </p:spTree>
    <p:extLst>
      <p:ext uri="{BB962C8B-B14F-4D97-AF65-F5344CB8AC3E}">
        <p14:creationId xmlns:p14="http://schemas.microsoft.com/office/powerpoint/2010/main" val="349823720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83</a:t>
            </a:fld>
            <a:endParaRPr lang="zh-CN" altLang="en-US"/>
          </a:p>
        </p:txBody>
      </p:sp>
    </p:spTree>
    <p:extLst>
      <p:ext uri="{BB962C8B-B14F-4D97-AF65-F5344CB8AC3E}">
        <p14:creationId xmlns:p14="http://schemas.microsoft.com/office/powerpoint/2010/main" val="11699923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84</a:t>
            </a:fld>
            <a:endParaRPr lang="zh-CN" altLang="en-US"/>
          </a:p>
        </p:txBody>
      </p:sp>
    </p:spTree>
    <p:extLst>
      <p:ext uri="{BB962C8B-B14F-4D97-AF65-F5344CB8AC3E}">
        <p14:creationId xmlns:p14="http://schemas.microsoft.com/office/powerpoint/2010/main" val="196303946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85</a:t>
            </a:fld>
            <a:endParaRPr lang="zh-CN" altLang="en-US"/>
          </a:p>
        </p:txBody>
      </p:sp>
    </p:spTree>
    <p:extLst>
      <p:ext uri="{BB962C8B-B14F-4D97-AF65-F5344CB8AC3E}">
        <p14:creationId xmlns:p14="http://schemas.microsoft.com/office/powerpoint/2010/main" val="48075520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86</a:t>
            </a:fld>
            <a:endParaRPr lang="zh-CN" altLang="en-US"/>
          </a:p>
        </p:txBody>
      </p:sp>
    </p:spTree>
    <p:extLst>
      <p:ext uri="{BB962C8B-B14F-4D97-AF65-F5344CB8AC3E}">
        <p14:creationId xmlns:p14="http://schemas.microsoft.com/office/powerpoint/2010/main" val="354608140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87</a:t>
            </a:fld>
            <a:endParaRPr lang="zh-CN" altLang="en-US"/>
          </a:p>
        </p:txBody>
      </p:sp>
    </p:spTree>
    <p:extLst>
      <p:ext uri="{BB962C8B-B14F-4D97-AF65-F5344CB8AC3E}">
        <p14:creationId xmlns:p14="http://schemas.microsoft.com/office/powerpoint/2010/main" val="39244952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88</a:t>
            </a:fld>
            <a:endParaRPr lang="zh-CN" altLang="en-US"/>
          </a:p>
        </p:txBody>
      </p:sp>
    </p:spTree>
    <p:extLst>
      <p:ext uri="{BB962C8B-B14F-4D97-AF65-F5344CB8AC3E}">
        <p14:creationId xmlns:p14="http://schemas.microsoft.com/office/powerpoint/2010/main" val="226702189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89</a:t>
            </a:fld>
            <a:endParaRPr lang="zh-CN" altLang="en-US"/>
          </a:p>
        </p:txBody>
      </p:sp>
    </p:spTree>
    <p:extLst>
      <p:ext uri="{BB962C8B-B14F-4D97-AF65-F5344CB8AC3E}">
        <p14:creationId xmlns:p14="http://schemas.microsoft.com/office/powerpoint/2010/main" val="24683368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90</a:t>
            </a:fld>
            <a:endParaRPr lang="zh-CN" altLang="en-US"/>
          </a:p>
        </p:txBody>
      </p:sp>
    </p:spTree>
    <p:extLst>
      <p:ext uri="{BB962C8B-B14F-4D97-AF65-F5344CB8AC3E}">
        <p14:creationId xmlns:p14="http://schemas.microsoft.com/office/powerpoint/2010/main" val="3233338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23967392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91</a:t>
            </a:fld>
            <a:endParaRPr lang="zh-CN" altLang="en-US"/>
          </a:p>
        </p:txBody>
      </p:sp>
    </p:spTree>
    <p:extLst>
      <p:ext uri="{BB962C8B-B14F-4D97-AF65-F5344CB8AC3E}">
        <p14:creationId xmlns:p14="http://schemas.microsoft.com/office/powerpoint/2010/main" val="9443064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92</a:t>
            </a:fld>
            <a:endParaRPr lang="zh-CN" altLang="en-US"/>
          </a:p>
        </p:txBody>
      </p:sp>
    </p:spTree>
    <p:extLst>
      <p:ext uri="{BB962C8B-B14F-4D97-AF65-F5344CB8AC3E}">
        <p14:creationId xmlns:p14="http://schemas.microsoft.com/office/powerpoint/2010/main" val="7499800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93</a:t>
            </a:fld>
            <a:endParaRPr lang="zh-CN" altLang="en-US"/>
          </a:p>
        </p:txBody>
      </p:sp>
    </p:spTree>
    <p:extLst>
      <p:ext uri="{BB962C8B-B14F-4D97-AF65-F5344CB8AC3E}">
        <p14:creationId xmlns:p14="http://schemas.microsoft.com/office/powerpoint/2010/main" val="38042903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94</a:t>
            </a:fld>
            <a:endParaRPr lang="zh-CN" altLang="en-US"/>
          </a:p>
        </p:txBody>
      </p:sp>
    </p:spTree>
    <p:extLst>
      <p:ext uri="{BB962C8B-B14F-4D97-AF65-F5344CB8AC3E}">
        <p14:creationId xmlns:p14="http://schemas.microsoft.com/office/powerpoint/2010/main" val="16386058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95</a:t>
            </a:fld>
            <a:endParaRPr lang="zh-CN" altLang="en-US"/>
          </a:p>
        </p:txBody>
      </p:sp>
    </p:spTree>
    <p:extLst>
      <p:ext uri="{BB962C8B-B14F-4D97-AF65-F5344CB8AC3E}">
        <p14:creationId xmlns:p14="http://schemas.microsoft.com/office/powerpoint/2010/main" val="2758508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96</a:t>
            </a:fld>
            <a:endParaRPr lang="zh-CN" altLang="en-US"/>
          </a:p>
        </p:txBody>
      </p:sp>
    </p:spTree>
    <p:extLst>
      <p:ext uri="{BB962C8B-B14F-4D97-AF65-F5344CB8AC3E}">
        <p14:creationId xmlns:p14="http://schemas.microsoft.com/office/powerpoint/2010/main" val="10060654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97</a:t>
            </a:fld>
            <a:endParaRPr lang="zh-CN" altLang="en-US"/>
          </a:p>
        </p:txBody>
      </p:sp>
    </p:spTree>
    <p:extLst>
      <p:ext uri="{BB962C8B-B14F-4D97-AF65-F5344CB8AC3E}">
        <p14:creationId xmlns:p14="http://schemas.microsoft.com/office/powerpoint/2010/main" val="229228180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98</a:t>
            </a:fld>
            <a:endParaRPr lang="zh-CN" altLang="en-US"/>
          </a:p>
        </p:txBody>
      </p:sp>
    </p:spTree>
    <p:extLst>
      <p:ext uri="{BB962C8B-B14F-4D97-AF65-F5344CB8AC3E}">
        <p14:creationId xmlns:p14="http://schemas.microsoft.com/office/powerpoint/2010/main" val="331461809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99</a:t>
            </a:fld>
            <a:endParaRPr lang="zh-CN" altLang="en-US"/>
          </a:p>
        </p:txBody>
      </p:sp>
    </p:spTree>
    <p:extLst>
      <p:ext uri="{BB962C8B-B14F-4D97-AF65-F5344CB8AC3E}">
        <p14:creationId xmlns:p14="http://schemas.microsoft.com/office/powerpoint/2010/main" val="19519820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100</a:t>
            </a:fld>
            <a:endParaRPr lang="zh-CN" altLang="en-US"/>
          </a:p>
        </p:txBody>
      </p:sp>
    </p:spTree>
    <p:extLst>
      <p:ext uri="{BB962C8B-B14F-4D97-AF65-F5344CB8AC3E}">
        <p14:creationId xmlns:p14="http://schemas.microsoft.com/office/powerpoint/2010/main" val="1978593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9.xm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6167073" cy="677108"/>
          </a:xfrm>
          <a:prstGeom prst="rect">
            <a:avLst/>
          </a:prstGeom>
          <a:noFill/>
        </p:spPr>
        <p:txBody>
          <a:bodyPr wrap="none" rtlCol="0">
            <a:spAutoFit/>
            <a:scene3d>
              <a:camera prst="orthographicFront"/>
              <a:lightRig rig="threePt" dir="t"/>
            </a:scene3d>
            <a:sp3d contourW="12700"/>
          </a:bodyPr>
          <a:lstStyle/>
          <a:p>
            <a:pPr>
              <a:defRPr/>
            </a:pPr>
            <a:r>
              <a:rPr lang="zh-CN" altLang="en-US" sz="3800" b="1" dirty="0" smtClean="0">
                <a:solidFill>
                  <a:srgbClr val="228EB0"/>
                </a:solidFill>
                <a:latin typeface="Arial"/>
                <a:ea typeface="微软雅黑"/>
              </a:rPr>
              <a:t>第四章 </a:t>
            </a:r>
            <a:r>
              <a:rPr lang="zh-CN" altLang="en-US" sz="3800" b="1" dirty="0" smtClean="0">
                <a:solidFill>
                  <a:srgbClr val="228EB0"/>
                </a:solidFill>
              </a:rPr>
              <a:t>创建</a:t>
            </a:r>
            <a:r>
              <a:rPr lang="zh-CN" altLang="en-US" sz="3800" b="1" dirty="0">
                <a:solidFill>
                  <a:srgbClr val="228EB0"/>
                </a:solidFill>
              </a:rPr>
              <a:t>和管理</a:t>
            </a:r>
            <a:r>
              <a:rPr lang="zh-CN" altLang="en-US" sz="3800" b="1" dirty="0" smtClean="0">
                <a:solidFill>
                  <a:srgbClr val="228EB0"/>
                </a:solidFill>
              </a:rPr>
              <a:t>数据库表</a:t>
            </a:r>
            <a:endParaRPr lang="zh-CN" altLang="en-US" sz="38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348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86992"/>
            <a:ext cx="10396667" cy="873957"/>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en-US" altLang="zh-CN" dirty="0" smtClean="0"/>
              <a:t>MySQL</a:t>
            </a:r>
            <a:r>
              <a:rPr lang="zh-CN" altLang="zh-CN" dirty="0"/>
              <a:t>中有多种表示日期的数据类型，包括</a:t>
            </a:r>
            <a:r>
              <a:rPr lang="en-US" altLang="zh-CN" dirty="0"/>
              <a:t>YEAR</a:t>
            </a:r>
            <a:r>
              <a:rPr lang="zh-CN" altLang="zh-CN" dirty="0"/>
              <a:t>、</a:t>
            </a:r>
            <a:r>
              <a:rPr lang="en-US" altLang="zh-CN" dirty="0"/>
              <a:t>TIME</a:t>
            </a:r>
            <a:r>
              <a:rPr lang="zh-CN" altLang="zh-CN" dirty="0"/>
              <a:t>、</a:t>
            </a:r>
            <a:r>
              <a:rPr lang="en-US" altLang="zh-CN" dirty="0"/>
              <a:t>DATE</a:t>
            </a:r>
            <a:r>
              <a:rPr lang="zh-CN" altLang="zh-CN" dirty="0"/>
              <a:t>、</a:t>
            </a:r>
            <a:r>
              <a:rPr lang="en-US" altLang="zh-CN" dirty="0"/>
              <a:t>DTAETIME</a:t>
            </a:r>
            <a:r>
              <a:rPr lang="zh-CN" altLang="zh-CN" dirty="0"/>
              <a:t>、</a:t>
            </a:r>
            <a:r>
              <a:rPr lang="en-US" altLang="zh-CN" dirty="0"/>
              <a:t>TIMESTAMP</a:t>
            </a:r>
            <a:r>
              <a:rPr lang="zh-CN" altLang="zh-CN" dirty="0"/>
              <a:t>等</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每</a:t>
            </a:r>
            <a:r>
              <a:rPr lang="zh-CN" altLang="zh-CN" dirty="0"/>
              <a:t>一个类型都有合法的取值</a:t>
            </a:r>
            <a:r>
              <a:rPr lang="zh-CN" altLang="zh-CN" dirty="0" smtClean="0"/>
              <a:t>范围</a:t>
            </a:r>
            <a:r>
              <a:rPr lang="zh-CN" altLang="en-US"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3453604126"/>
              </p:ext>
            </p:extLst>
          </p:nvPr>
        </p:nvGraphicFramePr>
        <p:xfrm>
          <a:off x="1425368" y="3311855"/>
          <a:ext cx="9295356" cy="2926080"/>
        </p:xfrm>
        <a:graphic>
          <a:graphicData uri="http://schemas.openxmlformats.org/drawingml/2006/table">
            <a:tbl>
              <a:tblPr firstRow="1" firstCol="1" bandRow="1">
                <a:tableStyleId>{5C22544A-7EE6-4342-B048-85BDC9FD1C3A}</a:tableStyleId>
              </a:tblPr>
              <a:tblGrid>
                <a:gridCol w="1524438">
                  <a:extLst>
                    <a:ext uri="{9D8B030D-6E8A-4147-A177-3AD203B41FA5}">
                      <a16:colId xmlns:a16="http://schemas.microsoft.com/office/drawing/2014/main" val="2715337529"/>
                    </a:ext>
                  </a:extLst>
                </a:gridCol>
                <a:gridCol w="2685351">
                  <a:extLst>
                    <a:ext uri="{9D8B030D-6E8A-4147-A177-3AD203B41FA5}">
                      <a16:colId xmlns:a16="http://schemas.microsoft.com/office/drawing/2014/main" val="2703575748"/>
                    </a:ext>
                  </a:extLst>
                </a:gridCol>
                <a:gridCol w="3118981">
                  <a:extLst>
                    <a:ext uri="{9D8B030D-6E8A-4147-A177-3AD203B41FA5}">
                      <a16:colId xmlns:a16="http://schemas.microsoft.com/office/drawing/2014/main" val="2423294986"/>
                    </a:ext>
                  </a:extLst>
                </a:gridCol>
                <a:gridCol w="1966586">
                  <a:extLst>
                    <a:ext uri="{9D8B030D-6E8A-4147-A177-3AD203B41FA5}">
                      <a16:colId xmlns:a16="http://schemas.microsoft.com/office/drawing/2014/main" val="977397344"/>
                    </a:ext>
                  </a:extLst>
                </a:gridCol>
              </a:tblGrid>
              <a:tr h="0">
                <a:tc>
                  <a:txBody>
                    <a:bodyPr/>
                    <a:lstStyle/>
                    <a:p>
                      <a:pPr algn="ctr">
                        <a:lnSpc>
                          <a:spcPct val="150000"/>
                        </a:lnSpc>
                        <a:spcAft>
                          <a:spcPts val="0"/>
                        </a:spcAft>
                      </a:pPr>
                      <a:r>
                        <a:rPr lang="zh-CN" sz="1600" kern="0">
                          <a:effectLst/>
                          <a:latin typeface="+mn-ea"/>
                          <a:ea typeface="+mn-ea"/>
                        </a:rPr>
                        <a:t>类型名称</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latin typeface="+mn-ea"/>
                          <a:ea typeface="+mn-ea"/>
                        </a:rPr>
                        <a:t>日期格式</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latin typeface="+mn-ea"/>
                          <a:ea typeface="+mn-ea"/>
                        </a:rPr>
                        <a:t>日期范围</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latin typeface="+mn-ea"/>
                          <a:ea typeface="+mn-ea"/>
                        </a:rPr>
                        <a:t>存储需求</a:t>
                      </a:r>
                      <a:endParaRPr lang="zh-CN" sz="16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994262361"/>
                  </a:ext>
                </a:extLst>
              </a:tr>
              <a:tr h="0">
                <a:tc>
                  <a:txBody>
                    <a:bodyPr/>
                    <a:lstStyle/>
                    <a:p>
                      <a:pPr algn="ctr">
                        <a:lnSpc>
                          <a:spcPct val="150000"/>
                        </a:lnSpc>
                        <a:spcAft>
                          <a:spcPts val="0"/>
                        </a:spcAft>
                      </a:pPr>
                      <a:r>
                        <a:rPr lang="en-US" sz="1600" kern="0">
                          <a:effectLst/>
                          <a:latin typeface="+mn-ea"/>
                          <a:ea typeface="+mn-ea"/>
                        </a:rPr>
                        <a:t>YEAR</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latin typeface="+mn-ea"/>
                          <a:ea typeface="+mn-ea"/>
                        </a:rPr>
                        <a:t>YYYY</a:t>
                      </a:r>
                      <a:endParaRPr lang="zh-CN" sz="1600" kern="100" dirty="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1901~2155</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1</a:t>
                      </a:r>
                      <a:r>
                        <a:rPr lang="zh-CN" sz="1600" kern="0">
                          <a:effectLst/>
                          <a:latin typeface="+mn-ea"/>
                          <a:ea typeface="+mn-ea"/>
                        </a:rPr>
                        <a:t>个字节</a:t>
                      </a:r>
                      <a:endParaRPr lang="zh-CN" sz="16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073170141"/>
                  </a:ext>
                </a:extLst>
              </a:tr>
              <a:tr h="0">
                <a:tc>
                  <a:txBody>
                    <a:bodyPr/>
                    <a:lstStyle/>
                    <a:p>
                      <a:pPr algn="ctr">
                        <a:lnSpc>
                          <a:spcPct val="150000"/>
                        </a:lnSpc>
                        <a:spcAft>
                          <a:spcPts val="0"/>
                        </a:spcAft>
                      </a:pPr>
                      <a:r>
                        <a:rPr lang="en-US" sz="1600" kern="0">
                          <a:effectLst/>
                          <a:latin typeface="+mn-ea"/>
                          <a:ea typeface="+mn-ea"/>
                        </a:rPr>
                        <a:t>TIME</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HH:MM:SS</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-838:59:59~838:59:59</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3</a:t>
                      </a:r>
                      <a:r>
                        <a:rPr lang="zh-CN" sz="1600" kern="0">
                          <a:effectLst/>
                          <a:latin typeface="+mn-ea"/>
                          <a:ea typeface="+mn-ea"/>
                        </a:rPr>
                        <a:t>个字节</a:t>
                      </a:r>
                      <a:endParaRPr lang="zh-CN" sz="16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34261152"/>
                  </a:ext>
                </a:extLst>
              </a:tr>
              <a:tr h="0">
                <a:tc>
                  <a:txBody>
                    <a:bodyPr/>
                    <a:lstStyle/>
                    <a:p>
                      <a:pPr algn="ctr">
                        <a:lnSpc>
                          <a:spcPct val="150000"/>
                        </a:lnSpc>
                        <a:spcAft>
                          <a:spcPts val="0"/>
                        </a:spcAft>
                      </a:pPr>
                      <a:r>
                        <a:rPr lang="en-US" sz="1600" kern="0">
                          <a:effectLst/>
                          <a:latin typeface="+mn-ea"/>
                          <a:ea typeface="+mn-ea"/>
                        </a:rPr>
                        <a:t>DATE</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YYYY-MM-DD</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1000-01-01~9999-12-3</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3</a:t>
                      </a:r>
                      <a:r>
                        <a:rPr lang="zh-CN" sz="1600" kern="0">
                          <a:effectLst/>
                          <a:latin typeface="+mn-ea"/>
                          <a:ea typeface="+mn-ea"/>
                        </a:rPr>
                        <a:t>个字节</a:t>
                      </a:r>
                      <a:endParaRPr lang="zh-CN" sz="16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754910846"/>
                  </a:ext>
                </a:extLst>
              </a:tr>
              <a:tr h="0">
                <a:tc>
                  <a:txBody>
                    <a:bodyPr/>
                    <a:lstStyle/>
                    <a:p>
                      <a:pPr algn="ctr">
                        <a:lnSpc>
                          <a:spcPct val="150000"/>
                        </a:lnSpc>
                        <a:spcAft>
                          <a:spcPts val="0"/>
                        </a:spcAft>
                      </a:pPr>
                      <a:r>
                        <a:rPr lang="en-US" sz="1600" kern="0">
                          <a:effectLst/>
                          <a:latin typeface="+mn-ea"/>
                          <a:ea typeface="+mn-ea"/>
                        </a:rPr>
                        <a:t>DATETIME</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YYYY-MM-DD HH:MM:SS</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1000-01-01 00:00:00</a:t>
                      </a:r>
                      <a:endParaRPr lang="zh-CN" sz="1600" kern="100">
                        <a:effectLst/>
                        <a:latin typeface="+mn-ea"/>
                        <a:ea typeface="+mn-ea"/>
                      </a:endParaRPr>
                    </a:p>
                    <a:p>
                      <a:pPr algn="ctr">
                        <a:lnSpc>
                          <a:spcPct val="150000"/>
                        </a:lnSpc>
                        <a:spcAft>
                          <a:spcPts val="0"/>
                        </a:spcAft>
                      </a:pPr>
                      <a:r>
                        <a:rPr lang="en-US" sz="1600" kern="0">
                          <a:effectLst/>
                          <a:latin typeface="+mn-ea"/>
                          <a:ea typeface="+mn-ea"/>
                        </a:rPr>
                        <a:t>~9999-12-31 23:59:59</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8</a:t>
                      </a:r>
                      <a:r>
                        <a:rPr lang="zh-CN" sz="1600" kern="0">
                          <a:effectLst/>
                          <a:latin typeface="+mn-ea"/>
                          <a:ea typeface="+mn-ea"/>
                        </a:rPr>
                        <a:t>个字节</a:t>
                      </a:r>
                      <a:endParaRPr lang="zh-CN" sz="1600" kern="10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314757498"/>
                  </a:ext>
                </a:extLst>
              </a:tr>
              <a:tr h="0">
                <a:tc>
                  <a:txBody>
                    <a:bodyPr/>
                    <a:lstStyle/>
                    <a:p>
                      <a:pPr algn="ctr">
                        <a:lnSpc>
                          <a:spcPct val="150000"/>
                        </a:lnSpc>
                        <a:spcAft>
                          <a:spcPts val="0"/>
                        </a:spcAft>
                      </a:pPr>
                      <a:r>
                        <a:rPr lang="en-US" sz="1600" kern="0">
                          <a:effectLst/>
                          <a:latin typeface="+mn-ea"/>
                          <a:ea typeface="+mn-ea"/>
                        </a:rPr>
                        <a:t>TIMESTAMP</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YYYY-MM-DD HH:MM:SS</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latin typeface="+mn-ea"/>
                          <a:ea typeface="+mn-ea"/>
                        </a:rPr>
                        <a:t>1980-01-01 00:00:01 UTC</a:t>
                      </a:r>
                      <a:endParaRPr lang="zh-CN" sz="1600" kern="100">
                        <a:effectLst/>
                        <a:latin typeface="+mn-ea"/>
                        <a:ea typeface="+mn-ea"/>
                      </a:endParaRPr>
                    </a:p>
                    <a:p>
                      <a:pPr algn="ctr">
                        <a:lnSpc>
                          <a:spcPct val="150000"/>
                        </a:lnSpc>
                        <a:spcAft>
                          <a:spcPts val="0"/>
                        </a:spcAft>
                      </a:pPr>
                      <a:r>
                        <a:rPr lang="en-US" sz="1600" kern="0">
                          <a:effectLst/>
                          <a:latin typeface="+mn-ea"/>
                          <a:ea typeface="+mn-ea"/>
                        </a:rPr>
                        <a:t>~2040-01-19 03:14:07 UTC</a:t>
                      </a:r>
                      <a:endParaRPr lang="zh-CN" sz="1600" kern="100">
                        <a:effectLst/>
                        <a:latin typeface="+mn-ea"/>
                        <a:ea typeface="+mn-ea"/>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latin typeface="+mn-ea"/>
                          <a:ea typeface="+mn-ea"/>
                        </a:rPr>
                        <a:t>4</a:t>
                      </a:r>
                      <a:r>
                        <a:rPr lang="zh-CN" sz="1600" kern="0" dirty="0">
                          <a:effectLst/>
                          <a:latin typeface="+mn-ea"/>
                          <a:ea typeface="+mn-ea"/>
                        </a:rPr>
                        <a:t>个字节</a:t>
                      </a:r>
                      <a:endParaRPr lang="zh-CN" sz="1600" kern="100" dirty="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687769722"/>
                  </a:ext>
                </a:extLst>
              </a:tr>
            </a:tbl>
          </a:graphicData>
        </a:graphic>
      </p:graphicFrame>
      <p:sp>
        <p:nvSpPr>
          <p:cNvPr id="4" name="矩形 3"/>
          <p:cNvSpPr/>
          <p:nvPr/>
        </p:nvSpPr>
        <p:spPr>
          <a:xfrm>
            <a:off x="4618962" y="2779951"/>
            <a:ext cx="2908168" cy="419987"/>
          </a:xfrm>
          <a:prstGeom prst="rect">
            <a:avLst/>
          </a:prstGeom>
        </p:spPr>
        <p:txBody>
          <a:bodyPr wrap="none">
            <a:spAutoFit/>
          </a:bodyPr>
          <a:lstStyle/>
          <a:p>
            <a:pPr algn="ctr">
              <a:lnSpc>
                <a:spcPct val="150000"/>
              </a:lnSpc>
              <a:spcAft>
                <a:spcPts val="0"/>
              </a:spcAft>
            </a:pP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4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中的时间日期类型</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0368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790292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892060" cy="1338828"/>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在创建好的教务管理系统数据库“</a:t>
            </a:r>
            <a:r>
              <a:rPr lang="en-US" altLang="zh-CN" dirty="0" err="1"/>
              <a:t>EduSys</a:t>
            </a:r>
            <a:r>
              <a:rPr lang="zh-CN" altLang="zh-CN" dirty="0"/>
              <a:t>”中，</a:t>
            </a:r>
            <a:r>
              <a:rPr lang="zh-CN" altLang="zh-CN" dirty="0" smtClean="0"/>
              <a:t>创建“</a:t>
            </a:r>
            <a:r>
              <a:rPr lang="en-US" altLang="zh-CN" dirty="0" smtClean="0"/>
              <a:t>Student</a:t>
            </a:r>
            <a:r>
              <a:rPr lang="zh-CN" altLang="zh-CN" dirty="0"/>
              <a:t>”“</a:t>
            </a:r>
            <a:r>
              <a:rPr lang="en-US" altLang="zh-CN" dirty="0"/>
              <a:t>Course</a:t>
            </a:r>
            <a:r>
              <a:rPr lang="zh-CN" altLang="zh-CN" dirty="0"/>
              <a:t>”“</a:t>
            </a:r>
            <a:r>
              <a:rPr lang="en-US" altLang="zh-CN" dirty="0"/>
              <a:t>Teacher</a:t>
            </a:r>
            <a:r>
              <a:rPr lang="zh-CN" altLang="zh-CN" dirty="0" smtClean="0"/>
              <a:t>”</a:t>
            </a:r>
            <a:r>
              <a:rPr lang="en-US" altLang="zh-CN" dirty="0" smtClean="0"/>
              <a:t> </a:t>
            </a:r>
            <a:r>
              <a:rPr lang="zh-CN" altLang="zh-CN" dirty="0" smtClean="0"/>
              <a:t>“</a:t>
            </a:r>
            <a:r>
              <a:rPr lang="en-US" altLang="zh-CN" dirty="0"/>
              <a:t>Class</a:t>
            </a:r>
            <a:r>
              <a:rPr lang="zh-CN" altLang="zh-CN" dirty="0" smtClean="0"/>
              <a:t>”“</a:t>
            </a:r>
            <a:r>
              <a:rPr lang="en-US" altLang="zh-CN" dirty="0" err="1"/>
              <a:t>StuCourse</a:t>
            </a:r>
            <a:r>
              <a:rPr lang="zh-CN" altLang="zh-CN" dirty="0"/>
              <a:t>”和“</a:t>
            </a:r>
            <a:r>
              <a:rPr lang="en-US" altLang="zh-CN" dirty="0" err="1"/>
              <a:t>TeaCourse</a:t>
            </a:r>
            <a:r>
              <a:rPr lang="zh-CN" altLang="zh-CN" dirty="0"/>
              <a:t>”</a:t>
            </a:r>
            <a:r>
              <a:rPr lang="en-US" altLang="zh-CN" dirty="0"/>
              <a:t>6</a:t>
            </a:r>
            <a:r>
              <a:rPr lang="zh-CN" altLang="zh-CN" dirty="0"/>
              <a:t>个数据表，分别存放学生信息、课程信息、教师信息、班级信息、学生选课信息和教师授课信息。各数据表的结构</a:t>
            </a:r>
            <a:r>
              <a:rPr lang="zh-CN" altLang="zh-CN" dirty="0" smtClean="0"/>
              <a:t>如</a:t>
            </a:r>
            <a:r>
              <a:rPr lang="zh-CN" altLang="en-US" dirty="0" smtClean="0"/>
              <a:t>下</a:t>
            </a:r>
            <a:r>
              <a:rPr lang="zh-CN" altLang="zh-CN" dirty="0" smtClean="0"/>
              <a:t>所示</a:t>
            </a:r>
            <a:r>
              <a:rPr lang="zh-CN" altLang="en-US" dirty="0" smtClean="0"/>
              <a:t>：</a:t>
            </a:r>
            <a:endParaRPr lang="zh-CN" altLang="zh-CN" dirty="0"/>
          </a:p>
        </p:txBody>
      </p:sp>
    </p:spTree>
    <p:extLst>
      <p:ext uri="{BB962C8B-B14F-4D97-AF65-F5344CB8AC3E}">
        <p14:creationId xmlns:p14="http://schemas.microsoft.com/office/powerpoint/2010/main" val="242403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88649017"/>
              </p:ext>
            </p:extLst>
          </p:nvPr>
        </p:nvGraphicFramePr>
        <p:xfrm>
          <a:off x="1298010" y="2299515"/>
          <a:ext cx="9345460" cy="3291840"/>
        </p:xfrm>
        <a:graphic>
          <a:graphicData uri="http://schemas.openxmlformats.org/drawingml/2006/table">
            <a:tbl>
              <a:tblPr firstRow="1" firstCol="1" bandRow="1">
                <a:tableStyleId>{5C22544A-7EE6-4342-B048-85BDC9FD1C3A}</a:tableStyleId>
              </a:tblPr>
              <a:tblGrid>
                <a:gridCol w="1106987">
                  <a:extLst>
                    <a:ext uri="{9D8B030D-6E8A-4147-A177-3AD203B41FA5}">
                      <a16:colId xmlns:a16="http://schemas.microsoft.com/office/drawing/2014/main" val="4259994831"/>
                    </a:ext>
                  </a:extLst>
                </a:gridCol>
                <a:gridCol w="1775153">
                  <a:extLst>
                    <a:ext uri="{9D8B030D-6E8A-4147-A177-3AD203B41FA5}">
                      <a16:colId xmlns:a16="http://schemas.microsoft.com/office/drawing/2014/main" val="2836666832"/>
                    </a:ext>
                  </a:extLst>
                </a:gridCol>
                <a:gridCol w="773804">
                  <a:extLst>
                    <a:ext uri="{9D8B030D-6E8A-4147-A177-3AD203B41FA5}">
                      <a16:colId xmlns:a16="http://schemas.microsoft.com/office/drawing/2014/main" val="1251490137"/>
                    </a:ext>
                  </a:extLst>
                </a:gridCol>
                <a:gridCol w="1500881">
                  <a:extLst>
                    <a:ext uri="{9D8B030D-6E8A-4147-A177-3AD203B41FA5}">
                      <a16:colId xmlns:a16="http://schemas.microsoft.com/office/drawing/2014/main" val="775436121"/>
                    </a:ext>
                  </a:extLst>
                </a:gridCol>
                <a:gridCol w="1946452">
                  <a:extLst>
                    <a:ext uri="{9D8B030D-6E8A-4147-A177-3AD203B41FA5}">
                      <a16:colId xmlns:a16="http://schemas.microsoft.com/office/drawing/2014/main" val="2742452790"/>
                    </a:ext>
                  </a:extLst>
                </a:gridCol>
                <a:gridCol w="2242183">
                  <a:extLst>
                    <a:ext uri="{9D8B030D-6E8A-4147-A177-3AD203B41FA5}">
                      <a16:colId xmlns:a16="http://schemas.microsoft.com/office/drawing/2014/main" val="3671961737"/>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91249279"/>
                  </a:ext>
                </a:extLst>
              </a:tr>
              <a:tr h="0">
                <a:tc>
                  <a:txBody>
                    <a:bodyPr/>
                    <a:lstStyle/>
                    <a:p>
                      <a:pPr algn="ctr">
                        <a:lnSpc>
                          <a:spcPct val="150000"/>
                        </a:lnSpc>
                        <a:spcAft>
                          <a:spcPts val="0"/>
                        </a:spcAft>
                      </a:pPr>
                      <a:r>
                        <a:rPr lang="en-US" sz="1600" kern="0">
                          <a:effectLst/>
                        </a:rPr>
                        <a:t>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主键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学号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60238865"/>
                  </a:ext>
                </a:extLst>
              </a:tr>
              <a:tr h="0">
                <a:tc>
                  <a:txBody>
                    <a:bodyPr/>
                    <a:lstStyle/>
                    <a:p>
                      <a:pPr algn="ctr">
                        <a:lnSpc>
                          <a:spcPct val="150000"/>
                        </a:lnSpc>
                        <a:spcAft>
                          <a:spcPts val="0"/>
                        </a:spcAft>
                      </a:pPr>
                      <a:r>
                        <a:rPr lang="en-US" sz="1600" kern="0">
                          <a:effectLst/>
                        </a:rPr>
                        <a:t>Sname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姓名</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65204732"/>
                  </a:ext>
                </a:extLst>
              </a:tr>
              <a:tr h="0">
                <a:tc>
                  <a:txBody>
                    <a:bodyPr/>
                    <a:lstStyle/>
                    <a:p>
                      <a:pPr algn="ctr">
                        <a:lnSpc>
                          <a:spcPct val="150000"/>
                        </a:lnSpc>
                        <a:spcAft>
                          <a:spcPts val="0"/>
                        </a:spcAft>
                      </a:pPr>
                      <a:r>
                        <a:rPr lang="en-US" sz="1600" kern="0">
                          <a:effectLst/>
                        </a:rPr>
                        <a:t>Sex</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取值范围</a:t>
                      </a:r>
                      <a:r>
                        <a:rPr lang="en-US" sz="1600" kern="0">
                          <a:effectLst/>
                        </a:rPr>
                        <a:t>‘</a:t>
                      </a:r>
                      <a:r>
                        <a:rPr lang="zh-CN" sz="1600" kern="0">
                          <a:effectLst/>
                        </a:rPr>
                        <a:t>男</a:t>
                      </a:r>
                      <a:r>
                        <a:rPr lang="en-US" sz="1600" kern="0">
                          <a:effectLst/>
                        </a:rPr>
                        <a:t>’</a:t>
                      </a:r>
                      <a:r>
                        <a:rPr lang="zh-CN" sz="1600" kern="0">
                          <a:effectLst/>
                        </a:rPr>
                        <a:t>和</a:t>
                      </a:r>
                      <a:r>
                        <a:rPr lang="en-US" sz="1600" kern="0">
                          <a:effectLst/>
                        </a:rPr>
                        <a:t>‘</a:t>
                      </a:r>
                      <a:r>
                        <a:rPr lang="zh-CN" sz="1600" kern="0">
                          <a:effectLst/>
                        </a:rPr>
                        <a:t>女</a:t>
                      </a: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性别</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06035545"/>
                  </a:ext>
                </a:extLst>
              </a:tr>
              <a:tr h="0">
                <a:tc>
                  <a:txBody>
                    <a:bodyPr/>
                    <a:lstStyle/>
                    <a:p>
                      <a:pPr algn="ctr">
                        <a:lnSpc>
                          <a:spcPct val="150000"/>
                        </a:lnSpc>
                        <a:spcAft>
                          <a:spcPts val="0"/>
                        </a:spcAft>
                      </a:pPr>
                      <a:r>
                        <a:rPr lang="en-US" sz="1600" kern="0">
                          <a:effectLst/>
                        </a:rPr>
                        <a:t>Native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30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籍贯</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76686793"/>
                  </a:ext>
                </a:extLst>
              </a:tr>
              <a:tr h="0">
                <a:tc>
                  <a:txBody>
                    <a:bodyPr/>
                    <a:lstStyle/>
                    <a:p>
                      <a:pPr algn="ctr">
                        <a:lnSpc>
                          <a:spcPct val="150000"/>
                        </a:lnSpc>
                        <a:spcAft>
                          <a:spcPts val="0"/>
                        </a:spcAft>
                      </a:pPr>
                      <a:r>
                        <a:rPr lang="en-US" sz="1600" kern="0">
                          <a:effectLst/>
                        </a:rPr>
                        <a:t>Birthday</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datetime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L="10795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出生日期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00345788"/>
                  </a:ext>
                </a:extLst>
              </a:tr>
              <a:tr h="0">
                <a:tc>
                  <a:txBody>
                    <a:bodyPr/>
                    <a:lstStyle/>
                    <a:p>
                      <a:pPr algn="ctr">
                        <a:lnSpc>
                          <a:spcPct val="150000"/>
                        </a:lnSpc>
                        <a:spcAft>
                          <a:spcPts val="0"/>
                        </a:spcAft>
                      </a:pPr>
                      <a:r>
                        <a:rPr lang="en-US" sz="1600" kern="0">
                          <a:effectLst/>
                        </a:rPr>
                        <a:t>Major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所在专业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24298232"/>
                  </a:ext>
                </a:extLst>
              </a:tr>
              <a:tr h="0">
                <a:tc>
                  <a:txBody>
                    <a:bodyPr/>
                    <a:lstStyle/>
                    <a:p>
                      <a:pPr algn="ctr">
                        <a:lnSpc>
                          <a:spcPct val="150000"/>
                        </a:lnSpc>
                        <a:spcAft>
                          <a:spcPts val="0"/>
                        </a:spcAft>
                      </a:pPr>
                      <a:r>
                        <a:rPr lang="en-US" sz="1600" kern="0">
                          <a:effectLst/>
                        </a:rPr>
                        <a:t>Classno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外键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班级编号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40043075"/>
                  </a:ext>
                </a:extLst>
              </a:tr>
              <a:tr h="0">
                <a:tc>
                  <a:txBody>
                    <a:bodyPr/>
                    <a:lstStyle/>
                    <a:p>
                      <a:pPr algn="ctr">
                        <a:lnSpc>
                          <a:spcPct val="150000"/>
                        </a:lnSpc>
                        <a:spcAft>
                          <a:spcPts val="0"/>
                        </a:spcAft>
                      </a:pPr>
                      <a:r>
                        <a:rPr lang="en-US" sz="1600" kern="0">
                          <a:effectLst/>
                        </a:rPr>
                        <a:t>Tel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11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联系电话</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25191927"/>
                  </a:ext>
                </a:extLst>
              </a:tr>
            </a:tbl>
          </a:graphicData>
        </a:graphic>
      </p:graphicFrame>
      <p:sp>
        <p:nvSpPr>
          <p:cNvPr id="3" name="Rectangle 1"/>
          <p:cNvSpPr>
            <a:spLocks noChangeArrowheads="1"/>
          </p:cNvSpPr>
          <p:nvPr/>
        </p:nvSpPr>
        <p:spPr bwMode="auto">
          <a:xfrm>
            <a:off x="4672147" y="1758756"/>
            <a:ext cx="259718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kumimoji="0" lang="en-US" altLang="zh-CN" sz="1400" b="0" i="0" u="none" strike="noStrike" cap="none" normalizeH="0" baseline="0" dirty="0" smtClean="0">
                <a:ln>
                  <a:noFill/>
                </a:ln>
                <a:solidFill>
                  <a:schemeClr val="tx1"/>
                </a:solidFill>
                <a:effectLst/>
                <a:latin typeface="等线" panose="02010600030101010101" pitchFamily="2" charset="-122"/>
                <a:ea typeface="黑体" panose="02010609060101010101" pitchFamily="49" charset="-122"/>
                <a:cs typeface="Times New Roman" panose="02020603050405020304" pitchFamily="18" charset="0"/>
              </a:rPr>
              <a:t>1  Student</a:t>
            </a:r>
            <a:r>
              <a:rPr kumimoji="0" lang="zh-CN" altLang="en-US"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表（学生信息表）</a:t>
            </a:r>
            <a:endParaRPr kumimoji="0" lang="zh-CN" altLang="en-US" sz="1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23622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3" name="Rectangle 1"/>
          <p:cNvSpPr>
            <a:spLocks noChangeArrowheads="1"/>
          </p:cNvSpPr>
          <p:nvPr/>
        </p:nvSpPr>
        <p:spPr bwMode="auto">
          <a:xfrm>
            <a:off x="4672147" y="1758756"/>
            <a:ext cx="25330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kumimoji="0" lang="en-US"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a:t>
            </a:r>
            <a:r>
              <a:rPr kumimoji="0" lang="en-US" altLang="zh-CN" sz="1400" b="0" i="0" u="none" strike="noStrike" cap="none" normalizeH="0" baseline="0" dirty="0" smtClean="0">
                <a:ln>
                  <a:noFill/>
                </a:ln>
                <a:solidFill>
                  <a:schemeClr val="tx1"/>
                </a:solidFill>
                <a:effectLst/>
                <a:latin typeface="等线" panose="02010600030101010101" pitchFamily="2" charset="-122"/>
                <a:ea typeface="黑体" panose="02010609060101010101" pitchFamily="49" charset="-122"/>
                <a:cs typeface="Times New Roman" panose="02020603050405020304" pitchFamily="18" charset="0"/>
              </a:rPr>
              <a:t>  </a:t>
            </a:r>
            <a:r>
              <a:rPr lang="en-US" altLang="zh-CN" sz="1400" dirty="0">
                <a:latin typeface="黑体" panose="02010609060101010101" pitchFamily="49" charset="-122"/>
                <a:ea typeface="黑体" panose="02010609060101010101" pitchFamily="49" charset="-122"/>
                <a:cs typeface="Times New Roman" panose="02020603050405020304" pitchFamily="18" charset="0"/>
              </a:rPr>
              <a:t>Course</a:t>
            </a:r>
            <a:r>
              <a:rPr lang="zh-CN" altLang="zh-CN" sz="1400" dirty="0">
                <a:latin typeface="黑体" panose="02010609060101010101" pitchFamily="49" charset="-122"/>
                <a:ea typeface="黑体" panose="02010609060101010101" pitchFamily="49" charset="-122"/>
                <a:cs typeface="Times New Roman" panose="02020603050405020304" pitchFamily="18" charset="0"/>
              </a:rPr>
              <a:t>表（课程信息表）</a:t>
            </a:r>
            <a:endParaRPr lang="zh-CN" altLang="en-US" sz="1400" dirty="0">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958142304"/>
              </p:ext>
            </p:extLst>
          </p:nvPr>
        </p:nvGraphicFramePr>
        <p:xfrm>
          <a:off x="1527856" y="2336507"/>
          <a:ext cx="9074889" cy="2194560"/>
        </p:xfrm>
        <a:graphic>
          <a:graphicData uri="http://schemas.openxmlformats.org/drawingml/2006/table">
            <a:tbl>
              <a:tblPr firstRow="1" firstCol="1" bandRow="1">
                <a:tableStyleId>{5C22544A-7EE6-4342-B048-85BDC9FD1C3A}</a:tableStyleId>
              </a:tblPr>
              <a:tblGrid>
                <a:gridCol w="1056168">
                  <a:extLst>
                    <a:ext uri="{9D8B030D-6E8A-4147-A177-3AD203B41FA5}">
                      <a16:colId xmlns:a16="http://schemas.microsoft.com/office/drawing/2014/main" val="3557202388"/>
                    </a:ext>
                  </a:extLst>
                </a:gridCol>
                <a:gridCol w="1740712">
                  <a:extLst>
                    <a:ext uri="{9D8B030D-6E8A-4147-A177-3AD203B41FA5}">
                      <a16:colId xmlns:a16="http://schemas.microsoft.com/office/drawing/2014/main" val="986041145"/>
                    </a:ext>
                  </a:extLst>
                </a:gridCol>
                <a:gridCol w="738696">
                  <a:extLst>
                    <a:ext uri="{9D8B030D-6E8A-4147-A177-3AD203B41FA5}">
                      <a16:colId xmlns:a16="http://schemas.microsoft.com/office/drawing/2014/main" val="3088520246"/>
                    </a:ext>
                  </a:extLst>
                </a:gridCol>
                <a:gridCol w="1470132">
                  <a:extLst>
                    <a:ext uri="{9D8B030D-6E8A-4147-A177-3AD203B41FA5}">
                      <a16:colId xmlns:a16="http://schemas.microsoft.com/office/drawing/2014/main" val="228418549"/>
                    </a:ext>
                  </a:extLst>
                </a:gridCol>
                <a:gridCol w="2022361">
                  <a:extLst>
                    <a:ext uri="{9D8B030D-6E8A-4147-A177-3AD203B41FA5}">
                      <a16:colId xmlns:a16="http://schemas.microsoft.com/office/drawing/2014/main" val="2710626555"/>
                    </a:ext>
                  </a:extLst>
                </a:gridCol>
                <a:gridCol w="2046820">
                  <a:extLst>
                    <a:ext uri="{9D8B030D-6E8A-4147-A177-3AD203B41FA5}">
                      <a16:colId xmlns:a16="http://schemas.microsoft.com/office/drawing/2014/main" val="189735784"/>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4285021"/>
                  </a:ext>
                </a:extLst>
              </a:tr>
              <a:tr h="0">
                <a:tc>
                  <a:txBody>
                    <a:bodyPr/>
                    <a:lstStyle/>
                    <a:p>
                      <a:pPr algn="ctr">
                        <a:lnSpc>
                          <a:spcPct val="150000"/>
                        </a:lnSpc>
                        <a:spcAft>
                          <a:spcPts val="0"/>
                        </a:spcAft>
                      </a:pPr>
                      <a:r>
                        <a:rPr lang="en-US" sz="1600" kern="0">
                          <a:effectLst/>
                        </a:rPr>
                        <a:t>Cno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R="55880" algn="ctr">
                        <a:lnSpc>
                          <a:spcPct val="150000"/>
                        </a:lnSpc>
                        <a:spcAft>
                          <a:spcPts val="0"/>
                        </a:spcAft>
                      </a:pPr>
                      <a:r>
                        <a:rPr lang="en-US" sz="1600" kern="0">
                          <a:effectLst/>
                        </a:rPr>
                        <a:t>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主键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课程编号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10178058"/>
                  </a:ext>
                </a:extLst>
              </a:tr>
              <a:tr h="0">
                <a:tc>
                  <a:txBody>
                    <a:bodyPr/>
                    <a:lstStyle/>
                    <a:p>
                      <a:pPr algn="ctr">
                        <a:lnSpc>
                          <a:spcPct val="150000"/>
                        </a:lnSpc>
                        <a:spcAft>
                          <a:spcPts val="0"/>
                        </a:spcAft>
                      </a:pPr>
                      <a:r>
                        <a:rPr lang="en-US" sz="1600" kern="0">
                          <a:effectLst/>
                        </a:rPr>
                        <a:t>Cname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R="55880" algn="ctr">
                        <a:lnSpc>
                          <a:spcPct val="150000"/>
                        </a:lnSpc>
                        <a:spcAft>
                          <a:spcPts val="0"/>
                        </a:spcAft>
                      </a:pPr>
                      <a:r>
                        <a:rPr lang="en-US" sz="1600" kern="0">
                          <a:effectLst/>
                        </a:rPr>
                        <a:t>30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课程名称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34267691"/>
                  </a:ext>
                </a:extLst>
              </a:tr>
              <a:tr h="0">
                <a:tc>
                  <a:txBody>
                    <a:bodyPr/>
                    <a:lstStyle/>
                    <a:p>
                      <a:pPr algn="ctr">
                        <a:lnSpc>
                          <a:spcPct val="150000"/>
                        </a:lnSpc>
                        <a:spcAft>
                          <a:spcPts val="0"/>
                        </a:spcAft>
                      </a:pPr>
                      <a:r>
                        <a:rPr lang="en-US" sz="1600" kern="0">
                          <a:effectLst/>
                        </a:rPr>
                        <a:t>Hours</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tinyint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L="107950" marR="5588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课程学时</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85330296"/>
                  </a:ext>
                </a:extLst>
              </a:tr>
              <a:tr h="0">
                <a:tc>
                  <a:txBody>
                    <a:bodyPr/>
                    <a:lstStyle/>
                    <a:p>
                      <a:pPr algn="ctr">
                        <a:lnSpc>
                          <a:spcPct val="150000"/>
                        </a:lnSpc>
                        <a:spcAft>
                          <a:spcPts val="0"/>
                        </a:spcAft>
                      </a:pPr>
                      <a:r>
                        <a:rPr lang="en-US" sz="1600" kern="0">
                          <a:effectLst/>
                        </a:rPr>
                        <a:t>Credit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tinyint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L="107950" marR="5588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课程学分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14952545"/>
                  </a:ext>
                </a:extLst>
              </a:tr>
              <a:tr h="0">
                <a:tc>
                  <a:txBody>
                    <a:bodyPr/>
                    <a:lstStyle/>
                    <a:p>
                      <a:pPr algn="ctr">
                        <a:lnSpc>
                          <a:spcPct val="150000"/>
                        </a:lnSpc>
                        <a:spcAft>
                          <a:spcPts val="0"/>
                        </a:spcAft>
                      </a:pPr>
                      <a:r>
                        <a:rPr lang="en-US" sz="1600" kern="0">
                          <a:effectLst/>
                        </a:rPr>
                        <a:t>Semester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tinyint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L="107950" marR="5588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开课学期</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8682996"/>
                  </a:ext>
                </a:extLst>
              </a:tr>
            </a:tbl>
          </a:graphicData>
        </a:graphic>
      </p:graphicFrame>
    </p:spTree>
    <p:extLst>
      <p:ext uri="{BB962C8B-B14F-4D97-AF65-F5344CB8AC3E}">
        <p14:creationId xmlns:p14="http://schemas.microsoft.com/office/powerpoint/2010/main" val="3376257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3" name="Rectangle 1"/>
          <p:cNvSpPr>
            <a:spLocks noChangeArrowheads="1"/>
          </p:cNvSpPr>
          <p:nvPr/>
        </p:nvSpPr>
        <p:spPr bwMode="auto">
          <a:xfrm>
            <a:off x="4672147" y="1758756"/>
            <a:ext cx="261802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kumimoji="0" lang="en-US"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3</a:t>
            </a:r>
            <a:r>
              <a:rPr kumimoji="0" lang="en-US" altLang="zh-CN" sz="1400" b="0" i="0" u="none" strike="noStrike" cap="none" normalizeH="0" baseline="0" dirty="0" smtClean="0">
                <a:ln>
                  <a:noFill/>
                </a:ln>
                <a:solidFill>
                  <a:schemeClr val="tx1"/>
                </a:solidFill>
                <a:effectLst/>
                <a:latin typeface="等线" panose="02010600030101010101" pitchFamily="2" charset="-122"/>
                <a:ea typeface="黑体" panose="02010609060101010101" pitchFamily="49" charset="-122"/>
                <a:cs typeface="Times New Roman" panose="02020603050405020304" pitchFamily="18" charset="0"/>
              </a:rPr>
              <a:t>  </a:t>
            </a:r>
            <a:r>
              <a:rPr lang="en-US" altLang="zh-CN" sz="1400" dirty="0">
                <a:latin typeface="黑体" panose="02010609060101010101" pitchFamily="49" charset="-122"/>
                <a:ea typeface="黑体" panose="02010609060101010101" pitchFamily="49" charset="-122"/>
                <a:cs typeface="Times New Roman" panose="02020603050405020304" pitchFamily="18" charset="0"/>
              </a:rPr>
              <a:t>Teacher</a:t>
            </a:r>
            <a:r>
              <a:rPr lang="zh-CN" altLang="zh-CN" sz="1400" dirty="0">
                <a:latin typeface="黑体" panose="02010609060101010101" pitchFamily="49" charset="-122"/>
                <a:ea typeface="黑体" panose="02010609060101010101" pitchFamily="49" charset="-122"/>
                <a:cs typeface="Times New Roman" panose="02020603050405020304" pitchFamily="18" charset="0"/>
              </a:rPr>
              <a:t>表（教师信息表）</a:t>
            </a:r>
          </a:p>
        </p:txBody>
      </p:sp>
      <p:graphicFrame>
        <p:nvGraphicFramePr>
          <p:cNvPr id="2" name="表格 1"/>
          <p:cNvGraphicFramePr>
            <a:graphicFrameLocks noGrp="1"/>
          </p:cNvGraphicFramePr>
          <p:nvPr>
            <p:extLst>
              <p:ext uri="{D42A27DB-BD31-4B8C-83A1-F6EECF244321}">
                <p14:modId xmlns:p14="http://schemas.microsoft.com/office/powerpoint/2010/main" val="833344478"/>
              </p:ext>
            </p:extLst>
          </p:nvPr>
        </p:nvGraphicFramePr>
        <p:xfrm>
          <a:off x="1291772" y="2362145"/>
          <a:ext cx="9508299" cy="3291840"/>
        </p:xfrm>
        <a:graphic>
          <a:graphicData uri="http://schemas.openxmlformats.org/drawingml/2006/table">
            <a:tbl>
              <a:tblPr firstRow="1" firstCol="1" bandRow="1">
                <a:tableStyleId>{5C22544A-7EE6-4342-B048-85BDC9FD1C3A}</a:tableStyleId>
              </a:tblPr>
              <a:tblGrid>
                <a:gridCol w="1113225">
                  <a:extLst>
                    <a:ext uri="{9D8B030D-6E8A-4147-A177-3AD203B41FA5}">
                      <a16:colId xmlns:a16="http://schemas.microsoft.com/office/drawing/2014/main" val="2135367453"/>
                    </a:ext>
                  </a:extLst>
                </a:gridCol>
                <a:gridCol w="1786806">
                  <a:extLst>
                    <a:ext uri="{9D8B030D-6E8A-4147-A177-3AD203B41FA5}">
                      <a16:colId xmlns:a16="http://schemas.microsoft.com/office/drawing/2014/main" val="688885037"/>
                    </a:ext>
                  </a:extLst>
                </a:gridCol>
                <a:gridCol w="842435">
                  <a:extLst>
                    <a:ext uri="{9D8B030D-6E8A-4147-A177-3AD203B41FA5}">
                      <a16:colId xmlns:a16="http://schemas.microsoft.com/office/drawing/2014/main" val="1667329070"/>
                    </a:ext>
                  </a:extLst>
                </a:gridCol>
                <a:gridCol w="1513722">
                  <a:extLst>
                    <a:ext uri="{9D8B030D-6E8A-4147-A177-3AD203B41FA5}">
                      <a16:colId xmlns:a16="http://schemas.microsoft.com/office/drawing/2014/main" val="942066694"/>
                    </a:ext>
                  </a:extLst>
                </a:gridCol>
                <a:gridCol w="2272998">
                  <a:extLst>
                    <a:ext uri="{9D8B030D-6E8A-4147-A177-3AD203B41FA5}">
                      <a16:colId xmlns:a16="http://schemas.microsoft.com/office/drawing/2014/main" val="280002776"/>
                    </a:ext>
                  </a:extLst>
                </a:gridCol>
                <a:gridCol w="1979113">
                  <a:extLst>
                    <a:ext uri="{9D8B030D-6E8A-4147-A177-3AD203B41FA5}">
                      <a16:colId xmlns:a16="http://schemas.microsoft.com/office/drawing/2014/main" val="66833101"/>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要求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54510729"/>
                  </a:ext>
                </a:extLst>
              </a:tr>
              <a:tr h="0">
                <a:tc>
                  <a:txBody>
                    <a:bodyPr/>
                    <a:lstStyle/>
                    <a:p>
                      <a:pPr algn="ctr">
                        <a:lnSpc>
                          <a:spcPct val="150000"/>
                        </a:lnSpc>
                        <a:spcAft>
                          <a:spcPts val="0"/>
                        </a:spcAft>
                      </a:pPr>
                      <a:r>
                        <a:rPr lang="en-US" sz="1600" kern="0">
                          <a:effectLst/>
                        </a:rPr>
                        <a:t>Tno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主键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28738079"/>
                  </a:ext>
                </a:extLst>
              </a:tr>
              <a:tr h="0">
                <a:tc>
                  <a:txBody>
                    <a:bodyPr/>
                    <a:lstStyle/>
                    <a:p>
                      <a:pPr algn="ctr">
                        <a:lnSpc>
                          <a:spcPct val="150000"/>
                        </a:lnSpc>
                        <a:spcAft>
                          <a:spcPts val="0"/>
                        </a:spcAft>
                      </a:pPr>
                      <a:r>
                        <a:rPr lang="en-US" sz="1600" kern="0">
                          <a:effectLst/>
                        </a:rPr>
                        <a:t>Tname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教师姓名</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50562581"/>
                  </a:ext>
                </a:extLst>
              </a:tr>
              <a:tr h="0">
                <a:tc>
                  <a:txBody>
                    <a:bodyPr/>
                    <a:lstStyle/>
                    <a:p>
                      <a:pPr algn="ctr">
                        <a:lnSpc>
                          <a:spcPct val="150000"/>
                        </a:lnSpc>
                        <a:spcAft>
                          <a:spcPts val="0"/>
                        </a:spcAft>
                      </a:pPr>
                      <a:r>
                        <a:rPr lang="en-US" sz="1600" kern="0">
                          <a:effectLst/>
                        </a:rPr>
                        <a:t>Sex</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char</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取值范围</a:t>
                      </a:r>
                      <a:r>
                        <a:rPr lang="en-US" sz="1600" kern="0">
                          <a:effectLst/>
                        </a:rPr>
                        <a:t>‘</a:t>
                      </a:r>
                      <a:r>
                        <a:rPr lang="zh-CN" sz="1600" kern="0">
                          <a:effectLst/>
                        </a:rPr>
                        <a:t>男</a:t>
                      </a:r>
                      <a:r>
                        <a:rPr lang="en-US" sz="1600" kern="0">
                          <a:effectLst/>
                        </a:rPr>
                        <a:t>’</a:t>
                      </a:r>
                      <a:r>
                        <a:rPr lang="zh-CN" sz="1600" kern="0">
                          <a:effectLst/>
                        </a:rPr>
                        <a:t>和</a:t>
                      </a:r>
                      <a:r>
                        <a:rPr lang="en-US" sz="1600" kern="0">
                          <a:effectLst/>
                        </a:rPr>
                        <a:t>‘</a:t>
                      </a:r>
                      <a:r>
                        <a:rPr lang="zh-CN" sz="1600" kern="0">
                          <a:effectLst/>
                        </a:rPr>
                        <a:t>女</a:t>
                      </a: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教师性别</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89653632"/>
                  </a:ext>
                </a:extLst>
              </a:tr>
              <a:tr h="0">
                <a:tc>
                  <a:txBody>
                    <a:bodyPr/>
                    <a:lstStyle/>
                    <a:p>
                      <a:pPr algn="ctr">
                        <a:lnSpc>
                          <a:spcPct val="150000"/>
                        </a:lnSpc>
                        <a:spcAft>
                          <a:spcPts val="0"/>
                        </a:spcAft>
                      </a:pPr>
                      <a:r>
                        <a:rPr lang="en-US" sz="1600" kern="0">
                          <a:effectLst/>
                        </a:rPr>
                        <a:t>Birthday</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datetime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教师出生日期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04892475"/>
                  </a:ext>
                </a:extLst>
              </a:tr>
              <a:tr h="0">
                <a:tc>
                  <a:txBody>
                    <a:bodyPr/>
                    <a:lstStyle/>
                    <a:p>
                      <a:pPr algn="ctr">
                        <a:lnSpc>
                          <a:spcPct val="150000"/>
                        </a:lnSpc>
                        <a:spcAft>
                          <a:spcPts val="0"/>
                        </a:spcAft>
                      </a:pPr>
                      <a:r>
                        <a:rPr lang="en-US" sz="1600" kern="0">
                          <a:effectLst/>
                        </a:rPr>
                        <a:t>Dno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教师所在院系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2628885"/>
                  </a:ext>
                </a:extLst>
              </a:tr>
              <a:tr h="0">
                <a:tc>
                  <a:txBody>
                    <a:bodyPr/>
                    <a:lstStyle/>
                    <a:p>
                      <a:pPr algn="ctr">
                        <a:lnSpc>
                          <a:spcPct val="150000"/>
                        </a:lnSpc>
                        <a:spcAft>
                          <a:spcPts val="0"/>
                        </a:spcAft>
                      </a:pPr>
                      <a:r>
                        <a:rPr lang="en-US" sz="1600" kern="0">
                          <a:effectLst/>
                        </a:rPr>
                        <a:t>Pno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10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教师职称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7111711"/>
                  </a:ext>
                </a:extLst>
              </a:tr>
              <a:tr h="0">
                <a:tc>
                  <a:txBody>
                    <a:bodyPr/>
                    <a:lstStyle/>
                    <a:p>
                      <a:pPr algn="ctr">
                        <a:lnSpc>
                          <a:spcPct val="150000"/>
                        </a:lnSpc>
                        <a:spcAft>
                          <a:spcPts val="0"/>
                        </a:spcAft>
                      </a:pPr>
                      <a:r>
                        <a:rPr lang="en-US" sz="1600" kern="0">
                          <a:effectLst/>
                        </a:rPr>
                        <a:t>Tel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11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唯一</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联系电话</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00873782"/>
                  </a:ext>
                </a:extLst>
              </a:tr>
              <a:tr h="0">
                <a:tc>
                  <a:txBody>
                    <a:bodyPr/>
                    <a:lstStyle/>
                    <a:p>
                      <a:pPr algn="ctr">
                        <a:lnSpc>
                          <a:spcPct val="150000"/>
                        </a:lnSpc>
                        <a:spcAft>
                          <a:spcPts val="0"/>
                        </a:spcAft>
                      </a:pPr>
                      <a:r>
                        <a:rPr lang="en-US" sz="1600" kern="0">
                          <a:effectLst/>
                        </a:rPr>
                        <a:t>Email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40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唯一</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电子邮件</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06808314"/>
                  </a:ext>
                </a:extLst>
              </a:tr>
            </a:tbl>
          </a:graphicData>
        </a:graphic>
      </p:graphicFrame>
    </p:spTree>
    <p:extLst>
      <p:ext uri="{BB962C8B-B14F-4D97-AF65-F5344CB8AC3E}">
        <p14:creationId xmlns:p14="http://schemas.microsoft.com/office/powerpoint/2010/main" val="1014502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3" name="Rectangle 1"/>
          <p:cNvSpPr>
            <a:spLocks noChangeArrowheads="1"/>
          </p:cNvSpPr>
          <p:nvPr/>
        </p:nvSpPr>
        <p:spPr bwMode="auto">
          <a:xfrm>
            <a:off x="4672147" y="1758756"/>
            <a:ext cx="20794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kumimoji="0" lang="en-US"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4</a:t>
            </a:r>
            <a:r>
              <a:rPr kumimoji="0" lang="en-US" altLang="zh-CN" sz="1400" b="0" i="0" u="none" strike="noStrike" cap="none" normalizeH="0" baseline="0" dirty="0" smtClean="0">
                <a:ln>
                  <a:noFill/>
                </a:ln>
                <a:solidFill>
                  <a:schemeClr val="tx1"/>
                </a:solidFill>
                <a:effectLst/>
                <a:latin typeface="等线" panose="02010600030101010101" pitchFamily="2" charset="-122"/>
                <a:ea typeface="黑体" panose="02010609060101010101" pitchFamily="49" charset="-122"/>
                <a:cs typeface="Times New Roman" panose="02020603050405020304" pitchFamily="18" charset="0"/>
              </a:rPr>
              <a:t>  </a:t>
            </a:r>
            <a:r>
              <a:rPr lang="en-US" altLang="zh-CN" sz="1400" dirty="0">
                <a:latin typeface="黑体" panose="02010609060101010101" pitchFamily="49" charset="-122"/>
                <a:ea typeface="黑体" panose="02010609060101010101" pitchFamily="49" charset="-122"/>
                <a:cs typeface="Times New Roman" panose="02020603050405020304" pitchFamily="18" charset="0"/>
              </a:rPr>
              <a:t>Class</a:t>
            </a:r>
            <a:r>
              <a:rPr lang="zh-CN" altLang="zh-CN" sz="1400" dirty="0">
                <a:latin typeface="黑体" panose="02010609060101010101" pitchFamily="49" charset="-122"/>
                <a:ea typeface="黑体" panose="02010609060101010101" pitchFamily="49" charset="-122"/>
                <a:cs typeface="Times New Roman" panose="02020603050405020304" pitchFamily="18" charset="0"/>
              </a:rPr>
              <a:t>表（班级表）</a:t>
            </a:r>
          </a:p>
        </p:txBody>
      </p:sp>
      <p:graphicFrame>
        <p:nvGraphicFramePr>
          <p:cNvPr id="4" name="表格 3"/>
          <p:cNvGraphicFramePr>
            <a:graphicFrameLocks noGrp="1"/>
          </p:cNvGraphicFramePr>
          <p:nvPr>
            <p:extLst>
              <p:ext uri="{D42A27DB-BD31-4B8C-83A1-F6EECF244321}">
                <p14:modId xmlns:p14="http://schemas.microsoft.com/office/powerpoint/2010/main" val="2736295520"/>
              </p:ext>
            </p:extLst>
          </p:nvPr>
        </p:nvGraphicFramePr>
        <p:xfrm>
          <a:off x="1158874" y="2461570"/>
          <a:ext cx="9708716" cy="1828800"/>
        </p:xfrm>
        <a:graphic>
          <a:graphicData uri="http://schemas.openxmlformats.org/drawingml/2006/table">
            <a:tbl>
              <a:tblPr firstRow="1" firstCol="1" bandRow="1">
                <a:tableStyleId>{5C22544A-7EE6-4342-B048-85BDC9FD1C3A}</a:tableStyleId>
              </a:tblPr>
              <a:tblGrid>
                <a:gridCol w="1246123">
                  <a:extLst>
                    <a:ext uri="{9D8B030D-6E8A-4147-A177-3AD203B41FA5}">
                      <a16:colId xmlns:a16="http://schemas.microsoft.com/office/drawing/2014/main" val="1209397592"/>
                    </a:ext>
                  </a:extLst>
                </a:gridCol>
                <a:gridCol w="1798530">
                  <a:extLst>
                    <a:ext uri="{9D8B030D-6E8A-4147-A177-3AD203B41FA5}">
                      <a16:colId xmlns:a16="http://schemas.microsoft.com/office/drawing/2014/main" val="1283490706"/>
                    </a:ext>
                  </a:extLst>
                </a:gridCol>
                <a:gridCol w="893202">
                  <a:extLst>
                    <a:ext uri="{9D8B030D-6E8A-4147-A177-3AD203B41FA5}">
                      <a16:colId xmlns:a16="http://schemas.microsoft.com/office/drawing/2014/main" val="3737894560"/>
                    </a:ext>
                  </a:extLst>
                </a:gridCol>
                <a:gridCol w="1547570">
                  <a:extLst>
                    <a:ext uri="{9D8B030D-6E8A-4147-A177-3AD203B41FA5}">
                      <a16:colId xmlns:a16="http://schemas.microsoft.com/office/drawing/2014/main" val="4200326839"/>
                    </a:ext>
                  </a:extLst>
                </a:gridCol>
                <a:gridCol w="2006183">
                  <a:extLst>
                    <a:ext uri="{9D8B030D-6E8A-4147-A177-3AD203B41FA5}">
                      <a16:colId xmlns:a16="http://schemas.microsoft.com/office/drawing/2014/main" val="2095754324"/>
                    </a:ext>
                  </a:extLst>
                </a:gridCol>
                <a:gridCol w="2217108">
                  <a:extLst>
                    <a:ext uri="{9D8B030D-6E8A-4147-A177-3AD203B41FA5}">
                      <a16:colId xmlns:a16="http://schemas.microsoft.com/office/drawing/2014/main" val="2004352556"/>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6122759"/>
                  </a:ext>
                </a:extLst>
              </a:tr>
              <a:tr h="0">
                <a:tc>
                  <a:txBody>
                    <a:bodyPr/>
                    <a:lstStyle/>
                    <a:p>
                      <a:pPr algn="ctr">
                        <a:lnSpc>
                          <a:spcPct val="150000"/>
                        </a:lnSpc>
                        <a:spcAft>
                          <a:spcPts val="0"/>
                        </a:spcAft>
                      </a:pPr>
                      <a:r>
                        <a:rPr lang="en-US" sz="1600" kern="0">
                          <a:effectLst/>
                        </a:rPr>
                        <a:t>Classno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dirty="0">
                          <a:effectLst/>
                        </a:rPr>
                        <a:t>char</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班级编号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49360523"/>
                  </a:ext>
                </a:extLst>
              </a:tr>
              <a:tr h="0">
                <a:tc>
                  <a:txBody>
                    <a:bodyPr/>
                    <a:lstStyle/>
                    <a:p>
                      <a:pPr algn="ctr">
                        <a:lnSpc>
                          <a:spcPct val="150000"/>
                        </a:lnSpc>
                        <a:spcAft>
                          <a:spcPts val="0"/>
                        </a:spcAft>
                      </a:pPr>
                      <a:r>
                        <a:rPr lang="en-US" sz="1600" kern="0">
                          <a:effectLst/>
                        </a:rPr>
                        <a:t>Classname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16</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班级名称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90111585"/>
                  </a:ext>
                </a:extLst>
              </a:tr>
              <a:tr h="0">
                <a:tc>
                  <a:txBody>
                    <a:bodyPr/>
                    <a:lstStyle/>
                    <a:p>
                      <a:pPr algn="ctr">
                        <a:lnSpc>
                          <a:spcPct val="150000"/>
                        </a:lnSpc>
                        <a:spcAft>
                          <a:spcPts val="0"/>
                        </a:spcAft>
                      </a:pPr>
                      <a:r>
                        <a:rPr lang="en-US" sz="1600" kern="0">
                          <a:effectLst/>
                        </a:rPr>
                        <a:t>Num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人数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75928671"/>
                  </a:ext>
                </a:extLst>
              </a:tr>
              <a:tr h="0">
                <a:tc>
                  <a:txBody>
                    <a:bodyPr/>
                    <a:lstStyle/>
                    <a:p>
                      <a:pPr algn="ctr">
                        <a:lnSpc>
                          <a:spcPct val="150000"/>
                        </a:lnSpc>
                        <a:spcAft>
                          <a:spcPts val="0"/>
                        </a:spcAft>
                      </a:pPr>
                      <a:r>
                        <a:rPr lang="en-US" sz="1600" kern="0">
                          <a:effectLst/>
                        </a:rPr>
                        <a:t>Charge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班主任</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00686287"/>
                  </a:ext>
                </a:extLst>
              </a:tr>
            </a:tbl>
          </a:graphicData>
        </a:graphic>
      </p:graphicFrame>
    </p:spTree>
    <p:extLst>
      <p:ext uri="{BB962C8B-B14F-4D97-AF65-F5344CB8AC3E}">
        <p14:creationId xmlns:p14="http://schemas.microsoft.com/office/powerpoint/2010/main" val="3316279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3" name="Rectangle 1"/>
          <p:cNvSpPr>
            <a:spLocks noChangeArrowheads="1"/>
          </p:cNvSpPr>
          <p:nvPr/>
        </p:nvSpPr>
        <p:spPr bwMode="auto">
          <a:xfrm>
            <a:off x="4672147" y="1727979"/>
            <a:ext cx="286168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sz="1400" dirty="0">
                <a:latin typeface="黑体" panose="02010609060101010101" pitchFamily="49" charset="-122"/>
                <a:ea typeface="黑体" panose="02010609060101010101" pitchFamily="49" charset="-122"/>
                <a:cs typeface="Times New Roman" panose="02020603050405020304" pitchFamily="18" charset="0"/>
              </a:rPr>
              <a:t>5</a:t>
            </a:r>
            <a:r>
              <a:rPr kumimoji="0" lang="en-US" altLang="zh-CN" sz="1400" b="0" i="0" u="none" strike="noStrike" cap="none" normalizeH="0" baseline="0" dirty="0" smtClean="0">
                <a:ln>
                  <a:noFill/>
                </a:ln>
                <a:solidFill>
                  <a:schemeClr val="tx1"/>
                </a:solidFill>
                <a:effectLst/>
                <a:latin typeface="等线" panose="02010600030101010101" pitchFamily="2" charset="-122"/>
                <a:ea typeface="黑体" panose="02010609060101010101" pitchFamily="49" charset="-122"/>
                <a:cs typeface="Times New Roman" panose="02020603050405020304" pitchFamily="18" charset="0"/>
              </a:rPr>
              <a:t>  </a:t>
            </a:r>
            <a:r>
              <a:rPr lang="en-US" altLang="zh-CN" dirty="0"/>
              <a:t> </a:t>
            </a:r>
            <a:r>
              <a:rPr lang="en-US" altLang="zh-CN" sz="1400" dirty="0" err="1">
                <a:latin typeface="黑体" panose="02010609060101010101" pitchFamily="49" charset="-122"/>
                <a:ea typeface="黑体" panose="02010609060101010101" pitchFamily="49" charset="-122"/>
                <a:cs typeface="Times New Roman" panose="02020603050405020304" pitchFamily="18" charset="0"/>
              </a:rPr>
              <a:t>StuCourse</a:t>
            </a:r>
            <a:r>
              <a:rPr lang="zh-CN" altLang="zh-CN" sz="1400" dirty="0">
                <a:latin typeface="黑体" panose="02010609060101010101" pitchFamily="49" charset="-122"/>
                <a:ea typeface="黑体" panose="02010609060101010101" pitchFamily="49" charset="-122"/>
                <a:cs typeface="Times New Roman" panose="02020603050405020304" pitchFamily="18" charset="0"/>
              </a:rPr>
              <a:t>表（学生选课表）</a:t>
            </a:r>
          </a:p>
        </p:txBody>
      </p:sp>
      <p:graphicFrame>
        <p:nvGraphicFramePr>
          <p:cNvPr id="2" name="表格 1"/>
          <p:cNvGraphicFramePr>
            <a:graphicFrameLocks noGrp="1"/>
          </p:cNvGraphicFramePr>
          <p:nvPr>
            <p:extLst>
              <p:ext uri="{D42A27DB-BD31-4B8C-83A1-F6EECF244321}">
                <p14:modId xmlns:p14="http://schemas.microsoft.com/office/powerpoint/2010/main" val="359061504"/>
              </p:ext>
            </p:extLst>
          </p:nvPr>
        </p:nvGraphicFramePr>
        <p:xfrm>
          <a:off x="1291772" y="2361167"/>
          <a:ext cx="9232727" cy="1463040"/>
        </p:xfrm>
        <a:graphic>
          <a:graphicData uri="http://schemas.openxmlformats.org/drawingml/2006/table">
            <a:tbl>
              <a:tblPr firstRow="1" firstCol="1" bandRow="1">
                <a:tableStyleId>{5C22544A-7EE6-4342-B048-85BDC9FD1C3A}</a:tableStyleId>
              </a:tblPr>
              <a:tblGrid>
                <a:gridCol w="1088173">
                  <a:extLst>
                    <a:ext uri="{9D8B030D-6E8A-4147-A177-3AD203B41FA5}">
                      <a16:colId xmlns:a16="http://schemas.microsoft.com/office/drawing/2014/main" val="3847703980"/>
                    </a:ext>
                  </a:extLst>
                </a:gridCol>
                <a:gridCol w="1779512">
                  <a:extLst>
                    <a:ext uri="{9D8B030D-6E8A-4147-A177-3AD203B41FA5}">
                      <a16:colId xmlns:a16="http://schemas.microsoft.com/office/drawing/2014/main" val="2328292551"/>
                    </a:ext>
                  </a:extLst>
                </a:gridCol>
                <a:gridCol w="854951">
                  <a:extLst>
                    <a:ext uri="{9D8B030D-6E8A-4147-A177-3AD203B41FA5}">
                      <a16:colId xmlns:a16="http://schemas.microsoft.com/office/drawing/2014/main" val="2210347719"/>
                    </a:ext>
                  </a:extLst>
                </a:gridCol>
                <a:gridCol w="1475390">
                  <a:extLst>
                    <a:ext uri="{9D8B030D-6E8A-4147-A177-3AD203B41FA5}">
                      <a16:colId xmlns:a16="http://schemas.microsoft.com/office/drawing/2014/main" val="1256510251"/>
                    </a:ext>
                  </a:extLst>
                </a:gridCol>
                <a:gridCol w="2018010">
                  <a:extLst>
                    <a:ext uri="{9D8B030D-6E8A-4147-A177-3AD203B41FA5}">
                      <a16:colId xmlns:a16="http://schemas.microsoft.com/office/drawing/2014/main" val="3419581479"/>
                    </a:ext>
                  </a:extLst>
                </a:gridCol>
                <a:gridCol w="2016691">
                  <a:extLst>
                    <a:ext uri="{9D8B030D-6E8A-4147-A177-3AD203B41FA5}">
                      <a16:colId xmlns:a16="http://schemas.microsoft.com/office/drawing/2014/main" val="352366628"/>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41184997"/>
                  </a:ext>
                </a:extLst>
              </a:tr>
              <a:tr h="0">
                <a:tc>
                  <a:txBody>
                    <a:bodyPr/>
                    <a:lstStyle/>
                    <a:p>
                      <a:pPr algn="ctr">
                        <a:lnSpc>
                          <a:spcPct val="150000"/>
                        </a:lnSpc>
                        <a:spcAft>
                          <a:spcPts val="0"/>
                        </a:spcAft>
                      </a:pPr>
                      <a:r>
                        <a:rPr lang="en-US" sz="1600" kern="0">
                          <a:effectLst/>
                        </a:rPr>
                        <a:t>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主键、外健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学生学号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90682453"/>
                  </a:ext>
                </a:extLst>
              </a:tr>
              <a:tr h="0">
                <a:tc>
                  <a:txBody>
                    <a:bodyPr/>
                    <a:lstStyle/>
                    <a:p>
                      <a:pPr algn="ctr">
                        <a:lnSpc>
                          <a:spcPct val="150000"/>
                        </a:lnSpc>
                        <a:spcAft>
                          <a:spcPts val="0"/>
                        </a:spcAft>
                      </a:pPr>
                      <a:r>
                        <a:rPr lang="en-US" sz="1600" kern="0">
                          <a:effectLst/>
                        </a:rPr>
                        <a:t>Cno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主键、外健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课程编号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63549184"/>
                  </a:ext>
                </a:extLst>
              </a:tr>
              <a:tr h="0">
                <a:tc>
                  <a:txBody>
                    <a:bodyPr/>
                    <a:lstStyle/>
                    <a:p>
                      <a:pPr algn="ctr">
                        <a:lnSpc>
                          <a:spcPct val="150000"/>
                        </a:lnSpc>
                        <a:spcAft>
                          <a:spcPts val="0"/>
                        </a:spcAft>
                      </a:pPr>
                      <a:r>
                        <a:rPr lang="en-US" sz="1600" kern="0">
                          <a:effectLst/>
                        </a:rPr>
                        <a:t>Score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tinyint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学生成绩</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5123673"/>
                  </a:ext>
                </a:extLst>
              </a:tr>
            </a:tbl>
          </a:graphicData>
        </a:graphic>
      </p:graphicFrame>
    </p:spTree>
    <p:extLst>
      <p:ext uri="{BB962C8B-B14F-4D97-AF65-F5344CB8AC3E}">
        <p14:creationId xmlns:p14="http://schemas.microsoft.com/office/powerpoint/2010/main" val="2198969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3" name="Rectangle 1"/>
          <p:cNvSpPr>
            <a:spLocks noChangeArrowheads="1"/>
          </p:cNvSpPr>
          <p:nvPr/>
        </p:nvSpPr>
        <p:spPr bwMode="auto">
          <a:xfrm>
            <a:off x="4672147" y="1758756"/>
            <a:ext cx="296747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kumimoji="0" lang="zh-CN" altLang="zh-CN" sz="14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sz="1400" dirty="0">
                <a:latin typeface="黑体" panose="02010609060101010101" pitchFamily="49" charset="-122"/>
                <a:ea typeface="黑体" panose="02010609060101010101" pitchFamily="49" charset="-122"/>
                <a:cs typeface="Times New Roman" panose="02020603050405020304" pitchFamily="18" charset="0"/>
              </a:rPr>
              <a:t>6   </a:t>
            </a:r>
            <a:r>
              <a:rPr lang="en-US" altLang="zh-CN" sz="1400" dirty="0" err="1">
                <a:latin typeface="黑体" panose="02010609060101010101" pitchFamily="49" charset="-122"/>
                <a:ea typeface="黑体" panose="02010609060101010101" pitchFamily="49" charset="-122"/>
                <a:cs typeface="Times New Roman" panose="02020603050405020304" pitchFamily="18" charset="0"/>
              </a:rPr>
              <a:t>TeaCourse</a:t>
            </a:r>
            <a:r>
              <a:rPr lang="zh-CN" altLang="zh-CN" sz="1400" dirty="0">
                <a:latin typeface="黑体" panose="02010609060101010101" pitchFamily="49" charset="-122"/>
                <a:ea typeface="黑体" panose="02010609060101010101" pitchFamily="49" charset="-122"/>
                <a:cs typeface="Times New Roman" panose="02020603050405020304" pitchFamily="18" charset="0"/>
              </a:rPr>
              <a:t>表（教师授课表）</a:t>
            </a:r>
          </a:p>
        </p:txBody>
      </p:sp>
      <p:graphicFrame>
        <p:nvGraphicFramePr>
          <p:cNvPr id="4" name="表格 3"/>
          <p:cNvGraphicFramePr>
            <a:graphicFrameLocks noGrp="1"/>
          </p:cNvGraphicFramePr>
          <p:nvPr>
            <p:extLst>
              <p:ext uri="{D42A27DB-BD31-4B8C-83A1-F6EECF244321}">
                <p14:modId xmlns:p14="http://schemas.microsoft.com/office/powerpoint/2010/main" val="3117343730"/>
              </p:ext>
            </p:extLst>
          </p:nvPr>
        </p:nvGraphicFramePr>
        <p:xfrm>
          <a:off x="1439449" y="2436715"/>
          <a:ext cx="9119993" cy="2194560"/>
        </p:xfrm>
        <a:graphic>
          <a:graphicData uri="http://schemas.openxmlformats.org/drawingml/2006/table">
            <a:tbl>
              <a:tblPr firstRow="1" firstCol="1" bandRow="1">
                <a:tableStyleId>{5C22544A-7EE6-4342-B048-85BDC9FD1C3A}</a:tableStyleId>
              </a:tblPr>
              <a:tblGrid>
                <a:gridCol w="1266173">
                  <a:extLst>
                    <a:ext uri="{9D8B030D-6E8A-4147-A177-3AD203B41FA5}">
                      <a16:colId xmlns:a16="http://schemas.microsoft.com/office/drawing/2014/main" val="3167328460"/>
                    </a:ext>
                  </a:extLst>
                </a:gridCol>
                <a:gridCol w="1562849">
                  <a:extLst>
                    <a:ext uri="{9D8B030D-6E8A-4147-A177-3AD203B41FA5}">
                      <a16:colId xmlns:a16="http://schemas.microsoft.com/office/drawing/2014/main" val="1441426037"/>
                    </a:ext>
                  </a:extLst>
                </a:gridCol>
                <a:gridCol w="848159">
                  <a:extLst>
                    <a:ext uri="{9D8B030D-6E8A-4147-A177-3AD203B41FA5}">
                      <a16:colId xmlns:a16="http://schemas.microsoft.com/office/drawing/2014/main" val="2220398431"/>
                    </a:ext>
                  </a:extLst>
                </a:gridCol>
                <a:gridCol w="1457375">
                  <a:extLst>
                    <a:ext uri="{9D8B030D-6E8A-4147-A177-3AD203B41FA5}">
                      <a16:colId xmlns:a16="http://schemas.microsoft.com/office/drawing/2014/main" val="3153312839"/>
                    </a:ext>
                  </a:extLst>
                </a:gridCol>
                <a:gridCol w="1994754">
                  <a:extLst>
                    <a:ext uri="{9D8B030D-6E8A-4147-A177-3AD203B41FA5}">
                      <a16:colId xmlns:a16="http://schemas.microsoft.com/office/drawing/2014/main" val="2719306966"/>
                    </a:ext>
                  </a:extLst>
                </a:gridCol>
                <a:gridCol w="1990683">
                  <a:extLst>
                    <a:ext uri="{9D8B030D-6E8A-4147-A177-3AD203B41FA5}">
                      <a16:colId xmlns:a16="http://schemas.microsoft.com/office/drawing/2014/main" val="3261211759"/>
                    </a:ext>
                  </a:extLst>
                </a:gridCol>
              </a:tblGrid>
              <a:tr h="200025">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要求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12915582"/>
                  </a:ext>
                </a:extLst>
              </a:tr>
              <a:tr h="200025">
                <a:tc>
                  <a:txBody>
                    <a:bodyPr/>
                    <a:lstStyle/>
                    <a:p>
                      <a:pPr algn="ctr">
                        <a:lnSpc>
                          <a:spcPct val="150000"/>
                        </a:lnSpc>
                        <a:spcAft>
                          <a:spcPts val="0"/>
                        </a:spcAft>
                      </a:pPr>
                      <a:r>
                        <a:rPr lang="en-US" sz="1600" kern="0">
                          <a:effectLst/>
                        </a:rPr>
                        <a:t>Tno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主键、外健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教师编号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20473168"/>
                  </a:ext>
                </a:extLst>
              </a:tr>
              <a:tr h="200025">
                <a:tc>
                  <a:txBody>
                    <a:bodyPr/>
                    <a:lstStyle/>
                    <a:p>
                      <a:pPr algn="ctr">
                        <a:lnSpc>
                          <a:spcPct val="150000"/>
                        </a:lnSpc>
                        <a:spcAft>
                          <a:spcPts val="0"/>
                        </a:spcAft>
                      </a:pPr>
                      <a:r>
                        <a:rPr lang="en-US" sz="1600" kern="0">
                          <a:effectLst/>
                        </a:rPr>
                        <a:t>Classno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dirty="0">
                          <a:effectLst/>
                        </a:rPr>
                        <a:t>char</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主键、外健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班级编号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35519623"/>
                  </a:ext>
                </a:extLst>
              </a:tr>
              <a:tr h="200025">
                <a:tc>
                  <a:txBody>
                    <a:bodyPr/>
                    <a:lstStyle/>
                    <a:p>
                      <a:pPr algn="ctr">
                        <a:lnSpc>
                          <a:spcPct val="150000"/>
                        </a:lnSpc>
                        <a:spcAft>
                          <a:spcPts val="0"/>
                        </a:spcAft>
                      </a:pPr>
                      <a:r>
                        <a:rPr lang="en-US" sz="1600" kern="0">
                          <a:effectLst/>
                        </a:rPr>
                        <a:t>Cno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主键、外健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课程编号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1275971"/>
                  </a:ext>
                </a:extLst>
              </a:tr>
              <a:tr h="200025">
                <a:tc>
                  <a:txBody>
                    <a:bodyPr/>
                    <a:lstStyle/>
                    <a:p>
                      <a:pPr algn="ctr">
                        <a:lnSpc>
                          <a:spcPct val="150000"/>
                        </a:lnSpc>
                        <a:spcAft>
                          <a:spcPts val="0"/>
                        </a:spcAft>
                      </a:pPr>
                      <a:r>
                        <a:rPr lang="en-US" sz="1600" kern="0">
                          <a:effectLst/>
                        </a:rPr>
                        <a:t>Semester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6</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学期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50220062"/>
                  </a:ext>
                </a:extLst>
              </a:tr>
              <a:tr h="200025">
                <a:tc>
                  <a:txBody>
                    <a:bodyPr/>
                    <a:lstStyle/>
                    <a:p>
                      <a:pPr algn="ctr">
                        <a:lnSpc>
                          <a:spcPct val="150000"/>
                        </a:lnSpc>
                        <a:spcAft>
                          <a:spcPts val="0"/>
                        </a:spcAft>
                      </a:pPr>
                      <a:r>
                        <a:rPr lang="en-US" sz="1600" kern="0">
                          <a:effectLst/>
                        </a:rPr>
                        <a:t>Schoolyear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10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学年</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97187767"/>
                  </a:ext>
                </a:extLst>
              </a:tr>
            </a:tbl>
          </a:graphicData>
        </a:graphic>
      </p:graphicFrame>
    </p:spTree>
    <p:extLst>
      <p:ext uri="{BB962C8B-B14F-4D97-AF65-F5344CB8AC3E}">
        <p14:creationId xmlns:p14="http://schemas.microsoft.com/office/powerpoint/2010/main" val="2956802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1</a:t>
            </a:r>
            <a:r>
              <a:rPr lang="zh-CN" altLang="zh-CN" dirty="0"/>
              <a:t>）创建数据表“</a:t>
            </a:r>
            <a:r>
              <a:rPr lang="en-US" altLang="zh-CN" dirty="0"/>
              <a:t>Student</a:t>
            </a:r>
            <a:r>
              <a:rPr lang="zh-CN" altLang="zh-CN" dirty="0"/>
              <a:t>”，输入的</a:t>
            </a:r>
            <a:r>
              <a:rPr lang="en-US" altLang="zh-CN" dirty="0"/>
              <a:t>SQL</a:t>
            </a:r>
            <a:r>
              <a:rPr lang="zh-CN" altLang="zh-CN" dirty="0"/>
              <a:t>语句如下：</a:t>
            </a:r>
          </a:p>
        </p:txBody>
      </p:sp>
      <p:sp>
        <p:nvSpPr>
          <p:cNvPr id="10" name="矩形 9"/>
          <p:cNvSpPr/>
          <p:nvPr/>
        </p:nvSpPr>
        <p:spPr>
          <a:xfrm>
            <a:off x="2625610" y="2276517"/>
            <a:ext cx="6969326" cy="415304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&gt; CREATE TABLE Student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char(8) PRIMARY KEY,</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varchar(20) NOT NULL,</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Sex ENUM('</a:t>
            </a:r>
            <a:r>
              <a:rPr lang="zh-CN"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男</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女</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Birthday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datetime</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char(4),</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Tel char(11) UNIQUE,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FK_Classno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FOREIGN KEY(</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REFERENCES Class(</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08786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2</a:t>
            </a:r>
            <a:r>
              <a:rPr lang="zh-CN" altLang="zh-CN" dirty="0"/>
              <a:t>）创建数据表“</a:t>
            </a:r>
            <a:r>
              <a:rPr lang="en-US" altLang="zh-CN" dirty="0"/>
              <a:t>Course</a:t>
            </a:r>
            <a:r>
              <a:rPr lang="zh-CN" altLang="zh-CN" dirty="0"/>
              <a:t>”，输入的</a:t>
            </a:r>
            <a:r>
              <a:rPr lang="en-US" altLang="zh-CN" dirty="0"/>
              <a:t>SQL</a:t>
            </a:r>
            <a:r>
              <a:rPr lang="zh-CN" altLang="zh-CN" dirty="0"/>
              <a:t>语句如下：</a:t>
            </a:r>
          </a:p>
        </p:txBody>
      </p:sp>
      <p:sp>
        <p:nvSpPr>
          <p:cNvPr id="11" name="矩形 10"/>
          <p:cNvSpPr/>
          <p:nvPr/>
        </p:nvSpPr>
        <p:spPr>
          <a:xfrm>
            <a:off x="2551669" y="2276517"/>
            <a:ext cx="6900098" cy="278143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mysql&gt; CREATE TABLE 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Cno char(5) PRIMARY KEY,</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Cname varchar(30) NOT NULL,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Hours tinyint,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Credit tinyint,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Semester tinyint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5576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86992"/>
            <a:ext cx="10396667" cy="300082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smtClean="0"/>
              <a:t>（</a:t>
            </a:r>
            <a:r>
              <a:rPr lang="en-US" altLang="zh-CN" b="1" dirty="0"/>
              <a:t>1</a:t>
            </a:r>
            <a:r>
              <a:rPr lang="zh-CN" altLang="zh-CN" b="1" dirty="0"/>
              <a:t>）</a:t>
            </a:r>
            <a:r>
              <a:rPr lang="en-US" altLang="zh-CN" b="1" dirty="0"/>
              <a:t>YEAR</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YEAR</a:t>
            </a:r>
            <a:r>
              <a:rPr lang="zh-CN" altLang="zh-CN" dirty="0"/>
              <a:t>类型是一个单字节类型，用于表示年，在存储时只需要</a:t>
            </a:r>
            <a:r>
              <a:rPr lang="en-US" altLang="zh-CN" dirty="0"/>
              <a:t>1</a:t>
            </a:r>
            <a:r>
              <a:rPr lang="zh-CN" altLang="zh-CN" dirty="0"/>
              <a:t>个字节</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使用</a:t>
            </a:r>
            <a:r>
              <a:rPr lang="zh-CN" altLang="zh-CN" dirty="0"/>
              <a:t>时可以用各种格式指定</a:t>
            </a:r>
            <a:r>
              <a:rPr lang="en-US" altLang="zh-CN" dirty="0"/>
              <a:t>YEAR</a:t>
            </a:r>
            <a:r>
              <a:rPr lang="zh-CN" altLang="zh-CN" dirty="0"/>
              <a:t>，以</a:t>
            </a:r>
            <a:r>
              <a:rPr lang="en-US" altLang="zh-CN" dirty="0"/>
              <a:t>4</a:t>
            </a:r>
            <a:r>
              <a:rPr lang="zh-CN" altLang="zh-CN" dirty="0"/>
              <a:t>位字符串或者</a:t>
            </a:r>
            <a:r>
              <a:rPr lang="en-US" altLang="zh-CN" dirty="0"/>
              <a:t>4</a:t>
            </a:r>
            <a:r>
              <a:rPr lang="zh-CN" altLang="zh-CN" dirty="0"/>
              <a:t>位数字格式表示的</a:t>
            </a:r>
            <a:r>
              <a:rPr lang="en-US" altLang="zh-CN" dirty="0"/>
              <a:t>YEAR</a:t>
            </a:r>
            <a:r>
              <a:rPr lang="zh-CN" altLang="zh-CN" dirty="0"/>
              <a:t>，范围为</a:t>
            </a:r>
            <a:r>
              <a:rPr lang="en-US" altLang="zh-CN" dirty="0"/>
              <a:t>'1901'</a:t>
            </a:r>
            <a:r>
              <a:rPr lang="zh-CN" altLang="zh-CN" dirty="0"/>
              <a:t>～</a:t>
            </a:r>
            <a:r>
              <a:rPr lang="en-US" altLang="zh-CN" dirty="0"/>
              <a:t>'2155'</a:t>
            </a:r>
            <a:r>
              <a:rPr lang="zh-CN" altLang="zh-CN" dirty="0"/>
              <a:t>，输入格式为</a:t>
            </a:r>
            <a:r>
              <a:rPr lang="en-US" altLang="zh-CN" dirty="0"/>
              <a:t>'YYYY'</a:t>
            </a:r>
            <a:r>
              <a:rPr lang="zh-CN" altLang="zh-CN" dirty="0"/>
              <a:t>或者</a:t>
            </a:r>
            <a:r>
              <a:rPr lang="en-US" altLang="zh-CN" dirty="0"/>
              <a:t>YYYY</a:t>
            </a:r>
            <a:r>
              <a:rPr lang="zh-CN" altLang="zh-CN" dirty="0"/>
              <a:t>，例如，输入</a:t>
            </a:r>
            <a:r>
              <a:rPr lang="en-US" altLang="zh-CN" dirty="0"/>
              <a:t>'2010'</a:t>
            </a:r>
            <a:r>
              <a:rPr lang="zh-CN" altLang="zh-CN" dirty="0"/>
              <a:t>或</a:t>
            </a:r>
            <a:r>
              <a:rPr lang="en-US" altLang="zh-CN" dirty="0"/>
              <a:t>2010</a:t>
            </a:r>
            <a:r>
              <a:rPr lang="zh-CN" altLang="zh-CN" dirty="0"/>
              <a:t>，插入数据库的值均为</a:t>
            </a:r>
            <a:r>
              <a:rPr lang="en-US" altLang="zh-CN" dirty="0"/>
              <a:t>2010</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以</a:t>
            </a:r>
            <a:r>
              <a:rPr lang="en-US" altLang="zh-CN" dirty="0"/>
              <a:t>2</a:t>
            </a:r>
            <a:r>
              <a:rPr lang="zh-CN" altLang="zh-CN" dirty="0"/>
              <a:t>位字符串格式表示的</a:t>
            </a:r>
            <a:r>
              <a:rPr lang="en-US" altLang="zh-CN" dirty="0"/>
              <a:t>YEAR</a:t>
            </a:r>
            <a:r>
              <a:rPr lang="zh-CN" altLang="zh-CN" dirty="0"/>
              <a:t>，范围为</a:t>
            </a:r>
            <a:r>
              <a:rPr lang="en-US" altLang="zh-CN" dirty="0"/>
              <a:t>'00'</a:t>
            </a:r>
            <a:r>
              <a:rPr lang="zh-CN" altLang="zh-CN" dirty="0"/>
              <a:t>到</a:t>
            </a:r>
            <a:r>
              <a:rPr lang="en-US" altLang="zh-CN" dirty="0"/>
              <a:t>'99'</a:t>
            </a:r>
            <a:r>
              <a:rPr lang="zh-CN" altLang="zh-CN" dirty="0"/>
              <a:t>，</a:t>
            </a:r>
            <a:r>
              <a:rPr lang="en-US" altLang="zh-CN" dirty="0"/>
              <a:t>'00'</a:t>
            </a:r>
            <a:r>
              <a:rPr lang="zh-CN" altLang="zh-CN" dirty="0"/>
              <a:t>～</a:t>
            </a:r>
            <a:r>
              <a:rPr lang="en-US" altLang="zh-CN" dirty="0"/>
              <a:t>'69'</a:t>
            </a:r>
            <a:r>
              <a:rPr lang="zh-CN" altLang="zh-CN" dirty="0"/>
              <a:t>和</a:t>
            </a:r>
            <a:r>
              <a:rPr lang="en-US" altLang="zh-CN" dirty="0"/>
              <a:t> '70'</a:t>
            </a:r>
            <a:r>
              <a:rPr lang="zh-CN" altLang="zh-CN" dirty="0"/>
              <a:t>～</a:t>
            </a:r>
            <a:r>
              <a:rPr lang="en-US" altLang="zh-CN" dirty="0"/>
              <a:t>'99'</a:t>
            </a:r>
            <a:r>
              <a:rPr lang="zh-CN" altLang="zh-CN" dirty="0"/>
              <a:t>范围的值分别被转换为</a:t>
            </a:r>
            <a:r>
              <a:rPr lang="en-US" altLang="zh-CN" dirty="0"/>
              <a:t>2000</a:t>
            </a:r>
            <a:r>
              <a:rPr lang="zh-CN" altLang="zh-CN" dirty="0"/>
              <a:t>～</a:t>
            </a:r>
            <a:r>
              <a:rPr lang="en-US" altLang="zh-CN" dirty="0"/>
              <a:t>2069</a:t>
            </a:r>
            <a:r>
              <a:rPr lang="zh-CN" altLang="zh-CN" dirty="0"/>
              <a:t>和</a:t>
            </a:r>
            <a:r>
              <a:rPr lang="en-US" altLang="zh-CN" dirty="0"/>
              <a:t>1970</a:t>
            </a:r>
            <a:r>
              <a:rPr lang="zh-CN" altLang="zh-CN" dirty="0"/>
              <a:t>～</a:t>
            </a:r>
            <a:r>
              <a:rPr lang="en-US" altLang="zh-CN" dirty="0"/>
              <a:t>1999</a:t>
            </a:r>
            <a:r>
              <a:rPr lang="zh-CN" altLang="zh-CN" dirty="0"/>
              <a:t>范围的</a:t>
            </a:r>
            <a:r>
              <a:rPr lang="en-US" altLang="zh-CN" dirty="0"/>
              <a:t>YEAR</a:t>
            </a:r>
            <a:r>
              <a:rPr lang="zh-CN" altLang="zh-CN" dirty="0"/>
              <a:t>值</a:t>
            </a:r>
            <a:r>
              <a:rPr lang="zh-CN" altLang="zh-CN" dirty="0" smtClean="0"/>
              <a:t>。以</a:t>
            </a:r>
            <a:r>
              <a:rPr lang="en-US" altLang="zh-CN" dirty="0"/>
              <a:t>2</a:t>
            </a:r>
            <a:r>
              <a:rPr lang="zh-CN" altLang="zh-CN" dirty="0"/>
              <a:t>位数字表示的</a:t>
            </a:r>
            <a:r>
              <a:rPr lang="en-US" altLang="zh-CN" dirty="0"/>
              <a:t>YEAR</a:t>
            </a:r>
            <a:r>
              <a:rPr lang="zh-CN" altLang="zh-CN" dirty="0"/>
              <a:t>，范围为</a:t>
            </a:r>
            <a:r>
              <a:rPr lang="en-US" altLang="zh-CN" dirty="0"/>
              <a:t>1</a:t>
            </a:r>
            <a:r>
              <a:rPr lang="zh-CN" altLang="zh-CN" dirty="0"/>
              <a:t>～</a:t>
            </a:r>
            <a:r>
              <a:rPr lang="en-US" altLang="zh-CN" dirty="0"/>
              <a:t>99</a:t>
            </a:r>
            <a:r>
              <a:rPr lang="zh-CN" altLang="zh-CN" dirty="0"/>
              <a:t>，</a:t>
            </a:r>
            <a:r>
              <a:rPr lang="en-US" altLang="zh-CN" dirty="0"/>
              <a:t>1</a:t>
            </a:r>
            <a:r>
              <a:rPr lang="zh-CN" altLang="zh-CN" dirty="0"/>
              <a:t>～</a:t>
            </a:r>
            <a:r>
              <a:rPr lang="en-US" altLang="zh-CN" dirty="0"/>
              <a:t>69</a:t>
            </a:r>
            <a:r>
              <a:rPr lang="zh-CN" altLang="zh-CN" dirty="0"/>
              <a:t>和</a:t>
            </a:r>
            <a:r>
              <a:rPr lang="en-US" altLang="zh-CN" dirty="0"/>
              <a:t>70</a:t>
            </a:r>
            <a:r>
              <a:rPr lang="zh-CN" altLang="zh-CN" dirty="0"/>
              <a:t>～</a:t>
            </a:r>
            <a:r>
              <a:rPr lang="en-US" altLang="zh-CN" dirty="0"/>
              <a:t>99</a:t>
            </a:r>
            <a:r>
              <a:rPr lang="zh-CN" altLang="zh-CN" dirty="0"/>
              <a:t>范围的值分别被转换为</a:t>
            </a:r>
            <a:r>
              <a:rPr lang="en-US" altLang="zh-CN" dirty="0"/>
              <a:t>2001</a:t>
            </a:r>
            <a:r>
              <a:rPr lang="zh-CN" altLang="zh-CN" dirty="0"/>
              <a:t>～</a:t>
            </a:r>
            <a:r>
              <a:rPr lang="en-US" altLang="zh-CN" dirty="0"/>
              <a:t>2069</a:t>
            </a:r>
            <a:r>
              <a:rPr lang="zh-CN" altLang="zh-CN" dirty="0"/>
              <a:t>和</a:t>
            </a:r>
            <a:r>
              <a:rPr lang="en-US" altLang="zh-CN" dirty="0"/>
              <a:t>1970</a:t>
            </a:r>
            <a:r>
              <a:rPr lang="zh-CN" altLang="zh-CN" dirty="0"/>
              <a:t>～</a:t>
            </a:r>
            <a:r>
              <a:rPr lang="en-US" altLang="zh-CN" dirty="0"/>
              <a:t>1999</a:t>
            </a:r>
            <a:r>
              <a:rPr lang="zh-CN" altLang="zh-CN" dirty="0"/>
              <a:t>范围的</a:t>
            </a:r>
            <a:r>
              <a:rPr lang="en-US" altLang="zh-CN" dirty="0"/>
              <a:t>YEAR</a:t>
            </a:r>
            <a:r>
              <a:rPr lang="zh-CN" altLang="zh-CN" dirty="0"/>
              <a:t>值。</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2213724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3</a:t>
            </a:r>
            <a:r>
              <a:rPr lang="zh-CN" altLang="zh-CN" dirty="0"/>
              <a:t>）创建数据表“</a:t>
            </a:r>
            <a:r>
              <a:rPr lang="en-US" altLang="zh-CN" dirty="0"/>
              <a:t>Teacher</a:t>
            </a:r>
            <a:r>
              <a:rPr lang="zh-CN" altLang="zh-CN" dirty="0"/>
              <a:t>”，输入的</a:t>
            </a:r>
            <a:r>
              <a:rPr lang="en-US" altLang="zh-CN" dirty="0"/>
              <a:t>SQL</a:t>
            </a:r>
            <a:r>
              <a:rPr lang="zh-CN" altLang="zh-CN" dirty="0"/>
              <a:t>语句如下：</a:t>
            </a:r>
          </a:p>
        </p:txBody>
      </p:sp>
      <p:sp>
        <p:nvSpPr>
          <p:cNvPr id="10" name="矩形 9"/>
          <p:cNvSpPr/>
          <p:nvPr/>
        </p:nvSpPr>
        <p:spPr>
          <a:xfrm>
            <a:off x="2675714" y="2276517"/>
            <a:ext cx="7044484" cy="388736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mysql&gt; CREATE TABLE Teacher</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Tno char(8) PRIMARY KEY,</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Tname varchar(20) NOT NULL,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Sex ENUM('</a:t>
            </a:r>
            <a:r>
              <a:rPr lang="zh-CN"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男</a:t>
            </a: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女</a:t>
            </a: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Birthday datetime,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Dno varchar(20),</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Pno varchar(10),</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Tel char(11) UNIQUE,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Email varchar(40) UNIQUE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2850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4</a:t>
            </a:r>
            <a:r>
              <a:rPr lang="zh-CN" altLang="zh-CN" dirty="0"/>
              <a:t>）创建数据表“</a:t>
            </a:r>
            <a:r>
              <a:rPr lang="en-US" altLang="zh-CN" dirty="0"/>
              <a:t>Class</a:t>
            </a:r>
            <a:r>
              <a:rPr lang="zh-CN" altLang="zh-CN" dirty="0"/>
              <a:t>”，输入的</a:t>
            </a:r>
            <a:r>
              <a:rPr lang="en-US" altLang="zh-CN" dirty="0"/>
              <a:t>SQL</a:t>
            </a:r>
            <a:r>
              <a:rPr lang="zh-CN" altLang="zh-CN" dirty="0"/>
              <a:t>语句如下：</a:t>
            </a:r>
          </a:p>
        </p:txBody>
      </p:sp>
      <p:sp>
        <p:nvSpPr>
          <p:cNvPr id="11" name="矩形 10"/>
          <p:cNvSpPr/>
          <p:nvPr/>
        </p:nvSpPr>
        <p:spPr>
          <a:xfrm>
            <a:off x="3058973" y="2470206"/>
            <a:ext cx="5885489" cy="276298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mysql&gt; CREATE TABLE Class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Classno char(4) PRIMARY KEY,</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Classname char(16) NOT NULL,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Num int,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Charge varchar(20)</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3384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5</a:t>
            </a:r>
            <a:r>
              <a:rPr lang="zh-CN" altLang="zh-CN" dirty="0"/>
              <a:t>）创建数据表“</a:t>
            </a:r>
            <a:r>
              <a:rPr lang="en-US" altLang="zh-CN" dirty="0" err="1"/>
              <a:t>StuCourse</a:t>
            </a:r>
            <a:r>
              <a:rPr lang="zh-CN" altLang="zh-CN" dirty="0"/>
              <a:t>”，输入的</a:t>
            </a:r>
            <a:r>
              <a:rPr lang="en-US" altLang="zh-CN" dirty="0"/>
              <a:t>SQL</a:t>
            </a:r>
            <a:r>
              <a:rPr lang="zh-CN" altLang="zh-CN" dirty="0"/>
              <a:t>语句如下：</a:t>
            </a:r>
          </a:p>
        </p:txBody>
      </p:sp>
      <p:sp>
        <p:nvSpPr>
          <p:cNvPr id="10" name="矩形 9"/>
          <p:cNvSpPr/>
          <p:nvPr/>
        </p:nvSpPr>
        <p:spPr>
          <a:xfrm>
            <a:off x="2707365" y="2276517"/>
            <a:ext cx="6962728" cy="400306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mysql&gt; CREATE TABLE StuCourse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Sno char(8) NOT NULL,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Cno char(5) NOT NULL,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Score tinyint,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PRIMARY KEY(Sno,Cno),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FK_Sno FOREIGN KEY(Sno)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REFERENCES Student(Sno),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FK_Cno FOREIGN KEY(Cno)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REFERENCES Course(Cno)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75522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E3EB1709-6D20-4440-8800-976CC5E9712E}"/>
              </a:ext>
            </a:extLst>
          </p:cNvPr>
          <p:cNvSpPr/>
          <p:nvPr/>
        </p:nvSpPr>
        <p:spPr>
          <a:xfrm>
            <a:off x="1055688" y="1619896"/>
            <a:ext cx="9892060"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6</a:t>
            </a:r>
            <a:r>
              <a:rPr lang="zh-CN" altLang="zh-CN" dirty="0"/>
              <a:t>）创建数据表“</a:t>
            </a:r>
            <a:r>
              <a:rPr lang="en-US" altLang="zh-CN" dirty="0" err="1"/>
              <a:t>TeaCourse</a:t>
            </a:r>
            <a:r>
              <a:rPr lang="zh-CN" altLang="zh-CN" dirty="0"/>
              <a:t>”，输入的</a:t>
            </a:r>
            <a:r>
              <a:rPr lang="en-US" altLang="zh-CN" dirty="0"/>
              <a:t>SQL</a:t>
            </a:r>
            <a:r>
              <a:rPr lang="zh-CN" altLang="zh-CN" dirty="0"/>
              <a:t>语句如下：</a:t>
            </a:r>
          </a:p>
        </p:txBody>
      </p:sp>
      <p:sp>
        <p:nvSpPr>
          <p:cNvPr id="11" name="矩形 10"/>
          <p:cNvSpPr/>
          <p:nvPr/>
        </p:nvSpPr>
        <p:spPr>
          <a:xfrm>
            <a:off x="1666533" y="2276517"/>
            <a:ext cx="8670370" cy="413599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&gt; CREATE TABLE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TeaCourse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Tno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char(8) NOT NULL,</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char(4) NOT NULL,</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char(5) NOT NULL,</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Semester char(6),</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Schoolyear</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char(10),</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PRIMARY KEY(</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Tno,Classno,Cno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FK_Tno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FOREIGN KEY(</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Tno</a:t>
            </a:r>
            <a:r>
              <a:rPr lang="en-US" sz="1600" kern="0" dirty="0" smtClea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REFERENCES Teacher(</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Tno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FK_Classno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FOREIGN KEY(</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smtClea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REFERENCES Class(</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CONSTRAINT </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FK_Cno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FOREIGN KEY(</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smtClea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REFERENCES Course(</a:t>
            </a:r>
            <a:r>
              <a:rPr lang="en-US" sz="1600" kern="0" dirty="0" err="1">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639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51725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840579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461344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a:t>
            </a:r>
            <a:r>
              <a:rPr lang="en-US" altLang="zh-CN" b="1" dirty="0"/>
              <a:t>TIME</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TIME</a:t>
            </a:r>
            <a:r>
              <a:rPr lang="zh-CN" altLang="zh-CN" dirty="0"/>
              <a:t>类型用于只需要时间信息的值，在存储时需要</a:t>
            </a:r>
            <a:r>
              <a:rPr lang="en-US" altLang="zh-CN" dirty="0"/>
              <a:t>3</a:t>
            </a:r>
            <a:r>
              <a:rPr lang="zh-CN" altLang="zh-CN" dirty="0"/>
              <a:t>个</a:t>
            </a:r>
            <a:r>
              <a:rPr lang="zh-CN" altLang="zh-CN" dirty="0" smtClean="0"/>
              <a:t>字节</a:t>
            </a:r>
            <a:r>
              <a:rPr lang="zh-CN" altLang="en-US" dirty="0" smtClean="0"/>
              <a:t>，</a:t>
            </a:r>
            <a:r>
              <a:rPr lang="zh-CN" altLang="zh-CN" dirty="0" smtClean="0"/>
              <a:t>格式</a:t>
            </a:r>
            <a:r>
              <a:rPr lang="zh-CN" altLang="zh-CN" dirty="0"/>
              <a:t>为</a:t>
            </a:r>
            <a:r>
              <a:rPr lang="en-US" altLang="zh-CN" dirty="0"/>
              <a:t>HH:MM:SS</a:t>
            </a:r>
            <a:r>
              <a:rPr lang="zh-CN" altLang="zh-CN" dirty="0"/>
              <a:t>，</a:t>
            </a:r>
            <a:r>
              <a:rPr lang="en-US" altLang="zh-CN" dirty="0"/>
              <a:t>HH</a:t>
            </a:r>
            <a:r>
              <a:rPr lang="zh-CN" altLang="zh-CN" dirty="0"/>
              <a:t>表示小时，</a:t>
            </a:r>
            <a:r>
              <a:rPr lang="en-US" altLang="zh-CN" dirty="0"/>
              <a:t>MM</a:t>
            </a:r>
            <a:r>
              <a:rPr lang="zh-CN" altLang="zh-CN" dirty="0"/>
              <a:t>表示分钟，</a:t>
            </a:r>
            <a:r>
              <a:rPr lang="en-US" altLang="zh-CN" dirty="0"/>
              <a:t>SS</a:t>
            </a:r>
            <a:r>
              <a:rPr lang="zh-CN" altLang="zh-CN" dirty="0"/>
              <a:t>表示秒</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TIME</a:t>
            </a:r>
            <a:r>
              <a:rPr lang="zh-CN" altLang="zh-CN" dirty="0"/>
              <a:t>类型的取值范围为</a:t>
            </a:r>
            <a:r>
              <a:rPr lang="en-US" altLang="zh-CN" dirty="0"/>
              <a:t>-838</a:t>
            </a:r>
            <a:r>
              <a:rPr lang="zh-CN" altLang="zh-CN" dirty="0"/>
              <a:t>：</a:t>
            </a:r>
            <a:r>
              <a:rPr lang="en-US" altLang="zh-CN" dirty="0"/>
              <a:t>59</a:t>
            </a:r>
            <a:r>
              <a:rPr lang="zh-CN" altLang="zh-CN" dirty="0"/>
              <a:t>：</a:t>
            </a:r>
            <a:r>
              <a:rPr lang="en-US" altLang="zh-CN" dirty="0"/>
              <a:t>59</a:t>
            </a:r>
            <a:r>
              <a:rPr lang="zh-CN" altLang="zh-CN" dirty="0"/>
              <a:t>～</a:t>
            </a:r>
            <a:r>
              <a:rPr lang="en-US" altLang="zh-CN" dirty="0"/>
              <a:t>838</a:t>
            </a:r>
            <a:r>
              <a:rPr lang="zh-CN" altLang="zh-CN" dirty="0"/>
              <a:t>：</a:t>
            </a:r>
            <a:r>
              <a:rPr lang="en-US" altLang="zh-CN" dirty="0"/>
              <a:t>59</a:t>
            </a:r>
            <a:r>
              <a:rPr lang="zh-CN" altLang="zh-CN" dirty="0"/>
              <a:t>：</a:t>
            </a:r>
            <a:r>
              <a:rPr lang="en-US" altLang="zh-CN" dirty="0"/>
              <a:t>59</a:t>
            </a:r>
            <a:r>
              <a:rPr lang="zh-CN" altLang="zh-CN" dirty="0"/>
              <a:t>，小时部分如此大的原因是</a:t>
            </a:r>
            <a:r>
              <a:rPr lang="en-US" altLang="zh-CN" dirty="0"/>
              <a:t>TIME</a:t>
            </a:r>
            <a:r>
              <a:rPr lang="zh-CN" altLang="zh-CN" dirty="0"/>
              <a:t>类型不仅可以用于表示一天的时间（必须小于</a:t>
            </a:r>
            <a:r>
              <a:rPr lang="en-US" altLang="zh-CN" dirty="0"/>
              <a:t>24</a:t>
            </a:r>
            <a:r>
              <a:rPr lang="zh-CN" altLang="zh-CN" dirty="0"/>
              <a:t>小时），还可能是某个事件过去的时间或两个事件之间的时间间隔（可大于</a:t>
            </a:r>
            <a:r>
              <a:rPr lang="en-US" altLang="zh-CN" dirty="0"/>
              <a:t>24</a:t>
            </a:r>
            <a:r>
              <a:rPr lang="zh-CN" altLang="zh-CN" dirty="0"/>
              <a:t>小时，或者甚至为负）</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可以</a:t>
            </a:r>
            <a:r>
              <a:rPr lang="zh-CN" altLang="zh-CN" dirty="0"/>
              <a:t>使用各种格式指定</a:t>
            </a:r>
            <a:r>
              <a:rPr lang="en-US" altLang="zh-CN" dirty="0"/>
              <a:t>TIME</a:t>
            </a:r>
            <a:r>
              <a:rPr lang="zh-CN" altLang="zh-CN" dirty="0"/>
              <a:t>值，如</a:t>
            </a:r>
            <a:r>
              <a:rPr lang="en-US" altLang="zh-CN" dirty="0"/>
              <a:t>'D HH</a:t>
            </a:r>
            <a:r>
              <a:rPr lang="zh-CN" altLang="zh-CN" dirty="0"/>
              <a:t>：</a:t>
            </a:r>
            <a:r>
              <a:rPr lang="en-US" altLang="zh-CN" dirty="0"/>
              <a:t>MM</a:t>
            </a:r>
            <a:r>
              <a:rPr lang="zh-CN" altLang="zh-CN" dirty="0"/>
              <a:t>：</a:t>
            </a:r>
            <a:r>
              <a:rPr lang="en-US" altLang="zh-CN" dirty="0"/>
              <a:t>SS'</a:t>
            </a:r>
            <a:r>
              <a:rPr lang="zh-CN" altLang="zh-CN" dirty="0"/>
              <a:t>格式的字符串或</a:t>
            </a:r>
            <a:r>
              <a:rPr lang="en-US" altLang="zh-CN" dirty="0"/>
              <a:t>'HH</a:t>
            </a:r>
            <a:r>
              <a:rPr lang="zh-CN" altLang="zh-CN" dirty="0"/>
              <a:t>：</a:t>
            </a:r>
            <a:r>
              <a:rPr lang="en-US" altLang="zh-CN" dirty="0"/>
              <a:t>MM</a:t>
            </a:r>
            <a:r>
              <a:rPr lang="zh-CN" altLang="zh-CN" dirty="0"/>
              <a:t>：</a:t>
            </a:r>
            <a:r>
              <a:rPr lang="en-US" altLang="zh-CN" dirty="0"/>
              <a:t>SS'</a:t>
            </a:r>
            <a:r>
              <a:rPr lang="zh-CN" altLang="zh-CN" dirty="0"/>
              <a:t>、</a:t>
            </a:r>
            <a:r>
              <a:rPr lang="en-US" altLang="zh-CN" dirty="0"/>
              <a:t>'HH</a:t>
            </a:r>
            <a:r>
              <a:rPr lang="zh-CN" altLang="zh-CN" dirty="0"/>
              <a:t>：</a:t>
            </a:r>
            <a:r>
              <a:rPr lang="en-US" altLang="zh-CN" dirty="0"/>
              <a:t>MM'</a:t>
            </a:r>
            <a:r>
              <a:rPr lang="zh-CN" altLang="zh-CN" dirty="0"/>
              <a:t>、</a:t>
            </a:r>
            <a:r>
              <a:rPr lang="en-US" altLang="zh-CN" dirty="0"/>
              <a:t>'D HH'</a:t>
            </a:r>
            <a:r>
              <a:rPr lang="zh-CN" altLang="zh-CN" dirty="0"/>
              <a:t>或</a:t>
            </a:r>
            <a:r>
              <a:rPr lang="en-US" altLang="zh-CN" dirty="0"/>
              <a:t>'SS'</a:t>
            </a:r>
            <a:r>
              <a:rPr lang="zh-CN" altLang="zh-CN" dirty="0" smtClean="0"/>
              <a:t>等“非严格”</a:t>
            </a:r>
            <a:r>
              <a:rPr lang="zh-CN" altLang="zh-CN" dirty="0"/>
              <a:t>语法，这里的</a:t>
            </a:r>
            <a:r>
              <a:rPr lang="en-US" altLang="zh-CN" dirty="0"/>
              <a:t>D</a:t>
            </a:r>
            <a:r>
              <a:rPr lang="zh-CN" altLang="zh-CN" dirty="0"/>
              <a:t>表示日，可取</a:t>
            </a:r>
            <a:r>
              <a:rPr lang="en-US" altLang="zh-CN" dirty="0"/>
              <a:t>0</a:t>
            </a:r>
            <a:r>
              <a:rPr lang="zh-CN" altLang="zh-CN" dirty="0"/>
              <a:t>～</a:t>
            </a:r>
            <a:r>
              <a:rPr lang="en-US" altLang="zh-CN" dirty="0"/>
              <a:t>34</a:t>
            </a:r>
            <a:r>
              <a:rPr lang="zh-CN" altLang="zh-CN" dirty="0"/>
              <a:t>之间的值。在插入数据库时，</a:t>
            </a:r>
            <a:r>
              <a:rPr lang="en-US" altLang="zh-CN" dirty="0"/>
              <a:t>D</a:t>
            </a:r>
            <a:r>
              <a:rPr lang="zh-CN" altLang="zh-CN" dirty="0"/>
              <a:t>会被转换为小时保存，格式为“</a:t>
            </a:r>
            <a:r>
              <a:rPr lang="en-US" altLang="zh-CN" dirty="0"/>
              <a:t>D*24+HH</a:t>
            </a:r>
            <a:r>
              <a:rPr lang="zh-CN" altLang="zh-CN" dirty="0"/>
              <a:t>”。</a:t>
            </a:r>
            <a:r>
              <a:rPr lang="en-US" altLang="zh-CN" dirty="0"/>
              <a:t>'HHMMSS'</a:t>
            </a:r>
            <a:r>
              <a:rPr lang="zh-CN" altLang="zh-CN" dirty="0"/>
              <a:t>格式、没有间隔符的字符串或者</a:t>
            </a:r>
            <a:r>
              <a:rPr lang="en-US" altLang="zh-CN" dirty="0"/>
              <a:t>HHMMSS</a:t>
            </a:r>
            <a:r>
              <a:rPr lang="zh-CN" altLang="zh-CN" dirty="0"/>
              <a:t>格式的数值，系统会假定是有意义的时间进行理解，例如，</a:t>
            </a:r>
            <a:r>
              <a:rPr lang="en-US" altLang="zh-CN" dirty="0"/>
              <a:t>'101112'</a:t>
            </a:r>
            <a:r>
              <a:rPr lang="zh-CN" altLang="zh-CN" dirty="0"/>
              <a:t>被理解为</a:t>
            </a:r>
            <a:r>
              <a:rPr lang="en-US" altLang="zh-CN" dirty="0"/>
              <a:t>'10</a:t>
            </a:r>
            <a:r>
              <a:rPr lang="zh-CN" altLang="zh-CN" dirty="0"/>
              <a:t>：</a:t>
            </a:r>
            <a:r>
              <a:rPr lang="en-US" altLang="zh-CN" dirty="0"/>
              <a:t>11</a:t>
            </a:r>
            <a:r>
              <a:rPr lang="zh-CN" altLang="zh-CN" dirty="0"/>
              <a:t>：</a:t>
            </a:r>
            <a:r>
              <a:rPr lang="en-US" altLang="zh-CN" dirty="0"/>
              <a:t>12'</a:t>
            </a:r>
            <a:r>
              <a:rPr lang="zh-CN" altLang="zh-CN" dirty="0"/>
              <a:t>，但是</a:t>
            </a:r>
            <a:r>
              <a:rPr lang="en-US" altLang="zh-CN" dirty="0"/>
              <a:t>'106112'</a:t>
            </a:r>
            <a:r>
              <a:rPr lang="zh-CN" altLang="zh-CN" dirty="0"/>
              <a:t>是不合法的（它有一个没有意义的分钟部分），在存储时将变为</a:t>
            </a:r>
            <a:r>
              <a:rPr lang="en-US" altLang="zh-CN" dirty="0"/>
              <a:t>00</a:t>
            </a:r>
            <a:r>
              <a:rPr lang="zh-CN" altLang="zh-CN" dirty="0"/>
              <a:t>：</a:t>
            </a:r>
            <a:r>
              <a:rPr lang="en-US" altLang="zh-CN" dirty="0"/>
              <a:t>00</a:t>
            </a:r>
            <a:r>
              <a:rPr lang="zh-CN" altLang="zh-CN" dirty="0"/>
              <a:t>：</a:t>
            </a:r>
            <a:r>
              <a:rPr lang="en-US" altLang="zh-CN" dirty="0"/>
              <a:t>00</a:t>
            </a:r>
            <a:r>
              <a:rPr lang="zh-CN"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713402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507831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a:t>
            </a:r>
            <a:r>
              <a:rPr lang="en-US" altLang="zh-CN" b="1" dirty="0"/>
              <a:t>DATE</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DATE</a:t>
            </a:r>
            <a:r>
              <a:rPr lang="zh-CN" altLang="zh-CN" dirty="0"/>
              <a:t>类型用于仅需要日期值时，没有时间部分，在存储时需要</a:t>
            </a:r>
            <a:r>
              <a:rPr lang="en-US" altLang="zh-CN" dirty="0"/>
              <a:t>3</a:t>
            </a:r>
            <a:r>
              <a:rPr lang="zh-CN" altLang="zh-CN" dirty="0"/>
              <a:t>个字节。格式为</a:t>
            </a:r>
            <a:r>
              <a:rPr lang="en-US" altLang="zh-CN" dirty="0"/>
              <a:t>'YYYY-MM-DD'</a:t>
            </a:r>
            <a:r>
              <a:rPr lang="zh-CN" altLang="zh-CN" dirty="0"/>
              <a:t>，其中</a:t>
            </a:r>
            <a:r>
              <a:rPr lang="en-US" altLang="zh-CN" dirty="0"/>
              <a:t>YYYY</a:t>
            </a:r>
            <a:r>
              <a:rPr lang="zh-CN" altLang="zh-CN" dirty="0"/>
              <a:t>表示年，</a:t>
            </a:r>
            <a:r>
              <a:rPr lang="en-US" altLang="zh-CN" dirty="0"/>
              <a:t>MM</a:t>
            </a:r>
            <a:r>
              <a:rPr lang="zh-CN" altLang="zh-CN" dirty="0"/>
              <a:t>表示月，</a:t>
            </a:r>
            <a:r>
              <a:rPr lang="en-US" altLang="zh-CN" dirty="0"/>
              <a:t>DD</a:t>
            </a:r>
            <a:r>
              <a:rPr lang="zh-CN" altLang="zh-CN" dirty="0"/>
              <a:t>表示日</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给</a:t>
            </a:r>
            <a:r>
              <a:rPr lang="en-US" altLang="zh-CN" dirty="0"/>
              <a:t>DATE</a:t>
            </a:r>
            <a:r>
              <a:rPr lang="zh-CN" altLang="zh-CN" dirty="0" smtClean="0"/>
              <a:t>类型字段</a:t>
            </a:r>
            <a:r>
              <a:rPr lang="zh-CN" altLang="zh-CN" dirty="0"/>
              <a:t>赋值时，可以使用字符串类型或者数字类型的数据插入，只要符合</a:t>
            </a:r>
            <a:r>
              <a:rPr lang="en-US" altLang="zh-CN" dirty="0"/>
              <a:t>DATE</a:t>
            </a:r>
            <a:r>
              <a:rPr lang="zh-CN" altLang="zh-CN" dirty="0"/>
              <a:t>的日期格式即可</a:t>
            </a:r>
            <a:r>
              <a:rPr lang="zh-CN" altLang="zh-CN" dirty="0" smtClean="0"/>
              <a:t>。以</a:t>
            </a:r>
            <a:r>
              <a:rPr lang="en-US" altLang="zh-CN" dirty="0"/>
              <a:t>'YYYY-MM-DD'</a:t>
            </a:r>
            <a:r>
              <a:rPr lang="zh-CN" altLang="zh-CN" dirty="0"/>
              <a:t>或者</a:t>
            </a:r>
            <a:r>
              <a:rPr lang="en-US" altLang="zh-CN" dirty="0"/>
              <a:t>'YYYYMMDD'</a:t>
            </a:r>
            <a:r>
              <a:rPr lang="zh-CN" altLang="zh-CN" dirty="0"/>
              <a:t>字符中格式表示的日期，取值范围为</a:t>
            </a:r>
            <a:r>
              <a:rPr lang="en-US" altLang="zh-CN" dirty="0"/>
              <a:t>'1000-01-01'</a:t>
            </a:r>
            <a:r>
              <a:rPr lang="zh-CN" altLang="zh-CN" dirty="0"/>
              <a:t>～</a:t>
            </a:r>
            <a:r>
              <a:rPr lang="en-US" altLang="zh-CN" dirty="0"/>
              <a:t>'9999-12-3'</a:t>
            </a:r>
            <a:r>
              <a:rPr lang="zh-CN" altLang="zh-CN" dirty="0"/>
              <a:t>，例如输入</a:t>
            </a:r>
            <a:r>
              <a:rPr lang="en-US" altLang="zh-CN" dirty="0"/>
              <a:t>'2015-12-31'</a:t>
            </a:r>
            <a:r>
              <a:rPr lang="zh-CN" altLang="zh-CN" dirty="0"/>
              <a:t>或者</a:t>
            </a:r>
            <a:r>
              <a:rPr lang="en-US" altLang="zh-CN" dirty="0"/>
              <a:t>'20151231'</a:t>
            </a:r>
            <a:r>
              <a:rPr lang="zh-CN" altLang="zh-CN" dirty="0"/>
              <a:t>，插入数据库的日期为</a:t>
            </a:r>
            <a:r>
              <a:rPr lang="en-US" altLang="zh-CN" dirty="0"/>
              <a:t>2015-12-31</a:t>
            </a:r>
            <a:r>
              <a:rPr lang="zh-CN" altLang="zh-CN" dirty="0"/>
              <a:t>。以</a:t>
            </a:r>
            <a:r>
              <a:rPr lang="en-US" altLang="zh-CN" dirty="0"/>
              <a:t>'YY-MM-DD'</a:t>
            </a:r>
            <a:r>
              <a:rPr lang="zh-CN" altLang="zh-CN" dirty="0"/>
              <a:t>字符串格式表示日期，在这里</a:t>
            </a:r>
            <a:r>
              <a:rPr lang="en-US" altLang="zh-CN" dirty="0"/>
              <a:t>YY</a:t>
            </a:r>
            <a:r>
              <a:rPr lang="zh-CN" altLang="zh-CN" dirty="0"/>
              <a:t>表示两位的年值，</a:t>
            </a:r>
            <a:r>
              <a:rPr lang="en-US" altLang="zh-CN" dirty="0"/>
              <a:t>MySQL</a:t>
            </a:r>
            <a:r>
              <a:rPr lang="zh-CN" altLang="zh-CN" dirty="0"/>
              <a:t>解释两位年值的规则：</a:t>
            </a:r>
            <a:r>
              <a:rPr lang="en-US" altLang="zh-CN" dirty="0"/>
              <a:t>'00</a:t>
            </a:r>
            <a:r>
              <a:rPr lang="zh-CN" altLang="zh-CN" dirty="0"/>
              <a:t>～</a:t>
            </a:r>
            <a:r>
              <a:rPr lang="en-US" altLang="zh-CN" dirty="0"/>
              <a:t>69'</a:t>
            </a:r>
            <a:r>
              <a:rPr lang="zh-CN" altLang="zh-CN" dirty="0"/>
              <a:t>范围的年值转换为</a:t>
            </a:r>
            <a:r>
              <a:rPr lang="en-US" altLang="zh-CN" dirty="0"/>
              <a:t>'2000~2069'</a:t>
            </a:r>
            <a:r>
              <a:rPr lang="zh-CN" altLang="zh-CN" dirty="0"/>
              <a:t>，</a:t>
            </a:r>
            <a:r>
              <a:rPr lang="en-US" altLang="zh-CN" dirty="0"/>
              <a:t>'70~99' </a:t>
            </a:r>
            <a:r>
              <a:rPr lang="zh-CN" altLang="zh-CN" dirty="0"/>
              <a:t>范围的年值转换为</a:t>
            </a:r>
            <a:r>
              <a:rPr lang="en-US" altLang="zh-CN" dirty="0"/>
              <a:t>'1970</a:t>
            </a:r>
            <a:r>
              <a:rPr lang="zh-CN" altLang="zh-CN" dirty="0"/>
              <a:t>～</a:t>
            </a:r>
            <a:r>
              <a:rPr lang="en-US" altLang="zh-CN" dirty="0"/>
              <a:t>1999'</a:t>
            </a:r>
            <a:r>
              <a:rPr lang="zh-CN" altLang="zh-CN" dirty="0"/>
              <a:t>。例如，输入</a:t>
            </a:r>
            <a:r>
              <a:rPr lang="en-US" altLang="zh-CN" dirty="0"/>
              <a:t>'15-12-31'</a:t>
            </a:r>
            <a:r>
              <a:rPr lang="zh-CN" altLang="zh-CN" dirty="0"/>
              <a:t>，插入数据库的日期为</a:t>
            </a:r>
            <a:r>
              <a:rPr lang="en-US" altLang="zh-CN" dirty="0"/>
              <a:t>2015-12-31</a:t>
            </a:r>
            <a:r>
              <a:rPr lang="zh-CN" altLang="zh-CN" dirty="0"/>
              <a:t>；输入</a:t>
            </a:r>
            <a:r>
              <a:rPr lang="en-US" altLang="zh-CN" dirty="0"/>
              <a:t>'991231'</a:t>
            </a:r>
            <a:r>
              <a:rPr lang="zh-CN" altLang="zh-CN" dirty="0"/>
              <a:t>，插入数据库的日期为</a:t>
            </a:r>
            <a:r>
              <a:rPr lang="en-US" altLang="zh-CN" dirty="0"/>
              <a:t>1999-12-31</a:t>
            </a:r>
            <a:r>
              <a:rPr lang="zh-CN" altLang="zh-CN" dirty="0"/>
              <a:t>。以</a:t>
            </a:r>
            <a:r>
              <a:rPr lang="en-US" altLang="zh-CN" dirty="0"/>
              <a:t>YYMMDD</a:t>
            </a:r>
            <a:r>
              <a:rPr lang="zh-CN" altLang="zh-CN" dirty="0"/>
              <a:t>数字格式表示的日期，与前面相似，</a:t>
            </a:r>
            <a:r>
              <a:rPr lang="en-US" altLang="zh-CN" dirty="0"/>
              <a:t>00~69</a:t>
            </a:r>
            <a:r>
              <a:rPr lang="zh-CN" altLang="zh-CN" dirty="0"/>
              <a:t>范围的年值转换为</a:t>
            </a:r>
            <a:r>
              <a:rPr lang="en-US" altLang="zh-CN" dirty="0"/>
              <a:t>2000</a:t>
            </a:r>
            <a:r>
              <a:rPr lang="zh-CN" altLang="zh-CN" dirty="0"/>
              <a:t>～</a:t>
            </a:r>
            <a:r>
              <a:rPr lang="en-US" altLang="zh-CN" dirty="0"/>
              <a:t>2069</a:t>
            </a:r>
            <a:r>
              <a:rPr lang="zh-CN" altLang="zh-CN" dirty="0"/>
              <a:t>，</a:t>
            </a:r>
            <a:r>
              <a:rPr lang="en-US" altLang="zh-CN" dirty="0"/>
              <a:t>70</a:t>
            </a:r>
            <a:r>
              <a:rPr lang="zh-CN" altLang="zh-CN" dirty="0"/>
              <a:t>～</a:t>
            </a:r>
            <a:r>
              <a:rPr lang="en-US" altLang="zh-CN" dirty="0"/>
              <a:t>99</a:t>
            </a:r>
            <a:r>
              <a:rPr lang="zh-CN" altLang="zh-CN" dirty="0"/>
              <a:t>范围的年值转换为</a:t>
            </a:r>
            <a:r>
              <a:rPr lang="en-US" altLang="zh-CN" dirty="0"/>
              <a:t>1970</a:t>
            </a:r>
            <a:r>
              <a:rPr lang="zh-CN" altLang="zh-CN" dirty="0"/>
              <a:t>～</a:t>
            </a:r>
            <a:r>
              <a:rPr lang="en-US" altLang="zh-CN" dirty="0"/>
              <a:t>1999</a:t>
            </a:r>
            <a:r>
              <a:rPr lang="zh-CN" altLang="zh-CN" dirty="0"/>
              <a:t>。例如，输入</a:t>
            </a:r>
            <a:r>
              <a:rPr lang="en-US" altLang="zh-CN" dirty="0"/>
              <a:t>151231</a:t>
            </a:r>
            <a:r>
              <a:rPr lang="zh-CN" altLang="zh-CN" dirty="0"/>
              <a:t>，插入数据库的日期为</a:t>
            </a:r>
            <a:r>
              <a:rPr lang="en-US" altLang="zh-CN" dirty="0"/>
              <a:t>2015-12-31</a:t>
            </a:r>
            <a:r>
              <a:rPr lang="zh-CN" altLang="zh-CN" dirty="0"/>
              <a:t>，输入</a:t>
            </a:r>
            <a:r>
              <a:rPr lang="en-US" altLang="zh-CN" dirty="0"/>
              <a:t>991231</a:t>
            </a:r>
            <a:r>
              <a:rPr lang="zh-CN" altLang="zh-CN" dirty="0"/>
              <a:t>，插入数据库的日期为</a:t>
            </a:r>
            <a:r>
              <a:rPr lang="en-US" altLang="zh-CN" dirty="0"/>
              <a:t>1999-12-31</a:t>
            </a:r>
            <a:r>
              <a:rPr lang="zh-CN"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1461979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383181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a:t>
            </a:r>
            <a:r>
              <a:rPr lang="en-US" altLang="zh-CN" b="1" dirty="0"/>
              <a:t>DATETIME</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DATETIME</a:t>
            </a:r>
            <a:r>
              <a:rPr lang="zh-CN" altLang="zh-CN" dirty="0"/>
              <a:t>类型用于需要同时包含日期和时间信息的值，在存储时需要</a:t>
            </a:r>
            <a:r>
              <a:rPr lang="en-US" altLang="zh-CN" dirty="0"/>
              <a:t>8</a:t>
            </a:r>
            <a:r>
              <a:rPr lang="zh-CN" altLang="zh-CN" dirty="0"/>
              <a:t>个字节。格式为</a:t>
            </a:r>
            <a:r>
              <a:rPr lang="en-US" altLang="zh-CN" dirty="0"/>
              <a:t>'YYYY-MM-DD HH</a:t>
            </a:r>
            <a:r>
              <a:rPr lang="zh-CN" altLang="zh-CN" dirty="0"/>
              <a:t>：</a:t>
            </a:r>
            <a:r>
              <a:rPr lang="en-US" altLang="zh-CN" dirty="0"/>
              <a:t>MM</a:t>
            </a:r>
            <a:r>
              <a:rPr lang="zh-CN" altLang="zh-CN" dirty="0"/>
              <a:t>：</a:t>
            </a:r>
            <a:r>
              <a:rPr lang="en-US" altLang="zh-CN" dirty="0"/>
              <a:t>SS'</a:t>
            </a:r>
            <a:r>
              <a:rPr lang="zh-CN" altLang="zh-CN" dirty="0"/>
              <a:t>，其中</a:t>
            </a:r>
            <a:r>
              <a:rPr lang="en-US" altLang="zh-CN" dirty="0"/>
              <a:t>YYYY</a:t>
            </a:r>
            <a:r>
              <a:rPr lang="zh-CN" altLang="zh-CN" dirty="0"/>
              <a:t>表示年，</a:t>
            </a:r>
            <a:r>
              <a:rPr lang="en-US" altLang="zh-CN" dirty="0"/>
              <a:t>MM</a:t>
            </a:r>
            <a:r>
              <a:rPr lang="zh-CN" altLang="zh-CN" dirty="0"/>
              <a:t>表示月，</a:t>
            </a:r>
            <a:r>
              <a:rPr lang="en-US" altLang="zh-CN" dirty="0"/>
              <a:t>DD</a:t>
            </a:r>
            <a:r>
              <a:rPr lang="zh-CN" altLang="zh-CN" dirty="0"/>
              <a:t>表示日，</a:t>
            </a:r>
            <a:r>
              <a:rPr lang="en-US" altLang="zh-CN" dirty="0"/>
              <a:t>HH</a:t>
            </a:r>
            <a:r>
              <a:rPr lang="zh-CN" altLang="zh-CN" dirty="0"/>
              <a:t>表示小时，</a:t>
            </a:r>
            <a:r>
              <a:rPr lang="en-US" altLang="zh-CN" dirty="0"/>
              <a:t>MM</a:t>
            </a:r>
            <a:r>
              <a:rPr lang="zh-CN" altLang="zh-CN" dirty="0"/>
              <a:t>表示分钟，</a:t>
            </a:r>
            <a:r>
              <a:rPr lang="en-US" altLang="zh-CN" dirty="0"/>
              <a:t>SS</a:t>
            </a:r>
            <a:r>
              <a:rPr lang="zh-CN" altLang="zh-CN" dirty="0"/>
              <a:t>表示秒。</a:t>
            </a:r>
          </a:p>
          <a:p>
            <a:pPr marL="285750" indent="-285750" algn="just">
              <a:lnSpc>
                <a:spcPct val="150000"/>
              </a:lnSpc>
              <a:buFont typeface="Arial" panose="020B0604020202020204" pitchFamily="34" charset="0"/>
              <a:buChar char="•"/>
            </a:pPr>
            <a:r>
              <a:rPr lang="zh-CN" altLang="zh-CN" dirty="0"/>
              <a:t>在给</a:t>
            </a:r>
            <a:r>
              <a:rPr lang="en-US" altLang="zh-CN" dirty="0"/>
              <a:t>DATETIME</a:t>
            </a:r>
            <a:r>
              <a:rPr lang="zh-CN" altLang="zh-CN" dirty="0"/>
              <a:t>类型的字段赋值时，可以使用字符串类型或者数字类型的数据插入，只要符合</a:t>
            </a:r>
            <a:r>
              <a:rPr lang="en-US" altLang="zh-CN" dirty="0"/>
              <a:t>DATETIME</a:t>
            </a:r>
            <a:r>
              <a:rPr lang="zh-CN" altLang="zh-CN" dirty="0"/>
              <a:t>的日期格式即可。以</a:t>
            </a:r>
            <a:r>
              <a:rPr lang="en-US" altLang="zh-CN" dirty="0"/>
              <a:t>'YYYY-MM-DD HH</a:t>
            </a:r>
            <a:r>
              <a:rPr lang="zh-CN" altLang="zh-CN" dirty="0"/>
              <a:t>：</a:t>
            </a:r>
            <a:r>
              <a:rPr lang="en-US" altLang="zh-CN" dirty="0"/>
              <a:t>MM</a:t>
            </a:r>
            <a:r>
              <a:rPr lang="zh-CN" altLang="zh-CN" dirty="0"/>
              <a:t>：</a:t>
            </a:r>
            <a:r>
              <a:rPr lang="en-US" altLang="zh-CN" dirty="0"/>
              <a:t>SS'</a:t>
            </a:r>
            <a:r>
              <a:rPr lang="zh-CN" altLang="zh-CN" dirty="0"/>
              <a:t>或者</a:t>
            </a:r>
            <a:r>
              <a:rPr lang="en-US" altLang="zh-CN" dirty="0"/>
              <a:t>'YYYYMMDDHHMMSS'</a:t>
            </a:r>
            <a:r>
              <a:rPr lang="zh-CN" altLang="zh-CN" dirty="0"/>
              <a:t>字符串格式表示的日期，取值范围为</a:t>
            </a:r>
            <a:r>
              <a:rPr lang="en-US" altLang="zh-CN" dirty="0"/>
              <a:t>'1000-01-01 00</a:t>
            </a:r>
            <a:r>
              <a:rPr lang="zh-CN" altLang="zh-CN" dirty="0"/>
              <a:t>：</a:t>
            </a:r>
            <a:r>
              <a:rPr lang="en-US" altLang="zh-CN" dirty="0"/>
              <a:t>00</a:t>
            </a:r>
            <a:r>
              <a:rPr lang="zh-CN" altLang="zh-CN" dirty="0"/>
              <a:t>：</a:t>
            </a:r>
            <a:r>
              <a:rPr lang="en-US" altLang="zh-CN" dirty="0"/>
              <a:t>00'</a:t>
            </a:r>
            <a:r>
              <a:rPr lang="zh-CN" altLang="zh-CN" dirty="0"/>
              <a:t>～</a:t>
            </a:r>
            <a:r>
              <a:rPr lang="en-US" altLang="zh-CN" dirty="0"/>
              <a:t>'9999-12-3 23</a:t>
            </a:r>
            <a:r>
              <a:rPr lang="zh-CN" altLang="zh-CN" dirty="0"/>
              <a:t>：</a:t>
            </a:r>
            <a:r>
              <a:rPr lang="en-US" altLang="zh-CN" dirty="0"/>
              <a:t>59</a:t>
            </a:r>
            <a:r>
              <a:rPr lang="zh-CN" altLang="zh-CN" dirty="0"/>
              <a:t>：</a:t>
            </a:r>
            <a:r>
              <a:rPr lang="en-US" altLang="zh-CN" dirty="0"/>
              <a:t>59'</a:t>
            </a:r>
            <a:r>
              <a:rPr lang="zh-CN" altLang="zh-CN" dirty="0"/>
              <a:t>。例如，输入</a:t>
            </a:r>
            <a:r>
              <a:rPr lang="en-US" altLang="zh-CN" dirty="0"/>
              <a:t>'2014-12-31 05</a:t>
            </a:r>
            <a:r>
              <a:rPr lang="zh-CN" altLang="zh-CN" dirty="0"/>
              <a:t>：</a:t>
            </a:r>
            <a:r>
              <a:rPr lang="en-US" altLang="zh-CN" dirty="0"/>
              <a:t>05</a:t>
            </a:r>
            <a:r>
              <a:rPr lang="zh-CN" altLang="zh-CN" dirty="0"/>
              <a:t>：</a:t>
            </a:r>
            <a:r>
              <a:rPr lang="en-US" altLang="zh-CN" dirty="0"/>
              <a:t>05'</a:t>
            </a:r>
            <a:r>
              <a:rPr lang="zh-CN" altLang="zh-CN" dirty="0"/>
              <a:t>或者</a:t>
            </a:r>
            <a:r>
              <a:rPr lang="en-US" altLang="zh-CN" dirty="0"/>
              <a:t>'20141231050505'</a:t>
            </a:r>
            <a:r>
              <a:rPr lang="zh-CN" altLang="zh-CN" dirty="0"/>
              <a:t>，插入数据库的</a:t>
            </a:r>
            <a:r>
              <a:rPr lang="en-US" altLang="zh-CN" dirty="0"/>
              <a:t>DATETIME</a:t>
            </a:r>
            <a:r>
              <a:rPr lang="zh-CN" altLang="zh-CN" dirty="0"/>
              <a:t>值都为</a:t>
            </a:r>
            <a:r>
              <a:rPr lang="en-US" altLang="zh-CN" dirty="0"/>
              <a:t>2014-12-31 05</a:t>
            </a:r>
            <a:r>
              <a:rPr lang="zh-CN" altLang="zh-CN" dirty="0"/>
              <a:t>：</a:t>
            </a:r>
            <a:r>
              <a:rPr lang="en-US" altLang="zh-CN" dirty="0"/>
              <a:t>05</a:t>
            </a:r>
            <a:r>
              <a:rPr lang="zh-CN" altLang="zh-CN" dirty="0"/>
              <a:t>：</a:t>
            </a:r>
            <a:r>
              <a:rPr lang="en-US" altLang="zh-CN" dirty="0"/>
              <a:t>05</a:t>
            </a:r>
            <a:r>
              <a:rPr lang="zh-CN" altLang="zh-CN"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962391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a:t>
            </a:r>
            <a:r>
              <a:rPr lang="en-US" altLang="zh-CN" b="1" dirty="0"/>
              <a:t>DATETIME</a:t>
            </a:r>
            <a:r>
              <a:rPr lang="zh-CN" altLang="zh-CN" b="1" dirty="0"/>
              <a:t>类型</a:t>
            </a:r>
            <a:endParaRPr lang="zh-CN" altLang="zh-CN" dirty="0"/>
          </a:p>
          <a:p>
            <a:pPr marL="285750" indent="-285750" algn="just">
              <a:lnSpc>
                <a:spcPct val="150000"/>
              </a:lnSpc>
              <a:buFont typeface="Arial" panose="020B0604020202020204" pitchFamily="34" charset="0"/>
              <a:buChar char="•"/>
            </a:pPr>
            <a:r>
              <a:rPr lang="zh-CN" altLang="zh-CN" dirty="0" smtClean="0"/>
              <a:t>以</a:t>
            </a:r>
            <a:r>
              <a:rPr lang="en-US" altLang="zh-CN" dirty="0"/>
              <a:t>'YY-MM-DD HH</a:t>
            </a:r>
            <a:r>
              <a:rPr lang="zh-CN" altLang="zh-CN" dirty="0"/>
              <a:t>：</a:t>
            </a:r>
            <a:r>
              <a:rPr lang="en-US" altLang="zh-CN" dirty="0"/>
              <a:t>MM</a:t>
            </a:r>
            <a:r>
              <a:rPr lang="zh-CN" altLang="zh-CN" dirty="0"/>
              <a:t>：</a:t>
            </a:r>
            <a:r>
              <a:rPr lang="en-US" altLang="zh-CN" dirty="0"/>
              <a:t>SS'</a:t>
            </a:r>
            <a:r>
              <a:rPr lang="zh-CN" altLang="zh-CN" dirty="0"/>
              <a:t>或者</a:t>
            </a:r>
            <a:r>
              <a:rPr lang="en-US" altLang="zh-CN" dirty="0"/>
              <a:t>'YYMMDDHHMMSS' </a:t>
            </a:r>
            <a:r>
              <a:rPr lang="zh-CN" altLang="zh-CN" dirty="0"/>
              <a:t>字符串格式表示的日期，在这里</a:t>
            </a:r>
            <a:r>
              <a:rPr lang="en-US" altLang="zh-CN" dirty="0"/>
              <a:t>YY</a:t>
            </a:r>
            <a:r>
              <a:rPr lang="zh-CN" altLang="zh-CN" dirty="0"/>
              <a:t>表示两位的年值。与前面相同，</a:t>
            </a:r>
            <a:r>
              <a:rPr lang="en-US" altLang="zh-CN" dirty="0"/>
              <a:t>'00</a:t>
            </a:r>
            <a:r>
              <a:rPr lang="zh-CN" altLang="zh-CN" dirty="0"/>
              <a:t>～</a:t>
            </a:r>
            <a:r>
              <a:rPr lang="en-US" altLang="zh-CN" dirty="0"/>
              <a:t>69'</a:t>
            </a:r>
            <a:r>
              <a:rPr lang="zh-CN" altLang="zh-CN" dirty="0"/>
              <a:t>范围的年值转换为</a:t>
            </a:r>
            <a:r>
              <a:rPr lang="en-US" altLang="zh-CN" dirty="0"/>
              <a:t>'2000</a:t>
            </a:r>
            <a:r>
              <a:rPr lang="zh-CN" altLang="zh-CN" dirty="0"/>
              <a:t>～</a:t>
            </a:r>
            <a:r>
              <a:rPr lang="en-US" altLang="zh-CN" dirty="0"/>
              <a:t>2069'</a:t>
            </a:r>
            <a:r>
              <a:rPr lang="zh-CN" altLang="zh-CN" dirty="0"/>
              <a:t>，</a:t>
            </a:r>
            <a:r>
              <a:rPr lang="en-US" altLang="zh-CN" dirty="0"/>
              <a:t>'70</a:t>
            </a:r>
            <a:r>
              <a:rPr lang="zh-CN" altLang="zh-CN" dirty="0"/>
              <a:t>～</a:t>
            </a:r>
            <a:r>
              <a:rPr lang="en-US" altLang="zh-CN" dirty="0"/>
              <a:t>99'</a:t>
            </a:r>
            <a:r>
              <a:rPr lang="zh-CN" altLang="zh-CN" dirty="0"/>
              <a:t>范围的年值转换为</a:t>
            </a:r>
            <a:r>
              <a:rPr lang="en-US" altLang="zh-CN" dirty="0"/>
              <a:t>'1970</a:t>
            </a:r>
            <a:r>
              <a:rPr lang="zh-CN" altLang="zh-CN" dirty="0"/>
              <a:t>～</a:t>
            </a:r>
            <a:r>
              <a:rPr lang="en-US" altLang="zh-CN" dirty="0"/>
              <a:t>1999'</a:t>
            </a:r>
            <a:r>
              <a:rPr lang="zh-CN" altLang="zh-CN" dirty="0"/>
              <a:t>。例如，输入</a:t>
            </a:r>
            <a:r>
              <a:rPr lang="en-US" altLang="zh-CN" dirty="0"/>
              <a:t>'14-12-31 05</a:t>
            </a:r>
            <a:r>
              <a:rPr lang="zh-CN" altLang="zh-CN" dirty="0"/>
              <a:t>：</a:t>
            </a:r>
            <a:r>
              <a:rPr lang="en-US" altLang="zh-CN" dirty="0"/>
              <a:t>05</a:t>
            </a:r>
            <a:r>
              <a:rPr lang="zh-CN" altLang="zh-CN" dirty="0"/>
              <a:t>：</a:t>
            </a:r>
            <a:r>
              <a:rPr lang="en-US" altLang="zh-CN" dirty="0"/>
              <a:t>05'</a:t>
            </a:r>
            <a:r>
              <a:rPr lang="zh-CN" altLang="zh-CN" dirty="0"/>
              <a:t>，插入数据库的</a:t>
            </a:r>
            <a:r>
              <a:rPr lang="en-US" altLang="zh-CN" dirty="0"/>
              <a:t>DATETIME</a:t>
            </a:r>
            <a:r>
              <a:rPr lang="zh-CN" altLang="zh-CN" dirty="0"/>
              <a:t>值为</a:t>
            </a:r>
            <a:r>
              <a:rPr lang="en-US" altLang="zh-CN" dirty="0"/>
              <a:t>2014-12-31 05</a:t>
            </a:r>
            <a:r>
              <a:rPr lang="zh-CN" altLang="zh-CN" dirty="0"/>
              <a:t>：</a:t>
            </a:r>
            <a:r>
              <a:rPr lang="en-US" altLang="zh-CN" dirty="0"/>
              <a:t>05</a:t>
            </a:r>
            <a:r>
              <a:rPr lang="zh-CN" altLang="zh-CN" dirty="0"/>
              <a:t>：</a:t>
            </a:r>
            <a:r>
              <a:rPr lang="en-US" altLang="zh-CN" dirty="0"/>
              <a:t>05</a:t>
            </a:r>
            <a:r>
              <a:rPr lang="zh-CN" altLang="zh-CN" dirty="0"/>
              <a:t>；输入</a:t>
            </a:r>
            <a:r>
              <a:rPr lang="en-US" altLang="zh-CN" dirty="0"/>
              <a:t>141231050505</a:t>
            </a:r>
            <a:r>
              <a:rPr lang="zh-CN" altLang="zh-CN" dirty="0"/>
              <a:t>，插入数据库的</a:t>
            </a:r>
            <a:r>
              <a:rPr lang="en-US" altLang="zh-CN" dirty="0"/>
              <a:t>DATETIME</a:t>
            </a:r>
            <a:r>
              <a:rPr lang="zh-CN" altLang="zh-CN" dirty="0"/>
              <a:t>值为</a:t>
            </a:r>
            <a:r>
              <a:rPr lang="en-US" altLang="zh-CN" dirty="0"/>
              <a:t>2014-12-31 05</a:t>
            </a:r>
            <a:r>
              <a:rPr lang="zh-CN" altLang="zh-CN" dirty="0"/>
              <a:t>：</a:t>
            </a:r>
            <a:r>
              <a:rPr lang="en-US" altLang="zh-CN" dirty="0"/>
              <a:t>05</a:t>
            </a:r>
            <a:r>
              <a:rPr lang="zh-CN" altLang="zh-CN" dirty="0"/>
              <a:t>：</a:t>
            </a:r>
            <a:r>
              <a:rPr lang="en-US" altLang="zh-CN" dirty="0"/>
              <a:t>05</a:t>
            </a:r>
            <a:r>
              <a:rPr lang="zh-CN" altLang="zh-CN" dirty="0"/>
              <a:t>。</a:t>
            </a:r>
          </a:p>
          <a:p>
            <a:pPr marL="285750" indent="-285750" algn="just">
              <a:lnSpc>
                <a:spcPct val="150000"/>
              </a:lnSpc>
              <a:buFont typeface="Arial" panose="020B0604020202020204" pitchFamily="34" charset="0"/>
              <a:buChar char="•"/>
            </a:pPr>
            <a:r>
              <a:rPr lang="zh-CN" altLang="zh-CN" dirty="0"/>
              <a:t>以</a:t>
            </a:r>
            <a:r>
              <a:rPr lang="en-US" altLang="zh-CN" dirty="0"/>
              <a:t>YYYYMMDDHHMMSS</a:t>
            </a:r>
            <a:r>
              <a:rPr lang="zh-CN" altLang="zh-CN" dirty="0"/>
              <a:t>或者</a:t>
            </a:r>
            <a:r>
              <a:rPr lang="en-US" altLang="zh-CN" dirty="0"/>
              <a:t>YYMMDDHHMMSS</a:t>
            </a:r>
            <a:r>
              <a:rPr lang="zh-CN" altLang="zh-CN" dirty="0"/>
              <a:t>数字格式表示的日期和时间。例如，输入</a:t>
            </a:r>
            <a:r>
              <a:rPr lang="en-US" altLang="zh-CN" dirty="0"/>
              <a:t>20141231050505</a:t>
            </a:r>
            <a:r>
              <a:rPr lang="zh-CN" altLang="zh-CN" dirty="0"/>
              <a:t>，插入数据库的</a:t>
            </a:r>
            <a:r>
              <a:rPr lang="en-US" altLang="zh-CN" dirty="0"/>
              <a:t>DATETIME</a:t>
            </a:r>
            <a:r>
              <a:rPr lang="zh-CN" altLang="zh-CN" dirty="0"/>
              <a:t>值为</a:t>
            </a:r>
            <a:r>
              <a:rPr lang="en-US" altLang="zh-CN" dirty="0"/>
              <a:t>2014-12-31 05</a:t>
            </a:r>
            <a:r>
              <a:rPr lang="zh-CN" altLang="zh-CN" dirty="0"/>
              <a:t>：</a:t>
            </a:r>
            <a:r>
              <a:rPr lang="en-US" altLang="zh-CN" dirty="0"/>
              <a:t>05</a:t>
            </a:r>
            <a:r>
              <a:rPr lang="zh-CN" altLang="zh-CN" dirty="0"/>
              <a:t>：</a:t>
            </a:r>
            <a:r>
              <a:rPr lang="en-US" altLang="zh-CN" dirty="0"/>
              <a:t>05</a:t>
            </a:r>
            <a:r>
              <a:rPr lang="zh-CN" altLang="zh-CN" dirty="0"/>
              <a:t>；输入</a:t>
            </a:r>
            <a:r>
              <a:rPr lang="en-US" altLang="zh-CN" dirty="0"/>
              <a:t>141231050505</a:t>
            </a:r>
            <a:r>
              <a:rPr lang="zh-CN" altLang="zh-CN" dirty="0"/>
              <a:t>，插入数据库的</a:t>
            </a:r>
            <a:r>
              <a:rPr lang="en-US" altLang="zh-CN" dirty="0"/>
              <a:t>DATETIME</a:t>
            </a:r>
            <a:r>
              <a:rPr lang="zh-CN" altLang="zh-CN" dirty="0"/>
              <a:t>值为</a:t>
            </a:r>
            <a:r>
              <a:rPr lang="en-US" altLang="zh-CN" dirty="0"/>
              <a:t>2014-12-31 05</a:t>
            </a:r>
            <a:r>
              <a:rPr lang="zh-CN" altLang="zh-CN" dirty="0"/>
              <a:t>：</a:t>
            </a:r>
            <a:r>
              <a:rPr lang="en-US" altLang="zh-CN" dirty="0"/>
              <a:t>05</a:t>
            </a:r>
            <a:r>
              <a:rPr lang="zh-CN" altLang="zh-CN" dirty="0"/>
              <a:t>：</a:t>
            </a:r>
            <a:r>
              <a:rPr lang="en-US" altLang="zh-CN" dirty="0"/>
              <a:t>05</a:t>
            </a:r>
            <a:r>
              <a:rPr lang="zh-CN"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3895667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41960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5</a:t>
            </a:r>
            <a:r>
              <a:rPr lang="zh-CN" altLang="zh-CN" b="1" dirty="0"/>
              <a:t>）</a:t>
            </a:r>
            <a:r>
              <a:rPr lang="en-US" altLang="zh-CN" b="1" dirty="0"/>
              <a:t>TIMESTAMP</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TIMESTAMP</a:t>
            </a:r>
            <a:r>
              <a:rPr lang="zh-CN" altLang="zh-CN" dirty="0"/>
              <a:t>的显示格式与</a:t>
            </a:r>
            <a:r>
              <a:rPr lang="en-US" altLang="zh-CN" dirty="0"/>
              <a:t>DATETIME</a:t>
            </a:r>
            <a:r>
              <a:rPr lang="zh-CN" altLang="zh-CN" dirty="0"/>
              <a:t>相同，显示宽度固定在</a:t>
            </a:r>
            <a:r>
              <a:rPr lang="en-US" altLang="zh-CN" dirty="0"/>
              <a:t>19</a:t>
            </a:r>
            <a:r>
              <a:rPr lang="zh-CN" altLang="zh-CN" dirty="0"/>
              <a:t>个字符，日期格式为</a:t>
            </a:r>
            <a:r>
              <a:rPr lang="en-US" altLang="zh-CN" dirty="0"/>
              <a:t>YYYY-MM-DD HH</a:t>
            </a:r>
            <a:r>
              <a:rPr lang="zh-CN" altLang="zh-CN" dirty="0"/>
              <a:t>：</a:t>
            </a:r>
            <a:r>
              <a:rPr lang="en-US" altLang="zh-CN" dirty="0"/>
              <a:t>MM</a:t>
            </a:r>
            <a:r>
              <a:rPr lang="zh-CN" altLang="zh-CN" dirty="0"/>
              <a:t>：</a:t>
            </a:r>
            <a:r>
              <a:rPr lang="en-US" altLang="zh-CN" dirty="0"/>
              <a:t>SS</a:t>
            </a:r>
            <a:r>
              <a:rPr lang="zh-CN" altLang="zh-CN" dirty="0"/>
              <a:t>，在存储时需要</a:t>
            </a:r>
            <a:r>
              <a:rPr lang="en-US" altLang="zh-CN" dirty="0"/>
              <a:t>4</a:t>
            </a:r>
            <a:r>
              <a:rPr lang="zh-CN" altLang="zh-CN" dirty="0"/>
              <a:t>个字节。但是</a:t>
            </a:r>
            <a:r>
              <a:rPr lang="en-US" altLang="zh-CN" dirty="0"/>
              <a:t>TIMESTAMP </a:t>
            </a:r>
            <a:r>
              <a:rPr lang="zh-CN" altLang="zh-CN" dirty="0"/>
              <a:t>列的取值范围小于</a:t>
            </a:r>
            <a:r>
              <a:rPr lang="en-US" altLang="zh-CN" dirty="0"/>
              <a:t>DATETIME</a:t>
            </a:r>
            <a:r>
              <a:rPr lang="zh-CN" altLang="zh-CN" dirty="0"/>
              <a:t>的取值范围，为</a:t>
            </a:r>
            <a:r>
              <a:rPr lang="en-US" altLang="zh-CN" dirty="0"/>
              <a:t>'1970-01-01 00</a:t>
            </a:r>
            <a:r>
              <a:rPr lang="zh-CN" altLang="zh-CN" dirty="0"/>
              <a:t>：</a:t>
            </a:r>
            <a:r>
              <a:rPr lang="en-US" altLang="zh-CN" dirty="0"/>
              <a:t>00</a:t>
            </a:r>
            <a:r>
              <a:rPr lang="zh-CN" altLang="zh-CN" dirty="0"/>
              <a:t>：</a:t>
            </a:r>
            <a:r>
              <a:rPr lang="en-US" altLang="zh-CN" dirty="0"/>
              <a:t>01'UTC</a:t>
            </a:r>
            <a:r>
              <a:rPr lang="zh-CN" altLang="zh-CN" dirty="0"/>
              <a:t>～</a:t>
            </a:r>
            <a:r>
              <a:rPr lang="en-US" altLang="zh-CN" dirty="0"/>
              <a:t>'2038-01-19 03</a:t>
            </a:r>
            <a:r>
              <a:rPr lang="zh-CN" altLang="zh-CN" dirty="0"/>
              <a:t>：</a:t>
            </a:r>
            <a:r>
              <a:rPr lang="en-US" altLang="zh-CN" dirty="0"/>
              <a:t>14</a:t>
            </a:r>
            <a:r>
              <a:rPr lang="zh-CN" altLang="zh-CN" dirty="0"/>
              <a:t>：</a:t>
            </a:r>
            <a:r>
              <a:rPr lang="en-US" altLang="zh-CN" dirty="0"/>
              <a:t>07'UTC</a:t>
            </a:r>
            <a:r>
              <a:rPr lang="zh-CN" altLang="zh-CN" dirty="0"/>
              <a:t>。在插入数据时，要保证在合法的取值范围内</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a:t>TIMESTAMP</a:t>
            </a:r>
            <a:r>
              <a:rPr lang="zh-CN" altLang="zh-CN" dirty="0"/>
              <a:t>与</a:t>
            </a:r>
            <a:r>
              <a:rPr lang="en-US" altLang="zh-CN" dirty="0"/>
              <a:t>DATETIME</a:t>
            </a:r>
            <a:r>
              <a:rPr lang="zh-CN" altLang="zh-CN" dirty="0"/>
              <a:t>除了存储字节和支持的范围不同外</a:t>
            </a:r>
            <a:r>
              <a:rPr lang="zh-CN" altLang="zh-CN" dirty="0" smtClean="0"/>
              <a:t>，最大</a:t>
            </a:r>
            <a:r>
              <a:rPr lang="zh-CN" altLang="zh-CN" dirty="0"/>
              <a:t>的区别是：</a:t>
            </a:r>
            <a:r>
              <a:rPr lang="en-US" altLang="zh-CN" dirty="0"/>
              <a:t>DATETIME</a:t>
            </a:r>
            <a:r>
              <a:rPr lang="zh-CN" altLang="zh-CN" dirty="0"/>
              <a:t>在存储日期数据时，按实际输入的格式存储，即输入什么就存储什么，与时区无关；而</a:t>
            </a:r>
            <a:r>
              <a:rPr lang="en-US" altLang="zh-CN" dirty="0"/>
              <a:t>TIMESTAMP</a:t>
            </a:r>
            <a:r>
              <a:rPr lang="zh-CN" altLang="zh-CN" dirty="0"/>
              <a:t>值的存储是以</a:t>
            </a:r>
            <a:r>
              <a:rPr lang="en-US" altLang="zh-CN" dirty="0"/>
              <a:t>UTC</a:t>
            </a:r>
            <a:r>
              <a:rPr lang="zh-CN" altLang="zh-CN" dirty="0"/>
              <a:t>（世界标准时间）格式保存的，存储时对当前时区进行转换，检索时再转换回当前时区。即查询时，根据当前时区的不同，显示的时间值是不同的。</a:t>
            </a:r>
          </a:p>
          <a:p>
            <a:pPr algn="just">
              <a:lnSpc>
                <a:spcPct val="150000"/>
              </a:lnSpc>
            </a:pP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时间日期类型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1535247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892655"/>
            <a:ext cx="10396667" cy="1704954"/>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zh-CN" altLang="zh-CN" dirty="0"/>
              <a:t>字符串类型用来存储字符串数据，还可以存储图片、声音等二进制数据</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字符串</a:t>
            </a:r>
            <a:r>
              <a:rPr lang="zh-CN" altLang="zh-CN" dirty="0"/>
              <a:t>类型数据可以进行区分或者不区分大小写的字符串比较，还可以进行正则表达式的匹配查找</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en-US" altLang="zh-CN" dirty="0" smtClean="0"/>
              <a:t>MySQL</a:t>
            </a:r>
            <a:r>
              <a:rPr lang="zh-CN" altLang="zh-CN" dirty="0"/>
              <a:t>中的字符串类型有</a:t>
            </a:r>
            <a:r>
              <a:rPr lang="en-US" altLang="zh-CN" dirty="0"/>
              <a:t>CHAR</a:t>
            </a:r>
            <a:r>
              <a:rPr lang="zh-CN" altLang="zh-CN" dirty="0"/>
              <a:t>、</a:t>
            </a:r>
            <a:r>
              <a:rPr lang="en-US" altLang="zh-CN" dirty="0"/>
              <a:t>VARCHAR</a:t>
            </a:r>
            <a:r>
              <a:rPr lang="zh-CN" altLang="zh-CN" dirty="0"/>
              <a:t>、</a:t>
            </a:r>
            <a:r>
              <a:rPr lang="en-US" altLang="zh-CN" dirty="0"/>
              <a:t>TINYTEXT</a:t>
            </a:r>
            <a:r>
              <a:rPr lang="zh-CN" altLang="zh-CN" dirty="0"/>
              <a:t>、</a:t>
            </a:r>
            <a:r>
              <a:rPr lang="en-US" altLang="zh-CN" dirty="0"/>
              <a:t>TEXT</a:t>
            </a:r>
            <a:r>
              <a:rPr lang="zh-CN" altLang="zh-CN" dirty="0"/>
              <a:t>、</a:t>
            </a:r>
            <a:r>
              <a:rPr lang="en-US" altLang="zh-CN" dirty="0"/>
              <a:t>MEDIUMTEXT</a:t>
            </a:r>
            <a:r>
              <a:rPr lang="zh-CN" altLang="zh-CN" dirty="0"/>
              <a:t>、</a:t>
            </a:r>
            <a:r>
              <a:rPr lang="en-US" altLang="zh-CN" dirty="0"/>
              <a:t>LONGTEXT</a:t>
            </a:r>
            <a:r>
              <a:rPr lang="zh-CN" altLang="zh-CN" dirty="0"/>
              <a:t>、</a:t>
            </a:r>
            <a:r>
              <a:rPr lang="en-US" altLang="zh-CN" dirty="0"/>
              <a:t>ENUM</a:t>
            </a:r>
            <a:r>
              <a:rPr lang="zh-CN" altLang="zh-CN" dirty="0"/>
              <a:t>、</a:t>
            </a:r>
            <a:r>
              <a:rPr lang="en-US" altLang="zh-CN" dirty="0"/>
              <a:t>SET</a:t>
            </a:r>
            <a:r>
              <a:rPr lang="zh-CN" altLang="zh-CN" dirty="0"/>
              <a:t>等。</a:t>
            </a:r>
            <a:endParaRPr lang="en-US" altLang="zh-CN" dirty="0" smtClean="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919113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1108226388"/>
              </p:ext>
            </p:extLst>
          </p:nvPr>
        </p:nvGraphicFramePr>
        <p:xfrm>
          <a:off x="1291771" y="2068049"/>
          <a:ext cx="9450670" cy="4023360"/>
        </p:xfrm>
        <a:graphic>
          <a:graphicData uri="http://schemas.openxmlformats.org/drawingml/2006/table">
            <a:tbl>
              <a:tblPr firstRow="1" firstCol="1" bandRow="1">
                <a:tableStyleId>{5C22544A-7EE6-4342-B048-85BDC9FD1C3A}</a:tableStyleId>
              </a:tblPr>
              <a:tblGrid>
                <a:gridCol w="1763848">
                  <a:extLst>
                    <a:ext uri="{9D8B030D-6E8A-4147-A177-3AD203B41FA5}">
                      <a16:colId xmlns:a16="http://schemas.microsoft.com/office/drawing/2014/main" val="2930579903"/>
                    </a:ext>
                  </a:extLst>
                </a:gridCol>
                <a:gridCol w="3915251">
                  <a:extLst>
                    <a:ext uri="{9D8B030D-6E8A-4147-A177-3AD203B41FA5}">
                      <a16:colId xmlns:a16="http://schemas.microsoft.com/office/drawing/2014/main" val="890123462"/>
                    </a:ext>
                  </a:extLst>
                </a:gridCol>
                <a:gridCol w="3771571">
                  <a:extLst>
                    <a:ext uri="{9D8B030D-6E8A-4147-A177-3AD203B41FA5}">
                      <a16:colId xmlns:a16="http://schemas.microsoft.com/office/drawing/2014/main" val="3973721799"/>
                    </a:ext>
                  </a:extLst>
                </a:gridCol>
              </a:tblGrid>
              <a:tr h="359215">
                <a:tc>
                  <a:txBody>
                    <a:bodyPr/>
                    <a:lstStyle/>
                    <a:p>
                      <a:pPr algn="ctr">
                        <a:lnSpc>
                          <a:spcPct val="150000"/>
                        </a:lnSpc>
                        <a:spcAft>
                          <a:spcPts val="0"/>
                        </a:spcAft>
                      </a:pPr>
                      <a:r>
                        <a:rPr lang="zh-CN" sz="1600" kern="0">
                          <a:effectLst/>
                        </a:rPr>
                        <a:t>类型名称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存储需求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5892514"/>
                  </a:ext>
                </a:extLst>
              </a:tr>
              <a:tr h="359215">
                <a:tc>
                  <a:txBody>
                    <a:bodyPr/>
                    <a:lstStyle/>
                    <a:p>
                      <a:pPr algn="ctr">
                        <a:lnSpc>
                          <a:spcPct val="150000"/>
                        </a:lnSpc>
                        <a:spcAft>
                          <a:spcPts val="0"/>
                        </a:spcAft>
                      </a:pPr>
                      <a:r>
                        <a:rPr lang="en-US" sz="1600" kern="0">
                          <a:effectLst/>
                        </a:rPr>
                        <a:t>CHAR(M)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定长非二进制字符串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M</a:t>
                      </a:r>
                      <a:r>
                        <a:rPr lang="zh-CN" sz="1600" kern="0">
                          <a:effectLst/>
                        </a:rPr>
                        <a:t>字节，</a:t>
                      </a:r>
                      <a:r>
                        <a:rPr lang="en-US" sz="1600" kern="0">
                          <a:effectLst/>
                        </a:rPr>
                        <a:t>1&lt;=M&lt;=255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13233625"/>
                  </a:ext>
                </a:extLst>
              </a:tr>
              <a:tr h="359215">
                <a:tc>
                  <a:txBody>
                    <a:bodyPr/>
                    <a:lstStyle/>
                    <a:p>
                      <a:pPr algn="ctr">
                        <a:lnSpc>
                          <a:spcPct val="150000"/>
                        </a:lnSpc>
                        <a:spcAft>
                          <a:spcPts val="0"/>
                        </a:spcAft>
                      </a:pPr>
                      <a:r>
                        <a:rPr lang="en-US" sz="1600" kern="0">
                          <a:effectLst/>
                        </a:rPr>
                        <a:t>VARCHAR(M)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变长非二进制字符串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L+1</a:t>
                      </a:r>
                      <a:r>
                        <a:rPr lang="zh-CN" sz="1600" kern="0">
                          <a:effectLst/>
                        </a:rPr>
                        <a:t>字节，且</a:t>
                      </a:r>
                      <a:r>
                        <a:rPr lang="en-US" sz="1600" kern="0">
                          <a:effectLst/>
                        </a:rPr>
                        <a:t>L&lt;=M</a:t>
                      </a:r>
                      <a:r>
                        <a:rPr lang="zh-CN" sz="1600" kern="0">
                          <a:effectLst/>
                        </a:rPr>
                        <a:t>和</a:t>
                      </a:r>
                      <a:r>
                        <a:rPr lang="en-US" sz="1600" kern="0">
                          <a:effectLst/>
                        </a:rPr>
                        <a:t>1&lt;=M&lt;=255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17083508"/>
                  </a:ext>
                </a:extLst>
              </a:tr>
              <a:tr h="359215">
                <a:tc>
                  <a:txBody>
                    <a:bodyPr/>
                    <a:lstStyle/>
                    <a:p>
                      <a:pPr algn="ctr">
                        <a:lnSpc>
                          <a:spcPct val="150000"/>
                        </a:lnSpc>
                        <a:spcAft>
                          <a:spcPts val="0"/>
                        </a:spcAft>
                      </a:pPr>
                      <a:r>
                        <a:rPr lang="en-US" sz="1600" kern="0">
                          <a:effectLst/>
                        </a:rPr>
                        <a:t>TINYTEXT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非常小的非二进制字符串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L+1</a:t>
                      </a:r>
                      <a:r>
                        <a:rPr lang="zh-CN" sz="1600" kern="0" dirty="0">
                          <a:effectLst/>
                        </a:rPr>
                        <a:t>字节，且</a:t>
                      </a:r>
                      <a:r>
                        <a:rPr lang="en-US" sz="1600" kern="0" dirty="0">
                          <a:effectLst/>
                        </a:rPr>
                        <a:t>L&lt;2</a:t>
                      </a:r>
                      <a:r>
                        <a:rPr lang="en-US" sz="1600" kern="0" baseline="30000" dirty="0">
                          <a:effectLst/>
                        </a:rPr>
                        <a:t>8</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00951494"/>
                  </a:ext>
                </a:extLst>
              </a:tr>
              <a:tr h="359215">
                <a:tc>
                  <a:txBody>
                    <a:bodyPr/>
                    <a:lstStyle/>
                    <a:p>
                      <a:pPr algn="ctr">
                        <a:lnSpc>
                          <a:spcPct val="150000"/>
                        </a:lnSpc>
                        <a:spcAft>
                          <a:spcPts val="0"/>
                        </a:spcAft>
                      </a:pPr>
                      <a:r>
                        <a:rPr lang="en-US" sz="1600" kern="0">
                          <a:effectLst/>
                        </a:rPr>
                        <a:t>TEXT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小的非二进制字符串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L+2</a:t>
                      </a:r>
                      <a:r>
                        <a:rPr lang="zh-CN" sz="1600" kern="0" dirty="0">
                          <a:effectLst/>
                        </a:rPr>
                        <a:t>字节，且</a:t>
                      </a:r>
                      <a:r>
                        <a:rPr lang="en-US" sz="1600" kern="0" dirty="0">
                          <a:effectLst/>
                        </a:rPr>
                        <a:t>L&lt;2</a:t>
                      </a:r>
                      <a:r>
                        <a:rPr lang="en-US" sz="1600" kern="0" baseline="30000" dirty="0">
                          <a:effectLst/>
                        </a:rPr>
                        <a:t>16</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25867716"/>
                  </a:ext>
                </a:extLst>
              </a:tr>
              <a:tr h="359215">
                <a:tc>
                  <a:txBody>
                    <a:bodyPr/>
                    <a:lstStyle/>
                    <a:p>
                      <a:pPr algn="ctr">
                        <a:lnSpc>
                          <a:spcPct val="150000"/>
                        </a:lnSpc>
                        <a:spcAft>
                          <a:spcPts val="0"/>
                        </a:spcAft>
                      </a:pPr>
                      <a:r>
                        <a:rPr lang="en-US" sz="1600" kern="0">
                          <a:effectLst/>
                        </a:rPr>
                        <a:t>MEDIUMTEXT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中等大小的非二进制字符串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L+3</a:t>
                      </a:r>
                      <a:r>
                        <a:rPr lang="zh-CN" sz="1600" kern="0">
                          <a:effectLst/>
                        </a:rPr>
                        <a:t>字节，且</a:t>
                      </a:r>
                      <a:r>
                        <a:rPr lang="en-US" sz="1600" kern="0">
                          <a:effectLst/>
                        </a:rPr>
                        <a:t>L&lt;2</a:t>
                      </a:r>
                      <a:r>
                        <a:rPr lang="en-US" sz="1600" kern="0" baseline="30000">
                          <a:effectLst/>
                        </a:rPr>
                        <a:t>24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13994775"/>
                  </a:ext>
                </a:extLst>
              </a:tr>
              <a:tr h="359215">
                <a:tc>
                  <a:txBody>
                    <a:bodyPr/>
                    <a:lstStyle/>
                    <a:p>
                      <a:pPr algn="ctr">
                        <a:lnSpc>
                          <a:spcPct val="150000"/>
                        </a:lnSpc>
                        <a:spcAft>
                          <a:spcPts val="0"/>
                        </a:spcAft>
                      </a:pPr>
                      <a:r>
                        <a:rPr lang="en-US" sz="1600" kern="0">
                          <a:effectLst/>
                        </a:rPr>
                        <a:t>LONGTEXT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大的非二进制字符串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L+4</a:t>
                      </a:r>
                      <a:r>
                        <a:rPr lang="zh-CN" sz="1600" kern="0">
                          <a:effectLst/>
                        </a:rPr>
                        <a:t>字节，且</a:t>
                      </a:r>
                      <a:r>
                        <a:rPr lang="en-US" sz="1600" kern="0">
                          <a:effectLst/>
                        </a:rPr>
                        <a:t>L&lt;2</a:t>
                      </a:r>
                      <a:r>
                        <a:rPr lang="en-US" sz="1600" kern="0" baseline="30000">
                          <a:effectLst/>
                        </a:rPr>
                        <a:t>32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13241495"/>
                  </a:ext>
                </a:extLst>
              </a:tr>
              <a:tr h="718431">
                <a:tc>
                  <a:txBody>
                    <a:bodyPr/>
                    <a:lstStyle/>
                    <a:p>
                      <a:pPr algn="ctr">
                        <a:lnSpc>
                          <a:spcPct val="150000"/>
                        </a:lnSpc>
                        <a:spcAft>
                          <a:spcPts val="0"/>
                        </a:spcAft>
                      </a:pPr>
                      <a:r>
                        <a:rPr lang="en-US" sz="1600" kern="0">
                          <a:effectLst/>
                        </a:rPr>
                        <a:t>ENUM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枚举类型，只能有一个枚举字符串值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1</a:t>
                      </a:r>
                      <a:r>
                        <a:rPr lang="zh-CN" sz="1600" kern="0">
                          <a:effectLst/>
                        </a:rPr>
                        <a:t>或</a:t>
                      </a:r>
                      <a:r>
                        <a:rPr lang="en-US" sz="1600" kern="0">
                          <a:effectLst/>
                        </a:rPr>
                        <a:t>2</a:t>
                      </a:r>
                      <a:r>
                        <a:rPr lang="zh-CN" sz="1600" kern="0">
                          <a:effectLst/>
                        </a:rPr>
                        <a:t>个字节，取决于枚举值的数目</a:t>
                      </a:r>
                      <a:r>
                        <a:rPr lang="en-US" sz="1600" kern="0">
                          <a:effectLst/>
                        </a:rPr>
                        <a:t>(</a:t>
                      </a:r>
                      <a:r>
                        <a:rPr lang="zh-CN" sz="1600" kern="0">
                          <a:effectLst/>
                        </a:rPr>
                        <a:t>最大值为</a:t>
                      </a:r>
                      <a:r>
                        <a:rPr lang="en-US" sz="1600" kern="0">
                          <a:effectLst/>
                        </a:rPr>
                        <a:t>65535)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14087830"/>
                  </a:ext>
                </a:extLst>
              </a:tr>
              <a:tr h="718431">
                <a:tc>
                  <a:txBody>
                    <a:bodyPr/>
                    <a:lstStyle/>
                    <a:p>
                      <a:pPr algn="ctr">
                        <a:lnSpc>
                          <a:spcPct val="150000"/>
                        </a:lnSpc>
                        <a:spcAft>
                          <a:spcPts val="0"/>
                        </a:spcAft>
                      </a:pPr>
                      <a:r>
                        <a:rPr lang="en-US" sz="1600" kern="0">
                          <a:effectLst/>
                        </a:rPr>
                        <a:t>SET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一个设置，字符串对象可以有零个或多个</a:t>
                      </a:r>
                      <a:r>
                        <a:rPr lang="en-US" sz="1600" kern="0">
                          <a:effectLst/>
                        </a:rPr>
                        <a:t>SET</a:t>
                      </a:r>
                      <a:r>
                        <a:rPr lang="zh-CN" sz="1600" kern="0">
                          <a:effectLst/>
                        </a:rPr>
                        <a:t>成员</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1</a:t>
                      </a:r>
                      <a:r>
                        <a:rPr lang="zh-CN" sz="1600" kern="0" dirty="0">
                          <a:effectLst/>
                        </a:rPr>
                        <a:t>、</a:t>
                      </a:r>
                      <a:r>
                        <a:rPr lang="en-US" sz="1600" kern="0" dirty="0">
                          <a:effectLst/>
                        </a:rPr>
                        <a:t>2</a:t>
                      </a:r>
                      <a:r>
                        <a:rPr lang="zh-CN" sz="1600" kern="0" dirty="0">
                          <a:effectLst/>
                        </a:rPr>
                        <a:t>、</a:t>
                      </a:r>
                      <a:r>
                        <a:rPr lang="en-US" sz="1600" kern="0" dirty="0">
                          <a:effectLst/>
                        </a:rPr>
                        <a:t>3</a:t>
                      </a:r>
                      <a:r>
                        <a:rPr lang="zh-CN" sz="1600" kern="0" dirty="0">
                          <a:effectLst/>
                        </a:rPr>
                        <a:t>、</a:t>
                      </a:r>
                      <a:r>
                        <a:rPr lang="en-US" sz="1600" kern="0" dirty="0">
                          <a:effectLst/>
                        </a:rPr>
                        <a:t>4</a:t>
                      </a:r>
                      <a:r>
                        <a:rPr lang="zh-CN" sz="1600" kern="0" dirty="0">
                          <a:effectLst/>
                        </a:rPr>
                        <a:t>或</a:t>
                      </a:r>
                      <a:r>
                        <a:rPr lang="en-US" sz="1600" kern="0" dirty="0">
                          <a:effectLst/>
                        </a:rPr>
                        <a:t>8</a:t>
                      </a:r>
                      <a:r>
                        <a:rPr lang="zh-CN" sz="1600" kern="0" dirty="0">
                          <a:effectLst/>
                        </a:rPr>
                        <a:t>个字节，取决于集合成员的数量（最多</a:t>
                      </a:r>
                      <a:r>
                        <a:rPr lang="en-US" sz="1600" kern="0" dirty="0">
                          <a:effectLst/>
                        </a:rPr>
                        <a:t>64</a:t>
                      </a:r>
                      <a:r>
                        <a:rPr lang="zh-CN" sz="1600" kern="0" dirty="0">
                          <a:effectLst/>
                        </a:rPr>
                        <a:t>个成员）</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54447120"/>
                  </a:ext>
                </a:extLst>
              </a:tr>
            </a:tbl>
          </a:graphicData>
        </a:graphic>
      </p:graphicFrame>
      <p:sp>
        <p:nvSpPr>
          <p:cNvPr id="4" name="矩形 3"/>
          <p:cNvSpPr/>
          <p:nvPr/>
        </p:nvSpPr>
        <p:spPr>
          <a:xfrm>
            <a:off x="4280894" y="1629467"/>
            <a:ext cx="3472425" cy="373820"/>
          </a:xfrm>
          <a:prstGeom prst="rect">
            <a:avLst/>
          </a:prstGeom>
        </p:spPr>
        <p:txBody>
          <a:bodyPr wrap="none">
            <a:spAutoFit/>
          </a:bodyPr>
          <a:lstStyle/>
          <a:p>
            <a:pPr indent="304800" algn="ctr">
              <a:lnSpc>
                <a:spcPct val="125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5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中的字符串数据类型</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9132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842551"/>
            <a:ext cx="10396667"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a:t>
            </a:r>
            <a:r>
              <a:rPr lang="en-US" altLang="zh-CN" b="1" dirty="0"/>
              <a:t>CHAR</a:t>
            </a:r>
            <a:r>
              <a:rPr lang="zh-CN" altLang="zh-CN" b="1" dirty="0"/>
              <a:t>和</a:t>
            </a:r>
            <a:r>
              <a:rPr lang="en-US" altLang="zh-CN" b="1" dirty="0"/>
              <a:t>VARCHAR</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CHAR(M)</a:t>
            </a:r>
            <a:r>
              <a:rPr lang="zh-CN" altLang="zh-CN" dirty="0"/>
              <a:t>为固定长度字符串，</a:t>
            </a:r>
            <a:r>
              <a:rPr lang="en-US" altLang="zh-CN" dirty="0"/>
              <a:t>M</a:t>
            </a:r>
            <a:r>
              <a:rPr lang="zh-CN" altLang="zh-CN" dirty="0"/>
              <a:t>表示列的长度，在定义时指定字符串列长，范围是</a:t>
            </a:r>
            <a:r>
              <a:rPr lang="en-US" altLang="zh-CN" dirty="0"/>
              <a:t>0</a:t>
            </a:r>
            <a:r>
              <a:rPr lang="zh-CN" altLang="zh-CN" dirty="0"/>
              <a:t>～</a:t>
            </a:r>
            <a:r>
              <a:rPr lang="en-US" altLang="zh-CN" dirty="0"/>
              <a:t>255</a:t>
            </a:r>
            <a:r>
              <a:rPr lang="zh-CN" altLang="zh-CN" dirty="0"/>
              <a:t>个字符。当保存时，在右侧填充空格以达到指定的长度，例如，</a:t>
            </a:r>
            <a:r>
              <a:rPr lang="en-US" altLang="zh-CN" dirty="0"/>
              <a:t>CHAR(4)</a:t>
            </a:r>
            <a:r>
              <a:rPr lang="zh-CN" altLang="zh-CN" dirty="0"/>
              <a:t>定义了一个固定长度的字符串列，包含的字符个数最大为</a:t>
            </a:r>
            <a:r>
              <a:rPr lang="en-US" altLang="zh-CN" dirty="0"/>
              <a:t>4</a:t>
            </a:r>
            <a:r>
              <a:rPr lang="zh-CN" altLang="zh-CN" dirty="0"/>
              <a:t>。当检索到</a:t>
            </a:r>
            <a:r>
              <a:rPr lang="en-US" altLang="zh-CN" dirty="0"/>
              <a:t>CHAR</a:t>
            </a:r>
            <a:r>
              <a:rPr lang="zh-CN" altLang="zh-CN" dirty="0"/>
              <a:t>值时，尾部的空格将被删除。</a:t>
            </a:r>
          </a:p>
          <a:p>
            <a:pPr marL="285750" indent="-285750" algn="just">
              <a:lnSpc>
                <a:spcPct val="150000"/>
              </a:lnSpc>
              <a:buFont typeface="Arial" panose="020B0604020202020204" pitchFamily="34" charset="0"/>
              <a:buChar char="•"/>
            </a:pPr>
            <a:r>
              <a:rPr lang="en-US" altLang="zh-CN" dirty="0"/>
              <a:t>VARCHAR(M)</a:t>
            </a:r>
            <a:r>
              <a:rPr lang="zh-CN" altLang="zh-CN" dirty="0"/>
              <a:t>是长度可变的字符串，</a:t>
            </a:r>
            <a:r>
              <a:rPr lang="en-US" altLang="zh-CN" dirty="0"/>
              <a:t>M</a:t>
            </a:r>
            <a:r>
              <a:rPr lang="zh-CN" altLang="zh-CN" dirty="0"/>
              <a:t>表示最大列的长度，</a:t>
            </a:r>
            <a:r>
              <a:rPr lang="en-US" altLang="zh-CN" dirty="0"/>
              <a:t>M</a:t>
            </a:r>
            <a:r>
              <a:rPr lang="zh-CN" altLang="zh-CN" dirty="0"/>
              <a:t>的范围是</a:t>
            </a:r>
            <a:r>
              <a:rPr lang="en-US" altLang="zh-CN" dirty="0"/>
              <a:t>0</a:t>
            </a:r>
            <a:r>
              <a:rPr lang="zh-CN" altLang="zh-CN" dirty="0"/>
              <a:t>～</a:t>
            </a:r>
            <a:r>
              <a:rPr lang="en-US" altLang="zh-CN" dirty="0"/>
              <a:t>65535</a:t>
            </a:r>
            <a:r>
              <a:rPr lang="zh-CN" altLang="zh-CN" dirty="0"/>
              <a:t>。</a:t>
            </a:r>
            <a:r>
              <a:rPr lang="en-US" altLang="zh-CN" dirty="0"/>
              <a:t>VARCHAR</a:t>
            </a:r>
            <a:r>
              <a:rPr lang="zh-CN" altLang="zh-CN" dirty="0"/>
              <a:t>的最大实际长度由最长的行的大小和使用的字符集确定，而实际占用的空间为字符串的实际长度加</a:t>
            </a:r>
            <a:r>
              <a:rPr lang="en-US" altLang="zh-CN" dirty="0"/>
              <a:t>1</a:t>
            </a:r>
            <a:r>
              <a:rPr lang="zh-CN" altLang="zh-CN" dirty="0" smtClean="0"/>
              <a:t>。</a:t>
            </a:r>
            <a:r>
              <a:rPr lang="zh-CN" altLang="zh-CN" dirty="0"/>
              <a:t>例如，</a:t>
            </a:r>
            <a:r>
              <a:rPr lang="en-US" altLang="zh-CN" dirty="0"/>
              <a:t>VARCHAR(50)</a:t>
            </a:r>
            <a:r>
              <a:rPr lang="zh-CN" altLang="zh-CN" dirty="0"/>
              <a:t>定义了一个最大长度为</a:t>
            </a:r>
            <a:r>
              <a:rPr lang="en-US" altLang="zh-CN" dirty="0"/>
              <a:t>50</a:t>
            </a:r>
            <a:r>
              <a:rPr lang="zh-CN" altLang="zh-CN" dirty="0"/>
              <a:t>的字符串，如果插入的字符串只有</a:t>
            </a:r>
            <a:r>
              <a:rPr lang="en-US" altLang="zh-CN" dirty="0"/>
              <a:t>10</a:t>
            </a:r>
            <a:r>
              <a:rPr lang="zh-CN" altLang="zh-CN" dirty="0"/>
              <a:t>个字符，则实际存储的字符串为</a:t>
            </a:r>
            <a:r>
              <a:rPr lang="en-US" altLang="zh-CN" dirty="0"/>
              <a:t>10</a:t>
            </a:r>
            <a:r>
              <a:rPr lang="zh-CN" altLang="zh-CN" dirty="0"/>
              <a:t>个字符和一个结束字符。</a:t>
            </a:r>
            <a:endParaRPr lang="en-US" altLang="zh-CN" dirty="0" smtClean="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1387445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317" y="853401"/>
            <a:ext cx="7352888" cy="5170646"/>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掌握</a:t>
            </a:r>
            <a:r>
              <a:rPr lang="zh-CN" altLang="zh-CN" sz="2200" kern="0" dirty="0">
                <a:latin typeface="+mn-ea"/>
                <a:cs typeface="Times New Roman" panose="02020603050405020304" pitchFamily="18" charset="0"/>
              </a:rPr>
              <a:t>数据表的基本知识</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熟悉</a:t>
            </a:r>
            <a:r>
              <a:rPr lang="en-US" altLang="zh-CN" sz="2200" kern="0" dirty="0">
                <a:latin typeface="+mn-ea"/>
                <a:cs typeface="Times New Roman" panose="02020603050405020304" pitchFamily="18" charset="0"/>
              </a:rPr>
              <a:t>MySQL</a:t>
            </a:r>
            <a:r>
              <a:rPr lang="zh-CN" altLang="zh-CN" sz="2200" kern="0" dirty="0">
                <a:latin typeface="+mn-ea"/>
                <a:cs typeface="Times New Roman" panose="02020603050405020304" pitchFamily="18" charset="0"/>
              </a:rPr>
              <a:t>数据类型，能根据实际数据需求设计和调整数据表结构</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熟悉</a:t>
            </a:r>
            <a:r>
              <a:rPr lang="zh-CN" altLang="zh-CN" sz="2200" kern="0" dirty="0">
                <a:latin typeface="+mn-ea"/>
                <a:cs typeface="Times New Roman" panose="02020603050405020304" pitchFamily="18" charset="0"/>
              </a:rPr>
              <a:t>数据完整性概念，能根据需求为数据表设置合理的约束条件</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掌握</a:t>
            </a:r>
            <a:r>
              <a:rPr lang="zh-CN" altLang="zh-CN" sz="2200" kern="0" dirty="0">
                <a:latin typeface="+mn-ea"/>
                <a:cs typeface="Times New Roman" panose="02020603050405020304" pitchFamily="18" charset="0"/>
              </a:rPr>
              <a:t>使用</a:t>
            </a:r>
            <a:r>
              <a:rPr lang="en-US" altLang="zh-CN" sz="2200" kern="0" dirty="0">
                <a:latin typeface="+mn-ea"/>
                <a:cs typeface="Times New Roman" panose="02020603050405020304" pitchFamily="18" charset="0"/>
              </a:rPr>
              <a:t>SQL</a:t>
            </a:r>
            <a:r>
              <a:rPr lang="zh-CN" altLang="zh-CN" sz="2200" kern="0" dirty="0">
                <a:latin typeface="+mn-ea"/>
                <a:cs typeface="Times New Roman" panose="02020603050405020304" pitchFamily="18" charset="0"/>
              </a:rPr>
              <a:t>语句创建表的方法</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掌握</a:t>
            </a:r>
            <a:r>
              <a:rPr lang="zh-CN" altLang="zh-CN" sz="2200" kern="0" dirty="0">
                <a:latin typeface="+mn-ea"/>
                <a:cs typeface="Times New Roman" panose="02020603050405020304" pitchFamily="18" charset="0"/>
              </a:rPr>
              <a:t>使用</a:t>
            </a:r>
            <a:r>
              <a:rPr lang="en-US" altLang="zh-CN" sz="2200" kern="0" dirty="0">
                <a:latin typeface="+mn-ea"/>
                <a:cs typeface="Times New Roman" panose="02020603050405020304" pitchFamily="18" charset="0"/>
              </a:rPr>
              <a:t>SQL</a:t>
            </a:r>
            <a:r>
              <a:rPr lang="zh-CN" altLang="zh-CN" sz="2200" kern="0" dirty="0">
                <a:latin typeface="+mn-ea"/>
                <a:cs typeface="Times New Roman" panose="02020603050405020304" pitchFamily="18" charset="0"/>
              </a:rPr>
              <a:t>语句修改表的方法</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掌握</a:t>
            </a:r>
            <a:r>
              <a:rPr lang="zh-CN" altLang="zh-CN" sz="2200" kern="0" dirty="0">
                <a:latin typeface="+mn-ea"/>
                <a:cs typeface="Times New Roman" panose="02020603050405020304" pitchFamily="18" charset="0"/>
              </a:rPr>
              <a:t>使用</a:t>
            </a:r>
            <a:r>
              <a:rPr lang="en-US" altLang="zh-CN" sz="2200" kern="0" dirty="0">
                <a:latin typeface="+mn-ea"/>
                <a:cs typeface="Times New Roman" panose="02020603050405020304" pitchFamily="18" charset="0"/>
              </a:rPr>
              <a:t>SQL</a:t>
            </a:r>
            <a:r>
              <a:rPr lang="zh-CN" altLang="zh-CN" sz="2200" kern="0" dirty="0">
                <a:latin typeface="+mn-ea"/>
                <a:cs typeface="Times New Roman" panose="02020603050405020304" pitchFamily="18" charset="0"/>
              </a:rPr>
              <a:t>语句查看表的方法</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掌握</a:t>
            </a:r>
            <a:r>
              <a:rPr lang="zh-CN" altLang="zh-CN" sz="2200" kern="0" dirty="0">
                <a:latin typeface="+mn-ea"/>
                <a:cs typeface="Times New Roman" panose="02020603050405020304" pitchFamily="18" charset="0"/>
              </a:rPr>
              <a:t>使用</a:t>
            </a:r>
            <a:r>
              <a:rPr lang="en-US" altLang="zh-CN" sz="2200" kern="0" dirty="0">
                <a:latin typeface="+mn-ea"/>
                <a:cs typeface="Times New Roman" panose="02020603050405020304" pitchFamily="18" charset="0"/>
              </a:rPr>
              <a:t>SQL</a:t>
            </a:r>
            <a:r>
              <a:rPr lang="zh-CN" altLang="zh-CN" sz="2200" kern="0" dirty="0">
                <a:latin typeface="+mn-ea"/>
                <a:cs typeface="Times New Roman" panose="02020603050405020304" pitchFamily="18" charset="0"/>
              </a:rPr>
              <a:t>语句删除表的方法</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培养</a:t>
            </a:r>
            <a:r>
              <a:rPr lang="zh-CN" altLang="zh-CN" sz="2200" kern="0" dirty="0">
                <a:latin typeface="+mn-ea"/>
                <a:cs typeface="Times New Roman" panose="02020603050405020304" pitchFamily="18" charset="0"/>
              </a:rPr>
              <a:t>勇于实践、大胆求知、协作学习的品质。</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184263936"/>
              </p:ext>
            </p:extLst>
          </p:nvPr>
        </p:nvGraphicFramePr>
        <p:xfrm>
          <a:off x="1055688" y="2636834"/>
          <a:ext cx="9934184" cy="2194560"/>
        </p:xfrm>
        <a:graphic>
          <a:graphicData uri="http://schemas.openxmlformats.org/drawingml/2006/table">
            <a:tbl>
              <a:tblPr firstRow="1" firstCol="1" bandRow="1">
                <a:tableStyleId>{5C22544A-7EE6-4342-B048-85BDC9FD1C3A}</a:tableStyleId>
              </a:tblPr>
              <a:tblGrid>
                <a:gridCol w="1607351">
                  <a:extLst>
                    <a:ext uri="{9D8B030D-6E8A-4147-A177-3AD203B41FA5}">
                      <a16:colId xmlns:a16="http://schemas.microsoft.com/office/drawing/2014/main" val="2636646438"/>
                    </a:ext>
                  </a:extLst>
                </a:gridCol>
                <a:gridCol w="1873587">
                  <a:extLst>
                    <a:ext uri="{9D8B030D-6E8A-4147-A177-3AD203B41FA5}">
                      <a16:colId xmlns:a16="http://schemas.microsoft.com/office/drawing/2014/main" val="3841145421"/>
                    </a:ext>
                  </a:extLst>
                </a:gridCol>
                <a:gridCol w="2092139">
                  <a:extLst>
                    <a:ext uri="{9D8B030D-6E8A-4147-A177-3AD203B41FA5}">
                      <a16:colId xmlns:a16="http://schemas.microsoft.com/office/drawing/2014/main" val="3864746456"/>
                    </a:ext>
                  </a:extLst>
                </a:gridCol>
                <a:gridCol w="2018738">
                  <a:extLst>
                    <a:ext uri="{9D8B030D-6E8A-4147-A177-3AD203B41FA5}">
                      <a16:colId xmlns:a16="http://schemas.microsoft.com/office/drawing/2014/main" val="1571076160"/>
                    </a:ext>
                  </a:extLst>
                </a:gridCol>
                <a:gridCol w="2342369">
                  <a:extLst>
                    <a:ext uri="{9D8B030D-6E8A-4147-A177-3AD203B41FA5}">
                      <a16:colId xmlns:a16="http://schemas.microsoft.com/office/drawing/2014/main" val="2160188971"/>
                    </a:ext>
                  </a:extLst>
                </a:gridCol>
              </a:tblGrid>
              <a:tr h="195949">
                <a:tc>
                  <a:txBody>
                    <a:bodyPr/>
                    <a:lstStyle/>
                    <a:p>
                      <a:pPr algn="ctr">
                        <a:lnSpc>
                          <a:spcPct val="150000"/>
                        </a:lnSpc>
                        <a:spcAft>
                          <a:spcPts val="0"/>
                        </a:spcAft>
                      </a:pPr>
                      <a:r>
                        <a:rPr lang="zh-CN" sz="1600" kern="0">
                          <a:effectLst/>
                        </a:rPr>
                        <a:t>插入值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CHAR(4)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zh-CN" sz="1600" kern="0">
                          <a:effectLst/>
                        </a:rPr>
                        <a:t>存储需求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VARCHAR(4)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zh-CN" sz="1600" kern="0">
                          <a:effectLst/>
                        </a:rPr>
                        <a:t>存储需求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664431736"/>
                  </a:ext>
                </a:extLst>
              </a:tr>
              <a:tr h="195949">
                <a:tc>
                  <a:txBody>
                    <a:bodyPr/>
                    <a:lstStyle/>
                    <a:p>
                      <a:pPr algn="ctr">
                        <a:lnSpc>
                          <a:spcPct val="150000"/>
                        </a:lnSpc>
                        <a:spcAft>
                          <a:spcPts val="0"/>
                        </a:spcAft>
                      </a:pP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en-US" sz="1600" kern="0">
                          <a:effectLst/>
                        </a:rPr>
                        <a:t>1</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3844973786"/>
                  </a:ext>
                </a:extLst>
              </a:tr>
              <a:tr h="195949">
                <a:tc>
                  <a:txBody>
                    <a:bodyPr/>
                    <a:lstStyle/>
                    <a:p>
                      <a:pPr algn="ctr">
                        <a:lnSpc>
                          <a:spcPct val="150000"/>
                        </a:lnSpc>
                        <a:spcAft>
                          <a:spcPts val="0"/>
                        </a:spcAft>
                      </a:pPr>
                      <a:r>
                        <a:rPr lang="en-US" sz="1600" kern="0">
                          <a:effectLst/>
                        </a:rPr>
                        <a:t>'ab'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'ab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'ab'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en-US" sz="1600" kern="0">
                          <a:effectLst/>
                        </a:rPr>
                        <a:t>3</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1092139935"/>
                  </a:ext>
                </a:extLst>
              </a:tr>
              <a:tr h="195949">
                <a:tc>
                  <a:txBody>
                    <a:bodyPr/>
                    <a:lstStyle/>
                    <a:p>
                      <a:pPr algn="ctr">
                        <a:lnSpc>
                          <a:spcPct val="150000"/>
                        </a:lnSpc>
                        <a:spcAft>
                          <a:spcPts val="0"/>
                        </a:spcAft>
                      </a:pPr>
                      <a:r>
                        <a:rPr lang="en-US" sz="1600" kern="0">
                          <a:effectLst/>
                        </a:rPr>
                        <a:t>'abc'</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'abc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'abc'</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1814036551"/>
                  </a:ext>
                </a:extLst>
              </a:tr>
              <a:tr h="195949">
                <a:tc>
                  <a:txBody>
                    <a:bodyPr/>
                    <a:lstStyle/>
                    <a:p>
                      <a:pPr algn="ctr">
                        <a:lnSpc>
                          <a:spcPct val="150000"/>
                        </a:lnSpc>
                        <a:spcAft>
                          <a:spcPts val="0"/>
                        </a:spcAft>
                      </a:pPr>
                      <a:r>
                        <a:rPr lang="en-US" sz="1600" kern="0">
                          <a:effectLst/>
                        </a:rPr>
                        <a:t>'abcd'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'abcd'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'abcd'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en-US" sz="1600" kern="0">
                          <a:effectLst/>
                        </a:rPr>
                        <a:t>5</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67089915"/>
                  </a:ext>
                </a:extLst>
              </a:tr>
              <a:tr h="195949">
                <a:tc>
                  <a:txBody>
                    <a:bodyPr/>
                    <a:lstStyle/>
                    <a:p>
                      <a:pPr algn="ctr">
                        <a:lnSpc>
                          <a:spcPct val="150000"/>
                        </a:lnSpc>
                        <a:spcAft>
                          <a:spcPts val="0"/>
                        </a:spcAft>
                      </a:pPr>
                      <a:r>
                        <a:rPr lang="en-US" sz="1600" kern="0">
                          <a:effectLst/>
                        </a:rPr>
                        <a:t>'abcdef'</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5080" algn="ctr">
                        <a:lnSpc>
                          <a:spcPct val="150000"/>
                        </a:lnSpc>
                        <a:spcAft>
                          <a:spcPts val="0"/>
                        </a:spcAft>
                      </a:pPr>
                      <a:r>
                        <a:rPr lang="en-US" sz="1600" kern="0">
                          <a:effectLst/>
                        </a:rPr>
                        <a:t>'abcd'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5875" algn="ctr">
                        <a:lnSpc>
                          <a:spcPct val="150000"/>
                        </a:lnSpc>
                        <a:spcAft>
                          <a:spcPts val="0"/>
                        </a:spcAft>
                      </a:pPr>
                      <a:r>
                        <a:rPr lang="en-US" sz="1600" kern="0">
                          <a:effectLst/>
                        </a:rPr>
                        <a:t>4</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indent="-14605" algn="ctr">
                        <a:lnSpc>
                          <a:spcPct val="150000"/>
                        </a:lnSpc>
                        <a:spcAft>
                          <a:spcPts val="0"/>
                        </a:spcAft>
                      </a:pPr>
                      <a:r>
                        <a:rPr lang="en-US" sz="1600" kern="0">
                          <a:effectLst/>
                        </a:rPr>
                        <a:t>'abcd'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tc>
                  <a:txBody>
                    <a:bodyPr/>
                    <a:lstStyle/>
                    <a:p>
                      <a:pPr algn="ctr">
                        <a:lnSpc>
                          <a:spcPct val="150000"/>
                        </a:lnSpc>
                        <a:spcAft>
                          <a:spcPts val="0"/>
                        </a:spcAft>
                      </a:pPr>
                      <a:r>
                        <a:rPr lang="en-US" sz="1600" kern="0" dirty="0">
                          <a:effectLst/>
                        </a:rPr>
                        <a:t>5</a:t>
                      </a:r>
                      <a:r>
                        <a:rPr lang="zh-CN" sz="1600" kern="0" dirty="0">
                          <a:effectLst/>
                        </a:rPr>
                        <a:t>字节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7183" marR="67183" marT="0" marB="0"/>
                </a:tc>
                <a:extLst>
                  <a:ext uri="{0D108BD9-81ED-4DB2-BD59-A6C34878D82A}">
                    <a16:rowId xmlns:a16="http://schemas.microsoft.com/office/drawing/2014/main" val="2397937329"/>
                  </a:ext>
                </a:extLst>
              </a:tr>
            </a:tbl>
          </a:graphicData>
        </a:graphic>
      </p:graphicFrame>
      <p:sp>
        <p:nvSpPr>
          <p:cNvPr id="3" name="矩形 2"/>
          <p:cNvSpPr/>
          <p:nvPr/>
        </p:nvSpPr>
        <p:spPr>
          <a:xfrm>
            <a:off x="4172753" y="2050953"/>
            <a:ext cx="3700052" cy="373820"/>
          </a:xfrm>
          <a:prstGeom prst="rect">
            <a:avLst/>
          </a:prstGeom>
        </p:spPr>
        <p:txBody>
          <a:bodyPr wrap="none">
            <a:spAutoFit/>
          </a:bodyPr>
          <a:lstStyle/>
          <a:p>
            <a:pPr indent="304800" algn="ctr">
              <a:lnSpc>
                <a:spcPct val="125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6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CHAR</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VARCHAR</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之间的差别</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39680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842551"/>
            <a:ext cx="10396667"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smtClean="0"/>
              <a:t>（</a:t>
            </a:r>
            <a:r>
              <a:rPr lang="en-US" altLang="zh-CN" b="1" dirty="0" smtClean="0"/>
              <a:t>2</a:t>
            </a:r>
            <a:r>
              <a:rPr lang="zh-CN" altLang="zh-CN" b="1" dirty="0"/>
              <a:t>）</a:t>
            </a:r>
            <a:r>
              <a:rPr lang="en-US" altLang="zh-CN" b="1" dirty="0"/>
              <a:t>TEXT</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TEXT</a:t>
            </a:r>
            <a:r>
              <a:rPr lang="zh-CN" altLang="zh-CN" dirty="0"/>
              <a:t>列保存非二进制字符串，如文章内容、评论等。当保存或查询</a:t>
            </a:r>
            <a:r>
              <a:rPr lang="en-US" altLang="zh-CN" dirty="0"/>
              <a:t>TEXT</a:t>
            </a:r>
            <a:r>
              <a:rPr lang="zh-CN" altLang="zh-CN" dirty="0"/>
              <a:t>列的值时，不删除尾部空格。</a:t>
            </a:r>
            <a:r>
              <a:rPr lang="en-US" altLang="zh-CN" dirty="0"/>
              <a:t>TEXT</a:t>
            </a:r>
            <a:r>
              <a:rPr lang="zh-CN" altLang="zh-CN" dirty="0"/>
              <a:t>类型分为</a:t>
            </a:r>
            <a:r>
              <a:rPr lang="en-US" altLang="zh-CN" dirty="0"/>
              <a:t>4</a:t>
            </a:r>
            <a:r>
              <a:rPr lang="zh-CN" altLang="zh-CN" dirty="0"/>
              <a:t>种：</a:t>
            </a:r>
            <a:r>
              <a:rPr lang="en-US" altLang="zh-CN" dirty="0"/>
              <a:t>TINYTEXT</a:t>
            </a:r>
            <a:r>
              <a:rPr lang="zh-CN" altLang="zh-CN" dirty="0"/>
              <a:t>、</a:t>
            </a:r>
            <a:r>
              <a:rPr lang="en-US" altLang="zh-CN" dirty="0"/>
              <a:t>TEXT</a:t>
            </a:r>
            <a:r>
              <a:rPr lang="zh-CN" altLang="zh-CN" dirty="0"/>
              <a:t>、</a:t>
            </a:r>
            <a:r>
              <a:rPr lang="en-US" altLang="zh-CN" dirty="0"/>
              <a:t>MEDIUMTEXT</a:t>
            </a:r>
            <a:r>
              <a:rPr lang="zh-CN" altLang="zh-CN" dirty="0"/>
              <a:t>和</a:t>
            </a:r>
            <a:r>
              <a:rPr lang="en-US" altLang="zh-CN" dirty="0"/>
              <a:t>LONGTEXT</a:t>
            </a:r>
            <a:r>
              <a:rPr lang="zh-CN" altLang="zh-CN" dirty="0"/>
              <a:t>。</a:t>
            </a:r>
          </a:p>
          <a:p>
            <a:pPr marL="285750" indent="-285750" algn="just">
              <a:lnSpc>
                <a:spcPct val="150000"/>
              </a:lnSpc>
              <a:buFont typeface="Arial" panose="020B0604020202020204" pitchFamily="34" charset="0"/>
              <a:buChar char="•"/>
            </a:pPr>
            <a:r>
              <a:rPr lang="zh-CN" altLang="zh-CN" dirty="0"/>
              <a:t>不同的</a:t>
            </a:r>
            <a:r>
              <a:rPr lang="en-US" altLang="zh-CN" dirty="0"/>
              <a:t>TEXT</a:t>
            </a:r>
            <a:r>
              <a:rPr lang="zh-CN" altLang="zh-CN" dirty="0"/>
              <a:t>类型的存储空间和数据长度不同，</a:t>
            </a:r>
            <a:r>
              <a:rPr lang="en-US" altLang="zh-CN" dirty="0"/>
              <a:t>TINYTEXT</a:t>
            </a:r>
            <a:r>
              <a:rPr lang="zh-CN" altLang="zh-CN" dirty="0"/>
              <a:t>长度为</a:t>
            </a:r>
            <a:r>
              <a:rPr lang="en-US" altLang="zh-CN" dirty="0"/>
              <a:t>255</a:t>
            </a:r>
            <a:r>
              <a:rPr lang="zh-CN" altLang="zh-CN" dirty="0"/>
              <a:t>（</a:t>
            </a:r>
            <a:r>
              <a:rPr lang="en-US" altLang="zh-CN" dirty="0"/>
              <a:t>2</a:t>
            </a:r>
            <a:r>
              <a:rPr lang="en-US" altLang="zh-CN" baseline="30000" dirty="0"/>
              <a:t>8</a:t>
            </a:r>
            <a:r>
              <a:rPr lang="en-US" altLang="zh-CN" dirty="0"/>
              <a:t>-1</a:t>
            </a:r>
            <a:r>
              <a:rPr lang="zh-CN" altLang="zh-CN" dirty="0"/>
              <a:t>）字符、</a:t>
            </a:r>
            <a:r>
              <a:rPr lang="en-US" altLang="zh-CN" dirty="0"/>
              <a:t>TEXT</a:t>
            </a:r>
            <a:r>
              <a:rPr lang="zh-CN" altLang="zh-CN" dirty="0"/>
              <a:t>长度为</a:t>
            </a:r>
            <a:r>
              <a:rPr lang="en-US" altLang="zh-CN" dirty="0"/>
              <a:t>65535</a:t>
            </a:r>
            <a:r>
              <a:rPr lang="zh-CN" altLang="zh-CN" dirty="0"/>
              <a:t>（</a:t>
            </a:r>
            <a:r>
              <a:rPr lang="en-US" altLang="zh-CN" dirty="0"/>
              <a:t>2</a:t>
            </a:r>
            <a:r>
              <a:rPr lang="en-US" altLang="zh-CN" baseline="30000" dirty="0"/>
              <a:t>16</a:t>
            </a:r>
            <a:r>
              <a:rPr lang="en-US" altLang="zh-CN" dirty="0"/>
              <a:t>-1</a:t>
            </a:r>
            <a:r>
              <a:rPr lang="zh-CN" altLang="zh-CN" dirty="0"/>
              <a:t>）字符、</a:t>
            </a:r>
            <a:r>
              <a:rPr lang="en-US" altLang="zh-CN" dirty="0"/>
              <a:t>MEDIUMTEXT</a:t>
            </a:r>
            <a:r>
              <a:rPr lang="zh-CN" altLang="zh-CN" dirty="0"/>
              <a:t>长度为</a:t>
            </a:r>
            <a:r>
              <a:rPr lang="en-US" altLang="zh-CN" dirty="0"/>
              <a:t>16777215</a:t>
            </a:r>
            <a:r>
              <a:rPr lang="zh-CN" altLang="zh-CN" dirty="0"/>
              <a:t>（</a:t>
            </a:r>
            <a:r>
              <a:rPr lang="en-US" altLang="zh-CN" dirty="0"/>
              <a:t>2</a:t>
            </a:r>
            <a:r>
              <a:rPr lang="en-US" altLang="zh-CN" baseline="30000" dirty="0"/>
              <a:t>24</a:t>
            </a:r>
            <a:r>
              <a:rPr lang="en-US" altLang="zh-CN" dirty="0"/>
              <a:t>-1</a:t>
            </a:r>
            <a:r>
              <a:rPr lang="zh-CN" altLang="zh-CN" dirty="0"/>
              <a:t>）字符、</a:t>
            </a:r>
            <a:r>
              <a:rPr lang="en-US" altLang="zh-CN" dirty="0"/>
              <a:t>LONGTEXT</a:t>
            </a:r>
            <a:r>
              <a:rPr lang="zh-CN" altLang="zh-CN" dirty="0"/>
              <a:t>长度为</a:t>
            </a:r>
            <a:r>
              <a:rPr lang="en-US" altLang="zh-CN" dirty="0"/>
              <a:t>4294967295</a:t>
            </a:r>
            <a:r>
              <a:rPr lang="zh-CN" altLang="zh-CN" dirty="0"/>
              <a:t>或</a:t>
            </a:r>
            <a:r>
              <a:rPr lang="en-US" altLang="zh-CN" dirty="0"/>
              <a:t>4GB</a:t>
            </a:r>
            <a:r>
              <a:rPr lang="zh-CN" altLang="zh-CN" dirty="0"/>
              <a:t>（</a:t>
            </a:r>
            <a:r>
              <a:rPr lang="en-US" altLang="zh-CN" dirty="0"/>
              <a:t>2</a:t>
            </a:r>
            <a:r>
              <a:rPr lang="en-US" altLang="zh-CN" baseline="30000" dirty="0"/>
              <a:t>32</a:t>
            </a:r>
            <a:r>
              <a:rPr lang="en-US" altLang="zh-CN" dirty="0"/>
              <a:t>-1</a:t>
            </a:r>
            <a:r>
              <a:rPr lang="zh-CN" altLang="zh-CN" dirty="0"/>
              <a:t>）字符。</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2644364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a:t>
            </a:r>
            <a:r>
              <a:rPr lang="en-US" altLang="zh-CN" b="1" dirty="0"/>
              <a:t>ENUM</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ENUM</a:t>
            </a:r>
            <a:r>
              <a:rPr lang="zh-CN" altLang="zh-CN" dirty="0"/>
              <a:t>是一个字符串对象，值为表创建时规定枚举的一列值。其语法格式如下：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sp>
        <p:nvSpPr>
          <p:cNvPr id="8" name="矩形 7"/>
          <p:cNvSpPr/>
          <p:nvPr/>
        </p:nvSpPr>
        <p:spPr>
          <a:xfrm>
            <a:off x="3147314" y="2761782"/>
            <a:ext cx="5399405" cy="4667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ENUM(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n' )</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874712" y="3460614"/>
            <a:ext cx="10396667" cy="175432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a:t>ENUM</a:t>
            </a:r>
            <a:r>
              <a:rPr lang="zh-CN" altLang="zh-CN" dirty="0"/>
              <a:t>类型的字段在取值时，可以在指定的枚举列表中获取，而且一次只能获取一个</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如果</a:t>
            </a:r>
            <a:r>
              <a:rPr lang="zh-CN" altLang="zh-CN" dirty="0"/>
              <a:t>创建的成员中有空格，尾部的空格将自动被删除</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每个</a:t>
            </a:r>
            <a:r>
              <a:rPr lang="zh-CN" altLang="zh-CN" dirty="0"/>
              <a:t>枚举值均有一个索引值，在内部用整数表示，所允许的成员索引值从</a:t>
            </a:r>
            <a:r>
              <a:rPr lang="en-US" altLang="zh-CN" dirty="0"/>
              <a:t>1</a:t>
            </a:r>
            <a:r>
              <a:rPr lang="zh-CN" altLang="zh-CN" dirty="0"/>
              <a:t>开始编号，</a:t>
            </a:r>
            <a:r>
              <a:rPr lang="en-US" altLang="zh-CN" dirty="0"/>
              <a:t>MySQL</a:t>
            </a:r>
            <a:r>
              <a:rPr lang="zh-CN" altLang="zh-CN" dirty="0"/>
              <a:t>存储的就是这个索引编号，枚举最多可以有</a:t>
            </a:r>
            <a:r>
              <a:rPr lang="en-US" altLang="zh-CN" dirty="0"/>
              <a:t>65535</a:t>
            </a:r>
            <a:r>
              <a:rPr lang="zh-CN" altLang="zh-CN" dirty="0"/>
              <a:t>个元素。</a:t>
            </a:r>
          </a:p>
        </p:txBody>
      </p:sp>
    </p:spTree>
    <p:extLst>
      <p:ext uri="{BB962C8B-B14F-4D97-AF65-F5344CB8AC3E}">
        <p14:creationId xmlns:p14="http://schemas.microsoft.com/office/powerpoint/2010/main" val="3228115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50783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例如</a:t>
            </a:r>
            <a:r>
              <a:rPr lang="zh-CN" altLang="en-US" dirty="0" smtClean="0"/>
              <a:t>：</a:t>
            </a:r>
            <a:r>
              <a:rPr lang="zh-CN" altLang="zh-CN" dirty="0" smtClean="0"/>
              <a:t>定义</a:t>
            </a:r>
            <a:r>
              <a:rPr lang="en-US" altLang="zh-CN" dirty="0"/>
              <a:t>ENUM</a:t>
            </a:r>
            <a:r>
              <a:rPr lang="zh-CN" altLang="zh-CN" dirty="0"/>
              <a:t>类型的列（</a:t>
            </a:r>
            <a:r>
              <a:rPr lang="en-US" altLang="zh-CN" dirty="0"/>
              <a:t>'first'</a:t>
            </a:r>
            <a:r>
              <a:rPr lang="zh-CN" altLang="zh-CN" dirty="0"/>
              <a:t>，</a:t>
            </a:r>
            <a:r>
              <a:rPr lang="en-US" altLang="zh-CN" dirty="0"/>
              <a:t>'second'</a:t>
            </a:r>
            <a:r>
              <a:rPr lang="zh-CN" altLang="zh-CN" dirty="0"/>
              <a:t>，</a:t>
            </a:r>
            <a:r>
              <a:rPr lang="en-US" altLang="zh-CN" dirty="0"/>
              <a:t>'third'</a:t>
            </a:r>
            <a:r>
              <a:rPr lang="zh-CN" altLang="zh-CN" dirty="0"/>
              <a:t>），该列可以取的值和每个值的索引如</a:t>
            </a:r>
            <a:r>
              <a:rPr lang="zh-CN" altLang="zh-CN" dirty="0" smtClean="0"/>
              <a:t>表所</a:t>
            </a:r>
            <a:r>
              <a:rPr lang="zh-CN" altLang="zh-CN" dirty="0"/>
              <a:t>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3642779402"/>
              </p:ext>
            </p:extLst>
          </p:nvPr>
        </p:nvGraphicFramePr>
        <p:xfrm>
          <a:off x="2478252" y="2775430"/>
          <a:ext cx="6841450" cy="2194560"/>
        </p:xfrm>
        <a:graphic>
          <a:graphicData uri="http://schemas.openxmlformats.org/drawingml/2006/table">
            <a:tbl>
              <a:tblPr firstRow="1" firstCol="1" bandRow="1">
                <a:tableStyleId>{5C22544A-7EE6-4342-B048-85BDC9FD1C3A}</a:tableStyleId>
              </a:tblPr>
              <a:tblGrid>
                <a:gridCol w="2485448">
                  <a:extLst>
                    <a:ext uri="{9D8B030D-6E8A-4147-A177-3AD203B41FA5}">
                      <a16:colId xmlns:a16="http://schemas.microsoft.com/office/drawing/2014/main" val="2520491068"/>
                    </a:ext>
                  </a:extLst>
                </a:gridCol>
                <a:gridCol w="4356002">
                  <a:extLst>
                    <a:ext uri="{9D8B030D-6E8A-4147-A177-3AD203B41FA5}">
                      <a16:colId xmlns:a16="http://schemas.microsoft.com/office/drawing/2014/main" val="184589002"/>
                    </a:ext>
                  </a:extLst>
                </a:gridCol>
              </a:tblGrid>
              <a:tr h="0">
                <a:tc>
                  <a:txBody>
                    <a:bodyPr/>
                    <a:lstStyle/>
                    <a:p>
                      <a:pPr algn="ctr">
                        <a:lnSpc>
                          <a:spcPct val="150000"/>
                        </a:lnSpc>
                        <a:spcAft>
                          <a:spcPts val="0"/>
                        </a:spcAft>
                      </a:pPr>
                      <a:r>
                        <a:rPr lang="zh-CN" sz="1600" kern="0">
                          <a:effectLst/>
                        </a:rPr>
                        <a:t>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索引</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88398356"/>
                  </a:ext>
                </a:extLst>
              </a:tr>
              <a:tr h="0">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86712613"/>
                  </a:ext>
                </a:extLst>
              </a:tr>
              <a:tr h="0">
                <a:tc>
                  <a:txBody>
                    <a:bodyPr/>
                    <a:lstStyle/>
                    <a:p>
                      <a:pPr algn="ctr">
                        <a:lnSpc>
                          <a:spcPct val="150000"/>
                        </a:lnSpc>
                        <a:spcAft>
                          <a:spcPts val="0"/>
                        </a:spcAft>
                      </a:pP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74983547"/>
                  </a:ext>
                </a:extLst>
              </a:tr>
              <a:tr h="0">
                <a:tc>
                  <a:txBody>
                    <a:bodyPr/>
                    <a:lstStyle/>
                    <a:p>
                      <a:pPr algn="ctr">
                        <a:lnSpc>
                          <a:spcPct val="150000"/>
                        </a:lnSpc>
                        <a:spcAft>
                          <a:spcPts val="0"/>
                        </a:spcAft>
                      </a:pPr>
                      <a:r>
                        <a:rPr lang="en-US" sz="1600" kern="0">
                          <a:effectLst/>
                        </a:rPr>
                        <a:t>first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18108053"/>
                  </a:ext>
                </a:extLst>
              </a:tr>
              <a:tr h="0">
                <a:tc>
                  <a:txBody>
                    <a:bodyPr/>
                    <a:lstStyle/>
                    <a:p>
                      <a:pPr algn="ctr">
                        <a:lnSpc>
                          <a:spcPct val="150000"/>
                        </a:lnSpc>
                        <a:spcAft>
                          <a:spcPts val="0"/>
                        </a:spcAft>
                      </a:pPr>
                      <a:r>
                        <a:rPr lang="en-US" sz="1600" kern="0">
                          <a:effectLst/>
                        </a:rPr>
                        <a:t>second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3872394"/>
                  </a:ext>
                </a:extLst>
              </a:tr>
              <a:tr h="0">
                <a:tc>
                  <a:txBody>
                    <a:bodyPr/>
                    <a:lstStyle/>
                    <a:p>
                      <a:pPr algn="ctr">
                        <a:lnSpc>
                          <a:spcPct val="150000"/>
                        </a:lnSpc>
                        <a:spcAft>
                          <a:spcPts val="0"/>
                        </a:spcAft>
                      </a:pPr>
                      <a:r>
                        <a:rPr lang="en-US" sz="1600" kern="0">
                          <a:effectLst/>
                        </a:rPr>
                        <a:t>third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dirty="0">
                          <a:effectLst/>
                        </a:rPr>
                        <a:t>3</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90831151"/>
                  </a:ext>
                </a:extLst>
              </a:tr>
            </a:tbl>
          </a:graphicData>
        </a:graphic>
      </p:graphicFrame>
      <p:sp>
        <p:nvSpPr>
          <p:cNvPr id="3" name="矩形 2"/>
          <p:cNvSpPr/>
          <p:nvPr/>
        </p:nvSpPr>
        <p:spPr>
          <a:xfrm>
            <a:off x="4301637" y="2254311"/>
            <a:ext cx="3198311" cy="373820"/>
          </a:xfrm>
          <a:prstGeom prst="rect">
            <a:avLst/>
          </a:prstGeom>
        </p:spPr>
        <p:txBody>
          <a:bodyPr wrap="none">
            <a:spAutoFit/>
          </a:bodyPr>
          <a:lstStyle/>
          <a:p>
            <a:pPr indent="304800" algn="ctr">
              <a:lnSpc>
                <a:spcPct val="125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7   ENUM</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类型列的值与索引</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03369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133882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a:t>
            </a:r>
            <a:r>
              <a:rPr lang="en-US" altLang="zh-CN" b="1" dirty="0"/>
              <a:t>SET</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SET</a:t>
            </a:r>
            <a:r>
              <a:rPr lang="zh-CN" altLang="zh-CN" dirty="0"/>
              <a:t>是一个字符串对象，可以有零个或多个值，</a:t>
            </a:r>
            <a:r>
              <a:rPr lang="en-US" altLang="zh-CN" dirty="0"/>
              <a:t>SET</a:t>
            </a:r>
            <a:r>
              <a:rPr lang="zh-CN" altLang="zh-CN" dirty="0"/>
              <a:t>列最多可以有</a:t>
            </a:r>
            <a:r>
              <a:rPr lang="en-US" altLang="zh-CN" dirty="0"/>
              <a:t>64</a:t>
            </a:r>
            <a:r>
              <a:rPr lang="zh-CN" altLang="zh-CN" dirty="0"/>
              <a:t>个成员，值为表创建时规定的一列值。指定包括多个</a:t>
            </a:r>
            <a:r>
              <a:rPr lang="en-US" altLang="zh-CN" dirty="0"/>
              <a:t>SET</a:t>
            </a:r>
            <a:r>
              <a:rPr lang="zh-CN" altLang="zh-CN" dirty="0"/>
              <a:t>成员的</a:t>
            </a:r>
            <a:r>
              <a:rPr lang="en-US" altLang="zh-CN" dirty="0"/>
              <a:t>SET</a:t>
            </a:r>
            <a:r>
              <a:rPr lang="zh-CN" altLang="zh-CN" dirty="0"/>
              <a:t>列值时，各成员之间用逗号‘</a:t>
            </a:r>
            <a:r>
              <a:rPr lang="en-US" altLang="zh-CN" dirty="0"/>
              <a:t>,</a:t>
            </a:r>
            <a:r>
              <a:rPr lang="zh-CN" altLang="zh-CN" dirty="0"/>
              <a:t>’隔开，语法格式如下：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字符串类型</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E3EB1709-6D20-4440-8800-976CC5E9712E}"/>
              </a:ext>
            </a:extLst>
          </p:cNvPr>
          <p:cNvSpPr/>
          <p:nvPr/>
        </p:nvSpPr>
        <p:spPr>
          <a:xfrm>
            <a:off x="874710" y="3817215"/>
            <a:ext cx="10396667"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与</a:t>
            </a:r>
            <a:r>
              <a:rPr lang="en-US" altLang="zh-CN" dirty="0"/>
              <a:t>ENUM</a:t>
            </a:r>
            <a:r>
              <a:rPr lang="zh-CN" altLang="zh-CN" dirty="0"/>
              <a:t>类型相同，</a:t>
            </a:r>
            <a:r>
              <a:rPr lang="en-US" altLang="zh-CN" dirty="0"/>
              <a:t>SET</a:t>
            </a:r>
            <a:r>
              <a:rPr lang="zh-CN" altLang="zh-CN" dirty="0"/>
              <a:t>值在内部用整数表示，列表中每个值都有一个索引编号</a:t>
            </a:r>
            <a:r>
              <a:rPr lang="zh-CN" altLang="zh-CN" dirty="0" smtClean="0"/>
              <a:t>。当</a:t>
            </a:r>
            <a:r>
              <a:rPr lang="zh-CN" altLang="zh-CN" dirty="0"/>
              <a:t>创建表时，</a:t>
            </a:r>
            <a:r>
              <a:rPr lang="en-US" altLang="zh-CN" dirty="0"/>
              <a:t>SET</a:t>
            </a:r>
            <a:r>
              <a:rPr lang="zh-CN" altLang="zh-CN" dirty="0"/>
              <a:t>成员值的尾部空格将自动删除</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与</a:t>
            </a:r>
            <a:r>
              <a:rPr lang="en-US" altLang="zh-CN" dirty="0"/>
              <a:t>ENUM</a:t>
            </a:r>
            <a:r>
              <a:rPr lang="zh-CN" altLang="zh-CN" dirty="0"/>
              <a:t>类型不同的是，</a:t>
            </a:r>
            <a:r>
              <a:rPr lang="en-US" altLang="zh-CN" dirty="0"/>
              <a:t>ENUM</a:t>
            </a:r>
            <a:r>
              <a:rPr lang="zh-CN" altLang="zh-CN" dirty="0"/>
              <a:t>类型的字段只能从定义的列值中选择一个值插入，而</a:t>
            </a:r>
            <a:r>
              <a:rPr lang="en-US" altLang="zh-CN" dirty="0"/>
              <a:t>SET</a:t>
            </a:r>
            <a:r>
              <a:rPr lang="zh-CN" altLang="zh-CN" dirty="0"/>
              <a:t>类型的列可从定义的列值中选择多个字符的联合。</a:t>
            </a:r>
          </a:p>
        </p:txBody>
      </p:sp>
      <p:sp>
        <p:nvSpPr>
          <p:cNvPr id="11" name="矩形 10"/>
          <p:cNvSpPr/>
          <p:nvPr/>
        </p:nvSpPr>
        <p:spPr>
          <a:xfrm>
            <a:off x="3373342" y="3139702"/>
            <a:ext cx="5399405" cy="4667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50000"/>
              </a:lnSpc>
              <a:spcAft>
                <a:spcPts val="0"/>
              </a:spcAft>
            </a:pPr>
            <a:r>
              <a:rPr lang="zh-CN" sz="1600" kern="0">
                <a:effectLst/>
                <a:ea typeface="Times New Roman" panose="02020603050405020304" pitchFamily="18" charset="0"/>
                <a:cs typeface="Times New Roman" panose="02020603050405020304" pitchFamily="18" charset="0"/>
              </a:rPr>
              <a:t> </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SET(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n'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2161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smtClean="0"/>
              <a:t>MySQL</a:t>
            </a:r>
            <a:r>
              <a:rPr lang="zh-CN" altLang="zh-CN" dirty="0" smtClean="0"/>
              <a:t>支持两类字符型数据：文本字符串和二进制字符串，二进制字符串类型有时候也直接被称为“二进制类型”。</a:t>
            </a:r>
            <a:r>
              <a:rPr lang="en-US" altLang="zh-CN" dirty="0" smtClean="0"/>
              <a:t>MySQL</a:t>
            </a:r>
            <a:r>
              <a:rPr lang="zh-CN" altLang="zh-CN" dirty="0" smtClean="0"/>
              <a:t>中的二进制类型有</a:t>
            </a:r>
            <a:r>
              <a:rPr lang="en-US" altLang="zh-CN" dirty="0" smtClean="0"/>
              <a:t>BIT</a:t>
            </a:r>
            <a:r>
              <a:rPr lang="zh-CN" altLang="zh-CN" dirty="0" smtClean="0"/>
              <a:t>、</a:t>
            </a:r>
            <a:r>
              <a:rPr lang="en-US" altLang="zh-CN" dirty="0" smtClean="0"/>
              <a:t>BINARY</a:t>
            </a:r>
            <a:r>
              <a:rPr lang="zh-CN" altLang="zh-CN" dirty="0" smtClean="0"/>
              <a:t>、</a:t>
            </a:r>
            <a:r>
              <a:rPr lang="en-US" altLang="zh-CN" dirty="0" smtClean="0"/>
              <a:t>VARBINARY</a:t>
            </a:r>
            <a:r>
              <a:rPr lang="zh-CN" altLang="zh-CN" dirty="0" smtClean="0"/>
              <a:t>、</a:t>
            </a:r>
            <a:r>
              <a:rPr lang="en-US" altLang="zh-CN" dirty="0" smtClean="0"/>
              <a:t>TINYBLOB</a:t>
            </a:r>
            <a:r>
              <a:rPr lang="zh-CN" altLang="zh-CN" dirty="0" smtClean="0"/>
              <a:t>、</a:t>
            </a:r>
            <a:r>
              <a:rPr lang="en-US" altLang="zh-CN" dirty="0" smtClean="0"/>
              <a:t>BLOB</a:t>
            </a:r>
            <a:r>
              <a:rPr lang="zh-CN" altLang="zh-CN" dirty="0" smtClean="0"/>
              <a:t>、</a:t>
            </a:r>
            <a:r>
              <a:rPr lang="en-US" altLang="zh-CN" dirty="0" smtClean="0"/>
              <a:t>MEDIUMBLOB</a:t>
            </a:r>
            <a:r>
              <a:rPr lang="zh-CN" altLang="zh-CN" dirty="0" smtClean="0"/>
              <a:t>和</a:t>
            </a:r>
            <a:r>
              <a:rPr lang="en-US" altLang="zh-CN" dirty="0" smtClean="0"/>
              <a:t>LONGBLOB</a:t>
            </a:r>
            <a:r>
              <a:rPr lang="zh-CN" altLang="zh-CN"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二进制类型</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3925159783"/>
              </p:ext>
            </p:extLst>
          </p:nvPr>
        </p:nvGraphicFramePr>
        <p:xfrm>
          <a:off x="1291772" y="3474169"/>
          <a:ext cx="9312885" cy="2926080"/>
        </p:xfrm>
        <a:graphic>
          <a:graphicData uri="http://schemas.openxmlformats.org/drawingml/2006/table">
            <a:tbl>
              <a:tblPr firstRow="1" firstCol="1" bandRow="1">
                <a:tableStyleId>{5C22544A-7EE6-4342-B048-85BDC9FD1C3A}</a:tableStyleId>
              </a:tblPr>
              <a:tblGrid>
                <a:gridCol w="2566244">
                  <a:extLst>
                    <a:ext uri="{9D8B030D-6E8A-4147-A177-3AD203B41FA5}">
                      <a16:colId xmlns:a16="http://schemas.microsoft.com/office/drawing/2014/main" val="1642890781"/>
                    </a:ext>
                  </a:extLst>
                </a:gridCol>
                <a:gridCol w="3444292">
                  <a:extLst>
                    <a:ext uri="{9D8B030D-6E8A-4147-A177-3AD203B41FA5}">
                      <a16:colId xmlns:a16="http://schemas.microsoft.com/office/drawing/2014/main" val="2970642486"/>
                    </a:ext>
                  </a:extLst>
                </a:gridCol>
                <a:gridCol w="3302349">
                  <a:extLst>
                    <a:ext uri="{9D8B030D-6E8A-4147-A177-3AD203B41FA5}">
                      <a16:colId xmlns:a16="http://schemas.microsoft.com/office/drawing/2014/main" val="4290659952"/>
                    </a:ext>
                  </a:extLst>
                </a:gridCol>
              </a:tblGrid>
              <a:tr h="200025">
                <a:tc>
                  <a:txBody>
                    <a:bodyPr/>
                    <a:lstStyle/>
                    <a:p>
                      <a:pPr algn="ctr">
                        <a:lnSpc>
                          <a:spcPct val="150000"/>
                        </a:lnSpc>
                        <a:spcAft>
                          <a:spcPts val="0"/>
                        </a:spcAft>
                      </a:pPr>
                      <a:r>
                        <a:rPr lang="zh-CN" sz="1600" kern="0">
                          <a:effectLst/>
                        </a:rPr>
                        <a:t>类型名称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存储需求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58833822"/>
                  </a:ext>
                </a:extLst>
              </a:tr>
              <a:tr h="200025">
                <a:tc>
                  <a:txBody>
                    <a:bodyPr/>
                    <a:lstStyle/>
                    <a:p>
                      <a:pPr algn="ctr">
                        <a:lnSpc>
                          <a:spcPct val="150000"/>
                        </a:lnSpc>
                        <a:spcAft>
                          <a:spcPts val="0"/>
                        </a:spcAft>
                      </a:pPr>
                      <a:r>
                        <a:rPr lang="en-US" sz="1600" kern="0">
                          <a:effectLst/>
                        </a:rPr>
                        <a:t>BIT(M)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位字段类型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大约</a:t>
                      </a:r>
                      <a:r>
                        <a:rPr lang="en-US" sz="1600" kern="0">
                          <a:effectLst/>
                        </a:rPr>
                        <a:t>(M+7)/8</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9515500"/>
                  </a:ext>
                </a:extLst>
              </a:tr>
              <a:tr h="200025">
                <a:tc>
                  <a:txBody>
                    <a:bodyPr/>
                    <a:lstStyle/>
                    <a:p>
                      <a:pPr algn="ctr">
                        <a:lnSpc>
                          <a:spcPct val="150000"/>
                        </a:lnSpc>
                        <a:spcAft>
                          <a:spcPts val="0"/>
                        </a:spcAft>
                      </a:pPr>
                      <a:r>
                        <a:rPr lang="en-US" sz="1600" kern="0">
                          <a:effectLst/>
                        </a:rPr>
                        <a:t>BINARY(M)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固定长度二进制字符串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M</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98849264"/>
                  </a:ext>
                </a:extLst>
              </a:tr>
              <a:tr h="200025">
                <a:tc>
                  <a:txBody>
                    <a:bodyPr/>
                    <a:lstStyle/>
                    <a:p>
                      <a:pPr algn="ctr">
                        <a:lnSpc>
                          <a:spcPct val="150000"/>
                        </a:lnSpc>
                        <a:spcAft>
                          <a:spcPts val="0"/>
                        </a:spcAft>
                      </a:pPr>
                      <a:r>
                        <a:rPr lang="en-US" sz="1600" kern="0">
                          <a:effectLst/>
                        </a:rPr>
                        <a:t>VARBINARY(M)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可变长度二进制字符串</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L+1</a:t>
                      </a:r>
                      <a:r>
                        <a:rPr lang="zh-CN" sz="1600" kern="0">
                          <a:effectLst/>
                        </a:rPr>
                        <a:t>字节，且</a:t>
                      </a:r>
                      <a:r>
                        <a:rPr lang="en-US" sz="1600" kern="0">
                          <a:effectLst/>
                        </a:rPr>
                        <a:t>L&lt;=M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41825351"/>
                  </a:ext>
                </a:extLst>
              </a:tr>
              <a:tr h="200025">
                <a:tc>
                  <a:txBody>
                    <a:bodyPr/>
                    <a:lstStyle/>
                    <a:p>
                      <a:pPr algn="ctr">
                        <a:lnSpc>
                          <a:spcPct val="150000"/>
                        </a:lnSpc>
                        <a:spcAft>
                          <a:spcPts val="0"/>
                        </a:spcAft>
                      </a:pPr>
                      <a:r>
                        <a:rPr lang="en-US" sz="1600" kern="0">
                          <a:effectLst/>
                        </a:rPr>
                        <a:t>TINYBLOB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非常小的</a:t>
                      </a: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L+1</a:t>
                      </a:r>
                      <a:r>
                        <a:rPr lang="zh-CN" sz="1600" kern="0">
                          <a:effectLst/>
                        </a:rPr>
                        <a:t>字节，且</a:t>
                      </a:r>
                      <a:r>
                        <a:rPr lang="en-US" sz="1600" kern="0">
                          <a:effectLst/>
                        </a:rPr>
                        <a:t>L&lt;2</a:t>
                      </a:r>
                      <a:r>
                        <a:rPr lang="en-US" sz="1600" kern="0" baseline="3000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96195357"/>
                  </a:ext>
                </a:extLst>
              </a:tr>
              <a:tr h="200025">
                <a:tc>
                  <a:txBody>
                    <a:bodyPr/>
                    <a:lstStyle/>
                    <a:p>
                      <a:pPr algn="ctr">
                        <a:lnSpc>
                          <a:spcPct val="150000"/>
                        </a:lnSpc>
                        <a:spcAft>
                          <a:spcPts val="0"/>
                        </a:spcAft>
                      </a:pP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小</a:t>
                      </a: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L+2</a:t>
                      </a:r>
                      <a:r>
                        <a:rPr lang="zh-CN" sz="1600" kern="0">
                          <a:effectLst/>
                        </a:rPr>
                        <a:t>字节，且</a:t>
                      </a:r>
                      <a:r>
                        <a:rPr lang="en-US" sz="1600" kern="0">
                          <a:effectLst/>
                        </a:rPr>
                        <a:t>L&lt;2</a:t>
                      </a:r>
                      <a:r>
                        <a:rPr lang="en-US" sz="1600" kern="0" baseline="30000">
                          <a:effectLst/>
                        </a:rPr>
                        <a:t>16</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97892760"/>
                  </a:ext>
                </a:extLst>
              </a:tr>
              <a:tr h="200025">
                <a:tc>
                  <a:txBody>
                    <a:bodyPr/>
                    <a:lstStyle/>
                    <a:p>
                      <a:pPr algn="ctr">
                        <a:lnSpc>
                          <a:spcPct val="150000"/>
                        </a:lnSpc>
                        <a:spcAft>
                          <a:spcPts val="0"/>
                        </a:spcAft>
                      </a:pPr>
                      <a:r>
                        <a:rPr lang="en-US" sz="1600" kern="0">
                          <a:effectLst/>
                        </a:rPr>
                        <a:t>MEDIUMBLOB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中等大小的</a:t>
                      </a: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L+3</a:t>
                      </a:r>
                      <a:r>
                        <a:rPr lang="zh-CN" sz="1600" kern="0">
                          <a:effectLst/>
                        </a:rPr>
                        <a:t>字节，且</a:t>
                      </a:r>
                      <a:r>
                        <a:rPr lang="en-US" sz="1600" kern="0">
                          <a:effectLst/>
                        </a:rPr>
                        <a:t>L&lt;2</a:t>
                      </a:r>
                      <a:r>
                        <a:rPr lang="en-US" sz="1600" kern="0" baseline="30000">
                          <a:effectLst/>
                        </a:rPr>
                        <a:t>24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4797391"/>
                  </a:ext>
                </a:extLst>
              </a:tr>
              <a:tr h="200025">
                <a:tc>
                  <a:txBody>
                    <a:bodyPr/>
                    <a:lstStyle/>
                    <a:p>
                      <a:pPr algn="ctr">
                        <a:lnSpc>
                          <a:spcPct val="150000"/>
                        </a:lnSpc>
                        <a:spcAft>
                          <a:spcPts val="0"/>
                        </a:spcAft>
                      </a:pPr>
                      <a:r>
                        <a:rPr lang="en-US" sz="1600" kern="0">
                          <a:effectLst/>
                        </a:rPr>
                        <a:t>LONGBLOB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非常大的</a:t>
                      </a: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L+4</a:t>
                      </a:r>
                      <a:r>
                        <a:rPr lang="zh-CN" sz="1600" kern="0" dirty="0">
                          <a:effectLst/>
                        </a:rPr>
                        <a:t>字节，且</a:t>
                      </a:r>
                      <a:r>
                        <a:rPr lang="en-US" sz="1600" kern="0" dirty="0">
                          <a:effectLst/>
                        </a:rPr>
                        <a:t>L&lt;2</a:t>
                      </a:r>
                      <a:r>
                        <a:rPr lang="en-US" sz="1600" kern="0" baseline="30000" dirty="0">
                          <a:effectLst/>
                        </a:rPr>
                        <a:t>32</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88602633"/>
                  </a:ext>
                </a:extLst>
              </a:tr>
            </a:tbl>
          </a:graphicData>
        </a:graphic>
      </p:graphicFrame>
      <p:sp>
        <p:nvSpPr>
          <p:cNvPr id="3" name="矩形 2"/>
          <p:cNvSpPr/>
          <p:nvPr/>
        </p:nvSpPr>
        <p:spPr>
          <a:xfrm>
            <a:off x="4199485" y="3046790"/>
            <a:ext cx="3113353" cy="338554"/>
          </a:xfrm>
          <a:prstGeom prst="rect">
            <a:avLst/>
          </a:prstGeom>
        </p:spPr>
        <p:txBody>
          <a:bodyPr wrap="none">
            <a:spAutoFit/>
          </a:bodyPr>
          <a:lstStyle/>
          <a:p>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8</a:t>
            </a:r>
            <a:r>
              <a:rPr lang="en-US" altLang="zh-CN" sz="1600" kern="0" dirty="0" smtClean="0">
                <a:latin typeface="Times New Roman" panose="02020603050405020304" pitchFamily="18" charset="0"/>
                <a:ea typeface="黑体" panose="02010609060101010101" pitchFamily="49" charset="-122"/>
              </a:rPr>
              <a:t>  </a:t>
            </a:r>
            <a:r>
              <a:rPr lang="en-US" altLang="zh-CN" sz="1600" kern="0" dirty="0">
                <a:latin typeface="Times New Roman" panose="02020603050405020304" pitchFamily="18" charset="0"/>
                <a:ea typeface="黑体" panose="02010609060101010101" pitchFamily="49" charset="-122"/>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中的二进制数据类型</a:t>
            </a:r>
            <a:endParaRPr lang="zh-CN" altLang="en-US" sz="1600" dirty="0"/>
          </a:p>
        </p:txBody>
      </p:sp>
    </p:spTree>
    <p:extLst>
      <p:ext uri="{BB962C8B-B14F-4D97-AF65-F5344CB8AC3E}">
        <p14:creationId xmlns:p14="http://schemas.microsoft.com/office/powerpoint/2010/main" val="3400804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a:t>
            </a:r>
            <a:r>
              <a:rPr lang="en-US" altLang="zh-CN" b="1" dirty="0"/>
              <a:t>BIT</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BIT(M)</a:t>
            </a:r>
            <a:r>
              <a:rPr lang="zh-CN" altLang="zh-CN" dirty="0"/>
              <a:t>是位字段类型，</a:t>
            </a:r>
            <a:r>
              <a:rPr lang="en-US" altLang="zh-CN" dirty="0"/>
              <a:t>M</a:t>
            </a:r>
            <a:r>
              <a:rPr lang="zh-CN" altLang="zh-CN" dirty="0"/>
              <a:t>表示每个值的位数，范围为</a:t>
            </a:r>
            <a:r>
              <a:rPr lang="en-US" altLang="zh-CN" dirty="0"/>
              <a:t>1</a:t>
            </a:r>
            <a:r>
              <a:rPr lang="zh-CN" altLang="zh-CN" dirty="0"/>
              <a:t>～</a:t>
            </a:r>
            <a:r>
              <a:rPr lang="en-US" altLang="zh-CN" dirty="0"/>
              <a:t>64</a:t>
            </a:r>
            <a:r>
              <a:rPr lang="zh-CN" altLang="zh-CN" dirty="0"/>
              <a:t>。如果</a:t>
            </a:r>
            <a:r>
              <a:rPr lang="en-US" altLang="zh-CN" dirty="0"/>
              <a:t>M</a:t>
            </a:r>
            <a:r>
              <a:rPr lang="zh-CN" altLang="zh-CN" dirty="0"/>
              <a:t>被省略，默认值为</a:t>
            </a:r>
            <a:r>
              <a:rPr lang="en-US" altLang="zh-CN" dirty="0"/>
              <a:t>1</a:t>
            </a:r>
            <a:r>
              <a:rPr lang="zh-CN" altLang="zh-CN" dirty="0"/>
              <a:t>。如果为</a:t>
            </a:r>
            <a:r>
              <a:rPr lang="en-US" altLang="zh-CN" dirty="0"/>
              <a:t>BIT(M)</a:t>
            </a:r>
            <a:r>
              <a:rPr lang="zh-CN" altLang="zh-CN" dirty="0"/>
              <a:t>列分配的值的长度小于</a:t>
            </a:r>
            <a:r>
              <a:rPr lang="en-US" altLang="zh-CN" dirty="0"/>
              <a:t>M</a:t>
            </a:r>
            <a:r>
              <a:rPr lang="zh-CN" altLang="zh-CN" dirty="0"/>
              <a:t>位，在值的左边用</a:t>
            </a:r>
            <a:r>
              <a:rPr lang="en-US" altLang="zh-CN" dirty="0"/>
              <a:t>0</a:t>
            </a:r>
            <a:r>
              <a:rPr lang="zh-CN" altLang="zh-CN" dirty="0"/>
              <a:t>填充，例如，为</a:t>
            </a:r>
            <a:r>
              <a:rPr lang="en-US" altLang="zh-CN" dirty="0"/>
              <a:t>BIT(6)</a:t>
            </a:r>
            <a:r>
              <a:rPr lang="zh-CN" altLang="zh-CN" dirty="0"/>
              <a:t>列分配一个值</a:t>
            </a:r>
            <a:r>
              <a:rPr lang="en-US" altLang="zh-CN" dirty="0"/>
              <a:t>'101'</a:t>
            </a:r>
            <a:r>
              <a:rPr lang="zh-CN" altLang="zh-CN" dirty="0"/>
              <a:t>，其效果与分配</a:t>
            </a:r>
            <a:r>
              <a:rPr lang="en-US" altLang="zh-CN" dirty="0"/>
              <a:t>'000101'</a:t>
            </a:r>
            <a:r>
              <a:rPr lang="zh-CN" altLang="zh-CN" dirty="0"/>
              <a:t>相同。</a:t>
            </a:r>
          </a:p>
          <a:p>
            <a:pPr marL="285750" indent="-285750" algn="just">
              <a:lnSpc>
                <a:spcPct val="150000"/>
              </a:lnSpc>
              <a:buFont typeface="Arial" panose="020B0604020202020204" pitchFamily="34" charset="0"/>
              <a:buChar char="•"/>
            </a:pPr>
            <a:r>
              <a:rPr lang="en-US" altLang="zh-CN" dirty="0"/>
              <a:t>BIT</a:t>
            </a:r>
            <a:r>
              <a:rPr lang="zh-CN" altLang="zh-CN" dirty="0"/>
              <a:t>数据类型用来保存位字段值，例如以二进制的形式保存数据</a:t>
            </a:r>
            <a:r>
              <a:rPr lang="en-US" altLang="zh-CN" dirty="0"/>
              <a:t>13</a:t>
            </a:r>
            <a:r>
              <a:rPr lang="zh-CN" altLang="zh-CN" dirty="0"/>
              <a:t>，</a:t>
            </a:r>
            <a:r>
              <a:rPr lang="en-US" altLang="zh-CN" dirty="0"/>
              <a:t>13</a:t>
            </a:r>
            <a:r>
              <a:rPr lang="zh-CN" altLang="zh-CN" dirty="0"/>
              <a:t>的二进制形式为</a:t>
            </a:r>
            <a:r>
              <a:rPr lang="en-US" altLang="zh-CN" dirty="0"/>
              <a:t>1101</a:t>
            </a:r>
            <a:r>
              <a:rPr lang="zh-CN" altLang="zh-CN" dirty="0"/>
              <a:t>，在这里需要位数至少为</a:t>
            </a:r>
            <a:r>
              <a:rPr lang="en-US" altLang="zh-CN" dirty="0"/>
              <a:t>4</a:t>
            </a:r>
            <a:r>
              <a:rPr lang="zh-CN" altLang="zh-CN" dirty="0"/>
              <a:t>位的</a:t>
            </a:r>
            <a:r>
              <a:rPr lang="en-US" altLang="zh-CN" dirty="0"/>
              <a:t>BIT</a:t>
            </a:r>
            <a:r>
              <a:rPr lang="zh-CN" altLang="zh-CN" dirty="0"/>
              <a:t>类型，即可以定义列类型为</a:t>
            </a:r>
            <a:r>
              <a:rPr lang="en-US" altLang="zh-CN" dirty="0"/>
              <a:t>BIT(4)</a:t>
            </a:r>
            <a:r>
              <a:rPr lang="zh-CN" altLang="zh-CN" dirty="0"/>
              <a:t>。大于二进制</a:t>
            </a:r>
            <a:r>
              <a:rPr lang="en-US" altLang="zh-CN" dirty="0"/>
              <a:t>1111</a:t>
            </a:r>
            <a:r>
              <a:rPr lang="zh-CN" altLang="zh-CN" dirty="0"/>
              <a:t>的数据是不能插入</a:t>
            </a:r>
            <a:r>
              <a:rPr lang="en-US" altLang="zh-CN" dirty="0"/>
              <a:t>BIT(4)</a:t>
            </a:r>
            <a:r>
              <a:rPr lang="zh-CN" altLang="zh-CN" dirty="0"/>
              <a:t>类型的字段中的。</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二进制类型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34936744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133882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a:t>
            </a:r>
            <a:r>
              <a:rPr lang="en-US" altLang="zh-CN" b="1" dirty="0"/>
              <a:t>BINARY</a:t>
            </a:r>
            <a:r>
              <a:rPr lang="zh-CN" altLang="zh-CN" b="1" dirty="0"/>
              <a:t>和</a:t>
            </a:r>
            <a:r>
              <a:rPr lang="en-US" altLang="zh-CN" b="1" dirty="0"/>
              <a:t>VARBINARY</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BINARY</a:t>
            </a:r>
            <a:r>
              <a:rPr lang="zh-CN" altLang="zh-CN" dirty="0"/>
              <a:t>和</a:t>
            </a:r>
            <a:r>
              <a:rPr lang="en-US" altLang="zh-CN" dirty="0"/>
              <a:t>VARBINARY</a:t>
            </a:r>
            <a:r>
              <a:rPr lang="zh-CN" altLang="zh-CN" dirty="0"/>
              <a:t>类型类似于</a:t>
            </a:r>
            <a:r>
              <a:rPr lang="en-US" altLang="zh-CN" dirty="0"/>
              <a:t>CHAR</a:t>
            </a:r>
            <a:r>
              <a:rPr lang="zh-CN" altLang="zh-CN" dirty="0"/>
              <a:t>和</a:t>
            </a:r>
            <a:r>
              <a:rPr lang="en-US" altLang="zh-CN" dirty="0"/>
              <a:t>VARCHAR</a:t>
            </a:r>
            <a:r>
              <a:rPr lang="zh-CN" altLang="zh-CN" dirty="0"/>
              <a:t>，不同的是它们包含二进制字节字符串。使用的语法格式如下：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二进制类型</a:t>
            </a:r>
            <a:endParaRPr lang="zh-CN" altLang="en-US" sz="2800" b="1" dirty="0">
              <a:solidFill>
                <a:srgbClr val="228EB0"/>
              </a:solidFill>
              <a:latin typeface="+mn-ea"/>
            </a:endParaRPr>
          </a:p>
        </p:txBody>
      </p:sp>
      <p:sp>
        <p:nvSpPr>
          <p:cNvPr id="8" name="矩形 7"/>
          <p:cNvSpPr/>
          <p:nvPr/>
        </p:nvSpPr>
        <p:spPr>
          <a:xfrm>
            <a:off x="3373343" y="3139702"/>
            <a:ext cx="5399405" cy="4667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BINARY(M)</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或者</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VARBINARY(M)</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874710" y="3817215"/>
            <a:ext cx="10396667"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a:t>BINARY</a:t>
            </a:r>
            <a:r>
              <a:rPr lang="zh-CN" altLang="zh-CN" dirty="0"/>
              <a:t>类型的长度是固定的，指定长度后，不足最大长度的，将在它们右边填充“</a:t>
            </a:r>
            <a:r>
              <a:rPr lang="en-US" altLang="zh-CN" dirty="0"/>
              <a:t>\0</a:t>
            </a:r>
            <a:r>
              <a:rPr lang="zh-CN" altLang="zh-CN" dirty="0"/>
              <a:t>”补齐，以达到指定长度。例如，指定列数据类型为</a:t>
            </a:r>
            <a:r>
              <a:rPr lang="en-US" altLang="zh-CN" dirty="0"/>
              <a:t>BINARY(3)</a:t>
            </a:r>
            <a:r>
              <a:rPr lang="zh-CN" altLang="zh-CN" dirty="0"/>
              <a:t>，当插入</a:t>
            </a:r>
            <a:r>
              <a:rPr lang="en-US" altLang="zh-CN" dirty="0"/>
              <a:t>a</a:t>
            </a:r>
            <a:r>
              <a:rPr lang="zh-CN" altLang="zh-CN" dirty="0"/>
              <a:t>时，存储的内容实际为“</a:t>
            </a:r>
            <a:r>
              <a:rPr lang="en-US" altLang="zh-CN" dirty="0"/>
              <a:t>a\0\0</a:t>
            </a:r>
            <a:r>
              <a:rPr lang="zh-CN" altLang="zh-CN" dirty="0"/>
              <a:t>”</a:t>
            </a:r>
            <a:r>
              <a:rPr lang="zh-CN" altLang="zh-CN" dirty="0" smtClean="0"/>
              <a:t>，无论</a:t>
            </a:r>
            <a:r>
              <a:rPr lang="zh-CN" altLang="zh-CN" dirty="0"/>
              <a:t>存储的内容是否达到指定的长度，存储空间均为指定的值</a:t>
            </a:r>
            <a:r>
              <a:rPr lang="en-US" altLang="zh-CN" dirty="0"/>
              <a:t>M</a:t>
            </a:r>
            <a:r>
              <a:rPr lang="zh-CN" altLang="zh-CN" dirty="0"/>
              <a:t>。</a:t>
            </a:r>
          </a:p>
          <a:p>
            <a:pPr marL="285750" indent="-285750" algn="just">
              <a:lnSpc>
                <a:spcPct val="150000"/>
              </a:lnSpc>
              <a:buFont typeface="Arial" panose="020B0604020202020204" pitchFamily="34" charset="0"/>
              <a:buChar char="•"/>
            </a:pPr>
            <a:r>
              <a:rPr lang="en-US" altLang="zh-CN" dirty="0"/>
              <a:t>VARBINARY</a:t>
            </a:r>
            <a:r>
              <a:rPr lang="zh-CN" altLang="zh-CN" dirty="0"/>
              <a:t>类型的长度是可变的，指定好长度之后，长度可以在</a:t>
            </a:r>
            <a:r>
              <a:rPr lang="en-US" altLang="zh-CN" dirty="0"/>
              <a:t>0</a:t>
            </a:r>
            <a:r>
              <a:rPr lang="zh-CN" altLang="zh-CN" dirty="0"/>
              <a:t>到最大值之间。例如，指定数据类型为</a:t>
            </a:r>
            <a:r>
              <a:rPr lang="en-US" altLang="zh-CN" dirty="0"/>
              <a:t>VARBINARY(20)</a:t>
            </a:r>
            <a:r>
              <a:rPr lang="zh-CN" altLang="zh-CN" dirty="0"/>
              <a:t>，如果插入的值长度只有</a:t>
            </a:r>
            <a:r>
              <a:rPr lang="en-US" altLang="zh-CN" dirty="0"/>
              <a:t>10</a:t>
            </a:r>
            <a:r>
              <a:rPr lang="zh-CN" altLang="zh-CN" dirty="0"/>
              <a:t>，则实际存储空间为</a:t>
            </a:r>
            <a:r>
              <a:rPr lang="en-US" altLang="zh-CN" dirty="0"/>
              <a:t>10</a:t>
            </a:r>
            <a:r>
              <a:rPr lang="zh-CN" altLang="zh-CN" dirty="0"/>
              <a:t>加</a:t>
            </a:r>
            <a:r>
              <a:rPr lang="en-US" altLang="zh-CN" dirty="0"/>
              <a:t>1</a:t>
            </a:r>
            <a:r>
              <a:rPr lang="zh-CN" altLang="zh-CN" dirty="0"/>
              <a:t>，实际占用的空间为字符串的实际长度加</a:t>
            </a:r>
            <a:r>
              <a:rPr lang="en-US" altLang="zh-CN" dirty="0"/>
              <a:t>1</a:t>
            </a:r>
            <a:r>
              <a:rPr lang="zh-CN" altLang="zh-CN" dirty="0"/>
              <a:t>。</a:t>
            </a:r>
          </a:p>
        </p:txBody>
      </p:sp>
    </p:spTree>
    <p:extLst>
      <p:ext uri="{BB962C8B-B14F-4D97-AF65-F5344CB8AC3E}">
        <p14:creationId xmlns:p14="http://schemas.microsoft.com/office/powerpoint/2010/main" val="1527004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9609"/>
            <a:ext cx="10396667" cy="133882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a:t>
            </a:r>
            <a:r>
              <a:rPr lang="en-US" altLang="zh-CN" b="1" dirty="0"/>
              <a:t>BLOB</a:t>
            </a:r>
            <a:r>
              <a:rPr lang="zh-CN" altLang="zh-CN" b="1" dirty="0"/>
              <a:t>类型</a:t>
            </a:r>
            <a:endParaRPr lang="zh-CN" altLang="zh-CN" dirty="0"/>
          </a:p>
          <a:p>
            <a:pPr marL="285750" indent="-285750" algn="just">
              <a:lnSpc>
                <a:spcPct val="150000"/>
              </a:lnSpc>
              <a:buFont typeface="Arial" panose="020B0604020202020204" pitchFamily="34" charset="0"/>
              <a:buChar char="•"/>
            </a:pPr>
            <a:r>
              <a:rPr lang="en-US" altLang="zh-CN" dirty="0"/>
              <a:t>BLOB</a:t>
            </a:r>
            <a:r>
              <a:rPr lang="zh-CN" altLang="zh-CN" dirty="0"/>
              <a:t>是一个二进制的对象，用来存储可变数量的数据。</a:t>
            </a:r>
            <a:r>
              <a:rPr lang="en-US" altLang="zh-CN" dirty="0"/>
              <a:t>BLOB</a:t>
            </a:r>
            <a:r>
              <a:rPr lang="zh-CN" altLang="zh-CN" dirty="0"/>
              <a:t>类型分为</a:t>
            </a:r>
            <a:r>
              <a:rPr lang="en-US" altLang="zh-CN" dirty="0"/>
              <a:t>4</a:t>
            </a:r>
            <a:r>
              <a:rPr lang="zh-CN" altLang="zh-CN" dirty="0"/>
              <a:t>种：</a:t>
            </a:r>
            <a:r>
              <a:rPr lang="en-US" altLang="zh-CN" dirty="0"/>
              <a:t>TINYBLOB</a:t>
            </a:r>
            <a:r>
              <a:rPr lang="zh-CN" altLang="zh-CN" dirty="0"/>
              <a:t>、</a:t>
            </a:r>
            <a:r>
              <a:rPr lang="en-US" altLang="zh-CN" dirty="0"/>
              <a:t>BLOB</a:t>
            </a:r>
            <a:r>
              <a:rPr lang="zh-CN" altLang="zh-CN" dirty="0"/>
              <a:t>、</a:t>
            </a:r>
            <a:r>
              <a:rPr lang="en-US" altLang="zh-CN" dirty="0"/>
              <a:t>MEDIUMBLOB</a:t>
            </a:r>
            <a:r>
              <a:rPr lang="zh-CN" altLang="zh-CN" dirty="0"/>
              <a:t>和</a:t>
            </a:r>
            <a:r>
              <a:rPr lang="en-US" altLang="zh-CN" dirty="0"/>
              <a:t>LONGBLOB</a:t>
            </a:r>
            <a:r>
              <a:rPr lang="zh-CN" altLang="zh-CN" dirty="0"/>
              <a:t>，它们可容纳值的最大长度</a:t>
            </a:r>
            <a:r>
              <a:rPr lang="zh-CN" altLang="zh-CN" dirty="0" smtClean="0"/>
              <a:t>不同</a:t>
            </a:r>
            <a:r>
              <a:rPr lang="zh-CN" altLang="en-US"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二进制类型</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3126340584"/>
              </p:ext>
            </p:extLst>
          </p:nvPr>
        </p:nvGraphicFramePr>
        <p:xfrm>
          <a:off x="3017702" y="3701647"/>
          <a:ext cx="6110688" cy="1828800"/>
        </p:xfrm>
        <a:graphic>
          <a:graphicData uri="http://schemas.openxmlformats.org/drawingml/2006/table">
            <a:tbl>
              <a:tblPr firstRow="1" firstCol="1" bandRow="1">
                <a:tableStyleId>{5C22544A-7EE6-4342-B048-85BDC9FD1C3A}</a:tableStyleId>
              </a:tblPr>
              <a:tblGrid>
                <a:gridCol w="1917553">
                  <a:extLst>
                    <a:ext uri="{9D8B030D-6E8A-4147-A177-3AD203B41FA5}">
                      <a16:colId xmlns:a16="http://schemas.microsoft.com/office/drawing/2014/main" val="2069182908"/>
                    </a:ext>
                  </a:extLst>
                </a:gridCol>
                <a:gridCol w="4193135">
                  <a:extLst>
                    <a:ext uri="{9D8B030D-6E8A-4147-A177-3AD203B41FA5}">
                      <a16:colId xmlns:a16="http://schemas.microsoft.com/office/drawing/2014/main" val="2928988621"/>
                    </a:ext>
                  </a:extLst>
                </a:gridCol>
              </a:tblGrid>
              <a:tr h="0">
                <a:tc>
                  <a:txBody>
                    <a:bodyPr/>
                    <a:lstStyle/>
                    <a:p>
                      <a:pPr algn="ctr">
                        <a:lnSpc>
                          <a:spcPct val="150000"/>
                        </a:lnSpc>
                        <a:spcAft>
                          <a:spcPts val="0"/>
                        </a:spcAft>
                      </a:pPr>
                      <a:r>
                        <a:rPr lang="zh-CN" sz="1600" kern="0">
                          <a:effectLst/>
                        </a:rPr>
                        <a:t>数据类型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存储范围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96216324"/>
                  </a:ext>
                </a:extLst>
              </a:tr>
              <a:tr h="0">
                <a:tc>
                  <a:txBody>
                    <a:bodyPr/>
                    <a:lstStyle/>
                    <a:p>
                      <a:pPr algn="ctr">
                        <a:lnSpc>
                          <a:spcPct val="150000"/>
                        </a:lnSpc>
                        <a:spcAft>
                          <a:spcPts val="0"/>
                        </a:spcAft>
                      </a:pPr>
                      <a:r>
                        <a:rPr lang="en-US" sz="1600" kern="0">
                          <a:effectLst/>
                        </a:rPr>
                        <a:t>TINYBLOB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最大长度为</a:t>
                      </a:r>
                      <a:r>
                        <a:rPr lang="en-US" sz="1600" kern="0">
                          <a:effectLst/>
                        </a:rPr>
                        <a:t>255(2</a:t>
                      </a:r>
                      <a:r>
                        <a:rPr lang="en-US" sz="1600" kern="0" baseline="30000">
                          <a:effectLst/>
                        </a:rPr>
                        <a:t>8</a:t>
                      </a:r>
                      <a:r>
                        <a:rPr lang="en-US" sz="1600" kern="0">
                          <a:effectLst/>
                        </a:rPr>
                        <a:t>-1)</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77937202"/>
                  </a:ext>
                </a:extLst>
              </a:tr>
              <a:tr h="0">
                <a:tc>
                  <a:txBody>
                    <a:bodyPr/>
                    <a:lstStyle/>
                    <a:p>
                      <a:pPr algn="ctr">
                        <a:lnSpc>
                          <a:spcPct val="150000"/>
                        </a:lnSpc>
                        <a:spcAft>
                          <a:spcPts val="0"/>
                        </a:spcAft>
                      </a:pPr>
                      <a:r>
                        <a:rPr lang="en-US" sz="1600" kern="0">
                          <a:effectLst/>
                        </a:rPr>
                        <a:t>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最大长度为</a:t>
                      </a:r>
                      <a:r>
                        <a:rPr lang="en-US" sz="1600" kern="0">
                          <a:effectLst/>
                        </a:rPr>
                        <a:t>65535(2</a:t>
                      </a:r>
                      <a:r>
                        <a:rPr lang="en-US" sz="1600" kern="0" baseline="30000">
                          <a:effectLst/>
                        </a:rPr>
                        <a:t>16</a:t>
                      </a:r>
                      <a:r>
                        <a:rPr lang="en-US" sz="1600" kern="0">
                          <a:effectLst/>
                        </a:rPr>
                        <a:t>-1)</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49209469"/>
                  </a:ext>
                </a:extLst>
              </a:tr>
              <a:tr h="0">
                <a:tc>
                  <a:txBody>
                    <a:bodyPr/>
                    <a:lstStyle/>
                    <a:p>
                      <a:pPr algn="ctr">
                        <a:lnSpc>
                          <a:spcPct val="150000"/>
                        </a:lnSpc>
                        <a:spcAft>
                          <a:spcPts val="0"/>
                        </a:spcAft>
                      </a:pPr>
                      <a:r>
                        <a:rPr lang="en-US" sz="1600" kern="0">
                          <a:effectLst/>
                        </a:rPr>
                        <a:t>MEDIUMBLOB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最大长度为</a:t>
                      </a:r>
                      <a:r>
                        <a:rPr lang="en-US" sz="1600" kern="0">
                          <a:effectLst/>
                        </a:rPr>
                        <a:t>16777215(2</a:t>
                      </a:r>
                      <a:r>
                        <a:rPr lang="en-US" sz="1600" kern="0" baseline="30000">
                          <a:effectLst/>
                        </a:rPr>
                        <a:t>24</a:t>
                      </a:r>
                      <a:r>
                        <a:rPr lang="en-US" sz="1600" kern="0">
                          <a:effectLst/>
                        </a:rPr>
                        <a:t>-1)</a:t>
                      </a:r>
                      <a:r>
                        <a:rPr lang="zh-CN" sz="1600" kern="0">
                          <a:effectLst/>
                        </a:rPr>
                        <a:t>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80695023"/>
                  </a:ext>
                </a:extLst>
              </a:tr>
              <a:tr h="0">
                <a:tc>
                  <a:txBody>
                    <a:bodyPr/>
                    <a:lstStyle/>
                    <a:p>
                      <a:pPr algn="ctr">
                        <a:lnSpc>
                          <a:spcPct val="150000"/>
                        </a:lnSpc>
                        <a:spcAft>
                          <a:spcPts val="0"/>
                        </a:spcAft>
                      </a:pPr>
                      <a:r>
                        <a:rPr lang="en-US" sz="1600" kern="0">
                          <a:effectLst/>
                        </a:rPr>
                        <a:t>LONGBLOB</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最大长度为</a:t>
                      </a:r>
                      <a:r>
                        <a:rPr lang="en-US" sz="1600" kern="0" dirty="0">
                          <a:effectLst/>
                        </a:rPr>
                        <a:t>4294967295</a:t>
                      </a:r>
                      <a:r>
                        <a:rPr lang="zh-CN" sz="1600" kern="0" dirty="0">
                          <a:effectLst/>
                        </a:rPr>
                        <a:t>或</a:t>
                      </a:r>
                      <a:r>
                        <a:rPr lang="en-US" sz="1600" kern="0" dirty="0">
                          <a:effectLst/>
                        </a:rPr>
                        <a:t>4GB(2</a:t>
                      </a:r>
                      <a:r>
                        <a:rPr lang="en-US" sz="1600" kern="0" baseline="30000" dirty="0">
                          <a:effectLst/>
                        </a:rPr>
                        <a:t>31</a:t>
                      </a:r>
                      <a:r>
                        <a:rPr lang="en-US" sz="1600" kern="0" dirty="0">
                          <a:effectLst/>
                        </a:rPr>
                        <a:t>-1)</a:t>
                      </a:r>
                      <a:r>
                        <a:rPr lang="zh-CN" sz="1600" kern="0" dirty="0">
                          <a:effectLst/>
                        </a:rPr>
                        <a:t>字节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25388759"/>
                  </a:ext>
                </a:extLst>
              </a:tr>
            </a:tbl>
          </a:graphicData>
        </a:graphic>
      </p:graphicFrame>
      <p:sp>
        <p:nvSpPr>
          <p:cNvPr id="3" name="矩形 2"/>
          <p:cNvSpPr/>
          <p:nvPr/>
        </p:nvSpPr>
        <p:spPr>
          <a:xfrm>
            <a:off x="4439937" y="3209709"/>
            <a:ext cx="3312124" cy="373820"/>
          </a:xfrm>
          <a:prstGeom prst="rect">
            <a:avLst/>
          </a:prstGeom>
        </p:spPr>
        <p:txBody>
          <a:bodyPr wrap="none">
            <a:spAutoFit/>
          </a:bodyPr>
          <a:lstStyle/>
          <a:p>
            <a:pPr indent="266700" algn="ctr">
              <a:lnSpc>
                <a:spcPct val="125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9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BLOB</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数据类型</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5493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511461" y="234182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02</a:t>
              </a:r>
              <a:endParaRPr lang="zh-CN" altLang="en-US" sz="3200" b="1" dirty="0">
                <a:solidFill>
                  <a:schemeClr val="bg1"/>
                </a:solidFill>
              </a:endParaRPr>
            </a:p>
          </p:txBody>
        </p:sp>
      </p:grpSp>
      <p:grpSp>
        <p:nvGrpSpPr>
          <p:cNvPr id="21" name="组合 20"/>
          <p:cNvGrpSpPr/>
          <p:nvPr/>
        </p:nvGrpSpPr>
        <p:grpSpPr>
          <a:xfrm>
            <a:off x="4554723" y="3533004"/>
            <a:ext cx="2802476" cy="673388"/>
            <a:chOff x="8358098" y="3196203"/>
            <a:chExt cx="2802476" cy="1128340"/>
          </a:xfrm>
        </p:grpSpPr>
        <p:sp>
          <p:nvSpPr>
            <p:cNvPr id="14" name="文本框 13"/>
            <p:cNvSpPr txBox="1"/>
            <p:nvPr/>
          </p:nvSpPr>
          <p:spPr>
            <a:xfrm>
              <a:off x="8790310" y="3196203"/>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创建数据表</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383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smtClean="0">
                <a:solidFill>
                  <a:schemeClr val="bg1"/>
                </a:solidFill>
              </a:rPr>
              <a:t>学习内容</a:t>
            </a:r>
            <a:endParaRPr lang="zh-CN" altLang="en-US" sz="3600" b="1" dirty="0">
              <a:solidFill>
                <a:schemeClr val="bg1"/>
              </a:solidFill>
            </a:endParaRP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587617" y="3491620"/>
            <a:ext cx="2731689" cy="707886"/>
            <a:chOff x="6629352" y="1760489"/>
            <a:chExt cx="2731689" cy="707886"/>
          </a:xfrm>
        </p:grpSpPr>
        <p:sp>
          <p:nvSpPr>
            <p:cNvPr id="11" name="文本框 10"/>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修改数据表</a:t>
              </a:r>
              <a:endParaRPr lang="zh-CN" altLang="en-US" sz="2800" dirty="0"/>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587617" y="1941502"/>
            <a:ext cx="2731689" cy="707886"/>
            <a:chOff x="6629352" y="1760489"/>
            <a:chExt cx="2731689" cy="707886"/>
          </a:xfrm>
        </p:grpSpPr>
        <p:sp>
          <p:nvSpPr>
            <p:cNvPr id="41" name="文本框 40"/>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创建数据表</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587617" y="2716561"/>
            <a:ext cx="2731689" cy="707886"/>
            <a:chOff x="6629352" y="1760489"/>
            <a:chExt cx="2731689" cy="707886"/>
          </a:xfrm>
        </p:grpSpPr>
        <p:sp>
          <p:nvSpPr>
            <p:cNvPr id="44" name="文本框 43"/>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查看数据表</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587617" y="1166443"/>
            <a:ext cx="2372617" cy="707886"/>
            <a:chOff x="6629352" y="1760489"/>
            <a:chExt cx="2372617" cy="707886"/>
          </a:xfrm>
        </p:grpSpPr>
        <p:sp>
          <p:nvSpPr>
            <p:cNvPr id="47" name="文本框 46"/>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zh-CN" sz="2800" dirty="0" smtClean="0"/>
                <a:t>数据</a:t>
              </a:r>
              <a:r>
                <a:rPr lang="zh-CN" altLang="en-US" sz="2800" dirty="0" smtClean="0"/>
                <a:t>类型</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587617" y="4266679"/>
            <a:ext cx="2731689" cy="707886"/>
            <a:chOff x="6629352" y="1760489"/>
            <a:chExt cx="2731689" cy="707886"/>
          </a:xfrm>
        </p:grpSpPr>
        <p:sp>
          <p:nvSpPr>
            <p:cNvPr id="50" name="文本框 49"/>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删除数据表</a:t>
              </a:r>
              <a:endParaRPr lang="zh-CN" altLang="en-US" sz="2800" dirty="0"/>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05.</a:t>
              </a:r>
              <a:endParaRPr lang="zh-CN" altLang="en-US" sz="4000" dirty="0">
                <a:solidFill>
                  <a:schemeClr val="bg1">
                    <a:lumMod val="65000"/>
                  </a:schemeClr>
                </a:solidFill>
              </a:endParaRPr>
            </a:p>
          </p:txBody>
        </p:sp>
      </p:grpSp>
      <p:grpSp>
        <p:nvGrpSpPr>
          <p:cNvPr id="52" name="组合 51"/>
          <p:cNvGrpSpPr/>
          <p:nvPr/>
        </p:nvGrpSpPr>
        <p:grpSpPr>
          <a:xfrm>
            <a:off x="6587617" y="5041737"/>
            <a:ext cx="2731689" cy="707886"/>
            <a:chOff x="6629352" y="1760489"/>
            <a:chExt cx="2731689" cy="707886"/>
          </a:xfrm>
        </p:grpSpPr>
        <p:sp>
          <p:nvSpPr>
            <p:cNvPr id="53" name="文本框 52"/>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数据完整性</a:t>
              </a:r>
              <a:endParaRPr lang="zh-CN" altLang="en-US" sz="2800" dirty="0"/>
            </a:p>
          </p:txBody>
        </p:sp>
        <p:sp>
          <p:nvSpPr>
            <p:cNvPr id="54" name="文本框 53"/>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06.</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40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50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5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par>
                          <p:cTn id="56" fill="hold">
                            <p:stCondLst>
                              <p:cond delay="6000"/>
                            </p:stCondLst>
                            <p:childTnLst>
                              <p:par>
                                <p:cTn id="57" presetID="1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ppt_x</p:attrName>
                                        </p:attrNameLst>
                                      </p:cBhvr>
                                      <p:tavLst>
                                        <p:tav tm="0">
                                          <p:val>
                                            <p:strVal val="#ppt_x-#ppt_w*1.125000"/>
                                          </p:val>
                                        </p:tav>
                                        <p:tav tm="100000">
                                          <p:val>
                                            <p:strVal val="#ppt_x"/>
                                          </p:val>
                                        </p:tav>
                                      </p:tavLst>
                                    </p:anim>
                                    <p:animEffect transition="in" filter="wipe(right)">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创建数据表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24797"/>
            <a:ext cx="9806288" cy="175432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所谓创建数据表，指的是在已经创建的数据库中建立新表</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创建</a:t>
            </a:r>
            <a:r>
              <a:rPr lang="zh-CN" altLang="zh-CN" dirty="0"/>
              <a:t>数据表的过程是规定数据列的属性的过程，同时也是实施数据完整性（包括实体完整性、引用完整性和域完整性）约束的过程</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在</a:t>
            </a:r>
            <a:r>
              <a:rPr lang="en-US" altLang="zh-CN" dirty="0"/>
              <a:t>MySQL</a:t>
            </a:r>
            <a:r>
              <a:rPr lang="zh-CN" altLang="zh-CN" dirty="0"/>
              <a:t>中，使用“</a:t>
            </a:r>
            <a:r>
              <a:rPr lang="en-US" altLang="zh-CN" dirty="0"/>
              <a:t>CREATE TABLE</a:t>
            </a:r>
            <a:r>
              <a:rPr lang="zh-CN" altLang="zh-CN" dirty="0"/>
              <a:t>”语句创建表，语法格式为：</a:t>
            </a:r>
          </a:p>
        </p:txBody>
      </p:sp>
      <p:sp>
        <p:nvSpPr>
          <p:cNvPr id="8" name="矩形 7"/>
          <p:cNvSpPr/>
          <p:nvPr/>
        </p:nvSpPr>
        <p:spPr>
          <a:xfrm>
            <a:off x="2243902" y="3630777"/>
            <a:ext cx="7538925" cy="25028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CREATE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1&gt;[AUTO_INCREMENT][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列级约束条件</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333375"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2&gt;[AUTO_INCREMENT][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列级约束条件</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333375"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333375"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n&gt;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n&gt;[AUTO_INCREMENT][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列级约束条件</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333375"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表级约束条件</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55123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创建数据表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158874" y="1753209"/>
            <a:ext cx="9806288" cy="378244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 CREATE TABLE</a:t>
            </a:r>
            <a:r>
              <a:rPr lang="zh-CN" altLang="zh-CN" dirty="0"/>
              <a:t>命令语法比较多，具体含义如下：</a:t>
            </a:r>
          </a:p>
          <a:p>
            <a:pPr marL="285750" lvl="0" indent="-285750" algn="just">
              <a:lnSpc>
                <a:spcPct val="150000"/>
              </a:lnSpc>
              <a:buFont typeface="Arial" panose="020B0604020202020204" pitchFamily="34" charset="0"/>
              <a:buChar char="•"/>
            </a:pPr>
            <a:r>
              <a:rPr lang="en-US" altLang="zh-CN" dirty="0"/>
              <a:t>CREATE TABLE</a:t>
            </a:r>
            <a:r>
              <a:rPr lang="zh-CN" altLang="zh-CN" dirty="0"/>
              <a:t>：用于创建给定名称的表，用户必须拥有表</a:t>
            </a:r>
            <a:r>
              <a:rPr lang="en-US" altLang="zh-CN" dirty="0"/>
              <a:t>CREATE</a:t>
            </a:r>
            <a:r>
              <a:rPr lang="zh-CN" altLang="zh-CN" dirty="0"/>
              <a:t>的权限。</a:t>
            </a:r>
          </a:p>
          <a:p>
            <a:pPr marL="285750" lvl="0" indent="-285750" algn="just">
              <a:lnSpc>
                <a:spcPct val="150000"/>
              </a:lnSpc>
              <a:buFont typeface="Arial" panose="020B0604020202020204" pitchFamily="34" charset="0"/>
              <a:buChar char="•"/>
            </a:pPr>
            <a:r>
              <a:rPr lang="en-US" altLang="zh-CN" dirty="0"/>
              <a:t>&lt;</a:t>
            </a:r>
            <a:r>
              <a:rPr lang="zh-CN" altLang="zh-CN" dirty="0"/>
              <a:t>表名</a:t>
            </a:r>
            <a:r>
              <a:rPr lang="en-US" altLang="zh-CN" dirty="0"/>
              <a:t>&gt;</a:t>
            </a:r>
            <a:r>
              <a:rPr lang="zh-CN" altLang="zh-CN" dirty="0"/>
              <a:t>：指定要创建数据表的名称，在</a:t>
            </a:r>
            <a:r>
              <a:rPr lang="en-US" altLang="zh-CN" dirty="0"/>
              <a:t>CREATE TABLE</a:t>
            </a:r>
            <a:r>
              <a:rPr lang="zh-CN" altLang="zh-CN" dirty="0"/>
              <a:t>之后给出，必须符合标识符命名规则。表名称若被指定为</a:t>
            </a:r>
            <a:r>
              <a:rPr lang="en-US" altLang="zh-CN" dirty="0" err="1"/>
              <a:t>db_name.tbl_name</a:t>
            </a:r>
            <a:r>
              <a:rPr lang="zh-CN" altLang="zh-CN" dirty="0"/>
              <a:t>，可以便于在特定的</a:t>
            </a:r>
            <a:r>
              <a:rPr lang="en-US" altLang="zh-CN" dirty="0" err="1"/>
              <a:t>db_name</a:t>
            </a:r>
            <a:r>
              <a:rPr lang="zh-CN" altLang="zh-CN" dirty="0"/>
              <a:t>数据库中创建表，无论</a:t>
            </a:r>
            <a:r>
              <a:rPr lang="en-US" altLang="zh-CN" dirty="0" err="1"/>
              <a:t>db_name</a:t>
            </a:r>
            <a:r>
              <a:rPr lang="zh-CN" altLang="zh-CN" dirty="0"/>
              <a:t>是否是当前数据库，都可以通过这种方式创建。若在当前数据库中创建表时，可以省略</a:t>
            </a:r>
            <a:r>
              <a:rPr lang="en-US" altLang="zh-CN" dirty="0" err="1"/>
              <a:t>db</a:t>
            </a:r>
            <a:r>
              <a:rPr lang="en-US" altLang="zh-CN" dirty="0"/>
              <a:t>-name</a:t>
            </a:r>
            <a:r>
              <a:rPr lang="zh-CN" altLang="zh-CN" dirty="0"/>
              <a:t>，表被默认创建到当前数据库中。如果使用加引号的识别名，则应对数据库和表名称分别加引号。例如，</a:t>
            </a:r>
            <a:r>
              <a:rPr lang="en-US" altLang="zh-CN" dirty="0"/>
              <a:t>'</a:t>
            </a:r>
            <a:r>
              <a:rPr lang="en-US" altLang="zh-CN" dirty="0" err="1"/>
              <a:t>mydb</a:t>
            </a:r>
            <a:r>
              <a:rPr lang="en-US" altLang="zh-CN" dirty="0"/>
              <a:t>'.'</a:t>
            </a:r>
            <a:r>
              <a:rPr lang="en-US" altLang="zh-CN" dirty="0" err="1"/>
              <a:t>mytbl</a:t>
            </a:r>
            <a:r>
              <a:rPr lang="en-US" altLang="zh-CN" dirty="0"/>
              <a:t>'</a:t>
            </a:r>
            <a:r>
              <a:rPr lang="zh-CN" altLang="zh-CN" dirty="0"/>
              <a:t>是合法的，但</a:t>
            </a:r>
            <a:r>
              <a:rPr lang="en-US" altLang="zh-CN" dirty="0"/>
              <a:t>'</a:t>
            </a:r>
            <a:r>
              <a:rPr lang="en-US" altLang="zh-CN" dirty="0" err="1"/>
              <a:t>mydb.mytbl</a:t>
            </a:r>
            <a:r>
              <a:rPr lang="en-US" altLang="zh-CN" dirty="0"/>
              <a:t>'</a:t>
            </a:r>
            <a:r>
              <a:rPr lang="zh-CN" altLang="zh-CN" dirty="0"/>
              <a:t>不合法。</a:t>
            </a:r>
          </a:p>
          <a:p>
            <a:pPr marL="285750" lvl="0" indent="-285750" algn="just">
              <a:lnSpc>
                <a:spcPct val="150000"/>
              </a:lnSpc>
              <a:buFont typeface="Arial" panose="020B0604020202020204" pitchFamily="34" charset="0"/>
              <a:buChar char="•"/>
            </a:pPr>
            <a:r>
              <a:rPr lang="en-US" altLang="zh-CN" dirty="0"/>
              <a:t>&lt;</a:t>
            </a:r>
            <a:r>
              <a:rPr lang="zh-CN" altLang="zh-CN" dirty="0"/>
              <a:t>列名</a:t>
            </a:r>
            <a:r>
              <a:rPr lang="en-US" altLang="zh-CN" dirty="0"/>
              <a:t>&gt;</a:t>
            </a:r>
            <a:r>
              <a:rPr lang="zh-CN" altLang="zh-CN" dirty="0"/>
              <a:t>：指定表中各个数据列的名称，名称必须符合标识符命名规则。</a:t>
            </a:r>
          </a:p>
          <a:p>
            <a:pPr marL="285750" lvl="0" indent="-285750" algn="just">
              <a:lnSpc>
                <a:spcPct val="150000"/>
              </a:lnSpc>
              <a:buFont typeface="Arial" panose="020B0604020202020204" pitchFamily="34" charset="0"/>
              <a:buChar char="•"/>
            </a:pPr>
            <a:r>
              <a:rPr lang="en-US" altLang="zh-CN" dirty="0"/>
              <a:t>&lt;</a:t>
            </a:r>
            <a:r>
              <a:rPr lang="zh-CN" altLang="zh-CN" dirty="0"/>
              <a:t>类型</a:t>
            </a:r>
            <a:r>
              <a:rPr lang="en-US" altLang="zh-CN" dirty="0"/>
              <a:t>&gt;</a:t>
            </a:r>
            <a:r>
              <a:rPr lang="zh-CN" altLang="zh-CN" dirty="0"/>
              <a:t>：指定表中各个数据列的数据类型，类型的选择一定要符合实际数据的使用需求</a:t>
            </a:r>
            <a:r>
              <a:rPr lang="zh-CN" altLang="zh-CN" dirty="0" smtClean="0"/>
              <a:t>。</a:t>
            </a:r>
            <a:endParaRPr lang="zh-CN" altLang="zh-CN" dirty="0"/>
          </a:p>
        </p:txBody>
      </p:sp>
    </p:spTree>
    <p:extLst>
      <p:ext uri="{BB962C8B-B14F-4D97-AF65-F5344CB8AC3E}">
        <p14:creationId xmlns:p14="http://schemas.microsoft.com/office/powerpoint/2010/main" val="41369887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创建数据表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158874" y="1608386"/>
            <a:ext cx="9988587" cy="4662815"/>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 CREATE TABLE</a:t>
            </a:r>
            <a:r>
              <a:rPr lang="zh-CN" altLang="zh-CN" dirty="0"/>
              <a:t>命令语法比较多，具体含义如下：</a:t>
            </a:r>
          </a:p>
          <a:p>
            <a:pPr marL="285750" lvl="0" indent="-285750" algn="just">
              <a:lnSpc>
                <a:spcPct val="150000"/>
              </a:lnSpc>
              <a:buFont typeface="Arial" panose="020B0604020202020204" pitchFamily="34" charset="0"/>
              <a:buChar char="•"/>
            </a:pPr>
            <a:r>
              <a:rPr lang="en-US" altLang="zh-CN" dirty="0" smtClean="0"/>
              <a:t>[</a:t>
            </a:r>
            <a:r>
              <a:rPr lang="en-US" altLang="zh-CN" dirty="0"/>
              <a:t>AUTO_INCREMENT]</a:t>
            </a:r>
            <a:r>
              <a:rPr lang="zh-CN" altLang="zh-CN" dirty="0"/>
              <a:t>：设置字段自动增长属性，顺序从</a:t>
            </a:r>
            <a:r>
              <a:rPr lang="en-US" altLang="zh-CN" dirty="0"/>
              <a:t>1</a:t>
            </a:r>
            <a:r>
              <a:rPr lang="zh-CN" altLang="zh-CN" dirty="0"/>
              <a:t>开始递增。只有数据类型为整型的列才能设置此属性。当插入</a:t>
            </a:r>
            <a:r>
              <a:rPr lang="en-US" altLang="zh-CN" dirty="0"/>
              <a:t>NULL</a:t>
            </a:r>
            <a:r>
              <a:rPr lang="zh-CN" altLang="zh-CN" dirty="0"/>
              <a:t>值或</a:t>
            </a:r>
            <a:r>
              <a:rPr lang="en-US" altLang="zh-CN" dirty="0"/>
              <a:t>0</a:t>
            </a:r>
            <a:r>
              <a:rPr lang="zh-CN" altLang="zh-CN" dirty="0"/>
              <a:t>到一个</a:t>
            </a:r>
            <a:r>
              <a:rPr lang="en-US" altLang="zh-CN" dirty="0"/>
              <a:t>AUTO_INCREMENT</a:t>
            </a:r>
            <a:r>
              <a:rPr lang="zh-CN" altLang="zh-CN" dirty="0"/>
              <a:t>列时，列被设置为</a:t>
            </a:r>
            <a:r>
              <a:rPr lang="en-US" altLang="zh-CN" dirty="0"/>
              <a:t>value+1</a:t>
            </a:r>
            <a:r>
              <a:rPr lang="zh-CN" altLang="zh-CN" dirty="0"/>
              <a:t>，在这里</a:t>
            </a:r>
            <a:r>
              <a:rPr lang="en-US" altLang="zh-CN" dirty="0"/>
              <a:t>value</a:t>
            </a:r>
            <a:r>
              <a:rPr lang="zh-CN" altLang="zh-CN" dirty="0"/>
              <a:t>是此前表中该列的最大值。每个表只能有一个</a:t>
            </a:r>
            <a:r>
              <a:rPr lang="en-US" altLang="zh-CN" dirty="0"/>
              <a:t>AUTO_INCREMENT</a:t>
            </a:r>
            <a:r>
              <a:rPr lang="zh-CN" altLang="zh-CN" dirty="0"/>
              <a:t>列，并且他必须能被索引。</a:t>
            </a:r>
          </a:p>
          <a:p>
            <a:pPr marL="285750" lvl="0" indent="-285750" algn="just">
              <a:lnSpc>
                <a:spcPct val="150000"/>
              </a:lnSpc>
              <a:buFont typeface="Arial" panose="020B0604020202020204" pitchFamily="34" charset="0"/>
              <a:buChar char="•"/>
            </a:pPr>
            <a:r>
              <a:rPr lang="en-US" altLang="zh-CN" dirty="0"/>
              <a:t>[</a:t>
            </a:r>
            <a:r>
              <a:rPr lang="zh-CN" altLang="zh-CN" dirty="0"/>
              <a:t>列级约束条件</a:t>
            </a:r>
            <a:r>
              <a:rPr lang="en-US" altLang="zh-CN" dirty="0"/>
              <a:t>]</a:t>
            </a:r>
            <a:r>
              <a:rPr lang="zh-CN" altLang="zh-CN" dirty="0"/>
              <a:t>：是指为每个数据列建立的约束条件，可以在列定义时声明，也可以在列定义后声明。比如可能的空值说明、完整性约束或表索引组成等。</a:t>
            </a:r>
          </a:p>
          <a:p>
            <a:pPr marL="285750" lvl="0" indent="-285750" algn="just">
              <a:lnSpc>
                <a:spcPct val="150000"/>
              </a:lnSpc>
              <a:buFont typeface="Arial" panose="020B0604020202020204" pitchFamily="34" charset="0"/>
              <a:buChar char="•"/>
            </a:pPr>
            <a:r>
              <a:rPr lang="en-US" altLang="zh-CN" dirty="0"/>
              <a:t>[</a:t>
            </a:r>
            <a:r>
              <a:rPr lang="zh-CN" altLang="zh-CN" dirty="0"/>
              <a:t>表级约束条件</a:t>
            </a:r>
            <a:r>
              <a:rPr lang="en-US" altLang="zh-CN" dirty="0"/>
              <a:t>]</a:t>
            </a:r>
            <a:r>
              <a:rPr lang="zh-CN" altLang="zh-CN" dirty="0"/>
              <a:t>：是指对多个数据列建立的约束条件，只能在列定义之后声明。在实际开发中，列级约束使用更频繁，除此之外，在所有约束中，并不是每种约束都存在表级或列级约束，其中，非空约束和默认约束就不存在表级约束，它们只有列级约束，而对于主键约束、唯一约束、外键约束都存在表级约束和列级约束。</a:t>
            </a:r>
          </a:p>
        </p:txBody>
      </p:sp>
    </p:spTree>
    <p:extLst>
      <p:ext uri="{BB962C8B-B14F-4D97-AF65-F5344CB8AC3E}">
        <p14:creationId xmlns:p14="http://schemas.microsoft.com/office/powerpoint/2010/main" val="2927311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创建数据表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158874" y="1690579"/>
            <a:ext cx="9806288"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smtClean="0"/>
              <a:t>【实例</a:t>
            </a:r>
            <a:r>
              <a:rPr lang="en-US" altLang="zh-CN" b="1" dirty="0"/>
              <a:t>4-1</a:t>
            </a:r>
            <a:r>
              <a:rPr lang="zh-CN" altLang="zh-CN" b="1" dirty="0"/>
              <a:t>】：</a:t>
            </a:r>
            <a:r>
              <a:rPr lang="zh-CN" altLang="zh-CN" dirty="0"/>
              <a:t>在数据库“</a:t>
            </a:r>
            <a:r>
              <a:rPr lang="en-US" altLang="zh-CN" dirty="0" err="1"/>
              <a:t>EduSys</a:t>
            </a:r>
            <a:r>
              <a:rPr lang="zh-CN" altLang="zh-CN" dirty="0"/>
              <a:t>”中，创建学生信息表“</a:t>
            </a:r>
            <a:r>
              <a:rPr lang="en-US" altLang="zh-CN" dirty="0"/>
              <a:t>Student</a:t>
            </a:r>
            <a:r>
              <a:rPr lang="zh-CN" altLang="zh-CN" dirty="0"/>
              <a:t>”，表中各字段的名称和数据类型如</a:t>
            </a:r>
            <a:r>
              <a:rPr lang="zh-CN" altLang="zh-CN" dirty="0" smtClean="0"/>
              <a:t>表所</a:t>
            </a:r>
            <a:r>
              <a:rPr lang="zh-CN" altLang="zh-CN" dirty="0"/>
              <a:t>示</a:t>
            </a:r>
            <a:r>
              <a:rPr lang="zh-CN" altLang="zh-CN" dirty="0" smtClean="0"/>
              <a:t>。</a:t>
            </a:r>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4059940097"/>
              </p:ext>
            </p:extLst>
          </p:nvPr>
        </p:nvGraphicFramePr>
        <p:xfrm>
          <a:off x="1304030" y="2828325"/>
          <a:ext cx="9515975" cy="3291840"/>
        </p:xfrm>
        <a:graphic>
          <a:graphicData uri="http://schemas.openxmlformats.org/drawingml/2006/table">
            <a:tbl>
              <a:tblPr firstRow="1" firstCol="1" bandRow="1">
                <a:tableStyleId>{5C22544A-7EE6-4342-B048-85BDC9FD1C3A}</a:tableStyleId>
              </a:tblPr>
              <a:tblGrid>
                <a:gridCol w="1231367">
                  <a:extLst>
                    <a:ext uri="{9D8B030D-6E8A-4147-A177-3AD203B41FA5}">
                      <a16:colId xmlns:a16="http://schemas.microsoft.com/office/drawing/2014/main" val="1737597889"/>
                    </a:ext>
                  </a:extLst>
                </a:gridCol>
                <a:gridCol w="1703359">
                  <a:extLst>
                    <a:ext uri="{9D8B030D-6E8A-4147-A177-3AD203B41FA5}">
                      <a16:colId xmlns:a16="http://schemas.microsoft.com/office/drawing/2014/main" val="2757867570"/>
                    </a:ext>
                  </a:extLst>
                </a:gridCol>
                <a:gridCol w="787923">
                  <a:extLst>
                    <a:ext uri="{9D8B030D-6E8A-4147-A177-3AD203B41FA5}">
                      <a16:colId xmlns:a16="http://schemas.microsoft.com/office/drawing/2014/main" val="2133792370"/>
                    </a:ext>
                  </a:extLst>
                </a:gridCol>
                <a:gridCol w="1528266">
                  <a:extLst>
                    <a:ext uri="{9D8B030D-6E8A-4147-A177-3AD203B41FA5}">
                      <a16:colId xmlns:a16="http://schemas.microsoft.com/office/drawing/2014/main" val="941011025"/>
                    </a:ext>
                  </a:extLst>
                </a:gridCol>
                <a:gridCol w="2264072">
                  <a:extLst>
                    <a:ext uri="{9D8B030D-6E8A-4147-A177-3AD203B41FA5}">
                      <a16:colId xmlns:a16="http://schemas.microsoft.com/office/drawing/2014/main" val="4148266115"/>
                    </a:ext>
                  </a:extLst>
                </a:gridCol>
                <a:gridCol w="2000988">
                  <a:extLst>
                    <a:ext uri="{9D8B030D-6E8A-4147-A177-3AD203B41FA5}">
                      <a16:colId xmlns:a16="http://schemas.microsoft.com/office/drawing/2014/main" val="275620314"/>
                    </a:ext>
                  </a:extLst>
                </a:gridCol>
              </a:tblGrid>
              <a:tr h="0">
                <a:tc>
                  <a:txBody>
                    <a:bodyPr/>
                    <a:lstStyle/>
                    <a:p>
                      <a:pPr algn="ctr">
                        <a:lnSpc>
                          <a:spcPct val="150000"/>
                        </a:lnSpc>
                        <a:spcAft>
                          <a:spcPts val="0"/>
                        </a:spcAft>
                      </a:pPr>
                      <a:r>
                        <a:rPr lang="zh-CN" sz="1600" kern="0">
                          <a:effectLst/>
                        </a:rPr>
                        <a:t>字段名称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宽度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要求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00904841"/>
                  </a:ext>
                </a:extLst>
              </a:tr>
              <a:tr h="0">
                <a:tc>
                  <a:txBody>
                    <a:bodyPr/>
                    <a:lstStyle/>
                    <a:p>
                      <a:pPr algn="ctr">
                        <a:lnSpc>
                          <a:spcPct val="150000"/>
                        </a:lnSpc>
                        <a:spcAft>
                          <a:spcPts val="0"/>
                        </a:spcAft>
                      </a:pPr>
                      <a:r>
                        <a:rPr lang="en-US" sz="1600" kern="0">
                          <a:effectLst/>
                        </a:rPr>
                        <a:t>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主键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学号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55249227"/>
                  </a:ext>
                </a:extLst>
              </a:tr>
              <a:tr h="0">
                <a:tc>
                  <a:txBody>
                    <a:bodyPr/>
                    <a:lstStyle/>
                    <a:p>
                      <a:pPr algn="ctr">
                        <a:lnSpc>
                          <a:spcPct val="150000"/>
                        </a:lnSpc>
                        <a:spcAft>
                          <a:spcPts val="0"/>
                        </a:spcAft>
                      </a:pPr>
                      <a:r>
                        <a:rPr lang="en-US" sz="1600" kern="0">
                          <a:effectLst/>
                        </a:rPr>
                        <a:t>Sname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姓名</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16738100"/>
                  </a:ext>
                </a:extLst>
              </a:tr>
              <a:tr h="0">
                <a:tc>
                  <a:txBody>
                    <a:bodyPr/>
                    <a:lstStyle/>
                    <a:p>
                      <a:pPr algn="ctr">
                        <a:lnSpc>
                          <a:spcPct val="150000"/>
                        </a:lnSpc>
                        <a:spcAft>
                          <a:spcPts val="0"/>
                        </a:spcAft>
                      </a:pPr>
                      <a:r>
                        <a:rPr lang="en-US" sz="1600" kern="0">
                          <a:effectLst/>
                        </a:rPr>
                        <a:t>Sex</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取值范围</a:t>
                      </a:r>
                      <a:r>
                        <a:rPr lang="en-US" sz="1600" kern="0">
                          <a:effectLst/>
                        </a:rPr>
                        <a:t>‘</a:t>
                      </a:r>
                      <a:r>
                        <a:rPr lang="zh-CN" sz="1600" kern="0">
                          <a:effectLst/>
                        </a:rPr>
                        <a:t>男</a:t>
                      </a:r>
                      <a:r>
                        <a:rPr lang="en-US" sz="1600" kern="0">
                          <a:effectLst/>
                        </a:rPr>
                        <a:t>’</a:t>
                      </a:r>
                      <a:r>
                        <a:rPr lang="zh-CN" sz="1600" kern="0">
                          <a:effectLst/>
                        </a:rPr>
                        <a:t>和</a:t>
                      </a:r>
                      <a:r>
                        <a:rPr lang="en-US" sz="1600" kern="0">
                          <a:effectLst/>
                        </a:rPr>
                        <a:t>‘</a:t>
                      </a:r>
                      <a:r>
                        <a:rPr lang="zh-CN" sz="1600" kern="0">
                          <a:effectLst/>
                        </a:rPr>
                        <a:t>女</a:t>
                      </a:r>
                      <a:r>
                        <a:rPr lang="en-US"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性别</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1543397"/>
                  </a:ext>
                </a:extLst>
              </a:tr>
              <a:tr h="0">
                <a:tc>
                  <a:txBody>
                    <a:bodyPr/>
                    <a:lstStyle/>
                    <a:p>
                      <a:pPr algn="ctr">
                        <a:lnSpc>
                          <a:spcPct val="150000"/>
                        </a:lnSpc>
                        <a:spcAft>
                          <a:spcPts val="0"/>
                        </a:spcAft>
                      </a:pPr>
                      <a:r>
                        <a:rPr lang="en-US" sz="1600" kern="0">
                          <a:effectLst/>
                        </a:rPr>
                        <a:t>Native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30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籍贯</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81488801"/>
                  </a:ext>
                </a:extLst>
              </a:tr>
              <a:tr h="0">
                <a:tc>
                  <a:txBody>
                    <a:bodyPr/>
                    <a:lstStyle/>
                    <a:p>
                      <a:pPr algn="ctr">
                        <a:lnSpc>
                          <a:spcPct val="150000"/>
                        </a:lnSpc>
                        <a:spcAft>
                          <a:spcPts val="0"/>
                        </a:spcAft>
                      </a:pPr>
                      <a:r>
                        <a:rPr lang="en-US" sz="1600" kern="0">
                          <a:effectLst/>
                        </a:rPr>
                        <a:t>Birthday</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datetime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marL="107950"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出生日期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83121729"/>
                  </a:ext>
                </a:extLst>
              </a:tr>
              <a:tr h="0">
                <a:tc>
                  <a:txBody>
                    <a:bodyPr/>
                    <a:lstStyle/>
                    <a:p>
                      <a:pPr algn="ctr">
                        <a:lnSpc>
                          <a:spcPct val="150000"/>
                        </a:lnSpc>
                        <a:spcAft>
                          <a:spcPts val="0"/>
                        </a:spcAft>
                      </a:pPr>
                      <a:r>
                        <a:rPr lang="en-US" sz="1600" kern="0">
                          <a:effectLst/>
                        </a:rPr>
                        <a:t>Major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varchar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20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所在专业</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67210679"/>
                  </a:ext>
                </a:extLst>
              </a:tr>
              <a:tr h="0">
                <a:tc>
                  <a:txBody>
                    <a:bodyPr/>
                    <a:lstStyle/>
                    <a:p>
                      <a:pPr algn="ctr">
                        <a:lnSpc>
                          <a:spcPct val="150000"/>
                        </a:lnSpc>
                        <a:spcAft>
                          <a:spcPts val="0"/>
                        </a:spcAft>
                      </a:pPr>
                      <a:r>
                        <a:rPr lang="en-US" sz="1600" kern="0">
                          <a:effectLst/>
                        </a:rPr>
                        <a:t>Classno</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外键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班级编号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90457744"/>
                  </a:ext>
                </a:extLst>
              </a:tr>
              <a:tr h="0">
                <a:tc>
                  <a:txBody>
                    <a:bodyPr/>
                    <a:lstStyle/>
                    <a:p>
                      <a:pPr algn="ctr">
                        <a:lnSpc>
                          <a:spcPct val="150000"/>
                        </a:lnSpc>
                        <a:spcAft>
                          <a:spcPts val="0"/>
                        </a:spcAft>
                      </a:pPr>
                      <a:r>
                        <a:rPr lang="en-US" sz="1600" kern="0">
                          <a:effectLst/>
                        </a:rPr>
                        <a:t>Tel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char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11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联系电话</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13827360"/>
                  </a:ext>
                </a:extLst>
              </a:tr>
            </a:tbl>
          </a:graphicData>
        </a:graphic>
      </p:graphicFrame>
    </p:spTree>
    <p:extLst>
      <p:ext uri="{BB962C8B-B14F-4D97-AF65-F5344CB8AC3E}">
        <p14:creationId xmlns:p14="http://schemas.microsoft.com/office/powerpoint/2010/main" val="662046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创建数据表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158874" y="1526842"/>
            <a:ext cx="9806288" cy="50783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首先</a:t>
            </a:r>
            <a:r>
              <a:rPr lang="zh-CN" altLang="zh-CN" dirty="0"/>
              <a:t>，指定当前使用数据库，输入的</a:t>
            </a:r>
            <a:r>
              <a:rPr lang="en-US" altLang="zh-CN" dirty="0"/>
              <a:t>SQL</a:t>
            </a:r>
            <a:r>
              <a:rPr lang="zh-CN" altLang="zh-CN" dirty="0"/>
              <a:t>语句如下：</a:t>
            </a:r>
          </a:p>
        </p:txBody>
      </p:sp>
      <p:sp>
        <p:nvSpPr>
          <p:cNvPr id="9" name="矩形 8"/>
          <p:cNvSpPr/>
          <p:nvPr/>
        </p:nvSpPr>
        <p:spPr>
          <a:xfrm>
            <a:off x="2895324" y="2167262"/>
            <a:ext cx="6110890" cy="4679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USE EduSys;</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158874" y="2767847"/>
            <a:ext cx="980628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当前数据库跳转成功。接下来，使用“</a:t>
            </a:r>
            <a:r>
              <a:rPr lang="en-US" altLang="zh-CN" dirty="0"/>
              <a:t>CREATE TABLE</a:t>
            </a:r>
            <a:r>
              <a:rPr lang="zh-CN" altLang="zh-CN" dirty="0"/>
              <a:t>”命令创建数据表“</a:t>
            </a:r>
            <a:r>
              <a:rPr lang="en-US" altLang="zh-CN" dirty="0"/>
              <a:t>Student</a:t>
            </a:r>
            <a:r>
              <a:rPr lang="zh-CN" altLang="zh-CN" dirty="0"/>
              <a:t>”，该表中暂时没有添加任何约束条件，输入的</a:t>
            </a:r>
            <a:r>
              <a:rPr lang="en-US" altLang="zh-CN" dirty="0"/>
              <a:t>SQL</a:t>
            </a:r>
            <a:r>
              <a:rPr lang="zh-CN" altLang="zh-CN" dirty="0"/>
              <a:t>语句如下：</a:t>
            </a:r>
          </a:p>
        </p:txBody>
      </p:sp>
      <p:sp>
        <p:nvSpPr>
          <p:cNvPr id="11" name="矩形 10"/>
          <p:cNvSpPr/>
          <p:nvPr/>
        </p:nvSpPr>
        <p:spPr>
          <a:xfrm>
            <a:off x="2895324" y="3774394"/>
            <a:ext cx="6110890" cy="284340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CREATE TABLE Student</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Sno char(8),</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Sname varchar(20),</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Sex char(2),</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Birthday datetime,</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Classno char(4),</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Tel char(11)</a:t>
            </a:r>
            <a:endParaRPr lang="zh-CN" sz="1600" kern="100">
              <a:effectLst/>
              <a:ea typeface="等线" panose="02010600030101010101" pitchFamily="2" charset="-122"/>
              <a:cs typeface="Times New Roman" panose="02020603050405020304" pitchFamily="18" charset="0"/>
            </a:endParaRPr>
          </a:p>
          <a:p>
            <a:pPr indent="266700" algn="l">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50960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511461" y="234182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03</a:t>
              </a:r>
              <a:endParaRPr lang="zh-CN" altLang="en-US" sz="3200" b="1" dirty="0">
                <a:solidFill>
                  <a:schemeClr val="bg1"/>
                </a:solidFill>
              </a:endParaRPr>
            </a:p>
          </p:txBody>
        </p:sp>
      </p:grpSp>
      <p:grpSp>
        <p:nvGrpSpPr>
          <p:cNvPr id="21" name="组合 20"/>
          <p:cNvGrpSpPr/>
          <p:nvPr/>
        </p:nvGrpSpPr>
        <p:grpSpPr>
          <a:xfrm>
            <a:off x="4554723" y="3533004"/>
            <a:ext cx="2802476" cy="673388"/>
            <a:chOff x="8358098" y="3196203"/>
            <a:chExt cx="2802476" cy="1128340"/>
          </a:xfrm>
        </p:grpSpPr>
        <p:sp>
          <p:nvSpPr>
            <p:cNvPr id="14" name="文本框 13"/>
            <p:cNvSpPr txBox="1"/>
            <p:nvPr/>
          </p:nvSpPr>
          <p:spPr>
            <a:xfrm>
              <a:off x="8790310" y="3196203"/>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a:t>查看</a:t>
              </a:r>
              <a:r>
                <a:rPr lang="zh-CN" altLang="en-US" sz="2800" dirty="0" smtClean="0"/>
                <a:t>数据表</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74541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查看数据表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24797"/>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数据表创建完成后，可以使用“</a:t>
            </a:r>
            <a:r>
              <a:rPr lang="en-US" altLang="zh-CN" dirty="0"/>
              <a:t>SHOW TABLES</a:t>
            </a:r>
            <a:r>
              <a:rPr lang="zh-CN" altLang="zh-CN" dirty="0"/>
              <a:t>”语句查看数据表是否创建成功。</a:t>
            </a:r>
          </a:p>
          <a:p>
            <a:pPr algn="just">
              <a:lnSpc>
                <a:spcPct val="150000"/>
              </a:lnSpc>
            </a:pPr>
            <a:r>
              <a:rPr lang="zh-CN" altLang="zh-CN" b="1" dirty="0"/>
              <a:t>【实例</a:t>
            </a:r>
            <a:r>
              <a:rPr lang="en-US" altLang="zh-CN" b="1" dirty="0"/>
              <a:t>4-2</a:t>
            </a:r>
            <a:r>
              <a:rPr lang="zh-CN" altLang="zh-CN" b="1" dirty="0"/>
              <a:t>】：</a:t>
            </a:r>
            <a:r>
              <a:rPr lang="zh-CN" altLang="zh-CN" dirty="0"/>
              <a:t>查看数据库“</a:t>
            </a:r>
            <a:r>
              <a:rPr lang="en-US" altLang="zh-CN" dirty="0" err="1"/>
              <a:t>EduSys</a:t>
            </a:r>
            <a:r>
              <a:rPr lang="zh-CN" altLang="zh-CN" dirty="0"/>
              <a:t>”中的数据表，输入的</a:t>
            </a:r>
            <a:r>
              <a:rPr lang="en-US" altLang="zh-CN" dirty="0"/>
              <a:t>SQL</a:t>
            </a:r>
            <a:r>
              <a:rPr lang="zh-CN" altLang="zh-CN" dirty="0"/>
              <a:t>语句如下：</a:t>
            </a:r>
          </a:p>
        </p:txBody>
      </p:sp>
      <p:sp>
        <p:nvSpPr>
          <p:cNvPr id="9" name="矩形 8"/>
          <p:cNvSpPr/>
          <p:nvPr/>
        </p:nvSpPr>
        <p:spPr>
          <a:xfrm>
            <a:off x="2857746" y="2863937"/>
            <a:ext cx="5785213" cy="4679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SHOW TABLES;</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9740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查看数据表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24797"/>
            <a:ext cx="9806288" cy="369332"/>
          </a:xfrm>
          <a:prstGeom prst="rect">
            <a:avLst/>
          </a:prstGeom>
        </p:spPr>
        <p:txBody>
          <a:bodyPr wrap="square">
            <a:spAutoFit/>
            <a:scene3d>
              <a:camera prst="orthographicFront"/>
              <a:lightRig rig="threePt" dir="t"/>
            </a:scene3d>
            <a:sp3d contourW="12700"/>
          </a:bodyPr>
          <a:lstStyle/>
          <a:p>
            <a:pPr algn="just"/>
            <a:r>
              <a:rPr lang="zh-CN" altLang="zh-CN" dirty="0"/>
              <a:t>使用“</a:t>
            </a:r>
            <a:r>
              <a:rPr lang="en-US" altLang="zh-CN" dirty="0"/>
              <a:t>SHOW TABLE STATUS</a:t>
            </a:r>
            <a:r>
              <a:rPr lang="zh-CN" altLang="zh-CN" dirty="0"/>
              <a:t>”语句可以进一步查看数据表的状态信息，语法格式如下：</a:t>
            </a:r>
          </a:p>
        </p:txBody>
      </p:sp>
      <p:sp>
        <p:nvSpPr>
          <p:cNvPr id="10" name="矩形 9"/>
          <p:cNvSpPr/>
          <p:nvPr/>
        </p:nvSpPr>
        <p:spPr>
          <a:xfrm>
            <a:off x="2707433" y="2423689"/>
            <a:ext cx="6574353"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SHOW TABLE STATUS [FROM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[LIKE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匹配模式</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291772" y="3161838"/>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4-3</a:t>
            </a:r>
            <a:r>
              <a:rPr lang="zh-CN" altLang="zh-CN" b="1" dirty="0"/>
              <a:t>】：</a:t>
            </a:r>
            <a:r>
              <a:rPr lang="zh-CN" altLang="zh-CN" dirty="0"/>
              <a:t>查看数据库“</a:t>
            </a:r>
            <a:r>
              <a:rPr lang="en-US" altLang="zh-CN" dirty="0" err="1"/>
              <a:t>EduSys</a:t>
            </a:r>
            <a:r>
              <a:rPr lang="zh-CN" altLang="zh-CN" dirty="0"/>
              <a:t>”中表名称中包含“</a:t>
            </a:r>
            <a:r>
              <a:rPr lang="en-US" altLang="zh-CN" dirty="0" err="1"/>
              <a:t>stu</a:t>
            </a:r>
            <a:r>
              <a:rPr lang="zh-CN" altLang="zh-CN" dirty="0"/>
              <a:t>”的数据表的状态。输入的</a:t>
            </a:r>
            <a:r>
              <a:rPr lang="en-US" altLang="zh-CN" dirty="0"/>
              <a:t>SQL</a:t>
            </a:r>
            <a:r>
              <a:rPr lang="zh-CN" altLang="zh-CN" dirty="0"/>
              <a:t>语句如下：</a:t>
            </a:r>
          </a:p>
        </p:txBody>
      </p:sp>
      <p:sp>
        <p:nvSpPr>
          <p:cNvPr id="12" name="矩形 11"/>
          <p:cNvSpPr/>
          <p:nvPr/>
        </p:nvSpPr>
        <p:spPr>
          <a:xfrm>
            <a:off x="2707432" y="4265929"/>
            <a:ext cx="6574353" cy="4679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SHOW TABLE STATUS FROM EduSys LIKE '%stu%'\G</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01583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查看数据表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659492"/>
            <a:ext cx="980628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dirty="0" smtClean="0"/>
              <a:t>使用</a:t>
            </a:r>
            <a:r>
              <a:rPr lang="zh-CN" altLang="zh-CN" dirty="0" smtClean="0"/>
              <a:t>“</a:t>
            </a:r>
            <a:r>
              <a:rPr lang="en-US" altLang="zh-CN" dirty="0"/>
              <a:t>DESCRIBE/DESC</a:t>
            </a:r>
            <a:r>
              <a:rPr lang="zh-CN" altLang="zh-CN" dirty="0"/>
              <a:t>”语句可以查看表的字段信息，包括字段名、字段数据类型、是否为主键、是否有默认值等，语法规则如下：</a:t>
            </a:r>
          </a:p>
        </p:txBody>
      </p:sp>
      <p:sp>
        <p:nvSpPr>
          <p:cNvPr id="11" name="矩形 10">
            <a:extLst>
              <a:ext uri="{FF2B5EF4-FFF2-40B4-BE49-F238E27FC236}">
                <a16:creationId xmlns:a16="http://schemas.microsoft.com/office/drawing/2014/main" id="{E3EB1709-6D20-4440-8800-976CC5E9712E}"/>
              </a:ext>
            </a:extLst>
          </p:cNvPr>
          <p:cNvSpPr/>
          <p:nvPr/>
        </p:nvSpPr>
        <p:spPr>
          <a:xfrm>
            <a:off x="1291772" y="4383616"/>
            <a:ext cx="9806288" cy="369332"/>
          </a:xfrm>
          <a:prstGeom prst="rect">
            <a:avLst/>
          </a:prstGeom>
        </p:spPr>
        <p:txBody>
          <a:bodyPr wrap="square">
            <a:spAutoFit/>
            <a:scene3d>
              <a:camera prst="orthographicFront"/>
              <a:lightRig rig="threePt" dir="t"/>
            </a:scene3d>
            <a:sp3d contourW="12700"/>
          </a:bodyPr>
          <a:lstStyle/>
          <a:p>
            <a:r>
              <a:rPr lang="zh-CN" altLang="zh-CN" b="1" dirty="0"/>
              <a:t>【实例</a:t>
            </a:r>
            <a:r>
              <a:rPr lang="en-US" altLang="zh-CN" b="1" dirty="0"/>
              <a:t>4-4</a:t>
            </a:r>
            <a:r>
              <a:rPr lang="zh-CN" altLang="zh-CN" b="1" dirty="0"/>
              <a:t>】：</a:t>
            </a:r>
            <a:r>
              <a:rPr lang="zh-CN" altLang="zh-CN" dirty="0"/>
              <a:t>使用</a:t>
            </a:r>
            <a:r>
              <a:rPr lang="en-US" altLang="zh-CN" dirty="0"/>
              <a:t>DESCRIBE</a:t>
            </a:r>
            <a:r>
              <a:rPr lang="zh-CN" altLang="zh-CN" dirty="0"/>
              <a:t>查看表“</a:t>
            </a:r>
            <a:r>
              <a:rPr lang="en-US" altLang="zh-CN" dirty="0"/>
              <a:t>Student</a:t>
            </a:r>
            <a:r>
              <a:rPr lang="zh-CN" altLang="zh-CN" dirty="0"/>
              <a:t>”的结构，输入的</a:t>
            </a:r>
            <a:r>
              <a:rPr lang="en-US" altLang="zh-CN" dirty="0"/>
              <a:t>SQL</a:t>
            </a:r>
            <a:r>
              <a:rPr lang="zh-CN" altLang="zh-CN" dirty="0"/>
              <a:t>语句如下：</a:t>
            </a:r>
          </a:p>
        </p:txBody>
      </p:sp>
      <p:sp>
        <p:nvSpPr>
          <p:cNvPr id="13" name="矩形 12"/>
          <p:cNvSpPr/>
          <p:nvPr/>
        </p:nvSpPr>
        <p:spPr>
          <a:xfrm>
            <a:off x="2707432" y="2803603"/>
            <a:ext cx="6574353" cy="127720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DESCRIBE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或简写为：</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DESC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
        <p:nvSpPr>
          <p:cNvPr id="19" name="矩形 18"/>
          <p:cNvSpPr/>
          <p:nvPr/>
        </p:nvSpPr>
        <p:spPr>
          <a:xfrm>
            <a:off x="2707432" y="5055755"/>
            <a:ext cx="6574353" cy="4679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DESCRIBE Student;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4979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查看数据表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24797"/>
            <a:ext cx="980628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使用“</a:t>
            </a:r>
            <a:r>
              <a:rPr lang="en-US" altLang="zh-CN" dirty="0"/>
              <a:t>SHOW CREATE TABLE</a:t>
            </a:r>
            <a:r>
              <a:rPr lang="zh-CN" altLang="zh-CN" dirty="0"/>
              <a:t>”语句可以用来显示创建表时的</a:t>
            </a:r>
            <a:r>
              <a:rPr lang="en-US" altLang="zh-CN" dirty="0"/>
              <a:t>CREATE TABLE</a:t>
            </a:r>
            <a:r>
              <a:rPr lang="zh-CN" altLang="zh-CN" dirty="0"/>
              <a:t>语句，语法格式如下：</a:t>
            </a:r>
          </a:p>
        </p:txBody>
      </p:sp>
      <p:sp>
        <p:nvSpPr>
          <p:cNvPr id="11" name="矩形 10">
            <a:extLst>
              <a:ext uri="{FF2B5EF4-FFF2-40B4-BE49-F238E27FC236}">
                <a16:creationId xmlns:a16="http://schemas.microsoft.com/office/drawing/2014/main" id="{E3EB1709-6D20-4440-8800-976CC5E9712E}"/>
              </a:ext>
            </a:extLst>
          </p:cNvPr>
          <p:cNvSpPr/>
          <p:nvPr/>
        </p:nvSpPr>
        <p:spPr>
          <a:xfrm>
            <a:off x="1291772" y="3785447"/>
            <a:ext cx="9806288"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4-5</a:t>
            </a:r>
            <a:r>
              <a:rPr lang="zh-CN" altLang="zh-CN" b="1" dirty="0"/>
              <a:t>】：</a:t>
            </a:r>
            <a:r>
              <a:rPr lang="zh-CN" altLang="zh-CN" dirty="0"/>
              <a:t>使用</a:t>
            </a:r>
            <a:r>
              <a:rPr lang="en-US" altLang="zh-CN" dirty="0"/>
              <a:t>SHOW CREATE TABLE</a:t>
            </a:r>
            <a:r>
              <a:rPr lang="zh-CN" altLang="zh-CN" dirty="0"/>
              <a:t>查看表“</a:t>
            </a:r>
            <a:r>
              <a:rPr lang="en-US" altLang="zh-CN" dirty="0"/>
              <a:t>Student</a:t>
            </a:r>
            <a:r>
              <a:rPr lang="zh-CN" altLang="zh-CN" dirty="0"/>
              <a:t>”的详细信息，</a:t>
            </a:r>
            <a:r>
              <a:rPr lang="zh-CN" altLang="zh-CN" dirty="0" smtClean="0"/>
              <a:t>输入</a:t>
            </a:r>
            <a:r>
              <a:rPr lang="en-US" altLang="zh-CN" dirty="0" smtClean="0"/>
              <a:t>SQL</a:t>
            </a:r>
            <a:r>
              <a:rPr lang="zh-CN" altLang="zh-CN" dirty="0"/>
              <a:t>语句如下：</a:t>
            </a:r>
          </a:p>
        </p:txBody>
      </p:sp>
      <p:sp>
        <p:nvSpPr>
          <p:cNvPr id="12" name="矩形 11"/>
          <p:cNvSpPr/>
          <p:nvPr/>
        </p:nvSpPr>
        <p:spPr>
          <a:xfrm>
            <a:off x="2707432" y="2908304"/>
            <a:ext cx="6574353" cy="55392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SHOW CREATE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&gt;\G</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
        <p:nvSpPr>
          <p:cNvPr id="20" name="矩形 19"/>
          <p:cNvSpPr/>
          <p:nvPr/>
        </p:nvSpPr>
        <p:spPr>
          <a:xfrm>
            <a:off x="2707432" y="4616499"/>
            <a:ext cx="6574353" cy="49412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SHOW CREATE TABLE Student\G</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8411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01</a:t>
              </a:r>
              <a:endParaRPr lang="zh-CN" altLang="en-US" sz="3200" b="1" dirty="0">
                <a:solidFill>
                  <a:schemeClr val="bg1"/>
                </a:solidFill>
              </a:endParaRPr>
            </a:p>
          </p:txBody>
        </p:sp>
      </p:grpSp>
      <p:grpSp>
        <p:nvGrpSpPr>
          <p:cNvPr id="21" name="组合 20"/>
          <p:cNvGrpSpPr/>
          <p:nvPr/>
        </p:nvGrpSpPr>
        <p:grpSpPr>
          <a:xfrm>
            <a:off x="2813605" y="3406871"/>
            <a:ext cx="2802476" cy="736892"/>
            <a:chOff x="8358098" y="3089795"/>
            <a:chExt cx="2802476" cy="1234748"/>
          </a:xfrm>
        </p:grpSpPr>
        <p:sp>
          <p:nvSpPr>
            <p:cNvPr id="14" name="文本框 13"/>
            <p:cNvSpPr txBox="1"/>
            <p:nvPr/>
          </p:nvSpPr>
          <p:spPr>
            <a:xfrm>
              <a:off x="8953020" y="3089795"/>
              <a:ext cx="1620958" cy="876716"/>
            </a:xfrm>
            <a:prstGeom prst="rect">
              <a:avLst/>
            </a:prstGeom>
            <a:noFill/>
          </p:spPr>
          <p:txBody>
            <a:bodyPr wrap="none" rtlCol="0">
              <a:spAutoFit/>
              <a:scene3d>
                <a:camera prst="orthographicFront"/>
                <a:lightRig rig="threePt" dir="t"/>
              </a:scene3d>
              <a:sp3d contourW="12700"/>
            </a:bodyPr>
            <a:lstStyle/>
            <a:p>
              <a:pPr algn="r"/>
              <a:r>
                <a:rPr lang="zh-CN" altLang="zh-CN" sz="2800" dirty="0" smtClean="0"/>
                <a:t>数据</a:t>
              </a:r>
              <a:r>
                <a:rPr lang="zh-CN" altLang="en-US" sz="2800" dirty="0" smtClean="0"/>
                <a:t>类型</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708021"/>
            <a:ext cx="0" cy="3348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573798"/>
            <a:ext cx="1213941"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整数类型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165537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49470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33402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17335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373121"/>
            <a:ext cx="1107996"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小数类型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195537"/>
            <a:ext cx="1569660"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时间日期类型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56248" y="4017952"/>
            <a:ext cx="1338828"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字符串类型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4" name="淘宝网Chenying0907出品 103"/>
          <p:cNvGrpSpPr/>
          <p:nvPr/>
        </p:nvGrpSpPr>
        <p:grpSpPr>
          <a:xfrm>
            <a:off x="6850745" y="4922606"/>
            <a:ext cx="216591" cy="266829"/>
            <a:chOff x="7501951" y="2927402"/>
            <a:chExt cx="2190437" cy="2880512"/>
          </a:xfrm>
          <a:solidFill>
            <a:sysClr val="windowText" lastClr="000000">
              <a:lumMod val="50000"/>
              <a:lumOff val="50000"/>
            </a:sysClr>
          </a:solidFill>
          <a:effectLst/>
        </p:grpSpPr>
        <p:sp>
          <p:nvSpPr>
            <p:cNvPr id="3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7" name="淘宝网Chenying0907出品 4"/>
          <p:cNvSpPr/>
          <p:nvPr/>
        </p:nvSpPr>
        <p:spPr>
          <a:xfrm>
            <a:off x="7270862" y="4784126"/>
            <a:ext cx="1338828"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二进制类型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3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04</a:t>
              </a:r>
              <a:endParaRPr lang="zh-CN" altLang="en-US" sz="3200" b="1" dirty="0">
                <a:solidFill>
                  <a:schemeClr val="bg1"/>
                </a:solidFill>
              </a:endParaRPr>
            </a:p>
          </p:txBody>
        </p:sp>
      </p:grpSp>
      <p:grpSp>
        <p:nvGrpSpPr>
          <p:cNvPr id="21" name="组合 20"/>
          <p:cNvGrpSpPr/>
          <p:nvPr/>
        </p:nvGrpSpPr>
        <p:grpSpPr>
          <a:xfrm>
            <a:off x="2813605" y="3501803"/>
            <a:ext cx="2802476" cy="641959"/>
            <a:chOff x="8358098" y="3248866"/>
            <a:chExt cx="2802476" cy="1075677"/>
          </a:xfrm>
        </p:grpSpPr>
        <p:sp>
          <p:nvSpPr>
            <p:cNvPr id="14" name="文本框 13"/>
            <p:cNvSpPr txBox="1"/>
            <p:nvPr/>
          </p:nvSpPr>
          <p:spPr>
            <a:xfrm>
              <a:off x="8765148" y="3248866"/>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修改数据表</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482553"/>
            <a:ext cx="0" cy="3780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348330"/>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添加字段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142990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180496"/>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2945802"/>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058916"/>
            <a:ext cx="2031325"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修改字段数据类型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21760" y="2852678"/>
            <a:ext cx="2031325"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调整字段排列顺序</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8" name="淘宝网Chenying0907出品 103"/>
          <p:cNvGrpSpPr/>
          <p:nvPr/>
        </p:nvGrpSpPr>
        <p:grpSpPr>
          <a:xfrm>
            <a:off x="6864650" y="3688061"/>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4" name="淘宝网Chenying0907出品 2"/>
          <p:cNvSpPr/>
          <p:nvPr/>
        </p:nvSpPr>
        <p:spPr>
          <a:xfrm>
            <a:off x="7227547" y="3594937"/>
            <a:ext cx="1107996"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删除字段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5" name="淘宝网Chenying0907出品 103"/>
          <p:cNvGrpSpPr/>
          <p:nvPr/>
        </p:nvGrpSpPr>
        <p:grpSpPr>
          <a:xfrm>
            <a:off x="6864650" y="4415687"/>
            <a:ext cx="216591" cy="266829"/>
            <a:chOff x="7501951" y="2927402"/>
            <a:chExt cx="2190437" cy="2880512"/>
          </a:xfrm>
          <a:solidFill>
            <a:sysClr val="windowText" lastClr="000000">
              <a:lumMod val="50000"/>
              <a:lumOff val="50000"/>
            </a:sysClr>
          </a:solidFill>
          <a:effectLst/>
        </p:grpSpPr>
        <p:sp>
          <p:nvSpPr>
            <p:cNvPr id="3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7"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8" name="淘宝网Chenying0907出品 2"/>
          <p:cNvSpPr/>
          <p:nvPr/>
        </p:nvSpPr>
        <p:spPr>
          <a:xfrm>
            <a:off x="7227547" y="4322563"/>
            <a:ext cx="1569660"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修改字段名称</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9" name="淘宝网Chenying0907出品 103"/>
          <p:cNvGrpSpPr/>
          <p:nvPr/>
        </p:nvGrpSpPr>
        <p:grpSpPr>
          <a:xfrm>
            <a:off x="6869301" y="5155839"/>
            <a:ext cx="216591" cy="266829"/>
            <a:chOff x="7501951" y="2927402"/>
            <a:chExt cx="2190437" cy="2880512"/>
          </a:xfrm>
          <a:solidFill>
            <a:sysClr val="windowText" lastClr="000000">
              <a:lumMod val="50000"/>
              <a:lumOff val="50000"/>
            </a:sysClr>
          </a:solidFill>
          <a:effectLst/>
        </p:grpSpPr>
        <p:sp>
          <p:nvSpPr>
            <p:cNvPr id="40"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1"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2" name="淘宝网Chenying0907出品 2"/>
          <p:cNvSpPr/>
          <p:nvPr/>
        </p:nvSpPr>
        <p:spPr>
          <a:xfrm>
            <a:off x="7232198" y="5062715"/>
            <a:ext cx="1338828"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修改表名称</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6418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strVal val="4/3*#ppt_w"/>
                                          </p:val>
                                        </p:tav>
                                        <p:tav tm="100000">
                                          <p:val>
                                            <p:strVal val="#ppt_w"/>
                                          </p:val>
                                        </p:tav>
                                      </p:tavLst>
                                    </p:anim>
                                    <p:anim calcmode="lin" valueType="num">
                                      <p:cBhvr>
                                        <p:cTn id="30" dur="500" fill="hold"/>
                                        <p:tgtEl>
                                          <p:spTgt spid="31"/>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strVal val="4/3*#ppt_w"/>
                                          </p:val>
                                        </p:tav>
                                        <p:tav tm="100000">
                                          <p:val>
                                            <p:strVal val="#ppt_w"/>
                                          </p:val>
                                        </p:tav>
                                      </p:tavLst>
                                    </p:anim>
                                    <p:anim calcmode="lin" valueType="num">
                                      <p:cBhvr>
                                        <p:cTn id="34" dur="500" fill="hold"/>
                                        <p:tgtEl>
                                          <p:spTgt spid="28"/>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strVal val="4/3*#ppt_w"/>
                                          </p:val>
                                        </p:tav>
                                        <p:tav tm="100000">
                                          <p:val>
                                            <p:strVal val="#ppt_w"/>
                                          </p:val>
                                        </p:tav>
                                      </p:tavLst>
                                    </p:anim>
                                    <p:anim calcmode="lin" valueType="num">
                                      <p:cBhvr>
                                        <p:cTn id="38" dur="500" fill="hold"/>
                                        <p:tgtEl>
                                          <p:spTgt spid="35"/>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60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strVal val="4/3*#ppt_w"/>
                                          </p:val>
                                        </p:tav>
                                        <p:tav tm="100000">
                                          <p:val>
                                            <p:strVal val="#ppt_w"/>
                                          </p:val>
                                        </p:tav>
                                      </p:tavLst>
                                    </p:anim>
                                    <p:anim calcmode="lin" valueType="num">
                                      <p:cBhvr>
                                        <p:cTn id="42" dur="500" fill="hold"/>
                                        <p:tgtEl>
                                          <p:spTgt spid="39"/>
                                        </p:tgtEl>
                                        <p:attrNameLst>
                                          <p:attrName>ppt_h</p:attrName>
                                        </p:attrNameLst>
                                      </p:cBhvr>
                                      <p:tavLst>
                                        <p:tav tm="0">
                                          <p:val>
                                            <p:strVal val="4/3*#ppt_h"/>
                                          </p:val>
                                        </p:tav>
                                        <p:tav tm="100000">
                                          <p:val>
                                            <p:strVal val="#ppt_h"/>
                                          </p:val>
                                        </p:tav>
                                      </p:tavLst>
                                    </p:anim>
                                  </p:childTnLst>
                                </p:cTn>
                              </p:par>
                              <p:par>
                                <p:cTn id="43" presetID="22" presetClass="entr" presetSubtype="8" fill="hold" grpId="0" nodeType="withEffect">
                                  <p:stCondLst>
                                    <p:cond delay="7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8" fill="hold" grpId="0" nodeType="withEffect">
                                  <p:stCondLst>
                                    <p:cond delay="80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par>
                                <p:cTn id="49" presetID="22" presetClass="entr" presetSubtype="8" fill="hold" grpId="0" nodeType="withEffect">
                                  <p:stCondLst>
                                    <p:cond delay="90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par>
                                <p:cTn id="52" presetID="22" presetClass="entr" presetSubtype="8" fill="hold" grpId="0" nodeType="withEffect">
                                  <p:stCondLst>
                                    <p:cond delay="10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110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par>
                                <p:cTn id="58" presetID="22" presetClass="entr" presetSubtype="8" fill="hold" grpId="0" nodeType="withEffect">
                                  <p:stCondLst>
                                    <p:cond delay="120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34" grpId="0"/>
      <p:bldP spid="38" grpId="0"/>
      <p:bldP spid="4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修改数据表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修改表指的是修改数据库中已经存在的数据表结构</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在</a:t>
            </a:r>
            <a:r>
              <a:rPr lang="en-US" altLang="zh-CN" dirty="0"/>
              <a:t>MySQL</a:t>
            </a:r>
            <a:r>
              <a:rPr lang="zh-CN" altLang="zh-CN" dirty="0"/>
              <a:t>中可以使用“</a:t>
            </a:r>
            <a:r>
              <a:rPr lang="en-US" altLang="zh-CN" dirty="0"/>
              <a:t>ALTER TABLE</a:t>
            </a:r>
            <a:r>
              <a:rPr lang="zh-CN" altLang="zh-CN" dirty="0"/>
              <a:t>”语句来改变原有表的结构，常用的修改表的操作有修改表名、修改字段名称、修改字段数据类型、增加和删除字段、调整字段的排列位置、更改表的存储引擎、添加和删除约束条件、重命名表等。完整语法格式如下：</a:t>
            </a:r>
          </a:p>
        </p:txBody>
      </p:sp>
      <p:sp>
        <p:nvSpPr>
          <p:cNvPr id="8" name="矩形 7"/>
          <p:cNvSpPr/>
          <p:nvPr/>
        </p:nvSpPr>
        <p:spPr>
          <a:xfrm>
            <a:off x="2575766" y="3436717"/>
            <a:ext cx="7238300" cy="287168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修改选项</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修改选项的语法格式如下：</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{ADD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|CHANGE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旧列名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新列名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新列类型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&gt;{SET DEFAULT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默认值</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 DROP DEFAULT}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|MODIFY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|DROP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|RENAME TO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新表名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62271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添加字段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zh-CN" altLang="zh-CN" dirty="0"/>
              <a:t>添加字段的语法格式如下：</a:t>
            </a:r>
          </a:p>
        </p:txBody>
      </p:sp>
      <p:sp>
        <p:nvSpPr>
          <p:cNvPr id="9" name="矩形 8"/>
          <p:cNvSpPr/>
          <p:nvPr/>
        </p:nvSpPr>
        <p:spPr>
          <a:xfrm>
            <a:off x="2380295" y="2173097"/>
            <a:ext cx="7629241" cy="72453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ADD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新字段名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约束条件</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][FIRST|AFTER</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已存在的字段名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291772" y="3169212"/>
            <a:ext cx="9806288" cy="300082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语法中参数的具体含义如下：</a:t>
            </a:r>
          </a:p>
          <a:p>
            <a:pPr marL="285750" lvl="0" indent="-285750" algn="just">
              <a:lnSpc>
                <a:spcPct val="150000"/>
              </a:lnSpc>
              <a:buFont typeface="Arial" panose="020B0604020202020204" pitchFamily="34" charset="0"/>
              <a:buChar char="•"/>
            </a:pPr>
            <a:r>
              <a:rPr lang="zh-CN" altLang="zh-CN" dirty="0"/>
              <a:t>表名：指定修改的数据表的名称；</a:t>
            </a:r>
          </a:p>
          <a:p>
            <a:pPr marL="285750" lvl="0" indent="-285750" algn="just">
              <a:lnSpc>
                <a:spcPct val="150000"/>
              </a:lnSpc>
              <a:buFont typeface="Arial" panose="020B0604020202020204" pitchFamily="34" charset="0"/>
              <a:buChar char="•"/>
            </a:pPr>
            <a:r>
              <a:rPr lang="zh-CN" altLang="zh-CN" dirty="0"/>
              <a:t>新字段名：指需要添加的字段的名称；</a:t>
            </a:r>
          </a:p>
          <a:p>
            <a:pPr marL="285750" lvl="0" indent="-285750" algn="just">
              <a:lnSpc>
                <a:spcPct val="150000"/>
              </a:lnSpc>
              <a:buFont typeface="Arial" panose="020B0604020202020204" pitchFamily="34" charset="0"/>
              <a:buChar char="•"/>
            </a:pPr>
            <a:r>
              <a:rPr lang="zh-CN" altLang="zh-CN" dirty="0"/>
              <a:t>数据类型：指新添加的字段的数据类型；</a:t>
            </a:r>
          </a:p>
          <a:p>
            <a:pPr marL="285750" lvl="0" indent="-285750" algn="just">
              <a:lnSpc>
                <a:spcPct val="150000"/>
              </a:lnSpc>
              <a:buFont typeface="Arial" panose="020B0604020202020204" pitchFamily="34" charset="0"/>
              <a:buChar char="•"/>
            </a:pPr>
            <a:r>
              <a:rPr lang="en-US" altLang="zh-CN" dirty="0"/>
              <a:t>[</a:t>
            </a:r>
            <a:r>
              <a:rPr lang="zh-CN" altLang="zh-CN" dirty="0"/>
              <a:t>约束条件</a:t>
            </a:r>
            <a:r>
              <a:rPr lang="en-US" altLang="zh-CN" dirty="0"/>
              <a:t>]</a:t>
            </a:r>
            <a:r>
              <a:rPr lang="zh-CN" altLang="zh-CN" dirty="0"/>
              <a:t>：新添加的字段需满足的约束条件；</a:t>
            </a:r>
          </a:p>
          <a:p>
            <a:pPr marL="285750" lvl="0" indent="-285750" algn="just">
              <a:lnSpc>
                <a:spcPct val="150000"/>
              </a:lnSpc>
              <a:buFont typeface="Arial" panose="020B0604020202020204" pitchFamily="34" charset="0"/>
              <a:buChar char="•"/>
            </a:pPr>
            <a:r>
              <a:rPr lang="en-US" altLang="zh-CN" dirty="0"/>
              <a:t>[FIRST]</a:t>
            </a:r>
            <a:r>
              <a:rPr lang="zh-CN" altLang="zh-CN" dirty="0"/>
              <a:t>：为可选参数，其作用是将新添加的字段设置为表的第一个字段；</a:t>
            </a:r>
          </a:p>
          <a:p>
            <a:pPr marL="285750" lvl="0" indent="-285750" algn="just">
              <a:lnSpc>
                <a:spcPct val="150000"/>
              </a:lnSpc>
              <a:buFont typeface="Arial" panose="020B0604020202020204" pitchFamily="34" charset="0"/>
              <a:buChar char="•"/>
            </a:pPr>
            <a:r>
              <a:rPr lang="en-US" altLang="zh-CN" dirty="0"/>
              <a:t>[AFTER]</a:t>
            </a:r>
            <a:r>
              <a:rPr lang="zh-CN" altLang="zh-CN" dirty="0"/>
              <a:t>：为可选参数，其作用是将新添加的字段添加到指定的已存在的字段名的后面。</a:t>
            </a:r>
          </a:p>
        </p:txBody>
      </p:sp>
    </p:spTree>
    <p:extLst>
      <p:ext uri="{BB962C8B-B14F-4D97-AF65-F5344CB8AC3E}">
        <p14:creationId xmlns:p14="http://schemas.microsoft.com/office/powerpoint/2010/main" val="2574195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添加字段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95231"/>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4-6</a:t>
            </a:r>
            <a:r>
              <a:rPr lang="zh-CN" altLang="zh-CN" b="1" dirty="0"/>
              <a:t>】：</a:t>
            </a:r>
            <a:r>
              <a:rPr lang="zh-CN" altLang="zh-CN" dirty="0"/>
              <a:t>修改表“</a:t>
            </a:r>
            <a:r>
              <a:rPr lang="en-US" altLang="zh-CN" dirty="0"/>
              <a:t>Student</a:t>
            </a:r>
            <a:r>
              <a:rPr lang="zh-CN" altLang="zh-CN" dirty="0"/>
              <a:t>”结构，增加“</a:t>
            </a:r>
            <a:r>
              <a:rPr lang="en-US" altLang="zh-CN" dirty="0"/>
              <a:t>ID</a:t>
            </a:r>
            <a:r>
              <a:rPr lang="zh-CN" altLang="zh-CN" dirty="0"/>
              <a:t>”序号字段，类型为</a:t>
            </a:r>
            <a:r>
              <a:rPr lang="en-US" altLang="zh-CN" dirty="0"/>
              <a:t>Char(6)</a:t>
            </a:r>
            <a:r>
              <a:rPr lang="zh-CN" altLang="zh-CN" dirty="0"/>
              <a:t>，并作为表中的第一个字段，输入的</a:t>
            </a:r>
            <a:r>
              <a:rPr lang="en-US" altLang="zh-CN" dirty="0"/>
              <a:t>SQL</a:t>
            </a:r>
            <a:r>
              <a:rPr lang="zh-CN" altLang="zh-CN" dirty="0"/>
              <a:t>语句如下：</a:t>
            </a:r>
          </a:p>
        </p:txBody>
      </p:sp>
      <p:sp>
        <p:nvSpPr>
          <p:cNvPr id="11" name="矩形 10"/>
          <p:cNvSpPr/>
          <p:nvPr/>
        </p:nvSpPr>
        <p:spPr>
          <a:xfrm>
            <a:off x="2939020" y="2987148"/>
            <a:ext cx="6511791" cy="97130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 </a:t>
            </a:r>
            <a:endParaRPr lang="zh-CN" sz="1600" kern="100">
              <a:effectLst/>
              <a:ea typeface="等线" panose="02010600030101010101" pitchFamily="2" charset="-122"/>
              <a:cs typeface="Times New Roman" panose="02020603050405020304" pitchFamily="18" charset="0"/>
            </a:endParaRPr>
          </a:p>
          <a:p>
            <a:pPr indent="5334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ADD COLUMN ID CHAR(6) FIRST;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2294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添加字段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95231"/>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4-7</a:t>
            </a:r>
            <a:r>
              <a:rPr lang="zh-CN" altLang="zh-CN" b="1" dirty="0"/>
              <a:t>】：</a:t>
            </a:r>
            <a:r>
              <a:rPr lang="zh-CN" altLang="zh-CN" dirty="0"/>
              <a:t>修改表“</a:t>
            </a:r>
            <a:r>
              <a:rPr lang="en-US" altLang="zh-CN" dirty="0"/>
              <a:t>Student</a:t>
            </a:r>
            <a:r>
              <a:rPr lang="zh-CN" altLang="zh-CN" dirty="0"/>
              <a:t>”结构，在“</a:t>
            </a:r>
            <a:r>
              <a:rPr lang="en-US" altLang="zh-CN" dirty="0"/>
              <a:t>Native</a:t>
            </a:r>
            <a:r>
              <a:rPr lang="zh-CN" altLang="zh-CN" dirty="0"/>
              <a:t>”字段后添加一个字段“</a:t>
            </a:r>
            <a:r>
              <a:rPr lang="en-US" altLang="zh-CN" dirty="0"/>
              <a:t>Code</a:t>
            </a:r>
            <a:r>
              <a:rPr lang="zh-CN" altLang="zh-CN" dirty="0"/>
              <a:t>”，类型为</a:t>
            </a:r>
            <a:r>
              <a:rPr lang="en-US" altLang="zh-CN" dirty="0"/>
              <a:t>Char(6)</a:t>
            </a:r>
            <a:r>
              <a:rPr lang="zh-CN" altLang="zh-CN" dirty="0"/>
              <a:t>，输入的</a:t>
            </a:r>
            <a:r>
              <a:rPr lang="en-US" altLang="zh-CN" dirty="0"/>
              <a:t>SQL</a:t>
            </a:r>
            <a:r>
              <a:rPr lang="zh-CN" altLang="zh-CN" dirty="0"/>
              <a:t>语句如下：</a:t>
            </a:r>
          </a:p>
        </p:txBody>
      </p:sp>
      <p:sp>
        <p:nvSpPr>
          <p:cNvPr id="9" name="矩形 8"/>
          <p:cNvSpPr/>
          <p:nvPr/>
        </p:nvSpPr>
        <p:spPr>
          <a:xfrm>
            <a:off x="3100542" y="2947665"/>
            <a:ext cx="6188748" cy="105027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ALTER TABLE Student </a:t>
            </a:r>
            <a:endParaRPr lang="zh-CN" sz="1600" kern="100" dirty="0">
              <a:effectLst/>
              <a:ea typeface="等线" panose="02010600030101010101" pitchFamily="2" charset="-122"/>
              <a:cs typeface="Times New Roman" panose="02020603050405020304" pitchFamily="18" charset="0"/>
            </a:endParaRPr>
          </a:p>
          <a:p>
            <a:pPr indent="533400" algn="l">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ADD COLUMN Code CHAR(6) AFTER Native</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64542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修改字段数据类型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369332"/>
          </a:xfrm>
          <a:prstGeom prst="rect">
            <a:avLst/>
          </a:prstGeom>
        </p:spPr>
        <p:txBody>
          <a:bodyPr wrap="square">
            <a:spAutoFit/>
            <a:scene3d>
              <a:camera prst="orthographicFront"/>
              <a:lightRig rig="threePt" dir="t"/>
            </a:scene3d>
            <a:sp3d contourW="12700"/>
          </a:bodyPr>
          <a:lstStyle/>
          <a:p>
            <a:pPr marL="285750" indent="-285750" algn="just">
              <a:buFont typeface="Arial" panose="020B0604020202020204" pitchFamily="34" charset="0"/>
              <a:buChar char="•"/>
            </a:pPr>
            <a:r>
              <a:rPr lang="zh-CN" altLang="zh-CN" dirty="0"/>
              <a:t>在</a:t>
            </a:r>
            <a:r>
              <a:rPr lang="en-US" altLang="zh-CN" dirty="0"/>
              <a:t>MySQL</a:t>
            </a:r>
            <a:r>
              <a:rPr lang="zh-CN" altLang="zh-CN" dirty="0"/>
              <a:t>中修改字段数据类型的语法规则如下：</a:t>
            </a:r>
          </a:p>
        </p:txBody>
      </p:sp>
      <p:sp>
        <p:nvSpPr>
          <p:cNvPr id="10" name="矩形 9">
            <a:extLst>
              <a:ext uri="{FF2B5EF4-FFF2-40B4-BE49-F238E27FC236}">
                <a16:creationId xmlns:a16="http://schemas.microsoft.com/office/drawing/2014/main" id="{E3EB1709-6D20-4440-8800-976CC5E9712E}"/>
              </a:ext>
            </a:extLst>
          </p:cNvPr>
          <p:cNvSpPr/>
          <p:nvPr/>
        </p:nvSpPr>
        <p:spPr>
          <a:xfrm>
            <a:off x="1291772" y="3130668"/>
            <a:ext cx="980628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其中</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表</a:t>
            </a:r>
            <a:r>
              <a:rPr lang="zh-CN" altLang="zh-CN" dirty="0"/>
              <a:t>名指要修改数据类型的字段所在表的名称</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字段名</a:t>
            </a:r>
            <a:r>
              <a:rPr lang="zh-CN" altLang="zh-CN" dirty="0"/>
              <a:t>指需要修改的字段</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数据类型</a:t>
            </a:r>
            <a:r>
              <a:rPr lang="zh-CN" altLang="zh-CN" dirty="0"/>
              <a:t>指修改后字段的新数据类型。</a:t>
            </a:r>
          </a:p>
        </p:txBody>
      </p:sp>
      <p:sp>
        <p:nvSpPr>
          <p:cNvPr id="11" name="矩形 10"/>
          <p:cNvSpPr/>
          <p:nvPr/>
        </p:nvSpPr>
        <p:spPr>
          <a:xfrm>
            <a:off x="3020517" y="2101095"/>
            <a:ext cx="6148536" cy="829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MODIFY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55616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a:solidFill>
                  <a:srgbClr val="228EB0"/>
                </a:solidFill>
                <a:latin typeface="+mn-ea"/>
              </a:rPr>
              <a:t>2 </a:t>
            </a:r>
            <a:r>
              <a:rPr lang="zh-CN" altLang="en-US" sz="2800" b="1" dirty="0">
                <a:solidFill>
                  <a:srgbClr val="228EB0"/>
                </a:solidFill>
                <a:latin typeface="+mn-ea"/>
              </a:rPr>
              <a:t>修改字段数据类型</a:t>
            </a:r>
          </a:p>
        </p:txBody>
      </p:sp>
      <p:sp>
        <p:nvSpPr>
          <p:cNvPr id="24" name="矩形 23">
            <a:extLst>
              <a:ext uri="{FF2B5EF4-FFF2-40B4-BE49-F238E27FC236}">
                <a16:creationId xmlns:a16="http://schemas.microsoft.com/office/drawing/2014/main" id="{E3EB1709-6D20-4440-8800-976CC5E9712E}"/>
              </a:ext>
            </a:extLst>
          </p:cNvPr>
          <p:cNvSpPr/>
          <p:nvPr/>
        </p:nvSpPr>
        <p:spPr>
          <a:xfrm>
            <a:off x="1291772" y="1795231"/>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4-8</a:t>
            </a:r>
            <a:r>
              <a:rPr lang="zh-CN" altLang="zh-CN" b="1" dirty="0"/>
              <a:t>】：</a:t>
            </a:r>
            <a:r>
              <a:rPr lang="zh-CN" altLang="zh-CN" dirty="0"/>
              <a:t>修改表“</a:t>
            </a:r>
            <a:r>
              <a:rPr lang="en-US" altLang="zh-CN" dirty="0"/>
              <a:t>Student</a:t>
            </a:r>
            <a:r>
              <a:rPr lang="zh-CN" altLang="zh-CN" dirty="0"/>
              <a:t>”结构，将“</a:t>
            </a:r>
            <a:r>
              <a:rPr lang="en-US" altLang="zh-CN" dirty="0" err="1"/>
              <a:t>Sname</a:t>
            </a:r>
            <a:r>
              <a:rPr lang="zh-CN" altLang="zh-CN" dirty="0"/>
              <a:t>”字段的数据类型由</a:t>
            </a:r>
            <a:r>
              <a:rPr lang="en-US" altLang="zh-CN" dirty="0"/>
              <a:t>VARCHAR(20)</a:t>
            </a:r>
            <a:r>
              <a:rPr lang="zh-CN" altLang="zh-CN" dirty="0"/>
              <a:t>修改成</a:t>
            </a:r>
            <a:r>
              <a:rPr lang="en-US" altLang="zh-CN" dirty="0"/>
              <a:t>VARCHAR(40)</a:t>
            </a:r>
            <a:r>
              <a:rPr lang="zh-CN" altLang="zh-CN" dirty="0"/>
              <a:t>，输入的</a:t>
            </a:r>
            <a:r>
              <a:rPr lang="en-US" altLang="zh-CN" dirty="0"/>
              <a:t>SQL</a:t>
            </a:r>
            <a:r>
              <a:rPr lang="zh-CN" altLang="zh-CN" dirty="0"/>
              <a:t>语句如下：</a:t>
            </a:r>
          </a:p>
        </p:txBody>
      </p:sp>
      <p:sp>
        <p:nvSpPr>
          <p:cNvPr id="9" name="矩形 8"/>
          <p:cNvSpPr/>
          <p:nvPr/>
        </p:nvSpPr>
        <p:spPr>
          <a:xfrm>
            <a:off x="2926494" y="2900302"/>
            <a:ext cx="6536843" cy="89841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ALTER TABLE Student</a:t>
            </a:r>
            <a:endParaRPr lang="zh-CN" sz="1600" kern="100" dirty="0">
              <a:effectLst/>
              <a:ea typeface="等线" panose="02010600030101010101" pitchFamily="2" charset="-122"/>
              <a:cs typeface="Times New Roman" panose="02020603050405020304" pitchFamily="18" charset="0"/>
            </a:endParaRPr>
          </a:p>
          <a:p>
            <a:pPr indent="5334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MODIFY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VARCHAR(40);</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980178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调整字段排列顺序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zh-CN" altLang="zh-CN" dirty="0"/>
              <a:t>调整字段的排列</a:t>
            </a:r>
            <a:r>
              <a:rPr lang="zh-CN" altLang="zh-CN" dirty="0" smtClean="0"/>
              <a:t>顺序使用</a:t>
            </a:r>
            <a:r>
              <a:rPr lang="zh-CN" altLang="zh-CN" dirty="0"/>
              <a:t>的语法规则如下</a:t>
            </a:r>
            <a:r>
              <a:rPr lang="zh-CN" altLang="zh-CN" dirty="0" smtClean="0"/>
              <a:t>：</a:t>
            </a:r>
            <a:endParaRPr lang="zh-CN" altLang="zh-CN" dirty="0"/>
          </a:p>
        </p:txBody>
      </p:sp>
      <p:sp>
        <p:nvSpPr>
          <p:cNvPr id="10" name="矩形 9">
            <a:extLst>
              <a:ext uri="{FF2B5EF4-FFF2-40B4-BE49-F238E27FC236}">
                <a16:creationId xmlns:a16="http://schemas.microsoft.com/office/drawing/2014/main" id="{E3EB1709-6D20-4440-8800-976CC5E9712E}"/>
              </a:ext>
            </a:extLst>
          </p:cNvPr>
          <p:cNvSpPr/>
          <p:nvPr/>
        </p:nvSpPr>
        <p:spPr>
          <a:xfrm>
            <a:off x="1379454" y="3666440"/>
            <a:ext cx="9806288" cy="369332"/>
          </a:xfrm>
          <a:prstGeom prst="rect">
            <a:avLst/>
          </a:prstGeom>
        </p:spPr>
        <p:txBody>
          <a:bodyPr wrap="square">
            <a:spAutoFit/>
            <a:scene3d>
              <a:camera prst="orthographicFront"/>
              <a:lightRig rig="threePt" dir="t"/>
            </a:scene3d>
            <a:sp3d contourW="12700"/>
          </a:bodyPr>
          <a:lstStyle/>
          <a:p>
            <a:r>
              <a:rPr lang="zh-CN" altLang="zh-CN" dirty="0"/>
              <a:t>其中，字段名</a:t>
            </a:r>
            <a:r>
              <a:rPr lang="en-US" altLang="zh-CN" dirty="0"/>
              <a:t>1</a:t>
            </a:r>
            <a:r>
              <a:rPr lang="zh-CN" altLang="zh-CN" dirty="0"/>
              <a:t>指表中需要调整顺序的字段的名称；字段名</a:t>
            </a:r>
            <a:r>
              <a:rPr lang="en-US" altLang="zh-CN" dirty="0"/>
              <a:t>2</a:t>
            </a:r>
            <a:r>
              <a:rPr lang="zh-CN" altLang="zh-CN" dirty="0"/>
              <a:t>指调整到其位置之后的字段的名称。</a:t>
            </a:r>
          </a:p>
        </p:txBody>
      </p:sp>
      <p:sp>
        <p:nvSpPr>
          <p:cNvPr id="12" name="矩形 11"/>
          <p:cNvSpPr/>
          <p:nvPr/>
        </p:nvSpPr>
        <p:spPr>
          <a:xfrm>
            <a:off x="2926495" y="2213811"/>
            <a:ext cx="6536842" cy="114033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MODIFY [COLUMN]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数据类型</a:t>
            </a:r>
            <a:r>
              <a:rPr lang="zh-CN" sz="1600" kern="0" dirty="0">
                <a:effectLst/>
                <a:ea typeface="Times New Roman" panose="02020603050405020304" pitchFamily="18" charset="0"/>
                <a:cs typeface="Times New Roman" panose="02020603050405020304" pitchFamily="18" charset="0"/>
              </a:rPr>
              <a:t> </a:t>
            </a:r>
            <a:r>
              <a:rPr lang="en-US" sz="1600" kern="0" dirty="0">
                <a:effectLst/>
                <a:ea typeface="Times New Roman" panose="02020603050405020304" pitchFamily="18" charset="0"/>
                <a:cs typeface="Times New Roman" panose="02020603050405020304" pitchFamily="18" charset="0"/>
              </a:rPr>
              <a: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字段属性</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[FIRST | AFTER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562767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调整字段排列顺序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4-9</a:t>
            </a:r>
            <a:r>
              <a:rPr lang="zh-CN" altLang="zh-CN" b="1" dirty="0"/>
              <a:t>】：</a:t>
            </a:r>
            <a:r>
              <a:rPr lang="zh-CN" altLang="zh-CN" dirty="0"/>
              <a:t>修改表“</a:t>
            </a:r>
            <a:r>
              <a:rPr lang="en-US" altLang="zh-CN" dirty="0"/>
              <a:t>Student</a:t>
            </a:r>
            <a:r>
              <a:rPr lang="zh-CN" altLang="zh-CN" dirty="0"/>
              <a:t>”结构，将“</a:t>
            </a:r>
            <a:r>
              <a:rPr lang="en-US" altLang="zh-CN" dirty="0"/>
              <a:t>Birthday</a:t>
            </a:r>
            <a:r>
              <a:rPr lang="zh-CN" altLang="zh-CN" dirty="0"/>
              <a:t>”字段调整到“</a:t>
            </a:r>
            <a:r>
              <a:rPr lang="en-US" altLang="zh-CN" dirty="0"/>
              <a:t>Sex</a:t>
            </a:r>
            <a:r>
              <a:rPr lang="zh-CN" altLang="zh-CN" dirty="0"/>
              <a:t>”字段之后，输入的</a:t>
            </a:r>
            <a:r>
              <a:rPr lang="en-US" altLang="zh-CN" dirty="0"/>
              <a:t>SQL</a:t>
            </a:r>
            <a:r>
              <a:rPr lang="zh-CN" altLang="zh-CN" dirty="0"/>
              <a:t>语句如下：</a:t>
            </a:r>
          </a:p>
        </p:txBody>
      </p:sp>
      <p:sp>
        <p:nvSpPr>
          <p:cNvPr id="11" name="矩形 10"/>
          <p:cNvSpPr/>
          <p:nvPr/>
        </p:nvSpPr>
        <p:spPr>
          <a:xfrm>
            <a:off x="2776182" y="2737124"/>
            <a:ext cx="6837467" cy="78846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 </a:t>
            </a:r>
            <a:endParaRPr lang="zh-CN" sz="1600" kern="100">
              <a:effectLst/>
              <a:ea typeface="等线" panose="02010600030101010101" pitchFamily="2" charset="-122"/>
              <a:cs typeface="Times New Roman" panose="02020603050405020304" pitchFamily="18" charset="0"/>
            </a:endParaRPr>
          </a:p>
          <a:p>
            <a:pPr indent="5334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MODIFY Birthday datetime AFTER Sex;</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7250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删除字段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642308"/>
            <a:ext cx="9806288" cy="369332"/>
          </a:xfrm>
          <a:prstGeom prst="rect">
            <a:avLst/>
          </a:prstGeom>
        </p:spPr>
        <p:txBody>
          <a:bodyPr wrap="square">
            <a:spAutoFit/>
            <a:scene3d>
              <a:camera prst="orthographicFront"/>
              <a:lightRig rig="threePt" dir="t"/>
            </a:scene3d>
            <a:sp3d contourW="12700"/>
          </a:bodyPr>
          <a:lstStyle/>
          <a:p>
            <a:pPr marL="285750" indent="-285750" algn="just">
              <a:buFont typeface="Arial" panose="020B0604020202020204" pitchFamily="34" charset="0"/>
              <a:buChar char="•"/>
            </a:pPr>
            <a:r>
              <a:rPr lang="zh-CN" altLang="zh-CN" dirty="0"/>
              <a:t>删除字段是将数据表中的某个字段从表中移除，语法格式如下：</a:t>
            </a:r>
          </a:p>
        </p:txBody>
      </p:sp>
      <p:sp>
        <p:nvSpPr>
          <p:cNvPr id="10" name="矩形 9">
            <a:extLst>
              <a:ext uri="{FF2B5EF4-FFF2-40B4-BE49-F238E27FC236}">
                <a16:creationId xmlns:a16="http://schemas.microsoft.com/office/drawing/2014/main" id="{E3EB1709-6D20-4440-8800-976CC5E9712E}"/>
              </a:ext>
            </a:extLst>
          </p:cNvPr>
          <p:cNvSpPr/>
          <p:nvPr/>
        </p:nvSpPr>
        <p:spPr>
          <a:xfrm>
            <a:off x="1281498" y="3581409"/>
            <a:ext cx="9806288" cy="369332"/>
          </a:xfrm>
          <a:prstGeom prst="rect">
            <a:avLst/>
          </a:prstGeom>
        </p:spPr>
        <p:txBody>
          <a:bodyPr wrap="square">
            <a:spAutoFit/>
            <a:scene3d>
              <a:camera prst="orthographicFront"/>
              <a:lightRig rig="threePt" dir="t"/>
            </a:scene3d>
            <a:sp3d contourW="12700"/>
          </a:bodyPr>
          <a:lstStyle/>
          <a:p>
            <a:r>
              <a:rPr lang="zh-CN" altLang="zh-CN" dirty="0"/>
              <a:t>其中，字段名指需要从表中删除的字段的名称</a:t>
            </a:r>
            <a:r>
              <a:rPr lang="zh-CN" altLang="zh-CN" dirty="0" smtClean="0"/>
              <a:t>。</a:t>
            </a:r>
            <a:endParaRPr lang="zh-CN" altLang="zh-CN" dirty="0"/>
          </a:p>
        </p:txBody>
      </p:sp>
      <p:sp>
        <p:nvSpPr>
          <p:cNvPr id="11" name="矩形 10"/>
          <p:cNvSpPr/>
          <p:nvPr/>
        </p:nvSpPr>
        <p:spPr>
          <a:xfrm>
            <a:off x="2939021" y="2351545"/>
            <a:ext cx="6511790" cy="869411"/>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DROP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4191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数据类型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853012"/>
            <a:ext cx="9649675" cy="2807435"/>
          </a:xfrm>
          <a:prstGeom prst="rect">
            <a:avLst/>
          </a:prstGeom>
        </p:spPr>
        <p:txBody>
          <a:bodyPr wrap="square">
            <a:spAutoFit/>
            <a:scene3d>
              <a:camera prst="orthographicFront"/>
              <a:lightRig rig="threePt" dir="t"/>
            </a:scene3d>
            <a:sp3d contourW="12700"/>
          </a:bodyPr>
          <a:lstStyle/>
          <a:p>
            <a:pPr marL="342900" indent="-342900" algn="just">
              <a:lnSpc>
                <a:spcPct val="150000"/>
              </a:lnSpc>
              <a:buFont typeface="Arial" panose="020B0604020202020204" pitchFamily="34" charset="0"/>
              <a:buChar char="•"/>
            </a:pPr>
            <a:r>
              <a:rPr lang="zh-CN" altLang="zh-CN" sz="2000" dirty="0" smtClean="0"/>
              <a:t>数据类型</a:t>
            </a:r>
            <a:r>
              <a:rPr lang="zh-CN" altLang="zh-CN" sz="2000" dirty="0"/>
              <a:t>（</a:t>
            </a:r>
            <a:r>
              <a:rPr lang="en-US" altLang="zh-CN" sz="2000" dirty="0"/>
              <a:t>Data Type</a:t>
            </a:r>
            <a:r>
              <a:rPr lang="zh-CN" altLang="zh-CN" sz="2000" dirty="0"/>
              <a:t>）是指数据库中表列、存储过程参数、表达式和局部变量的数据特征，它决定了数据的存储格式，代表了不同的信息类型</a:t>
            </a:r>
            <a:r>
              <a:rPr lang="zh-CN" altLang="zh-CN" sz="2000" dirty="0" smtClean="0"/>
              <a:t>。</a:t>
            </a:r>
            <a:endParaRPr lang="en-US" altLang="zh-CN" sz="2000" dirty="0" smtClean="0"/>
          </a:p>
          <a:p>
            <a:pPr marL="342900" indent="-342900" algn="just">
              <a:lnSpc>
                <a:spcPct val="150000"/>
              </a:lnSpc>
              <a:buFont typeface="Arial" panose="020B0604020202020204" pitchFamily="34" charset="0"/>
              <a:buChar char="•"/>
            </a:pPr>
            <a:r>
              <a:rPr lang="en-US" altLang="zh-CN" sz="2000" dirty="0" smtClean="0"/>
              <a:t>MySQL</a:t>
            </a:r>
            <a:r>
              <a:rPr lang="zh-CN" altLang="zh-CN" sz="2000" dirty="0"/>
              <a:t>数据类型定义了列中可以存储什么数据以及该数据怎样存储的规则。</a:t>
            </a:r>
          </a:p>
          <a:p>
            <a:pPr marL="342900" indent="-342900" algn="just">
              <a:lnSpc>
                <a:spcPct val="150000"/>
              </a:lnSpc>
              <a:buFont typeface="Arial" panose="020B0604020202020204" pitchFamily="34" charset="0"/>
              <a:buChar char="•"/>
            </a:pPr>
            <a:r>
              <a:rPr lang="zh-CN" altLang="zh-CN" sz="2000" dirty="0"/>
              <a:t>数据库中的每个列都应该有适当的数据类型，用于限制或允许该列中存储的数据。</a:t>
            </a:r>
            <a:endParaRPr lang="en-US" altLang="zh-CN" sz="2000" dirty="0"/>
          </a:p>
          <a:p>
            <a:pPr marL="342900" indent="-342900" algn="just">
              <a:lnSpc>
                <a:spcPct val="150000"/>
              </a:lnSpc>
              <a:buFont typeface="Arial" panose="020B0604020202020204" pitchFamily="34" charset="0"/>
              <a:buChar char="•"/>
            </a:pPr>
            <a:r>
              <a:rPr lang="en-US" altLang="zh-CN" sz="2000" dirty="0"/>
              <a:t>MySQL</a:t>
            </a:r>
            <a:r>
              <a:rPr lang="zh-CN" altLang="zh-CN" sz="2000" dirty="0"/>
              <a:t>的数据类型分为多种，包括整数类型、浮点数类型、定点数类型、时间日期类型、字符串类型、二进制类型等</a:t>
            </a:r>
            <a:r>
              <a:rPr lang="zh-CN" altLang="zh-CN" sz="2000" dirty="0" smtClean="0"/>
              <a:t>。</a:t>
            </a:r>
            <a:endParaRPr lang="zh-CN" altLang="en-US" sz="2000" dirty="0" smtClean="0">
              <a:solidFill>
                <a:schemeClr val="tx1">
                  <a:lumMod val="75000"/>
                  <a:lumOff val="25000"/>
                </a:schemeClr>
              </a:solidFill>
            </a:endParaRPr>
          </a:p>
        </p:txBody>
      </p:sp>
    </p:spTree>
    <p:extLst>
      <p:ext uri="{BB962C8B-B14F-4D97-AF65-F5344CB8AC3E}">
        <p14:creationId xmlns:p14="http://schemas.microsoft.com/office/powerpoint/2010/main" val="581356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删除字段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631663"/>
            <a:ext cx="9806288" cy="369332"/>
          </a:xfrm>
          <a:prstGeom prst="rect">
            <a:avLst/>
          </a:prstGeom>
        </p:spPr>
        <p:txBody>
          <a:bodyPr wrap="square">
            <a:spAutoFit/>
            <a:scene3d>
              <a:camera prst="orthographicFront"/>
              <a:lightRig rig="threePt" dir="t"/>
            </a:scene3d>
            <a:sp3d contourW="12700"/>
          </a:bodyPr>
          <a:lstStyle/>
          <a:p>
            <a:pPr algn="just"/>
            <a:r>
              <a:rPr lang="zh-CN" altLang="zh-CN" b="1" dirty="0"/>
              <a:t>【实例</a:t>
            </a:r>
            <a:r>
              <a:rPr lang="en-US" altLang="zh-CN" b="1" dirty="0"/>
              <a:t>4-10</a:t>
            </a:r>
            <a:r>
              <a:rPr lang="zh-CN" altLang="zh-CN" b="1" dirty="0"/>
              <a:t>】：</a:t>
            </a:r>
            <a:r>
              <a:rPr lang="zh-CN" altLang="zh-CN" dirty="0"/>
              <a:t>修改表“</a:t>
            </a:r>
            <a:r>
              <a:rPr lang="en-US" altLang="zh-CN" dirty="0"/>
              <a:t>Student</a:t>
            </a:r>
            <a:r>
              <a:rPr lang="zh-CN" altLang="zh-CN" dirty="0"/>
              <a:t>”结构，删除“</a:t>
            </a:r>
            <a:r>
              <a:rPr lang="en-US" altLang="zh-CN" dirty="0"/>
              <a:t>ID</a:t>
            </a:r>
            <a:r>
              <a:rPr lang="zh-CN" altLang="zh-CN" dirty="0"/>
              <a:t>”字段，输入的</a:t>
            </a:r>
            <a:r>
              <a:rPr lang="en-US" altLang="zh-CN" dirty="0"/>
              <a:t>SQL</a:t>
            </a:r>
            <a:r>
              <a:rPr lang="zh-CN" altLang="zh-CN" dirty="0"/>
              <a:t>语句如下：</a:t>
            </a:r>
          </a:p>
        </p:txBody>
      </p:sp>
      <p:sp>
        <p:nvSpPr>
          <p:cNvPr id="12" name="矩形 11"/>
          <p:cNvSpPr/>
          <p:nvPr/>
        </p:nvSpPr>
        <p:spPr>
          <a:xfrm>
            <a:off x="3145700" y="2346443"/>
            <a:ext cx="6098432" cy="74551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 </a:t>
            </a:r>
            <a:endParaRPr lang="zh-CN" sz="1600" kern="100">
              <a:effectLst/>
              <a:ea typeface="等线" panose="02010600030101010101" pitchFamily="2" charset="-122"/>
              <a:cs typeface="Times New Roman" panose="02020603050405020304" pitchFamily="18" charset="0"/>
            </a:endParaRPr>
          </a:p>
          <a:p>
            <a:pPr indent="5334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DROP ID;</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6312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修改字段名称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604103"/>
            <a:ext cx="980628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zh-CN" altLang="zh-CN" dirty="0"/>
              <a:t>修改字段</a:t>
            </a:r>
            <a:r>
              <a:rPr lang="zh-CN" altLang="zh-CN" dirty="0" smtClean="0"/>
              <a:t>名称语法规则</a:t>
            </a:r>
            <a:r>
              <a:rPr lang="zh-CN" altLang="zh-CN" dirty="0"/>
              <a:t>如下：</a:t>
            </a:r>
          </a:p>
        </p:txBody>
      </p:sp>
      <p:sp>
        <p:nvSpPr>
          <p:cNvPr id="10" name="矩形 9">
            <a:extLst>
              <a:ext uri="{FF2B5EF4-FFF2-40B4-BE49-F238E27FC236}">
                <a16:creationId xmlns:a16="http://schemas.microsoft.com/office/drawing/2014/main" id="{E3EB1709-6D20-4440-8800-976CC5E9712E}"/>
              </a:ext>
            </a:extLst>
          </p:cNvPr>
          <p:cNvSpPr/>
          <p:nvPr/>
        </p:nvSpPr>
        <p:spPr>
          <a:xfrm>
            <a:off x="1291772" y="3475656"/>
            <a:ext cx="10056809" cy="1754326"/>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smtClean="0"/>
              <a:t>其中</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旧</a:t>
            </a:r>
            <a:r>
              <a:rPr lang="zh-CN" altLang="zh-CN" dirty="0"/>
              <a:t>字段名指修改前的字段名</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新</a:t>
            </a:r>
            <a:r>
              <a:rPr lang="zh-CN" altLang="zh-CN" dirty="0"/>
              <a:t>字段名指修改后的字段名</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新</a:t>
            </a:r>
            <a:r>
              <a:rPr lang="zh-CN" altLang="zh-CN" dirty="0"/>
              <a:t>数据类型指修改后的数据类型。</a:t>
            </a:r>
          </a:p>
        </p:txBody>
      </p:sp>
      <p:sp>
        <p:nvSpPr>
          <p:cNvPr id="12" name="矩形 11"/>
          <p:cNvSpPr/>
          <p:nvPr/>
        </p:nvSpPr>
        <p:spPr>
          <a:xfrm>
            <a:off x="3098451" y="2283244"/>
            <a:ext cx="6192930" cy="88260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CHANGE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旧字段名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新字段名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新数据类型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2129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5 </a:t>
            </a:r>
            <a:r>
              <a:rPr lang="zh-CN" altLang="en-US" sz="2800" b="1" dirty="0" smtClean="0">
                <a:solidFill>
                  <a:srgbClr val="228EB0"/>
                </a:solidFill>
                <a:latin typeface="+mn-ea"/>
              </a:rPr>
              <a:t>修改字段名称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4-11</a:t>
            </a:r>
            <a:r>
              <a:rPr lang="zh-CN" altLang="zh-CN" b="1" dirty="0"/>
              <a:t>】：</a:t>
            </a:r>
            <a:r>
              <a:rPr lang="zh-CN" altLang="zh-CN" dirty="0"/>
              <a:t>修改表“</a:t>
            </a:r>
            <a:r>
              <a:rPr lang="en-US" altLang="zh-CN" dirty="0"/>
              <a:t>Student</a:t>
            </a:r>
            <a:r>
              <a:rPr lang="zh-CN" altLang="zh-CN" dirty="0"/>
              <a:t>”结构，将“</a:t>
            </a:r>
            <a:r>
              <a:rPr lang="en-US" altLang="zh-CN" dirty="0"/>
              <a:t>Code</a:t>
            </a:r>
            <a:r>
              <a:rPr lang="zh-CN" altLang="zh-CN" dirty="0"/>
              <a:t>”字段名称改为“</a:t>
            </a:r>
            <a:r>
              <a:rPr lang="en-US" altLang="zh-CN" dirty="0" err="1"/>
              <a:t>ZipCode</a:t>
            </a:r>
            <a:r>
              <a:rPr lang="zh-CN" altLang="zh-CN" dirty="0"/>
              <a:t>”，数据类型不变，输入的</a:t>
            </a:r>
            <a:r>
              <a:rPr lang="en-US" altLang="zh-CN" dirty="0"/>
              <a:t>SQL</a:t>
            </a:r>
            <a:r>
              <a:rPr lang="zh-CN" altLang="zh-CN" dirty="0"/>
              <a:t>语句如下：</a:t>
            </a:r>
          </a:p>
        </p:txBody>
      </p:sp>
      <p:sp>
        <p:nvSpPr>
          <p:cNvPr id="11" name="矩形 10"/>
          <p:cNvSpPr/>
          <p:nvPr/>
        </p:nvSpPr>
        <p:spPr>
          <a:xfrm>
            <a:off x="2807574" y="2755230"/>
            <a:ext cx="6348952" cy="78963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 </a:t>
            </a:r>
            <a:endParaRPr lang="zh-CN" sz="1600" kern="100">
              <a:effectLst/>
              <a:ea typeface="等线" panose="02010600030101010101" pitchFamily="2" charset="-122"/>
              <a:cs typeface="Times New Roman" panose="02020603050405020304" pitchFamily="18" charset="0"/>
            </a:endParaRPr>
          </a:p>
          <a:p>
            <a:pPr indent="5334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CHANGE Code ZipCode CHAR(6);</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02153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6</a:t>
            </a:r>
            <a:r>
              <a:rPr lang="en-US" altLang="zh-CN" sz="2800" b="1" dirty="0" smtClean="0">
                <a:solidFill>
                  <a:srgbClr val="228EB0"/>
                </a:solidFill>
                <a:latin typeface="+mn-ea"/>
              </a:rPr>
              <a:t> </a:t>
            </a:r>
            <a:r>
              <a:rPr lang="zh-CN" altLang="en-US" sz="2800" b="1" dirty="0" smtClean="0">
                <a:solidFill>
                  <a:srgbClr val="228EB0"/>
                </a:solidFill>
                <a:latin typeface="+mn-ea"/>
              </a:rPr>
              <a:t>修改表名称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686295"/>
            <a:ext cx="980628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zh-CN" altLang="zh-CN" dirty="0"/>
              <a:t>使用</a:t>
            </a:r>
            <a:r>
              <a:rPr lang="en-US" altLang="zh-CN" dirty="0"/>
              <a:t>ALTER TABLE</a:t>
            </a:r>
            <a:r>
              <a:rPr lang="zh-CN" altLang="zh-CN" dirty="0"/>
              <a:t>语句可以实现表名的修改，语法规则如下：</a:t>
            </a:r>
          </a:p>
        </p:txBody>
      </p:sp>
      <p:sp>
        <p:nvSpPr>
          <p:cNvPr id="10" name="矩形 9">
            <a:extLst>
              <a:ext uri="{FF2B5EF4-FFF2-40B4-BE49-F238E27FC236}">
                <a16:creationId xmlns:a16="http://schemas.microsoft.com/office/drawing/2014/main" id="{E3EB1709-6D20-4440-8800-976CC5E9712E}"/>
              </a:ext>
            </a:extLst>
          </p:cNvPr>
          <p:cNvSpPr/>
          <p:nvPr/>
        </p:nvSpPr>
        <p:spPr>
          <a:xfrm>
            <a:off x="1291772" y="3792669"/>
            <a:ext cx="10056809"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smtClean="0"/>
              <a:t>其中</a:t>
            </a:r>
            <a:r>
              <a:rPr lang="zh-CN" altLang="en-US" dirty="0" smtClean="0"/>
              <a:t>：</a:t>
            </a:r>
            <a:endParaRPr lang="en-US" altLang="zh-CN" dirty="0" smtClean="0"/>
          </a:p>
          <a:p>
            <a:pPr marL="285750" indent="-285750">
              <a:lnSpc>
                <a:spcPct val="150000"/>
              </a:lnSpc>
              <a:buFont typeface="Arial" panose="020B0604020202020204" pitchFamily="34" charset="0"/>
              <a:buChar char="•"/>
            </a:pPr>
            <a:r>
              <a:rPr lang="en-US" altLang="zh-CN" dirty="0" smtClean="0"/>
              <a:t>TO</a:t>
            </a:r>
            <a:r>
              <a:rPr lang="zh-CN" altLang="zh-CN" dirty="0"/>
              <a:t>为可选参数，使用与否均不影响结果。</a:t>
            </a:r>
          </a:p>
        </p:txBody>
      </p:sp>
      <p:sp>
        <p:nvSpPr>
          <p:cNvPr id="11" name="矩形 10"/>
          <p:cNvSpPr/>
          <p:nvPr/>
        </p:nvSpPr>
        <p:spPr>
          <a:xfrm>
            <a:off x="2989125" y="2408178"/>
            <a:ext cx="6411582" cy="949186"/>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旧表名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RENAME [TO]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新表名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5956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6</a:t>
            </a:r>
            <a:r>
              <a:rPr lang="en-US" altLang="zh-CN" sz="2800" b="1" dirty="0" smtClean="0">
                <a:solidFill>
                  <a:srgbClr val="228EB0"/>
                </a:solidFill>
                <a:latin typeface="+mn-ea"/>
              </a:rPr>
              <a:t> </a:t>
            </a:r>
            <a:r>
              <a:rPr lang="zh-CN" altLang="en-US" sz="2800" b="1" dirty="0" smtClean="0">
                <a:solidFill>
                  <a:srgbClr val="228EB0"/>
                </a:solidFill>
                <a:latin typeface="+mn-ea"/>
              </a:rPr>
              <a:t>修改表名称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717117"/>
            <a:ext cx="9806288" cy="369332"/>
          </a:xfrm>
          <a:prstGeom prst="rect">
            <a:avLst/>
          </a:prstGeom>
        </p:spPr>
        <p:txBody>
          <a:bodyPr wrap="square">
            <a:spAutoFit/>
            <a:scene3d>
              <a:camera prst="orthographicFront"/>
              <a:lightRig rig="threePt" dir="t"/>
            </a:scene3d>
            <a:sp3d contourW="12700"/>
          </a:bodyPr>
          <a:lstStyle/>
          <a:p>
            <a:r>
              <a:rPr lang="zh-CN" altLang="zh-CN" b="1" dirty="0"/>
              <a:t>【实例</a:t>
            </a:r>
            <a:r>
              <a:rPr lang="en-US" altLang="zh-CN" b="1" dirty="0"/>
              <a:t>4-12</a:t>
            </a:r>
            <a:r>
              <a:rPr lang="zh-CN" altLang="zh-CN" b="1" dirty="0"/>
              <a:t>】：</a:t>
            </a:r>
            <a:r>
              <a:rPr lang="zh-CN" altLang="zh-CN" dirty="0"/>
              <a:t>修改表“</a:t>
            </a:r>
            <a:r>
              <a:rPr lang="en-US" altLang="zh-CN" dirty="0"/>
              <a:t>Student</a:t>
            </a:r>
            <a:r>
              <a:rPr lang="zh-CN" altLang="zh-CN" dirty="0"/>
              <a:t>”的名称为“</a:t>
            </a:r>
            <a:r>
              <a:rPr lang="en-US" altLang="zh-CN" dirty="0" err="1"/>
              <a:t>Student_New</a:t>
            </a:r>
            <a:r>
              <a:rPr lang="zh-CN" altLang="zh-CN" dirty="0"/>
              <a:t>”，输入的</a:t>
            </a:r>
            <a:r>
              <a:rPr lang="en-US" altLang="zh-CN" dirty="0"/>
              <a:t>SQL</a:t>
            </a:r>
            <a:r>
              <a:rPr lang="zh-CN" altLang="zh-CN" dirty="0"/>
              <a:t>语句如下：</a:t>
            </a:r>
          </a:p>
        </p:txBody>
      </p:sp>
      <p:sp>
        <p:nvSpPr>
          <p:cNvPr id="12" name="矩形 11"/>
          <p:cNvSpPr/>
          <p:nvPr/>
        </p:nvSpPr>
        <p:spPr>
          <a:xfrm>
            <a:off x="2932757" y="2398761"/>
            <a:ext cx="6524317" cy="84435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 </a:t>
            </a:r>
            <a:endParaRPr lang="zh-CN" sz="1600" kern="100">
              <a:effectLst/>
              <a:ea typeface="等线" panose="02010600030101010101" pitchFamily="2" charset="-122"/>
              <a:cs typeface="Times New Roman" panose="02020603050405020304" pitchFamily="18" charset="0"/>
            </a:endParaRPr>
          </a:p>
          <a:p>
            <a:pPr indent="533400" algn="l">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RENAME Student_New;</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4312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511461" y="234182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05</a:t>
              </a:r>
              <a:endParaRPr lang="zh-CN" altLang="en-US" sz="3200" b="1" dirty="0">
                <a:solidFill>
                  <a:schemeClr val="bg1"/>
                </a:solidFill>
              </a:endParaRPr>
            </a:p>
          </p:txBody>
        </p:sp>
      </p:grpSp>
      <p:grpSp>
        <p:nvGrpSpPr>
          <p:cNvPr id="21" name="组合 20"/>
          <p:cNvGrpSpPr/>
          <p:nvPr/>
        </p:nvGrpSpPr>
        <p:grpSpPr>
          <a:xfrm>
            <a:off x="4554723" y="3533004"/>
            <a:ext cx="2802476" cy="673388"/>
            <a:chOff x="8358098" y="3196203"/>
            <a:chExt cx="2802476" cy="1128340"/>
          </a:xfrm>
        </p:grpSpPr>
        <p:sp>
          <p:nvSpPr>
            <p:cNvPr id="14" name="文本框 13"/>
            <p:cNvSpPr txBox="1"/>
            <p:nvPr/>
          </p:nvSpPr>
          <p:spPr>
            <a:xfrm>
              <a:off x="8790310" y="3196203"/>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删除数据表</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5926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a:solidFill>
                  <a:srgbClr val="228EB0"/>
                </a:solidFill>
                <a:latin typeface="+mn-ea"/>
              </a:rPr>
              <a:t>删除</a:t>
            </a:r>
            <a:r>
              <a:rPr lang="zh-CN" altLang="en-US" sz="2800" b="1" dirty="0" smtClean="0">
                <a:solidFill>
                  <a:srgbClr val="228EB0"/>
                </a:solidFill>
                <a:latin typeface="+mn-ea"/>
              </a:rPr>
              <a:t>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532185"/>
            <a:ext cx="9806288" cy="369332"/>
          </a:xfrm>
          <a:prstGeom prst="rect">
            <a:avLst/>
          </a:prstGeom>
        </p:spPr>
        <p:txBody>
          <a:bodyPr wrap="square">
            <a:spAutoFit/>
            <a:scene3d>
              <a:camera prst="orthographicFront"/>
              <a:lightRig rig="threePt" dir="t"/>
            </a:scene3d>
            <a:sp3d contourW="12700"/>
          </a:bodyPr>
          <a:lstStyle/>
          <a:p>
            <a:pPr algn="just"/>
            <a:r>
              <a:rPr lang="en-US" altLang="zh-CN" dirty="0"/>
              <a:t>MySQL</a:t>
            </a:r>
            <a:r>
              <a:rPr lang="zh-CN" altLang="zh-CN" dirty="0"/>
              <a:t>数据库中使用“</a:t>
            </a:r>
            <a:r>
              <a:rPr lang="en-US" altLang="zh-CN" dirty="0"/>
              <a:t>DROP TABLE</a:t>
            </a:r>
            <a:r>
              <a:rPr lang="zh-CN" altLang="zh-CN" b="1" dirty="0"/>
              <a:t>”</a:t>
            </a:r>
            <a:r>
              <a:rPr lang="zh-CN" altLang="zh-CN" dirty="0"/>
              <a:t>语句删除一个或多个数据表，语法格式如下：</a:t>
            </a:r>
          </a:p>
        </p:txBody>
      </p:sp>
      <p:sp>
        <p:nvSpPr>
          <p:cNvPr id="9" name="矩形 8"/>
          <p:cNvSpPr/>
          <p:nvPr/>
        </p:nvSpPr>
        <p:spPr>
          <a:xfrm>
            <a:off x="2795048" y="2151199"/>
            <a:ext cx="6348952"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DROP TABLE [IF EXISTS]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291772" y="2924661"/>
            <a:ext cx="9806288"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语法说明如下：</a:t>
            </a:r>
          </a:p>
          <a:p>
            <a:pPr marL="285750" lvl="0" indent="-285750" algn="just">
              <a:lnSpc>
                <a:spcPct val="150000"/>
              </a:lnSpc>
              <a:buFont typeface="Arial" panose="020B0604020202020204" pitchFamily="34" charset="0"/>
              <a:buChar char="•"/>
            </a:pPr>
            <a:r>
              <a:rPr lang="zh-CN" altLang="zh-CN" dirty="0"/>
              <a:t>表名</a:t>
            </a:r>
            <a:r>
              <a:rPr lang="en-US" altLang="zh-CN" dirty="0"/>
              <a:t>1,</a:t>
            </a:r>
            <a:r>
              <a:rPr lang="zh-CN" altLang="zh-CN" dirty="0"/>
              <a:t>表名</a:t>
            </a:r>
            <a:r>
              <a:rPr lang="en-US" altLang="zh-CN" dirty="0"/>
              <a:t>2,</a:t>
            </a:r>
            <a:r>
              <a:rPr lang="zh-CN" altLang="zh-CN" dirty="0"/>
              <a:t>表名</a:t>
            </a:r>
            <a:r>
              <a:rPr lang="en-US" altLang="zh-CN" dirty="0"/>
              <a:t>3 ...</a:t>
            </a:r>
            <a:r>
              <a:rPr lang="zh-CN" altLang="zh-CN" dirty="0"/>
              <a:t>表示要被删除的数据表的名称。</a:t>
            </a:r>
            <a:r>
              <a:rPr lang="en-US" altLang="zh-CN" dirty="0"/>
              <a:t>DROP TABLE</a:t>
            </a:r>
            <a:r>
              <a:rPr lang="zh-CN" altLang="zh-CN" dirty="0"/>
              <a:t>可以同时删除多个表，只要将表名依次写在后面，相互之间用逗号隔开。</a:t>
            </a:r>
          </a:p>
          <a:p>
            <a:pPr marL="285750" lvl="0" indent="-285750" algn="just">
              <a:lnSpc>
                <a:spcPct val="150000"/>
              </a:lnSpc>
              <a:buFont typeface="Arial" panose="020B0604020202020204" pitchFamily="34" charset="0"/>
              <a:buChar char="•"/>
            </a:pPr>
            <a:r>
              <a:rPr lang="en-US" altLang="zh-CN" dirty="0"/>
              <a:t>IF EXISTS</a:t>
            </a:r>
            <a:r>
              <a:rPr lang="zh-CN" altLang="zh-CN" dirty="0"/>
              <a:t>用于在删除数据表之前判断该表是否存在。如果不加</a:t>
            </a:r>
            <a:r>
              <a:rPr lang="en-US" altLang="zh-CN" dirty="0"/>
              <a:t>IF EXISTS</a:t>
            </a:r>
            <a:r>
              <a:rPr lang="zh-CN" altLang="zh-CN" dirty="0"/>
              <a:t>，当数据表不存在时</a:t>
            </a:r>
            <a:r>
              <a:rPr lang="en-US" altLang="zh-CN" dirty="0"/>
              <a:t>MySQL</a:t>
            </a:r>
            <a:r>
              <a:rPr lang="zh-CN" altLang="zh-CN" dirty="0"/>
              <a:t>将提示错误，中断</a:t>
            </a:r>
            <a:r>
              <a:rPr lang="en-US" altLang="zh-CN" dirty="0"/>
              <a:t>SQL</a:t>
            </a:r>
            <a:r>
              <a:rPr lang="zh-CN" altLang="zh-CN" dirty="0"/>
              <a:t>语句的执行；加上之后，当数据表不存在时</a:t>
            </a:r>
            <a:r>
              <a:rPr lang="en-US" altLang="zh-CN" dirty="0"/>
              <a:t>SQL</a:t>
            </a:r>
            <a:r>
              <a:rPr lang="zh-CN" altLang="zh-CN" dirty="0"/>
              <a:t>语句亦可以顺利执行，但是会发出警告（</a:t>
            </a:r>
            <a:r>
              <a:rPr lang="en-US" altLang="zh-CN" dirty="0"/>
              <a:t>Warning</a:t>
            </a:r>
            <a:r>
              <a:rPr lang="zh-CN" altLang="zh-CN" dirty="0"/>
              <a:t>）。</a:t>
            </a:r>
          </a:p>
        </p:txBody>
      </p:sp>
    </p:spTree>
    <p:extLst>
      <p:ext uri="{BB962C8B-B14F-4D97-AF65-F5344CB8AC3E}">
        <p14:creationId xmlns:p14="http://schemas.microsoft.com/office/powerpoint/2010/main" val="3449899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a:solidFill>
                  <a:srgbClr val="228EB0"/>
                </a:solidFill>
                <a:latin typeface="+mn-ea"/>
              </a:rPr>
              <a:t>删除</a:t>
            </a:r>
            <a:r>
              <a:rPr lang="zh-CN" altLang="en-US" sz="2800" b="1" dirty="0" smtClean="0">
                <a:solidFill>
                  <a:srgbClr val="228EB0"/>
                </a:solidFill>
                <a:latin typeface="+mn-ea"/>
              </a:rPr>
              <a:t>数据表</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302046" y="1830136"/>
            <a:ext cx="9806288" cy="369332"/>
          </a:xfrm>
          <a:prstGeom prst="rect">
            <a:avLst/>
          </a:prstGeom>
        </p:spPr>
        <p:txBody>
          <a:bodyPr wrap="square">
            <a:spAutoFit/>
            <a:scene3d>
              <a:camera prst="orthographicFront"/>
              <a:lightRig rig="threePt" dir="t"/>
            </a:scene3d>
            <a:sp3d contourW="12700"/>
          </a:bodyPr>
          <a:lstStyle/>
          <a:p>
            <a:r>
              <a:rPr lang="zh-CN" altLang="zh-CN" b="1" dirty="0"/>
              <a:t>【实例</a:t>
            </a:r>
            <a:r>
              <a:rPr lang="en-US" altLang="zh-CN" b="1" dirty="0"/>
              <a:t>4-13</a:t>
            </a:r>
            <a:r>
              <a:rPr lang="zh-CN" altLang="zh-CN" b="1" dirty="0"/>
              <a:t>】：</a:t>
            </a:r>
            <a:r>
              <a:rPr lang="zh-CN" altLang="zh-CN" dirty="0"/>
              <a:t>删除数据表“</a:t>
            </a:r>
            <a:r>
              <a:rPr lang="en-US" altLang="zh-CN" dirty="0"/>
              <a:t>Student</a:t>
            </a:r>
            <a:r>
              <a:rPr lang="zh-CN" altLang="zh-CN" dirty="0"/>
              <a:t>”，输入的</a:t>
            </a:r>
            <a:r>
              <a:rPr lang="en-US" altLang="zh-CN" dirty="0"/>
              <a:t>SQL</a:t>
            </a:r>
            <a:r>
              <a:rPr lang="zh-CN" altLang="zh-CN" dirty="0"/>
              <a:t>语句如下：</a:t>
            </a:r>
          </a:p>
        </p:txBody>
      </p:sp>
      <p:sp>
        <p:nvSpPr>
          <p:cNvPr id="11" name="矩形 10"/>
          <p:cNvSpPr/>
          <p:nvPr/>
        </p:nvSpPr>
        <p:spPr>
          <a:xfrm>
            <a:off x="2993280" y="2506036"/>
            <a:ext cx="5399405" cy="4679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DROP TABLE Student;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0709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06</a:t>
              </a:r>
              <a:endParaRPr lang="zh-CN" altLang="en-US" sz="3200" b="1" dirty="0">
                <a:solidFill>
                  <a:schemeClr val="bg1"/>
                </a:solidFill>
              </a:endParaRPr>
            </a:p>
          </p:txBody>
        </p:sp>
      </p:grpSp>
      <p:grpSp>
        <p:nvGrpSpPr>
          <p:cNvPr id="21" name="组合 20"/>
          <p:cNvGrpSpPr/>
          <p:nvPr/>
        </p:nvGrpSpPr>
        <p:grpSpPr>
          <a:xfrm>
            <a:off x="2600663" y="3499432"/>
            <a:ext cx="3312000" cy="644330"/>
            <a:chOff x="8145156" y="3244893"/>
            <a:chExt cx="3312000" cy="1079650"/>
          </a:xfrm>
        </p:grpSpPr>
        <p:sp>
          <p:nvSpPr>
            <p:cNvPr id="14" name="文本框 13"/>
            <p:cNvSpPr txBox="1"/>
            <p:nvPr/>
          </p:nvSpPr>
          <p:spPr>
            <a:xfrm>
              <a:off x="8811061" y="3244893"/>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数据完整性</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52641" y="2665425"/>
            <a:ext cx="0" cy="129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93826" y="2531201"/>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数据完整性概述</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96441" y="261277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96441" y="387693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93826" y="3755353"/>
            <a:ext cx="1800493"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完整性约束条件</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7642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数据完整性概述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31928"/>
            <a:ext cx="10051921" cy="341632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数据完整性（</a:t>
            </a:r>
            <a:r>
              <a:rPr lang="en-US" altLang="zh-CN" dirty="0"/>
              <a:t>Data Integrity</a:t>
            </a:r>
            <a:r>
              <a:rPr lang="zh-CN" altLang="zh-CN" dirty="0"/>
              <a:t>）是指数据库中数据的精确性（</a:t>
            </a:r>
            <a:r>
              <a:rPr lang="en-US" altLang="zh-CN" dirty="0"/>
              <a:t>Accuracy</a:t>
            </a:r>
            <a:r>
              <a:rPr lang="zh-CN" altLang="zh-CN" dirty="0"/>
              <a:t>）、一致性（</a:t>
            </a:r>
            <a:r>
              <a:rPr lang="en-US" altLang="zh-CN" dirty="0"/>
              <a:t>Consistency</a:t>
            </a:r>
            <a:r>
              <a:rPr lang="zh-CN" altLang="zh-CN" dirty="0"/>
              <a:t>）和可靠性（</a:t>
            </a:r>
            <a:r>
              <a:rPr lang="en-US" altLang="zh-CN" dirty="0"/>
              <a:t>Reliability</a:t>
            </a:r>
            <a:r>
              <a:rPr lang="zh-CN" altLang="zh-CN" dirty="0"/>
              <a:t>），用以防止数据库中存在不符合语义规定的数据和防止因错误信息的输入</a:t>
            </a:r>
            <a:r>
              <a:rPr lang="en-US" altLang="zh-CN" dirty="0"/>
              <a:t>/</a:t>
            </a:r>
            <a:r>
              <a:rPr lang="zh-CN" altLang="zh-CN" dirty="0"/>
              <a:t>输出造成无效操作，解决表内数据矛盾、表间数据矛盾及关联不一致问题</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数据完整性</a:t>
            </a:r>
            <a:r>
              <a:rPr lang="zh-CN" altLang="zh-CN" dirty="0"/>
              <a:t>分为实体完整性（</a:t>
            </a:r>
            <a:r>
              <a:rPr lang="en-US" altLang="zh-CN" dirty="0"/>
              <a:t>Entity Integrity</a:t>
            </a:r>
            <a:r>
              <a:rPr lang="zh-CN" altLang="zh-CN" dirty="0"/>
              <a:t>）、域完整性（</a:t>
            </a:r>
            <a:r>
              <a:rPr lang="en-US" altLang="zh-CN" dirty="0"/>
              <a:t>Domain Integrity</a:t>
            </a:r>
            <a:r>
              <a:rPr lang="zh-CN" altLang="zh-CN" dirty="0"/>
              <a:t>）、参照完整性（</a:t>
            </a:r>
            <a:r>
              <a:rPr lang="en-US" altLang="zh-CN" dirty="0"/>
              <a:t>Referential Integrity</a:t>
            </a:r>
            <a:r>
              <a:rPr lang="zh-CN" altLang="zh-CN" dirty="0"/>
              <a:t>）</a:t>
            </a:r>
            <a:r>
              <a:rPr lang="en-US" altLang="zh-CN" dirty="0"/>
              <a:t>3</a:t>
            </a:r>
            <a:r>
              <a:rPr lang="zh-CN" altLang="zh-CN" dirty="0"/>
              <a:t>类</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a:t>域完整性、实体完整性及参照完整性分别在列、行、表上实施。数据完整性任何时候都可以实施，但对已有数据的表实施数据完整性时，系统要先检查表中的数据是否满足所实施的完整性，只有表中的数据满足了所实施的完整性，数据完整性才能实施成功</a:t>
            </a:r>
            <a:r>
              <a:rPr lang="zh-CN" altLang="zh-CN" dirty="0" smtClean="0"/>
              <a:t>。</a:t>
            </a:r>
            <a:endParaRPr lang="zh-CN" altLang="zh-CN" dirty="0"/>
          </a:p>
        </p:txBody>
      </p:sp>
    </p:spTree>
    <p:extLst>
      <p:ext uri="{BB962C8B-B14F-4D97-AF65-F5344CB8AC3E}">
        <p14:creationId xmlns:p14="http://schemas.microsoft.com/office/powerpoint/2010/main" val="1242558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749260" y="1467285"/>
            <a:ext cx="10674476" cy="2400657"/>
          </a:xfrm>
          <a:prstGeom prst="rect">
            <a:avLst/>
          </a:prstGeom>
        </p:spPr>
        <p:txBody>
          <a:bodyPr wrap="square">
            <a:spAutoFit/>
            <a:scene3d>
              <a:camera prst="orthographicFront"/>
              <a:lightRig rig="threePt" dir="t"/>
            </a:scene3d>
            <a:sp3d contourW="12700"/>
          </a:bodyPr>
          <a:lstStyle/>
          <a:p>
            <a:pPr marL="342900" indent="-342900" algn="just">
              <a:lnSpc>
                <a:spcPct val="150000"/>
              </a:lnSpc>
              <a:buFont typeface="Arial" panose="020B0604020202020204" pitchFamily="34" charset="0"/>
              <a:buChar char="•"/>
            </a:pPr>
            <a:r>
              <a:rPr lang="zh-CN" altLang="zh-CN" sz="2000" dirty="0" smtClean="0"/>
              <a:t>整数</a:t>
            </a:r>
            <a:r>
              <a:rPr lang="zh-CN" altLang="zh-CN" sz="2000" dirty="0"/>
              <a:t>类型又称数值型数据，数值型数据类型主要用来存储数字</a:t>
            </a:r>
            <a:r>
              <a:rPr lang="zh-CN" altLang="zh-CN" sz="2000" dirty="0" smtClean="0"/>
              <a:t>。</a:t>
            </a:r>
            <a:endParaRPr lang="en-US" altLang="zh-CN" sz="2000" dirty="0" smtClean="0"/>
          </a:p>
          <a:p>
            <a:pPr marL="342900" indent="-342900" algn="just">
              <a:lnSpc>
                <a:spcPct val="150000"/>
              </a:lnSpc>
              <a:buFont typeface="Arial" panose="020B0604020202020204" pitchFamily="34" charset="0"/>
              <a:buChar char="•"/>
            </a:pPr>
            <a:r>
              <a:rPr lang="en-US" altLang="zh-CN" sz="2000" dirty="0" smtClean="0"/>
              <a:t>MySQL</a:t>
            </a:r>
            <a:r>
              <a:rPr lang="zh-CN" altLang="zh-CN" sz="2000" dirty="0"/>
              <a:t>提供了多种数值型数据类型，不同的类型提供不同的取值范围，可以存储的值范围越大，所需的存储空间也会越大</a:t>
            </a:r>
            <a:r>
              <a:rPr lang="zh-CN" altLang="zh-CN" sz="2000" dirty="0" smtClean="0"/>
              <a:t>。</a:t>
            </a:r>
            <a:endParaRPr lang="en-US" altLang="zh-CN" sz="2000" dirty="0" smtClean="0"/>
          </a:p>
          <a:p>
            <a:pPr marL="342900" indent="-342900" algn="just">
              <a:lnSpc>
                <a:spcPct val="150000"/>
              </a:lnSpc>
              <a:buFont typeface="Arial" panose="020B0604020202020204" pitchFamily="34" charset="0"/>
              <a:buChar char="•"/>
            </a:pPr>
            <a:r>
              <a:rPr lang="zh-CN" altLang="zh-CN" sz="2000" dirty="0" smtClean="0"/>
              <a:t>整数</a:t>
            </a:r>
            <a:r>
              <a:rPr lang="zh-CN" altLang="zh-CN" sz="2000" dirty="0"/>
              <a:t>类型主要有</a:t>
            </a:r>
            <a:r>
              <a:rPr lang="en-US" altLang="zh-CN" sz="2000" dirty="0"/>
              <a:t>TINYINT</a:t>
            </a:r>
            <a:r>
              <a:rPr lang="zh-CN" altLang="zh-CN" sz="2000" dirty="0"/>
              <a:t>、</a:t>
            </a:r>
            <a:r>
              <a:rPr lang="en-US" altLang="zh-CN" sz="2000" dirty="0"/>
              <a:t>SMALLINT</a:t>
            </a:r>
            <a:r>
              <a:rPr lang="zh-CN" altLang="zh-CN" sz="2000" dirty="0"/>
              <a:t>、</a:t>
            </a:r>
            <a:r>
              <a:rPr lang="en-US" altLang="zh-CN" sz="2000" dirty="0"/>
              <a:t>MEDIUMINT</a:t>
            </a:r>
            <a:r>
              <a:rPr lang="zh-CN" altLang="zh-CN" sz="2000" dirty="0"/>
              <a:t>、</a:t>
            </a:r>
            <a:r>
              <a:rPr lang="en-US" altLang="zh-CN" sz="2000" dirty="0"/>
              <a:t>INT</a:t>
            </a:r>
            <a:r>
              <a:rPr lang="zh-CN" altLang="zh-CN" sz="2000" dirty="0"/>
              <a:t>、</a:t>
            </a:r>
            <a:r>
              <a:rPr lang="en-US" altLang="zh-CN" sz="2000" dirty="0" smtClean="0"/>
              <a:t>BIGINT</a:t>
            </a:r>
            <a:r>
              <a:rPr lang="zh-CN" altLang="en-US" sz="2000" dirty="0" smtClean="0"/>
              <a:t>，如表所示</a:t>
            </a:r>
            <a:r>
              <a:rPr lang="zh-CN" altLang="zh-CN" sz="2000" dirty="0" smtClean="0"/>
              <a:t>。</a:t>
            </a:r>
            <a:endParaRPr lang="en-US" altLang="zh-CN" sz="2000" dirty="0" smtClean="0"/>
          </a:p>
          <a:p>
            <a:pPr marL="342900" indent="-342900" algn="just">
              <a:lnSpc>
                <a:spcPct val="150000"/>
              </a:lnSpc>
              <a:buFont typeface="Arial" panose="020B0604020202020204" pitchFamily="34" charset="0"/>
              <a:buChar char="•"/>
            </a:pPr>
            <a:r>
              <a:rPr lang="zh-CN" altLang="zh-CN" sz="2000" dirty="0" smtClean="0"/>
              <a:t>设置</a:t>
            </a:r>
            <a:r>
              <a:rPr lang="zh-CN" altLang="zh-CN" sz="2000" dirty="0"/>
              <a:t>为整数类型的字段可以添加</a:t>
            </a:r>
            <a:r>
              <a:rPr lang="en-US" altLang="zh-CN" sz="2000" dirty="0"/>
              <a:t>AUTO_INCREMENT</a:t>
            </a:r>
            <a:r>
              <a:rPr lang="zh-CN" altLang="zh-CN" sz="2000" dirty="0"/>
              <a:t>自增约束条件。</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整数类型</a:t>
            </a:r>
            <a:endParaRPr lang="zh-CN" altLang="en-US" sz="2800" b="1" dirty="0">
              <a:solidFill>
                <a:srgbClr val="228EB0"/>
              </a:solidFill>
              <a:latin typeface="+mn-ea"/>
            </a:endParaRPr>
          </a:p>
        </p:txBody>
      </p:sp>
      <p:graphicFrame>
        <p:nvGraphicFramePr>
          <p:cNvPr id="4" name="表格 3"/>
          <p:cNvGraphicFramePr>
            <a:graphicFrameLocks noGrp="1"/>
          </p:cNvGraphicFramePr>
          <p:nvPr>
            <p:extLst>
              <p:ext uri="{D42A27DB-BD31-4B8C-83A1-F6EECF244321}">
                <p14:modId xmlns:p14="http://schemas.microsoft.com/office/powerpoint/2010/main" val="2223370032"/>
              </p:ext>
            </p:extLst>
          </p:nvPr>
        </p:nvGraphicFramePr>
        <p:xfrm>
          <a:off x="1918462" y="4342715"/>
          <a:ext cx="8336070" cy="2250486"/>
        </p:xfrm>
        <a:graphic>
          <a:graphicData uri="http://schemas.openxmlformats.org/drawingml/2006/table">
            <a:tbl>
              <a:tblPr firstRow="1" firstCol="1" bandRow="1">
                <a:tableStyleId>{5C22544A-7EE6-4342-B048-85BDC9FD1C3A}</a:tableStyleId>
              </a:tblPr>
              <a:tblGrid>
                <a:gridCol w="2534165">
                  <a:extLst>
                    <a:ext uri="{9D8B030D-6E8A-4147-A177-3AD203B41FA5}">
                      <a16:colId xmlns:a16="http://schemas.microsoft.com/office/drawing/2014/main" val="1237419230"/>
                    </a:ext>
                  </a:extLst>
                </a:gridCol>
                <a:gridCol w="3008600">
                  <a:extLst>
                    <a:ext uri="{9D8B030D-6E8A-4147-A177-3AD203B41FA5}">
                      <a16:colId xmlns:a16="http://schemas.microsoft.com/office/drawing/2014/main" val="1265631980"/>
                    </a:ext>
                  </a:extLst>
                </a:gridCol>
                <a:gridCol w="2793305">
                  <a:extLst>
                    <a:ext uri="{9D8B030D-6E8A-4147-A177-3AD203B41FA5}">
                      <a16:colId xmlns:a16="http://schemas.microsoft.com/office/drawing/2014/main" val="4177480649"/>
                    </a:ext>
                  </a:extLst>
                </a:gridCol>
              </a:tblGrid>
              <a:tr h="375081">
                <a:tc>
                  <a:txBody>
                    <a:bodyPr/>
                    <a:lstStyle/>
                    <a:p>
                      <a:pPr algn="ctr">
                        <a:lnSpc>
                          <a:spcPct val="150000"/>
                        </a:lnSpc>
                        <a:spcAft>
                          <a:spcPts val="0"/>
                        </a:spcAft>
                      </a:pPr>
                      <a:r>
                        <a:rPr lang="zh-CN" sz="1600" kern="0">
                          <a:effectLst/>
                        </a:rPr>
                        <a:t>类型名称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a:effectLst/>
                        </a:rPr>
                        <a:t>说明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存储需求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92109007"/>
                  </a:ext>
                </a:extLst>
              </a:tr>
              <a:tr h="375081">
                <a:tc>
                  <a:txBody>
                    <a:bodyPr/>
                    <a:lstStyle/>
                    <a:p>
                      <a:pPr algn="ctr">
                        <a:lnSpc>
                          <a:spcPct val="150000"/>
                        </a:lnSpc>
                        <a:spcAft>
                          <a:spcPts val="0"/>
                        </a:spcAft>
                      </a:pPr>
                      <a:r>
                        <a:rPr lang="en-US" sz="1600" kern="0">
                          <a:effectLst/>
                        </a:rPr>
                        <a:t>TINYINT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dirty="0">
                          <a:effectLst/>
                        </a:rPr>
                        <a:t>很小的整数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1</a:t>
                      </a:r>
                      <a:r>
                        <a:rPr lang="zh-CN" sz="1600" kern="0">
                          <a:effectLst/>
                        </a:rPr>
                        <a:t>个字节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76859020"/>
                  </a:ext>
                </a:extLst>
              </a:tr>
              <a:tr h="375081">
                <a:tc>
                  <a:txBody>
                    <a:bodyPr/>
                    <a:lstStyle/>
                    <a:p>
                      <a:pPr algn="ctr">
                        <a:lnSpc>
                          <a:spcPct val="150000"/>
                        </a:lnSpc>
                        <a:spcAft>
                          <a:spcPts val="0"/>
                        </a:spcAft>
                      </a:pPr>
                      <a:r>
                        <a:rPr lang="en-US" sz="1600" kern="0">
                          <a:effectLst/>
                        </a:rPr>
                        <a:t>SMALLINT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a:effectLst/>
                        </a:rPr>
                        <a:t>小的整数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2</a:t>
                      </a:r>
                      <a:r>
                        <a:rPr lang="zh-CN" sz="1600" kern="0">
                          <a:effectLst/>
                        </a:rPr>
                        <a:t>个宇节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81477484"/>
                  </a:ext>
                </a:extLst>
              </a:tr>
              <a:tr h="375081">
                <a:tc>
                  <a:txBody>
                    <a:bodyPr/>
                    <a:lstStyle/>
                    <a:p>
                      <a:pPr algn="ctr">
                        <a:lnSpc>
                          <a:spcPct val="150000"/>
                        </a:lnSpc>
                        <a:spcAft>
                          <a:spcPts val="0"/>
                        </a:spcAft>
                      </a:pPr>
                      <a:r>
                        <a:rPr lang="en-US" sz="1600" kern="0">
                          <a:effectLst/>
                        </a:rPr>
                        <a:t>MEDIUMINT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a:effectLst/>
                        </a:rPr>
                        <a:t>中等大小的整数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3</a:t>
                      </a:r>
                      <a:r>
                        <a:rPr lang="zh-CN" sz="1600" kern="0">
                          <a:effectLst/>
                        </a:rPr>
                        <a:t>个字节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24375457"/>
                  </a:ext>
                </a:extLst>
              </a:tr>
              <a:tr h="375081">
                <a:tc>
                  <a:txBody>
                    <a:bodyPr/>
                    <a:lstStyle/>
                    <a:p>
                      <a:pPr algn="ctr">
                        <a:lnSpc>
                          <a:spcPct val="150000"/>
                        </a:lnSpc>
                        <a:spcAft>
                          <a:spcPts val="0"/>
                        </a:spcAft>
                      </a:pPr>
                      <a:r>
                        <a:rPr lang="en-US" sz="1600" kern="0">
                          <a:effectLst/>
                        </a:rPr>
                        <a:t>INT (INTEGHR)</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a:effectLst/>
                        </a:rPr>
                        <a:t>普通大小的整数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4</a:t>
                      </a:r>
                      <a:r>
                        <a:rPr lang="zh-CN" sz="1600" kern="0">
                          <a:effectLst/>
                        </a:rPr>
                        <a:t>个字节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97148994"/>
                  </a:ext>
                </a:extLst>
              </a:tr>
              <a:tr h="375081">
                <a:tc>
                  <a:txBody>
                    <a:bodyPr/>
                    <a:lstStyle/>
                    <a:p>
                      <a:pPr algn="ctr">
                        <a:lnSpc>
                          <a:spcPct val="150000"/>
                        </a:lnSpc>
                        <a:spcAft>
                          <a:spcPts val="0"/>
                        </a:spcAft>
                      </a:pPr>
                      <a:r>
                        <a:rPr lang="en-US" sz="1600" kern="0">
                          <a:effectLst/>
                        </a:rPr>
                        <a:t>BIGINT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indent="9525" algn="ctr">
                        <a:lnSpc>
                          <a:spcPct val="150000"/>
                        </a:lnSpc>
                        <a:spcAft>
                          <a:spcPts val="0"/>
                        </a:spcAft>
                      </a:pPr>
                      <a:r>
                        <a:rPr lang="zh-CN" sz="1600" kern="0">
                          <a:effectLst/>
                        </a:rPr>
                        <a:t>大整数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dirty="0">
                          <a:effectLst/>
                        </a:rPr>
                        <a:t>8</a:t>
                      </a:r>
                      <a:r>
                        <a:rPr lang="zh-CN" sz="1600" kern="0" dirty="0">
                          <a:effectLst/>
                        </a:rPr>
                        <a:t>个字节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94075391"/>
                  </a:ext>
                </a:extLst>
              </a:tr>
            </a:tbl>
          </a:graphicData>
        </a:graphic>
      </p:graphicFrame>
      <p:sp>
        <p:nvSpPr>
          <p:cNvPr id="5" name="矩形 4"/>
          <p:cNvSpPr/>
          <p:nvPr/>
        </p:nvSpPr>
        <p:spPr>
          <a:xfrm>
            <a:off x="4811950" y="3831704"/>
            <a:ext cx="2549095" cy="419987"/>
          </a:xfrm>
          <a:prstGeom prst="rect">
            <a:avLst/>
          </a:prstGeom>
        </p:spPr>
        <p:txBody>
          <a:bodyPr wrap="none">
            <a:spAutoFit/>
          </a:bodyPr>
          <a:lstStyle/>
          <a:p>
            <a:pPr algn="ctr">
              <a:lnSpc>
                <a:spcPct val="150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1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中的数值类型</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548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数据完整性概述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31928"/>
            <a:ext cx="10051921" cy="175432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）域完整性</a:t>
            </a:r>
            <a:endParaRPr lang="zh-CN" altLang="zh-CN" dirty="0"/>
          </a:p>
          <a:p>
            <a:pPr marL="285750" indent="-285750" algn="just">
              <a:lnSpc>
                <a:spcPct val="150000"/>
              </a:lnSpc>
              <a:buFont typeface="Arial" panose="020B0604020202020204" pitchFamily="34" charset="0"/>
              <a:buChar char="•"/>
            </a:pPr>
            <a:r>
              <a:rPr lang="zh-CN" altLang="zh-CN" dirty="0"/>
              <a:t>域完整性又称列完整性，指数据表中的列必须满足某种特定的数据类型或约束</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定义域</a:t>
            </a:r>
            <a:r>
              <a:rPr lang="zh-CN" altLang="zh-CN" dirty="0"/>
              <a:t>完整性的方法有：限制类型（通过设定列的数据类型）、格式或可能值的范围（通过</a:t>
            </a:r>
            <a:r>
              <a:rPr lang="en-US" altLang="zh-CN" dirty="0"/>
              <a:t>FOREIGN KEY</a:t>
            </a:r>
            <a:r>
              <a:rPr lang="zh-CN" altLang="zh-CN" dirty="0"/>
              <a:t>约束、</a:t>
            </a:r>
            <a:r>
              <a:rPr lang="en-US" altLang="zh-CN" dirty="0"/>
              <a:t>DEFAULT</a:t>
            </a:r>
            <a:r>
              <a:rPr lang="zh-CN" altLang="zh-CN" dirty="0"/>
              <a:t>定义、</a:t>
            </a:r>
            <a:r>
              <a:rPr lang="en-US" altLang="zh-CN" dirty="0"/>
              <a:t>NOT NULL</a:t>
            </a:r>
            <a:r>
              <a:rPr lang="zh-CN" altLang="zh-CN" dirty="0"/>
              <a:t>定义和规则等）。如性别只能是</a:t>
            </a:r>
            <a:r>
              <a:rPr lang="en-US" altLang="zh-CN" dirty="0"/>
              <a:t>“</a:t>
            </a:r>
            <a:r>
              <a:rPr lang="zh-CN" altLang="zh-CN" dirty="0"/>
              <a:t>男</a:t>
            </a:r>
            <a:r>
              <a:rPr lang="en-US" altLang="zh-CN" dirty="0"/>
              <a:t>”</a:t>
            </a:r>
            <a:r>
              <a:rPr lang="zh-CN" altLang="zh-CN" dirty="0"/>
              <a:t>或</a:t>
            </a:r>
            <a:r>
              <a:rPr lang="en-US" altLang="zh-CN" dirty="0"/>
              <a:t>“</a:t>
            </a:r>
            <a:r>
              <a:rPr lang="zh-CN" altLang="zh-CN" dirty="0"/>
              <a:t>女</a:t>
            </a:r>
            <a:r>
              <a:rPr lang="en-US" altLang="zh-CN" dirty="0"/>
              <a:t>”</a:t>
            </a:r>
            <a:r>
              <a:rPr lang="zh-CN" altLang="zh-CN" dirty="0"/>
              <a:t>。</a:t>
            </a:r>
          </a:p>
        </p:txBody>
      </p:sp>
    </p:spTree>
    <p:extLst>
      <p:ext uri="{BB962C8B-B14F-4D97-AF65-F5344CB8AC3E}">
        <p14:creationId xmlns:p14="http://schemas.microsoft.com/office/powerpoint/2010/main" val="816769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数据完整性概述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31928"/>
            <a:ext cx="10051921"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）实体完整性</a:t>
            </a:r>
            <a:endParaRPr lang="zh-CN" altLang="zh-CN" dirty="0"/>
          </a:p>
          <a:p>
            <a:pPr marL="285750" indent="-285750" algn="just">
              <a:lnSpc>
                <a:spcPct val="150000"/>
              </a:lnSpc>
              <a:buFont typeface="Arial" panose="020B0604020202020204" pitchFamily="34" charset="0"/>
              <a:buChar char="•"/>
            </a:pPr>
            <a:r>
              <a:rPr lang="zh-CN" altLang="zh-CN" dirty="0"/>
              <a:t>实体完整性又称行完整性，是指要求表</a:t>
            </a:r>
            <a:r>
              <a:rPr lang="zh-CN" altLang="zh-CN" dirty="0" smtClean="0"/>
              <a:t>中所有</a:t>
            </a:r>
            <a:r>
              <a:rPr lang="zh-CN" altLang="zh-CN" dirty="0"/>
              <a:t>行都有一个唯一标识符，保证表中所有的行唯一</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唯一</a:t>
            </a:r>
            <a:r>
              <a:rPr lang="zh-CN" altLang="zh-CN" dirty="0"/>
              <a:t>标识符可能是一列，也可能是几个列的组合，称为主键</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表</a:t>
            </a:r>
            <a:r>
              <a:rPr lang="zh-CN" altLang="zh-CN" dirty="0"/>
              <a:t>中的主键在所有行上必须取唯一值</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定义</a:t>
            </a:r>
            <a:r>
              <a:rPr lang="zh-CN" altLang="zh-CN" dirty="0"/>
              <a:t>实体完整性的方法有：索引、</a:t>
            </a:r>
            <a:r>
              <a:rPr lang="en-US" altLang="zh-CN" dirty="0"/>
              <a:t>UNIQUE</a:t>
            </a:r>
            <a:r>
              <a:rPr lang="zh-CN" altLang="zh-CN" dirty="0"/>
              <a:t>约束、</a:t>
            </a:r>
            <a:r>
              <a:rPr lang="en-US" altLang="zh-CN" dirty="0"/>
              <a:t>PRIMARY KEY</a:t>
            </a:r>
            <a:r>
              <a:rPr lang="zh-CN" altLang="zh-CN" dirty="0"/>
              <a:t>约束或</a:t>
            </a:r>
            <a:r>
              <a:rPr lang="en-US" altLang="zh-CN" dirty="0"/>
              <a:t>IDENTITY</a:t>
            </a:r>
            <a:r>
              <a:rPr lang="zh-CN" altLang="zh-CN" dirty="0"/>
              <a:t>属性。如：</a:t>
            </a:r>
            <a:r>
              <a:rPr lang="en-US" altLang="zh-CN" dirty="0"/>
              <a:t>Student</a:t>
            </a:r>
            <a:r>
              <a:rPr lang="zh-CN" altLang="zh-CN" dirty="0"/>
              <a:t>表中学号</a:t>
            </a:r>
            <a:r>
              <a:rPr lang="en-US" altLang="zh-CN" dirty="0" err="1"/>
              <a:t>Sno</a:t>
            </a:r>
            <a:r>
              <a:rPr lang="zh-CN" altLang="zh-CN" dirty="0"/>
              <a:t>的取值必须唯一，它唯一标识了相应记录的学生，可以设置为主键。</a:t>
            </a:r>
          </a:p>
        </p:txBody>
      </p:sp>
    </p:spTree>
    <p:extLst>
      <p:ext uri="{BB962C8B-B14F-4D97-AF65-F5344CB8AC3E}">
        <p14:creationId xmlns:p14="http://schemas.microsoft.com/office/powerpoint/2010/main" val="1914971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数据完整性概述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31928"/>
            <a:ext cx="10051921"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）参照完整性</a:t>
            </a:r>
            <a:endParaRPr lang="zh-CN" altLang="zh-CN" dirty="0"/>
          </a:p>
          <a:p>
            <a:pPr marL="285750" indent="-285750" algn="just">
              <a:lnSpc>
                <a:spcPct val="150000"/>
              </a:lnSpc>
              <a:buFont typeface="Arial" panose="020B0604020202020204" pitchFamily="34" charset="0"/>
              <a:buChar char="•"/>
            </a:pPr>
            <a:r>
              <a:rPr lang="zh-CN" altLang="zh-CN" dirty="0"/>
              <a:t>参照完整性是指两个表的主关键字和外部关键字的数据应对应一致</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它</a:t>
            </a:r>
            <a:r>
              <a:rPr lang="zh-CN" altLang="zh-CN" dirty="0"/>
              <a:t>确保了有主关键字的表中对应其他表的外关键字的行存在，在输入、更改或删除记录时，参照完整性保持表之间已定义的关系，确保键值在所有表中一致。这样的一致性要求确保不会引用不存在的值，如果键值更改了，那么在整个数据库中，对该键值的所有引用要进行一致的更改，防止数据丢失或无意义的数据在数据库中扩散。例如学生学习课程的课程号必须是有效的课程号，成绩表（</a:t>
            </a:r>
            <a:r>
              <a:rPr lang="en-US" altLang="zh-CN" dirty="0" err="1"/>
              <a:t>StuCourse</a:t>
            </a:r>
            <a:r>
              <a:rPr lang="zh-CN" altLang="zh-CN" dirty="0"/>
              <a:t>表）的外键</a:t>
            </a:r>
            <a:r>
              <a:rPr lang="en-US" altLang="zh-CN" dirty="0" err="1"/>
              <a:t>Cno</a:t>
            </a:r>
            <a:r>
              <a:rPr lang="zh-CN" altLang="zh-CN" dirty="0"/>
              <a:t>（课程号）将参考课程表（</a:t>
            </a:r>
            <a:r>
              <a:rPr lang="en-US" altLang="zh-CN" dirty="0"/>
              <a:t>Course</a:t>
            </a:r>
            <a:r>
              <a:rPr lang="zh-CN" altLang="zh-CN" dirty="0"/>
              <a:t>表）中主键</a:t>
            </a:r>
            <a:r>
              <a:rPr lang="en-US" altLang="zh-CN" dirty="0" err="1"/>
              <a:t>Cno</a:t>
            </a:r>
            <a:r>
              <a:rPr lang="zh-CN" altLang="zh-CN" dirty="0"/>
              <a:t>（课程号）以实现参照完整性。</a:t>
            </a:r>
          </a:p>
        </p:txBody>
      </p:sp>
    </p:spTree>
    <p:extLst>
      <p:ext uri="{BB962C8B-B14F-4D97-AF65-F5344CB8AC3E}">
        <p14:creationId xmlns:p14="http://schemas.microsoft.com/office/powerpoint/2010/main" val="1453434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2</a:t>
            </a:r>
            <a:r>
              <a:rPr lang="en-US" altLang="zh-CN" sz="2800" b="1" dirty="0" smtClean="0">
                <a:solidFill>
                  <a:srgbClr val="228EB0"/>
                </a:solidFill>
                <a:latin typeface="+mn-ea"/>
              </a:rPr>
              <a:t> </a:t>
            </a:r>
            <a:r>
              <a:rPr lang="zh-CN" altLang="en-US" sz="2800" b="1" dirty="0" smtClean="0">
                <a:solidFill>
                  <a:srgbClr val="228EB0"/>
                </a:solidFill>
                <a:latin typeface="+mn-ea"/>
              </a:rPr>
              <a:t>完整性约束条件</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987270" y="1477030"/>
            <a:ext cx="10051921"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a:t>
            </a:r>
            <a:r>
              <a:rPr lang="en-US" altLang="zh-CN" dirty="0"/>
              <a:t>MySQL</a:t>
            </a:r>
            <a:r>
              <a:rPr lang="zh-CN" altLang="zh-CN" dirty="0"/>
              <a:t>中，约束是维护数据完整性的强有力手段，可以确保有效的数据插入表中，并维护表和表之间的特定关系。</a:t>
            </a:r>
          </a:p>
        </p:txBody>
      </p:sp>
      <p:graphicFrame>
        <p:nvGraphicFramePr>
          <p:cNvPr id="2" name="表格 1"/>
          <p:cNvGraphicFramePr>
            <a:graphicFrameLocks noGrp="1"/>
          </p:cNvGraphicFramePr>
          <p:nvPr>
            <p:extLst>
              <p:ext uri="{D42A27DB-BD31-4B8C-83A1-F6EECF244321}">
                <p14:modId xmlns:p14="http://schemas.microsoft.com/office/powerpoint/2010/main" val="524220947"/>
              </p:ext>
            </p:extLst>
          </p:nvPr>
        </p:nvGraphicFramePr>
        <p:xfrm>
          <a:off x="1349344" y="2882897"/>
          <a:ext cx="9464605" cy="2194560"/>
        </p:xfrm>
        <a:graphic>
          <a:graphicData uri="http://schemas.openxmlformats.org/drawingml/2006/table">
            <a:tbl>
              <a:tblPr firstRow="1" firstCol="1" bandRow="1">
                <a:tableStyleId>{5C22544A-7EE6-4342-B048-85BDC9FD1C3A}</a:tableStyleId>
              </a:tblPr>
              <a:tblGrid>
                <a:gridCol w="2760722">
                  <a:extLst>
                    <a:ext uri="{9D8B030D-6E8A-4147-A177-3AD203B41FA5}">
                      <a16:colId xmlns:a16="http://schemas.microsoft.com/office/drawing/2014/main" val="1934281074"/>
                    </a:ext>
                  </a:extLst>
                </a:gridCol>
                <a:gridCol w="4469255">
                  <a:extLst>
                    <a:ext uri="{9D8B030D-6E8A-4147-A177-3AD203B41FA5}">
                      <a16:colId xmlns:a16="http://schemas.microsoft.com/office/drawing/2014/main" val="4183265300"/>
                    </a:ext>
                  </a:extLst>
                </a:gridCol>
                <a:gridCol w="2234628">
                  <a:extLst>
                    <a:ext uri="{9D8B030D-6E8A-4147-A177-3AD203B41FA5}">
                      <a16:colId xmlns:a16="http://schemas.microsoft.com/office/drawing/2014/main" val="1697161774"/>
                    </a:ext>
                  </a:extLst>
                </a:gridCol>
              </a:tblGrid>
              <a:tr h="0">
                <a:tc>
                  <a:txBody>
                    <a:bodyPr/>
                    <a:lstStyle/>
                    <a:p>
                      <a:pPr algn="ctr">
                        <a:lnSpc>
                          <a:spcPct val="150000"/>
                        </a:lnSpc>
                        <a:spcAft>
                          <a:spcPts val="0"/>
                        </a:spcAft>
                      </a:pPr>
                      <a:r>
                        <a:rPr lang="zh-CN" sz="1600" kern="0">
                          <a:effectLst/>
                        </a:rPr>
                        <a:t>约束类型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描述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完整性类型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08998893"/>
                  </a:ext>
                </a:extLst>
              </a:tr>
              <a:tr h="0">
                <a:tc>
                  <a:txBody>
                    <a:bodyPr/>
                    <a:lstStyle/>
                    <a:p>
                      <a:pPr algn="l">
                        <a:lnSpc>
                          <a:spcPct val="150000"/>
                        </a:lnSpc>
                        <a:spcAft>
                          <a:spcPts val="0"/>
                        </a:spcAft>
                      </a:pPr>
                      <a:r>
                        <a:rPr lang="zh-CN" sz="1600" kern="0">
                          <a:effectLst/>
                        </a:rPr>
                        <a:t>非空约束</a:t>
                      </a:r>
                      <a:r>
                        <a:rPr lang="en-US" sz="1600" kern="0">
                          <a:effectLst/>
                        </a:rPr>
                        <a:t>(NOT NULL)</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0">
                          <a:effectLst/>
                        </a:rPr>
                        <a:t>指定某个列不可以取空值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域完整性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61272778"/>
                  </a:ext>
                </a:extLst>
              </a:tr>
              <a:tr h="0">
                <a:tc>
                  <a:txBody>
                    <a:bodyPr/>
                    <a:lstStyle/>
                    <a:p>
                      <a:pPr algn="l">
                        <a:lnSpc>
                          <a:spcPct val="150000"/>
                        </a:lnSpc>
                        <a:spcAft>
                          <a:spcPts val="0"/>
                        </a:spcAft>
                      </a:pPr>
                      <a:r>
                        <a:rPr lang="zh-CN" sz="1600" kern="0">
                          <a:effectLst/>
                        </a:rPr>
                        <a:t>默认约束</a:t>
                      </a:r>
                      <a:r>
                        <a:rPr lang="en-US" sz="1600" kern="0">
                          <a:effectLst/>
                        </a:rPr>
                        <a:t>(DEFAULT)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0">
                          <a:effectLst/>
                        </a:rPr>
                        <a:t>添加数据时若未定义取值，则为列插入默认值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域完整性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54169944"/>
                  </a:ext>
                </a:extLst>
              </a:tr>
              <a:tr h="0">
                <a:tc>
                  <a:txBody>
                    <a:bodyPr/>
                    <a:lstStyle/>
                    <a:p>
                      <a:pPr algn="l">
                        <a:lnSpc>
                          <a:spcPct val="150000"/>
                        </a:lnSpc>
                        <a:spcAft>
                          <a:spcPts val="0"/>
                        </a:spcAft>
                      </a:pPr>
                      <a:r>
                        <a:rPr lang="zh-CN" sz="1600" kern="0" dirty="0">
                          <a:effectLst/>
                        </a:rPr>
                        <a:t>主键约束</a:t>
                      </a:r>
                      <a:r>
                        <a:rPr lang="en-US" sz="1600" kern="0" dirty="0">
                          <a:effectLst/>
                        </a:rPr>
                        <a:t>(PRIMARY KEY)</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0" dirty="0">
                          <a:effectLst/>
                        </a:rPr>
                        <a:t>每行的唯一标识符，不允许空值，</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实体完整性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21575176"/>
                  </a:ext>
                </a:extLst>
              </a:tr>
              <a:tr h="0">
                <a:tc>
                  <a:txBody>
                    <a:bodyPr/>
                    <a:lstStyle/>
                    <a:p>
                      <a:pPr algn="l">
                        <a:lnSpc>
                          <a:spcPct val="150000"/>
                        </a:lnSpc>
                        <a:spcAft>
                          <a:spcPts val="0"/>
                        </a:spcAft>
                      </a:pPr>
                      <a:r>
                        <a:rPr lang="zh-CN" sz="1600" kern="0" dirty="0">
                          <a:effectLst/>
                        </a:rPr>
                        <a:t>唯一性约束</a:t>
                      </a:r>
                      <a:r>
                        <a:rPr lang="en-US" sz="1600" kern="0" dirty="0">
                          <a:effectLst/>
                        </a:rPr>
                        <a:t>(UNIQUE)</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0">
                          <a:effectLst/>
                        </a:rPr>
                        <a:t>防止冗余值，保证值的唯一性，允许空值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a:effectLst/>
                        </a:rPr>
                        <a:t>实体完整性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78144649"/>
                  </a:ext>
                </a:extLst>
              </a:tr>
              <a:tr h="0">
                <a:tc>
                  <a:txBody>
                    <a:bodyPr/>
                    <a:lstStyle/>
                    <a:p>
                      <a:pPr algn="l">
                        <a:lnSpc>
                          <a:spcPct val="150000"/>
                        </a:lnSpc>
                        <a:spcAft>
                          <a:spcPts val="0"/>
                        </a:spcAft>
                      </a:pPr>
                      <a:r>
                        <a:rPr lang="zh-CN" sz="1600" kern="0" dirty="0">
                          <a:effectLst/>
                        </a:rPr>
                        <a:t>外键约束</a:t>
                      </a:r>
                      <a:r>
                        <a:rPr lang="en-US" sz="1600" kern="0" dirty="0">
                          <a:effectLst/>
                        </a:rPr>
                        <a:t>(FOREIGN KEY)</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0" dirty="0">
                          <a:effectLst/>
                        </a:rPr>
                        <a:t>定义一列或几列的值与另一个表的主键值相匹配</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0" dirty="0">
                          <a:effectLst/>
                        </a:rPr>
                        <a:t>参照完整性</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32428042"/>
                  </a:ext>
                </a:extLst>
              </a:tr>
            </a:tbl>
          </a:graphicData>
        </a:graphic>
      </p:graphicFrame>
      <p:sp>
        <p:nvSpPr>
          <p:cNvPr id="3" name="矩形 2"/>
          <p:cNvSpPr/>
          <p:nvPr/>
        </p:nvSpPr>
        <p:spPr>
          <a:xfrm>
            <a:off x="4281314" y="2453835"/>
            <a:ext cx="3600666" cy="338619"/>
          </a:xfrm>
          <a:prstGeom prst="rect">
            <a:avLst/>
          </a:prstGeom>
        </p:spPr>
        <p:txBody>
          <a:bodyPr wrap="none">
            <a:spAutoFit/>
          </a:bodyPr>
          <a:lstStyle/>
          <a:p>
            <a:pPr algn="ctr">
              <a:lnSpc>
                <a:spcPct val="125000"/>
              </a:lnSpc>
              <a:spcAft>
                <a:spcPts val="0"/>
              </a:spcAft>
            </a:pP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10   </a:t>
            </a:r>
            <a:r>
              <a:rPr lang="en-US" altLang="zh-CN" sz="14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约束类型及相应的完整性类型</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987270" y="5167900"/>
            <a:ext cx="10051921" cy="1338828"/>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定义约束可以分为两种情况来完成：利用“</a:t>
            </a:r>
            <a:r>
              <a:rPr lang="en-US" altLang="zh-CN" dirty="0"/>
              <a:t>CREATE TABLE</a:t>
            </a:r>
            <a:r>
              <a:rPr lang="zh-CN" altLang="zh-CN" dirty="0"/>
              <a:t>”命令创建表过程中定义约束，即从无到有创建约束，在创建表时同时创建约束；利用“</a:t>
            </a:r>
            <a:r>
              <a:rPr lang="en-US" altLang="zh-CN" dirty="0"/>
              <a:t>ALTER TABLE</a:t>
            </a:r>
            <a:r>
              <a:rPr lang="zh-CN" altLang="zh-CN" dirty="0"/>
              <a:t>”命令修改表，为表定义约束，即在已有的表上添加约束，或对已有的约束进行修改。</a:t>
            </a:r>
          </a:p>
        </p:txBody>
      </p:sp>
    </p:spTree>
    <p:extLst>
      <p:ext uri="{BB962C8B-B14F-4D97-AF65-F5344CB8AC3E}">
        <p14:creationId xmlns:p14="http://schemas.microsoft.com/office/powerpoint/2010/main" val="628247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341632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主键约束（</a:t>
            </a:r>
            <a:r>
              <a:rPr lang="en-US" altLang="zh-CN" dirty="0"/>
              <a:t>PRIMARY KEY</a:t>
            </a:r>
            <a:r>
              <a:rPr lang="zh-CN" altLang="zh-CN" dirty="0"/>
              <a:t>）是一个列或多列的组合，其值能唯一地标识表中的每一行记录，这样的一列或多列称为表的主键，其中由多列组合的主键称为复合主键，通过它可以强化表的实体完整性。主键应遵守下面的规则：</a:t>
            </a:r>
          </a:p>
          <a:p>
            <a:pPr marL="742950" lvl="1" indent="-285750" algn="just">
              <a:lnSpc>
                <a:spcPct val="150000"/>
              </a:lnSpc>
              <a:buFont typeface="Wingdings" panose="05000000000000000000" pitchFamily="2" charset="2"/>
              <a:buChar char="Ø"/>
            </a:pPr>
            <a:r>
              <a:rPr lang="zh-CN" altLang="zh-CN" dirty="0"/>
              <a:t>每个表只能定义一个主键。</a:t>
            </a:r>
          </a:p>
          <a:p>
            <a:pPr marL="742950" lvl="1" indent="-285750" algn="just">
              <a:lnSpc>
                <a:spcPct val="150000"/>
              </a:lnSpc>
              <a:buFont typeface="Wingdings" panose="05000000000000000000" pitchFamily="2" charset="2"/>
              <a:buChar char="Ø"/>
            </a:pPr>
            <a:r>
              <a:rPr lang="zh-CN" altLang="zh-CN" dirty="0"/>
              <a:t>主键值必须唯一标识表中的每一行，且不能为</a:t>
            </a:r>
            <a:r>
              <a:rPr lang="en-US" altLang="zh-CN" dirty="0"/>
              <a:t>NULL</a:t>
            </a:r>
            <a:r>
              <a:rPr lang="zh-CN" altLang="zh-CN" dirty="0"/>
              <a:t>，即表中不可能存在两行数据有相同的主键值，这是唯一性原则。</a:t>
            </a:r>
          </a:p>
          <a:p>
            <a:pPr marL="742950" lvl="1" indent="-285750" algn="just">
              <a:lnSpc>
                <a:spcPct val="150000"/>
              </a:lnSpc>
              <a:buFont typeface="Wingdings" panose="05000000000000000000" pitchFamily="2" charset="2"/>
              <a:buChar char="Ø"/>
            </a:pPr>
            <a:r>
              <a:rPr lang="zh-CN" altLang="zh-CN" dirty="0"/>
              <a:t>一个列名只能在复合主键列表中出现一</a:t>
            </a:r>
            <a:r>
              <a:rPr lang="zh-CN" altLang="zh-CN" dirty="0" smtClean="0"/>
              <a:t>次。</a:t>
            </a:r>
            <a:endParaRPr lang="en-US" altLang="zh-CN" dirty="0" smtClean="0"/>
          </a:p>
          <a:p>
            <a:pPr marL="742950" lvl="1" indent="-285750" algn="just">
              <a:lnSpc>
                <a:spcPct val="150000"/>
              </a:lnSpc>
              <a:buFont typeface="Wingdings" panose="05000000000000000000" pitchFamily="2" charset="2"/>
              <a:buChar char="Ø"/>
            </a:pPr>
            <a:r>
              <a:rPr lang="zh-CN" altLang="zh-CN" dirty="0" smtClean="0"/>
              <a:t>复合主键不能包含不必要的多余列，须满足最小化原则。</a:t>
            </a:r>
            <a:endParaRPr lang="zh-CN" altLang="zh-CN" dirty="0"/>
          </a:p>
        </p:txBody>
      </p:sp>
    </p:spTree>
    <p:extLst>
      <p:ext uri="{BB962C8B-B14F-4D97-AF65-F5344CB8AC3E}">
        <p14:creationId xmlns:p14="http://schemas.microsoft.com/office/powerpoint/2010/main" val="286648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133882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）创建表时，利用列级约束设置主键约束</a:t>
            </a:r>
            <a:endParaRPr lang="zh-CN" altLang="zh-CN" dirty="0"/>
          </a:p>
          <a:p>
            <a:pPr marL="285750" indent="-285750" algn="just">
              <a:lnSpc>
                <a:spcPct val="150000"/>
              </a:lnSpc>
              <a:buFont typeface="Arial" panose="020B0604020202020204" pitchFamily="34" charset="0"/>
              <a:buChar char="•"/>
            </a:pPr>
            <a:r>
              <a:rPr lang="zh-CN" altLang="zh-CN" dirty="0"/>
              <a:t>在</a:t>
            </a:r>
            <a:r>
              <a:rPr lang="en-US" altLang="zh-CN" dirty="0"/>
              <a:t>CREATE TABLE</a:t>
            </a:r>
            <a:r>
              <a:rPr lang="zh-CN" altLang="zh-CN" dirty="0"/>
              <a:t>语句中，主键是通过</a:t>
            </a:r>
            <a:r>
              <a:rPr lang="en-US" altLang="zh-CN" dirty="0"/>
              <a:t>PRIMARY KEY</a:t>
            </a:r>
            <a:r>
              <a:rPr lang="zh-CN" altLang="zh-CN" dirty="0"/>
              <a:t>关键字来指定的，在定义列的同时指定主键，语法规则如下：</a:t>
            </a:r>
          </a:p>
        </p:txBody>
      </p:sp>
      <p:sp>
        <p:nvSpPr>
          <p:cNvPr id="8" name="矩形 7"/>
          <p:cNvSpPr/>
          <p:nvPr/>
        </p:nvSpPr>
        <p:spPr>
          <a:xfrm>
            <a:off x="2854108" y="3367606"/>
            <a:ext cx="6177157"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PRIMARY KEY;</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9526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07968"/>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4-14</a:t>
            </a:r>
            <a:r>
              <a:rPr lang="zh-CN" altLang="zh-CN" b="1" dirty="0"/>
              <a:t>】：</a:t>
            </a:r>
            <a:r>
              <a:rPr lang="zh-CN" altLang="zh-CN" dirty="0"/>
              <a:t>在数据库“</a:t>
            </a:r>
            <a:r>
              <a:rPr lang="en-US" altLang="zh-CN" dirty="0" err="1"/>
              <a:t>EduSys</a:t>
            </a:r>
            <a:r>
              <a:rPr lang="zh-CN" altLang="zh-CN" dirty="0"/>
              <a:t>”中，创建学生信息表“</a:t>
            </a:r>
            <a:r>
              <a:rPr lang="en-US" altLang="zh-CN" dirty="0"/>
              <a:t>Student</a:t>
            </a:r>
            <a:r>
              <a:rPr lang="zh-CN" altLang="zh-CN" dirty="0"/>
              <a:t>”，表中各字段的名称和数据类型如表</a:t>
            </a:r>
            <a:r>
              <a:rPr lang="en-US" altLang="zh-CN" dirty="0"/>
              <a:t>4-1</a:t>
            </a:r>
            <a:r>
              <a:rPr lang="zh-CN" altLang="zh-CN" dirty="0"/>
              <a:t>所示，其主键为“</a:t>
            </a:r>
            <a:r>
              <a:rPr lang="en-US" altLang="zh-CN" dirty="0" err="1"/>
              <a:t>Sno</a:t>
            </a:r>
            <a:r>
              <a:rPr lang="zh-CN" altLang="zh-CN" dirty="0"/>
              <a:t>”字段，输入的</a:t>
            </a:r>
            <a:r>
              <a:rPr lang="en-US" altLang="zh-CN" dirty="0"/>
              <a:t>SQL</a:t>
            </a:r>
            <a:r>
              <a:rPr lang="zh-CN" altLang="zh-CN" dirty="0"/>
              <a:t>语句如下：</a:t>
            </a:r>
          </a:p>
        </p:txBody>
      </p:sp>
      <p:sp>
        <p:nvSpPr>
          <p:cNvPr id="9" name="矩形 8"/>
          <p:cNvSpPr/>
          <p:nvPr/>
        </p:nvSpPr>
        <p:spPr>
          <a:xfrm>
            <a:off x="2875856" y="2671164"/>
            <a:ext cx="6411583" cy="378501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CREATE TABLE Student</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char(8)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Primary Key</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varchar(20),</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Sex char(2),</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Birthday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datetime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char(4),</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Tel char(11)</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100" dirty="0">
                <a:effectLst>
                  <a:outerShdw blurRad="50800" dist="50800" dir="5400000" sx="1000" sy="1000" algn="ctr">
                    <a:srgbClr val="000000"/>
                  </a:outerShdw>
                </a:effectLst>
                <a:ea typeface="等线"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5800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43414"/>
            <a:ext cx="1005192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）创建表时，利用表级约束设置主键约束</a:t>
            </a:r>
            <a:endParaRPr lang="zh-CN" altLang="zh-CN" dirty="0"/>
          </a:p>
          <a:p>
            <a:pPr algn="just">
              <a:lnSpc>
                <a:spcPct val="150000"/>
              </a:lnSpc>
            </a:pPr>
            <a:r>
              <a:rPr lang="zh-CN" altLang="zh-CN" dirty="0"/>
              <a:t>如果是在定义完所有列之后，再指定主键，那此时使用的是表级约束。表级约束可以在创建表时设置复合主键，即主键由多个字段联合组成，语法格式如下：</a:t>
            </a:r>
          </a:p>
        </p:txBody>
      </p:sp>
      <p:sp>
        <p:nvSpPr>
          <p:cNvPr id="9" name="矩形 8"/>
          <p:cNvSpPr/>
          <p:nvPr/>
        </p:nvSpPr>
        <p:spPr>
          <a:xfrm>
            <a:off x="2757469" y="3142138"/>
            <a:ext cx="6399057"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[CONSTRAINT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约束名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PRIMARY KEY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n]</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055688" y="3825239"/>
            <a:ext cx="10051921"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其中：</a:t>
            </a:r>
          </a:p>
          <a:p>
            <a:pPr marL="285750" lvl="0" indent="-285750" algn="just">
              <a:lnSpc>
                <a:spcPct val="150000"/>
              </a:lnSpc>
              <a:buFont typeface="Arial" panose="020B0604020202020204" pitchFamily="34" charset="0"/>
              <a:buChar char="•"/>
            </a:pPr>
            <a:r>
              <a:rPr lang="en-US" altLang="zh-CN" dirty="0"/>
              <a:t>[CONSTRAINT&lt;</a:t>
            </a:r>
            <a:r>
              <a:rPr lang="zh-CN" altLang="zh-CN" dirty="0"/>
              <a:t>约束名</a:t>
            </a:r>
            <a:r>
              <a:rPr lang="en-US" altLang="zh-CN" dirty="0"/>
              <a:t>&gt;]</a:t>
            </a:r>
            <a:r>
              <a:rPr lang="zh-CN" altLang="zh-CN" dirty="0"/>
              <a:t>：</a:t>
            </a:r>
            <a:r>
              <a:rPr lang="en-US" altLang="zh-CN" dirty="0"/>
              <a:t>CONSTRAINT</a:t>
            </a:r>
            <a:r>
              <a:rPr lang="zh-CN" altLang="zh-CN" dirty="0"/>
              <a:t>是约束关键字，</a:t>
            </a:r>
            <a:r>
              <a:rPr lang="en-US" altLang="zh-CN" dirty="0"/>
              <a:t>&lt;</a:t>
            </a:r>
            <a:r>
              <a:rPr lang="zh-CN" altLang="zh-CN" dirty="0"/>
              <a:t>约束名</a:t>
            </a:r>
            <a:r>
              <a:rPr lang="en-US" altLang="zh-CN" dirty="0"/>
              <a:t>&gt;</a:t>
            </a:r>
            <a:r>
              <a:rPr lang="zh-CN" altLang="zh-CN" dirty="0"/>
              <a:t>是为所创建的约束取的名称，该项可以省略。若省略，则系统会自动赋予一个名称。</a:t>
            </a:r>
          </a:p>
          <a:p>
            <a:pPr marL="285750" lvl="0" indent="-285750" algn="just">
              <a:lnSpc>
                <a:spcPct val="150000"/>
              </a:lnSpc>
              <a:buFont typeface="Arial" panose="020B0604020202020204" pitchFamily="34" charset="0"/>
              <a:buChar char="•"/>
            </a:pPr>
            <a:r>
              <a:rPr lang="en-US" altLang="zh-CN" dirty="0"/>
              <a:t>PRIMARY KEY</a:t>
            </a:r>
            <a:r>
              <a:rPr lang="zh-CN" altLang="zh-CN" dirty="0"/>
              <a:t>：表明定义的是主键约束。</a:t>
            </a:r>
          </a:p>
          <a:p>
            <a:pPr marL="285750" lvl="0" indent="-285750" algn="just">
              <a:lnSpc>
                <a:spcPct val="150000"/>
              </a:lnSpc>
              <a:buFont typeface="Arial" panose="020B0604020202020204" pitchFamily="34" charset="0"/>
              <a:buChar char="•"/>
            </a:pPr>
            <a:r>
              <a:rPr lang="en-US" altLang="zh-CN" dirty="0"/>
              <a:t>[</a:t>
            </a:r>
            <a:r>
              <a:rPr lang="zh-CN" altLang="zh-CN" dirty="0"/>
              <a:t>字段</a:t>
            </a:r>
            <a:r>
              <a:rPr lang="en-US" altLang="zh-CN" dirty="0"/>
              <a:t>1,</a:t>
            </a:r>
            <a:r>
              <a:rPr lang="zh-CN" altLang="zh-CN" dirty="0"/>
              <a:t>字段</a:t>
            </a:r>
            <a:r>
              <a:rPr lang="en-US" altLang="zh-CN" dirty="0"/>
              <a:t>2,</a:t>
            </a:r>
            <a:r>
              <a:rPr lang="zh-CN" altLang="zh-CN" dirty="0"/>
              <a:t>…</a:t>
            </a:r>
            <a:r>
              <a:rPr lang="en-US" altLang="zh-CN" dirty="0"/>
              <a:t>,</a:t>
            </a:r>
            <a:r>
              <a:rPr lang="zh-CN" altLang="zh-CN" dirty="0"/>
              <a:t>字段</a:t>
            </a:r>
            <a:r>
              <a:rPr lang="en-US" altLang="zh-CN" dirty="0"/>
              <a:t>n]</a:t>
            </a:r>
            <a:r>
              <a:rPr lang="zh-CN" altLang="zh-CN" dirty="0"/>
              <a:t>：设置为主键的字段名，可以是单一字段，也可以是多个字段。不论是单一字段定义的单一主键还是多个字段定义的复合主键，一张表的主键约束只能有一个。</a:t>
            </a:r>
          </a:p>
        </p:txBody>
      </p:sp>
    </p:spTree>
    <p:extLst>
      <p:ext uri="{BB962C8B-B14F-4D97-AF65-F5344CB8AC3E}">
        <p14:creationId xmlns:p14="http://schemas.microsoft.com/office/powerpoint/2010/main" val="1989519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07968"/>
            <a:ext cx="1005192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4-15</a:t>
            </a:r>
            <a:r>
              <a:rPr lang="zh-CN" altLang="zh-CN" b="1" dirty="0"/>
              <a:t>】：</a:t>
            </a:r>
            <a:r>
              <a:rPr lang="zh-CN" altLang="zh-CN" dirty="0"/>
              <a:t>在数据库“</a:t>
            </a:r>
            <a:r>
              <a:rPr lang="en-US" altLang="zh-CN" dirty="0" err="1"/>
              <a:t>EduSys</a:t>
            </a:r>
            <a:r>
              <a:rPr lang="zh-CN" altLang="zh-CN" dirty="0"/>
              <a:t>”中，创建学生选课表“</a:t>
            </a:r>
            <a:r>
              <a:rPr lang="en-US" altLang="zh-CN" dirty="0" err="1"/>
              <a:t>StuCourse</a:t>
            </a:r>
            <a:r>
              <a:rPr lang="zh-CN" altLang="zh-CN" dirty="0"/>
              <a:t>”，表中各字段的名称和数据类型如表</a:t>
            </a:r>
            <a:r>
              <a:rPr lang="en-US" altLang="zh-CN" dirty="0"/>
              <a:t>4-5</a:t>
            </a:r>
            <a:r>
              <a:rPr lang="zh-CN" altLang="zh-CN" dirty="0"/>
              <a:t>所示，其主键为“</a:t>
            </a:r>
            <a:r>
              <a:rPr lang="en-US" altLang="zh-CN" dirty="0" err="1"/>
              <a:t>Sno</a:t>
            </a:r>
            <a:r>
              <a:rPr lang="zh-CN" altLang="zh-CN" dirty="0"/>
              <a:t>”字段和“</a:t>
            </a:r>
            <a:r>
              <a:rPr lang="en-US" altLang="zh-CN" dirty="0" err="1"/>
              <a:t>Cno</a:t>
            </a:r>
            <a:r>
              <a:rPr lang="zh-CN" altLang="zh-CN" dirty="0"/>
              <a:t>”字段组合构成的复合主键，输入的</a:t>
            </a:r>
            <a:r>
              <a:rPr lang="en-US" altLang="zh-CN" dirty="0"/>
              <a:t>SQL</a:t>
            </a:r>
            <a:r>
              <a:rPr lang="zh-CN" altLang="zh-CN" dirty="0"/>
              <a:t>语句如下：</a:t>
            </a:r>
          </a:p>
        </p:txBody>
      </p:sp>
      <p:sp>
        <p:nvSpPr>
          <p:cNvPr id="10" name="矩形 9"/>
          <p:cNvSpPr/>
          <p:nvPr/>
        </p:nvSpPr>
        <p:spPr>
          <a:xfrm>
            <a:off x="3190346" y="3172785"/>
            <a:ext cx="5782603" cy="257666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CREATE TABLE StuCourse</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Sno char(8),</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Cno char(5),</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Score tinyint,</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Primary Key(Sno,Cid)</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975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43414"/>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）修改表时，为表添加主键约束</a:t>
            </a:r>
            <a:endParaRPr lang="zh-CN" altLang="zh-CN" dirty="0"/>
          </a:p>
          <a:p>
            <a:pPr algn="just">
              <a:lnSpc>
                <a:spcPct val="150000"/>
              </a:lnSpc>
            </a:pPr>
            <a:r>
              <a:rPr lang="zh-CN" altLang="zh-CN" dirty="0"/>
              <a:t>在修改数据表时添加主键约束的语法规则为：</a:t>
            </a:r>
          </a:p>
        </p:txBody>
      </p:sp>
      <p:sp>
        <p:nvSpPr>
          <p:cNvPr id="11" name="矩形 10"/>
          <p:cNvSpPr/>
          <p:nvPr/>
        </p:nvSpPr>
        <p:spPr>
          <a:xfrm>
            <a:off x="2855852" y="2735168"/>
            <a:ext cx="6926976"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ADD PRIMARY KEY(&lt;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004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整数类型</a:t>
            </a:r>
            <a:endParaRPr lang="zh-CN" altLang="en-US" sz="2800" b="1" dirty="0">
              <a:solidFill>
                <a:srgbClr val="228EB0"/>
              </a:solidFill>
              <a:latin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968661893"/>
              </p:ext>
            </p:extLst>
          </p:nvPr>
        </p:nvGraphicFramePr>
        <p:xfrm>
          <a:off x="1068214" y="2450350"/>
          <a:ext cx="9909132" cy="3169920"/>
        </p:xfrm>
        <a:graphic>
          <a:graphicData uri="http://schemas.openxmlformats.org/drawingml/2006/table">
            <a:tbl>
              <a:tblPr firstRow="1" firstCol="1" bandRow="1">
                <a:tableStyleId>{5C22544A-7EE6-4342-B048-85BDC9FD1C3A}</a:tableStyleId>
              </a:tblPr>
              <a:tblGrid>
                <a:gridCol w="2394046">
                  <a:extLst>
                    <a:ext uri="{9D8B030D-6E8A-4147-A177-3AD203B41FA5}">
                      <a16:colId xmlns:a16="http://schemas.microsoft.com/office/drawing/2014/main" val="3706316039"/>
                    </a:ext>
                  </a:extLst>
                </a:gridCol>
                <a:gridCol w="4042926">
                  <a:extLst>
                    <a:ext uri="{9D8B030D-6E8A-4147-A177-3AD203B41FA5}">
                      <a16:colId xmlns:a16="http://schemas.microsoft.com/office/drawing/2014/main" val="2590007287"/>
                    </a:ext>
                  </a:extLst>
                </a:gridCol>
                <a:gridCol w="3472160">
                  <a:extLst>
                    <a:ext uri="{9D8B030D-6E8A-4147-A177-3AD203B41FA5}">
                      <a16:colId xmlns:a16="http://schemas.microsoft.com/office/drawing/2014/main" val="3545449974"/>
                    </a:ext>
                  </a:extLst>
                </a:gridCol>
              </a:tblGrid>
              <a:tr h="0">
                <a:tc>
                  <a:txBody>
                    <a:bodyPr/>
                    <a:lstStyle/>
                    <a:p>
                      <a:pPr algn="ctr">
                        <a:lnSpc>
                          <a:spcPct val="200000"/>
                        </a:lnSpc>
                        <a:spcAft>
                          <a:spcPts val="0"/>
                        </a:spcAft>
                      </a:pPr>
                      <a:r>
                        <a:rPr lang="zh-CN" sz="1600" kern="0" dirty="0">
                          <a:effectLst/>
                        </a:rPr>
                        <a:t>类型名称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zh-CN" sz="1600" kern="0" dirty="0">
                          <a:effectLst/>
                        </a:rPr>
                        <a:t>取值范围（有符号数）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zh-CN" sz="1600" kern="0">
                          <a:effectLst/>
                        </a:rPr>
                        <a:t>取值范围（无符号数）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31411339"/>
                  </a:ext>
                </a:extLst>
              </a:tr>
              <a:tr h="288290">
                <a:tc>
                  <a:txBody>
                    <a:bodyPr/>
                    <a:lstStyle/>
                    <a:p>
                      <a:pPr algn="ctr">
                        <a:lnSpc>
                          <a:spcPct val="200000"/>
                        </a:lnSpc>
                        <a:spcAft>
                          <a:spcPts val="0"/>
                        </a:spcAft>
                      </a:pPr>
                      <a:r>
                        <a:rPr lang="en-US" sz="1600" kern="0" dirty="0">
                          <a:effectLst/>
                        </a:rPr>
                        <a:t>TINYINT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-128</a:t>
                      </a:r>
                      <a:r>
                        <a:rPr lang="zh-CN" sz="1600" kern="0" dirty="0">
                          <a:effectLst/>
                        </a:rPr>
                        <a:t>〜</a:t>
                      </a:r>
                      <a:r>
                        <a:rPr lang="en-US" sz="1600" kern="0" dirty="0">
                          <a:effectLst/>
                        </a:rPr>
                        <a:t>127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a:effectLst/>
                        </a:rPr>
                        <a:t>0</a:t>
                      </a:r>
                      <a:r>
                        <a:rPr lang="zh-CN" sz="1600" kern="0">
                          <a:effectLst/>
                        </a:rPr>
                        <a:t>〜</a:t>
                      </a:r>
                      <a:r>
                        <a:rPr lang="en-US" sz="1600" kern="0">
                          <a:effectLst/>
                        </a:rPr>
                        <a:t>255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90876578"/>
                  </a:ext>
                </a:extLst>
              </a:tr>
              <a:tr h="288290">
                <a:tc>
                  <a:txBody>
                    <a:bodyPr/>
                    <a:lstStyle/>
                    <a:p>
                      <a:pPr algn="ctr">
                        <a:lnSpc>
                          <a:spcPct val="200000"/>
                        </a:lnSpc>
                        <a:spcAft>
                          <a:spcPts val="0"/>
                        </a:spcAft>
                      </a:pPr>
                      <a:r>
                        <a:rPr lang="en-US" sz="1600" kern="0" dirty="0">
                          <a:effectLst/>
                        </a:rPr>
                        <a:t>SMALLINT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-32768</a:t>
                      </a:r>
                      <a:r>
                        <a:rPr lang="zh-CN" sz="1600" kern="0" dirty="0">
                          <a:effectLst/>
                        </a:rPr>
                        <a:t>〜</a:t>
                      </a:r>
                      <a:r>
                        <a:rPr lang="en-US" sz="1600" kern="0" dirty="0">
                          <a:effectLst/>
                        </a:rPr>
                        <a:t>32767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a:effectLst/>
                        </a:rPr>
                        <a:t>0</a:t>
                      </a:r>
                      <a:r>
                        <a:rPr lang="zh-CN" sz="1600" kern="0">
                          <a:effectLst/>
                        </a:rPr>
                        <a:t>〜</a:t>
                      </a:r>
                      <a:r>
                        <a:rPr lang="en-US" sz="1600" kern="0">
                          <a:effectLst/>
                        </a:rPr>
                        <a:t>65535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91013983"/>
                  </a:ext>
                </a:extLst>
              </a:tr>
              <a:tr h="288290">
                <a:tc>
                  <a:txBody>
                    <a:bodyPr/>
                    <a:lstStyle/>
                    <a:p>
                      <a:pPr algn="ctr">
                        <a:lnSpc>
                          <a:spcPct val="200000"/>
                        </a:lnSpc>
                        <a:spcAft>
                          <a:spcPts val="0"/>
                        </a:spcAft>
                      </a:pPr>
                      <a:r>
                        <a:rPr lang="en-US" sz="1600" kern="0" dirty="0">
                          <a:effectLst/>
                        </a:rPr>
                        <a:t>MEDIUMINT</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-8388608</a:t>
                      </a:r>
                      <a:r>
                        <a:rPr lang="zh-CN" sz="1600" kern="0" dirty="0">
                          <a:effectLst/>
                        </a:rPr>
                        <a:t>〜</a:t>
                      </a:r>
                      <a:r>
                        <a:rPr lang="en-US" sz="1600" kern="0" dirty="0">
                          <a:effectLst/>
                        </a:rPr>
                        <a:t>8388607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0</a:t>
                      </a:r>
                      <a:r>
                        <a:rPr lang="zh-CN" sz="1600" kern="0" dirty="0">
                          <a:effectLst/>
                        </a:rPr>
                        <a:t>〜</a:t>
                      </a:r>
                      <a:r>
                        <a:rPr lang="en-US" sz="1600" kern="0" dirty="0">
                          <a:effectLst/>
                        </a:rPr>
                        <a:t>16777215</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28799249"/>
                  </a:ext>
                </a:extLst>
              </a:tr>
              <a:tr h="288290">
                <a:tc>
                  <a:txBody>
                    <a:bodyPr/>
                    <a:lstStyle/>
                    <a:p>
                      <a:pPr algn="ctr">
                        <a:lnSpc>
                          <a:spcPct val="200000"/>
                        </a:lnSpc>
                        <a:spcAft>
                          <a:spcPts val="0"/>
                        </a:spcAft>
                      </a:pPr>
                      <a:r>
                        <a:rPr lang="en-US" sz="1600" kern="100">
                          <a:effectLst/>
                        </a:rPr>
                        <a:t>INT(</a:t>
                      </a:r>
                      <a:r>
                        <a:rPr lang="en-US" sz="1600" kern="0">
                          <a:effectLst/>
                        </a:rPr>
                        <a:t>INTEGER</a:t>
                      </a: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-2147483648</a:t>
                      </a:r>
                      <a:r>
                        <a:rPr lang="zh-CN" sz="1600" kern="0" dirty="0">
                          <a:effectLst/>
                        </a:rPr>
                        <a:t>〜</a:t>
                      </a:r>
                      <a:r>
                        <a:rPr lang="en-US" sz="1600" kern="0" dirty="0">
                          <a:effectLst/>
                        </a:rPr>
                        <a:t>2147483647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1600" kern="0" dirty="0">
                          <a:effectLst/>
                        </a:rPr>
                        <a:t>0</a:t>
                      </a:r>
                      <a:r>
                        <a:rPr lang="zh-CN" sz="1600" kern="0" dirty="0">
                          <a:effectLst/>
                        </a:rPr>
                        <a:t>〜</a:t>
                      </a:r>
                      <a:r>
                        <a:rPr lang="en-US" sz="1600" kern="0" dirty="0">
                          <a:effectLst/>
                        </a:rPr>
                        <a:t>4294967295</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27218719"/>
                  </a:ext>
                </a:extLst>
              </a:tr>
              <a:tr h="370840">
                <a:tc>
                  <a:txBody>
                    <a:bodyPr/>
                    <a:lstStyle/>
                    <a:p>
                      <a:pPr algn="ctr">
                        <a:lnSpc>
                          <a:spcPct val="200000"/>
                        </a:lnSpc>
                        <a:spcAft>
                          <a:spcPts val="0"/>
                        </a:spcAft>
                      </a:pPr>
                      <a:r>
                        <a:rPr lang="en-US" sz="1600" kern="0">
                          <a:effectLst/>
                        </a:rPr>
                        <a:t>BIGINT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-9223372036854775808</a:t>
                      </a:r>
                      <a:r>
                        <a:rPr lang="zh-CN" sz="1600" kern="0" dirty="0">
                          <a:effectLst/>
                        </a:rPr>
                        <a:t>〜</a:t>
                      </a:r>
                      <a:r>
                        <a:rPr lang="en-US" sz="1600" kern="0" dirty="0">
                          <a:effectLst/>
                        </a:rPr>
                        <a:t>9223372036854775807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kern="0" dirty="0">
                          <a:effectLst/>
                        </a:rPr>
                        <a:t>0</a:t>
                      </a:r>
                      <a:r>
                        <a:rPr lang="zh-CN" sz="1600" kern="0" dirty="0">
                          <a:effectLst/>
                        </a:rPr>
                        <a:t>〜</a:t>
                      </a:r>
                      <a:r>
                        <a:rPr lang="en-US" sz="1600" kern="0" dirty="0">
                          <a:effectLst/>
                        </a:rPr>
                        <a:t>18446744073709551615</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37329324"/>
                  </a:ext>
                </a:extLst>
              </a:tr>
            </a:tbl>
          </a:graphicData>
        </a:graphic>
      </p:graphicFrame>
      <p:sp>
        <p:nvSpPr>
          <p:cNvPr id="5" name="矩形 4"/>
          <p:cNvSpPr/>
          <p:nvPr/>
        </p:nvSpPr>
        <p:spPr>
          <a:xfrm>
            <a:off x="4350986" y="1779681"/>
            <a:ext cx="3318536" cy="419987"/>
          </a:xfrm>
          <a:prstGeom prst="rect">
            <a:avLst/>
          </a:prstGeom>
        </p:spPr>
        <p:txBody>
          <a:bodyPr wrap="none">
            <a:spAutoFit/>
          </a:bodyPr>
          <a:lstStyle/>
          <a:p>
            <a:pPr algn="ctr">
              <a:lnSpc>
                <a:spcPct val="150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2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中数值类型的取值范围</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63671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2.1 </a:t>
            </a:r>
            <a:r>
              <a:rPr lang="zh-CN" altLang="en-US" sz="2800" b="1" dirty="0" smtClean="0">
                <a:solidFill>
                  <a:srgbClr val="228EB0"/>
                </a:solidFill>
                <a:latin typeface="+mn-ea"/>
              </a:rPr>
              <a:t>主键约束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07968"/>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4-16</a:t>
            </a:r>
            <a:r>
              <a:rPr lang="zh-CN" altLang="zh-CN" b="1" dirty="0"/>
              <a:t>】：</a:t>
            </a:r>
            <a:r>
              <a:rPr lang="zh-CN" altLang="zh-CN" dirty="0"/>
              <a:t>在数据库“</a:t>
            </a:r>
            <a:r>
              <a:rPr lang="en-US" altLang="zh-CN" dirty="0" err="1"/>
              <a:t>EduSys</a:t>
            </a:r>
            <a:r>
              <a:rPr lang="zh-CN" altLang="zh-CN" dirty="0"/>
              <a:t>”中，创建只包含字段名和数据类型的课程信息表“</a:t>
            </a:r>
            <a:r>
              <a:rPr lang="en-US" altLang="zh-CN" dirty="0"/>
              <a:t>Course</a:t>
            </a:r>
            <a:r>
              <a:rPr lang="zh-CN" altLang="zh-CN" dirty="0"/>
              <a:t>”，如表</a:t>
            </a:r>
            <a:r>
              <a:rPr lang="en-US" altLang="zh-CN" dirty="0"/>
              <a:t>4-2</a:t>
            </a:r>
            <a:r>
              <a:rPr lang="zh-CN" altLang="zh-CN" dirty="0"/>
              <a:t>所示。然后，修改表“</a:t>
            </a:r>
            <a:r>
              <a:rPr lang="en-US" altLang="zh-CN" dirty="0"/>
              <a:t>Course</a:t>
            </a:r>
            <a:r>
              <a:rPr lang="zh-CN" altLang="zh-CN" dirty="0"/>
              <a:t>”为其添加主键，输入的</a:t>
            </a:r>
            <a:r>
              <a:rPr lang="en-US" altLang="zh-CN" dirty="0"/>
              <a:t>SQL</a:t>
            </a:r>
            <a:r>
              <a:rPr lang="zh-CN" altLang="zh-CN" dirty="0"/>
              <a:t>语句如下：</a:t>
            </a:r>
          </a:p>
        </p:txBody>
      </p:sp>
      <p:sp>
        <p:nvSpPr>
          <p:cNvPr id="9" name="矩形 8"/>
          <p:cNvSpPr/>
          <p:nvPr/>
        </p:nvSpPr>
        <p:spPr>
          <a:xfrm>
            <a:off x="2792653" y="2858508"/>
            <a:ext cx="6577990" cy="81935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Course </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ADD PRIMARY KEY (Cno);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0226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非空约束（</a:t>
            </a:r>
            <a:r>
              <a:rPr lang="en-US" altLang="zh-CN" dirty="0"/>
              <a:t>NOT NULL</a:t>
            </a:r>
            <a:r>
              <a:rPr lang="zh-CN" altLang="zh-CN" dirty="0"/>
              <a:t>）指字段的值不能为空。对于使用了非空约束的字段，如果用户在添加数据时没有指定值，数据库系统就会报错</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非</a:t>
            </a:r>
            <a:r>
              <a:rPr lang="zh-CN" altLang="zh-CN" dirty="0"/>
              <a:t>空约束可以通过“</a:t>
            </a:r>
            <a:r>
              <a:rPr lang="en-US" altLang="zh-CN" dirty="0"/>
              <a:t>CREATE TABLE</a:t>
            </a:r>
            <a:r>
              <a:rPr lang="zh-CN" altLang="zh-CN" dirty="0"/>
              <a:t>”语句或“</a:t>
            </a:r>
            <a:r>
              <a:rPr lang="en-US" altLang="zh-CN" dirty="0"/>
              <a:t>ALTER TABLE</a:t>
            </a:r>
            <a:r>
              <a:rPr lang="zh-CN" altLang="zh-CN" dirty="0"/>
              <a:t>”语句实现。通过在表中某个列的定义后加上关键字</a:t>
            </a:r>
            <a:r>
              <a:rPr lang="en-US" altLang="zh-CN" dirty="0"/>
              <a:t>NOT NULL</a:t>
            </a:r>
            <a:r>
              <a:rPr lang="zh-CN" altLang="zh-CN" dirty="0"/>
              <a:t>作为限定词，来约束该列的取值不能为空。</a:t>
            </a:r>
          </a:p>
        </p:txBody>
      </p:sp>
    </p:spTree>
    <p:extLst>
      <p:ext uri="{BB962C8B-B14F-4D97-AF65-F5344CB8AC3E}">
        <p14:creationId xmlns:p14="http://schemas.microsoft.com/office/powerpoint/2010/main" val="353788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）创建表时，设置非空约束</a:t>
            </a:r>
            <a:endParaRPr lang="zh-CN" altLang="zh-CN" dirty="0"/>
          </a:p>
          <a:p>
            <a:pPr algn="just">
              <a:lnSpc>
                <a:spcPct val="150000"/>
              </a:lnSpc>
            </a:pPr>
            <a:r>
              <a:rPr lang="zh-CN" altLang="zh-CN" dirty="0"/>
              <a:t>创建表时可以使用</a:t>
            </a:r>
            <a:r>
              <a:rPr lang="en-US" altLang="zh-CN" dirty="0"/>
              <a:t>NOT NULL</a:t>
            </a:r>
            <a:r>
              <a:rPr lang="zh-CN" altLang="zh-CN" dirty="0"/>
              <a:t>关键字设置非空约束，具体的语法规则如下：</a:t>
            </a:r>
          </a:p>
        </p:txBody>
      </p:sp>
      <p:sp>
        <p:nvSpPr>
          <p:cNvPr id="8" name="矩形 7"/>
          <p:cNvSpPr/>
          <p:nvPr/>
        </p:nvSpPr>
        <p:spPr>
          <a:xfrm>
            <a:off x="3129681" y="2976423"/>
            <a:ext cx="5399405" cy="592759"/>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NOT NULL;</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5474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4-17</a:t>
            </a:r>
            <a:r>
              <a:rPr lang="zh-CN" altLang="zh-CN" b="1" dirty="0"/>
              <a:t>】：</a:t>
            </a:r>
            <a:r>
              <a:rPr lang="zh-CN" altLang="zh-CN" dirty="0"/>
              <a:t>在数据库“</a:t>
            </a:r>
            <a:r>
              <a:rPr lang="en-US" altLang="zh-CN" dirty="0" err="1"/>
              <a:t>EduSys</a:t>
            </a:r>
            <a:r>
              <a:rPr lang="zh-CN" altLang="zh-CN" dirty="0"/>
              <a:t>”中，创建学生信息表“</a:t>
            </a:r>
            <a:r>
              <a:rPr lang="en-US" altLang="zh-CN" dirty="0"/>
              <a:t>Student</a:t>
            </a:r>
            <a:r>
              <a:rPr lang="zh-CN" altLang="zh-CN" dirty="0"/>
              <a:t>”，表中各字段的名称和数据类型如表</a:t>
            </a:r>
            <a:r>
              <a:rPr lang="en-US" altLang="zh-CN" dirty="0"/>
              <a:t>4-1</a:t>
            </a:r>
            <a:r>
              <a:rPr lang="zh-CN" altLang="zh-CN" dirty="0"/>
              <a:t>所示，要求“</a:t>
            </a:r>
            <a:r>
              <a:rPr lang="en-US" altLang="zh-CN" dirty="0" err="1"/>
              <a:t>Sname</a:t>
            </a:r>
            <a:r>
              <a:rPr lang="zh-CN" altLang="zh-CN" dirty="0"/>
              <a:t>”字段不可以为空值，输入的</a:t>
            </a:r>
            <a:r>
              <a:rPr lang="en-US" altLang="zh-CN" dirty="0"/>
              <a:t>SQL</a:t>
            </a:r>
            <a:r>
              <a:rPr lang="zh-CN" altLang="zh-CN" dirty="0"/>
              <a:t>语句如下：</a:t>
            </a:r>
          </a:p>
        </p:txBody>
      </p:sp>
      <p:sp>
        <p:nvSpPr>
          <p:cNvPr id="9" name="矩形 8"/>
          <p:cNvSpPr/>
          <p:nvPr/>
        </p:nvSpPr>
        <p:spPr>
          <a:xfrm>
            <a:off x="2706755" y="2878638"/>
            <a:ext cx="6749785" cy="335932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CREATE TABLE Student</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Sno char(8) Primary Key,</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Sname varchar(20)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NOT NULL</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Sex char(2),</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Birthday datetime,</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Classno char(4),</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Tel char(11)</a:t>
            </a:r>
            <a:endParaRPr lang="zh-CN" sz="1600" kern="100">
              <a:effectLst/>
              <a:ea typeface="等线" panose="02010600030101010101" pitchFamily="2" charset="-122"/>
              <a:cs typeface="Times New Roman" panose="02020603050405020304" pitchFamily="18" charset="0"/>
            </a:endParaRPr>
          </a:p>
          <a:p>
            <a:pPr indent="266700" algn="l">
              <a:lnSpc>
                <a:spcPct val="11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00372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）修改表时，添加非空约束</a:t>
            </a:r>
            <a:endParaRPr lang="zh-CN" altLang="zh-CN" dirty="0"/>
          </a:p>
          <a:p>
            <a:pPr algn="just">
              <a:lnSpc>
                <a:spcPct val="150000"/>
              </a:lnSpc>
            </a:pPr>
            <a:r>
              <a:rPr lang="zh-CN" altLang="zh-CN" dirty="0"/>
              <a:t>修改表时设置非空约束的语法规则如下：</a:t>
            </a:r>
          </a:p>
        </p:txBody>
      </p:sp>
      <p:sp>
        <p:nvSpPr>
          <p:cNvPr id="9" name="矩形 8"/>
          <p:cNvSpPr/>
          <p:nvPr/>
        </p:nvSpPr>
        <p:spPr>
          <a:xfrm>
            <a:off x="2943837" y="3079114"/>
            <a:ext cx="6275622" cy="126741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CHANGE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304800"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NOT NULL;</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2787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4-18</a:t>
            </a:r>
            <a:r>
              <a:rPr lang="zh-CN" altLang="zh-CN" b="1" dirty="0"/>
              <a:t>】：</a:t>
            </a:r>
            <a:r>
              <a:rPr lang="zh-CN" altLang="zh-CN" dirty="0"/>
              <a:t>在数据库“</a:t>
            </a:r>
            <a:r>
              <a:rPr lang="en-US" altLang="zh-CN" dirty="0" err="1"/>
              <a:t>EduSys</a:t>
            </a:r>
            <a:r>
              <a:rPr lang="zh-CN" altLang="zh-CN" dirty="0"/>
              <a:t>”中，为学生信息表“</a:t>
            </a:r>
            <a:r>
              <a:rPr lang="en-US" altLang="zh-CN" dirty="0"/>
              <a:t>Student</a:t>
            </a:r>
            <a:r>
              <a:rPr lang="zh-CN" altLang="zh-CN" dirty="0"/>
              <a:t>”中的“</a:t>
            </a:r>
            <a:r>
              <a:rPr lang="en-US" altLang="zh-CN" dirty="0"/>
              <a:t>Sex</a:t>
            </a:r>
            <a:r>
              <a:rPr lang="zh-CN" altLang="zh-CN" dirty="0"/>
              <a:t>”字段添加非空约束，输入的</a:t>
            </a:r>
            <a:r>
              <a:rPr lang="en-US" altLang="zh-CN" dirty="0"/>
              <a:t>SQL</a:t>
            </a:r>
            <a:r>
              <a:rPr lang="zh-CN" altLang="zh-CN" dirty="0"/>
              <a:t>语句如下：</a:t>
            </a:r>
          </a:p>
        </p:txBody>
      </p:sp>
      <p:sp>
        <p:nvSpPr>
          <p:cNvPr id="10" name="矩形 9"/>
          <p:cNvSpPr/>
          <p:nvPr/>
        </p:nvSpPr>
        <p:spPr>
          <a:xfrm>
            <a:off x="2882120" y="2961035"/>
            <a:ext cx="6399056" cy="116002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CHANGE COLUMN Sex</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Sex char(2)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NOT NULL</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57894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）删除非空约束</a:t>
            </a:r>
            <a:endParaRPr lang="zh-CN" altLang="zh-CN" dirty="0"/>
          </a:p>
          <a:p>
            <a:pPr algn="just">
              <a:lnSpc>
                <a:spcPct val="150000"/>
              </a:lnSpc>
            </a:pPr>
            <a:r>
              <a:rPr lang="zh-CN" altLang="zh-CN" dirty="0"/>
              <a:t>可以借助修改表命令，删除非空约束，语法规则如下：</a:t>
            </a:r>
          </a:p>
        </p:txBody>
      </p:sp>
      <p:sp>
        <p:nvSpPr>
          <p:cNvPr id="10" name="矩形 9"/>
          <p:cNvSpPr/>
          <p:nvPr/>
        </p:nvSpPr>
        <p:spPr>
          <a:xfrm>
            <a:off x="3046717" y="2938339"/>
            <a:ext cx="6069861" cy="122255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CHANGE COLUMN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NULL;</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3257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2.2 </a:t>
            </a:r>
            <a:r>
              <a:rPr lang="zh-CN" altLang="en-US" sz="2800" b="1" dirty="0" smtClean="0">
                <a:solidFill>
                  <a:srgbClr val="228EB0"/>
                </a:solidFill>
                <a:latin typeface="+mn-ea"/>
              </a:rPr>
              <a:t>非空约束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4-19</a:t>
            </a:r>
            <a:r>
              <a:rPr lang="zh-CN" altLang="zh-CN" b="1" dirty="0"/>
              <a:t>】：</a:t>
            </a:r>
            <a:r>
              <a:rPr lang="zh-CN" altLang="zh-CN" dirty="0"/>
              <a:t>在数据库“</a:t>
            </a:r>
            <a:r>
              <a:rPr lang="en-US" altLang="zh-CN" dirty="0" err="1"/>
              <a:t>EduSys</a:t>
            </a:r>
            <a:r>
              <a:rPr lang="zh-CN" altLang="zh-CN" dirty="0"/>
              <a:t>”中，为学生信息表“</a:t>
            </a:r>
            <a:r>
              <a:rPr lang="en-US" altLang="zh-CN" dirty="0"/>
              <a:t>Student</a:t>
            </a:r>
            <a:r>
              <a:rPr lang="zh-CN" altLang="zh-CN" dirty="0"/>
              <a:t>”中的“</a:t>
            </a:r>
            <a:r>
              <a:rPr lang="en-US" altLang="zh-CN" dirty="0"/>
              <a:t>Sex</a:t>
            </a:r>
            <a:r>
              <a:rPr lang="zh-CN" altLang="zh-CN" dirty="0"/>
              <a:t>”字段修改约束，允许其取空值，输入的</a:t>
            </a:r>
            <a:r>
              <a:rPr lang="en-US" altLang="zh-CN" dirty="0"/>
              <a:t>SQL</a:t>
            </a:r>
            <a:r>
              <a:rPr lang="zh-CN" altLang="zh-CN" dirty="0"/>
              <a:t>语句如下：</a:t>
            </a:r>
          </a:p>
        </p:txBody>
      </p:sp>
      <p:sp>
        <p:nvSpPr>
          <p:cNvPr id="9" name="矩形 8"/>
          <p:cNvSpPr/>
          <p:nvPr/>
        </p:nvSpPr>
        <p:spPr>
          <a:xfrm>
            <a:off x="2907172" y="2961035"/>
            <a:ext cx="6348952" cy="121013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Student</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CHANGE COLUMN Sex</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Sex char(2)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NULL</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0020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唯一约束（</a:t>
            </a:r>
            <a:r>
              <a:rPr lang="en-US" altLang="zh-CN" dirty="0"/>
              <a:t>UNIQUE</a:t>
            </a:r>
            <a:r>
              <a:rPr lang="zh-CN" altLang="zh-CN" dirty="0"/>
              <a:t>）要求该列值唯一，允许为空，但只能出现一个空值</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唯一</a:t>
            </a:r>
            <a:r>
              <a:rPr lang="zh-CN" altLang="zh-CN" dirty="0"/>
              <a:t>约束可以确保一列或者几列不出现重复值。</a:t>
            </a:r>
          </a:p>
        </p:txBody>
      </p:sp>
    </p:spTree>
    <p:extLst>
      <p:ext uri="{BB962C8B-B14F-4D97-AF65-F5344CB8AC3E}">
        <p14:creationId xmlns:p14="http://schemas.microsoft.com/office/powerpoint/2010/main" val="2323142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）创建表时，设置唯一约束</a:t>
            </a:r>
            <a:endParaRPr lang="zh-CN" altLang="zh-CN" dirty="0"/>
          </a:p>
          <a:p>
            <a:pPr algn="just">
              <a:lnSpc>
                <a:spcPct val="150000"/>
              </a:lnSpc>
            </a:pPr>
            <a:r>
              <a:rPr lang="zh-CN" altLang="zh-CN" dirty="0"/>
              <a:t>在定义完列之后，直接使用</a:t>
            </a:r>
            <a:r>
              <a:rPr lang="en-US" altLang="zh-CN" dirty="0"/>
              <a:t>UNIQUE</a:t>
            </a:r>
            <a:r>
              <a:rPr lang="zh-CN" altLang="zh-CN" dirty="0"/>
              <a:t>关键字指定唯一约束，语法规则如下：</a:t>
            </a:r>
          </a:p>
        </p:txBody>
      </p:sp>
      <p:sp>
        <p:nvSpPr>
          <p:cNvPr id="8" name="矩形 7"/>
          <p:cNvSpPr/>
          <p:nvPr/>
        </p:nvSpPr>
        <p:spPr>
          <a:xfrm>
            <a:off x="3183354" y="3038805"/>
            <a:ext cx="5399405" cy="4679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UNIQUE</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4600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532185"/>
            <a:ext cx="10396667" cy="3416320"/>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en-US" altLang="zh-CN" dirty="0" smtClean="0"/>
              <a:t>MySQL</a:t>
            </a:r>
            <a:r>
              <a:rPr lang="zh-CN" altLang="zh-CN" dirty="0"/>
              <a:t>中使用浮点数和定点数来表示小数</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浮点</a:t>
            </a:r>
            <a:r>
              <a:rPr lang="zh-CN" altLang="zh-CN" dirty="0"/>
              <a:t>类型有两种，分别是单精度浮点数（</a:t>
            </a:r>
            <a:r>
              <a:rPr lang="en-US" altLang="zh-CN" dirty="0"/>
              <a:t>FLOAT</a:t>
            </a:r>
            <a:r>
              <a:rPr lang="zh-CN" altLang="zh-CN" dirty="0"/>
              <a:t>）和双精度浮点数（</a:t>
            </a:r>
            <a:r>
              <a:rPr lang="en-US" altLang="zh-CN" dirty="0"/>
              <a:t>DOUBLE</a:t>
            </a:r>
            <a:r>
              <a:rPr lang="zh-CN" altLang="zh-CN" dirty="0"/>
              <a:t>）；定点数类型有一种，是</a:t>
            </a:r>
            <a:r>
              <a:rPr lang="en-US" altLang="zh-CN" dirty="0"/>
              <a:t>DECIMAL</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浮点数</a:t>
            </a:r>
            <a:r>
              <a:rPr lang="zh-CN" altLang="zh-CN" dirty="0"/>
              <a:t>类型和定点数类型都可以用（</a:t>
            </a:r>
            <a:r>
              <a:rPr lang="en-US" altLang="zh-CN" dirty="0"/>
              <a:t>M,D</a:t>
            </a:r>
            <a:r>
              <a:rPr lang="zh-CN" altLang="zh-CN" dirty="0"/>
              <a:t>）来表示，其中</a:t>
            </a:r>
            <a:r>
              <a:rPr lang="en-US" altLang="zh-CN" dirty="0"/>
              <a:t>M</a:t>
            </a:r>
            <a:r>
              <a:rPr lang="zh-CN" altLang="zh-CN" dirty="0"/>
              <a:t>称为精度，表示总共的位数；</a:t>
            </a:r>
            <a:r>
              <a:rPr lang="en-US" altLang="zh-CN" dirty="0"/>
              <a:t>D</a:t>
            </a:r>
            <a:r>
              <a:rPr lang="zh-CN" altLang="zh-CN" dirty="0"/>
              <a:t>称为标度，表示小数位数</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浮点数</a:t>
            </a:r>
            <a:r>
              <a:rPr lang="zh-CN" altLang="zh-CN" dirty="0"/>
              <a:t>类型的取值范围为</a:t>
            </a:r>
            <a:r>
              <a:rPr lang="en-US" altLang="zh-CN" dirty="0"/>
              <a:t>M</a:t>
            </a:r>
            <a:r>
              <a:rPr lang="zh-CN" altLang="zh-CN" dirty="0"/>
              <a:t>（</a:t>
            </a:r>
            <a:r>
              <a:rPr lang="en-US" altLang="zh-CN" dirty="0"/>
              <a:t>1</a:t>
            </a:r>
            <a:r>
              <a:rPr lang="zh-CN" altLang="zh-CN" dirty="0"/>
              <a:t>～</a:t>
            </a:r>
            <a:r>
              <a:rPr lang="en-US" altLang="zh-CN" dirty="0"/>
              <a:t>255</a:t>
            </a:r>
            <a:r>
              <a:rPr lang="zh-CN" altLang="zh-CN" dirty="0"/>
              <a:t>）和</a:t>
            </a:r>
            <a:r>
              <a:rPr lang="en-US" altLang="zh-CN" dirty="0"/>
              <a:t>D</a:t>
            </a:r>
            <a:r>
              <a:rPr lang="zh-CN" altLang="zh-CN" dirty="0"/>
              <a:t>（</a:t>
            </a:r>
            <a:r>
              <a:rPr lang="en-US" altLang="zh-CN" dirty="0"/>
              <a:t>1</a:t>
            </a:r>
            <a:r>
              <a:rPr lang="zh-CN" altLang="zh-CN" dirty="0"/>
              <a:t>～</a:t>
            </a:r>
            <a:r>
              <a:rPr lang="en-US" altLang="zh-CN" dirty="0"/>
              <a:t>30</a:t>
            </a:r>
            <a:r>
              <a:rPr lang="zh-CN" altLang="zh-CN" dirty="0"/>
              <a:t>，且不能大于</a:t>
            </a:r>
            <a:r>
              <a:rPr lang="en-US" altLang="zh-CN" dirty="0"/>
              <a:t>M-2</a:t>
            </a:r>
            <a:r>
              <a:rPr lang="zh-CN" altLang="zh-CN" dirty="0"/>
              <a:t>），</a:t>
            </a:r>
            <a:r>
              <a:rPr lang="en-US" altLang="zh-CN" dirty="0"/>
              <a:t>M</a:t>
            </a:r>
            <a:r>
              <a:rPr lang="zh-CN" altLang="zh-CN" dirty="0"/>
              <a:t>和</a:t>
            </a:r>
            <a:r>
              <a:rPr lang="en-US" altLang="zh-CN" dirty="0"/>
              <a:t>D</a:t>
            </a:r>
            <a:r>
              <a:rPr lang="zh-CN" altLang="zh-CN" dirty="0"/>
              <a:t>在</a:t>
            </a:r>
            <a:r>
              <a:rPr lang="en-US" altLang="zh-CN" dirty="0"/>
              <a:t>FLOAT</a:t>
            </a:r>
            <a:r>
              <a:rPr lang="zh-CN" altLang="zh-CN" dirty="0"/>
              <a:t>和</a:t>
            </a:r>
            <a:r>
              <a:rPr lang="en-US" altLang="zh-CN" dirty="0"/>
              <a:t>DOUBLE</a:t>
            </a:r>
            <a:r>
              <a:rPr lang="zh-CN" altLang="zh-CN" dirty="0"/>
              <a:t>中是可选的，默认</a:t>
            </a:r>
            <a:r>
              <a:rPr lang="en-US" altLang="zh-CN" dirty="0"/>
              <a:t>FLOAT</a:t>
            </a:r>
            <a:r>
              <a:rPr lang="zh-CN" altLang="zh-CN" dirty="0"/>
              <a:t>和</a:t>
            </a:r>
            <a:r>
              <a:rPr lang="en-US" altLang="zh-CN" dirty="0"/>
              <a:t>DOUBLE</a:t>
            </a:r>
            <a:r>
              <a:rPr lang="zh-CN" altLang="zh-CN" dirty="0"/>
              <a:t>类型将被保存为硬件所支持的最大精度</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定点数</a:t>
            </a:r>
            <a:r>
              <a:rPr lang="zh-CN" altLang="zh-CN" dirty="0"/>
              <a:t>类型的取值范围为</a:t>
            </a:r>
            <a:r>
              <a:rPr lang="en-US" altLang="zh-CN" dirty="0"/>
              <a:t>M</a:t>
            </a:r>
            <a:r>
              <a:rPr lang="zh-CN" altLang="zh-CN" dirty="0"/>
              <a:t>（</a:t>
            </a:r>
            <a:r>
              <a:rPr lang="en-US" altLang="zh-CN" dirty="0"/>
              <a:t>1</a:t>
            </a:r>
            <a:r>
              <a:rPr lang="zh-CN" altLang="zh-CN" dirty="0"/>
              <a:t>～</a:t>
            </a:r>
            <a:r>
              <a:rPr lang="en-US" altLang="zh-CN" dirty="0"/>
              <a:t>65</a:t>
            </a:r>
            <a:r>
              <a:rPr lang="zh-CN" altLang="zh-CN" dirty="0"/>
              <a:t>）和</a:t>
            </a:r>
            <a:r>
              <a:rPr lang="en-US" altLang="zh-CN" dirty="0"/>
              <a:t>D</a:t>
            </a:r>
            <a:r>
              <a:rPr lang="zh-CN" altLang="zh-CN" dirty="0"/>
              <a:t>（</a:t>
            </a:r>
            <a:r>
              <a:rPr lang="en-US" altLang="zh-CN" dirty="0"/>
              <a:t>1</a:t>
            </a:r>
            <a:r>
              <a:rPr lang="zh-CN" altLang="zh-CN" dirty="0"/>
              <a:t>～</a:t>
            </a:r>
            <a:r>
              <a:rPr lang="en-US" altLang="zh-CN" dirty="0"/>
              <a:t>30</a:t>
            </a:r>
            <a:r>
              <a:rPr lang="zh-CN" altLang="zh-CN" dirty="0"/>
              <a:t>），</a:t>
            </a:r>
            <a:r>
              <a:rPr lang="en-US" altLang="zh-CN" dirty="0"/>
              <a:t>DECIMAL</a:t>
            </a:r>
            <a:r>
              <a:rPr lang="zh-CN" altLang="zh-CN" dirty="0"/>
              <a:t>的默认</a:t>
            </a:r>
            <a:r>
              <a:rPr lang="en-US" altLang="zh-CN" dirty="0"/>
              <a:t>M</a:t>
            </a:r>
            <a:r>
              <a:rPr lang="zh-CN" altLang="zh-CN" dirty="0"/>
              <a:t>值为</a:t>
            </a:r>
            <a:r>
              <a:rPr lang="en-US" altLang="zh-CN" dirty="0"/>
              <a:t>10</a:t>
            </a:r>
            <a:r>
              <a:rPr lang="zh-CN" altLang="zh-CN" dirty="0"/>
              <a:t>、</a:t>
            </a:r>
            <a:r>
              <a:rPr lang="en-US" altLang="zh-CN" dirty="0"/>
              <a:t>D</a:t>
            </a:r>
            <a:r>
              <a:rPr lang="zh-CN" altLang="zh-CN" dirty="0"/>
              <a:t>值为</a:t>
            </a:r>
            <a:r>
              <a:rPr lang="en-US" altLang="zh-CN" dirty="0"/>
              <a:t>0</a:t>
            </a:r>
            <a:r>
              <a:rPr lang="zh-CN" altLang="zh-CN" dirty="0"/>
              <a:t>。</a:t>
            </a:r>
            <a:endParaRPr lang="zh-CN" altLang="en-US"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小数类型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20668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53540"/>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4-20</a:t>
            </a:r>
            <a:r>
              <a:rPr lang="zh-CN" altLang="zh-CN" b="1" dirty="0"/>
              <a:t>】：</a:t>
            </a:r>
            <a:r>
              <a:rPr lang="zh-CN" altLang="zh-CN" dirty="0"/>
              <a:t>在数据库“</a:t>
            </a:r>
            <a:r>
              <a:rPr lang="en-US" altLang="zh-CN" dirty="0" err="1"/>
              <a:t>EduSys</a:t>
            </a:r>
            <a:r>
              <a:rPr lang="zh-CN" altLang="zh-CN" dirty="0"/>
              <a:t>”中，创建学生信息表“</a:t>
            </a:r>
            <a:r>
              <a:rPr lang="en-US" altLang="zh-CN" dirty="0"/>
              <a:t>Student</a:t>
            </a:r>
            <a:r>
              <a:rPr lang="zh-CN" altLang="zh-CN" dirty="0"/>
              <a:t>”，表中各字段的名称和数据类型如表</a:t>
            </a:r>
            <a:r>
              <a:rPr lang="en-US" altLang="zh-CN" dirty="0"/>
              <a:t>4-1</a:t>
            </a:r>
            <a:r>
              <a:rPr lang="zh-CN" altLang="zh-CN" dirty="0"/>
              <a:t>所示，要求“</a:t>
            </a:r>
            <a:r>
              <a:rPr lang="en-US" altLang="zh-CN" dirty="0"/>
              <a:t>Tel</a:t>
            </a:r>
            <a:r>
              <a:rPr lang="zh-CN" altLang="zh-CN" dirty="0"/>
              <a:t>”字段值唯一，输入的</a:t>
            </a:r>
            <a:r>
              <a:rPr lang="en-US" altLang="zh-CN" dirty="0"/>
              <a:t>SQL</a:t>
            </a:r>
            <a:r>
              <a:rPr lang="zh-CN" altLang="zh-CN" dirty="0"/>
              <a:t>语句如下：</a:t>
            </a:r>
          </a:p>
        </p:txBody>
      </p:sp>
      <p:sp>
        <p:nvSpPr>
          <p:cNvPr id="9" name="矩形 8"/>
          <p:cNvSpPr/>
          <p:nvPr/>
        </p:nvSpPr>
        <p:spPr>
          <a:xfrm>
            <a:off x="2563457" y="2709886"/>
            <a:ext cx="7036381" cy="373144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CREATE TABLE Student</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Sno char(8) Primary Key,</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Sname varchar(20) NOT NULL,</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Sex char(2),</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Birthday datetime,</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Classno char(4),</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Tel char(11)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UNIQUE</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7749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）修改表时，添加唯一约束</a:t>
            </a:r>
            <a:endParaRPr lang="zh-CN" altLang="zh-CN" dirty="0"/>
          </a:p>
          <a:p>
            <a:pPr algn="just">
              <a:lnSpc>
                <a:spcPct val="150000"/>
              </a:lnSpc>
            </a:pPr>
            <a:r>
              <a:rPr lang="zh-CN" altLang="zh-CN" dirty="0"/>
              <a:t>在修改表时添加唯一约束，其语法格式为：</a:t>
            </a:r>
          </a:p>
        </p:txBody>
      </p:sp>
      <p:sp>
        <p:nvSpPr>
          <p:cNvPr id="9" name="矩形 8"/>
          <p:cNvSpPr/>
          <p:nvPr/>
        </p:nvSpPr>
        <p:spPr>
          <a:xfrm>
            <a:off x="2537654" y="2990940"/>
            <a:ext cx="7087987" cy="85832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607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dirty="0">
              <a:effectLst/>
              <a:ea typeface="等线" panose="02010600030101010101" pitchFamily="2" charset="-122"/>
              <a:cs typeface="Times New Roman" panose="02020603050405020304" pitchFamily="18" charset="0"/>
            </a:endParaRPr>
          </a:p>
          <a:p>
            <a:pPr indent="30607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ADD CONSTRAINT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唯一约束名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UNIQUE(&lt;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0814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4-21</a:t>
            </a:r>
            <a:r>
              <a:rPr lang="zh-CN" altLang="zh-CN" b="1" dirty="0"/>
              <a:t>】：</a:t>
            </a:r>
            <a:r>
              <a:rPr lang="zh-CN" altLang="zh-CN" dirty="0"/>
              <a:t>在数据库“</a:t>
            </a:r>
            <a:r>
              <a:rPr lang="en-US" altLang="zh-CN" dirty="0" err="1"/>
              <a:t>EduSys</a:t>
            </a:r>
            <a:r>
              <a:rPr lang="zh-CN" altLang="zh-CN" dirty="0"/>
              <a:t>”中，为课程信息表“</a:t>
            </a:r>
            <a:r>
              <a:rPr lang="en-US" altLang="zh-CN" dirty="0"/>
              <a:t>Course</a:t>
            </a:r>
            <a:r>
              <a:rPr lang="zh-CN" altLang="zh-CN" dirty="0"/>
              <a:t>”中的“</a:t>
            </a:r>
            <a:r>
              <a:rPr lang="en-US" altLang="zh-CN" dirty="0" err="1"/>
              <a:t>Cname</a:t>
            </a:r>
            <a:r>
              <a:rPr lang="zh-CN" altLang="zh-CN" dirty="0"/>
              <a:t>”字段添加唯一性约束，输入的</a:t>
            </a:r>
            <a:r>
              <a:rPr lang="en-US" altLang="zh-CN" dirty="0"/>
              <a:t>SQL</a:t>
            </a:r>
            <a:r>
              <a:rPr lang="zh-CN" altLang="zh-CN" dirty="0"/>
              <a:t>语句如下：</a:t>
            </a:r>
          </a:p>
        </p:txBody>
      </p:sp>
      <p:sp>
        <p:nvSpPr>
          <p:cNvPr id="10" name="矩形 9"/>
          <p:cNvSpPr/>
          <p:nvPr/>
        </p:nvSpPr>
        <p:spPr>
          <a:xfrm>
            <a:off x="2381688" y="3001669"/>
            <a:ext cx="7325982" cy="98609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ADD CONSTRAINT Unique_Cname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UNIQUE(Cname)</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67183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）删除唯一性约束</a:t>
            </a:r>
            <a:endParaRPr lang="zh-CN" altLang="zh-CN" dirty="0"/>
          </a:p>
          <a:p>
            <a:pPr algn="just">
              <a:lnSpc>
                <a:spcPct val="150000"/>
              </a:lnSpc>
            </a:pPr>
            <a:r>
              <a:rPr lang="zh-CN" altLang="zh-CN" dirty="0"/>
              <a:t>在</a:t>
            </a:r>
            <a:r>
              <a:rPr lang="en-US" altLang="zh-CN" dirty="0"/>
              <a:t>MySQL</a:t>
            </a:r>
            <a:r>
              <a:rPr lang="zh-CN" altLang="zh-CN" dirty="0"/>
              <a:t>中删除唯一约束的语法格式如下：</a:t>
            </a:r>
          </a:p>
        </p:txBody>
      </p:sp>
      <p:sp>
        <p:nvSpPr>
          <p:cNvPr id="10" name="矩形 9"/>
          <p:cNvSpPr/>
          <p:nvPr/>
        </p:nvSpPr>
        <p:spPr>
          <a:xfrm>
            <a:off x="3151429" y="2925827"/>
            <a:ext cx="5860437" cy="693951"/>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DROP INDEX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唯一约束名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65608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2.3 </a:t>
            </a:r>
            <a:r>
              <a:rPr lang="zh-CN" altLang="en-US" sz="2800" b="1" dirty="0" smtClean="0">
                <a:solidFill>
                  <a:srgbClr val="228EB0"/>
                </a:solidFill>
                <a:latin typeface="+mn-ea"/>
              </a:rPr>
              <a:t>唯一性约束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smtClean="0"/>
              <a:t>【实例</a:t>
            </a:r>
            <a:r>
              <a:rPr lang="en-US" altLang="zh-CN" b="1" dirty="0"/>
              <a:t>4-22</a:t>
            </a:r>
            <a:r>
              <a:rPr lang="zh-CN" altLang="zh-CN" b="1" dirty="0"/>
              <a:t>】：</a:t>
            </a:r>
            <a:r>
              <a:rPr lang="zh-CN" altLang="zh-CN" dirty="0"/>
              <a:t>在数据库“</a:t>
            </a:r>
            <a:r>
              <a:rPr lang="en-US" altLang="zh-CN" dirty="0" err="1"/>
              <a:t>EduSys</a:t>
            </a:r>
            <a:r>
              <a:rPr lang="zh-CN" altLang="zh-CN" dirty="0"/>
              <a:t>”中，将课程信息表“</a:t>
            </a:r>
            <a:r>
              <a:rPr lang="en-US" altLang="zh-CN" dirty="0"/>
              <a:t>Course</a:t>
            </a:r>
            <a:r>
              <a:rPr lang="zh-CN" altLang="zh-CN" dirty="0"/>
              <a:t>”中的“</a:t>
            </a:r>
            <a:r>
              <a:rPr lang="en-US" altLang="zh-CN" dirty="0" err="1"/>
              <a:t>Cname</a:t>
            </a:r>
            <a:r>
              <a:rPr lang="zh-CN" altLang="zh-CN" dirty="0"/>
              <a:t>”字段的唯一性约束删除，输入的</a:t>
            </a:r>
            <a:r>
              <a:rPr lang="en-US" altLang="zh-CN" dirty="0"/>
              <a:t>SQL</a:t>
            </a:r>
            <a:r>
              <a:rPr lang="zh-CN" altLang="zh-CN" dirty="0"/>
              <a:t>语句如下：</a:t>
            </a:r>
          </a:p>
        </p:txBody>
      </p:sp>
      <p:sp>
        <p:nvSpPr>
          <p:cNvPr id="9" name="矩形 8"/>
          <p:cNvSpPr/>
          <p:nvPr/>
        </p:nvSpPr>
        <p:spPr>
          <a:xfrm>
            <a:off x="2895256" y="3079114"/>
            <a:ext cx="6348952" cy="89163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ALTER TABLE Course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DROP CONSTRAINT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Unique_Cname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83972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默认值约束（</a:t>
            </a:r>
            <a:r>
              <a:rPr lang="en-US" altLang="zh-CN" dirty="0"/>
              <a:t>DEFAULT</a:t>
            </a:r>
            <a:r>
              <a:rPr lang="zh-CN" altLang="zh-CN" dirty="0"/>
              <a:t>）用来指定某列的默认值</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例如</a:t>
            </a:r>
            <a:r>
              <a:rPr lang="zh-CN" altLang="en-US" dirty="0" smtClean="0"/>
              <a:t>：</a:t>
            </a:r>
            <a:r>
              <a:rPr lang="zh-CN" altLang="zh-CN" dirty="0" smtClean="0"/>
              <a:t>学生</a:t>
            </a:r>
            <a:r>
              <a:rPr lang="zh-CN" altLang="zh-CN" dirty="0"/>
              <a:t>中男性同学较多时，性别就可以设置默认值“男”。如果插入一条新的记录时没有为这个字段赋值，那么系统会自动为这个字段赋值为“男”。</a:t>
            </a:r>
          </a:p>
        </p:txBody>
      </p:sp>
    </p:spTree>
    <p:extLst>
      <p:ext uri="{BB962C8B-B14F-4D97-AF65-F5344CB8AC3E}">
        <p14:creationId xmlns:p14="http://schemas.microsoft.com/office/powerpoint/2010/main" val="2775942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）创建表时，设置默认值约束</a:t>
            </a:r>
            <a:endParaRPr lang="zh-CN" altLang="zh-CN" dirty="0"/>
          </a:p>
          <a:p>
            <a:pPr algn="just">
              <a:lnSpc>
                <a:spcPct val="150000"/>
              </a:lnSpc>
            </a:pPr>
            <a:r>
              <a:rPr lang="zh-CN" altLang="zh-CN" dirty="0"/>
              <a:t>创建表时可以使用</a:t>
            </a:r>
            <a:r>
              <a:rPr lang="en-US" altLang="zh-CN" dirty="0"/>
              <a:t>DEFAULT</a:t>
            </a:r>
            <a:r>
              <a:rPr lang="zh-CN" altLang="zh-CN" dirty="0"/>
              <a:t>关键字设置默认值约束，具体的语法规则如下：</a:t>
            </a:r>
          </a:p>
        </p:txBody>
      </p:sp>
      <p:sp>
        <p:nvSpPr>
          <p:cNvPr id="8" name="矩形 7"/>
          <p:cNvSpPr/>
          <p:nvPr/>
        </p:nvSpPr>
        <p:spPr>
          <a:xfrm>
            <a:off x="3070621" y="2969668"/>
            <a:ext cx="5885489" cy="606269"/>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304800"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DEFAULT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默认值</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9953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6" y="1532185"/>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4-23</a:t>
            </a:r>
            <a:r>
              <a:rPr lang="zh-CN" altLang="zh-CN" b="1" dirty="0"/>
              <a:t>】：</a:t>
            </a:r>
            <a:r>
              <a:rPr lang="zh-CN" altLang="zh-CN" dirty="0"/>
              <a:t>在数据库“</a:t>
            </a:r>
            <a:r>
              <a:rPr lang="en-US" altLang="zh-CN" dirty="0" err="1"/>
              <a:t>EduSys</a:t>
            </a:r>
            <a:r>
              <a:rPr lang="zh-CN" altLang="zh-CN" dirty="0"/>
              <a:t>”中，创建学生信息表“</a:t>
            </a:r>
            <a:r>
              <a:rPr lang="en-US" altLang="zh-CN" dirty="0"/>
              <a:t>Student</a:t>
            </a:r>
            <a:r>
              <a:rPr lang="zh-CN" altLang="zh-CN" dirty="0"/>
              <a:t>”，表中各字段的名称和数据类型如表</a:t>
            </a:r>
            <a:r>
              <a:rPr lang="en-US" altLang="zh-CN" dirty="0"/>
              <a:t>4-1</a:t>
            </a:r>
            <a:r>
              <a:rPr lang="zh-CN" altLang="zh-CN" dirty="0"/>
              <a:t>所示，要求“</a:t>
            </a:r>
            <a:r>
              <a:rPr lang="en-US" altLang="zh-CN" dirty="0"/>
              <a:t>Sex</a:t>
            </a:r>
            <a:r>
              <a:rPr lang="zh-CN" altLang="zh-CN" dirty="0"/>
              <a:t>”字段设置默认值“男”，输入的</a:t>
            </a:r>
            <a:r>
              <a:rPr lang="en-US" altLang="zh-CN" dirty="0"/>
              <a:t>SQL</a:t>
            </a:r>
            <a:r>
              <a:rPr lang="zh-CN" altLang="zh-CN" dirty="0"/>
              <a:t>语句如下：</a:t>
            </a:r>
          </a:p>
        </p:txBody>
      </p:sp>
      <p:sp>
        <p:nvSpPr>
          <p:cNvPr id="9" name="矩形 8"/>
          <p:cNvSpPr/>
          <p:nvPr/>
        </p:nvSpPr>
        <p:spPr>
          <a:xfrm>
            <a:off x="2392689" y="2605720"/>
            <a:ext cx="7377913" cy="359420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CREATE TABLE Student</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char(8) Primary Key,</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varchar(20) NOT NULL,</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Sex char(2)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DEFAULT '</a:t>
            </a:r>
            <a:r>
              <a:rPr lang="zh-CN" sz="1600" b="1" kern="0" dirty="0">
                <a:effectLst/>
                <a:latin typeface="Times New Roman" panose="02020603050405020304" pitchFamily="18" charset="0"/>
                <a:ea typeface="宋体" panose="02010600030101010101" pitchFamily="2" charset="-122"/>
                <a:cs typeface="Times New Roman" panose="02020603050405020304" pitchFamily="18" charset="0"/>
              </a:rPr>
              <a:t>男</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Native varchar(30),</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Birthday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datetime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Major varchar(20),</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char(4),</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Tel char(11) UNIQUE</a:t>
            </a:r>
            <a:endParaRPr lang="zh-CN" sz="1600" kern="100" dirty="0">
              <a:effectLst/>
              <a:ea typeface="等线" panose="02010600030101010101" pitchFamily="2" charset="-122"/>
              <a:cs typeface="Times New Roman" panose="02020603050405020304" pitchFamily="18" charset="0"/>
            </a:endParaRPr>
          </a:p>
          <a:p>
            <a:pPr indent="266700" algn="l">
              <a:lnSpc>
                <a:spcPct val="12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48052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）修改表时，添加默认值约束</a:t>
            </a:r>
            <a:endParaRPr lang="zh-CN" altLang="zh-CN" dirty="0"/>
          </a:p>
          <a:p>
            <a:pPr algn="just">
              <a:lnSpc>
                <a:spcPct val="150000"/>
              </a:lnSpc>
            </a:pPr>
            <a:r>
              <a:rPr lang="zh-CN" altLang="zh-CN" dirty="0"/>
              <a:t>修改表时添加默认值约束的语法规则如下：</a:t>
            </a:r>
          </a:p>
        </p:txBody>
      </p:sp>
      <p:sp>
        <p:nvSpPr>
          <p:cNvPr id="9" name="矩形 8"/>
          <p:cNvSpPr/>
          <p:nvPr/>
        </p:nvSpPr>
        <p:spPr>
          <a:xfrm>
            <a:off x="2644736" y="2984491"/>
            <a:ext cx="6762311" cy="128688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CHANGE COLUMN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a:effectLst/>
              <a:ea typeface="等线" panose="02010600030101010101" pitchFamily="2" charset="-122"/>
              <a:cs typeface="Times New Roman" panose="02020603050405020304" pitchFamily="18" charset="0"/>
            </a:endParaRPr>
          </a:p>
          <a:p>
            <a:pPr indent="3048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DEFAULT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默认值</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7498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4-24</a:t>
            </a:r>
            <a:r>
              <a:rPr lang="zh-CN" altLang="zh-CN" b="1" dirty="0"/>
              <a:t>】：</a:t>
            </a:r>
            <a:r>
              <a:rPr lang="zh-CN" altLang="zh-CN" dirty="0"/>
              <a:t>在数据库“</a:t>
            </a:r>
            <a:r>
              <a:rPr lang="en-US" altLang="zh-CN" dirty="0" err="1"/>
              <a:t>EduSys</a:t>
            </a:r>
            <a:r>
              <a:rPr lang="zh-CN" altLang="zh-CN" dirty="0"/>
              <a:t>”中，为课程信息表“</a:t>
            </a:r>
            <a:r>
              <a:rPr lang="en-US" altLang="zh-CN" dirty="0"/>
              <a:t>Course</a:t>
            </a:r>
            <a:r>
              <a:rPr lang="zh-CN" altLang="zh-CN" dirty="0"/>
              <a:t>”中的“</a:t>
            </a:r>
            <a:r>
              <a:rPr lang="en-US" altLang="zh-CN" dirty="0"/>
              <a:t>Hours</a:t>
            </a:r>
            <a:r>
              <a:rPr lang="zh-CN" altLang="zh-CN" dirty="0"/>
              <a:t>”字段添加默认值为“</a:t>
            </a:r>
            <a:r>
              <a:rPr lang="en-US" altLang="zh-CN" dirty="0"/>
              <a:t>64</a:t>
            </a:r>
            <a:r>
              <a:rPr lang="zh-CN" altLang="zh-CN" dirty="0"/>
              <a:t>”，输入的</a:t>
            </a:r>
            <a:r>
              <a:rPr lang="en-US" altLang="zh-CN" dirty="0"/>
              <a:t>SQL</a:t>
            </a:r>
            <a:r>
              <a:rPr lang="zh-CN" altLang="zh-CN" dirty="0"/>
              <a:t>语句如下：</a:t>
            </a:r>
          </a:p>
        </p:txBody>
      </p:sp>
      <p:sp>
        <p:nvSpPr>
          <p:cNvPr id="10" name="矩形 9"/>
          <p:cNvSpPr/>
          <p:nvPr/>
        </p:nvSpPr>
        <p:spPr>
          <a:xfrm>
            <a:off x="2882730" y="2985309"/>
            <a:ext cx="6211166" cy="128606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CHANGE COLUMN Hours </a:t>
            </a:r>
            <a:endParaRPr lang="zh-CN" sz="1600" kern="100">
              <a:effectLst/>
              <a:ea typeface="等线" panose="02010600030101010101" pitchFamily="2" charset="-122"/>
              <a:cs typeface="Times New Roman" panose="02020603050405020304" pitchFamily="18" charset="0"/>
            </a:endParaRPr>
          </a:p>
          <a:p>
            <a:pPr indent="56896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Hours tinyint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DEFAULT 64</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09604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小数类型</a:t>
            </a:r>
            <a:endParaRPr lang="zh-CN" altLang="en-US" sz="2800" b="1" dirty="0">
              <a:solidFill>
                <a:srgbClr val="228EB0"/>
              </a:solidFill>
              <a:latin typeface="+mn-ea"/>
            </a:endParaRPr>
          </a:p>
        </p:txBody>
      </p:sp>
      <p:graphicFrame>
        <p:nvGraphicFramePr>
          <p:cNvPr id="10" name="表格 9"/>
          <p:cNvGraphicFramePr>
            <a:graphicFrameLocks noGrp="1"/>
          </p:cNvGraphicFramePr>
          <p:nvPr>
            <p:extLst>
              <p:ext uri="{D42A27DB-BD31-4B8C-83A1-F6EECF244321}">
                <p14:modId xmlns:p14="http://schemas.microsoft.com/office/powerpoint/2010/main" val="1748921687"/>
              </p:ext>
            </p:extLst>
          </p:nvPr>
        </p:nvGraphicFramePr>
        <p:xfrm>
          <a:off x="1896722" y="2836564"/>
          <a:ext cx="8394546" cy="1571048"/>
        </p:xfrm>
        <a:graphic>
          <a:graphicData uri="http://schemas.openxmlformats.org/drawingml/2006/table">
            <a:tbl>
              <a:tblPr firstRow="1" firstCol="1" bandRow="1">
                <a:tableStyleId>{5C22544A-7EE6-4342-B048-85BDC9FD1C3A}</a:tableStyleId>
              </a:tblPr>
              <a:tblGrid>
                <a:gridCol w="2860861">
                  <a:extLst>
                    <a:ext uri="{9D8B030D-6E8A-4147-A177-3AD203B41FA5}">
                      <a16:colId xmlns:a16="http://schemas.microsoft.com/office/drawing/2014/main" val="1418874468"/>
                    </a:ext>
                  </a:extLst>
                </a:gridCol>
                <a:gridCol w="3184891">
                  <a:extLst>
                    <a:ext uri="{9D8B030D-6E8A-4147-A177-3AD203B41FA5}">
                      <a16:colId xmlns:a16="http://schemas.microsoft.com/office/drawing/2014/main" val="3840876286"/>
                    </a:ext>
                  </a:extLst>
                </a:gridCol>
                <a:gridCol w="2348794">
                  <a:extLst>
                    <a:ext uri="{9D8B030D-6E8A-4147-A177-3AD203B41FA5}">
                      <a16:colId xmlns:a16="http://schemas.microsoft.com/office/drawing/2014/main" val="2879309648"/>
                    </a:ext>
                  </a:extLst>
                </a:gridCol>
              </a:tblGrid>
              <a:tr h="392762">
                <a:tc>
                  <a:txBody>
                    <a:bodyPr/>
                    <a:lstStyle/>
                    <a:p>
                      <a:pPr algn="ctr">
                        <a:lnSpc>
                          <a:spcPct val="150000"/>
                        </a:lnSpc>
                        <a:spcAft>
                          <a:spcPts val="0"/>
                        </a:spcAft>
                      </a:pPr>
                      <a:r>
                        <a:rPr lang="zh-CN" sz="1600" kern="0">
                          <a:effectLst/>
                        </a:rPr>
                        <a:t>类型名称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说明</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存储需求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98600072"/>
                  </a:ext>
                </a:extLst>
              </a:tr>
              <a:tr h="392762">
                <a:tc>
                  <a:txBody>
                    <a:bodyPr/>
                    <a:lstStyle/>
                    <a:p>
                      <a:pPr algn="ctr">
                        <a:lnSpc>
                          <a:spcPct val="150000"/>
                        </a:lnSpc>
                        <a:spcAft>
                          <a:spcPts val="0"/>
                        </a:spcAft>
                      </a:pPr>
                      <a:r>
                        <a:rPr lang="en-US" sz="1600" kern="0">
                          <a:effectLst/>
                        </a:rPr>
                        <a:t>FLOAT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单精度浮点数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4</a:t>
                      </a:r>
                      <a:r>
                        <a:rPr lang="zh-CN" sz="1600" kern="0">
                          <a:effectLst/>
                        </a:rPr>
                        <a:t>个字节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31397697"/>
                  </a:ext>
                </a:extLst>
              </a:tr>
              <a:tr h="392762">
                <a:tc>
                  <a:txBody>
                    <a:bodyPr/>
                    <a:lstStyle/>
                    <a:p>
                      <a:pPr algn="ctr">
                        <a:lnSpc>
                          <a:spcPct val="150000"/>
                        </a:lnSpc>
                        <a:spcAft>
                          <a:spcPts val="0"/>
                        </a:spcAft>
                      </a:pPr>
                      <a:r>
                        <a:rPr lang="en-US" sz="1600" kern="0">
                          <a:effectLst/>
                        </a:rPr>
                        <a:t>DOUBLE</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a:effectLst/>
                        </a:rPr>
                        <a:t>双精度浮点数</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a:effectLst/>
                        </a:rPr>
                        <a:t>8</a:t>
                      </a:r>
                      <a:r>
                        <a:rPr lang="zh-CN" sz="1600" kern="0">
                          <a:effectLst/>
                        </a:rPr>
                        <a:t>个字节</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40787859"/>
                  </a:ext>
                </a:extLst>
              </a:tr>
              <a:tr h="392762">
                <a:tc>
                  <a:txBody>
                    <a:bodyPr/>
                    <a:lstStyle/>
                    <a:p>
                      <a:pPr algn="ctr">
                        <a:lnSpc>
                          <a:spcPct val="150000"/>
                        </a:lnSpc>
                        <a:spcAft>
                          <a:spcPts val="0"/>
                        </a:spcAft>
                      </a:pPr>
                      <a:r>
                        <a:rPr lang="en-US" sz="1600" kern="0">
                          <a:effectLst/>
                        </a:rPr>
                        <a:t>DECIMAL(M,D)</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压缩的“严格”定点数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600" kern="0" dirty="0">
                          <a:effectLst/>
                        </a:rPr>
                        <a:t>M+2</a:t>
                      </a:r>
                      <a:r>
                        <a:rPr lang="zh-CN" sz="1600" kern="0" dirty="0">
                          <a:effectLst/>
                        </a:rPr>
                        <a:t>个字节</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11910885"/>
                  </a:ext>
                </a:extLst>
              </a:tr>
            </a:tbl>
          </a:graphicData>
        </a:graphic>
      </p:graphicFrame>
      <p:sp>
        <p:nvSpPr>
          <p:cNvPr id="3" name="矩形 2"/>
          <p:cNvSpPr/>
          <p:nvPr/>
        </p:nvSpPr>
        <p:spPr>
          <a:xfrm>
            <a:off x="4258210" y="2225994"/>
            <a:ext cx="3523722" cy="419987"/>
          </a:xfrm>
          <a:prstGeom prst="rect">
            <a:avLst/>
          </a:prstGeom>
        </p:spPr>
        <p:txBody>
          <a:bodyPr wrap="none">
            <a:spAutoFit/>
          </a:bodyPr>
          <a:lstStyle/>
          <a:p>
            <a:pPr algn="ctr">
              <a:lnSpc>
                <a:spcPct val="150000"/>
              </a:lnSpc>
              <a:spcAft>
                <a:spcPts val="0"/>
              </a:spcAft>
            </a:pPr>
            <a:r>
              <a:rPr lang="zh-CN"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1600" kern="0" dirty="0" smtClean="0">
                <a:latin typeface="Times New Roman" panose="02020603050405020304" pitchFamily="18" charset="0"/>
                <a:ea typeface="黑体" panose="02010609060101010101" pitchFamily="49" charset="-122"/>
                <a:cs typeface="Times New Roman" panose="02020603050405020304" pitchFamily="18" charset="0"/>
              </a:rPr>
              <a:t>3  </a:t>
            </a:r>
            <a:r>
              <a:rPr lang="en-US" altLang="zh-CN" sz="1600" kern="0" dirty="0">
                <a:latin typeface="Times New Roman" panose="02020603050405020304" pitchFamily="18" charset="0"/>
                <a:ea typeface="黑体" panose="02010609060101010101" pitchFamily="49" charset="-122"/>
                <a:cs typeface="Times New Roman" panose="02020603050405020304" pitchFamily="18" charset="0"/>
              </a:rPr>
              <a:t>MySQL</a:t>
            </a:r>
            <a:r>
              <a:rPr lang="zh-CN" altLang="zh-CN" sz="1600" kern="0" dirty="0">
                <a:latin typeface="Times New Roman" panose="02020603050405020304" pitchFamily="18" charset="0"/>
                <a:ea typeface="黑体" panose="02010609060101010101" pitchFamily="49" charset="-122"/>
                <a:cs typeface="Times New Roman" panose="02020603050405020304" pitchFamily="18" charset="0"/>
              </a:rPr>
              <a:t>中的小数类型和存储需求</a:t>
            </a:r>
            <a:endParaRPr lang="zh-CN"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725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）删除默认值约束</a:t>
            </a:r>
            <a:endParaRPr lang="zh-CN" altLang="zh-CN" dirty="0"/>
          </a:p>
          <a:p>
            <a:pPr algn="just">
              <a:lnSpc>
                <a:spcPct val="150000"/>
              </a:lnSpc>
            </a:pPr>
            <a:r>
              <a:rPr lang="zh-CN" altLang="zh-CN" dirty="0"/>
              <a:t>修改表时删除默认值约束的语法规则如下：</a:t>
            </a:r>
          </a:p>
        </p:txBody>
      </p:sp>
      <p:sp>
        <p:nvSpPr>
          <p:cNvPr id="10" name="矩形 9"/>
          <p:cNvSpPr/>
          <p:nvPr/>
        </p:nvSpPr>
        <p:spPr>
          <a:xfrm>
            <a:off x="2807574" y="2952348"/>
            <a:ext cx="6511791" cy="125639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CHANGE COLUMN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endParaRPr lang="zh-CN" sz="1600" kern="100" dirty="0">
              <a:effectLst/>
              <a:ea typeface="等线" panose="02010600030101010101" pitchFamily="2" charset="-122"/>
              <a:cs typeface="Times New Roman" panose="02020603050405020304" pitchFamily="18" charset="0"/>
            </a:endParaRPr>
          </a:p>
          <a:p>
            <a:pPr indent="3048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数据类型</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DEFAULT NULL;</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01375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3245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2.4 </a:t>
            </a:r>
            <a:r>
              <a:rPr lang="zh-CN" altLang="en-US" sz="2800" b="1" dirty="0" smtClean="0">
                <a:solidFill>
                  <a:srgbClr val="228EB0"/>
                </a:solidFill>
                <a:latin typeface="+mn-ea"/>
              </a:rPr>
              <a:t>默认值约束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4-25</a:t>
            </a:r>
            <a:r>
              <a:rPr lang="zh-CN" altLang="zh-CN" b="1" dirty="0"/>
              <a:t>】：</a:t>
            </a:r>
            <a:r>
              <a:rPr lang="zh-CN" altLang="zh-CN" dirty="0"/>
              <a:t>在数据库“</a:t>
            </a:r>
            <a:r>
              <a:rPr lang="en-US" altLang="zh-CN" dirty="0" err="1"/>
              <a:t>EduSys</a:t>
            </a:r>
            <a:r>
              <a:rPr lang="zh-CN" altLang="zh-CN" dirty="0"/>
              <a:t>”中，将课程信息表“</a:t>
            </a:r>
            <a:r>
              <a:rPr lang="en-US" altLang="zh-CN" dirty="0"/>
              <a:t>Course</a:t>
            </a:r>
            <a:r>
              <a:rPr lang="zh-CN" altLang="zh-CN" dirty="0"/>
              <a:t>”中的“</a:t>
            </a:r>
            <a:r>
              <a:rPr lang="en-US" altLang="zh-CN" dirty="0"/>
              <a:t>Hours</a:t>
            </a:r>
            <a:r>
              <a:rPr lang="zh-CN" altLang="zh-CN" dirty="0"/>
              <a:t>”字段的默认值删除，输入的</a:t>
            </a:r>
            <a:r>
              <a:rPr lang="en-US" altLang="zh-CN" dirty="0"/>
              <a:t>SQL</a:t>
            </a:r>
            <a:r>
              <a:rPr lang="zh-CN" altLang="zh-CN" dirty="0"/>
              <a:t>语句如下：</a:t>
            </a:r>
          </a:p>
        </p:txBody>
      </p:sp>
      <p:sp>
        <p:nvSpPr>
          <p:cNvPr id="9" name="矩形 8"/>
          <p:cNvSpPr/>
          <p:nvPr/>
        </p:nvSpPr>
        <p:spPr>
          <a:xfrm>
            <a:off x="2857678" y="2990419"/>
            <a:ext cx="6524317" cy="150642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ALTER TABLE Course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CHANGE COLUMN Hours </a:t>
            </a:r>
            <a:endParaRPr lang="zh-CN" sz="1600" kern="100" dirty="0">
              <a:effectLst/>
              <a:ea typeface="等线" panose="02010600030101010101" pitchFamily="2" charset="-122"/>
              <a:cs typeface="Times New Roman" panose="02020603050405020304" pitchFamily="18" charset="0"/>
            </a:endParaRPr>
          </a:p>
          <a:p>
            <a:pPr indent="56896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Hours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tinyint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DEFAULT NULL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61843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外键约束（</a:t>
            </a:r>
            <a:r>
              <a:rPr lang="en-US" altLang="zh-CN" dirty="0"/>
              <a:t>FOREIGN KEY</a:t>
            </a:r>
            <a:r>
              <a:rPr lang="zh-CN" altLang="zh-CN" dirty="0"/>
              <a:t>）用来在两个表的数据之间建立链接。一个表可以有一个或多个外键。外键实现数据的参照完整性，作用是保持数据的一致性、完整性。</a:t>
            </a:r>
          </a:p>
          <a:p>
            <a:pPr marL="285750" indent="-285750" algn="just">
              <a:lnSpc>
                <a:spcPct val="150000"/>
              </a:lnSpc>
              <a:buFont typeface="Arial" panose="020B0604020202020204" pitchFamily="34" charset="0"/>
              <a:buChar char="•"/>
            </a:pPr>
            <a:r>
              <a:rPr lang="zh-CN" altLang="zh-CN" dirty="0"/>
              <a:t>外键关联的两个表，一个叫主表（父表），另一个叫从表（子表）。对于两个具有关联关系的表而言，相关联字段中主键所在的表就是主表，相关联字段中外键所在的表就是从表。外键是表的一个字段，不是本表的主键，但对应另一个表的主键。定义外键后，从表中的外键字段的取值受限于主表中的主键字段的值，要求要么取主表中主键字段存在的值，要么取</a:t>
            </a:r>
            <a:r>
              <a:rPr lang="en-US" altLang="zh-CN" dirty="0"/>
              <a:t>NULL</a:t>
            </a:r>
            <a:r>
              <a:rPr lang="zh-CN" altLang="zh-CN" dirty="0"/>
              <a:t>值。</a:t>
            </a:r>
          </a:p>
        </p:txBody>
      </p:sp>
    </p:spTree>
    <p:extLst>
      <p:ext uri="{BB962C8B-B14F-4D97-AF65-F5344CB8AC3E}">
        <p14:creationId xmlns:p14="http://schemas.microsoft.com/office/powerpoint/2010/main" val="2621050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8882"/>
            <a:ext cx="10051921" cy="383181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选取设置</a:t>
            </a:r>
            <a:r>
              <a:rPr lang="en-US" altLang="zh-CN" dirty="0"/>
              <a:t>MySQL</a:t>
            </a:r>
            <a:r>
              <a:rPr lang="zh-CN" altLang="zh-CN" dirty="0"/>
              <a:t>外键约束的字段在定义为外键时，需要遵守下列规则：</a:t>
            </a:r>
          </a:p>
          <a:p>
            <a:pPr marL="285750" lvl="0" indent="-285750" algn="just">
              <a:lnSpc>
                <a:spcPct val="150000"/>
              </a:lnSpc>
              <a:buFont typeface="Arial" panose="020B0604020202020204" pitchFamily="34" charset="0"/>
              <a:buChar char="•"/>
            </a:pPr>
            <a:r>
              <a:rPr lang="zh-CN" altLang="zh-CN" dirty="0"/>
              <a:t>父表必须已经存在于数据库中，或者是当前正在创建的表。如果是后一种情况，则父表与子表是同一个表，这样的表称为自参照表，这种结构称为自参照完整性。</a:t>
            </a:r>
          </a:p>
          <a:p>
            <a:pPr marL="285750" lvl="0" indent="-285750" algn="just">
              <a:lnSpc>
                <a:spcPct val="150000"/>
              </a:lnSpc>
              <a:buFont typeface="Arial" panose="020B0604020202020204" pitchFamily="34" charset="0"/>
              <a:buChar char="•"/>
            </a:pPr>
            <a:r>
              <a:rPr lang="zh-CN" altLang="zh-CN" dirty="0"/>
              <a:t>外键必须为关联父表中定义的主键。</a:t>
            </a:r>
          </a:p>
          <a:p>
            <a:pPr marL="285750" lvl="0" indent="-285750" algn="just">
              <a:lnSpc>
                <a:spcPct val="150000"/>
              </a:lnSpc>
              <a:buFont typeface="Arial" panose="020B0604020202020204" pitchFamily="34" charset="0"/>
              <a:buChar char="•"/>
            </a:pPr>
            <a:r>
              <a:rPr lang="zh-CN" altLang="zh-CN" dirty="0"/>
              <a:t>主键不能包含空值，但允许在外键中出现空值。也就是说，只要外键的每个非空值出现在指定的主键中，这个外键的内容就是正确的。</a:t>
            </a:r>
          </a:p>
          <a:p>
            <a:pPr marL="285750" lvl="0" indent="-285750" algn="just">
              <a:lnSpc>
                <a:spcPct val="150000"/>
              </a:lnSpc>
              <a:buFont typeface="Arial" panose="020B0604020202020204" pitchFamily="34" charset="0"/>
              <a:buChar char="•"/>
            </a:pPr>
            <a:r>
              <a:rPr lang="zh-CN" altLang="zh-CN" dirty="0"/>
              <a:t>在父表的表名后面指定列名或列名的组合。这个列或列的组合必须是父表的主键或候选键。</a:t>
            </a:r>
          </a:p>
          <a:p>
            <a:pPr marL="285750" lvl="0" indent="-285750" algn="just">
              <a:lnSpc>
                <a:spcPct val="150000"/>
              </a:lnSpc>
              <a:buFont typeface="Arial" panose="020B0604020202020204" pitchFamily="34" charset="0"/>
              <a:buChar char="•"/>
            </a:pPr>
            <a:r>
              <a:rPr lang="zh-CN" altLang="zh-CN" dirty="0"/>
              <a:t>外键中列的数目必须和父表的主键中列的数目相同。</a:t>
            </a:r>
          </a:p>
          <a:p>
            <a:pPr marL="285750" lvl="0" indent="-285750" algn="just">
              <a:lnSpc>
                <a:spcPct val="150000"/>
              </a:lnSpc>
              <a:buFont typeface="Arial" panose="020B0604020202020204" pitchFamily="34" charset="0"/>
              <a:buChar char="•"/>
            </a:pPr>
            <a:r>
              <a:rPr lang="zh-CN" altLang="zh-CN" dirty="0"/>
              <a:t>外键中列的数据类型必须和父表主键中对应列的数据类型相同。</a:t>
            </a:r>
          </a:p>
        </p:txBody>
      </p:sp>
    </p:spTree>
    <p:extLst>
      <p:ext uri="{BB962C8B-B14F-4D97-AF65-F5344CB8AC3E}">
        <p14:creationId xmlns:p14="http://schemas.microsoft.com/office/powerpoint/2010/main" val="2307219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45573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）创建表时，设置外键约束</a:t>
            </a:r>
            <a:endParaRPr lang="zh-CN" altLang="zh-CN" dirty="0"/>
          </a:p>
          <a:p>
            <a:pPr algn="just">
              <a:lnSpc>
                <a:spcPct val="150000"/>
              </a:lnSpc>
            </a:pPr>
            <a:r>
              <a:rPr lang="zh-CN" altLang="zh-CN" dirty="0"/>
              <a:t>在数据表中创建外键使用</a:t>
            </a:r>
            <a:r>
              <a:rPr lang="en-US" altLang="zh-CN" dirty="0"/>
              <a:t>FOREIGN KEY</a:t>
            </a:r>
            <a:r>
              <a:rPr lang="zh-CN" altLang="zh-CN" dirty="0"/>
              <a:t>关键字，具体的语法规则如下：</a:t>
            </a:r>
          </a:p>
        </p:txBody>
      </p:sp>
      <p:sp>
        <p:nvSpPr>
          <p:cNvPr id="8" name="矩形 7"/>
          <p:cNvSpPr/>
          <p:nvPr/>
        </p:nvSpPr>
        <p:spPr>
          <a:xfrm>
            <a:off x="2782522" y="2503228"/>
            <a:ext cx="6611999" cy="120744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[CONSTRAINT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外键约束名称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FOREIGN KEY(</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REFERENCES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主表名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主键列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主键列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id="{E3EB1709-6D20-4440-8800-976CC5E9712E}"/>
              </a:ext>
            </a:extLst>
          </p:cNvPr>
          <p:cNvSpPr/>
          <p:nvPr/>
        </p:nvSpPr>
        <p:spPr>
          <a:xfrm>
            <a:off x="1158874" y="3884215"/>
            <a:ext cx="10051921"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其中：</a:t>
            </a:r>
          </a:p>
          <a:p>
            <a:pPr marL="285750" lvl="0" indent="-285750" algn="just">
              <a:lnSpc>
                <a:spcPct val="150000"/>
              </a:lnSpc>
              <a:buFont typeface="Arial" panose="020B0604020202020204" pitchFamily="34" charset="0"/>
              <a:buChar char="•"/>
            </a:pPr>
            <a:r>
              <a:rPr lang="zh-CN" altLang="zh-CN" dirty="0"/>
              <a:t>外键约束名称为定义的外键约束的名称，一个表中不能有相同名称的外键；</a:t>
            </a:r>
          </a:p>
          <a:p>
            <a:pPr marL="285750" lvl="0" indent="-285750" algn="just">
              <a:lnSpc>
                <a:spcPct val="150000"/>
              </a:lnSpc>
              <a:buFont typeface="Arial" panose="020B0604020202020204" pitchFamily="34" charset="0"/>
              <a:buChar char="•"/>
            </a:pPr>
            <a:r>
              <a:rPr lang="zh-CN" altLang="zh-CN" dirty="0"/>
              <a:t>字段名表示子表需要添加外健约束的字段名称；</a:t>
            </a:r>
          </a:p>
          <a:p>
            <a:pPr marL="285750" lvl="0" indent="-285750" algn="just">
              <a:lnSpc>
                <a:spcPct val="150000"/>
              </a:lnSpc>
              <a:buFont typeface="Arial" panose="020B0604020202020204" pitchFamily="34" charset="0"/>
              <a:buChar char="•"/>
            </a:pPr>
            <a:r>
              <a:rPr lang="zh-CN" altLang="zh-CN" dirty="0"/>
              <a:t>主表名即被子表外键所依赖的表的名称；</a:t>
            </a:r>
          </a:p>
          <a:p>
            <a:pPr marL="285750" lvl="0" indent="-285750" algn="just">
              <a:lnSpc>
                <a:spcPct val="150000"/>
              </a:lnSpc>
              <a:buFont typeface="Arial" panose="020B0604020202020204" pitchFamily="34" charset="0"/>
              <a:buChar char="•"/>
            </a:pPr>
            <a:r>
              <a:rPr lang="zh-CN" altLang="zh-CN" dirty="0"/>
              <a:t>主键列表示主表中定义的主键列或者列组合。</a:t>
            </a:r>
          </a:p>
        </p:txBody>
      </p:sp>
    </p:spTree>
    <p:extLst>
      <p:ext uri="{BB962C8B-B14F-4D97-AF65-F5344CB8AC3E}">
        <p14:creationId xmlns:p14="http://schemas.microsoft.com/office/powerpoint/2010/main" val="3753950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17327"/>
            <a:ext cx="1005192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4-26</a:t>
            </a:r>
            <a:r>
              <a:rPr lang="zh-CN" altLang="zh-CN" b="1" dirty="0"/>
              <a:t>】：</a:t>
            </a:r>
            <a:r>
              <a:rPr lang="zh-CN" altLang="zh-CN" dirty="0"/>
              <a:t>在数据库“</a:t>
            </a:r>
            <a:r>
              <a:rPr lang="en-US" altLang="zh-CN" dirty="0" err="1"/>
              <a:t>EduSys</a:t>
            </a:r>
            <a:r>
              <a:rPr lang="zh-CN" altLang="zh-CN" dirty="0"/>
              <a:t>”中，创建学生选课表“</a:t>
            </a:r>
            <a:r>
              <a:rPr lang="en-US" altLang="zh-CN" dirty="0" err="1"/>
              <a:t>StuCourse</a:t>
            </a:r>
            <a:r>
              <a:rPr lang="zh-CN" altLang="zh-CN" dirty="0"/>
              <a:t>”，表中各字段的名称和数据类型如表</a:t>
            </a:r>
            <a:r>
              <a:rPr lang="en-US" altLang="zh-CN" dirty="0"/>
              <a:t>4-5</a:t>
            </a:r>
            <a:r>
              <a:rPr lang="zh-CN" altLang="zh-CN" dirty="0"/>
              <a:t>所示，要求为“</a:t>
            </a:r>
            <a:r>
              <a:rPr lang="en-US" altLang="zh-CN" dirty="0" err="1"/>
              <a:t>Sno</a:t>
            </a:r>
            <a:r>
              <a:rPr lang="zh-CN" altLang="zh-CN" dirty="0"/>
              <a:t>”字段添加外键约束，与“</a:t>
            </a:r>
            <a:r>
              <a:rPr lang="en-US" altLang="zh-CN" dirty="0"/>
              <a:t>Student</a:t>
            </a:r>
            <a:r>
              <a:rPr lang="zh-CN" altLang="zh-CN" dirty="0"/>
              <a:t>”表中主键关联，输入的</a:t>
            </a:r>
            <a:r>
              <a:rPr lang="en-US" altLang="zh-CN" dirty="0"/>
              <a:t>SQL</a:t>
            </a:r>
            <a:r>
              <a:rPr lang="zh-CN" altLang="zh-CN" dirty="0"/>
              <a:t>语句如下：</a:t>
            </a:r>
          </a:p>
        </p:txBody>
      </p:sp>
      <p:sp>
        <p:nvSpPr>
          <p:cNvPr id="10" name="矩形 9"/>
          <p:cNvSpPr/>
          <p:nvPr/>
        </p:nvSpPr>
        <p:spPr>
          <a:xfrm>
            <a:off x="2595933" y="3232411"/>
            <a:ext cx="6971429" cy="312574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CREATE TABLE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char(8),</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char(5),</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Score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tinyint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Primary Key(</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Sno,Cno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smtClean="0">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CONSTRAINT </a:t>
            </a:r>
            <a:r>
              <a:rPr lang="en-US" sz="1600" b="1" kern="0" dirty="0" err="1">
                <a:effectLst/>
                <a:latin typeface="Times New Roman" panose="02020603050405020304" pitchFamily="18" charset="0"/>
                <a:ea typeface="宋体" panose="02010600030101010101" pitchFamily="2" charset="-122"/>
                <a:cs typeface="Times New Roman" panose="02020603050405020304" pitchFamily="18" charset="0"/>
              </a:rPr>
              <a:t>FK_Sno</a:t>
            </a:r>
            <a:endParaRPr lang="zh-CN" sz="1600" kern="100" dirty="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FOREIGN KEY(</a:t>
            </a:r>
            <a:r>
              <a:rPr lang="en-US" sz="1600" b="1"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REFERENCES Student(</a:t>
            </a:r>
            <a:r>
              <a:rPr lang="en-US" sz="1600" b="1"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b="1"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92200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455732"/>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）修改表时，添加外键约束</a:t>
            </a:r>
            <a:endParaRPr lang="zh-CN" altLang="zh-CN" dirty="0"/>
          </a:p>
          <a:p>
            <a:pPr algn="just">
              <a:lnSpc>
                <a:spcPct val="150000"/>
              </a:lnSpc>
            </a:pPr>
            <a:r>
              <a:rPr lang="zh-CN" altLang="zh-CN" dirty="0"/>
              <a:t>在修改数据表时添加外键约束的语法规则为：</a:t>
            </a:r>
          </a:p>
        </p:txBody>
      </p:sp>
      <p:sp>
        <p:nvSpPr>
          <p:cNvPr id="10" name="矩形 9"/>
          <p:cNvSpPr/>
          <p:nvPr/>
        </p:nvSpPr>
        <p:spPr>
          <a:xfrm>
            <a:off x="2918482" y="2646503"/>
            <a:ext cx="6889397" cy="1515151"/>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ADD CONSTRAINT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外键约束名称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FOREIGN KEY(&lt;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REFERENCES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主表名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主键列名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411004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61251"/>
            <a:ext cx="1005192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4-27</a:t>
            </a:r>
            <a:r>
              <a:rPr lang="zh-CN" altLang="zh-CN" b="1" dirty="0"/>
              <a:t>】：</a:t>
            </a:r>
            <a:r>
              <a:rPr lang="zh-CN" altLang="zh-CN" dirty="0"/>
              <a:t>在数据库“</a:t>
            </a:r>
            <a:r>
              <a:rPr lang="en-US" altLang="zh-CN" dirty="0" err="1"/>
              <a:t>EduSys</a:t>
            </a:r>
            <a:r>
              <a:rPr lang="zh-CN" altLang="zh-CN" dirty="0"/>
              <a:t>”中，修改学生选课表“</a:t>
            </a:r>
            <a:r>
              <a:rPr lang="en-US" altLang="zh-CN" dirty="0" err="1"/>
              <a:t>StuCourse</a:t>
            </a:r>
            <a:r>
              <a:rPr lang="zh-CN" altLang="zh-CN" dirty="0"/>
              <a:t>”，为“</a:t>
            </a:r>
            <a:r>
              <a:rPr lang="en-US" altLang="zh-CN" dirty="0" err="1"/>
              <a:t>Cno</a:t>
            </a:r>
            <a:r>
              <a:rPr lang="zh-CN" altLang="zh-CN" dirty="0"/>
              <a:t>”字段添加外键约束，与“</a:t>
            </a:r>
            <a:r>
              <a:rPr lang="en-US" altLang="zh-CN" dirty="0"/>
              <a:t>Course</a:t>
            </a:r>
            <a:r>
              <a:rPr lang="zh-CN" altLang="zh-CN" dirty="0"/>
              <a:t>”表主键“</a:t>
            </a:r>
            <a:r>
              <a:rPr lang="en-US" altLang="zh-CN" dirty="0" err="1"/>
              <a:t>Cno</a:t>
            </a:r>
            <a:r>
              <a:rPr lang="zh-CN" altLang="zh-CN" dirty="0"/>
              <a:t>”进行关联，输入的</a:t>
            </a:r>
            <a:r>
              <a:rPr lang="en-US" altLang="zh-CN" dirty="0"/>
              <a:t>SQL</a:t>
            </a:r>
            <a:r>
              <a:rPr lang="zh-CN" altLang="zh-CN" dirty="0"/>
              <a:t>语句如下：</a:t>
            </a:r>
          </a:p>
        </p:txBody>
      </p:sp>
      <p:sp>
        <p:nvSpPr>
          <p:cNvPr id="9" name="矩形 8"/>
          <p:cNvSpPr/>
          <p:nvPr/>
        </p:nvSpPr>
        <p:spPr>
          <a:xfrm>
            <a:off x="2957276" y="2925307"/>
            <a:ext cx="6248744" cy="163712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StuCourse</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ADD CONSTRAINT FK_Cno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FOREIGN KEY(Cno)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b="1" kern="0">
                <a:effectLst/>
                <a:latin typeface="Times New Roman" panose="02020603050405020304" pitchFamily="18" charset="0"/>
                <a:ea typeface="宋体" panose="02010600030101010101" pitchFamily="2" charset="-122"/>
                <a:cs typeface="Times New Roman" panose="02020603050405020304" pitchFamily="18" charset="0"/>
              </a:rPr>
              <a:t>REFERENCES Course(Cno)</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66391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455732"/>
            <a:ext cx="1005192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）删除外键约束</a:t>
            </a:r>
            <a:endParaRPr lang="zh-CN" altLang="zh-CN" dirty="0"/>
          </a:p>
          <a:p>
            <a:pPr algn="just">
              <a:lnSpc>
                <a:spcPct val="150000"/>
              </a:lnSpc>
            </a:pPr>
            <a:r>
              <a:rPr lang="zh-CN" altLang="zh-CN" dirty="0"/>
              <a:t>数据库中定义的外键，如果不再需要，可以将其删除。外键一旦删除，就会解除主表和从表间的关联关系，删除外键的语法格式如下：</a:t>
            </a:r>
          </a:p>
        </p:txBody>
      </p:sp>
      <p:sp>
        <p:nvSpPr>
          <p:cNvPr id="9" name="矩形 8"/>
          <p:cNvSpPr/>
          <p:nvPr/>
        </p:nvSpPr>
        <p:spPr>
          <a:xfrm>
            <a:off x="2957886" y="3062002"/>
            <a:ext cx="6023276" cy="102780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ALTER TABLE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数据表名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DROP FOREIGN KEY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外键约束名称</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70413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27337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2.5 </a:t>
            </a:r>
            <a:r>
              <a:rPr lang="zh-CN" altLang="en-US" sz="2800" b="1" dirty="0" smtClean="0">
                <a:solidFill>
                  <a:srgbClr val="228EB0"/>
                </a:solidFill>
                <a:latin typeface="+mn-ea"/>
              </a:rPr>
              <a:t>外键约束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56565"/>
            <a:ext cx="9670532"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4-28</a:t>
            </a:r>
            <a:r>
              <a:rPr lang="zh-CN" altLang="zh-CN" b="1" dirty="0"/>
              <a:t>】：</a:t>
            </a:r>
            <a:r>
              <a:rPr lang="zh-CN" altLang="zh-CN" dirty="0"/>
              <a:t>在数据库“</a:t>
            </a:r>
            <a:r>
              <a:rPr lang="en-US" altLang="zh-CN" dirty="0" err="1"/>
              <a:t>EduSys</a:t>
            </a:r>
            <a:r>
              <a:rPr lang="zh-CN" altLang="zh-CN" dirty="0"/>
              <a:t>”中，删除学生选课表“</a:t>
            </a:r>
            <a:r>
              <a:rPr lang="en-US" altLang="zh-CN" dirty="0" err="1"/>
              <a:t>StuCourse</a:t>
            </a:r>
            <a:r>
              <a:rPr lang="zh-CN" altLang="zh-CN" dirty="0"/>
              <a:t>”中的外键约束“</a:t>
            </a:r>
            <a:r>
              <a:rPr lang="en-US" altLang="zh-CN" dirty="0" err="1"/>
              <a:t>FK_Cno</a:t>
            </a:r>
            <a:r>
              <a:rPr lang="zh-CN" altLang="zh-CN" dirty="0"/>
              <a:t>”，输入的</a:t>
            </a:r>
            <a:r>
              <a:rPr lang="en-US" altLang="zh-CN" dirty="0"/>
              <a:t>SQL</a:t>
            </a:r>
            <a:r>
              <a:rPr lang="zh-CN" altLang="zh-CN" dirty="0"/>
              <a:t>语句如下：</a:t>
            </a:r>
          </a:p>
        </p:txBody>
      </p:sp>
      <p:sp>
        <p:nvSpPr>
          <p:cNvPr id="10" name="矩形 9"/>
          <p:cNvSpPr/>
          <p:nvPr/>
        </p:nvSpPr>
        <p:spPr>
          <a:xfrm>
            <a:off x="2829213" y="2971201"/>
            <a:ext cx="6123484" cy="105268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ALTER TABLE StuCourse</a:t>
            </a:r>
            <a:endParaRPr lang="zh-CN" sz="1600" kern="100">
              <a:effectLst/>
              <a:ea typeface="等线" panose="02010600030101010101" pitchFamily="2" charset="-122"/>
              <a:cs typeface="Times New Roman" panose="02020603050405020304" pitchFamily="18" charset="0"/>
            </a:endParaRPr>
          </a:p>
          <a:p>
            <a:pPr indent="266700" algn="l">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DROP FOREIGN KEY FK_Cno;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77829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563</TotalTime>
  <Words>10191</Words>
  <Application>Microsoft Office PowerPoint</Application>
  <PresentationFormat>宽屏</PresentationFormat>
  <Paragraphs>1245</Paragraphs>
  <Slides>114</Slides>
  <Notes>113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114</vt:i4>
      </vt:variant>
    </vt:vector>
  </HeadingPairs>
  <TitlesOfParts>
    <vt:vector size="123" baseType="lpstr">
      <vt:lpstr>等线</vt:lpstr>
      <vt:lpstr>黑体</vt:lpstr>
      <vt:lpstr>宋体</vt:lpstr>
      <vt:lpstr>微软雅黑</vt:lpstr>
      <vt:lpstr>Arial</vt:lpstr>
      <vt:lpstr>Calibri</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111</cp:revision>
  <dcterms:created xsi:type="dcterms:W3CDTF">2017-07-19T00:44:57Z</dcterms:created>
  <dcterms:modified xsi:type="dcterms:W3CDTF">2022-02-20T07:39:17Z</dcterms:modified>
</cp:coreProperties>
</file>