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572" r:id="rId2"/>
    <p:sldId id="303" r:id="rId3"/>
    <p:sldId id="257" r:id="rId4"/>
    <p:sldId id="284" r:id="rId5"/>
    <p:sldId id="527" r:id="rId6"/>
    <p:sldId id="552" r:id="rId7"/>
    <p:sldId id="553" r:id="rId8"/>
    <p:sldId id="393" r:id="rId9"/>
    <p:sldId id="555" r:id="rId10"/>
    <p:sldId id="556" r:id="rId11"/>
    <p:sldId id="554" r:id="rId12"/>
    <p:sldId id="557" r:id="rId13"/>
    <p:sldId id="558" r:id="rId14"/>
    <p:sldId id="559" r:id="rId15"/>
    <p:sldId id="560" r:id="rId16"/>
    <p:sldId id="561" r:id="rId17"/>
    <p:sldId id="520" r:id="rId18"/>
    <p:sldId id="562" r:id="rId19"/>
    <p:sldId id="563" r:id="rId20"/>
    <p:sldId id="564" r:id="rId21"/>
    <p:sldId id="565" r:id="rId22"/>
    <p:sldId id="566" r:id="rId23"/>
    <p:sldId id="567" r:id="rId24"/>
    <p:sldId id="569" r:id="rId25"/>
    <p:sldId id="568" r:id="rId26"/>
    <p:sldId id="570" r:id="rId27"/>
    <p:sldId id="571" r:id="rId28"/>
    <p:sldId id="573" r:id="rId29"/>
    <p:sldId id="574" r:id="rId30"/>
    <p:sldId id="575" r:id="rId31"/>
    <p:sldId id="576" r:id="rId32"/>
    <p:sldId id="577" r:id="rId33"/>
    <p:sldId id="578" r:id="rId34"/>
    <p:sldId id="579" r:id="rId35"/>
    <p:sldId id="580" r:id="rId36"/>
    <p:sldId id="581" r:id="rId37"/>
    <p:sldId id="582" r:id="rId38"/>
    <p:sldId id="583" r:id="rId39"/>
    <p:sldId id="264"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B8"/>
    <a:srgbClr val="00B6BF"/>
    <a:srgbClr val="228EB0"/>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87428" autoAdjust="0"/>
  </p:normalViewPr>
  <p:slideViewPr>
    <p:cSldViewPr snapToGrid="0" showGuides="1">
      <p:cViewPr varScale="1">
        <p:scale>
          <a:sx n="93" d="100"/>
          <a:sy n="93" d="100"/>
        </p:scale>
        <p:origin x="66" y="66"/>
      </p:cViewPr>
      <p:guideLst>
        <p:guide orient="horz" pos="2160"/>
        <p:guide pos="3840"/>
      </p:guideLst>
    </p:cSldViewPr>
  </p:slideViewPr>
  <p:notesTextViewPr>
    <p:cViewPr>
      <p:scale>
        <a:sx n="3" d="2"/>
        <a:sy n="3" d="2"/>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6333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3895713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79070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2499140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4150616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391344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461039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1030269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1862573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3673338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2312550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1095430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2681609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13550522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21391034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2887703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3581567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362120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26875639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3204319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3765046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2502769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26232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831981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29739977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4007820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41807724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453534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1443485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39</a:t>
            </a:fld>
            <a:endParaRPr lang="zh-CN" altLang="en-US"/>
          </a:p>
        </p:txBody>
      </p:sp>
    </p:spTree>
    <p:extLst>
      <p:ext uri="{BB962C8B-B14F-4D97-AF65-F5344CB8AC3E}">
        <p14:creationId xmlns:p14="http://schemas.microsoft.com/office/powerpoint/2010/main" val="376552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4080082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4122234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726422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1398696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140883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4431021"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a:solidFill>
                  <a:srgbClr val="228EB0"/>
                </a:solidFill>
              </a:rPr>
              <a:t>第十二</a:t>
            </a:r>
            <a:r>
              <a:rPr lang="zh-CN" altLang="en-US" sz="4000" b="1" dirty="0" smtClean="0">
                <a:solidFill>
                  <a:srgbClr val="228EB0"/>
                </a:solidFill>
              </a:rPr>
              <a:t>章 事务管理</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421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38146" y="468399"/>
            <a:ext cx="2339102"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事务管理操作</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974535"/>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完整的事务结构包括：</a:t>
            </a:r>
            <a:endParaRPr lang="en-US" altLang="zh-CN"/>
          </a:p>
          <a:p>
            <a:pPr marL="285750" indent="-285750" algn="just">
              <a:lnSpc>
                <a:spcPct val="150000"/>
              </a:lnSpc>
              <a:buFont typeface="Arial" panose="020B0604020202020204" pitchFamily="34" charset="0"/>
              <a:buChar char="•"/>
            </a:pPr>
            <a:r>
              <a:rPr lang="zh-CN" altLang="zh-CN"/>
              <a:t>设置事务起点，</a:t>
            </a:r>
            <a:r>
              <a:rPr lang="zh-CN" altLang="zh-CN" b="1"/>
              <a:t>开始事务</a:t>
            </a:r>
            <a:r>
              <a:rPr lang="zh-CN" altLang="zh-CN"/>
              <a:t>；</a:t>
            </a:r>
            <a:endParaRPr lang="en-US" altLang="zh-CN"/>
          </a:p>
          <a:p>
            <a:pPr marL="285750" indent="-285750" algn="just">
              <a:lnSpc>
                <a:spcPct val="150000"/>
              </a:lnSpc>
              <a:buFont typeface="Arial" panose="020B0604020202020204" pitchFamily="34" charset="0"/>
              <a:buChar char="•"/>
            </a:pPr>
            <a:r>
              <a:rPr lang="zh-CN" altLang="zh-CN" b="1"/>
              <a:t>提交事务</a:t>
            </a:r>
            <a:r>
              <a:rPr lang="zh-CN" altLang="zh-CN"/>
              <a:t>，使事务提交的数据成为持久不可更改的部分；</a:t>
            </a:r>
            <a:endParaRPr lang="en-US" altLang="zh-CN"/>
          </a:p>
          <a:p>
            <a:pPr marL="285750" indent="-285750" algn="just">
              <a:lnSpc>
                <a:spcPct val="150000"/>
              </a:lnSpc>
              <a:buFont typeface="Arial" panose="020B0604020202020204" pitchFamily="34" charset="0"/>
              <a:buChar char="•"/>
            </a:pPr>
            <a:r>
              <a:rPr lang="zh-CN" altLang="zh-CN" b="1"/>
              <a:t>撤销事务</a:t>
            </a:r>
            <a:r>
              <a:rPr lang="zh-CN" altLang="zh-CN"/>
              <a:t>使之回到事务开始前的状态或设置保存点，</a:t>
            </a:r>
            <a:r>
              <a:rPr lang="zh-CN" altLang="zh-CN" b="1"/>
              <a:t>部分回滚</a:t>
            </a:r>
            <a:r>
              <a:rPr lang="zh-CN" altLang="zh-CN"/>
              <a:t>使之恢复到保存点初始状态。</a:t>
            </a:r>
          </a:p>
        </p:txBody>
      </p:sp>
    </p:spTree>
    <p:extLst>
      <p:ext uri="{BB962C8B-B14F-4D97-AF65-F5344CB8AC3E}">
        <p14:creationId xmlns:p14="http://schemas.microsoft.com/office/powerpoint/2010/main" val="19071630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开始事务</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84291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事务以</a:t>
            </a:r>
            <a:r>
              <a:rPr lang="en-US" altLang="zh-CN"/>
              <a:t> </a:t>
            </a:r>
            <a:r>
              <a:rPr lang="en-US" altLang="zh-CN" b="1">
                <a:solidFill>
                  <a:srgbClr val="0069B8"/>
                </a:solidFill>
              </a:rPr>
              <a:t>BEGIN TRANSACTION </a:t>
            </a:r>
            <a:r>
              <a:rPr lang="zh-CN" altLang="zh-CN"/>
              <a:t>开始。语法格式如下：</a:t>
            </a:r>
          </a:p>
        </p:txBody>
      </p:sp>
      <p:sp>
        <p:nvSpPr>
          <p:cNvPr id="11" name="矩形 10">
            <a:extLst>
              <a:ext uri="{FF2B5EF4-FFF2-40B4-BE49-F238E27FC236}">
                <a16:creationId xmlns:a16="http://schemas.microsoft.com/office/drawing/2014/main" id="{9A02BB34-D354-4F02-85B5-D8A12C03B287}"/>
              </a:ext>
            </a:extLst>
          </p:cNvPr>
          <p:cNvSpPr/>
          <p:nvPr/>
        </p:nvSpPr>
        <p:spPr>
          <a:xfrm>
            <a:off x="2407942" y="2611238"/>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BEGIN TRANSACTION &lt;</a:t>
            </a:r>
            <a:r>
              <a:rPr lang="zh-CN" altLang="zh-CN" b="1"/>
              <a:t>事务名称</a:t>
            </a:r>
            <a:r>
              <a:rPr lang="en-US" altLang="zh-CN" b="1"/>
              <a:t>&gt;|@&lt;</a:t>
            </a:r>
            <a:r>
              <a:rPr lang="zh-CN" altLang="zh-CN" b="1"/>
              <a:t>事务变量名称</a:t>
            </a:r>
            <a:r>
              <a:rPr lang="en-US" altLang="zh-CN" b="1"/>
              <a:t>&gt;</a:t>
            </a:r>
            <a:endParaRPr lang="zh-CN" altLang="zh-CN" b="1"/>
          </a:p>
        </p:txBody>
      </p:sp>
      <p:sp>
        <p:nvSpPr>
          <p:cNvPr id="12" name="矩形 11">
            <a:extLst>
              <a:ext uri="{FF2B5EF4-FFF2-40B4-BE49-F238E27FC236}">
                <a16:creationId xmlns:a16="http://schemas.microsoft.com/office/drawing/2014/main" id="{A1788F5B-2828-41F5-A63A-F6CD93DB9FBD}"/>
              </a:ext>
            </a:extLst>
          </p:cNvPr>
          <p:cNvSpPr/>
          <p:nvPr/>
        </p:nvSpPr>
        <p:spPr>
          <a:xfrm>
            <a:off x="911214" y="3418426"/>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a:t>@&lt;</a:t>
            </a:r>
            <a:r>
              <a:rPr lang="zh-CN" altLang="zh-CN" b="1"/>
              <a:t>事务变量名称</a:t>
            </a:r>
            <a:r>
              <a:rPr lang="en-US" altLang="zh-CN" b="1"/>
              <a:t>&gt;</a:t>
            </a:r>
            <a:r>
              <a:rPr lang="zh-CN" altLang="zh-CN"/>
              <a:t>是由用户定义的变量，必须用</a:t>
            </a:r>
            <a:r>
              <a:rPr lang="en-US" altLang="zh-CN"/>
              <a:t>char</a:t>
            </a:r>
            <a:r>
              <a:rPr lang="zh-CN" altLang="zh-CN"/>
              <a:t>、</a:t>
            </a:r>
            <a:r>
              <a:rPr lang="en-US" altLang="zh-CN"/>
              <a:t>varchar</a:t>
            </a:r>
            <a:r>
              <a:rPr lang="zh-CN" altLang="zh-CN"/>
              <a:t>、</a:t>
            </a:r>
            <a:r>
              <a:rPr lang="en-US" altLang="zh-CN"/>
              <a:t>nchar</a:t>
            </a:r>
            <a:r>
              <a:rPr lang="zh-CN" altLang="zh-CN"/>
              <a:t>或</a:t>
            </a:r>
            <a:r>
              <a:rPr lang="en-US" altLang="zh-CN"/>
              <a:t>nvarchar</a:t>
            </a:r>
            <a:r>
              <a:rPr lang="zh-CN" altLang="zh-CN"/>
              <a:t>数据类型来声明该变量。</a:t>
            </a:r>
          </a:p>
        </p:txBody>
      </p:sp>
      <p:sp>
        <p:nvSpPr>
          <p:cNvPr id="13" name="矩形 12">
            <a:extLst>
              <a:ext uri="{FF2B5EF4-FFF2-40B4-BE49-F238E27FC236}">
                <a16:creationId xmlns:a16="http://schemas.microsoft.com/office/drawing/2014/main" id="{8798E082-53A7-4564-8D3D-117AEE9A1FEB}"/>
              </a:ext>
            </a:extLst>
          </p:cNvPr>
          <p:cNvSpPr/>
          <p:nvPr/>
        </p:nvSpPr>
        <p:spPr>
          <a:xfrm>
            <a:off x="911214" y="4602246"/>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en-US" altLang="zh-CN"/>
              <a:t>BEGIN TRANSACTION</a:t>
            </a:r>
            <a:r>
              <a:rPr lang="zh-CN" altLang="zh-CN"/>
              <a:t>语句的执行使全局变量</a:t>
            </a:r>
            <a:r>
              <a:rPr lang="en-US" altLang="zh-CN"/>
              <a:t>@@TRANCOUNT</a:t>
            </a:r>
            <a:r>
              <a:rPr lang="zh-CN" altLang="zh-CN"/>
              <a:t>的值加</a:t>
            </a:r>
            <a:r>
              <a:rPr lang="en-US" altLang="zh-CN"/>
              <a:t>1</a:t>
            </a:r>
            <a:r>
              <a:rPr lang="zh-CN" altLang="zh-CN"/>
              <a:t>。</a:t>
            </a:r>
            <a:endParaRPr lang="en-US" altLang="zh-CN"/>
          </a:p>
        </p:txBody>
      </p:sp>
    </p:spTree>
    <p:extLst>
      <p:ext uri="{BB962C8B-B14F-4D97-AF65-F5344CB8AC3E}">
        <p14:creationId xmlns:p14="http://schemas.microsoft.com/office/powerpoint/2010/main" val="21214830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提交事务</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842916"/>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en-US" altLang="zh-CN" b="1">
                <a:solidFill>
                  <a:srgbClr val="0069B8"/>
                </a:solidFill>
              </a:rPr>
              <a:t>COMMIT</a:t>
            </a:r>
            <a:r>
              <a:rPr lang="zh-CN" altLang="zh-CN"/>
              <a:t>表示提交事务，即提交事务的所有操作。具体地说，提交事务就是将事务中所有对数据库的更新写到磁盘上的物理数据库中，意味着将事务开始以来所执行的所有数据修改成为数据库的永久部分，因此也标志着一个事务的结束。一旦执行了该命令，将不能回滚事务。只有在所有修改都准备好提交给数据库时，才执行这一操作。语法格式如下：</a:t>
            </a:r>
          </a:p>
        </p:txBody>
      </p:sp>
      <p:sp>
        <p:nvSpPr>
          <p:cNvPr id="11" name="矩形 10">
            <a:extLst>
              <a:ext uri="{FF2B5EF4-FFF2-40B4-BE49-F238E27FC236}">
                <a16:creationId xmlns:a16="http://schemas.microsoft.com/office/drawing/2014/main" id="{9A02BB34-D354-4F02-85B5-D8A12C03B287}"/>
              </a:ext>
            </a:extLst>
          </p:cNvPr>
          <p:cNvSpPr/>
          <p:nvPr/>
        </p:nvSpPr>
        <p:spPr>
          <a:xfrm>
            <a:off x="2407942" y="3740383"/>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COMMIT TRANSACTION &lt;</a:t>
            </a:r>
            <a:r>
              <a:rPr lang="zh-CN" altLang="zh-CN" b="1"/>
              <a:t>事务名称</a:t>
            </a:r>
            <a:r>
              <a:rPr lang="en-US" altLang="zh-CN" b="1"/>
              <a:t>&gt; |@&lt;</a:t>
            </a:r>
            <a:r>
              <a:rPr lang="zh-CN" altLang="zh-CN" b="1"/>
              <a:t>事务变量名称</a:t>
            </a:r>
            <a:r>
              <a:rPr lang="en-US" altLang="zh-CN" b="1"/>
              <a:t>&gt;</a:t>
            </a:r>
            <a:endParaRPr lang="zh-CN" altLang="zh-CN" b="1"/>
          </a:p>
        </p:txBody>
      </p:sp>
      <p:sp>
        <p:nvSpPr>
          <p:cNvPr id="13" name="矩形 12">
            <a:extLst>
              <a:ext uri="{FF2B5EF4-FFF2-40B4-BE49-F238E27FC236}">
                <a16:creationId xmlns:a16="http://schemas.microsoft.com/office/drawing/2014/main" id="{8798E082-53A7-4564-8D3D-117AEE9A1FEB}"/>
              </a:ext>
            </a:extLst>
          </p:cNvPr>
          <p:cNvSpPr/>
          <p:nvPr/>
        </p:nvSpPr>
        <p:spPr>
          <a:xfrm>
            <a:off x="911214" y="4602246"/>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r>
              <a:rPr lang="en-US" altLang="zh-CN"/>
              <a:t>COMMIT TRANSACTION</a:t>
            </a:r>
            <a:r>
              <a:rPr lang="zh-CN" altLang="zh-CN"/>
              <a:t>语句的执行使全局变量</a:t>
            </a:r>
            <a:r>
              <a:rPr lang="en-US" altLang="zh-CN"/>
              <a:t>@@TRANCOUNT</a:t>
            </a:r>
            <a:r>
              <a:rPr lang="zh-CN" altLang="zh-CN"/>
              <a:t>的值减</a:t>
            </a:r>
            <a:r>
              <a:rPr lang="en-US" altLang="zh-CN"/>
              <a:t>1</a:t>
            </a:r>
            <a:r>
              <a:rPr lang="zh-CN" altLang="zh-CN"/>
              <a:t>。</a:t>
            </a:r>
            <a:endParaRPr lang="en-US" altLang="zh-CN"/>
          </a:p>
        </p:txBody>
      </p:sp>
    </p:spTree>
    <p:extLst>
      <p:ext uri="{BB962C8B-B14F-4D97-AF65-F5344CB8AC3E}">
        <p14:creationId xmlns:p14="http://schemas.microsoft.com/office/powerpoint/2010/main" val="1646177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撤销事务</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28170"/>
            <a:ext cx="10369571" cy="2120452"/>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b="1">
                <a:solidFill>
                  <a:srgbClr val="0069B8"/>
                </a:solidFill>
              </a:rPr>
              <a:t>ROLLBACK</a:t>
            </a:r>
            <a:r>
              <a:rPr lang="zh-CN" altLang="zh-CN"/>
              <a:t>表示撤销事务</a:t>
            </a:r>
            <a:r>
              <a:rPr lang="zh-CN" altLang="en-US"/>
              <a:t>。</a:t>
            </a:r>
            <a:r>
              <a:rPr lang="zh-CN" altLang="zh-CN"/>
              <a:t>即在事务运行过程中发生了某种故障，事务不能继续执行，系统将事务中对数据库的已完成的操作全部撤销，</a:t>
            </a:r>
            <a:r>
              <a:rPr lang="zh-CN" altLang="zh-CN" b="1">
                <a:solidFill>
                  <a:srgbClr val="0069B8"/>
                </a:solidFill>
              </a:rPr>
              <a:t>回滚到事务开始时的状态</a:t>
            </a:r>
            <a:r>
              <a:rPr lang="zh-CN" altLang="zh-CN"/>
              <a:t>。使用</a:t>
            </a:r>
            <a:r>
              <a:rPr lang="en-US" altLang="zh-CN" b="1">
                <a:solidFill>
                  <a:srgbClr val="0069B8"/>
                </a:solidFill>
              </a:rPr>
              <a:t>ROLLBACK TRANSACTION</a:t>
            </a:r>
            <a:r>
              <a:rPr lang="zh-CN" altLang="zh-CN"/>
              <a:t>语句使事务</a:t>
            </a:r>
            <a:r>
              <a:rPr lang="zh-CN" altLang="zh-CN" b="1">
                <a:solidFill>
                  <a:srgbClr val="0069B8"/>
                </a:solidFill>
              </a:rPr>
              <a:t>回滚到起点或指定的保存点处</a:t>
            </a:r>
            <a:r>
              <a:rPr lang="zh-CN" altLang="en-US"/>
              <a:t>。</a:t>
            </a:r>
            <a:r>
              <a:rPr lang="zh-CN" altLang="zh-CN"/>
              <a:t>同时，系统将清除自事务起点或到某个保存点所做的所有的数据修改，并且释放由事务控制的资源</a:t>
            </a:r>
            <a:r>
              <a:rPr lang="zh-CN" altLang="en-US"/>
              <a:t>。</a:t>
            </a:r>
            <a:r>
              <a:rPr lang="zh-CN" altLang="zh-CN"/>
              <a:t>因此</a:t>
            </a:r>
            <a:r>
              <a:rPr lang="en-US" altLang="zh-CN" b="1">
                <a:solidFill>
                  <a:srgbClr val="0069B8"/>
                </a:solidFill>
              </a:rPr>
              <a:t>ROLLBACK</a:t>
            </a:r>
            <a:r>
              <a:rPr lang="zh-CN" altLang="zh-CN" b="1">
                <a:solidFill>
                  <a:srgbClr val="0069B8"/>
                </a:solidFill>
              </a:rPr>
              <a:t>语句也标志着事务的结束</a:t>
            </a:r>
            <a:r>
              <a:rPr lang="zh-CN" altLang="zh-CN"/>
              <a:t>。语法格式如下：</a:t>
            </a:r>
          </a:p>
        </p:txBody>
      </p:sp>
      <p:sp>
        <p:nvSpPr>
          <p:cNvPr id="11" name="矩形 10">
            <a:extLst>
              <a:ext uri="{FF2B5EF4-FFF2-40B4-BE49-F238E27FC236}">
                <a16:creationId xmlns:a16="http://schemas.microsoft.com/office/drawing/2014/main" id="{9A02BB34-D354-4F02-85B5-D8A12C03B287}"/>
              </a:ext>
            </a:extLst>
          </p:cNvPr>
          <p:cNvSpPr/>
          <p:nvPr/>
        </p:nvSpPr>
        <p:spPr>
          <a:xfrm>
            <a:off x="2407942" y="3948199"/>
            <a:ext cx="7376113" cy="144814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b="1"/>
              <a:t>ROLLBACK [TRANSACTION]</a:t>
            </a:r>
            <a:endParaRPr lang="zh-CN" altLang="zh-CN" b="1"/>
          </a:p>
          <a:p>
            <a:pPr>
              <a:lnSpc>
                <a:spcPct val="150000"/>
              </a:lnSpc>
            </a:pPr>
            <a:r>
              <a:rPr lang="en-US" altLang="zh-CN" b="1"/>
              <a:t>[&lt;</a:t>
            </a:r>
            <a:r>
              <a:rPr lang="zh-CN" altLang="zh-CN" b="1"/>
              <a:t>事务名称</a:t>
            </a:r>
            <a:r>
              <a:rPr lang="en-US" altLang="zh-CN" b="1"/>
              <a:t>&gt;| @&lt;</a:t>
            </a:r>
            <a:r>
              <a:rPr lang="zh-CN" altLang="zh-CN" b="1"/>
              <a:t>事务变量名称</a:t>
            </a:r>
            <a:r>
              <a:rPr lang="en-US" altLang="zh-CN" b="1"/>
              <a:t>&gt; | </a:t>
            </a:r>
            <a:endParaRPr lang="zh-CN" altLang="zh-CN" b="1"/>
          </a:p>
          <a:p>
            <a:pPr>
              <a:lnSpc>
                <a:spcPct val="150000"/>
              </a:lnSpc>
            </a:pPr>
            <a:r>
              <a:rPr lang="en-US" altLang="zh-CN" b="1"/>
              <a:t>&lt;</a:t>
            </a:r>
            <a:r>
              <a:rPr lang="zh-CN" altLang="zh-CN" b="1"/>
              <a:t>保存点名称</a:t>
            </a:r>
            <a:r>
              <a:rPr lang="en-US" altLang="zh-CN" b="1"/>
              <a:t>&gt;| @ &lt;</a:t>
            </a:r>
            <a:r>
              <a:rPr lang="zh-CN" altLang="zh-CN" b="1"/>
              <a:t>含有保存点名称的变量名</a:t>
            </a:r>
            <a:r>
              <a:rPr lang="en-US" altLang="zh-CN" b="1"/>
              <a:t>&gt;</a:t>
            </a:r>
            <a:endParaRPr lang="zh-CN" altLang="zh-CN" b="1"/>
          </a:p>
        </p:txBody>
      </p:sp>
    </p:spTree>
    <p:extLst>
      <p:ext uri="{BB962C8B-B14F-4D97-AF65-F5344CB8AC3E}">
        <p14:creationId xmlns:p14="http://schemas.microsoft.com/office/powerpoint/2010/main" val="3320498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撤销事务</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23370"/>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在回滚事务时，事务内所有得操作都将撤销。当条件回滚只影响事务的一部分时，事务不需要全部撤销已执行的操作，可以在事务中设定保存点（</a:t>
            </a:r>
            <a:r>
              <a:rPr lang="en-US" altLang="zh-CN" b="1" dirty="0">
                <a:solidFill>
                  <a:srgbClr val="0069B8"/>
                </a:solidFill>
              </a:rPr>
              <a:t>SAVEPOINT</a:t>
            </a:r>
            <a:r>
              <a:rPr lang="zh-CN" altLang="zh-CN" dirty="0"/>
              <a:t>），让事务回滚到指定位置。保存点所在位置之前的事务语句不用回滚，即保存点之前的操作被视为有效的。</a:t>
            </a:r>
            <a:endParaRPr lang="en-US" altLang="zh-CN" dirty="0"/>
          </a:p>
        </p:txBody>
      </p:sp>
      <p:sp>
        <p:nvSpPr>
          <p:cNvPr id="12" name="矩形 11">
            <a:extLst>
              <a:ext uri="{FF2B5EF4-FFF2-40B4-BE49-F238E27FC236}">
                <a16:creationId xmlns:a16="http://schemas.microsoft.com/office/drawing/2014/main" id="{74FC9643-1433-4D44-94C9-BDB7105DE958}"/>
              </a:ext>
            </a:extLst>
          </p:cNvPr>
          <p:cNvSpPr/>
          <p:nvPr/>
        </p:nvSpPr>
        <p:spPr>
          <a:xfrm>
            <a:off x="911214" y="2752214"/>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保存点的创建通过“</a:t>
            </a:r>
            <a:r>
              <a:rPr lang="en-US" altLang="zh-CN" b="1">
                <a:solidFill>
                  <a:srgbClr val="0069B8"/>
                </a:solidFill>
              </a:rPr>
              <a:t>SAVEPOINT &lt;</a:t>
            </a:r>
            <a:r>
              <a:rPr lang="zh-CN" altLang="zh-CN" b="1">
                <a:solidFill>
                  <a:srgbClr val="0069B8"/>
                </a:solidFill>
              </a:rPr>
              <a:t>保存点名称</a:t>
            </a:r>
            <a:r>
              <a:rPr lang="en-US" altLang="zh-CN" b="1">
                <a:solidFill>
                  <a:srgbClr val="0069B8"/>
                </a:solidFill>
              </a:rPr>
              <a:t>&gt;</a:t>
            </a:r>
            <a:r>
              <a:rPr lang="zh-CN" altLang="zh-CN"/>
              <a:t>”语句来实现。在设置保存点后，可以使用“</a:t>
            </a:r>
            <a:r>
              <a:rPr lang="en-US" altLang="zh-CN" b="1">
                <a:solidFill>
                  <a:srgbClr val="0069B8"/>
                </a:solidFill>
              </a:rPr>
              <a:t>ROLLBACK TRANSACTION &lt;</a:t>
            </a:r>
            <a:r>
              <a:rPr lang="zh-CN" altLang="zh-CN" b="1">
                <a:solidFill>
                  <a:srgbClr val="0069B8"/>
                </a:solidFill>
              </a:rPr>
              <a:t>保存点名称</a:t>
            </a:r>
            <a:r>
              <a:rPr lang="en-US" altLang="zh-CN" b="1">
                <a:solidFill>
                  <a:srgbClr val="0069B8"/>
                </a:solidFill>
              </a:rPr>
              <a:t>&gt;</a:t>
            </a:r>
            <a:r>
              <a:rPr lang="zh-CN" altLang="zh-CN"/>
              <a:t>”语句回滚到该保存点。使用时若不再需要一个保存点，可以使用“</a:t>
            </a:r>
            <a:r>
              <a:rPr lang="en-US" altLang="zh-CN" b="1">
                <a:solidFill>
                  <a:srgbClr val="0069B8"/>
                </a:solidFill>
              </a:rPr>
              <a:t>RELEASE SAVEPOINT &lt;</a:t>
            </a:r>
            <a:r>
              <a:rPr lang="zh-CN" altLang="zh-CN" b="1">
                <a:solidFill>
                  <a:srgbClr val="0069B8"/>
                </a:solidFill>
              </a:rPr>
              <a:t>保存点名称</a:t>
            </a:r>
            <a:r>
              <a:rPr lang="en-US" altLang="zh-CN" b="1">
                <a:solidFill>
                  <a:srgbClr val="0069B8"/>
                </a:solidFill>
              </a:rPr>
              <a:t>&gt;</a:t>
            </a:r>
            <a:r>
              <a:rPr lang="zh-CN" altLang="zh-CN"/>
              <a:t>”语句删除保存点。</a:t>
            </a:r>
          </a:p>
        </p:txBody>
      </p:sp>
      <p:sp>
        <p:nvSpPr>
          <p:cNvPr id="13" name="矩形 12">
            <a:extLst>
              <a:ext uri="{FF2B5EF4-FFF2-40B4-BE49-F238E27FC236}">
                <a16:creationId xmlns:a16="http://schemas.microsoft.com/office/drawing/2014/main" id="{16659A0D-96B3-4A0C-BF5A-C881AEAEB42B}"/>
              </a:ext>
            </a:extLst>
          </p:cNvPr>
          <p:cNvSpPr/>
          <p:nvPr/>
        </p:nvSpPr>
        <p:spPr>
          <a:xfrm>
            <a:off x="911213" y="4181058"/>
            <a:ext cx="10369571" cy="212045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a:solidFill>
                  <a:srgbClr val="0069B8"/>
                </a:solidFill>
              </a:rPr>
              <a:t>注意：</a:t>
            </a:r>
            <a:endParaRPr lang="en-US" altLang="zh-CN" b="1">
              <a:solidFill>
                <a:srgbClr val="0069B8"/>
              </a:solidFill>
            </a:endParaRPr>
          </a:p>
          <a:p>
            <a:pPr marL="285750" indent="-285750" algn="just">
              <a:lnSpc>
                <a:spcPct val="150000"/>
              </a:lnSpc>
              <a:buFont typeface="Arial" panose="020B0604020202020204" pitchFamily="34" charset="0"/>
              <a:buChar char="•"/>
            </a:pPr>
            <a:r>
              <a:rPr lang="zh-CN" altLang="zh-CN"/>
              <a:t>若事务回滚到起点，则全局变量</a:t>
            </a:r>
            <a:r>
              <a:rPr lang="en-US" altLang="zh-CN"/>
              <a:t>@@TRANCOUNT</a:t>
            </a:r>
            <a:r>
              <a:rPr lang="zh-CN" altLang="zh-CN"/>
              <a:t>的值减</a:t>
            </a:r>
            <a:r>
              <a:rPr lang="en-US" altLang="zh-CN"/>
              <a:t>1</a:t>
            </a:r>
            <a:r>
              <a:rPr lang="zh-CN" altLang="zh-CN"/>
              <a:t>；若事务回滚到指定的保存点，则全局变量</a:t>
            </a:r>
            <a:r>
              <a:rPr lang="en-US" altLang="zh-CN"/>
              <a:t>@@TRANCOUNT</a:t>
            </a:r>
            <a:r>
              <a:rPr lang="zh-CN" altLang="zh-CN"/>
              <a:t>的值不变。</a:t>
            </a:r>
            <a:endParaRPr lang="en-US" altLang="zh-CN"/>
          </a:p>
          <a:p>
            <a:pPr marL="285750" indent="-285750" algn="just">
              <a:lnSpc>
                <a:spcPct val="150000"/>
              </a:lnSpc>
              <a:buFont typeface="Arial" panose="020B0604020202020204" pitchFamily="34" charset="0"/>
              <a:buChar char="•"/>
            </a:pPr>
            <a:r>
              <a:rPr lang="zh-CN" altLang="zh-CN"/>
              <a:t>一个事务中可以创建多个保存点，在提交事务后，事务中的保存点就会被删除。</a:t>
            </a:r>
            <a:endParaRPr lang="en-US" altLang="zh-CN"/>
          </a:p>
          <a:p>
            <a:pPr marL="285750" indent="-285750" algn="just">
              <a:lnSpc>
                <a:spcPct val="150000"/>
              </a:lnSpc>
              <a:buFont typeface="Arial" panose="020B0604020202020204" pitchFamily="34" charset="0"/>
              <a:buChar char="•"/>
            </a:pPr>
            <a:r>
              <a:rPr lang="zh-CN" altLang="zh-CN"/>
              <a:t>在事务回滚到某个保存点后，在该保存点之后创建过的保存点也会消失。</a:t>
            </a:r>
          </a:p>
        </p:txBody>
      </p:sp>
    </p:spTree>
    <p:extLst>
      <p:ext uri="{BB962C8B-B14F-4D97-AF65-F5344CB8AC3E}">
        <p14:creationId xmlns:p14="http://schemas.microsoft.com/office/powerpoint/2010/main" val="1309561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撤销事务</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1588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b="1"/>
              <a:t>【实例</a:t>
            </a:r>
            <a:r>
              <a:rPr lang="en-US" altLang="zh-CN" b="1"/>
              <a:t>12-1</a:t>
            </a:r>
            <a:r>
              <a:rPr lang="zh-CN" altLang="zh-CN" b="1"/>
              <a:t>】：</a:t>
            </a:r>
            <a:r>
              <a:rPr lang="zh-CN" altLang="zh-CN"/>
              <a:t>假设修改“李芳”同学的班级号为“</a:t>
            </a:r>
            <a:r>
              <a:rPr lang="en-US" altLang="zh-CN"/>
              <a:t>RJ02</a:t>
            </a:r>
            <a:r>
              <a:rPr lang="zh-CN" altLang="zh-CN"/>
              <a:t>”，即将“李芳”同学从“软件</a:t>
            </a:r>
            <a:r>
              <a:rPr lang="en-US" altLang="zh-CN"/>
              <a:t>1</a:t>
            </a:r>
            <a:r>
              <a:rPr lang="zh-CN" altLang="zh-CN"/>
              <a:t>班”调整到“软件</a:t>
            </a:r>
            <a:r>
              <a:rPr lang="en-US" altLang="zh-CN"/>
              <a:t>2</a:t>
            </a:r>
            <a:r>
              <a:rPr lang="zh-CN" altLang="zh-CN"/>
              <a:t>班”，此时“软件</a:t>
            </a:r>
            <a:r>
              <a:rPr lang="en-US" altLang="zh-CN"/>
              <a:t>1</a:t>
            </a:r>
            <a:r>
              <a:rPr lang="zh-CN" altLang="zh-CN"/>
              <a:t>班”的学生人数须减少</a:t>
            </a:r>
            <a:r>
              <a:rPr lang="en-US" altLang="zh-CN"/>
              <a:t>1</a:t>
            </a:r>
            <a:r>
              <a:rPr lang="zh-CN" altLang="zh-CN"/>
              <a:t>，“软件</a:t>
            </a:r>
            <a:r>
              <a:rPr lang="en-US" altLang="zh-CN"/>
              <a:t>2</a:t>
            </a:r>
            <a:r>
              <a:rPr lang="zh-CN" altLang="zh-CN"/>
              <a:t>班”的学生人数须增加</a:t>
            </a:r>
            <a:r>
              <a:rPr lang="en-US" altLang="zh-CN"/>
              <a:t>1</a:t>
            </a:r>
            <a:r>
              <a:rPr lang="zh-CN" altLang="zh-CN"/>
              <a:t>。</a:t>
            </a:r>
          </a:p>
        </p:txBody>
      </p:sp>
      <p:pic>
        <p:nvPicPr>
          <p:cNvPr id="2" name="图片 1">
            <a:extLst>
              <a:ext uri="{FF2B5EF4-FFF2-40B4-BE49-F238E27FC236}">
                <a16:creationId xmlns:a16="http://schemas.microsoft.com/office/drawing/2014/main" id="{2B077CF5-32B7-4216-8874-8428F1529390}"/>
              </a:ext>
            </a:extLst>
          </p:cNvPr>
          <p:cNvPicPr>
            <a:picLocks noChangeAspect="1"/>
          </p:cNvPicPr>
          <p:nvPr/>
        </p:nvPicPr>
        <p:blipFill>
          <a:blip r:embed="rId3"/>
          <a:stretch>
            <a:fillRect/>
          </a:stretch>
        </p:blipFill>
        <p:spPr>
          <a:xfrm>
            <a:off x="1992992" y="2637069"/>
            <a:ext cx="3607143" cy="728572"/>
          </a:xfrm>
          <a:prstGeom prst="rect">
            <a:avLst/>
          </a:prstGeom>
        </p:spPr>
      </p:pic>
      <p:pic>
        <p:nvPicPr>
          <p:cNvPr id="9" name="图片 8">
            <a:extLst>
              <a:ext uri="{FF2B5EF4-FFF2-40B4-BE49-F238E27FC236}">
                <a16:creationId xmlns:a16="http://schemas.microsoft.com/office/drawing/2014/main" id="{FDFC380B-4A1D-416D-8A85-CC0BF5E26526}"/>
              </a:ext>
            </a:extLst>
          </p:cNvPr>
          <p:cNvPicPr>
            <a:picLocks noChangeAspect="1"/>
          </p:cNvPicPr>
          <p:nvPr/>
        </p:nvPicPr>
        <p:blipFill>
          <a:blip r:embed="rId4"/>
          <a:stretch>
            <a:fillRect/>
          </a:stretch>
        </p:blipFill>
        <p:spPr>
          <a:xfrm>
            <a:off x="1825136" y="3764293"/>
            <a:ext cx="3942857" cy="728572"/>
          </a:xfrm>
          <a:prstGeom prst="rect">
            <a:avLst/>
          </a:prstGeom>
        </p:spPr>
      </p:pic>
      <p:pic>
        <p:nvPicPr>
          <p:cNvPr id="11" name="图片 10">
            <a:extLst>
              <a:ext uri="{FF2B5EF4-FFF2-40B4-BE49-F238E27FC236}">
                <a16:creationId xmlns:a16="http://schemas.microsoft.com/office/drawing/2014/main" id="{8197970D-5292-4792-8CC0-6C582E29F02B}"/>
              </a:ext>
            </a:extLst>
          </p:cNvPr>
          <p:cNvPicPr>
            <a:picLocks noChangeAspect="1"/>
          </p:cNvPicPr>
          <p:nvPr/>
        </p:nvPicPr>
        <p:blipFill>
          <a:blip r:embed="rId5"/>
          <a:stretch>
            <a:fillRect/>
          </a:stretch>
        </p:blipFill>
        <p:spPr>
          <a:xfrm>
            <a:off x="1682277" y="4891517"/>
            <a:ext cx="4228571" cy="1142858"/>
          </a:xfrm>
          <a:prstGeom prst="rect">
            <a:avLst/>
          </a:prstGeom>
        </p:spPr>
      </p:pic>
      <p:pic>
        <p:nvPicPr>
          <p:cNvPr id="12" name="图片 11">
            <a:extLst>
              <a:ext uri="{FF2B5EF4-FFF2-40B4-BE49-F238E27FC236}">
                <a16:creationId xmlns:a16="http://schemas.microsoft.com/office/drawing/2014/main" id="{427CCAF0-118B-44E7-9C86-605EFB03B2BC}"/>
              </a:ext>
            </a:extLst>
          </p:cNvPr>
          <p:cNvPicPr>
            <a:picLocks noChangeAspect="1"/>
          </p:cNvPicPr>
          <p:nvPr/>
        </p:nvPicPr>
        <p:blipFill>
          <a:blip r:embed="rId6"/>
          <a:stretch>
            <a:fillRect/>
          </a:stretch>
        </p:blipFill>
        <p:spPr>
          <a:xfrm>
            <a:off x="6987598" y="2637069"/>
            <a:ext cx="3135714" cy="921428"/>
          </a:xfrm>
          <a:prstGeom prst="rect">
            <a:avLst/>
          </a:prstGeom>
        </p:spPr>
      </p:pic>
      <p:pic>
        <p:nvPicPr>
          <p:cNvPr id="19" name="图片 18">
            <a:extLst>
              <a:ext uri="{FF2B5EF4-FFF2-40B4-BE49-F238E27FC236}">
                <a16:creationId xmlns:a16="http://schemas.microsoft.com/office/drawing/2014/main" id="{7182C937-15A8-4FCD-B7E7-58107B48CAE3}"/>
              </a:ext>
            </a:extLst>
          </p:cNvPr>
          <p:cNvPicPr>
            <a:picLocks noChangeAspect="1"/>
          </p:cNvPicPr>
          <p:nvPr/>
        </p:nvPicPr>
        <p:blipFill>
          <a:blip r:embed="rId7"/>
          <a:stretch>
            <a:fillRect/>
          </a:stretch>
        </p:blipFill>
        <p:spPr>
          <a:xfrm>
            <a:off x="6553539" y="3825284"/>
            <a:ext cx="4024381" cy="709333"/>
          </a:xfrm>
          <a:prstGeom prst="rect">
            <a:avLst/>
          </a:prstGeom>
        </p:spPr>
      </p:pic>
    </p:spTree>
    <p:extLst>
      <p:ext uri="{BB962C8B-B14F-4D97-AF65-F5344CB8AC3E}">
        <p14:creationId xmlns:p14="http://schemas.microsoft.com/office/powerpoint/2010/main" val="3032017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949573"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撤销事务</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1074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接下来测试事务的回滚</a:t>
            </a:r>
            <a:r>
              <a:rPr lang="zh-CN" altLang="en-US"/>
              <a:t>。</a:t>
            </a:r>
            <a:endParaRPr lang="zh-CN" altLang="zh-CN"/>
          </a:p>
        </p:txBody>
      </p:sp>
      <p:pic>
        <p:nvPicPr>
          <p:cNvPr id="4" name="图片 3">
            <a:extLst>
              <a:ext uri="{FF2B5EF4-FFF2-40B4-BE49-F238E27FC236}">
                <a16:creationId xmlns:a16="http://schemas.microsoft.com/office/drawing/2014/main" id="{52D6216A-0295-4850-9EE9-30948BE0F14B}"/>
              </a:ext>
            </a:extLst>
          </p:cNvPr>
          <p:cNvPicPr>
            <a:picLocks noChangeAspect="1"/>
          </p:cNvPicPr>
          <p:nvPr/>
        </p:nvPicPr>
        <p:blipFill>
          <a:blip r:embed="rId3"/>
          <a:stretch>
            <a:fillRect/>
          </a:stretch>
        </p:blipFill>
        <p:spPr>
          <a:xfrm>
            <a:off x="1385721" y="2648748"/>
            <a:ext cx="4185714" cy="735714"/>
          </a:xfrm>
          <a:prstGeom prst="rect">
            <a:avLst/>
          </a:prstGeom>
        </p:spPr>
      </p:pic>
      <p:pic>
        <p:nvPicPr>
          <p:cNvPr id="5" name="图片 4">
            <a:extLst>
              <a:ext uri="{FF2B5EF4-FFF2-40B4-BE49-F238E27FC236}">
                <a16:creationId xmlns:a16="http://schemas.microsoft.com/office/drawing/2014/main" id="{643FD79E-1159-4A3C-AA9E-188D61149FA3}"/>
              </a:ext>
            </a:extLst>
          </p:cNvPr>
          <p:cNvPicPr>
            <a:picLocks noChangeAspect="1"/>
          </p:cNvPicPr>
          <p:nvPr/>
        </p:nvPicPr>
        <p:blipFill>
          <a:blip r:embed="rId4"/>
          <a:stretch>
            <a:fillRect/>
          </a:stretch>
        </p:blipFill>
        <p:spPr>
          <a:xfrm>
            <a:off x="2042864" y="3652034"/>
            <a:ext cx="2871428" cy="721429"/>
          </a:xfrm>
          <a:prstGeom prst="rect">
            <a:avLst/>
          </a:prstGeom>
        </p:spPr>
      </p:pic>
      <p:pic>
        <p:nvPicPr>
          <p:cNvPr id="6" name="图片 5">
            <a:extLst>
              <a:ext uri="{FF2B5EF4-FFF2-40B4-BE49-F238E27FC236}">
                <a16:creationId xmlns:a16="http://schemas.microsoft.com/office/drawing/2014/main" id="{7E2DAB0E-8BE2-445D-835F-36D0F04A4F12}"/>
              </a:ext>
            </a:extLst>
          </p:cNvPr>
          <p:cNvPicPr>
            <a:picLocks noChangeAspect="1"/>
          </p:cNvPicPr>
          <p:nvPr/>
        </p:nvPicPr>
        <p:blipFill>
          <a:blip r:embed="rId5"/>
          <a:stretch>
            <a:fillRect/>
          </a:stretch>
        </p:blipFill>
        <p:spPr>
          <a:xfrm>
            <a:off x="989293" y="4644521"/>
            <a:ext cx="4978571" cy="492857"/>
          </a:xfrm>
          <a:prstGeom prst="rect">
            <a:avLst/>
          </a:prstGeom>
        </p:spPr>
      </p:pic>
      <p:pic>
        <p:nvPicPr>
          <p:cNvPr id="7" name="图片 6">
            <a:extLst>
              <a:ext uri="{FF2B5EF4-FFF2-40B4-BE49-F238E27FC236}">
                <a16:creationId xmlns:a16="http://schemas.microsoft.com/office/drawing/2014/main" id="{1AEDF25F-2B04-4B6F-88E7-6F5C0A761D58}"/>
              </a:ext>
            </a:extLst>
          </p:cNvPr>
          <p:cNvPicPr>
            <a:picLocks noChangeAspect="1"/>
          </p:cNvPicPr>
          <p:nvPr/>
        </p:nvPicPr>
        <p:blipFill>
          <a:blip r:embed="rId6"/>
          <a:stretch>
            <a:fillRect/>
          </a:stretch>
        </p:blipFill>
        <p:spPr>
          <a:xfrm>
            <a:off x="8181279" y="2773748"/>
            <a:ext cx="1078571" cy="485714"/>
          </a:xfrm>
          <a:prstGeom prst="rect">
            <a:avLst/>
          </a:prstGeom>
        </p:spPr>
      </p:pic>
      <p:pic>
        <p:nvPicPr>
          <p:cNvPr id="8" name="图片 7">
            <a:extLst>
              <a:ext uri="{FF2B5EF4-FFF2-40B4-BE49-F238E27FC236}">
                <a16:creationId xmlns:a16="http://schemas.microsoft.com/office/drawing/2014/main" id="{D58B62EE-526F-4431-865A-7D4A7121C85B}"/>
              </a:ext>
            </a:extLst>
          </p:cNvPr>
          <p:cNvPicPr>
            <a:picLocks noChangeAspect="1"/>
          </p:cNvPicPr>
          <p:nvPr/>
        </p:nvPicPr>
        <p:blipFill>
          <a:blip r:embed="rId7"/>
          <a:stretch>
            <a:fillRect/>
          </a:stretch>
        </p:blipFill>
        <p:spPr>
          <a:xfrm>
            <a:off x="7152708" y="3652034"/>
            <a:ext cx="3135714" cy="721429"/>
          </a:xfrm>
          <a:prstGeom prst="rect">
            <a:avLst/>
          </a:prstGeom>
        </p:spPr>
      </p:pic>
      <p:pic>
        <p:nvPicPr>
          <p:cNvPr id="13" name="图片 12">
            <a:extLst>
              <a:ext uri="{FF2B5EF4-FFF2-40B4-BE49-F238E27FC236}">
                <a16:creationId xmlns:a16="http://schemas.microsoft.com/office/drawing/2014/main" id="{EB8AC082-11F5-4D37-B726-24D6C948788F}"/>
              </a:ext>
            </a:extLst>
          </p:cNvPr>
          <p:cNvPicPr>
            <a:picLocks noChangeAspect="1"/>
          </p:cNvPicPr>
          <p:nvPr/>
        </p:nvPicPr>
        <p:blipFill>
          <a:blip r:embed="rId8"/>
          <a:stretch>
            <a:fillRect/>
          </a:stretch>
        </p:blipFill>
        <p:spPr>
          <a:xfrm>
            <a:off x="6224137" y="4640448"/>
            <a:ext cx="4992857" cy="500000"/>
          </a:xfrm>
          <a:prstGeom prst="rect">
            <a:avLst/>
          </a:prstGeom>
        </p:spPr>
      </p:pic>
    </p:spTree>
    <p:extLst>
      <p:ext uri="{BB962C8B-B14F-4D97-AF65-F5344CB8AC3E}">
        <p14:creationId xmlns:p14="http://schemas.microsoft.com/office/powerpoint/2010/main" val="2397105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淘宝网Chenying0907出品 163"/>
          <p:cNvCxnSpPr>
            <a:cxnSpLocks/>
            <a:stCxn id="24" idx="4"/>
            <a:endCxn id="33" idx="0"/>
          </p:cNvCxnSpPr>
          <p:nvPr/>
        </p:nvCxnSpPr>
        <p:spPr>
          <a:xfrm>
            <a:off x="6912778" y="2066232"/>
            <a:ext cx="0" cy="2393426"/>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37198" y="1830838"/>
            <a:ext cx="1800493"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事务的并发问题</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39813" y="1912416"/>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39813" y="2751741"/>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39813" y="3591066"/>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1" name="淘宝网Chenying0907出品 103"/>
          <p:cNvGrpSpPr/>
          <p:nvPr/>
        </p:nvGrpSpPr>
        <p:grpSpPr>
          <a:xfrm>
            <a:off x="6839813" y="4430390"/>
            <a:ext cx="216591" cy="266829"/>
            <a:chOff x="7501951" y="2927402"/>
            <a:chExt cx="2190437" cy="2880512"/>
          </a:xfrm>
          <a:solidFill>
            <a:sysClr val="windowText" lastClr="000000">
              <a:lumMod val="50000"/>
              <a:lumOff val="50000"/>
            </a:sysClr>
          </a:solidFill>
          <a:effectLst/>
        </p:grpSpPr>
        <p:sp>
          <p:nvSpPr>
            <p:cNvPr id="32"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淘宝网Chenying0907出品 105"/>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37196" y="2658618"/>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四种隔离级别</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37196" y="3497942"/>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查看隔离级别</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淘宝网Chenying0907出品 4"/>
          <p:cNvSpPr/>
          <p:nvPr/>
        </p:nvSpPr>
        <p:spPr>
          <a:xfrm>
            <a:off x="7237197" y="4337266"/>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修改隔离级别</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D14F9843-0C9D-45F5-B323-FDB822FC3179}"/>
              </a:ext>
            </a:extLst>
          </p:cNvPr>
          <p:cNvGrpSpPr/>
          <p:nvPr/>
        </p:nvGrpSpPr>
        <p:grpSpPr>
          <a:xfrm>
            <a:off x="3770343" y="2279193"/>
            <a:ext cx="889000" cy="889000"/>
            <a:chOff x="10275888" y="1968952"/>
            <a:chExt cx="889000" cy="889000"/>
          </a:xfrm>
        </p:grpSpPr>
        <p:sp>
          <p:nvSpPr>
            <p:cNvPr id="35" name="椭圆 34">
              <a:extLst>
                <a:ext uri="{FF2B5EF4-FFF2-40B4-BE49-F238E27FC236}">
                  <a16:creationId xmlns:a16="http://schemas.microsoft.com/office/drawing/2014/main" id="{51C31B67-6784-4483-85A9-064BA799112C}"/>
                </a:ext>
              </a:extLst>
            </p:cNvPr>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2FC9016D-51C9-4AAE-81FB-A94FFD08B22D}"/>
                </a:ext>
              </a:extLst>
            </p:cNvPr>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03</a:t>
              </a:r>
              <a:endParaRPr lang="zh-CN" altLang="en-US" sz="3200" b="1" dirty="0">
                <a:solidFill>
                  <a:schemeClr val="bg1"/>
                </a:solidFill>
              </a:endParaRPr>
            </a:p>
          </p:txBody>
        </p:sp>
      </p:grpSp>
      <p:grpSp>
        <p:nvGrpSpPr>
          <p:cNvPr id="41" name="组合 40">
            <a:extLst>
              <a:ext uri="{FF2B5EF4-FFF2-40B4-BE49-F238E27FC236}">
                <a16:creationId xmlns:a16="http://schemas.microsoft.com/office/drawing/2014/main" id="{CCA3D6A4-BED6-4618-88BD-0F45E5B1C8E1}"/>
              </a:ext>
            </a:extLst>
          </p:cNvPr>
          <p:cNvGrpSpPr/>
          <p:nvPr/>
        </p:nvGrpSpPr>
        <p:grpSpPr>
          <a:xfrm>
            <a:off x="2813604" y="3470569"/>
            <a:ext cx="2802477" cy="673196"/>
            <a:chOff x="8358097" y="3196524"/>
            <a:chExt cx="2802477" cy="1128019"/>
          </a:xfrm>
        </p:grpSpPr>
        <p:sp>
          <p:nvSpPr>
            <p:cNvPr id="42" name="文本框 41">
              <a:extLst>
                <a:ext uri="{FF2B5EF4-FFF2-40B4-BE49-F238E27FC236}">
                  <a16:creationId xmlns:a16="http://schemas.microsoft.com/office/drawing/2014/main" id="{8CD47F74-A927-4BDE-B02E-FF39E8EAB8A9}"/>
                </a:ext>
              </a:extLst>
            </p:cNvPr>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事务隔离级别</a:t>
              </a:r>
              <a:endParaRPr lang="zh-CN" altLang="en-US" sz="2800" dirty="0"/>
            </a:p>
          </p:txBody>
        </p:sp>
        <p:cxnSp>
          <p:nvCxnSpPr>
            <p:cNvPr id="46" name="直接连接符 45">
              <a:extLst>
                <a:ext uri="{FF2B5EF4-FFF2-40B4-BE49-F238E27FC236}">
                  <a16:creationId xmlns:a16="http://schemas.microsoft.com/office/drawing/2014/main" id="{1013EBE6-A923-4788-9A68-F7260FD72A2E}"/>
                </a:ext>
              </a:extLst>
            </p:cNvPr>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4825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ppt_y</p:attrName>
                                        </p:attrNameLst>
                                      </p:cBhvr>
                                      <p:tavLst>
                                        <p:tav tm="0">
                                          <p:val>
                                            <p:strVal val="#ppt_y-#ppt_h*1.125000"/>
                                          </p:val>
                                        </p:tav>
                                        <p:tav tm="100000">
                                          <p:val>
                                            <p:strVal val="#ppt_y"/>
                                          </p:val>
                                        </p:tav>
                                      </p:tavLst>
                                    </p:anim>
                                    <p:animEffect transition="in" filter="wipe(down)">
                                      <p:cBhvr>
                                        <p:cTn id="14" dur="500"/>
                                        <p:tgtEl>
                                          <p:spTgt spid="4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4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strVal val="4/3*#ppt_w"/>
                                          </p:val>
                                        </p:tav>
                                        <p:tav tm="100000">
                                          <p:val>
                                            <p:strVal val="#ppt_w"/>
                                          </p:val>
                                        </p:tav>
                                      </p:tavLst>
                                    </p:anim>
                                    <p:anim calcmode="lin" valueType="num">
                                      <p:cBhvr>
                                        <p:cTn id="34" dur="500" fill="hold"/>
                                        <p:tgtEl>
                                          <p:spTgt spid="31"/>
                                        </p:tgtEl>
                                        <p:attrNameLst>
                                          <p:attrName>ppt_h</p:attrName>
                                        </p:attrNameLst>
                                      </p:cBhvr>
                                      <p:tavLst>
                                        <p:tav tm="0">
                                          <p:val>
                                            <p:strVal val="4/3*#ppt_h"/>
                                          </p:val>
                                        </p:tav>
                                        <p:tav tm="100000">
                                          <p:val>
                                            <p:strVal val="#ppt_h"/>
                                          </p:val>
                                        </p:tav>
                                      </p:tavLst>
                                    </p:anim>
                                  </p:childTnLst>
                                </p:cTn>
                              </p:par>
                              <p:par>
                                <p:cTn id="35" presetID="22" presetClass="entr" presetSubtype="8" fill="hold" grpId="0" nodeType="withEffect">
                                  <p:stCondLst>
                                    <p:cond delay="7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par>
                                <p:cTn id="41" presetID="22" presetClass="entr" presetSubtype="8" fill="hold" grpId="0" nodeType="withEffect">
                                  <p:stCondLst>
                                    <p:cond delay="90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事务的并发问题</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28170"/>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随着数据库并发事务处理能力的增强，数据库资源的利用率也会大大提高，从而提高了数据库系统的事务吞吐量，可以支持更多的用户多线程并发访问。但并发事务处理也会带来一些问题，如：脏读、不可重复读、幻读等。</a:t>
            </a:r>
          </a:p>
        </p:txBody>
      </p:sp>
      <p:sp>
        <p:nvSpPr>
          <p:cNvPr id="19" name="矩形 18">
            <a:extLst>
              <a:ext uri="{FF2B5EF4-FFF2-40B4-BE49-F238E27FC236}">
                <a16:creationId xmlns:a16="http://schemas.microsoft.com/office/drawing/2014/main" id="{A78701FC-67AE-4BCF-8810-D4A9964C81F0}"/>
              </a:ext>
            </a:extLst>
          </p:cNvPr>
          <p:cNvSpPr/>
          <p:nvPr/>
        </p:nvSpPr>
        <p:spPr>
          <a:xfrm>
            <a:off x="911214" y="3124195"/>
            <a:ext cx="10369571" cy="2120452"/>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1</a:t>
            </a:r>
            <a:r>
              <a:rPr lang="zh-CN" altLang="zh-CN" b="1" dirty="0"/>
              <a:t>）脏读</a:t>
            </a:r>
          </a:p>
          <a:p>
            <a:pPr marL="539750" algn="just">
              <a:lnSpc>
                <a:spcPct val="150000"/>
              </a:lnSpc>
            </a:pPr>
            <a:r>
              <a:rPr lang="zh-CN" altLang="zh-CN" dirty="0"/>
              <a:t>事务</a:t>
            </a:r>
            <a:r>
              <a:rPr lang="en-US" altLang="zh-CN" dirty="0"/>
              <a:t>A</a:t>
            </a:r>
            <a:r>
              <a:rPr lang="zh-CN" altLang="zh-CN" dirty="0"/>
              <a:t>正在对一条记录做修改，在这个事务完成并提交前，这条记录的数据处于不一致状态；这时，事务</a:t>
            </a:r>
            <a:r>
              <a:rPr lang="en-US" altLang="zh-CN" dirty="0"/>
              <a:t>B</a:t>
            </a:r>
            <a:r>
              <a:rPr lang="zh-CN" altLang="zh-CN" dirty="0"/>
              <a:t>也来读取同一条记录，如果不加控制，事务</a:t>
            </a:r>
            <a:r>
              <a:rPr lang="en-US" altLang="zh-CN" dirty="0"/>
              <a:t>B</a:t>
            </a:r>
            <a:r>
              <a:rPr lang="zh-CN" altLang="zh-CN" dirty="0"/>
              <a:t>读取了这些“脏”数据，并据此做进一步的处理，就会产生未提交的数据依赖关系，这种现象被称为“脏读</a:t>
            </a:r>
            <a:r>
              <a:rPr lang="en-US" altLang="zh-CN" dirty="0"/>
              <a:t>”</a:t>
            </a:r>
            <a:r>
              <a:rPr lang="zh-CN" altLang="zh-CN" dirty="0"/>
              <a:t>（</a:t>
            </a:r>
            <a:r>
              <a:rPr lang="en-US" altLang="zh-CN" dirty="0"/>
              <a:t>Dirty Reads</a:t>
            </a:r>
            <a:r>
              <a:rPr lang="zh-CN" altLang="zh-CN" dirty="0"/>
              <a:t>）。简单来说，脏读是读取了其他事务未提交的数据。</a:t>
            </a:r>
          </a:p>
        </p:txBody>
      </p:sp>
    </p:spTree>
    <p:extLst>
      <p:ext uri="{BB962C8B-B14F-4D97-AF65-F5344CB8AC3E}">
        <p14:creationId xmlns:p14="http://schemas.microsoft.com/office/powerpoint/2010/main" val="29685992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3026791"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事务的并发问题</a:t>
            </a:r>
            <a:endParaRPr lang="en-US" altLang="zh-CN" sz="2800" b="1">
              <a:solidFill>
                <a:srgbClr val="228EB0"/>
              </a:solidFill>
              <a:latin typeface="+mn-ea"/>
            </a:endParaRPr>
          </a:p>
        </p:txBody>
      </p:sp>
      <p:sp>
        <p:nvSpPr>
          <p:cNvPr id="19" name="矩形 18">
            <a:extLst>
              <a:ext uri="{FF2B5EF4-FFF2-40B4-BE49-F238E27FC236}">
                <a16:creationId xmlns:a16="http://schemas.microsoft.com/office/drawing/2014/main" id="{A78701FC-67AE-4BCF-8810-D4A9964C81F0}"/>
              </a:ext>
            </a:extLst>
          </p:cNvPr>
          <p:cNvSpPr/>
          <p:nvPr/>
        </p:nvSpPr>
        <p:spPr>
          <a:xfrm>
            <a:off x="911214" y="1752594"/>
            <a:ext cx="10369571" cy="1289456"/>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2</a:t>
            </a:r>
            <a:r>
              <a:rPr lang="zh-CN" altLang="zh-CN" b="1"/>
              <a:t>）</a:t>
            </a:r>
            <a:r>
              <a:rPr lang="zh-CN" altLang="en-US" b="1"/>
              <a:t>不可重复</a:t>
            </a:r>
            <a:r>
              <a:rPr lang="zh-CN" altLang="zh-CN" b="1"/>
              <a:t>读</a:t>
            </a:r>
          </a:p>
          <a:p>
            <a:pPr marL="539750" algn="just">
              <a:lnSpc>
                <a:spcPct val="150000"/>
              </a:lnSpc>
            </a:pPr>
            <a:r>
              <a:rPr lang="zh-CN" altLang="zh-CN"/>
              <a:t>事务</a:t>
            </a:r>
            <a:r>
              <a:rPr lang="en-US" altLang="zh-CN"/>
              <a:t>A</a:t>
            </a:r>
            <a:r>
              <a:rPr lang="zh-CN" altLang="zh-CN"/>
              <a:t>多次读取同一数据，事务</a:t>
            </a:r>
            <a:r>
              <a:rPr lang="en-US" altLang="zh-CN"/>
              <a:t>B</a:t>
            </a:r>
            <a:r>
              <a:rPr lang="zh-CN" altLang="zh-CN"/>
              <a:t>在事务</a:t>
            </a:r>
            <a:r>
              <a:rPr lang="en-US" altLang="zh-CN"/>
              <a:t>A</a:t>
            </a:r>
            <a:r>
              <a:rPr lang="zh-CN" altLang="zh-CN"/>
              <a:t>多次读取的过程中，对数据作了更新并提交，导致事务</a:t>
            </a:r>
            <a:r>
              <a:rPr lang="en-US" altLang="zh-CN"/>
              <a:t>A</a:t>
            </a:r>
            <a:r>
              <a:rPr lang="zh-CN" altLang="zh-CN"/>
              <a:t>多次读取同一数据时，结果不一致，这种现象被称为</a:t>
            </a:r>
            <a:r>
              <a:rPr lang="en-US" altLang="zh-CN"/>
              <a:t>“</a:t>
            </a:r>
            <a:r>
              <a:rPr lang="zh-CN" altLang="zh-CN"/>
              <a:t>不可重复读</a:t>
            </a:r>
            <a:r>
              <a:rPr lang="en-US" altLang="zh-CN"/>
              <a:t>”</a:t>
            </a:r>
            <a:r>
              <a:rPr lang="zh-CN" altLang="zh-CN"/>
              <a:t>（</a:t>
            </a:r>
            <a:r>
              <a:rPr lang="en-US" altLang="zh-CN"/>
              <a:t>Non-Repeatable Reads</a:t>
            </a:r>
            <a:r>
              <a:rPr lang="zh-CN" altLang="zh-CN"/>
              <a:t>）。</a:t>
            </a:r>
          </a:p>
        </p:txBody>
      </p:sp>
      <p:sp>
        <p:nvSpPr>
          <p:cNvPr id="11" name="矩形 10">
            <a:extLst>
              <a:ext uri="{FF2B5EF4-FFF2-40B4-BE49-F238E27FC236}">
                <a16:creationId xmlns:a16="http://schemas.microsoft.com/office/drawing/2014/main" id="{7186B5DB-B403-43A0-91CB-9DD6B5D666EF}"/>
              </a:ext>
            </a:extLst>
          </p:cNvPr>
          <p:cNvSpPr/>
          <p:nvPr/>
        </p:nvSpPr>
        <p:spPr>
          <a:xfrm>
            <a:off x="911214" y="3275000"/>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3</a:t>
            </a:r>
            <a:r>
              <a:rPr lang="zh-CN" altLang="zh-CN" b="1" dirty="0"/>
              <a:t>）</a:t>
            </a:r>
            <a:r>
              <a:rPr lang="zh-CN" altLang="en-US" b="1" dirty="0"/>
              <a:t>幻</a:t>
            </a:r>
            <a:r>
              <a:rPr lang="zh-CN" altLang="zh-CN" b="1" dirty="0"/>
              <a:t>读</a:t>
            </a:r>
          </a:p>
          <a:p>
            <a:pPr marL="539750" algn="just">
              <a:lnSpc>
                <a:spcPct val="150000"/>
              </a:lnSpc>
            </a:pPr>
            <a:r>
              <a:rPr lang="zh-CN" altLang="zh-CN" dirty="0"/>
              <a:t>一个事务按相同的查询条件重新读取以前检索过的数据，却发现其他事务插入了满足其查询条件的新数据，这种现象就称为</a:t>
            </a:r>
            <a:r>
              <a:rPr lang="en-US" altLang="zh-CN" dirty="0"/>
              <a:t>“</a:t>
            </a:r>
            <a:r>
              <a:rPr lang="zh-CN" altLang="zh-CN" dirty="0"/>
              <a:t>幻读</a:t>
            </a:r>
            <a:r>
              <a:rPr lang="en-US" altLang="zh-CN" dirty="0"/>
              <a:t>”</a:t>
            </a:r>
            <a:r>
              <a:rPr lang="zh-CN" altLang="zh-CN" dirty="0"/>
              <a:t>（</a:t>
            </a:r>
            <a:r>
              <a:rPr lang="en-US" altLang="zh-CN" dirty="0"/>
              <a:t>Phantom Reads</a:t>
            </a:r>
            <a:r>
              <a:rPr lang="zh-CN" altLang="zh-CN" dirty="0"/>
              <a:t>）。不可重复读和幻读很容易混淆，不可重复读侧重于修改，幻读侧重于新增或删除。</a:t>
            </a:r>
          </a:p>
        </p:txBody>
      </p:sp>
    </p:spTree>
    <p:extLst>
      <p:ext uri="{BB962C8B-B14F-4D97-AF65-F5344CB8AC3E}">
        <p14:creationId xmlns:p14="http://schemas.microsoft.com/office/powerpoint/2010/main" val="302800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66014" y="1615564"/>
            <a:ext cx="6613059" cy="3079497"/>
          </a:xfrm>
          <a:prstGeom prst="rect">
            <a:avLst/>
          </a:prstGeom>
        </p:spPr>
        <p:txBody>
          <a:bodyPr wrap="square">
            <a:spAutoFit/>
          </a:bodyPr>
          <a:lstStyle/>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理解事务机制及其特性；</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掌握创建和管理事务的方法；</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了解事务并发操作及可能导致的数据不一致问题；</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理解事务隔离等级，能利用事务隔离级别解决数据不一致问题；</a:t>
            </a:r>
          </a:p>
          <a:p>
            <a:pPr marL="34290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培养工程实践意识。</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四种隔离级别</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94425"/>
            <a:ext cx="10369571"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针对事务处理存在的并发问题，</a:t>
            </a:r>
            <a:r>
              <a:rPr lang="en-US" altLang="zh-CN" dirty="0"/>
              <a:t>MySQL</a:t>
            </a:r>
            <a:r>
              <a:rPr lang="zh-CN" altLang="zh-CN" dirty="0"/>
              <a:t>数据库通过设置事务隔离级别来解决。</a:t>
            </a:r>
            <a:r>
              <a:rPr lang="en-US" altLang="zh-CN" dirty="0"/>
              <a:t>MySQL</a:t>
            </a:r>
            <a:r>
              <a:rPr lang="zh-CN" altLang="zh-CN" dirty="0"/>
              <a:t>事务隔离级别分为四个等级，分别是</a:t>
            </a:r>
            <a:r>
              <a:rPr lang="zh-CN" altLang="en-US" dirty="0"/>
              <a:t>：</a:t>
            </a:r>
            <a:endParaRPr lang="en-US" altLang="zh-CN" dirty="0"/>
          </a:p>
          <a:p>
            <a:pPr marL="285750" indent="-285750" algn="just">
              <a:lnSpc>
                <a:spcPct val="150000"/>
              </a:lnSpc>
              <a:buFont typeface="Arial" panose="020B0604020202020204" pitchFamily="34" charset="0"/>
              <a:buChar char="•"/>
            </a:pPr>
            <a:r>
              <a:rPr lang="en-US" altLang="zh-CN" dirty="0"/>
              <a:t>Read Uncommitted</a:t>
            </a:r>
            <a:r>
              <a:rPr lang="zh-CN" altLang="zh-CN" dirty="0"/>
              <a:t>（读取未提交）</a:t>
            </a:r>
            <a:endParaRPr lang="en-US" altLang="zh-CN" dirty="0"/>
          </a:p>
          <a:p>
            <a:pPr marL="285750" indent="-285750" algn="just">
              <a:lnSpc>
                <a:spcPct val="150000"/>
              </a:lnSpc>
              <a:buFont typeface="Arial" panose="020B0604020202020204" pitchFamily="34" charset="0"/>
              <a:buChar char="•"/>
            </a:pPr>
            <a:r>
              <a:rPr lang="en-US" altLang="zh-CN" dirty="0"/>
              <a:t>Read Committed</a:t>
            </a:r>
            <a:r>
              <a:rPr lang="zh-CN" altLang="zh-CN" dirty="0"/>
              <a:t>（读取提交）</a:t>
            </a:r>
            <a:endParaRPr lang="en-US" altLang="zh-CN" dirty="0"/>
          </a:p>
          <a:p>
            <a:pPr marL="285750" indent="-285750" algn="just">
              <a:lnSpc>
                <a:spcPct val="150000"/>
              </a:lnSpc>
              <a:buFont typeface="Arial" panose="020B0604020202020204" pitchFamily="34" charset="0"/>
              <a:buChar char="•"/>
            </a:pPr>
            <a:r>
              <a:rPr lang="en-US" altLang="zh-CN" dirty="0"/>
              <a:t>Repeatable Read</a:t>
            </a:r>
            <a:r>
              <a:rPr lang="zh-CN" altLang="zh-CN" dirty="0"/>
              <a:t>（可重复读）</a:t>
            </a:r>
            <a:endParaRPr lang="en-US" altLang="zh-CN" dirty="0"/>
          </a:p>
          <a:p>
            <a:pPr marL="285750" indent="-285750" algn="just">
              <a:lnSpc>
                <a:spcPct val="150000"/>
              </a:lnSpc>
              <a:buFont typeface="Arial" panose="020B0604020202020204" pitchFamily="34" charset="0"/>
              <a:buChar char="•"/>
            </a:pPr>
            <a:r>
              <a:rPr lang="en-US" altLang="zh-CN" dirty="0"/>
              <a:t>Serializable</a:t>
            </a:r>
            <a:r>
              <a:rPr lang="zh-CN" altLang="zh-CN" dirty="0"/>
              <a:t>（可串行化）</a:t>
            </a:r>
            <a:endParaRPr lang="en-US" altLang="zh-CN" dirty="0"/>
          </a:p>
          <a:p>
            <a:pPr algn="just">
              <a:lnSpc>
                <a:spcPct val="150000"/>
              </a:lnSpc>
            </a:pPr>
            <a:r>
              <a:rPr lang="zh-CN" altLang="zh-CN" dirty="0"/>
              <a:t>每种隔离级别包括了一些具体规则，用来限定事务内外的哪些改变是可见的，哪些是不可见的。</a:t>
            </a:r>
          </a:p>
        </p:txBody>
      </p:sp>
    </p:spTree>
    <p:extLst>
      <p:ext uri="{BB962C8B-B14F-4D97-AF65-F5344CB8AC3E}">
        <p14:creationId xmlns:p14="http://schemas.microsoft.com/office/powerpoint/2010/main" val="1569763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四种隔离级别</a:t>
            </a:r>
            <a:endParaRPr lang="en-US" altLang="zh-CN" sz="2800" b="1">
              <a:solidFill>
                <a:srgbClr val="228EB0"/>
              </a:solidFill>
              <a:latin typeface="+mn-ea"/>
            </a:endParaRPr>
          </a:p>
        </p:txBody>
      </p:sp>
      <p:sp>
        <p:nvSpPr>
          <p:cNvPr id="9" name="矩形 8">
            <a:extLst>
              <a:ext uri="{FF2B5EF4-FFF2-40B4-BE49-F238E27FC236}">
                <a16:creationId xmlns:a16="http://schemas.microsoft.com/office/drawing/2014/main" id="{07F7E7E8-C89F-4AF1-B2B5-3EA8FF45C201}"/>
              </a:ext>
            </a:extLst>
          </p:cNvPr>
          <p:cNvSpPr/>
          <p:nvPr/>
        </p:nvSpPr>
        <p:spPr>
          <a:xfrm>
            <a:off x="911214" y="1620975"/>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1</a:t>
            </a:r>
            <a:r>
              <a:rPr lang="zh-CN" altLang="zh-CN" b="1" dirty="0"/>
              <a:t>）</a:t>
            </a:r>
            <a:r>
              <a:rPr lang="en-US" altLang="zh-CN" b="1" dirty="0"/>
              <a:t>Read Uncommitted</a:t>
            </a:r>
            <a:r>
              <a:rPr lang="zh-CN" altLang="zh-CN" b="1" dirty="0"/>
              <a:t>（读取未提交）</a:t>
            </a:r>
          </a:p>
          <a:p>
            <a:pPr marL="539750" algn="just">
              <a:lnSpc>
                <a:spcPct val="150000"/>
              </a:lnSpc>
            </a:pPr>
            <a:r>
              <a:rPr lang="en-US" altLang="zh-CN" dirty="0"/>
              <a:t>Read Uncommitted</a:t>
            </a:r>
            <a:r>
              <a:rPr lang="zh-CN" altLang="zh-CN" dirty="0"/>
              <a:t>是事务中最低的级别，在该隔离级别，所有事务都可以读取其他未提交事务的执行结果，也被称为脏读。由于脏读会带来很多问题，所以这种隔离级别在实际应用中较少使用，除非用户有很好的理由。</a:t>
            </a:r>
          </a:p>
        </p:txBody>
      </p:sp>
      <p:sp>
        <p:nvSpPr>
          <p:cNvPr id="11" name="矩形 10">
            <a:extLst>
              <a:ext uri="{FF2B5EF4-FFF2-40B4-BE49-F238E27FC236}">
                <a16:creationId xmlns:a16="http://schemas.microsoft.com/office/drawing/2014/main" id="{BEB1F3F2-223B-4AF1-BAF7-DADBB0E3E73D}"/>
              </a:ext>
            </a:extLst>
          </p:cNvPr>
          <p:cNvSpPr/>
          <p:nvPr/>
        </p:nvSpPr>
        <p:spPr>
          <a:xfrm>
            <a:off x="911214" y="3517454"/>
            <a:ext cx="10369571" cy="2120452"/>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2</a:t>
            </a:r>
            <a:r>
              <a:rPr lang="zh-CN" altLang="zh-CN" b="1" dirty="0"/>
              <a:t>）</a:t>
            </a:r>
            <a:r>
              <a:rPr lang="en-US" altLang="zh-CN" b="1" dirty="0"/>
              <a:t>Read Committed</a:t>
            </a:r>
            <a:r>
              <a:rPr lang="zh-CN" altLang="zh-CN" b="1" dirty="0"/>
              <a:t>（读取提交）</a:t>
            </a:r>
          </a:p>
          <a:p>
            <a:pPr marL="539750" algn="just">
              <a:lnSpc>
                <a:spcPct val="150000"/>
              </a:lnSpc>
            </a:pPr>
            <a:r>
              <a:rPr lang="en-US" altLang="zh-CN" dirty="0"/>
              <a:t>Read Committed</a:t>
            </a:r>
            <a:r>
              <a:rPr lang="zh-CN" altLang="zh-CN" dirty="0"/>
              <a:t>是大多数</a:t>
            </a:r>
            <a:r>
              <a:rPr lang="en-US" altLang="zh-CN" dirty="0"/>
              <a:t>DBMS</a:t>
            </a:r>
            <a:r>
              <a:rPr lang="zh-CN" altLang="zh-CN" dirty="0"/>
              <a:t>（如</a:t>
            </a:r>
            <a:r>
              <a:rPr lang="en-US" altLang="zh-CN" dirty="0"/>
              <a:t>SQL Server</a:t>
            </a:r>
            <a:r>
              <a:rPr lang="zh-CN" altLang="zh-CN" dirty="0"/>
              <a:t>、</a:t>
            </a:r>
            <a:r>
              <a:rPr lang="en-US" altLang="zh-CN" dirty="0"/>
              <a:t>Oracle</a:t>
            </a:r>
            <a:r>
              <a:rPr lang="zh-CN" altLang="zh-CN" dirty="0"/>
              <a:t>）的默认隔离级别，但不包括</a:t>
            </a:r>
            <a:r>
              <a:rPr lang="en-US" altLang="zh-CN" dirty="0"/>
              <a:t>MySQL</a:t>
            </a:r>
            <a:r>
              <a:rPr lang="zh-CN" altLang="zh-CN" dirty="0"/>
              <a:t>。该隔离等级允许一个事务只能读取其他事务已经提交的数据，避免了脏读现象。这种隔离级别可能出现不可重复读问题，因为同一事务的其他实例在该实例处理其间可能会有新的</a:t>
            </a:r>
            <a:r>
              <a:rPr lang="en-US" altLang="zh-CN" dirty="0"/>
              <a:t>COMMIT</a:t>
            </a:r>
            <a:r>
              <a:rPr lang="zh-CN" altLang="zh-CN" dirty="0"/>
              <a:t>，所以同一</a:t>
            </a:r>
            <a:r>
              <a:rPr lang="en-US" altLang="zh-CN" dirty="0"/>
              <a:t>SELECT</a:t>
            </a:r>
            <a:r>
              <a:rPr lang="zh-CN" altLang="zh-CN" dirty="0"/>
              <a:t>可能返回不同结果。</a:t>
            </a:r>
          </a:p>
        </p:txBody>
      </p:sp>
    </p:spTree>
    <p:extLst>
      <p:ext uri="{BB962C8B-B14F-4D97-AF65-F5344CB8AC3E}">
        <p14:creationId xmlns:p14="http://schemas.microsoft.com/office/powerpoint/2010/main" val="2871359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四种隔离级别</a:t>
            </a:r>
            <a:endParaRPr lang="en-US" altLang="zh-CN" sz="2800" b="1">
              <a:solidFill>
                <a:srgbClr val="228EB0"/>
              </a:solidFill>
              <a:latin typeface="+mn-ea"/>
            </a:endParaRPr>
          </a:p>
        </p:txBody>
      </p:sp>
      <p:sp>
        <p:nvSpPr>
          <p:cNvPr id="9" name="矩形 8">
            <a:extLst>
              <a:ext uri="{FF2B5EF4-FFF2-40B4-BE49-F238E27FC236}">
                <a16:creationId xmlns:a16="http://schemas.microsoft.com/office/drawing/2014/main" id="{07F7E7E8-C89F-4AF1-B2B5-3EA8FF45C201}"/>
              </a:ext>
            </a:extLst>
          </p:cNvPr>
          <p:cNvSpPr/>
          <p:nvPr/>
        </p:nvSpPr>
        <p:spPr>
          <a:xfrm>
            <a:off x="911214" y="1620975"/>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3</a:t>
            </a:r>
            <a:r>
              <a:rPr lang="zh-CN" altLang="zh-CN" b="1"/>
              <a:t>）</a:t>
            </a:r>
            <a:r>
              <a:rPr lang="en-US" altLang="zh-CN" b="1"/>
              <a:t>Repeatable Read</a:t>
            </a:r>
            <a:r>
              <a:rPr lang="zh-CN" altLang="zh-CN" b="1"/>
              <a:t>（可重复读）</a:t>
            </a:r>
            <a:endParaRPr lang="en-US" altLang="zh-CN" b="1"/>
          </a:p>
          <a:p>
            <a:pPr marL="539750" algn="just">
              <a:lnSpc>
                <a:spcPct val="150000"/>
              </a:lnSpc>
            </a:pPr>
            <a:r>
              <a:rPr lang="en-US" altLang="zh-CN" b="1">
                <a:solidFill>
                  <a:srgbClr val="0069B8"/>
                </a:solidFill>
              </a:rPr>
              <a:t>Repeatable Read</a:t>
            </a:r>
            <a:r>
              <a:rPr lang="zh-CN" altLang="zh-CN" b="1">
                <a:solidFill>
                  <a:srgbClr val="0069B8"/>
                </a:solidFill>
              </a:rPr>
              <a:t>是</a:t>
            </a:r>
            <a:r>
              <a:rPr lang="en-US" altLang="zh-CN" b="1">
                <a:solidFill>
                  <a:srgbClr val="0069B8"/>
                </a:solidFill>
              </a:rPr>
              <a:t>MySQL</a:t>
            </a:r>
            <a:r>
              <a:rPr lang="zh-CN" altLang="zh-CN" b="1">
                <a:solidFill>
                  <a:srgbClr val="0069B8"/>
                </a:solidFill>
              </a:rPr>
              <a:t>的默认事务隔离级别</a:t>
            </a:r>
            <a:r>
              <a:rPr lang="zh-CN" altLang="zh-CN"/>
              <a:t>，它确保同一事务的多个实例在并发读取数据时，能够看到同样的数据行。该隔离级别可以解决脏读和不可重复读的问题，但可能出现幻读问题。</a:t>
            </a:r>
          </a:p>
        </p:txBody>
      </p:sp>
      <p:sp>
        <p:nvSpPr>
          <p:cNvPr id="11" name="矩形 10">
            <a:extLst>
              <a:ext uri="{FF2B5EF4-FFF2-40B4-BE49-F238E27FC236}">
                <a16:creationId xmlns:a16="http://schemas.microsoft.com/office/drawing/2014/main" id="{BEB1F3F2-223B-4AF1-BAF7-DADBB0E3E73D}"/>
              </a:ext>
            </a:extLst>
          </p:cNvPr>
          <p:cNvSpPr/>
          <p:nvPr/>
        </p:nvSpPr>
        <p:spPr>
          <a:xfrm>
            <a:off x="911214" y="3532072"/>
            <a:ext cx="10369571" cy="2120452"/>
          </a:xfrm>
          <a:prstGeom prst="rect">
            <a:avLst/>
          </a:prstGeom>
        </p:spPr>
        <p:txBody>
          <a:bodyPr wrap="square">
            <a:spAutoFit/>
            <a:scene3d>
              <a:camera prst="orthographicFront"/>
              <a:lightRig rig="threePt" dir="t"/>
            </a:scene3d>
            <a:sp3d contourW="12700"/>
          </a:bodyPr>
          <a:lstStyle/>
          <a:p>
            <a:pPr>
              <a:lnSpc>
                <a:spcPct val="150000"/>
              </a:lnSpc>
            </a:pPr>
            <a:r>
              <a:rPr lang="zh-CN" altLang="zh-CN" b="1"/>
              <a:t>（</a:t>
            </a:r>
            <a:r>
              <a:rPr lang="en-US" altLang="zh-CN" b="1"/>
              <a:t>4</a:t>
            </a:r>
            <a:r>
              <a:rPr lang="zh-CN" altLang="zh-CN" b="1"/>
              <a:t>）</a:t>
            </a:r>
            <a:r>
              <a:rPr lang="en-US" altLang="zh-CN" b="1"/>
              <a:t>Serializable</a:t>
            </a:r>
            <a:r>
              <a:rPr lang="zh-CN" altLang="zh-CN" b="1"/>
              <a:t>（可串行化）</a:t>
            </a:r>
          </a:p>
          <a:p>
            <a:pPr marL="539750" algn="just">
              <a:lnSpc>
                <a:spcPct val="150000"/>
              </a:lnSpc>
            </a:pPr>
            <a:r>
              <a:rPr lang="en-US" altLang="zh-CN"/>
              <a:t>Serializable</a:t>
            </a:r>
            <a:r>
              <a:rPr lang="zh-CN" altLang="zh-CN"/>
              <a:t>是最高的隔离级别，它通过强制事务排序，使之不可能相互冲突，从而解决脏读、不可重复读和幻读问题。简言之，它是在每个读的数据行上加上共享锁。由于加锁可能导致大量的超时现象和锁竞争现象，因此</a:t>
            </a:r>
            <a:r>
              <a:rPr lang="en-US" altLang="zh-CN"/>
              <a:t>Serializable</a:t>
            </a:r>
            <a:r>
              <a:rPr lang="zh-CN" altLang="zh-CN"/>
              <a:t>是性能最低的一种隔离级别。除非为了数据的稳定性，需要强制较少并发的情况使，才会选择此种隔离等级。</a:t>
            </a:r>
          </a:p>
        </p:txBody>
      </p:sp>
    </p:spTree>
    <p:extLst>
      <p:ext uri="{BB962C8B-B14F-4D97-AF65-F5344CB8AC3E}">
        <p14:creationId xmlns:p14="http://schemas.microsoft.com/office/powerpoint/2010/main" val="3497447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四种隔离级别</a:t>
            </a:r>
            <a:endParaRPr lang="en-US" altLang="zh-CN" sz="2800" b="1">
              <a:solidFill>
                <a:srgbClr val="228EB0"/>
              </a:solidFill>
              <a:latin typeface="+mn-ea"/>
            </a:endParaRPr>
          </a:p>
        </p:txBody>
      </p:sp>
      <p:sp>
        <p:nvSpPr>
          <p:cNvPr id="9" name="矩形 8">
            <a:extLst>
              <a:ext uri="{FF2B5EF4-FFF2-40B4-BE49-F238E27FC236}">
                <a16:creationId xmlns:a16="http://schemas.microsoft.com/office/drawing/2014/main" id="{07F7E7E8-C89F-4AF1-B2B5-3EA8FF45C201}"/>
              </a:ext>
            </a:extLst>
          </p:cNvPr>
          <p:cNvSpPr/>
          <p:nvPr/>
        </p:nvSpPr>
        <p:spPr>
          <a:xfrm>
            <a:off x="911214" y="1620975"/>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每个隔离级别可能存在的并发问题对比情况如</a:t>
            </a:r>
            <a:r>
              <a:rPr lang="zh-CN" altLang="en-US"/>
              <a:t>下</a:t>
            </a:r>
            <a:r>
              <a:rPr lang="zh-CN" altLang="zh-CN"/>
              <a:t>表</a:t>
            </a:r>
            <a:r>
              <a:rPr lang="zh-CN" altLang="en-US"/>
              <a:t>所示：</a:t>
            </a:r>
            <a:endParaRPr lang="zh-CN" altLang="zh-CN"/>
          </a:p>
        </p:txBody>
      </p:sp>
      <p:graphicFrame>
        <p:nvGraphicFramePr>
          <p:cNvPr id="12" name="表格 11">
            <a:extLst>
              <a:ext uri="{FF2B5EF4-FFF2-40B4-BE49-F238E27FC236}">
                <a16:creationId xmlns:a16="http://schemas.microsoft.com/office/drawing/2014/main" id="{ACA912BA-CA3F-4EBE-9048-10AE019D215B}"/>
              </a:ext>
            </a:extLst>
          </p:cNvPr>
          <p:cNvGraphicFramePr>
            <a:graphicFrameLocks noGrp="1"/>
          </p:cNvGraphicFramePr>
          <p:nvPr>
            <p:extLst>
              <p:ext uri="{D42A27DB-BD31-4B8C-83A1-F6EECF244321}">
                <p14:modId xmlns:p14="http://schemas.microsoft.com/office/powerpoint/2010/main" val="2070326740"/>
              </p:ext>
            </p:extLst>
          </p:nvPr>
        </p:nvGraphicFramePr>
        <p:xfrm>
          <a:off x="1515585" y="2374454"/>
          <a:ext cx="9160828" cy="2138096"/>
        </p:xfrm>
        <a:graphic>
          <a:graphicData uri="http://schemas.openxmlformats.org/drawingml/2006/table">
            <a:tbl>
              <a:tblPr firstRow="1" firstCol="1" bandRow="1">
                <a:tableStyleId>{5A111915-BE36-4E01-A7E5-04B1672EAD32}</a:tableStyleId>
              </a:tblPr>
              <a:tblGrid>
                <a:gridCol w="4959841">
                  <a:extLst>
                    <a:ext uri="{9D8B030D-6E8A-4147-A177-3AD203B41FA5}">
                      <a16:colId xmlns:a16="http://schemas.microsoft.com/office/drawing/2014/main" val="4077727206"/>
                    </a:ext>
                  </a:extLst>
                </a:gridCol>
                <a:gridCol w="1400329">
                  <a:extLst>
                    <a:ext uri="{9D8B030D-6E8A-4147-A177-3AD203B41FA5}">
                      <a16:colId xmlns:a16="http://schemas.microsoft.com/office/drawing/2014/main" val="3049600255"/>
                    </a:ext>
                  </a:extLst>
                </a:gridCol>
                <a:gridCol w="1400329">
                  <a:extLst>
                    <a:ext uri="{9D8B030D-6E8A-4147-A177-3AD203B41FA5}">
                      <a16:colId xmlns:a16="http://schemas.microsoft.com/office/drawing/2014/main" val="2760790580"/>
                    </a:ext>
                  </a:extLst>
                </a:gridCol>
                <a:gridCol w="1400329">
                  <a:extLst>
                    <a:ext uri="{9D8B030D-6E8A-4147-A177-3AD203B41FA5}">
                      <a16:colId xmlns:a16="http://schemas.microsoft.com/office/drawing/2014/main" val="4151654533"/>
                    </a:ext>
                  </a:extLst>
                </a:gridCol>
              </a:tblGrid>
              <a:tr h="391186">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事务隔离级别</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脏读</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不可重复读</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1" kern="0">
                          <a:solidFill>
                            <a:schemeClr val="bg1"/>
                          </a:solidFill>
                          <a:effectLst/>
                          <a:latin typeface="+mn-lt"/>
                          <a:ea typeface="+mn-ea"/>
                          <a:cs typeface="+mn-cs"/>
                        </a:rPr>
                        <a:t>幻读</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497045"/>
                  </a:ext>
                </a:extLst>
              </a:tr>
              <a:tr h="431654">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读取未提交（</a:t>
                      </a:r>
                      <a:r>
                        <a:rPr lang="en-US" sz="1800" b="0" kern="0">
                          <a:solidFill>
                            <a:schemeClr val="tx1"/>
                          </a:solidFill>
                          <a:effectLst/>
                          <a:latin typeface="+mn-ea"/>
                          <a:ea typeface="+mn-ea"/>
                          <a:cs typeface="Times New Roman" panose="02020603050405020304" pitchFamily="18" charset="0"/>
                        </a:rPr>
                        <a:t>Read Uncommitted</a:t>
                      </a:r>
                      <a:r>
                        <a:rPr lang="zh-CN" altLang="en-US" sz="1800" b="0" kern="0">
                          <a:solidFill>
                            <a:schemeClr val="tx1"/>
                          </a:solidFill>
                          <a:effectLst/>
                          <a:latin typeface="+mn-ea"/>
                          <a:ea typeface="+mn-ea"/>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9869868"/>
                  </a:ext>
                </a:extLst>
              </a:tr>
              <a:tr h="431654">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读取提交（</a:t>
                      </a:r>
                      <a:r>
                        <a:rPr lang="en-US" sz="1800" b="0" kern="0">
                          <a:solidFill>
                            <a:schemeClr val="tx1"/>
                          </a:solidFill>
                          <a:effectLst/>
                          <a:latin typeface="+mn-ea"/>
                          <a:ea typeface="+mn-ea"/>
                          <a:cs typeface="Times New Roman" panose="02020603050405020304" pitchFamily="18" charset="0"/>
                        </a:rPr>
                        <a:t>Read Committed</a:t>
                      </a:r>
                      <a:r>
                        <a:rPr lang="zh-CN" altLang="en-US" sz="1800" b="0" kern="0">
                          <a:solidFill>
                            <a:schemeClr val="tx1"/>
                          </a:solidFill>
                          <a:effectLst/>
                          <a:latin typeface="+mn-ea"/>
                          <a:ea typeface="+mn-ea"/>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409918"/>
                  </a:ext>
                </a:extLst>
              </a:tr>
              <a:tr h="431654">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可重复读（</a:t>
                      </a:r>
                      <a:r>
                        <a:rPr lang="en-US" sz="1800" b="0" kern="0">
                          <a:solidFill>
                            <a:schemeClr val="tx1"/>
                          </a:solidFill>
                          <a:effectLst/>
                          <a:latin typeface="+mn-ea"/>
                          <a:ea typeface="+mn-ea"/>
                          <a:cs typeface="Times New Roman" panose="02020603050405020304" pitchFamily="18" charset="0"/>
                        </a:rPr>
                        <a:t>Repeatable Read</a:t>
                      </a:r>
                      <a:r>
                        <a:rPr lang="zh-CN" altLang="en-US" sz="1800" b="0" kern="0">
                          <a:solidFill>
                            <a:schemeClr val="tx1"/>
                          </a:solidFill>
                          <a:effectLst/>
                          <a:latin typeface="+mn-ea"/>
                          <a:ea typeface="+mn-ea"/>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8421611"/>
                  </a:ext>
                </a:extLst>
              </a:tr>
              <a:tr h="431654">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可串行化（</a:t>
                      </a:r>
                      <a:r>
                        <a:rPr lang="en-US" sz="1800" b="0" kern="0">
                          <a:solidFill>
                            <a:schemeClr val="tx1"/>
                          </a:solidFill>
                          <a:effectLst/>
                          <a:latin typeface="+mn-ea"/>
                          <a:ea typeface="+mn-ea"/>
                          <a:cs typeface="Times New Roman" panose="02020603050405020304" pitchFamily="18" charset="0"/>
                        </a:rPr>
                        <a:t>Serializable</a:t>
                      </a:r>
                      <a:r>
                        <a:rPr lang="zh-CN" altLang="en-US" sz="1800" b="0" kern="0">
                          <a:solidFill>
                            <a:schemeClr val="tx1"/>
                          </a:solidFill>
                          <a:effectLst/>
                          <a:latin typeface="+mn-ea"/>
                          <a:ea typeface="+mn-ea"/>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50000"/>
                        </a:lnSpc>
                        <a:tabLst>
                          <a:tab pos="90170" algn="l"/>
                        </a:tabLst>
                      </a:pPr>
                      <a:r>
                        <a:rPr lang="zh-CN" altLang="en-US" sz="1800" b="0" kern="0">
                          <a:solidFill>
                            <a:schemeClr val="tx1"/>
                          </a:solidFill>
                          <a:effectLst/>
                          <a:latin typeface="+mn-ea"/>
                          <a:ea typeface="+mn-ea"/>
                          <a:cs typeface="Times New Roman" panose="02020603050405020304" pitchFamily="18" charset="0"/>
                        </a:rPr>
                        <a:t>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5906095"/>
                  </a:ext>
                </a:extLst>
              </a:tr>
            </a:tbl>
          </a:graphicData>
        </a:graphic>
      </p:graphicFrame>
      <p:sp>
        <p:nvSpPr>
          <p:cNvPr id="19" name="矩形 18">
            <a:extLst>
              <a:ext uri="{FF2B5EF4-FFF2-40B4-BE49-F238E27FC236}">
                <a16:creationId xmlns:a16="http://schemas.microsoft.com/office/drawing/2014/main" id="{253EAEB9-BFBF-4184-93C0-DD18AEDDD5BD}"/>
              </a:ext>
            </a:extLst>
          </p:cNvPr>
          <p:cNvSpPr/>
          <p:nvPr/>
        </p:nvSpPr>
        <p:spPr>
          <a:xfrm>
            <a:off x="911214" y="4778566"/>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四种隔离级别采取不同的锁类型来实现，解决不可重复读的问题只需锁住满足条件的行，解决幻读需要锁表。低级别的隔离级一般支持更高的并发处理，并拥有更低的系统开销。</a:t>
            </a:r>
          </a:p>
        </p:txBody>
      </p:sp>
    </p:spTree>
    <p:extLst>
      <p:ext uri="{BB962C8B-B14F-4D97-AF65-F5344CB8AC3E}">
        <p14:creationId xmlns:p14="http://schemas.microsoft.com/office/powerpoint/2010/main" val="740458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查看隔离级别</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94425"/>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数据库隔离等级，可以通过不同的方式进行查询，实际使用过程中还需根据需求进行选择。当前会话隔离级别只影响当前正在登录</a:t>
            </a:r>
            <a:r>
              <a:rPr lang="en-US" altLang="zh-CN"/>
              <a:t>MySQL</a:t>
            </a:r>
            <a:r>
              <a:rPr lang="zh-CN" altLang="zh-CN"/>
              <a:t>服务器的用户，不会影响其他用户</a:t>
            </a:r>
            <a:r>
              <a:rPr lang="zh-CN" altLang="en-US"/>
              <a:t>。</a:t>
            </a:r>
            <a:r>
              <a:rPr lang="zh-CN" altLang="en-US" b="1">
                <a:solidFill>
                  <a:srgbClr val="0069B8"/>
                </a:solidFill>
              </a:rPr>
              <a:t>查看当前会话隔离级别</a:t>
            </a:r>
            <a:r>
              <a:rPr lang="zh-CN" altLang="en-US"/>
              <a:t>，可使用“</a:t>
            </a:r>
            <a:r>
              <a:rPr lang="en-US" altLang="zh-CN" b="1">
                <a:solidFill>
                  <a:srgbClr val="0069B8"/>
                </a:solidFill>
              </a:rPr>
              <a:t>SELECT @@session.transaction_isolation;</a:t>
            </a:r>
            <a:r>
              <a:rPr lang="zh-CN" altLang="en-US"/>
              <a:t>”语句进行查看：</a:t>
            </a:r>
            <a:endParaRPr lang="zh-CN" altLang="zh-CN"/>
          </a:p>
        </p:txBody>
      </p:sp>
      <p:pic>
        <p:nvPicPr>
          <p:cNvPr id="4" name="图片 3">
            <a:extLst>
              <a:ext uri="{FF2B5EF4-FFF2-40B4-BE49-F238E27FC236}">
                <a16:creationId xmlns:a16="http://schemas.microsoft.com/office/drawing/2014/main" id="{C7B61EF2-0074-4512-B73F-E6B52FB1C266}"/>
              </a:ext>
            </a:extLst>
          </p:cNvPr>
          <p:cNvPicPr>
            <a:picLocks noChangeAspect="1"/>
          </p:cNvPicPr>
          <p:nvPr/>
        </p:nvPicPr>
        <p:blipFill>
          <a:blip r:embed="rId3"/>
          <a:stretch>
            <a:fillRect/>
          </a:stretch>
        </p:blipFill>
        <p:spPr>
          <a:xfrm>
            <a:off x="3934094" y="3523221"/>
            <a:ext cx="4323809" cy="571429"/>
          </a:xfrm>
          <a:prstGeom prst="rect">
            <a:avLst/>
          </a:prstGeom>
        </p:spPr>
      </p:pic>
      <p:pic>
        <p:nvPicPr>
          <p:cNvPr id="5" name="图片 4">
            <a:extLst>
              <a:ext uri="{FF2B5EF4-FFF2-40B4-BE49-F238E27FC236}">
                <a16:creationId xmlns:a16="http://schemas.microsoft.com/office/drawing/2014/main" id="{BA11DEB7-16E7-49CA-9D60-6EFA25A68AAC}"/>
              </a:ext>
            </a:extLst>
          </p:cNvPr>
          <p:cNvPicPr>
            <a:picLocks noChangeAspect="1"/>
          </p:cNvPicPr>
          <p:nvPr/>
        </p:nvPicPr>
        <p:blipFill>
          <a:blip r:embed="rId4"/>
          <a:stretch>
            <a:fillRect/>
          </a:stretch>
        </p:blipFill>
        <p:spPr>
          <a:xfrm>
            <a:off x="4015045" y="4423154"/>
            <a:ext cx="4161905" cy="657143"/>
          </a:xfrm>
          <a:prstGeom prst="rect">
            <a:avLst/>
          </a:prstGeom>
        </p:spPr>
      </p:pic>
    </p:spTree>
    <p:extLst>
      <p:ext uri="{BB962C8B-B14F-4D97-AF65-F5344CB8AC3E}">
        <p14:creationId xmlns:p14="http://schemas.microsoft.com/office/powerpoint/2010/main" val="643116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3 </a:t>
            </a:r>
            <a:r>
              <a:rPr lang="zh-CN" altLang="en-US" sz="2800" b="1">
                <a:solidFill>
                  <a:srgbClr val="228EB0"/>
                </a:solidFill>
                <a:latin typeface="+mn-ea"/>
              </a:rPr>
              <a:t>查看隔离级别</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28169"/>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solidFill>
                  <a:srgbClr val="0069B8"/>
                </a:solidFill>
              </a:rPr>
              <a:t>当前系统隔离级别</a:t>
            </a:r>
            <a:r>
              <a:rPr lang="zh-CN" altLang="zh-CN"/>
              <a:t>影响所有连接</a:t>
            </a:r>
            <a:r>
              <a:rPr lang="en-US" altLang="zh-CN"/>
              <a:t>MySQL</a:t>
            </a:r>
            <a:r>
              <a:rPr lang="zh-CN" altLang="zh-CN"/>
              <a:t>服务器的用户，查看系统当前隔离级别</a:t>
            </a:r>
            <a:r>
              <a:rPr lang="zh-CN" altLang="en-US"/>
              <a:t>。可使用“</a:t>
            </a:r>
            <a:r>
              <a:rPr lang="en-US" altLang="zh-CN" b="1">
                <a:solidFill>
                  <a:srgbClr val="0069B8"/>
                </a:solidFill>
              </a:rPr>
              <a:t>SELECT @@global.transaction_isolation;</a:t>
            </a:r>
            <a:r>
              <a:rPr lang="zh-CN" altLang="en-US"/>
              <a:t>”语句进行查看：</a:t>
            </a:r>
            <a:endParaRPr lang="zh-CN" altLang="zh-CN"/>
          </a:p>
        </p:txBody>
      </p:sp>
      <p:pic>
        <p:nvPicPr>
          <p:cNvPr id="8" name="图片 7">
            <a:extLst>
              <a:ext uri="{FF2B5EF4-FFF2-40B4-BE49-F238E27FC236}">
                <a16:creationId xmlns:a16="http://schemas.microsoft.com/office/drawing/2014/main" id="{CCAB9973-E735-4475-A206-E763F5013B9F}"/>
              </a:ext>
            </a:extLst>
          </p:cNvPr>
          <p:cNvPicPr>
            <a:picLocks noChangeAspect="1"/>
          </p:cNvPicPr>
          <p:nvPr/>
        </p:nvPicPr>
        <p:blipFill>
          <a:blip r:embed="rId3"/>
          <a:stretch>
            <a:fillRect/>
          </a:stretch>
        </p:blipFill>
        <p:spPr>
          <a:xfrm>
            <a:off x="6662559" y="2777442"/>
            <a:ext cx="4076190" cy="638095"/>
          </a:xfrm>
          <a:prstGeom prst="rect">
            <a:avLst/>
          </a:prstGeom>
        </p:spPr>
      </p:pic>
      <p:pic>
        <p:nvPicPr>
          <p:cNvPr id="11" name="图片 10">
            <a:extLst>
              <a:ext uri="{FF2B5EF4-FFF2-40B4-BE49-F238E27FC236}">
                <a16:creationId xmlns:a16="http://schemas.microsoft.com/office/drawing/2014/main" id="{32F8AB10-2946-4CF9-82A3-01B20066C98F}"/>
              </a:ext>
            </a:extLst>
          </p:cNvPr>
          <p:cNvPicPr>
            <a:picLocks noChangeAspect="1"/>
          </p:cNvPicPr>
          <p:nvPr/>
        </p:nvPicPr>
        <p:blipFill>
          <a:blip r:embed="rId4"/>
          <a:stretch>
            <a:fillRect/>
          </a:stretch>
        </p:blipFill>
        <p:spPr>
          <a:xfrm>
            <a:off x="1443728" y="2764212"/>
            <a:ext cx="4085714" cy="647619"/>
          </a:xfrm>
          <a:prstGeom prst="rect">
            <a:avLst/>
          </a:prstGeom>
        </p:spPr>
      </p:pic>
      <p:sp>
        <p:nvSpPr>
          <p:cNvPr id="19" name="矩形 18">
            <a:extLst>
              <a:ext uri="{FF2B5EF4-FFF2-40B4-BE49-F238E27FC236}">
                <a16:creationId xmlns:a16="http://schemas.microsoft.com/office/drawing/2014/main" id="{136C4EA2-C29D-49FD-8C9B-4E2EADE4643C}"/>
              </a:ext>
            </a:extLst>
          </p:cNvPr>
          <p:cNvSpPr/>
          <p:nvPr/>
        </p:nvSpPr>
        <p:spPr>
          <a:xfrm>
            <a:off x="911214" y="3736260"/>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a:solidFill>
                  <a:srgbClr val="0069B8"/>
                </a:solidFill>
              </a:rPr>
              <a:t>下一个事务的隔离级别</a:t>
            </a:r>
            <a:r>
              <a:rPr lang="zh-CN" altLang="zh-CN"/>
              <a:t>仅对当前用户的下一个事务操作有影响，查看下一个事务的隔离级别</a:t>
            </a:r>
            <a:r>
              <a:rPr lang="zh-CN" altLang="en-US"/>
              <a:t>。可使用“</a:t>
            </a:r>
            <a:r>
              <a:rPr lang="en-US" altLang="zh-CN" b="1">
                <a:solidFill>
                  <a:srgbClr val="0069B8"/>
                </a:solidFill>
              </a:rPr>
              <a:t>SELECT @@transaction_isolation;</a:t>
            </a:r>
            <a:r>
              <a:rPr lang="zh-CN" altLang="en-US"/>
              <a:t>”语句进行查看：</a:t>
            </a:r>
            <a:endParaRPr lang="zh-CN" altLang="zh-CN"/>
          </a:p>
        </p:txBody>
      </p:sp>
      <p:pic>
        <p:nvPicPr>
          <p:cNvPr id="22" name="图片 21">
            <a:extLst>
              <a:ext uri="{FF2B5EF4-FFF2-40B4-BE49-F238E27FC236}">
                <a16:creationId xmlns:a16="http://schemas.microsoft.com/office/drawing/2014/main" id="{78181CE3-26E7-4AC0-9414-932B5943593B}"/>
              </a:ext>
            </a:extLst>
          </p:cNvPr>
          <p:cNvPicPr>
            <a:picLocks noChangeAspect="1"/>
          </p:cNvPicPr>
          <p:nvPr/>
        </p:nvPicPr>
        <p:blipFill>
          <a:blip r:embed="rId5"/>
          <a:stretch>
            <a:fillRect/>
          </a:stretch>
        </p:blipFill>
        <p:spPr>
          <a:xfrm>
            <a:off x="1810394" y="4902840"/>
            <a:ext cx="3352381" cy="628571"/>
          </a:xfrm>
          <a:prstGeom prst="rect">
            <a:avLst/>
          </a:prstGeom>
        </p:spPr>
      </p:pic>
      <p:pic>
        <p:nvPicPr>
          <p:cNvPr id="23" name="图片 22">
            <a:extLst>
              <a:ext uri="{FF2B5EF4-FFF2-40B4-BE49-F238E27FC236}">
                <a16:creationId xmlns:a16="http://schemas.microsoft.com/office/drawing/2014/main" id="{96998B67-39D5-409A-AE83-35923766BF45}"/>
              </a:ext>
            </a:extLst>
          </p:cNvPr>
          <p:cNvPicPr>
            <a:picLocks noChangeAspect="1"/>
          </p:cNvPicPr>
          <p:nvPr/>
        </p:nvPicPr>
        <p:blipFill>
          <a:blip r:embed="rId6"/>
          <a:stretch>
            <a:fillRect/>
          </a:stretch>
        </p:blipFill>
        <p:spPr>
          <a:xfrm>
            <a:off x="7029225" y="4902839"/>
            <a:ext cx="3342857" cy="628571"/>
          </a:xfrm>
          <a:prstGeom prst="rect">
            <a:avLst/>
          </a:prstGeom>
        </p:spPr>
      </p:pic>
    </p:spTree>
    <p:extLst>
      <p:ext uri="{BB962C8B-B14F-4D97-AF65-F5344CB8AC3E}">
        <p14:creationId xmlns:p14="http://schemas.microsoft.com/office/powerpoint/2010/main" val="2519150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4 </a:t>
            </a:r>
            <a:r>
              <a:rPr lang="zh-CN" altLang="en-US" sz="2800" b="1">
                <a:solidFill>
                  <a:srgbClr val="228EB0"/>
                </a:solidFill>
                <a:latin typeface="+mn-ea"/>
              </a:rPr>
              <a:t>修改隔离级别</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434206"/>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en-US" altLang="zh-CN"/>
              <a:t>MySQL</a:t>
            </a:r>
            <a:r>
              <a:rPr lang="zh-CN" altLang="zh-CN"/>
              <a:t>默认的事务隔离级别为</a:t>
            </a:r>
            <a:r>
              <a:rPr lang="zh-CN" altLang="zh-CN" b="1">
                <a:solidFill>
                  <a:srgbClr val="0069B8"/>
                </a:solidFill>
              </a:rPr>
              <a:t>可重复读（</a:t>
            </a:r>
            <a:r>
              <a:rPr lang="en-US" altLang="zh-CN" b="1">
                <a:solidFill>
                  <a:srgbClr val="0069B8"/>
                </a:solidFill>
              </a:rPr>
              <a:t>repeatable-read</a:t>
            </a:r>
            <a:r>
              <a:rPr lang="zh-CN" altLang="zh-CN" b="1">
                <a:solidFill>
                  <a:srgbClr val="0069B8"/>
                </a:solidFill>
              </a:rPr>
              <a:t>）</a:t>
            </a:r>
            <a:r>
              <a:rPr lang="zh-CN" altLang="zh-CN"/>
              <a:t>。在</a:t>
            </a:r>
            <a:r>
              <a:rPr lang="en-US" altLang="zh-CN"/>
              <a:t>MySQL</a:t>
            </a:r>
            <a:r>
              <a:rPr lang="zh-CN" altLang="zh-CN"/>
              <a:t>中，事务的隔离等级可以通过</a:t>
            </a:r>
            <a:r>
              <a:rPr lang="en-US" altLang="zh-CN"/>
              <a:t>SET</a:t>
            </a:r>
            <a:r>
              <a:rPr lang="zh-CN" altLang="zh-CN"/>
              <a:t>语句进行设置，既可以对全局调整，也可以只调整当前会话，具体语法如下：</a:t>
            </a:r>
          </a:p>
        </p:txBody>
      </p:sp>
      <p:sp>
        <p:nvSpPr>
          <p:cNvPr id="11" name="矩形 10">
            <a:extLst>
              <a:ext uri="{FF2B5EF4-FFF2-40B4-BE49-F238E27FC236}">
                <a16:creationId xmlns:a16="http://schemas.microsoft.com/office/drawing/2014/main" id="{8DEDE6CD-F182-4D7B-986F-C2FAA9D53AB9}"/>
              </a:ext>
            </a:extLst>
          </p:cNvPr>
          <p:cNvSpPr/>
          <p:nvPr/>
        </p:nvSpPr>
        <p:spPr>
          <a:xfrm>
            <a:off x="2407943" y="2486544"/>
            <a:ext cx="7376113" cy="1669819"/>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effectLst>
                  <a:outerShdw blurRad="50800" dist="50800" dir="5400000" sx="1000" sy="1000" algn="ctr">
                    <a:srgbClr val="000000"/>
                  </a:outerShdw>
                </a:effectLst>
              </a:rPr>
              <a:t>SET [GLOBAL | SESSION] TRANSACTION ISOLATION LEVEL</a:t>
            </a:r>
            <a:endParaRPr lang="zh-CN" altLang="zh-CN" b="1"/>
          </a:p>
          <a:p>
            <a:r>
              <a:rPr lang="en-US" altLang="zh-CN" b="1">
                <a:effectLst>
                  <a:outerShdw blurRad="50800" dist="50800" dir="5400000" sx="1000" sy="1000" algn="ctr">
                    <a:srgbClr val="000000"/>
                  </a:outerShdw>
                </a:effectLst>
              </a:rPr>
              <a:t>[ REPEATABLE READ</a:t>
            </a:r>
            <a:endParaRPr lang="zh-CN" altLang="zh-CN" b="1"/>
          </a:p>
          <a:p>
            <a:r>
              <a:rPr lang="en-US" altLang="zh-CN" b="1">
                <a:effectLst>
                  <a:outerShdw blurRad="50800" dist="50800" dir="5400000" sx="1000" sy="1000" algn="ctr">
                    <a:srgbClr val="000000"/>
                  </a:outerShdw>
                </a:effectLst>
              </a:rPr>
              <a:t>| READ COMMITTED</a:t>
            </a:r>
            <a:endParaRPr lang="zh-CN" altLang="zh-CN" b="1"/>
          </a:p>
          <a:p>
            <a:r>
              <a:rPr lang="en-US" altLang="zh-CN" b="1">
                <a:effectLst>
                  <a:outerShdw blurRad="50800" dist="50800" dir="5400000" sx="1000" sy="1000" algn="ctr">
                    <a:srgbClr val="000000"/>
                  </a:outerShdw>
                </a:effectLst>
              </a:rPr>
              <a:t>| READ UNCOMMITTED</a:t>
            </a:r>
            <a:endParaRPr lang="zh-CN" altLang="zh-CN" b="1"/>
          </a:p>
          <a:p>
            <a:r>
              <a:rPr lang="en-US" altLang="zh-CN" b="1">
                <a:effectLst>
                  <a:outerShdw blurRad="50800" dist="50800" dir="5400000" sx="1000" sy="1000" algn="ctr">
                    <a:srgbClr val="000000"/>
                  </a:outerShdw>
                </a:effectLst>
              </a:rPr>
              <a:t>| SERIALIZABLE]</a:t>
            </a:r>
            <a:endParaRPr lang="zh-CN" altLang="zh-CN" b="1"/>
          </a:p>
        </p:txBody>
      </p:sp>
      <p:sp>
        <p:nvSpPr>
          <p:cNvPr id="13" name="矩形 12">
            <a:extLst>
              <a:ext uri="{FF2B5EF4-FFF2-40B4-BE49-F238E27FC236}">
                <a16:creationId xmlns:a16="http://schemas.microsoft.com/office/drawing/2014/main" id="{CA864E98-B886-4D5B-AE5C-A926DC5ACB83}"/>
              </a:ext>
            </a:extLst>
          </p:cNvPr>
          <p:cNvSpPr/>
          <p:nvPr/>
        </p:nvSpPr>
        <p:spPr>
          <a:xfrm>
            <a:off x="911213" y="4334744"/>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其中，“</a:t>
            </a:r>
            <a:r>
              <a:rPr lang="en-US" altLang="zh-CN" b="1">
                <a:solidFill>
                  <a:srgbClr val="0069B8"/>
                </a:solidFill>
              </a:rPr>
              <a:t>GLOBAL</a:t>
            </a:r>
            <a:r>
              <a:rPr lang="zh-CN" altLang="zh-CN"/>
              <a:t>”关键字表示可以</a:t>
            </a:r>
            <a:r>
              <a:rPr lang="zh-CN" altLang="zh-CN" b="1">
                <a:solidFill>
                  <a:srgbClr val="0069B8"/>
                </a:solidFill>
              </a:rPr>
              <a:t>修改全局设置</a:t>
            </a:r>
            <a:r>
              <a:rPr lang="zh-CN" altLang="zh-CN"/>
              <a:t>，用这个方式修改完后，已经存在的连接还不会生效，只有对新建立的连接才会起作用。“</a:t>
            </a:r>
            <a:r>
              <a:rPr lang="en-US" altLang="zh-CN" b="1">
                <a:solidFill>
                  <a:srgbClr val="0069B8"/>
                </a:solidFill>
              </a:rPr>
              <a:t>SESSION</a:t>
            </a:r>
            <a:r>
              <a:rPr lang="zh-CN" altLang="zh-CN"/>
              <a:t>”关键字</a:t>
            </a:r>
            <a:r>
              <a:rPr lang="zh-CN" altLang="zh-CN" b="1">
                <a:solidFill>
                  <a:srgbClr val="0069B8"/>
                </a:solidFill>
              </a:rPr>
              <a:t>只修改当前连接会话的设置</a:t>
            </a:r>
            <a:r>
              <a:rPr lang="zh-CN" altLang="zh-CN"/>
              <a:t>，修改完后立即生效，再次连接后会恢复成全局的设置，对其他连接</a:t>
            </a:r>
            <a:r>
              <a:rPr lang="en-US" altLang="zh-CN"/>
              <a:t>/</a:t>
            </a:r>
            <a:r>
              <a:rPr lang="zh-CN" altLang="zh-CN"/>
              <a:t>会话也不起作用。“</a:t>
            </a:r>
            <a:r>
              <a:rPr lang="en-US" altLang="zh-CN" b="1">
                <a:solidFill>
                  <a:srgbClr val="0069B8"/>
                </a:solidFill>
              </a:rPr>
              <a:t>TRANSACTION</a:t>
            </a:r>
            <a:r>
              <a:rPr lang="zh-CN" altLang="zh-CN"/>
              <a:t>”表示</a:t>
            </a:r>
            <a:r>
              <a:rPr lang="zh-CN" altLang="zh-CN" b="1">
                <a:solidFill>
                  <a:srgbClr val="0069B8"/>
                </a:solidFill>
              </a:rPr>
              <a:t>事务</a:t>
            </a:r>
            <a:r>
              <a:rPr lang="zh-CN" altLang="zh-CN"/>
              <a:t>，“</a:t>
            </a:r>
            <a:r>
              <a:rPr lang="en-US" altLang="zh-CN" b="1">
                <a:solidFill>
                  <a:srgbClr val="0069B8"/>
                </a:solidFill>
              </a:rPr>
              <a:t>ISOLATION</a:t>
            </a:r>
            <a:r>
              <a:rPr lang="zh-CN" altLang="zh-CN"/>
              <a:t>”表示</a:t>
            </a:r>
            <a:r>
              <a:rPr lang="zh-CN" altLang="zh-CN" b="1">
                <a:solidFill>
                  <a:srgbClr val="0069B8"/>
                </a:solidFill>
              </a:rPr>
              <a:t>隔离</a:t>
            </a:r>
            <a:r>
              <a:rPr lang="zh-CN" altLang="zh-CN"/>
              <a:t>，“</a:t>
            </a:r>
            <a:r>
              <a:rPr lang="en-US" altLang="zh-CN" b="1">
                <a:solidFill>
                  <a:srgbClr val="0069B8"/>
                </a:solidFill>
              </a:rPr>
              <a:t>LEVE</a:t>
            </a:r>
            <a:r>
              <a:rPr lang="en-US" altLang="zh-CN">
                <a:effectLst>
                  <a:outerShdw blurRad="50800" dist="50800" dir="5400000" sx="1000" sy="1000" algn="ctr">
                    <a:srgbClr val="000000"/>
                  </a:outerShdw>
                </a:effectLst>
              </a:rPr>
              <a:t>L</a:t>
            </a:r>
            <a:r>
              <a:rPr lang="zh-CN" altLang="zh-CN"/>
              <a:t>”表示</a:t>
            </a:r>
            <a:r>
              <a:rPr lang="zh-CN" altLang="zh-CN" b="1">
                <a:solidFill>
                  <a:srgbClr val="0069B8"/>
                </a:solidFill>
              </a:rPr>
              <a:t>级别</a:t>
            </a:r>
            <a:r>
              <a:rPr lang="zh-CN" altLang="zh-CN"/>
              <a:t>。</a:t>
            </a:r>
          </a:p>
        </p:txBody>
      </p:sp>
    </p:spTree>
    <p:extLst>
      <p:ext uri="{BB962C8B-B14F-4D97-AF65-F5344CB8AC3E}">
        <p14:creationId xmlns:p14="http://schemas.microsoft.com/office/powerpoint/2010/main" val="3570186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4 </a:t>
            </a:r>
            <a:r>
              <a:rPr lang="zh-CN" altLang="en-US" sz="2800" b="1">
                <a:solidFill>
                  <a:srgbClr val="228EB0"/>
                </a:solidFill>
                <a:latin typeface="+mn-ea"/>
              </a:rPr>
              <a:t>修改隔离级别</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69179"/>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b="1"/>
              <a:t>【实例</a:t>
            </a:r>
            <a:r>
              <a:rPr lang="en-US" altLang="zh-CN" b="1"/>
              <a:t>12-2</a:t>
            </a:r>
            <a:r>
              <a:rPr lang="zh-CN" altLang="zh-CN" b="1"/>
              <a:t>】：</a:t>
            </a:r>
            <a:r>
              <a:rPr lang="zh-CN" altLang="zh-CN"/>
              <a:t>在数据库中，将事务隔离等级修改为“</a:t>
            </a:r>
            <a:r>
              <a:rPr lang="en-US" altLang="zh-CN"/>
              <a:t>READ </a:t>
            </a:r>
            <a:r>
              <a:rPr lang="en-US" altLang="zh-CN">
                <a:effectLst>
                  <a:outerShdw blurRad="50800" dist="50800" dir="5400000" sx="1000" sy="1000" algn="ctr">
                    <a:srgbClr val="000000"/>
                  </a:outerShdw>
                </a:effectLst>
              </a:rPr>
              <a:t>UNCOMMITTED</a:t>
            </a:r>
            <a:r>
              <a:rPr lang="zh-CN" altLang="zh-CN"/>
              <a:t>”。</a:t>
            </a:r>
          </a:p>
        </p:txBody>
      </p:sp>
      <p:pic>
        <p:nvPicPr>
          <p:cNvPr id="4" name="图片 3">
            <a:extLst>
              <a:ext uri="{FF2B5EF4-FFF2-40B4-BE49-F238E27FC236}">
                <a16:creationId xmlns:a16="http://schemas.microsoft.com/office/drawing/2014/main" id="{38D916C3-7E71-44A3-881B-81D65384F9EF}"/>
              </a:ext>
            </a:extLst>
          </p:cNvPr>
          <p:cNvPicPr>
            <a:picLocks noChangeAspect="1"/>
          </p:cNvPicPr>
          <p:nvPr/>
        </p:nvPicPr>
        <p:blipFill>
          <a:blip r:embed="rId3"/>
          <a:stretch>
            <a:fillRect/>
          </a:stretch>
        </p:blipFill>
        <p:spPr>
          <a:xfrm>
            <a:off x="3986475" y="3468005"/>
            <a:ext cx="4219048" cy="628571"/>
          </a:xfrm>
          <a:prstGeom prst="rect">
            <a:avLst/>
          </a:prstGeom>
        </p:spPr>
      </p:pic>
      <p:pic>
        <p:nvPicPr>
          <p:cNvPr id="5" name="图片 4">
            <a:extLst>
              <a:ext uri="{FF2B5EF4-FFF2-40B4-BE49-F238E27FC236}">
                <a16:creationId xmlns:a16="http://schemas.microsoft.com/office/drawing/2014/main" id="{5433C9EC-84CE-45C9-939A-D3C9D385C127}"/>
              </a:ext>
            </a:extLst>
          </p:cNvPr>
          <p:cNvPicPr>
            <a:picLocks noChangeAspect="1"/>
          </p:cNvPicPr>
          <p:nvPr/>
        </p:nvPicPr>
        <p:blipFill>
          <a:blip r:embed="rId4"/>
          <a:stretch>
            <a:fillRect/>
          </a:stretch>
        </p:blipFill>
        <p:spPr>
          <a:xfrm>
            <a:off x="3991237" y="2672906"/>
            <a:ext cx="4209524" cy="628571"/>
          </a:xfrm>
          <a:prstGeom prst="rect">
            <a:avLst/>
          </a:prstGeom>
        </p:spPr>
      </p:pic>
      <p:pic>
        <p:nvPicPr>
          <p:cNvPr id="6" name="图片 5">
            <a:extLst>
              <a:ext uri="{FF2B5EF4-FFF2-40B4-BE49-F238E27FC236}">
                <a16:creationId xmlns:a16="http://schemas.microsoft.com/office/drawing/2014/main" id="{A8BB882A-E9E5-492A-81D0-0472CB329590}"/>
              </a:ext>
            </a:extLst>
          </p:cNvPr>
          <p:cNvPicPr>
            <a:picLocks noChangeAspect="1"/>
          </p:cNvPicPr>
          <p:nvPr/>
        </p:nvPicPr>
        <p:blipFill>
          <a:blip r:embed="rId5"/>
          <a:stretch>
            <a:fillRect/>
          </a:stretch>
        </p:blipFill>
        <p:spPr>
          <a:xfrm>
            <a:off x="3067427" y="4263104"/>
            <a:ext cx="6057143" cy="628571"/>
          </a:xfrm>
          <a:prstGeom prst="rect">
            <a:avLst/>
          </a:prstGeom>
        </p:spPr>
      </p:pic>
      <p:pic>
        <p:nvPicPr>
          <p:cNvPr id="7" name="图片 6">
            <a:extLst>
              <a:ext uri="{FF2B5EF4-FFF2-40B4-BE49-F238E27FC236}">
                <a16:creationId xmlns:a16="http://schemas.microsoft.com/office/drawing/2014/main" id="{9B908656-80C2-483C-8426-A22560177622}"/>
              </a:ext>
            </a:extLst>
          </p:cNvPr>
          <p:cNvPicPr>
            <a:picLocks noChangeAspect="1"/>
          </p:cNvPicPr>
          <p:nvPr/>
        </p:nvPicPr>
        <p:blipFill>
          <a:blip r:embed="rId6"/>
          <a:stretch>
            <a:fillRect/>
          </a:stretch>
        </p:blipFill>
        <p:spPr>
          <a:xfrm>
            <a:off x="4010283" y="5058203"/>
            <a:ext cx="4171429" cy="628571"/>
          </a:xfrm>
          <a:prstGeom prst="rect">
            <a:avLst/>
          </a:prstGeom>
        </p:spPr>
      </p:pic>
    </p:spTree>
    <p:extLst>
      <p:ext uri="{BB962C8B-B14F-4D97-AF65-F5344CB8AC3E}">
        <p14:creationId xmlns:p14="http://schemas.microsoft.com/office/powerpoint/2010/main" val="4228901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7357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873957"/>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在</a:t>
            </a:r>
            <a:r>
              <a:rPr lang="zh-CN" altLang="zh-CN" dirty="0"/>
              <a:t>教务管理系统数据库“</a:t>
            </a:r>
            <a:r>
              <a:rPr lang="en-US" altLang="zh-CN" dirty="0" err="1"/>
              <a:t>EduSys</a:t>
            </a:r>
            <a:r>
              <a:rPr lang="zh-CN" altLang="zh-CN" dirty="0"/>
              <a:t>”中，使用事务处理机制，通过设置合适的事务隔离等级，实现当有不同用户访问和操作表“</a:t>
            </a:r>
            <a:r>
              <a:rPr lang="en-US" altLang="zh-CN" dirty="0" err="1"/>
              <a:t>StuCourse</a:t>
            </a:r>
            <a:r>
              <a:rPr lang="zh-CN" altLang="zh-CN" dirty="0"/>
              <a:t>”时保证成绩数据的一致性</a:t>
            </a:r>
            <a:r>
              <a:rPr lang="zh-CN" altLang="zh-CN" dirty="0" smtClean="0"/>
              <a:t>。</a:t>
            </a:r>
            <a:endParaRPr lang="zh-CN" altLang="zh-CN" dirty="0"/>
          </a:p>
        </p:txBody>
      </p:sp>
    </p:spTree>
    <p:extLst>
      <p:ext uri="{BB962C8B-B14F-4D97-AF65-F5344CB8AC3E}">
        <p14:creationId xmlns:p14="http://schemas.microsoft.com/office/powerpoint/2010/main" val="2636860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a:solidFill>
                  <a:schemeClr val="bg1"/>
                </a:solidFill>
              </a:rPr>
              <a:t>学习内容</a:t>
            </a: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641168" y="3187965"/>
            <a:ext cx="3090762" cy="707886"/>
            <a:chOff x="6629352" y="1760489"/>
            <a:chExt cx="3090762" cy="707886"/>
          </a:xfrm>
        </p:grpSpPr>
        <p:sp>
          <p:nvSpPr>
            <p:cNvPr id="41" name="文本框 40"/>
            <p:cNvSpPr txBox="1"/>
            <p:nvPr/>
          </p:nvSpPr>
          <p:spPr>
            <a:xfrm>
              <a:off x="7381012" y="1853273"/>
              <a:ext cx="2339102" cy="523220"/>
            </a:xfrm>
            <a:prstGeom prst="rect">
              <a:avLst/>
            </a:prstGeom>
            <a:noFill/>
          </p:spPr>
          <p:txBody>
            <a:bodyPr wrap="none" rtlCol="0">
              <a:spAutoFit/>
              <a:scene3d>
                <a:camera prst="orthographicFront"/>
                <a:lightRig rig="threePt" dir="t"/>
              </a:scene3d>
              <a:sp3d contourW="12700"/>
            </a:bodyPr>
            <a:lstStyle/>
            <a:p>
              <a:r>
                <a:rPr lang="zh-CN" altLang="en-US" sz="2800"/>
                <a:t>事务管理操作</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641168" y="3963024"/>
            <a:ext cx="3090762" cy="707886"/>
            <a:chOff x="6629352" y="1760489"/>
            <a:chExt cx="3090762" cy="707886"/>
          </a:xfrm>
        </p:grpSpPr>
        <p:sp>
          <p:nvSpPr>
            <p:cNvPr id="44" name="文本框 43"/>
            <p:cNvSpPr txBox="1"/>
            <p:nvPr/>
          </p:nvSpPr>
          <p:spPr>
            <a:xfrm>
              <a:off x="7381012" y="1853273"/>
              <a:ext cx="2339102" cy="523220"/>
            </a:xfrm>
            <a:prstGeom prst="rect">
              <a:avLst/>
            </a:prstGeom>
            <a:noFill/>
          </p:spPr>
          <p:txBody>
            <a:bodyPr wrap="none" rtlCol="0">
              <a:spAutoFit/>
              <a:scene3d>
                <a:camera prst="orthographicFront"/>
                <a:lightRig rig="threePt" dir="t"/>
              </a:scene3d>
              <a:sp3d contourW="12700"/>
            </a:bodyPr>
            <a:lstStyle/>
            <a:p>
              <a:r>
                <a:rPr lang="zh-CN" altLang="en-US" sz="2800"/>
                <a:t>事务隔离级别</a:t>
              </a:r>
              <a:endParaRPr lang="zh-CN" altLang="en-US" sz="2800" dirty="0"/>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641168" y="2412906"/>
            <a:ext cx="2731689" cy="707886"/>
            <a:chOff x="6629352" y="1760489"/>
            <a:chExt cx="2731689" cy="707886"/>
          </a:xfrm>
        </p:grpSpPr>
        <p:sp>
          <p:nvSpPr>
            <p:cNvPr id="47" name="文本框 46"/>
            <p:cNvSpPr txBox="1"/>
            <p:nvPr/>
          </p:nvSpPr>
          <p:spPr>
            <a:xfrm>
              <a:off x="7381012" y="1853273"/>
              <a:ext cx="1980029" cy="523220"/>
            </a:xfrm>
            <a:prstGeom prst="rect">
              <a:avLst/>
            </a:prstGeom>
            <a:noFill/>
          </p:spPr>
          <p:txBody>
            <a:bodyPr wrap="none" rtlCol="0">
              <a:spAutoFit/>
              <a:scene3d>
                <a:camera prst="orthographicFront"/>
                <a:lightRig rig="threePt" dir="t"/>
              </a:scene3d>
              <a:sp3d contourW="12700"/>
            </a:bodyPr>
            <a:lstStyle/>
            <a:p>
              <a:r>
                <a:rPr lang="zh-CN" altLang="en-US" sz="2800"/>
                <a:t>事务的特性</a:t>
              </a:r>
              <a:endParaRPr lang="zh-CN" altLang="en-US" sz="2800" dirty="0"/>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01.</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0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1289456"/>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a:t>根据【学习任务】中的实践需求</a:t>
            </a:r>
            <a:r>
              <a:rPr lang="zh-CN" altLang="zh-CN" dirty="0" smtClean="0"/>
              <a:t>，完成</a:t>
            </a:r>
            <a:r>
              <a:rPr lang="zh-CN" altLang="zh-CN" dirty="0"/>
              <a:t>事务级别的设置。</a:t>
            </a:r>
          </a:p>
          <a:p>
            <a:pPr algn="just">
              <a:lnSpc>
                <a:spcPct val="150000"/>
              </a:lnSpc>
            </a:pPr>
            <a:r>
              <a:rPr lang="zh-CN" altLang="zh-CN" dirty="0"/>
              <a:t>（</a:t>
            </a:r>
            <a:r>
              <a:rPr lang="en-US" altLang="zh-CN" dirty="0"/>
              <a:t>1</a:t>
            </a:r>
            <a:r>
              <a:rPr lang="zh-CN" altLang="zh-CN" dirty="0"/>
              <a:t>）创建用户“</a:t>
            </a:r>
            <a:r>
              <a:rPr lang="en-US" altLang="zh-CN" dirty="0"/>
              <a:t>User1</a:t>
            </a:r>
            <a:r>
              <a:rPr lang="zh-CN" altLang="zh-CN" dirty="0"/>
              <a:t>”“</a:t>
            </a:r>
            <a:r>
              <a:rPr lang="en-US" altLang="zh-CN" dirty="0"/>
              <a:t>User2</a:t>
            </a:r>
            <a:r>
              <a:rPr lang="zh-CN" altLang="zh-CN" dirty="0"/>
              <a:t>”，并授予对数据库“</a:t>
            </a:r>
            <a:r>
              <a:rPr lang="en-US" altLang="zh-CN" dirty="0" err="1"/>
              <a:t>EduSys</a:t>
            </a:r>
            <a:r>
              <a:rPr lang="zh-CN" altLang="zh-CN" dirty="0"/>
              <a:t>”的操作权限。依次输入并执行如下</a:t>
            </a:r>
            <a:r>
              <a:rPr lang="en-US" altLang="zh-CN" dirty="0"/>
              <a:t>SQL</a:t>
            </a:r>
            <a:r>
              <a:rPr lang="zh-CN" altLang="zh-CN" dirty="0"/>
              <a:t>语句</a:t>
            </a:r>
            <a:r>
              <a:rPr lang="zh-CN" altLang="zh-CN" dirty="0" smtClean="0"/>
              <a:t>：</a:t>
            </a:r>
            <a:endParaRPr lang="zh-CN" altLang="zh-CN" dirty="0"/>
          </a:p>
        </p:txBody>
      </p:sp>
      <p:sp>
        <p:nvSpPr>
          <p:cNvPr id="9" name="矩形 8"/>
          <p:cNvSpPr/>
          <p:nvPr/>
        </p:nvSpPr>
        <p:spPr>
          <a:xfrm>
            <a:off x="2439930" y="3335243"/>
            <a:ext cx="7200000" cy="2554279"/>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CREATE USER 'User1'@'localhost' Identified by '123456';</a:t>
            </a:r>
            <a:endParaRPr lang="zh-CN" sz="1600" kern="100" dirty="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CREATE USER 'User2'@'localhost' Identified by '123456';</a:t>
            </a:r>
            <a:endParaRPr lang="zh-CN" sz="1600" kern="100" dirty="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GRANT all ON EduSys.* TO 'User1'@'localhost' </a:t>
            </a:r>
            <a:endParaRPr lang="zh-CN" sz="1600" kern="100" dirty="0">
              <a:effectLst/>
              <a:ea typeface="等线" panose="02010600030101010101" pitchFamily="2" charset="-122"/>
              <a:cs typeface="Times New Roman" panose="02020603050405020304" pitchFamily="18" charset="0"/>
            </a:endParaRPr>
          </a:p>
          <a:p>
            <a:pPr indent="600075"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Identified by '123456';</a:t>
            </a:r>
            <a:endParaRPr lang="zh-CN" sz="1600" kern="100" dirty="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GRANT all ON EduSys.* TO 'User2'@'localhost' </a:t>
            </a:r>
            <a:endParaRPr lang="zh-CN" sz="1600" kern="100" dirty="0">
              <a:effectLst/>
              <a:ea typeface="等线" panose="02010600030101010101" pitchFamily="2" charset="-122"/>
              <a:cs typeface="Times New Roman" panose="02020603050405020304" pitchFamily="18" charset="0"/>
            </a:endParaRPr>
          </a:p>
          <a:p>
            <a:pPr indent="600075"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Identified by '123456';</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315695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a:t>
            </a:r>
            <a:r>
              <a:rPr lang="en-US" altLang="zh-CN" dirty="0"/>
              <a:t>2</a:t>
            </a:r>
            <a:r>
              <a:rPr lang="zh-CN" altLang="zh-CN" dirty="0"/>
              <a:t>）以“</a:t>
            </a:r>
            <a:r>
              <a:rPr lang="en-US" altLang="zh-CN" dirty="0"/>
              <a:t>User1</a:t>
            </a:r>
            <a:r>
              <a:rPr lang="zh-CN" altLang="zh-CN" dirty="0"/>
              <a:t>”身份登录客户端</a:t>
            </a:r>
            <a:r>
              <a:rPr lang="en-US" altLang="zh-CN" dirty="0"/>
              <a:t>A</a:t>
            </a:r>
            <a:r>
              <a:rPr lang="zh-CN" altLang="zh-CN" dirty="0"/>
              <a:t>，并设置当前事务级别为“</a:t>
            </a:r>
            <a:r>
              <a:rPr lang="en-US" altLang="zh-CN" dirty="0"/>
              <a:t>Repeatable Read</a:t>
            </a:r>
            <a:r>
              <a:rPr lang="zh-CN" altLang="zh-CN" dirty="0"/>
              <a:t>”（可重复读），查询表“</a:t>
            </a:r>
            <a:r>
              <a:rPr lang="en-US" altLang="zh-CN" dirty="0" err="1"/>
              <a:t>StuCourse</a:t>
            </a:r>
            <a:r>
              <a:rPr lang="zh-CN" altLang="zh-CN" dirty="0"/>
              <a:t>”中“</a:t>
            </a:r>
            <a:r>
              <a:rPr lang="en-US" altLang="zh-CN" dirty="0"/>
              <a:t>20191203</a:t>
            </a:r>
            <a:r>
              <a:rPr lang="zh-CN" altLang="zh-CN" dirty="0"/>
              <a:t>”号同学“</a:t>
            </a:r>
            <a:r>
              <a:rPr lang="en-US" altLang="zh-CN" dirty="0"/>
              <a:t>19705</a:t>
            </a:r>
            <a:r>
              <a:rPr lang="zh-CN" altLang="zh-CN" dirty="0"/>
              <a:t>”号课程的成绩初始值，依次输入</a:t>
            </a:r>
            <a:r>
              <a:rPr lang="en-US" altLang="zh-CN" dirty="0"/>
              <a:t>SQL</a:t>
            </a:r>
            <a:r>
              <a:rPr lang="zh-CN" altLang="zh-CN" dirty="0"/>
              <a:t>语句如下：</a:t>
            </a:r>
          </a:p>
        </p:txBody>
      </p:sp>
      <p:sp>
        <p:nvSpPr>
          <p:cNvPr id="10" name="矩形 9"/>
          <p:cNvSpPr/>
          <p:nvPr/>
        </p:nvSpPr>
        <p:spPr>
          <a:xfrm>
            <a:off x="2439930" y="3479184"/>
            <a:ext cx="7200000" cy="161392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SET Session Transaction Isolation Level Repeatable Read;</a:t>
            </a:r>
            <a:endParaRPr lang="zh-CN" sz="1600" kern="100" dirty="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a:t>
            </a:r>
            <a:r>
              <a:rPr lang="en-US" sz="1600" kern="0" dirty="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START TRANSACTION;</a:t>
            </a:r>
            <a:endParaRPr lang="zh-CN" sz="1600" kern="100" dirty="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 FROM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a:p>
            <a:pPr indent="600075" algn="just">
              <a:lnSpc>
                <a:spcPct val="150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='20191203' and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='19705';</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95550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143253" cy="923330"/>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a:t>
            </a:r>
            <a:r>
              <a:rPr lang="en-US" altLang="zh-CN" dirty="0"/>
              <a:t>3</a:t>
            </a:r>
            <a:r>
              <a:rPr lang="zh-CN" altLang="zh-CN" dirty="0"/>
              <a:t>）以“</a:t>
            </a:r>
            <a:r>
              <a:rPr lang="en-US" altLang="zh-CN" dirty="0"/>
              <a:t>User2</a:t>
            </a:r>
            <a:r>
              <a:rPr lang="zh-CN" altLang="zh-CN" dirty="0"/>
              <a:t>”身份登录客户端</a:t>
            </a:r>
            <a:r>
              <a:rPr lang="en-US" altLang="zh-CN" dirty="0"/>
              <a:t>B</a:t>
            </a:r>
            <a:r>
              <a:rPr lang="zh-CN" altLang="zh-CN" dirty="0"/>
              <a:t>，并设置当前事务模式为“</a:t>
            </a:r>
            <a:r>
              <a:rPr lang="en-US" altLang="zh-CN" dirty="0"/>
              <a:t>Repeatable Read</a:t>
            </a:r>
            <a:r>
              <a:rPr lang="zh-CN" altLang="zh-CN" dirty="0"/>
              <a:t>”（可重复读），查询表“</a:t>
            </a:r>
            <a:r>
              <a:rPr lang="en-US" altLang="zh-CN" dirty="0" err="1"/>
              <a:t>StuCourse</a:t>
            </a:r>
            <a:r>
              <a:rPr lang="zh-CN" altLang="zh-CN" dirty="0"/>
              <a:t>”中“</a:t>
            </a:r>
            <a:r>
              <a:rPr lang="en-US" altLang="zh-CN" dirty="0"/>
              <a:t>20191203</a:t>
            </a:r>
            <a:r>
              <a:rPr lang="zh-CN" altLang="zh-CN" dirty="0"/>
              <a:t>”号同学“</a:t>
            </a:r>
            <a:r>
              <a:rPr lang="en-US" altLang="zh-CN" dirty="0"/>
              <a:t>19705</a:t>
            </a:r>
            <a:r>
              <a:rPr lang="zh-CN" altLang="zh-CN" dirty="0"/>
              <a:t>”号课程的成绩初始值，输入</a:t>
            </a:r>
            <a:r>
              <a:rPr lang="en-US" altLang="zh-CN" dirty="0"/>
              <a:t>SQL</a:t>
            </a:r>
            <a:r>
              <a:rPr lang="zh-CN" altLang="zh-CN" dirty="0"/>
              <a:t>语句如下：</a:t>
            </a:r>
          </a:p>
        </p:txBody>
      </p:sp>
      <p:sp>
        <p:nvSpPr>
          <p:cNvPr id="9" name="矩形 8"/>
          <p:cNvSpPr/>
          <p:nvPr/>
        </p:nvSpPr>
        <p:spPr>
          <a:xfrm>
            <a:off x="2527314" y="3105559"/>
            <a:ext cx="7200000" cy="1672917"/>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SET Session Transaction Isolation Level Repeatable Read;</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a:t>
            </a:r>
            <a:r>
              <a:rPr lang="en-US" sz="1600" kern="0">
                <a:effectLst>
                  <a:outerShdw blurRad="50800" dist="50800" dir="5400000" sx="1000" sy="1000" algn="ctr">
                    <a:srgbClr val="000000"/>
                  </a:outerShdw>
                </a:effectLst>
                <a:latin typeface="Times New Roman" panose="02020603050405020304" pitchFamily="18" charset="0"/>
                <a:ea typeface="宋体" panose="02010600030101010101" pitchFamily="2" charset="-122"/>
                <a:cs typeface="Times New Roman" panose="02020603050405020304" pitchFamily="18" charset="0"/>
              </a:rPr>
              <a:t> START TRANSACTION;</a:t>
            </a:r>
            <a:endParaRPr lang="zh-CN" sz="1600" kern="100">
              <a:effectLst/>
              <a:ea typeface="等线" panose="02010600030101010101" pitchFamily="2" charset="-122"/>
              <a:cs typeface="Times New Roman" panose="02020603050405020304" pitchFamily="18" charset="0"/>
            </a:endParaRPr>
          </a:p>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StuCourse </a:t>
            </a:r>
            <a:endParaRPr lang="zh-CN" sz="1600" kern="100">
              <a:effectLst/>
              <a:ea typeface="等线" panose="02010600030101010101" pitchFamily="2" charset="-122"/>
              <a:cs typeface="Times New Roman" panose="02020603050405020304" pitchFamily="18" charset="0"/>
            </a:endParaRPr>
          </a:p>
          <a:p>
            <a:pPr indent="600075"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Sno='20191203' and Cno='19705';</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38964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32185"/>
            <a:ext cx="9968482"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在客户端</a:t>
            </a:r>
            <a:r>
              <a:rPr lang="en-US" altLang="zh-CN" dirty="0"/>
              <a:t>B</a:t>
            </a:r>
            <a:r>
              <a:rPr lang="zh-CN" altLang="zh-CN" dirty="0"/>
              <a:t>，更新表“</a:t>
            </a:r>
            <a:r>
              <a:rPr lang="en-US" altLang="zh-CN" dirty="0" err="1"/>
              <a:t>StuCourse</a:t>
            </a:r>
            <a:r>
              <a:rPr lang="zh-CN" altLang="zh-CN" dirty="0"/>
              <a:t>”中“</a:t>
            </a:r>
            <a:r>
              <a:rPr lang="en-US" altLang="zh-CN" dirty="0"/>
              <a:t>20191203</a:t>
            </a:r>
            <a:r>
              <a:rPr lang="zh-CN" altLang="zh-CN" dirty="0"/>
              <a:t>”号同学“</a:t>
            </a:r>
            <a:r>
              <a:rPr lang="en-US" altLang="zh-CN" dirty="0"/>
              <a:t>19705</a:t>
            </a:r>
            <a:r>
              <a:rPr lang="zh-CN" altLang="zh-CN" dirty="0"/>
              <a:t>”号课程的成绩，且暂不提交事务，输入</a:t>
            </a:r>
            <a:r>
              <a:rPr lang="en-US" altLang="zh-CN" dirty="0"/>
              <a:t>SQL</a:t>
            </a:r>
            <a:r>
              <a:rPr lang="zh-CN" altLang="zh-CN" dirty="0"/>
              <a:t>语句如下：</a:t>
            </a:r>
          </a:p>
        </p:txBody>
      </p:sp>
      <p:sp>
        <p:nvSpPr>
          <p:cNvPr id="19" name="矩形 18"/>
          <p:cNvSpPr/>
          <p:nvPr/>
        </p:nvSpPr>
        <p:spPr>
          <a:xfrm>
            <a:off x="2577327" y="2635810"/>
            <a:ext cx="7200000" cy="1151053"/>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UPDATE StuCourse</a:t>
            </a:r>
            <a:endParaRPr lang="zh-CN" sz="1600" kern="100">
              <a:effectLst/>
              <a:ea typeface="等线" panose="02010600030101010101" pitchFamily="2" charset="-122"/>
              <a:cs typeface="Times New Roman" panose="02020603050405020304" pitchFamily="18" charset="0"/>
            </a:endParaRPr>
          </a:p>
          <a:p>
            <a:pPr indent="600075"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SET Score=Score-2</a:t>
            </a:r>
            <a:endParaRPr lang="zh-CN" sz="1600" kern="100">
              <a:effectLst/>
              <a:ea typeface="等线" panose="02010600030101010101" pitchFamily="2" charset="-122"/>
              <a:cs typeface="Times New Roman" panose="02020603050405020304" pitchFamily="18" charset="0"/>
            </a:endParaRPr>
          </a:p>
          <a:p>
            <a:pPr indent="600075"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Sno='20191203' and Cno='19705';</a:t>
            </a:r>
            <a:endParaRPr lang="zh-CN" sz="1600" kern="100">
              <a:effectLst/>
              <a:ea typeface="等线" panose="02010600030101010101" pitchFamily="2" charset="-122"/>
              <a:cs typeface="Times New Roman" panose="02020603050405020304" pitchFamily="18" charset="0"/>
            </a:endParaRPr>
          </a:p>
        </p:txBody>
      </p:sp>
      <p:sp>
        <p:nvSpPr>
          <p:cNvPr id="20" name="矩形 19">
            <a:extLst>
              <a:ext uri="{FF2B5EF4-FFF2-40B4-BE49-F238E27FC236}">
                <a16:creationId xmlns:a16="http://schemas.microsoft.com/office/drawing/2014/main" id="{E3EB1709-6D20-4440-8800-976CC5E9712E}"/>
              </a:ext>
            </a:extLst>
          </p:cNvPr>
          <p:cNvSpPr/>
          <p:nvPr/>
        </p:nvSpPr>
        <p:spPr>
          <a:xfrm>
            <a:off x="1055688" y="4016531"/>
            <a:ext cx="9968482" cy="369332"/>
          </a:xfrm>
          <a:prstGeom prst="rect">
            <a:avLst/>
          </a:prstGeom>
        </p:spPr>
        <p:txBody>
          <a:bodyPr wrap="square">
            <a:spAutoFit/>
            <a:scene3d>
              <a:camera prst="orthographicFront"/>
              <a:lightRig rig="threePt" dir="t"/>
            </a:scene3d>
            <a:sp3d contourW="12700"/>
          </a:bodyPr>
          <a:lstStyle/>
          <a:p>
            <a:r>
              <a:rPr lang="zh-CN" altLang="zh-CN" dirty="0"/>
              <a:t>重新查询“</a:t>
            </a:r>
            <a:r>
              <a:rPr lang="en-US" altLang="zh-CN" dirty="0"/>
              <a:t>20191203</a:t>
            </a:r>
            <a:r>
              <a:rPr lang="zh-CN" altLang="zh-CN" dirty="0"/>
              <a:t>”号同学“</a:t>
            </a:r>
            <a:r>
              <a:rPr lang="en-US" altLang="zh-CN" dirty="0"/>
              <a:t>19705</a:t>
            </a:r>
            <a:r>
              <a:rPr lang="zh-CN" altLang="zh-CN" dirty="0"/>
              <a:t>”号课程的成绩，输入</a:t>
            </a:r>
            <a:r>
              <a:rPr lang="en-US" altLang="zh-CN" dirty="0"/>
              <a:t>SQL</a:t>
            </a:r>
            <a:r>
              <a:rPr lang="zh-CN" altLang="zh-CN" dirty="0"/>
              <a:t>语句如下：</a:t>
            </a:r>
          </a:p>
        </p:txBody>
      </p:sp>
      <p:sp>
        <p:nvSpPr>
          <p:cNvPr id="21" name="矩形 20"/>
          <p:cNvSpPr/>
          <p:nvPr/>
        </p:nvSpPr>
        <p:spPr>
          <a:xfrm>
            <a:off x="2577327" y="4667584"/>
            <a:ext cx="7200000" cy="92138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 FROM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dirty="0">
              <a:effectLst/>
              <a:ea typeface="等线" panose="02010600030101010101" pitchFamily="2" charset="-122"/>
              <a:cs typeface="Times New Roman" panose="02020603050405020304" pitchFamily="18" charset="0"/>
            </a:endParaRPr>
          </a:p>
          <a:p>
            <a:pPr indent="600075"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='20191203' and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Cno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='19705';</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5105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4</a:t>
            </a:r>
            <a:r>
              <a:rPr lang="zh-CN" altLang="zh-CN" dirty="0"/>
              <a:t>）在客户端</a:t>
            </a:r>
            <a:r>
              <a:rPr lang="en-US" altLang="zh-CN" dirty="0"/>
              <a:t>A</a:t>
            </a:r>
            <a:r>
              <a:rPr lang="zh-CN" altLang="zh-CN" dirty="0"/>
              <a:t>，查询“</a:t>
            </a:r>
            <a:r>
              <a:rPr lang="en-US" altLang="zh-CN" dirty="0"/>
              <a:t>20191203</a:t>
            </a:r>
            <a:r>
              <a:rPr lang="zh-CN" altLang="zh-CN" dirty="0"/>
              <a:t>”号同学“</a:t>
            </a:r>
            <a:r>
              <a:rPr lang="en-US" altLang="zh-CN" dirty="0"/>
              <a:t>19705</a:t>
            </a:r>
            <a:r>
              <a:rPr lang="zh-CN" altLang="zh-CN" dirty="0"/>
              <a:t>”号课程的成绩，输入</a:t>
            </a:r>
            <a:r>
              <a:rPr lang="en-US" altLang="zh-CN" dirty="0"/>
              <a:t>SQL</a:t>
            </a:r>
            <a:r>
              <a:rPr lang="zh-CN" altLang="zh-CN" dirty="0"/>
              <a:t>语句如下：</a:t>
            </a:r>
          </a:p>
        </p:txBody>
      </p:sp>
      <p:sp>
        <p:nvSpPr>
          <p:cNvPr id="10" name="矩形 9"/>
          <p:cNvSpPr/>
          <p:nvPr/>
        </p:nvSpPr>
        <p:spPr>
          <a:xfrm>
            <a:off x="2439930" y="2398640"/>
            <a:ext cx="7200000" cy="86567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StuCourse </a:t>
            </a:r>
            <a:endParaRPr lang="zh-CN" sz="1600" kern="100">
              <a:effectLst/>
              <a:ea typeface="等线" panose="02010600030101010101" pitchFamily="2" charset="-122"/>
              <a:cs typeface="Times New Roman" panose="02020603050405020304" pitchFamily="18" charset="0"/>
            </a:endParaRPr>
          </a:p>
          <a:p>
            <a:pPr indent="600075"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Sno='20191203' and Cno='19705';</a:t>
            </a:r>
            <a:endParaRPr lang="zh-CN" sz="1600" kern="100">
              <a:effectLst/>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3EB1709-6D20-4440-8800-976CC5E9712E}"/>
              </a:ext>
            </a:extLst>
          </p:cNvPr>
          <p:cNvSpPr/>
          <p:nvPr/>
        </p:nvSpPr>
        <p:spPr>
          <a:xfrm>
            <a:off x="1708831" y="3515030"/>
            <a:ext cx="9315340" cy="923330"/>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可以看出，此时查询结果与之前在客户端</a:t>
            </a:r>
            <a:r>
              <a:rPr lang="en-US" altLang="zh-CN" dirty="0"/>
              <a:t>A</a:t>
            </a:r>
            <a:r>
              <a:rPr lang="zh-CN" altLang="zh-CN" dirty="0"/>
              <a:t>的查询结果一致，从而避免了一旦客户端</a:t>
            </a:r>
            <a:r>
              <a:rPr lang="en-US" altLang="zh-CN" dirty="0"/>
              <a:t>B</a:t>
            </a:r>
            <a:r>
              <a:rPr lang="zh-CN" altLang="zh-CN" dirty="0"/>
              <a:t>的事务因为某种原因回滚，所有操作被撤销，导致客户端</a:t>
            </a:r>
            <a:r>
              <a:rPr lang="en-US" altLang="zh-CN" dirty="0"/>
              <a:t>A</a:t>
            </a:r>
            <a:r>
              <a:rPr lang="zh-CN" altLang="zh-CN" dirty="0"/>
              <a:t>查询到的数据出现脏数据的情形。</a:t>
            </a:r>
          </a:p>
        </p:txBody>
      </p:sp>
    </p:spTree>
    <p:extLst>
      <p:ext uri="{BB962C8B-B14F-4D97-AF65-F5344CB8AC3E}">
        <p14:creationId xmlns:p14="http://schemas.microsoft.com/office/powerpoint/2010/main" val="3474266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zh-CN" sz="2800" b="1" dirty="0">
                <a:solidFill>
                  <a:srgbClr val="228EB0"/>
                </a:solidFill>
                <a:latin typeface="+mn-ea"/>
              </a:rPr>
              <a:t>任务</a:t>
            </a:r>
            <a:r>
              <a:rPr lang="zh-CN" altLang="en-US" sz="2800" b="1" dirty="0" smtClean="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5</a:t>
            </a:r>
            <a:r>
              <a:rPr lang="zh-CN" altLang="zh-CN" dirty="0"/>
              <a:t>）接下来，在客户端</a:t>
            </a:r>
            <a:r>
              <a:rPr lang="en-US" altLang="zh-CN" dirty="0"/>
              <a:t>B</a:t>
            </a:r>
            <a:r>
              <a:rPr lang="zh-CN" altLang="zh-CN" dirty="0"/>
              <a:t>提交事务，输入</a:t>
            </a:r>
            <a:r>
              <a:rPr lang="en-US" altLang="zh-CN" dirty="0"/>
              <a:t>SQL</a:t>
            </a:r>
            <a:r>
              <a:rPr lang="zh-CN" altLang="zh-CN" dirty="0"/>
              <a:t>语句如下：</a:t>
            </a:r>
          </a:p>
        </p:txBody>
      </p:sp>
      <p:sp>
        <p:nvSpPr>
          <p:cNvPr id="12" name="矩形 11"/>
          <p:cNvSpPr/>
          <p:nvPr/>
        </p:nvSpPr>
        <p:spPr>
          <a:xfrm>
            <a:off x="2439930" y="2486270"/>
            <a:ext cx="7200000" cy="52641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COMMIT;</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2849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6</a:t>
            </a:r>
            <a:r>
              <a:rPr lang="zh-CN" altLang="zh-CN" dirty="0"/>
              <a:t>）在客户端</a:t>
            </a:r>
            <a:r>
              <a:rPr lang="en-US" altLang="zh-CN" dirty="0"/>
              <a:t>A</a:t>
            </a:r>
            <a:r>
              <a:rPr lang="zh-CN" altLang="zh-CN" dirty="0"/>
              <a:t>，重新查询“</a:t>
            </a:r>
            <a:r>
              <a:rPr lang="en-US" altLang="zh-CN" dirty="0"/>
              <a:t>20191203</a:t>
            </a:r>
            <a:r>
              <a:rPr lang="zh-CN" altLang="zh-CN" dirty="0"/>
              <a:t>”号同学“</a:t>
            </a:r>
            <a:r>
              <a:rPr lang="en-US" altLang="zh-CN" dirty="0"/>
              <a:t>19705</a:t>
            </a:r>
            <a:r>
              <a:rPr lang="zh-CN" altLang="zh-CN" dirty="0"/>
              <a:t>”号课程的成绩，输入</a:t>
            </a:r>
            <a:r>
              <a:rPr lang="en-US" altLang="zh-CN" dirty="0"/>
              <a:t>SQL</a:t>
            </a:r>
            <a:r>
              <a:rPr lang="zh-CN" altLang="zh-CN" dirty="0"/>
              <a:t>语句如下：</a:t>
            </a:r>
          </a:p>
        </p:txBody>
      </p:sp>
      <p:sp>
        <p:nvSpPr>
          <p:cNvPr id="9" name="矩形 8"/>
          <p:cNvSpPr/>
          <p:nvPr/>
        </p:nvSpPr>
        <p:spPr>
          <a:xfrm>
            <a:off x="2489091" y="2485584"/>
            <a:ext cx="7200000" cy="1054202"/>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StuCourse </a:t>
            </a:r>
            <a:endParaRPr lang="zh-CN" sz="1600" kern="100">
              <a:effectLst/>
              <a:ea typeface="等线" panose="02010600030101010101" pitchFamily="2" charset="-122"/>
              <a:cs typeface="Times New Roman" panose="02020603050405020304" pitchFamily="18" charset="0"/>
            </a:endParaRPr>
          </a:p>
          <a:p>
            <a:pPr indent="600075"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&gt; WHERE Sno='20191203' and Cno='19705';</a:t>
            </a:r>
            <a:endParaRPr lang="zh-CN" sz="1600" kern="100">
              <a:effectLst/>
              <a:ea typeface="等线"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E3EB1709-6D20-4440-8800-976CC5E9712E}"/>
              </a:ext>
            </a:extLst>
          </p:cNvPr>
          <p:cNvSpPr/>
          <p:nvPr/>
        </p:nvSpPr>
        <p:spPr>
          <a:xfrm>
            <a:off x="1708830" y="3731339"/>
            <a:ext cx="9364501" cy="1338828"/>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客户端</a:t>
            </a:r>
            <a:r>
              <a:rPr lang="en-US" altLang="zh-CN" dirty="0"/>
              <a:t>B</a:t>
            </a:r>
            <a:r>
              <a:rPr lang="zh-CN" altLang="zh-CN" dirty="0"/>
              <a:t>事务提交后，客户端</a:t>
            </a:r>
            <a:r>
              <a:rPr lang="en-US" altLang="zh-CN" dirty="0"/>
              <a:t>A</a:t>
            </a:r>
            <a:r>
              <a:rPr lang="zh-CN" altLang="zh-CN" dirty="0"/>
              <a:t>就可以查询到新的结果。同时，采用“</a:t>
            </a:r>
            <a:r>
              <a:rPr lang="en-US" altLang="zh-CN" dirty="0"/>
              <a:t>Repeatable Read</a:t>
            </a:r>
            <a:r>
              <a:rPr lang="zh-CN" altLang="zh-CN" dirty="0"/>
              <a:t>”隔离等级可以避免在事务未提交之前不可重复读的情况，保证同一个事务中多次查询数据结果的一致性。</a:t>
            </a:r>
          </a:p>
        </p:txBody>
      </p:sp>
    </p:spTree>
    <p:extLst>
      <p:ext uri="{BB962C8B-B14F-4D97-AF65-F5344CB8AC3E}">
        <p14:creationId xmlns:p14="http://schemas.microsoft.com/office/powerpoint/2010/main" val="302119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7</a:t>
            </a:r>
            <a:r>
              <a:rPr lang="zh-CN" altLang="zh-CN" dirty="0"/>
              <a:t>）在客户端</a:t>
            </a:r>
            <a:r>
              <a:rPr lang="en-US" altLang="zh-CN" dirty="0"/>
              <a:t>B</a:t>
            </a:r>
            <a:r>
              <a:rPr lang="zh-CN" altLang="zh-CN" dirty="0"/>
              <a:t>，给“</a:t>
            </a:r>
            <a:r>
              <a:rPr lang="en-US" altLang="zh-CN" dirty="0"/>
              <a:t>20191203</a:t>
            </a:r>
            <a:r>
              <a:rPr lang="zh-CN" altLang="zh-CN" dirty="0"/>
              <a:t>”号同学添加一条新的成绩信息，输入</a:t>
            </a:r>
            <a:r>
              <a:rPr lang="en-US" altLang="zh-CN" dirty="0"/>
              <a:t>SQL</a:t>
            </a:r>
            <a:r>
              <a:rPr lang="zh-CN" altLang="zh-CN" dirty="0"/>
              <a:t>语句如下：</a:t>
            </a:r>
          </a:p>
        </p:txBody>
      </p:sp>
      <p:sp>
        <p:nvSpPr>
          <p:cNvPr id="10" name="矩形 9"/>
          <p:cNvSpPr/>
          <p:nvPr/>
        </p:nvSpPr>
        <p:spPr>
          <a:xfrm>
            <a:off x="2538252" y="2486270"/>
            <a:ext cx="7200000" cy="630556"/>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INSERT INTO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VALUES('20191203','19706',67);</a:t>
            </a:r>
            <a:endParaRPr lang="zh-CN" sz="1600" kern="100" dirty="0">
              <a:effectLst/>
              <a:ea typeface="等线" panose="02010600030101010101" pitchFamily="2" charset="-122"/>
              <a:cs typeface="Times New Roman" panose="02020603050405020304" pitchFamily="18" charset="0"/>
            </a:endParaRPr>
          </a:p>
        </p:txBody>
      </p:sp>
      <p:sp>
        <p:nvSpPr>
          <p:cNvPr id="12" name="矩形 11">
            <a:extLst>
              <a:ext uri="{FF2B5EF4-FFF2-40B4-BE49-F238E27FC236}">
                <a16:creationId xmlns:a16="http://schemas.microsoft.com/office/drawing/2014/main" id="{E3EB1709-6D20-4440-8800-976CC5E9712E}"/>
              </a:ext>
            </a:extLst>
          </p:cNvPr>
          <p:cNvSpPr/>
          <p:nvPr/>
        </p:nvSpPr>
        <p:spPr>
          <a:xfrm>
            <a:off x="1055689" y="3380961"/>
            <a:ext cx="9968482" cy="369332"/>
          </a:xfrm>
          <a:prstGeom prst="rect">
            <a:avLst/>
          </a:prstGeom>
        </p:spPr>
        <p:txBody>
          <a:bodyPr wrap="square">
            <a:spAutoFit/>
            <a:scene3d>
              <a:camera prst="orthographicFront"/>
              <a:lightRig rig="threePt" dir="t"/>
            </a:scene3d>
            <a:sp3d contourW="12700"/>
          </a:bodyPr>
          <a:lstStyle/>
          <a:p>
            <a:r>
              <a:rPr lang="en-US" altLang="zh-CN" dirty="0" smtClean="0"/>
              <a:t>        </a:t>
            </a:r>
            <a:r>
              <a:rPr lang="zh-CN" altLang="zh-CN" dirty="0" smtClean="0"/>
              <a:t>查询</a:t>
            </a:r>
            <a:r>
              <a:rPr lang="zh-CN" altLang="zh-CN" dirty="0"/>
              <a:t>“</a:t>
            </a:r>
            <a:r>
              <a:rPr lang="en-US" altLang="zh-CN" dirty="0"/>
              <a:t>20191203</a:t>
            </a:r>
            <a:r>
              <a:rPr lang="zh-CN" altLang="zh-CN" dirty="0"/>
              <a:t>”号同学的成绩信息，输入</a:t>
            </a:r>
            <a:r>
              <a:rPr lang="en-US" altLang="zh-CN" dirty="0"/>
              <a:t>SQL</a:t>
            </a:r>
            <a:r>
              <a:rPr lang="zh-CN" altLang="zh-CN" dirty="0"/>
              <a:t>语句如下：</a:t>
            </a:r>
          </a:p>
        </p:txBody>
      </p:sp>
      <p:sp>
        <p:nvSpPr>
          <p:cNvPr id="13" name="矩形 12"/>
          <p:cNvSpPr/>
          <p:nvPr/>
        </p:nvSpPr>
        <p:spPr>
          <a:xfrm>
            <a:off x="2538252" y="4020249"/>
            <a:ext cx="7200000" cy="65990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SELECT * FROM StuCourse WHERE Sno='20191203';</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9929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9" y="1817486"/>
            <a:ext cx="9968482" cy="369332"/>
          </a:xfrm>
          <a:prstGeom prst="rect">
            <a:avLst/>
          </a:prstGeom>
        </p:spPr>
        <p:txBody>
          <a:bodyPr wrap="square">
            <a:spAutoFit/>
            <a:scene3d>
              <a:camera prst="orthographicFront"/>
              <a:lightRig rig="threePt" dir="t"/>
            </a:scene3d>
            <a:sp3d contourW="12700"/>
          </a:bodyPr>
          <a:lstStyle/>
          <a:p>
            <a:r>
              <a:rPr lang="zh-CN" altLang="zh-CN" dirty="0"/>
              <a:t>（</a:t>
            </a:r>
            <a:r>
              <a:rPr lang="en-US" altLang="zh-CN" dirty="0"/>
              <a:t>8</a:t>
            </a:r>
            <a:r>
              <a:rPr lang="zh-CN" altLang="zh-CN" dirty="0"/>
              <a:t>）在客户端</a:t>
            </a:r>
            <a:r>
              <a:rPr lang="en-US" altLang="zh-CN" dirty="0"/>
              <a:t>A</a:t>
            </a:r>
            <a:r>
              <a:rPr lang="zh-CN" altLang="zh-CN" dirty="0"/>
              <a:t>，查询“</a:t>
            </a:r>
            <a:r>
              <a:rPr lang="en-US" altLang="zh-CN" dirty="0"/>
              <a:t>20191203</a:t>
            </a:r>
            <a:r>
              <a:rPr lang="zh-CN" altLang="zh-CN" dirty="0"/>
              <a:t>”号同学的成绩信息，输入</a:t>
            </a:r>
            <a:r>
              <a:rPr lang="en-US" altLang="zh-CN" dirty="0"/>
              <a:t>SQL</a:t>
            </a:r>
            <a:r>
              <a:rPr lang="zh-CN" altLang="zh-CN" dirty="0"/>
              <a:t>语句如下：</a:t>
            </a:r>
          </a:p>
        </p:txBody>
      </p:sp>
      <p:sp>
        <p:nvSpPr>
          <p:cNvPr id="12" name="矩形 11">
            <a:extLst>
              <a:ext uri="{FF2B5EF4-FFF2-40B4-BE49-F238E27FC236}">
                <a16:creationId xmlns:a16="http://schemas.microsoft.com/office/drawing/2014/main" id="{E3EB1709-6D20-4440-8800-976CC5E9712E}"/>
              </a:ext>
            </a:extLst>
          </p:cNvPr>
          <p:cNvSpPr/>
          <p:nvPr/>
        </p:nvSpPr>
        <p:spPr>
          <a:xfrm>
            <a:off x="1622323" y="3380961"/>
            <a:ext cx="9114503" cy="1338828"/>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结果中没有包括新增数据，出现幻读现象。我们可以设置事务隔离级别为“</a:t>
            </a:r>
            <a:r>
              <a:rPr lang="en-US" altLang="zh-CN" dirty="0"/>
              <a:t>Serializable</a:t>
            </a:r>
            <a:r>
              <a:rPr lang="zh-CN" altLang="zh-CN" dirty="0"/>
              <a:t>”（可串行化），通过锁定数据表来避免出现幻读情况。由于“</a:t>
            </a:r>
            <a:r>
              <a:rPr lang="en-US" altLang="zh-CN" dirty="0"/>
              <a:t>Serializable</a:t>
            </a:r>
            <a:r>
              <a:rPr lang="zh-CN" altLang="zh-CN" dirty="0"/>
              <a:t>”隔离级别并发性极低，开发中较少会用到。</a:t>
            </a:r>
          </a:p>
        </p:txBody>
      </p:sp>
      <p:sp>
        <p:nvSpPr>
          <p:cNvPr id="11" name="矩形 10"/>
          <p:cNvSpPr/>
          <p:nvPr/>
        </p:nvSpPr>
        <p:spPr>
          <a:xfrm>
            <a:off x="2538252" y="2461881"/>
            <a:ext cx="7200001" cy="649124"/>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50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SELECT * FROM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StuCourse</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WHERE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Sno</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='20191203';</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3599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51725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5751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27825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bg1"/>
                  </a:solidFill>
                </a:rPr>
                <a:t>01</a:t>
              </a:r>
              <a:endParaRPr lang="zh-CN" altLang="en-US" sz="3200" b="1" dirty="0">
                <a:solidFill>
                  <a:schemeClr val="bg1"/>
                </a:solidFill>
              </a:endParaRPr>
            </a:p>
          </p:txBody>
        </p:sp>
      </p:grpSp>
      <p:grpSp>
        <p:nvGrpSpPr>
          <p:cNvPr id="21" name="组合 20"/>
          <p:cNvGrpSpPr/>
          <p:nvPr/>
        </p:nvGrpSpPr>
        <p:grpSpPr>
          <a:xfrm>
            <a:off x="4631068" y="3403060"/>
            <a:ext cx="2929862" cy="736892"/>
            <a:chOff x="8358098" y="3089795"/>
            <a:chExt cx="2929862" cy="1234748"/>
          </a:xfrm>
        </p:grpSpPr>
        <p:sp>
          <p:nvSpPr>
            <p:cNvPr id="14" name="文本框 13"/>
            <p:cNvSpPr txBox="1"/>
            <p:nvPr/>
          </p:nvSpPr>
          <p:spPr>
            <a:xfrm>
              <a:off x="8358098"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事务的特性</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38146" y="468399"/>
            <a:ext cx="1980029"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事务的特性</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905263"/>
            <a:ext cx="10369571" cy="295144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事务处理在数据库开发过程中有着非常重要的作用，它可以保证在同一个事务中的操作具有同步性。事务具有</a:t>
            </a:r>
            <a:r>
              <a:rPr lang="en-US" altLang="zh-CN" dirty="0"/>
              <a:t>4</a:t>
            </a:r>
            <a:r>
              <a:rPr lang="zh-CN" altLang="zh-CN" dirty="0"/>
              <a:t>个特性：</a:t>
            </a:r>
            <a:endParaRPr lang="en-US" altLang="zh-CN" dirty="0"/>
          </a:p>
          <a:p>
            <a:pPr marL="285750" indent="-285750" algn="just">
              <a:lnSpc>
                <a:spcPct val="150000"/>
              </a:lnSpc>
              <a:buFont typeface="Arial" panose="020B0604020202020204" pitchFamily="34" charset="0"/>
              <a:buChar char="•"/>
            </a:pPr>
            <a:r>
              <a:rPr lang="zh-CN" altLang="zh-CN" dirty="0"/>
              <a:t>原子性（</a:t>
            </a:r>
            <a:r>
              <a:rPr lang="en-US" altLang="zh-CN" b="1" dirty="0">
                <a:solidFill>
                  <a:srgbClr val="0069B8"/>
                </a:solidFill>
              </a:rPr>
              <a:t>A</a:t>
            </a:r>
            <a:r>
              <a:rPr lang="en-US" altLang="zh-CN" dirty="0"/>
              <a:t>tomicity</a:t>
            </a:r>
            <a:r>
              <a:rPr lang="zh-CN" altLang="zh-CN" dirty="0"/>
              <a:t>）</a:t>
            </a:r>
            <a:endParaRPr lang="en-US" altLang="zh-CN" dirty="0"/>
          </a:p>
          <a:p>
            <a:pPr marL="285750" indent="-285750" algn="just">
              <a:lnSpc>
                <a:spcPct val="150000"/>
              </a:lnSpc>
              <a:buFont typeface="Arial" panose="020B0604020202020204" pitchFamily="34" charset="0"/>
              <a:buChar char="•"/>
            </a:pPr>
            <a:r>
              <a:rPr lang="zh-CN" altLang="zh-CN" dirty="0"/>
              <a:t>一致性（</a:t>
            </a:r>
            <a:r>
              <a:rPr lang="en-US" altLang="zh-CN" b="1" dirty="0">
                <a:solidFill>
                  <a:srgbClr val="0069B8"/>
                </a:solidFill>
              </a:rPr>
              <a:t>C</a:t>
            </a:r>
            <a:r>
              <a:rPr lang="en-US" altLang="zh-CN" dirty="0"/>
              <a:t>onsistency</a:t>
            </a:r>
            <a:r>
              <a:rPr lang="zh-CN" altLang="zh-CN" dirty="0"/>
              <a:t>）</a:t>
            </a:r>
            <a:endParaRPr lang="en-US" altLang="zh-CN" dirty="0"/>
          </a:p>
          <a:p>
            <a:pPr marL="285750" indent="-285750" algn="just">
              <a:lnSpc>
                <a:spcPct val="150000"/>
              </a:lnSpc>
              <a:buFont typeface="Arial" panose="020B0604020202020204" pitchFamily="34" charset="0"/>
              <a:buChar char="•"/>
            </a:pPr>
            <a:r>
              <a:rPr lang="zh-CN" altLang="zh-CN" dirty="0"/>
              <a:t>隔离性（</a:t>
            </a:r>
            <a:r>
              <a:rPr lang="en-US" altLang="zh-CN" b="1" dirty="0">
                <a:solidFill>
                  <a:srgbClr val="0069B8"/>
                </a:solidFill>
              </a:rPr>
              <a:t>I</a:t>
            </a:r>
            <a:r>
              <a:rPr lang="en-US" altLang="zh-CN" dirty="0"/>
              <a:t>solation</a:t>
            </a:r>
            <a:r>
              <a:rPr lang="zh-CN" altLang="zh-CN" dirty="0"/>
              <a:t>）</a:t>
            </a:r>
            <a:endParaRPr lang="en-US" altLang="zh-CN" dirty="0"/>
          </a:p>
          <a:p>
            <a:pPr marL="285750" indent="-285750" algn="just">
              <a:lnSpc>
                <a:spcPct val="150000"/>
              </a:lnSpc>
              <a:buFont typeface="Arial" panose="020B0604020202020204" pitchFamily="34" charset="0"/>
              <a:buChar char="•"/>
            </a:pPr>
            <a:r>
              <a:rPr lang="zh-CN" altLang="zh-CN" dirty="0"/>
              <a:t>持续性（</a:t>
            </a:r>
            <a:r>
              <a:rPr lang="en-US" altLang="zh-CN" b="1" dirty="0">
                <a:solidFill>
                  <a:srgbClr val="0069B8"/>
                </a:solidFill>
              </a:rPr>
              <a:t>D</a:t>
            </a:r>
            <a:r>
              <a:rPr lang="en-US" altLang="zh-CN" dirty="0"/>
              <a:t>urability</a:t>
            </a:r>
            <a:r>
              <a:rPr lang="zh-CN" altLang="zh-CN" dirty="0"/>
              <a:t>）</a:t>
            </a:r>
            <a:endParaRPr lang="en-US" altLang="zh-CN" dirty="0"/>
          </a:p>
          <a:p>
            <a:pPr algn="just">
              <a:lnSpc>
                <a:spcPct val="150000"/>
              </a:lnSpc>
            </a:pPr>
            <a:r>
              <a:rPr lang="zh-CN" altLang="zh-CN" dirty="0"/>
              <a:t>这</a:t>
            </a:r>
            <a:r>
              <a:rPr lang="en-US" altLang="zh-CN" dirty="0"/>
              <a:t>4</a:t>
            </a:r>
            <a:r>
              <a:rPr lang="zh-CN" altLang="zh-CN" dirty="0"/>
              <a:t>个特性简称为</a:t>
            </a:r>
            <a:r>
              <a:rPr lang="en-US" altLang="zh-CN" b="1" dirty="0">
                <a:solidFill>
                  <a:srgbClr val="0069B8"/>
                </a:solidFill>
              </a:rPr>
              <a:t>ACID</a:t>
            </a:r>
            <a:r>
              <a:rPr lang="zh-CN" altLang="zh-CN" dirty="0"/>
              <a:t>特性。</a:t>
            </a:r>
            <a:endParaRPr lang="en-US" altLang="zh-CN" dirty="0"/>
          </a:p>
        </p:txBody>
      </p:sp>
    </p:spTree>
    <p:extLst>
      <p:ext uri="{BB962C8B-B14F-4D97-AF65-F5344CB8AC3E}">
        <p14:creationId xmlns:p14="http://schemas.microsoft.com/office/powerpoint/2010/main" val="3717913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38146" y="468399"/>
            <a:ext cx="1980029"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事务的特性</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905263"/>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1</a:t>
            </a:r>
            <a:r>
              <a:rPr lang="zh-CN" altLang="zh-CN" b="1" dirty="0"/>
              <a:t>）原子性（</a:t>
            </a:r>
            <a:r>
              <a:rPr lang="en-US" altLang="zh-CN" b="1" dirty="0">
                <a:solidFill>
                  <a:srgbClr val="0069B8"/>
                </a:solidFill>
              </a:rPr>
              <a:t>A</a:t>
            </a:r>
            <a:r>
              <a:rPr lang="en-US" altLang="zh-CN" b="1" dirty="0"/>
              <a:t>tomicity</a:t>
            </a:r>
            <a:r>
              <a:rPr lang="zh-CN" altLang="zh-CN" b="1" dirty="0"/>
              <a:t>）</a:t>
            </a:r>
          </a:p>
          <a:p>
            <a:pPr marL="630238" algn="just">
              <a:lnSpc>
                <a:spcPct val="150000"/>
              </a:lnSpc>
            </a:pPr>
            <a:r>
              <a:rPr lang="zh-CN" altLang="zh-CN" dirty="0"/>
              <a:t>事务必须是原子工作单元，</a:t>
            </a:r>
            <a:r>
              <a:rPr lang="zh-CN" altLang="zh-CN" b="1" dirty="0">
                <a:solidFill>
                  <a:srgbClr val="0069B8"/>
                </a:solidFill>
              </a:rPr>
              <a:t>不可分割</a:t>
            </a:r>
            <a:r>
              <a:rPr lang="zh-CN" altLang="zh-CN" dirty="0"/>
              <a:t>。事务中的操作要么全部执行，要么全部不执行，不能只完成部分操作。原子性在数据库系统中，由恢复机制来实现。</a:t>
            </a:r>
            <a:endParaRPr lang="en-US" altLang="zh-CN" dirty="0"/>
          </a:p>
        </p:txBody>
      </p:sp>
      <p:sp>
        <p:nvSpPr>
          <p:cNvPr id="9" name="矩形 8">
            <a:extLst>
              <a:ext uri="{FF2B5EF4-FFF2-40B4-BE49-F238E27FC236}">
                <a16:creationId xmlns:a16="http://schemas.microsoft.com/office/drawing/2014/main" id="{45CB92BB-9CF6-4395-9C14-A8E971598C73}"/>
              </a:ext>
            </a:extLst>
          </p:cNvPr>
          <p:cNvSpPr/>
          <p:nvPr/>
        </p:nvSpPr>
        <p:spPr>
          <a:xfrm>
            <a:off x="911213" y="3357899"/>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2</a:t>
            </a:r>
            <a:r>
              <a:rPr lang="zh-CN" altLang="zh-CN" b="1" dirty="0"/>
              <a:t>）一致性（</a:t>
            </a:r>
            <a:r>
              <a:rPr lang="en-US" altLang="zh-CN" b="1" dirty="0">
                <a:solidFill>
                  <a:srgbClr val="0069B8"/>
                </a:solidFill>
              </a:rPr>
              <a:t>C</a:t>
            </a:r>
            <a:r>
              <a:rPr lang="en-US" altLang="zh-CN" b="1" dirty="0"/>
              <a:t>onsistency</a:t>
            </a:r>
            <a:r>
              <a:rPr lang="zh-CN" altLang="zh-CN" b="1" dirty="0"/>
              <a:t>）</a:t>
            </a:r>
          </a:p>
          <a:p>
            <a:pPr marL="630238" algn="just">
              <a:lnSpc>
                <a:spcPct val="150000"/>
              </a:lnSpc>
            </a:pPr>
            <a:r>
              <a:rPr lang="zh-CN" altLang="zh-CN" dirty="0"/>
              <a:t>事务</a:t>
            </a:r>
            <a:r>
              <a:rPr lang="zh-CN" altLang="zh-CN" b="1" dirty="0">
                <a:solidFill>
                  <a:srgbClr val="0069B8"/>
                </a:solidFill>
              </a:rPr>
              <a:t>开始之前</a:t>
            </a:r>
            <a:r>
              <a:rPr lang="zh-CN" altLang="zh-CN" dirty="0"/>
              <a:t>，数据库处于一致性的状态；事务</a:t>
            </a:r>
            <a:r>
              <a:rPr lang="zh-CN" altLang="zh-CN" b="1" dirty="0">
                <a:solidFill>
                  <a:srgbClr val="0069B8"/>
                </a:solidFill>
              </a:rPr>
              <a:t>结束后</a:t>
            </a:r>
            <a:r>
              <a:rPr lang="zh-CN" altLang="zh-CN" dirty="0"/>
              <a:t>，数据库必须仍处于一致性状态。数据库一致性的定义是由用户负责的。例如，在银行转账中，用户可以定义转账前后两个账户金额之和保持不变。</a:t>
            </a:r>
            <a:endParaRPr lang="en-US" altLang="zh-CN" dirty="0"/>
          </a:p>
        </p:txBody>
      </p:sp>
    </p:spTree>
    <p:extLst>
      <p:ext uri="{BB962C8B-B14F-4D97-AF65-F5344CB8AC3E}">
        <p14:creationId xmlns:p14="http://schemas.microsoft.com/office/powerpoint/2010/main" val="3939231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38146" y="468399"/>
            <a:ext cx="1980029"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事务的特性</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874713" y="1492472"/>
            <a:ext cx="10369571" cy="2535951"/>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3</a:t>
            </a:r>
            <a:r>
              <a:rPr lang="zh-CN" altLang="zh-CN" b="1" dirty="0"/>
              <a:t>）隔离性（</a:t>
            </a:r>
            <a:r>
              <a:rPr lang="en-US" altLang="zh-CN" b="1" dirty="0">
                <a:solidFill>
                  <a:srgbClr val="0069B8"/>
                </a:solidFill>
              </a:rPr>
              <a:t>I</a:t>
            </a:r>
            <a:r>
              <a:rPr lang="en-US" altLang="zh-CN" b="1" dirty="0"/>
              <a:t>solation</a:t>
            </a:r>
            <a:r>
              <a:rPr lang="zh-CN" altLang="zh-CN" b="1" dirty="0"/>
              <a:t>）</a:t>
            </a:r>
            <a:endParaRPr lang="en-US" altLang="zh-CN" b="1" dirty="0"/>
          </a:p>
          <a:p>
            <a:pPr marL="630238" algn="just">
              <a:lnSpc>
                <a:spcPct val="150000"/>
              </a:lnSpc>
            </a:pPr>
            <a:r>
              <a:rPr lang="zh-CN" altLang="zh-CN" dirty="0"/>
              <a:t>系统必须保证事务不受其他并发执行事务的影响，即</a:t>
            </a:r>
            <a:r>
              <a:rPr lang="zh-CN" altLang="zh-CN" b="1" dirty="0">
                <a:solidFill>
                  <a:srgbClr val="0069B8"/>
                </a:solidFill>
              </a:rPr>
              <a:t>当多个事务同时运行时，各事务之间相互隔离、互不干扰</a:t>
            </a:r>
            <a:r>
              <a:rPr lang="zh-CN" altLang="zh-CN" dirty="0"/>
              <a:t>。事务查看数据时所处的状态，要么是另一个并发事务修改它之前的状态，要么是另一个并发事务修改它之后的状态，事务不会查看中间状态的数据。事务隔离分为不同级别，包括读未提交（</a:t>
            </a:r>
            <a:r>
              <a:rPr lang="en-US" altLang="zh-CN" dirty="0"/>
              <a:t>Read uncommitted</a:t>
            </a:r>
            <a:r>
              <a:rPr lang="zh-CN" altLang="zh-CN" dirty="0"/>
              <a:t>）、读提交</a:t>
            </a:r>
            <a:r>
              <a:rPr lang="en-US" altLang="zh-CN" dirty="0"/>
              <a:t>/</a:t>
            </a:r>
            <a:r>
              <a:rPr lang="zh-CN" altLang="zh-CN" dirty="0"/>
              <a:t>不可重复读（</a:t>
            </a:r>
            <a:r>
              <a:rPr lang="en-US" altLang="zh-CN" dirty="0"/>
              <a:t>read committed</a:t>
            </a:r>
            <a:r>
              <a:rPr lang="zh-CN" altLang="zh-CN" dirty="0"/>
              <a:t>）、可重复读（</a:t>
            </a:r>
            <a:r>
              <a:rPr lang="en-US" altLang="zh-CN" dirty="0"/>
              <a:t>repeatable read</a:t>
            </a:r>
            <a:r>
              <a:rPr lang="zh-CN" altLang="zh-CN" dirty="0"/>
              <a:t>）和串行化（</a:t>
            </a:r>
            <a:r>
              <a:rPr lang="en-US" altLang="zh-CN" dirty="0"/>
              <a:t>Serializable</a:t>
            </a:r>
            <a:r>
              <a:rPr lang="zh-CN" altLang="zh-CN" dirty="0"/>
              <a:t>）。隔离性通过系统的并发控制机制实现。</a:t>
            </a:r>
            <a:endParaRPr lang="en-US" altLang="zh-CN" dirty="0"/>
          </a:p>
        </p:txBody>
      </p:sp>
      <p:sp>
        <p:nvSpPr>
          <p:cNvPr id="9" name="矩形 8">
            <a:extLst>
              <a:ext uri="{FF2B5EF4-FFF2-40B4-BE49-F238E27FC236}">
                <a16:creationId xmlns:a16="http://schemas.microsoft.com/office/drawing/2014/main" id="{45CB92BB-9CF6-4395-9C14-A8E971598C73}"/>
              </a:ext>
            </a:extLst>
          </p:cNvPr>
          <p:cNvSpPr/>
          <p:nvPr/>
        </p:nvSpPr>
        <p:spPr>
          <a:xfrm>
            <a:off x="911214" y="4194940"/>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b="1" dirty="0"/>
              <a:t>（</a:t>
            </a:r>
            <a:r>
              <a:rPr lang="en-US" altLang="zh-CN" b="1" dirty="0"/>
              <a:t>4</a:t>
            </a:r>
            <a:r>
              <a:rPr lang="zh-CN" altLang="zh-CN" b="1" dirty="0"/>
              <a:t>）持续性（</a:t>
            </a:r>
            <a:r>
              <a:rPr lang="en-US" altLang="zh-CN" b="1" dirty="0">
                <a:solidFill>
                  <a:srgbClr val="0069B8"/>
                </a:solidFill>
              </a:rPr>
              <a:t>D</a:t>
            </a:r>
            <a:r>
              <a:rPr lang="en-US" altLang="zh-CN" b="1" dirty="0"/>
              <a:t>urability</a:t>
            </a:r>
            <a:r>
              <a:rPr lang="zh-CN" altLang="zh-CN" b="1" dirty="0"/>
              <a:t>）</a:t>
            </a:r>
            <a:endParaRPr lang="en-US" altLang="zh-CN" b="1" dirty="0"/>
          </a:p>
          <a:p>
            <a:pPr marL="630238" algn="just">
              <a:lnSpc>
                <a:spcPct val="150000"/>
              </a:lnSpc>
            </a:pPr>
            <a:r>
              <a:rPr lang="zh-CN" altLang="zh-CN" dirty="0"/>
              <a:t>一个已完成的事务对数据所做的任何变动在系统中是</a:t>
            </a:r>
            <a:r>
              <a:rPr lang="zh-CN" altLang="zh-CN" b="1" dirty="0">
                <a:solidFill>
                  <a:srgbClr val="0069B8"/>
                </a:solidFill>
              </a:rPr>
              <a:t>永久有效</a:t>
            </a:r>
            <a:r>
              <a:rPr lang="zh-CN" altLang="zh-CN" dirty="0"/>
              <a:t>的，即使该事务产生的修改不正确，错误也将一直保持。持久性通过恢复机制实现，发生故障时，可以通过日志等手段恢复数据库信息。</a:t>
            </a:r>
            <a:endParaRPr lang="en-US" altLang="zh-CN" dirty="0"/>
          </a:p>
        </p:txBody>
      </p:sp>
    </p:spTree>
    <p:extLst>
      <p:ext uri="{BB962C8B-B14F-4D97-AF65-F5344CB8AC3E}">
        <p14:creationId xmlns:p14="http://schemas.microsoft.com/office/powerpoint/2010/main" val="3477523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834037" y="228090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02</a:t>
              </a:r>
              <a:endParaRPr lang="zh-CN" altLang="en-US" sz="3200" b="1" dirty="0">
                <a:solidFill>
                  <a:schemeClr val="bg1"/>
                </a:solidFill>
              </a:endParaRPr>
            </a:p>
          </p:txBody>
        </p:sp>
      </p:grpSp>
      <p:grpSp>
        <p:nvGrpSpPr>
          <p:cNvPr id="21" name="组合 20"/>
          <p:cNvGrpSpPr/>
          <p:nvPr/>
        </p:nvGrpSpPr>
        <p:grpSpPr>
          <a:xfrm>
            <a:off x="2813605" y="3406871"/>
            <a:ext cx="2929863" cy="736892"/>
            <a:chOff x="8358098" y="3089795"/>
            <a:chExt cx="2929863" cy="1234748"/>
          </a:xfrm>
        </p:grpSpPr>
        <p:sp>
          <p:nvSpPr>
            <p:cNvPr id="14" name="文本框 13"/>
            <p:cNvSpPr txBox="1"/>
            <p:nvPr/>
          </p:nvSpPr>
          <p:spPr>
            <a:xfrm>
              <a:off x="8358099"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事务管理操作</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0"/>
            <a:endCxn id="30" idx="0"/>
          </p:cNvCxnSpPr>
          <p:nvPr/>
        </p:nvCxnSpPr>
        <p:spPr>
          <a:xfrm>
            <a:off x="6931828" y="2296766"/>
            <a:ext cx="0" cy="1678650"/>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185920"/>
            <a:ext cx="1557551" cy="346239"/>
          </a:xfrm>
          <a:prstGeom prst="rect">
            <a:avLst/>
          </a:prstGeom>
          <a:noFill/>
        </p:spPr>
        <p:txBody>
          <a:bodyPr wrap="square" lIns="68571" tIns="34285" rIns="68571" bIns="34285"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开始事务</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267498"/>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106823"/>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淘宝网Chenying0907出品 99"/>
          <p:cNvGrpSpPr/>
          <p:nvPr/>
        </p:nvGrpSpPr>
        <p:grpSpPr>
          <a:xfrm>
            <a:off x="6858863" y="3946148"/>
            <a:ext cx="216591" cy="266829"/>
            <a:chOff x="7501951" y="2927402"/>
            <a:chExt cx="2190437" cy="2880512"/>
          </a:xfrm>
          <a:solidFill>
            <a:sysClr val="windowText" lastClr="000000">
              <a:lumMod val="50000"/>
              <a:lumOff val="50000"/>
            </a:sysClr>
          </a:solidFill>
          <a:effectLst/>
        </p:grpSpPr>
        <p:sp>
          <p:nvSpPr>
            <p:cNvPr id="29"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淘宝网Chenying0907出品 101"/>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2985243"/>
            <a:ext cx="1107996"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提交事务</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淘宝网Chenying0907出品 2"/>
          <p:cNvSpPr/>
          <p:nvPr/>
        </p:nvSpPr>
        <p:spPr>
          <a:xfrm>
            <a:off x="7256248" y="3807659"/>
            <a:ext cx="1107996" cy="369332"/>
          </a:xfrm>
          <a:prstGeom prst="rect">
            <a:avLst/>
          </a:prstGeom>
        </p:spPr>
        <p:txBody>
          <a:bodyPr wrap="none">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撤销事务</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71404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3*#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2" presetClass="entr" presetSubtype="8" fill="hold" grpId="0" nodeType="withEffect">
                                  <p:stCondLst>
                                    <p:cond delay="7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38146" y="468399"/>
            <a:ext cx="2339102"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事务管理操作</a:t>
            </a:r>
            <a:endParaRPr lang="zh-CN" altLang="en-US" sz="2800" b="1" dirty="0">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55881"/>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事务是由一组</a:t>
            </a:r>
            <a:r>
              <a:rPr lang="en-US" altLang="zh-CN" dirty="0"/>
              <a:t>SQL</a:t>
            </a:r>
            <a:r>
              <a:rPr lang="zh-CN" altLang="zh-CN" dirty="0"/>
              <a:t>语句构成的，它由用户输入，并以修改成持久的或者回滚到原来状态而终结。默认情况下</a:t>
            </a:r>
            <a:r>
              <a:rPr lang="en-US" altLang="zh-CN" dirty="0"/>
              <a:t>MySQL</a:t>
            </a:r>
            <a:r>
              <a:rPr lang="zh-CN" altLang="zh-CN" dirty="0"/>
              <a:t>的事务管理是关闭（自动提交事务）的，如果没有显式开启事务，</a:t>
            </a:r>
            <a:r>
              <a:rPr lang="en-US" altLang="zh-CN" dirty="0"/>
              <a:t>SQL</a:t>
            </a:r>
            <a:r>
              <a:rPr lang="zh-CN" altLang="zh-CN" dirty="0"/>
              <a:t>语句的结果会马上写到数据表中。因此，如果用户想要控制事务的自动提交方式，必须关闭自动提交，事务才能由多条</a:t>
            </a:r>
            <a:r>
              <a:rPr lang="en-US" altLang="zh-CN" dirty="0"/>
              <a:t>SQL</a:t>
            </a:r>
            <a:r>
              <a:rPr lang="zh-CN" altLang="zh-CN" dirty="0"/>
              <a:t>语句组成。关闭自动提交事务命令语法格式如下：</a:t>
            </a:r>
          </a:p>
        </p:txBody>
      </p:sp>
      <p:sp>
        <p:nvSpPr>
          <p:cNvPr id="11" name="矩形 10">
            <a:extLst>
              <a:ext uri="{FF2B5EF4-FFF2-40B4-BE49-F238E27FC236}">
                <a16:creationId xmlns:a16="http://schemas.microsoft.com/office/drawing/2014/main" id="{9DB17AA9-3047-4BC7-87AC-84072C03DFCD}"/>
              </a:ext>
            </a:extLst>
          </p:cNvPr>
          <p:cNvSpPr/>
          <p:nvPr/>
        </p:nvSpPr>
        <p:spPr>
          <a:xfrm>
            <a:off x="2407942" y="3527772"/>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SET @@AUTOCOMMIT=0;</a:t>
            </a:r>
            <a:endParaRPr lang="zh-CN" altLang="zh-CN" b="1"/>
          </a:p>
        </p:txBody>
      </p:sp>
      <p:sp>
        <p:nvSpPr>
          <p:cNvPr id="12" name="矩形 11">
            <a:extLst>
              <a:ext uri="{FF2B5EF4-FFF2-40B4-BE49-F238E27FC236}">
                <a16:creationId xmlns:a16="http://schemas.microsoft.com/office/drawing/2014/main" id="{E169E08D-FC55-4A51-BC33-1813DCCDD2C5}"/>
              </a:ext>
            </a:extLst>
          </p:cNvPr>
          <p:cNvSpPr/>
          <p:nvPr/>
        </p:nvSpPr>
        <p:spPr>
          <a:xfrm>
            <a:off x="911214" y="4192034"/>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执行此语句后，需要使用</a:t>
            </a:r>
            <a:r>
              <a:rPr lang="en-US" altLang="zh-CN" dirty="0"/>
              <a:t> </a:t>
            </a:r>
            <a:r>
              <a:rPr lang="en-US" altLang="zh-CN" b="1" dirty="0">
                <a:solidFill>
                  <a:srgbClr val="0069B8"/>
                </a:solidFill>
              </a:rPr>
              <a:t>COMMIT</a:t>
            </a:r>
            <a:r>
              <a:rPr lang="en-US" altLang="zh-CN" dirty="0"/>
              <a:t> </a:t>
            </a:r>
            <a:r>
              <a:rPr lang="zh-CN" altLang="zh-CN" dirty="0"/>
              <a:t>命令来执行每一条语句，相当于开始</a:t>
            </a:r>
            <a:r>
              <a:rPr lang="zh-CN" altLang="en-US" dirty="0"/>
              <a:t>了</a:t>
            </a:r>
            <a:r>
              <a:rPr lang="zh-CN" altLang="zh-CN" dirty="0"/>
              <a:t>事务管理</a:t>
            </a:r>
            <a:r>
              <a:rPr lang="zh-CN" altLang="en-US" dirty="0"/>
              <a:t>操作</a:t>
            </a:r>
            <a:r>
              <a:rPr lang="zh-CN" altLang="zh-CN" dirty="0"/>
              <a:t>。</a:t>
            </a:r>
            <a:r>
              <a:rPr lang="zh-CN" altLang="en-US" dirty="0"/>
              <a:t>需要注意的是 </a:t>
            </a:r>
            <a:r>
              <a:rPr lang="en-US" altLang="zh-CN" b="1" dirty="0">
                <a:solidFill>
                  <a:srgbClr val="0069B8"/>
                </a:solidFill>
              </a:rPr>
              <a:t>SET @@AUTOCOMMIT</a:t>
            </a:r>
            <a:r>
              <a:rPr lang="en-US" altLang="zh-CN" dirty="0"/>
              <a:t> </a:t>
            </a:r>
            <a:r>
              <a:rPr lang="zh-CN" altLang="zh-CN" dirty="0"/>
              <a:t>语句针对的是会话变量，所以该设置只在此次会话连接中生效。通过“</a:t>
            </a:r>
            <a:r>
              <a:rPr lang="en-US" altLang="zh-CN" b="1" dirty="0">
                <a:solidFill>
                  <a:srgbClr val="0069B8"/>
                </a:solidFill>
              </a:rPr>
              <a:t>SHOW VARIABLE LIKE ‘%</a:t>
            </a:r>
            <a:r>
              <a:rPr lang="en-US" altLang="zh-CN" b="1" dirty="0" err="1">
                <a:solidFill>
                  <a:srgbClr val="0069B8"/>
                </a:solidFill>
              </a:rPr>
              <a:t>autocommit</a:t>
            </a:r>
            <a:r>
              <a:rPr lang="en-US" altLang="zh-CN" b="1" dirty="0">
                <a:solidFill>
                  <a:srgbClr val="0069B8"/>
                </a:solidFill>
              </a:rPr>
              <a:t>%’;</a:t>
            </a:r>
            <a:r>
              <a:rPr lang="zh-CN" altLang="zh-CN" dirty="0"/>
              <a:t>”</a:t>
            </a:r>
            <a:r>
              <a:rPr lang="zh-CN" altLang="en-US" dirty="0"/>
              <a:t>语句</a:t>
            </a:r>
            <a:r>
              <a:rPr lang="zh-CN" altLang="zh-CN" dirty="0"/>
              <a:t>可以查看是否开启自动提交事务，值为</a:t>
            </a:r>
            <a:r>
              <a:rPr lang="en-US" altLang="zh-CN" b="1" dirty="0">
                <a:solidFill>
                  <a:srgbClr val="0069B8"/>
                </a:solidFill>
              </a:rPr>
              <a:t>1</a:t>
            </a:r>
            <a:r>
              <a:rPr lang="zh-CN" altLang="zh-CN" b="1" dirty="0">
                <a:solidFill>
                  <a:srgbClr val="0069B8"/>
                </a:solidFill>
              </a:rPr>
              <a:t>表示自动提交事务已开启，为</a:t>
            </a:r>
            <a:r>
              <a:rPr lang="en-US" altLang="zh-CN" b="1" dirty="0">
                <a:solidFill>
                  <a:srgbClr val="0069B8"/>
                </a:solidFill>
              </a:rPr>
              <a:t>0</a:t>
            </a:r>
            <a:r>
              <a:rPr lang="zh-CN" altLang="zh-CN" b="1" dirty="0">
                <a:solidFill>
                  <a:srgbClr val="0069B8"/>
                </a:solidFill>
              </a:rPr>
              <a:t>则表示关闭</a:t>
            </a:r>
            <a:r>
              <a:rPr lang="zh-CN" altLang="zh-CN" dirty="0"/>
              <a:t>。</a:t>
            </a:r>
          </a:p>
        </p:txBody>
      </p:sp>
    </p:spTree>
    <p:extLst>
      <p:ext uri="{BB962C8B-B14F-4D97-AF65-F5344CB8AC3E}">
        <p14:creationId xmlns:p14="http://schemas.microsoft.com/office/powerpoint/2010/main" val="3501376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3819</TotalTime>
  <Words>3434</Words>
  <Application>Microsoft Office PowerPoint</Application>
  <PresentationFormat>宽屏</PresentationFormat>
  <Paragraphs>247</Paragraphs>
  <Slides>39</Slides>
  <Notes>38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39</vt:i4>
      </vt:variant>
    </vt:vector>
  </HeadingPairs>
  <TitlesOfParts>
    <vt:vector size="47" baseType="lpstr">
      <vt:lpstr>等线</vt:lpstr>
      <vt:lpstr>宋体</vt:lpstr>
      <vt:lpstr>微软雅黑</vt:lpstr>
      <vt:lpstr>Arial</vt:lpstr>
      <vt:lpstr>Calibri</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193</cp:revision>
  <dcterms:created xsi:type="dcterms:W3CDTF">2017-07-19T00:44:57Z</dcterms:created>
  <dcterms:modified xsi:type="dcterms:W3CDTF">2022-02-20T07:37:56Z</dcterms:modified>
</cp:coreProperties>
</file>