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405" r:id="rId2"/>
    <p:sldId id="303" r:id="rId3"/>
    <p:sldId id="257" r:id="rId4"/>
    <p:sldId id="284" r:id="rId5"/>
    <p:sldId id="270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404" r:id="rId27"/>
    <p:sldId id="400" r:id="rId28"/>
    <p:sldId id="401" r:id="rId29"/>
    <p:sldId id="406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8EB0"/>
    <a:srgbClr val="00B6BF"/>
    <a:srgbClr val="0069B8"/>
    <a:srgbClr val="FF6372"/>
    <a:srgbClr val="FEB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90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F82-AC35-4462-81AF-456114E02DB8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CAA79-63ED-4D4C-97FF-23192032D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0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4CAA79-63ED-4D4C-97FF-23192032D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331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51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500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3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35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5925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44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09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35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424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08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76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5842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596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314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640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4228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342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515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7344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4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3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92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089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11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65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62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83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407512" y="2425700"/>
            <a:ext cx="3352188" cy="1917700"/>
          </a:xfrm>
          <a:custGeom>
            <a:avLst/>
            <a:gdLst>
              <a:gd name="connsiteX0" fmla="*/ 0 w 3352188"/>
              <a:gd name="connsiteY0" fmla="*/ 0 h 1917700"/>
              <a:gd name="connsiteX1" fmla="*/ 3352188 w 3352188"/>
              <a:gd name="connsiteY1" fmla="*/ 0 h 1917700"/>
              <a:gd name="connsiteX2" fmla="*/ 3352188 w 3352188"/>
              <a:gd name="connsiteY2" fmla="*/ 1917700 h 1917700"/>
              <a:gd name="connsiteX3" fmla="*/ 0 w 3352188"/>
              <a:gd name="connsiteY3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188" h="1917700">
                <a:moveTo>
                  <a:pt x="0" y="0"/>
                </a:moveTo>
                <a:lnTo>
                  <a:pt x="3352188" y="0"/>
                </a:lnTo>
                <a:lnTo>
                  <a:pt x="3352188" y="1917700"/>
                </a:lnTo>
                <a:lnTo>
                  <a:pt x="0" y="1917700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73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114768" y="2366759"/>
            <a:ext cx="2845204" cy="2845206"/>
          </a:xfrm>
          <a:custGeom>
            <a:avLst/>
            <a:gdLst>
              <a:gd name="connsiteX0" fmla="*/ 1422602 w 2845204"/>
              <a:gd name="connsiteY0" fmla="*/ 0 h 2845206"/>
              <a:gd name="connsiteX1" fmla="*/ 2845204 w 2845204"/>
              <a:gd name="connsiteY1" fmla="*/ 1422603 h 2845206"/>
              <a:gd name="connsiteX2" fmla="*/ 1422602 w 2845204"/>
              <a:gd name="connsiteY2" fmla="*/ 2845206 h 2845206"/>
              <a:gd name="connsiteX3" fmla="*/ 0 w 2845204"/>
              <a:gd name="connsiteY3" fmla="*/ 1422603 h 2845206"/>
              <a:gd name="connsiteX4" fmla="*/ 1422602 w 2845204"/>
              <a:gd name="connsiteY4" fmla="*/ 0 h 284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204" h="2845206">
                <a:moveTo>
                  <a:pt x="1422602" y="0"/>
                </a:moveTo>
                <a:cubicBezTo>
                  <a:pt x="2208283" y="0"/>
                  <a:pt x="2845204" y="636921"/>
                  <a:pt x="2845204" y="1422603"/>
                </a:cubicBezTo>
                <a:cubicBezTo>
                  <a:pt x="2845204" y="2208285"/>
                  <a:pt x="2208283" y="2845206"/>
                  <a:pt x="1422602" y="2845206"/>
                </a:cubicBezTo>
                <a:cubicBezTo>
                  <a:pt x="636921" y="2845206"/>
                  <a:pt x="0" y="2208285"/>
                  <a:pt x="0" y="1422603"/>
                </a:cubicBezTo>
                <a:cubicBezTo>
                  <a:pt x="0" y="636921"/>
                  <a:pt x="636921" y="0"/>
                  <a:pt x="14226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5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553026" y="1268413"/>
            <a:ext cx="3889830" cy="3889830"/>
          </a:xfrm>
          <a:custGeom>
            <a:avLst/>
            <a:gdLst>
              <a:gd name="connsiteX0" fmla="*/ 0 w 3889830"/>
              <a:gd name="connsiteY0" fmla="*/ 0 h 3889830"/>
              <a:gd name="connsiteX1" fmla="*/ 3889830 w 3889830"/>
              <a:gd name="connsiteY1" fmla="*/ 0 h 3889830"/>
              <a:gd name="connsiteX2" fmla="*/ 3889830 w 3889830"/>
              <a:gd name="connsiteY2" fmla="*/ 3889830 h 3889830"/>
              <a:gd name="connsiteX3" fmla="*/ 0 w 3889830"/>
              <a:gd name="connsiteY3" fmla="*/ 3889830 h 388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9830" h="3889830">
                <a:moveTo>
                  <a:pt x="0" y="0"/>
                </a:moveTo>
                <a:lnTo>
                  <a:pt x="3889830" y="0"/>
                </a:lnTo>
                <a:lnTo>
                  <a:pt x="3889830" y="3889830"/>
                </a:lnTo>
                <a:lnTo>
                  <a:pt x="0" y="38898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4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88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90032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322565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743553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45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1810259"/>
            <a:ext cx="4550500" cy="3595494"/>
          </a:xfrm>
          <a:custGeom>
            <a:avLst/>
            <a:gdLst>
              <a:gd name="connsiteX0" fmla="*/ 0 w 4550500"/>
              <a:gd name="connsiteY0" fmla="*/ 0 h 3595494"/>
              <a:gd name="connsiteX1" fmla="*/ 4550500 w 4550500"/>
              <a:gd name="connsiteY1" fmla="*/ 0 h 3595494"/>
              <a:gd name="connsiteX2" fmla="*/ 4550500 w 4550500"/>
              <a:gd name="connsiteY2" fmla="*/ 3595494 h 3595494"/>
              <a:gd name="connsiteX3" fmla="*/ 0 w 4550500"/>
              <a:gd name="connsiteY3" fmla="*/ 3595494 h 359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0500" h="3595494">
                <a:moveTo>
                  <a:pt x="0" y="0"/>
                </a:moveTo>
                <a:lnTo>
                  <a:pt x="4550500" y="0"/>
                </a:lnTo>
                <a:lnTo>
                  <a:pt x="4550500" y="3595494"/>
                </a:lnTo>
                <a:lnTo>
                  <a:pt x="0" y="35954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599089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570521" y="3631624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541954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961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250758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933456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616154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9298852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01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71864" cy="6858000"/>
          </a:xfrm>
          <a:custGeom>
            <a:avLst/>
            <a:gdLst>
              <a:gd name="connsiteX0" fmla="*/ 0 w 4871864"/>
              <a:gd name="connsiteY0" fmla="*/ 0 h 6858000"/>
              <a:gd name="connsiteX1" fmla="*/ 2472325 w 4871864"/>
              <a:gd name="connsiteY1" fmla="*/ 0 h 6858000"/>
              <a:gd name="connsiteX2" fmla="*/ 4871864 w 4871864"/>
              <a:gd name="connsiteY2" fmla="*/ 3429000 h 6858000"/>
              <a:gd name="connsiteX3" fmla="*/ 2472325 w 4871864"/>
              <a:gd name="connsiteY3" fmla="*/ 6858000 h 6858000"/>
              <a:gd name="connsiteX4" fmla="*/ 0 w 48718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1864" h="6858000">
                <a:moveTo>
                  <a:pt x="0" y="0"/>
                </a:moveTo>
                <a:lnTo>
                  <a:pt x="2472325" y="0"/>
                </a:lnTo>
                <a:lnTo>
                  <a:pt x="4871864" y="3429000"/>
                </a:lnTo>
                <a:lnTo>
                  <a:pt x="247232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49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395992"/>
            <a:ext cx="3862162" cy="2786743"/>
          </a:xfrm>
          <a:custGeom>
            <a:avLst/>
            <a:gdLst>
              <a:gd name="connsiteX0" fmla="*/ 0 w 3862162"/>
              <a:gd name="connsiteY0" fmla="*/ 0 h 2786743"/>
              <a:gd name="connsiteX1" fmla="*/ 3862162 w 3862162"/>
              <a:gd name="connsiteY1" fmla="*/ 0 h 2786743"/>
              <a:gd name="connsiteX2" fmla="*/ 3862162 w 3862162"/>
              <a:gd name="connsiteY2" fmla="*/ 2786743 h 2786743"/>
              <a:gd name="connsiteX3" fmla="*/ 0 w 3862162"/>
              <a:gd name="connsiteY3" fmla="*/ 2786743 h 27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2162" h="2786743">
                <a:moveTo>
                  <a:pt x="0" y="0"/>
                </a:moveTo>
                <a:lnTo>
                  <a:pt x="3862162" y="0"/>
                </a:lnTo>
                <a:lnTo>
                  <a:pt x="3862162" y="2786743"/>
                </a:lnTo>
                <a:lnTo>
                  <a:pt x="0" y="2786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554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8714717" y="4280772"/>
            <a:ext cx="1655572" cy="1655572"/>
          </a:xfrm>
          <a:custGeom>
            <a:avLst/>
            <a:gdLst>
              <a:gd name="connsiteX0" fmla="*/ 827786 w 1655572"/>
              <a:gd name="connsiteY0" fmla="*/ 0 h 1655572"/>
              <a:gd name="connsiteX1" fmla="*/ 1655572 w 1655572"/>
              <a:gd name="connsiteY1" fmla="*/ 827786 h 1655572"/>
              <a:gd name="connsiteX2" fmla="*/ 827786 w 1655572"/>
              <a:gd name="connsiteY2" fmla="*/ 1655572 h 1655572"/>
              <a:gd name="connsiteX3" fmla="*/ 0 w 1655572"/>
              <a:gd name="connsiteY3" fmla="*/ 827786 h 1655572"/>
              <a:gd name="connsiteX4" fmla="*/ 827786 w 1655572"/>
              <a:gd name="connsiteY4" fmla="*/ 0 h 16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572" h="1655572">
                <a:moveTo>
                  <a:pt x="827786" y="0"/>
                </a:moveTo>
                <a:cubicBezTo>
                  <a:pt x="1284960" y="0"/>
                  <a:pt x="1655572" y="370612"/>
                  <a:pt x="1655572" y="827786"/>
                </a:cubicBezTo>
                <a:cubicBezTo>
                  <a:pt x="1655572" y="1284960"/>
                  <a:pt x="1284960" y="1655572"/>
                  <a:pt x="827786" y="1655572"/>
                </a:cubicBezTo>
                <a:cubicBezTo>
                  <a:pt x="370612" y="1655572"/>
                  <a:pt x="0" y="1284960"/>
                  <a:pt x="0" y="827786"/>
                </a:cubicBezTo>
                <a:cubicBezTo>
                  <a:pt x="0" y="370612"/>
                  <a:pt x="370612" y="0"/>
                  <a:pt x="8277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2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532185"/>
            <a:ext cx="12192000" cy="2257178"/>
          </a:xfrm>
          <a:custGeom>
            <a:avLst/>
            <a:gdLst>
              <a:gd name="connsiteX0" fmla="*/ 0 w 12192000"/>
              <a:gd name="connsiteY0" fmla="*/ 0 h 2257178"/>
              <a:gd name="connsiteX1" fmla="*/ 12192000 w 12192000"/>
              <a:gd name="connsiteY1" fmla="*/ 0 h 2257178"/>
              <a:gd name="connsiteX2" fmla="*/ 12192000 w 12192000"/>
              <a:gd name="connsiteY2" fmla="*/ 2257178 h 2257178"/>
              <a:gd name="connsiteX3" fmla="*/ 0 w 12192000"/>
              <a:gd name="connsiteY3" fmla="*/ 2257178 h 2257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57178">
                <a:moveTo>
                  <a:pt x="0" y="0"/>
                </a:moveTo>
                <a:lnTo>
                  <a:pt x="12192000" y="0"/>
                </a:lnTo>
                <a:lnTo>
                  <a:pt x="12192000" y="2257178"/>
                </a:lnTo>
                <a:lnTo>
                  <a:pt x="0" y="22571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2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42199" y="1187086"/>
            <a:ext cx="667658" cy="6676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8776" y="1273074"/>
            <a:ext cx="1625600" cy="1625600"/>
          </a:xfrm>
          <a:prstGeom prst="rect">
            <a:avLst/>
          </a:prstGeom>
          <a:solidFill>
            <a:srgbClr val="00B6BF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7095" y="3829714"/>
            <a:ext cx="596990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228EB0"/>
                </a:solidFill>
                <a:latin typeface="Arial"/>
                <a:ea typeface="微软雅黑"/>
              </a:rPr>
              <a:t>第三章 </a:t>
            </a:r>
            <a:r>
              <a:rPr lang="zh-CN" altLang="en-US" sz="4000" b="1" dirty="0" smtClean="0">
                <a:solidFill>
                  <a:srgbClr val="228EB0"/>
                </a:solidFill>
              </a:rPr>
              <a:t>创建</a:t>
            </a:r>
            <a:r>
              <a:rPr lang="zh-CN" altLang="en-US" sz="4000" b="1" dirty="0">
                <a:solidFill>
                  <a:srgbClr val="228EB0"/>
                </a:solidFill>
              </a:rPr>
              <a:t>和管理数据库</a:t>
            </a:r>
            <a:endParaRPr lang="zh-CN" altLang="en-US" sz="4000" b="1" dirty="0">
              <a:solidFill>
                <a:srgbClr val="228EB0"/>
              </a:solidFill>
              <a:latin typeface="Arial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7095" y="3054694"/>
            <a:ext cx="493276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prstClr val="black"/>
                </a:solidFill>
                <a:latin typeface="+mn-ea"/>
              </a:rPr>
              <a:t>MySQL</a:t>
            </a:r>
            <a:r>
              <a:rPr lang="zh-CN" altLang="zh-CN" sz="3200" dirty="0">
                <a:solidFill>
                  <a:prstClr val="black"/>
                </a:solidFill>
                <a:latin typeface="+mn-ea"/>
              </a:rPr>
              <a:t>数据库原理与应用</a:t>
            </a:r>
            <a:endParaRPr lang="zh-CN" altLang="en-US" sz="32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939067" y="4750431"/>
            <a:ext cx="18624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52028" y="4556787"/>
            <a:ext cx="1190171" cy="1190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030" name="Picture 6" descr="https://gimg2.baidu.com/image_search/src=http%3A%2F%2Foss.aliyuncs.com%2Fphotogallery%2Fphoto%2F1915825285163630%2F16354%2F63c5b093-7bee-4175-b117-b7a005f4c720.png&amp;refer=http%3A%2F%2Foss.aliyuncs.com&amp;app=2002&amp;size=f9999,10000&amp;q=a80&amp;n=0&amp;g=0n&amp;fmt=jpeg?sec=1643855990&amp;t=d3ad24822c4d827c6f223d181ffe0fc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130" y="1591483"/>
            <a:ext cx="3696863" cy="33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95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3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创建数据库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52191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zh-CN" b="1" dirty="0"/>
              <a:t>【实例</a:t>
            </a:r>
            <a:r>
              <a:rPr lang="en-US" altLang="zh-CN" b="1" dirty="0"/>
              <a:t>3-3</a:t>
            </a:r>
            <a:r>
              <a:rPr lang="zh-CN" altLang="zh-CN" b="1" dirty="0"/>
              <a:t>】：</a:t>
            </a:r>
            <a:r>
              <a:rPr lang="zh-CN" altLang="zh-CN" dirty="0"/>
              <a:t>查看“</a:t>
            </a:r>
            <a:r>
              <a:rPr lang="en-US" altLang="zh-CN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EduSys</a:t>
            </a:r>
            <a:r>
              <a:rPr lang="zh-CN" altLang="zh-CN" dirty="0"/>
              <a:t>”数据库的定义声明，输入的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9" name="矩形 8"/>
          <p:cNvSpPr/>
          <p:nvPr/>
        </p:nvSpPr>
        <p:spPr>
          <a:xfrm>
            <a:off x="1889805" y="2360424"/>
            <a:ext cx="6624525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SHOW CREATE DATABASE 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EduSys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8" y="3167320"/>
            <a:ext cx="10505835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结果显示了数据库“</a:t>
            </a:r>
            <a:r>
              <a:rPr lang="en-US" altLang="zh-CN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EduSys</a:t>
            </a:r>
            <a:r>
              <a:rPr lang="zh-CN" altLang="zh-CN" dirty="0"/>
              <a:t>”完整的建库信息，可以发现该数据库指定的字符集为“</a:t>
            </a:r>
            <a:r>
              <a:rPr lang="en-US" altLang="zh-CN" dirty="0"/>
              <a:t>utf8</a:t>
            </a:r>
            <a:r>
              <a:rPr lang="zh-CN" altLang="zh-CN" dirty="0"/>
              <a:t>”</a:t>
            </a:r>
            <a:r>
              <a:rPr lang="zh-CN" altLang="zh-CN" dirty="0" smtClean="0"/>
              <a:t>，</a:t>
            </a:r>
            <a:r>
              <a:rPr lang="zh-CN" altLang="zh-CN" dirty="0"/>
              <a:t>如果在</a:t>
            </a:r>
            <a:r>
              <a:rPr lang="en-US" altLang="zh-CN" dirty="0"/>
              <a:t>MySQL</a:t>
            </a:r>
            <a:r>
              <a:rPr lang="zh-CN" altLang="zh-CN" dirty="0"/>
              <a:t>环境下采用了下列命令设置字符集，每个数据库创建时则不需要单独重新设置，</a:t>
            </a:r>
            <a:r>
              <a:rPr lang="en-US" altLang="zh-CN" dirty="0"/>
              <a:t>SQL</a:t>
            </a:r>
            <a:r>
              <a:rPr lang="zh-CN" altLang="zh-CN" dirty="0"/>
              <a:t>语句如下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1889805" y="4260682"/>
            <a:ext cx="6624525" cy="926392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mysql&gt;SET character_set_database=’gbk’;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mysql&gt;SET character_set_server=’gbk’;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49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4005" y="3457671"/>
            <a:ext cx="2802476" cy="736892"/>
            <a:chOff x="8358098" y="3089795"/>
            <a:chExt cx="280247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756786" y="3089795"/>
              <a:ext cx="1980030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查看数据库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5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查看数据库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727347"/>
            <a:ext cx="1033238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</a:t>
            </a:r>
            <a:r>
              <a:rPr lang="en-US" altLang="zh-CN" dirty="0"/>
              <a:t>MySQL</a:t>
            </a:r>
            <a:r>
              <a:rPr lang="zh-CN" altLang="zh-CN" dirty="0"/>
              <a:t>中，可以使用“</a:t>
            </a:r>
            <a:r>
              <a:rPr lang="en-US" altLang="zh-CN" dirty="0"/>
              <a:t>SHOW DATABASES</a:t>
            </a:r>
            <a:r>
              <a:rPr lang="zh-CN" altLang="zh-CN" dirty="0"/>
              <a:t>”语句来查看或显示当前用户权限范围以内的数据库。查看数据库的语法格式为：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3488047"/>
            <a:ext cx="10332381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语法说明如下：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LIKE</a:t>
            </a:r>
            <a:r>
              <a:rPr lang="zh-CN" altLang="zh-CN" dirty="0"/>
              <a:t>从句是可选项，用于匹配指定的数据库名称，可以部分匹配，也可以完全匹配。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数据库名用单引号</a:t>
            </a:r>
            <a:r>
              <a:rPr lang="en-US" altLang="zh-CN" dirty="0"/>
              <a:t>' '</a:t>
            </a:r>
            <a:r>
              <a:rPr lang="zh-CN" altLang="zh-CN" dirty="0"/>
              <a:t>包围。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889806" y="2810678"/>
            <a:ext cx="6624525" cy="467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 DATABASES [LIKE '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'];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4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02679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查看所有数据库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727347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zh-CN" b="1" dirty="0"/>
              <a:t>【实例</a:t>
            </a:r>
            <a:r>
              <a:rPr lang="en-US" altLang="zh-CN" b="1" dirty="0"/>
              <a:t>3-4</a:t>
            </a:r>
            <a:r>
              <a:rPr lang="zh-CN" altLang="zh-CN" b="1" dirty="0"/>
              <a:t>】：</a:t>
            </a:r>
            <a:r>
              <a:rPr lang="zh-CN" altLang="zh-CN" dirty="0"/>
              <a:t>列出当前用户可查看的所有数据库，输入的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119957" y="2372562"/>
            <a:ext cx="6435320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SHOW DATABASES;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3284675"/>
            <a:ext cx="10622071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语句执行结果</a:t>
            </a:r>
            <a:r>
              <a:rPr lang="zh-CN" altLang="en-US" dirty="0" smtClean="0"/>
              <a:t>中</a:t>
            </a:r>
            <a:r>
              <a:rPr lang="zh-CN" altLang="zh-CN" dirty="0" smtClean="0"/>
              <a:t>有</a:t>
            </a:r>
            <a:r>
              <a:rPr lang="en-US" altLang="zh-CN" dirty="0"/>
              <a:t>5</a:t>
            </a:r>
            <a:r>
              <a:rPr lang="zh-CN" altLang="zh-CN" dirty="0"/>
              <a:t>个数据库，其中“</a:t>
            </a:r>
            <a:r>
              <a:rPr lang="en-US" altLang="zh-CN" dirty="0" err="1"/>
              <a:t>EduSys</a:t>
            </a:r>
            <a:r>
              <a:rPr lang="zh-CN" altLang="zh-CN" dirty="0"/>
              <a:t>”为用户</a:t>
            </a:r>
            <a:r>
              <a:rPr lang="zh-CN" altLang="zh-CN" dirty="0" smtClean="0"/>
              <a:t>自己创建的数据库</a:t>
            </a:r>
            <a:r>
              <a:rPr lang="zh-CN" altLang="zh-CN" dirty="0"/>
              <a:t>，</a:t>
            </a:r>
            <a:r>
              <a:rPr lang="zh-CN" altLang="zh-CN" dirty="0" smtClean="0"/>
              <a:t>而“</a:t>
            </a:r>
            <a:r>
              <a:rPr lang="en-US" altLang="zh-CN" dirty="0" err="1" smtClean="0"/>
              <a:t>Information_schema</a:t>
            </a:r>
            <a:r>
              <a:rPr lang="zh-CN" altLang="zh-CN" dirty="0" smtClean="0"/>
              <a:t>”</a:t>
            </a:r>
            <a:r>
              <a:rPr lang="en-US" altLang="zh-CN" dirty="0" smtClean="0"/>
              <a:t> </a:t>
            </a:r>
            <a:r>
              <a:rPr lang="zh-CN" altLang="zh-CN" dirty="0" smtClean="0"/>
              <a:t>“</a:t>
            </a:r>
            <a:r>
              <a:rPr lang="en-US" altLang="zh-CN" dirty="0" err="1"/>
              <a:t>Terformance_schema</a:t>
            </a:r>
            <a:r>
              <a:rPr lang="zh-CN" altLang="zh-CN" dirty="0" smtClean="0"/>
              <a:t>”“</a:t>
            </a:r>
            <a:r>
              <a:rPr lang="en-US" altLang="zh-CN" dirty="0" err="1" smtClean="0"/>
              <a:t>Mysql</a:t>
            </a:r>
            <a:r>
              <a:rPr lang="zh-CN" altLang="zh-CN" dirty="0" smtClean="0"/>
              <a:t>”“</a:t>
            </a:r>
            <a:r>
              <a:rPr lang="en-US" altLang="zh-CN" dirty="0" smtClean="0"/>
              <a:t>Test</a:t>
            </a:r>
            <a:r>
              <a:rPr lang="zh-CN" altLang="zh-CN" dirty="0" smtClean="0"/>
              <a:t>”是</a:t>
            </a:r>
            <a:r>
              <a:rPr lang="zh-CN" altLang="zh-CN" dirty="0"/>
              <a:t>安装</a:t>
            </a:r>
            <a:r>
              <a:rPr lang="en-US" altLang="zh-CN" dirty="0"/>
              <a:t>MySQL</a:t>
            </a:r>
            <a:r>
              <a:rPr lang="zh-CN" altLang="zh-CN" dirty="0"/>
              <a:t>时自动创建的系统数据库，</a:t>
            </a: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05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02679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查看</a:t>
            </a:r>
            <a:r>
              <a:rPr lang="zh-CN" altLang="en-US" sz="2800" b="1" dirty="0">
                <a:solidFill>
                  <a:srgbClr val="228EB0"/>
                </a:solidFill>
                <a:latin typeface="+mn-ea"/>
              </a:rPr>
              <a:t>所有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301580"/>
            <a:ext cx="10332381" cy="5444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/>
              <a:t>Information_schema</a:t>
            </a:r>
            <a:r>
              <a:rPr lang="zh-CN" altLang="zh-CN" dirty="0"/>
              <a:t>数据库</a:t>
            </a:r>
            <a:r>
              <a:rPr lang="zh-CN" altLang="zh-CN" dirty="0" smtClean="0"/>
              <a:t>：提供</a:t>
            </a:r>
            <a:r>
              <a:rPr lang="zh-CN" altLang="zh-CN" dirty="0"/>
              <a:t>了访问数据库元数据的方式。元数据是关于数据的数据，主要储存系统中所有数据表和库的结构信息，如数据库信息、表信息、列信息、权限信息、字符集信息和分区信息等。</a:t>
            </a:r>
            <a:r>
              <a:rPr lang="en-US" altLang="zh-CN" dirty="0" err="1"/>
              <a:t>Information_schema</a:t>
            </a:r>
            <a:r>
              <a:rPr lang="zh-CN" altLang="zh-CN" dirty="0"/>
              <a:t>数据库中存有若干只读数据表，每个</a:t>
            </a:r>
            <a:r>
              <a:rPr lang="en-US" altLang="zh-CN" dirty="0"/>
              <a:t>MySQL</a:t>
            </a:r>
            <a:r>
              <a:rPr lang="zh-CN" altLang="zh-CN" dirty="0"/>
              <a:t>用户均有权限访问，但仅限于表中的特定行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 smtClean="0"/>
              <a:t>Performance_schema</a:t>
            </a:r>
            <a:r>
              <a:rPr lang="zh-CN" altLang="zh-CN" dirty="0"/>
              <a:t>数据库</a:t>
            </a:r>
            <a:r>
              <a:rPr lang="zh-CN" altLang="zh-CN" dirty="0" smtClean="0"/>
              <a:t>：为</a:t>
            </a:r>
            <a:r>
              <a:rPr lang="zh-CN" altLang="zh-CN" dirty="0"/>
              <a:t>数据库性能优化提供重要的参考信息，该功能默认是关闭的，需要在</a:t>
            </a:r>
            <a:r>
              <a:rPr lang="en-US" altLang="zh-CN" dirty="0"/>
              <a:t>my.ini</a:t>
            </a:r>
            <a:r>
              <a:rPr lang="zh-CN" altLang="zh-CN" dirty="0"/>
              <a:t>中开启，此开启参数是静态设置，不用在运行时动态设置立即生效，其中包括一些当前事件信息、历史事件信息与汇总统计信息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/>
              <a:t>Mysql</a:t>
            </a:r>
            <a:r>
              <a:rPr lang="zh-CN" altLang="zh-CN" dirty="0"/>
              <a:t>数据库</a:t>
            </a:r>
            <a:r>
              <a:rPr lang="zh-CN" altLang="zh-CN" dirty="0" smtClean="0"/>
              <a:t>：</a:t>
            </a:r>
            <a:r>
              <a:rPr lang="en-US" altLang="zh-CN" dirty="0" smtClean="0"/>
              <a:t>MySQL</a:t>
            </a:r>
            <a:r>
              <a:rPr lang="zh-CN" altLang="en-US" dirty="0" smtClean="0"/>
              <a:t>的</a:t>
            </a:r>
            <a:r>
              <a:rPr lang="zh-CN" altLang="zh-CN" dirty="0" smtClean="0"/>
              <a:t>核心</a:t>
            </a:r>
            <a:r>
              <a:rPr lang="zh-CN" altLang="zh-CN" dirty="0"/>
              <a:t>数据库，主要负责存储数据库用户、用户访问权限等</a:t>
            </a:r>
            <a:r>
              <a:rPr lang="en-US" altLang="zh-CN" dirty="0"/>
              <a:t>MySQL</a:t>
            </a:r>
            <a:r>
              <a:rPr lang="zh-CN" altLang="zh-CN" dirty="0"/>
              <a:t>自己需要使用的控制和管理信息。</a:t>
            </a:r>
            <a:r>
              <a:rPr lang="en-US" altLang="zh-CN" dirty="0" err="1"/>
              <a:t>Mysql</a:t>
            </a:r>
            <a:r>
              <a:rPr lang="zh-CN" altLang="zh-CN" dirty="0"/>
              <a:t>数据库的内容不可以随意修改，比如在</a:t>
            </a:r>
            <a:r>
              <a:rPr lang="en-US" altLang="zh-CN" dirty="0" err="1"/>
              <a:t>Mysql</a:t>
            </a:r>
            <a:r>
              <a:rPr lang="zh-CN" altLang="zh-CN" dirty="0"/>
              <a:t>数据库的</a:t>
            </a:r>
            <a:r>
              <a:rPr lang="en-US" altLang="zh-CN" dirty="0"/>
              <a:t>user</a:t>
            </a:r>
            <a:r>
              <a:rPr lang="zh-CN" altLang="zh-CN" dirty="0"/>
              <a:t>表中修改</a:t>
            </a:r>
            <a:r>
              <a:rPr lang="en-US" altLang="zh-CN" dirty="0"/>
              <a:t>root</a:t>
            </a:r>
            <a:r>
              <a:rPr lang="zh-CN" altLang="zh-CN" dirty="0"/>
              <a:t>用户密码、用户权限关系等。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Test</a:t>
            </a:r>
            <a:r>
              <a:rPr lang="zh-CN" altLang="zh-CN" dirty="0"/>
              <a:t>数据库</a:t>
            </a:r>
            <a:r>
              <a:rPr lang="zh-CN" altLang="zh-CN" dirty="0" smtClean="0"/>
              <a:t>：</a:t>
            </a:r>
            <a:r>
              <a:rPr lang="en-US" altLang="zh-CN" dirty="0" smtClean="0"/>
              <a:t>MySQL</a:t>
            </a:r>
            <a:r>
              <a:rPr lang="zh-CN" altLang="zh-CN" dirty="0"/>
              <a:t>在后期版本才有的数据库，这个数据库不重用，安装</a:t>
            </a:r>
            <a:r>
              <a:rPr lang="en-US" altLang="zh-CN" dirty="0"/>
              <a:t>MySQL</a:t>
            </a:r>
            <a:r>
              <a:rPr lang="zh-CN" altLang="zh-CN" dirty="0"/>
              <a:t>后系统自动建立，默认情况下是空数据库，不存在任何数据库对象，供用户测试使用，用户也可以把它删除，对系统没有影响。</a:t>
            </a:r>
          </a:p>
        </p:txBody>
      </p:sp>
    </p:spTree>
    <p:extLst>
      <p:ext uri="{BB962C8B-B14F-4D97-AF65-F5344CB8AC3E}">
        <p14:creationId xmlns:p14="http://schemas.microsoft.com/office/powerpoint/2010/main" val="310332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451598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2 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使用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LIKE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从句查看数据库</a:t>
            </a:r>
          </a:p>
          <a:p>
            <a:pPr>
              <a:defRPr/>
            </a:pP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351684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zh-CN" b="1" dirty="0"/>
              <a:t>【实例</a:t>
            </a:r>
            <a:r>
              <a:rPr lang="en-US" altLang="zh-CN" b="1" dirty="0"/>
              <a:t>3-5</a:t>
            </a:r>
            <a:r>
              <a:rPr lang="zh-CN" altLang="zh-CN" b="1" dirty="0"/>
              <a:t>】：</a:t>
            </a:r>
            <a:r>
              <a:rPr lang="zh-CN" altLang="zh-CN" dirty="0"/>
              <a:t>使用</a:t>
            </a:r>
            <a:r>
              <a:rPr lang="en-US" altLang="zh-CN" dirty="0"/>
              <a:t>LIKE</a:t>
            </a:r>
            <a:r>
              <a:rPr lang="zh-CN" altLang="zh-CN" dirty="0"/>
              <a:t>从句，查看与“</a:t>
            </a:r>
            <a:r>
              <a:rPr lang="en-US" altLang="zh-CN" dirty="0" err="1"/>
              <a:t>test_EduSys</a:t>
            </a:r>
            <a:r>
              <a:rPr lang="zh-CN" altLang="zh-CN" dirty="0"/>
              <a:t>”完全匹配的数据库，输入的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8" name="矩形 7"/>
          <p:cNvSpPr/>
          <p:nvPr/>
        </p:nvSpPr>
        <p:spPr>
          <a:xfrm>
            <a:off x="1889805" y="1942713"/>
            <a:ext cx="6991147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SHOW DATABASES LIKE 'test_EduSys';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2" y="2674752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zh-CN" b="1" dirty="0"/>
              <a:t>【实例</a:t>
            </a:r>
            <a:r>
              <a:rPr lang="en-US" altLang="zh-CN" b="1" dirty="0"/>
              <a:t>3-6</a:t>
            </a:r>
            <a:r>
              <a:rPr lang="zh-CN" altLang="zh-CN" b="1" dirty="0"/>
              <a:t>】：</a:t>
            </a:r>
            <a:r>
              <a:rPr lang="zh-CN" altLang="zh-CN" dirty="0"/>
              <a:t>使用</a:t>
            </a:r>
            <a:r>
              <a:rPr lang="en-US" altLang="zh-CN" dirty="0"/>
              <a:t>LIKE</a:t>
            </a:r>
            <a:r>
              <a:rPr lang="zh-CN" altLang="zh-CN" dirty="0"/>
              <a:t>从句，查看名字中包含“</a:t>
            </a:r>
            <a:r>
              <a:rPr lang="en-US" altLang="zh-CN" dirty="0"/>
              <a:t>test</a:t>
            </a:r>
            <a:r>
              <a:rPr lang="zh-CN" altLang="zh-CN" dirty="0"/>
              <a:t>”的数据库，输入的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1" name="矩形 10"/>
          <p:cNvSpPr/>
          <p:nvPr/>
        </p:nvSpPr>
        <p:spPr>
          <a:xfrm>
            <a:off x="1889805" y="3298828"/>
            <a:ext cx="6991147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SHOW DATABASES LIKE '%test%';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2" y="4031118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zh-CN" b="1" dirty="0" smtClean="0"/>
              <a:t>【</a:t>
            </a:r>
            <a:r>
              <a:rPr lang="zh-CN" altLang="zh-CN" b="1" dirty="0"/>
              <a:t>实例</a:t>
            </a:r>
            <a:r>
              <a:rPr lang="en-US" altLang="zh-CN" b="1" dirty="0"/>
              <a:t>3-7</a:t>
            </a:r>
            <a:r>
              <a:rPr lang="zh-CN" altLang="zh-CN" b="1" dirty="0"/>
              <a:t>】：</a:t>
            </a:r>
            <a:r>
              <a:rPr lang="zh-CN" altLang="zh-CN" dirty="0"/>
              <a:t>使用</a:t>
            </a:r>
            <a:r>
              <a:rPr lang="en-US" altLang="zh-CN" dirty="0"/>
              <a:t>LIKE</a:t>
            </a:r>
            <a:r>
              <a:rPr lang="zh-CN" altLang="zh-CN" dirty="0"/>
              <a:t>从句，查看名字以“</a:t>
            </a:r>
            <a:r>
              <a:rPr lang="en-US" altLang="zh-CN" dirty="0"/>
              <a:t>test</a:t>
            </a:r>
            <a:r>
              <a:rPr lang="zh-CN" altLang="zh-CN" dirty="0"/>
              <a:t>”开头的数据库，输入的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3" name="矩形 12"/>
          <p:cNvSpPr/>
          <p:nvPr/>
        </p:nvSpPr>
        <p:spPr>
          <a:xfrm>
            <a:off x="1889805" y="4660469"/>
            <a:ext cx="6991147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SHOW DATABASES LIKE 'test%';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5396551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zh-CN" b="1" dirty="0" smtClean="0"/>
              <a:t>【</a:t>
            </a:r>
            <a:r>
              <a:rPr lang="zh-CN" altLang="zh-CN" b="1" dirty="0"/>
              <a:t>实例</a:t>
            </a:r>
            <a:r>
              <a:rPr lang="en-US" altLang="zh-CN" b="1" dirty="0"/>
              <a:t>3-8</a:t>
            </a:r>
            <a:r>
              <a:rPr lang="zh-CN" altLang="zh-CN" b="1" dirty="0"/>
              <a:t>】：</a:t>
            </a:r>
            <a:r>
              <a:rPr lang="zh-CN" altLang="zh-CN" dirty="0"/>
              <a:t>使用</a:t>
            </a:r>
            <a:r>
              <a:rPr lang="en-US" altLang="zh-CN" dirty="0"/>
              <a:t>LIKE</a:t>
            </a:r>
            <a:r>
              <a:rPr lang="zh-CN" altLang="zh-CN" dirty="0"/>
              <a:t>从句，查看名字以“</a:t>
            </a:r>
            <a:r>
              <a:rPr lang="en-US" altLang="zh-CN" dirty="0"/>
              <a:t>test</a:t>
            </a:r>
            <a:r>
              <a:rPr lang="zh-CN" altLang="zh-CN" dirty="0"/>
              <a:t>”结尾的数据库，输入的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20" name="矩形 19"/>
          <p:cNvSpPr/>
          <p:nvPr/>
        </p:nvSpPr>
        <p:spPr>
          <a:xfrm>
            <a:off x="1889805" y="6033970"/>
            <a:ext cx="6991147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SHOW DATABASES LIKE '%test';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03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4005" y="3457671"/>
            <a:ext cx="2802476" cy="736892"/>
            <a:chOff x="8358098" y="3089795"/>
            <a:chExt cx="280247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756786" y="3089795"/>
              <a:ext cx="1980030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/>
                <a:t>修改</a:t>
              </a:r>
              <a:r>
                <a:rPr lang="zh-CN" altLang="en-US" sz="2800" dirty="0" smtClean="0"/>
                <a:t>数据库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190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修改数据库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89769"/>
            <a:ext cx="1033238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数据库创建好后也可以进行修改，在</a:t>
            </a:r>
            <a:r>
              <a:rPr lang="en-US" altLang="zh-CN" dirty="0"/>
              <a:t>MySQL</a:t>
            </a:r>
            <a:r>
              <a:rPr lang="zh-CN" altLang="zh-CN" dirty="0"/>
              <a:t>中，使用“</a:t>
            </a:r>
            <a:r>
              <a:rPr lang="en-US" altLang="zh-CN" dirty="0"/>
              <a:t>ALTER DATABASE</a:t>
            </a:r>
            <a:r>
              <a:rPr lang="zh-CN" altLang="zh-CN" dirty="0"/>
              <a:t>”命令来修改已经创建或者存在的数据库的相关参数，包括对数据库使用的字符集和校对规则进行修改，数据库的这些特性都储存在数据库安装文件夹中的“</a:t>
            </a:r>
            <a:r>
              <a:rPr lang="en-US" altLang="zh-CN" dirty="0" err="1"/>
              <a:t>db.opt</a:t>
            </a:r>
            <a:r>
              <a:rPr lang="zh-CN" altLang="zh-CN" dirty="0"/>
              <a:t>”文件中。修改数据库的语法格式为：</a:t>
            </a:r>
          </a:p>
        </p:txBody>
      </p:sp>
      <p:sp>
        <p:nvSpPr>
          <p:cNvPr id="10" name="矩形 9"/>
          <p:cNvSpPr/>
          <p:nvPr/>
        </p:nvSpPr>
        <p:spPr>
          <a:xfrm>
            <a:off x="2866427" y="3265860"/>
            <a:ext cx="6348952" cy="15034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ALTER DATABASE [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{ 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 DEFAULT ] CHARACTER SET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字符集名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|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 DEFAULT ] COLLATE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校对规则名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&gt;}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06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修改数据库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56883"/>
            <a:ext cx="10332381" cy="258532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 smtClean="0"/>
              <a:t>说明：</a:t>
            </a:r>
            <a:endParaRPr lang="zh-CN" altLang="zh-CN" dirty="0"/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ALTER DATABASE</a:t>
            </a:r>
            <a:r>
              <a:rPr lang="zh-CN" altLang="zh-CN" dirty="0"/>
              <a:t>：更改数据库命令，用于更改数据库的全局特性。使用</a:t>
            </a:r>
            <a:r>
              <a:rPr lang="en-US" altLang="zh-CN" dirty="0"/>
              <a:t>ALTER DATABASE</a:t>
            </a:r>
            <a:r>
              <a:rPr lang="zh-CN" altLang="zh-CN" dirty="0"/>
              <a:t>需要获得数据库的</a:t>
            </a:r>
            <a:r>
              <a:rPr lang="en-US" altLang="zh-CN" dirty="0"/>
              <a:t>ALTER</a:t>
            </a:r>
            <a:r>
              <a:rPr lang="zh-CN" altLang="zh-CN" dirty="0"/>
              <a:t>权限。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</a:t>
            </a:r>
            <a:r>
              <a:rPr lang="zh-CN" altLang="zh-CN" dirty="0"/>
              <a:t>数据库名</a:t>
            </a:r>
            <a:r>
              <a:rPr lang="en-US" altLang="zh-CN" dirty="0"/>
              <a:t>]</a:t>
            </a:r>
            <a:r>
              <a:rPr lang="zh-CN" altLang="zh-CN" dirty="0"/>
              <a:t>：修改数据库的名称，该名称可以忽略，此时对应默认数据库。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[DEFAULT] CHARACTER SET</a:t>
            </a:r>
            <a:r>
              <a:rPr lang="zh-CN" altLang="zh-CN" dirty="0"/>
              <a:t>：更改的数据库字符集。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[DEFAULT] COLLATE</a:t>
            </a:r>
            <a:r>
              <a:rPr lang="zh-CN" altLang="zh-CN" dirty="0"/>
              <a:t>：更改字符集的默认校对规则。</a:t>
            </a:r>
          </a:p>
        </p:txBody>
      </p:sp>
    </p:spTree>
    <p:extLst>
      <p:ext uri="{BB962C8B-B14F-4D97-AF65-F5344CB8AC3E}">
        <p14:creationId xmlns:p14="http://schemas.microsoft.com/office/powerpoint/2010/main" val="265683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修改数据库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56883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zh-CN" b="1" dirty="0"/>
              <a:t>【实例</a:t>
            </a:r>
            <a:r>
              <a:rPr lang="en-US" altLang="zh-CN" b="1" dirty="0"/>
              <a:t>3-9</a:t>
            </a:r>
            <a:r>
              <a:rPr lang="zh-CN" altLang="zh-CN" b="1" dirty="0"/>
              <a:t>】：</a:t>
            </a:r>
            <a:r>
              <a:rPr lang="zh-CN" altLang="zh-CN" dirty="0"/>
              <a:t>查看“</a:t>
            </a:r>
            <a:r>
              <a:rPr lang="en-US" altLang="zh-CN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EduSys</a:t>
            </a:r>
            <a:r>
              <a:rPr lang="zh-CN" altLang="zh-CN" dirty="0"/>
              <a:t>”数据库的定义声明，输入的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8" name="矩形 7"/>
          <p:cNvSpPr/>
          <p:nvPr/>
        </p:nvSpPr>
        <p:spPr>
          <a:xfrm>
            <a:off x="2119957" y="2247952"/>
            <a:ext cx="6422794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SHOW CREATE DATABASE EduSys;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3019014"/>
            <a:ext cx="969739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使用命令行工具将数据库“</a:t>
            </a:r>
            <a:r>
              <a:rPr lang="en-US" altLang="zh-CN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EduSys</a:t>
            </a:r>
            <a:r>
              <a:rPr lang="zh-CN" altLang="zh-CN" dirty="0"/>
              <a:t>”的指定字符集修改为“</a:t>
            </a:r>
            <a:r>
              <a:rPr lang="en-US" altLang="zh-CN" dirty="0"/>
              <a:t>gb2312</a:t>
            </a:r>
            <a:r>
              <a:rPr lang="zh-CN" altLang="zh-CN" dirty="0"/>
              <a:t>”，默认校对规则修改为“</a:t>
            </a:r>
            <a:r>
              <a:rPr lang="en-US" altLang="zh-CN" dirty="0"/>
              <a:t>gb2312_chinese_ci</a:t>
            </a:r>
            <a:r>
              <a:rPr lang="zh-CN" altLang="zh-CN" dirty="0"/>
              <a:t>”，输入的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119957" y="4114677"/>
            <a:ext cx="6422794" cy="1271936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ALTER DATABASE 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EduSys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DEFAULT CHARACTER SET gb2312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DEFAULT COLLATE gb2312_chinese_ci;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30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82357" y="1640909"/>
            <a:ext cx="620380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创建数据库的方法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熟悉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查看数据库的方法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修改数据库的方法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删除数据库的方法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选择数据库的方法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培养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学生的工程意识和实践能力。</a:t>
            </a:r>
          </a:p>
        </p:txBody>
      </p:sp>
      <p:sp>
        <p:nvSpPr>
          <p:cNvPr id="3" name="淘宝网Chenying0907出品 182"/>
          <p:cNvSpPr/>
          <p:nvPr/>
        </p:nvSpPr>
        <p:spPr>
          <a:xfrm>
            <a:off x="1910281" y="3833550"/>
            <a:ext cx="152400" cy="152400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淘宝网Chenying0907出品 185"/>
          <p:cNvSpPr/>
          <p:nvPr/>
        </p:nvSpPr>
        <p:spPr>
          <a:xfrm>
            <a:off x="1035340" y="3401641"/>
            <a:ext cx="344929" cy="341658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淘宝网Chenying0907出品 186"/>
          <p:cNvSpPr/>
          <p:nvPr/>
        </p:nvSpPr>
        <p:spPr>
          <a:xfrm>
            <a:off x="2001592" y="4075330"/>
            <a:ext cx="361092" cy="36274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187"/>
          <p:cNvSpPr/>
          <p:nvPr/>
        </p:nvSpPr>
        <p:spPr>
          <a:xfrm>
            <a:off x="1212927" y="3924454"/>
            <a:ext cx="248992" cy="252335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188"/>
          <p:cNvSpPr/>
          <p:nvPr/>
        </p:nvSpPr>
        <p:spPr>
          <a:xfrm>
            <a:off x="3468039" y="3438724"/>
            <a:ext cx="388539" cy="394826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189"/>
          <p:cNvSpPr/>
          <p:nvPr/>
        </p:nvSpPr>
        <p:spPr>
          <a:xfrm>
            <a:off x="3116521" y="3865217"/>
            <a:ext cx="181799" cy="184531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190"/>
          <p:cNvSpPr/>
          <p:nvPr/>
        </p:nvSpPr>
        <p:spPr>
          <a:xfrm>
            <a:off x="1499673" y="3733497"/>
            <a:ext cx="133085" cy="13237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91"/>
          <p:cNvSpPr/>
          <p:nvPr/>
        </p:nvSpPr>
        <p:spPr>
          <a:xfrm>
            <a:off x="1566216" y="3975412"/>
            <a:ext cx="220690" cy="208796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92"/>
          <p:cNvSpPr/>
          <p:nvPr/>
        </p:nvSpPr>
        <p:spPr>
          <a:xfrm>
            <a:off x="3375012" y="4018852"/>
            <a:ext cx="312743" cy="319394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194"/>
          <p:cNvSpPr/>
          <p:nvPr/>
        </p:nvSpPr>
        <p:spPr>
          <a:xfrm>
            <a:off x="2495740" y="3933266"/>
            <a:ext cx="270710" cy="264087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195"/>
          <p:cNvSpPr/>
          <p:nvPr/>
        </p:nvSpPr>
        <p:spPr>
          <a:xfrm>
            <a:off x="2445312" y="4358277"/>
            <a:ext cx="207201" cy="205064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226"/>
          <p:cNvSpPr/>
          <p:nvPr/>
        </p:nvSpPr>
        <p:spPr>
          <a:xfrm>
            <a:off x="1627227" y="4293752"/>
            <a:ext cx="211111" cy="202476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62"/>
          <p:cNvSpPr/>
          <p:nvPr/>
        </p:nvSpPr>
        <p:spPr>
          <a:xfrm>
            <a:off x="2899506" y="4197302"/>
            <a:ext cx="248992" cy="252335"/>
          </a:xfrm>
          <a:prstGeom prst="ellipse">
            <a:avLst/>
          </a:prstGeom>
          <a:solidFill>
            <a:srgbClr val="01ACBE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宝网Chenying0907出品 177"/>
          <p:cNvGrpSpPr/>
          <p:nvPr/>
        </p:nvGrpSpPr>
        <p:grpSpPr>
          <a:xfrm>
            <a:off x="1461919" y="1878903"/>
            <a:ext cx="1980000" cy="1980000"/>
            <a:chOff x="3881858" y="5509627"/>
            <a:chExt cx="1016511" cy="1016511"/>
          </a:xfrm>
        </p:grpSpPr>
        <p:sp>
          <p:nvSpPr>
            <p:cNvPr id="17" name="淘宝网Chenying0907出品 178"/>
            <p:cNvSpPr/>
            <p:nvPr/>
          </p:nvSpPr>
          <p:spPr>
            <a:xfrm>
              <a:off x="3881858" y="5509627"/>
              <a:ext cx="1016511" cy="1016511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0000"/>
                  </a:sysClr>
                </a:gs>
                <a:gs pos="100000">
                  <a:sysClr val="window" lastClr="FFFFFF">
                    <a:lumMod val="97000"/>
                  </a:sysClr>
                </a:gs>
              </a:gsLst>
              <a:lin ang="2700000" scaled="1"/>
            </a:gradFill>
            <a:ln w="2222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淘宝网Chenying0907出品 179"/>
            <p:cNvSpPr/>
            <p:nvPr/>
          </p:nvSpPr>
          <p:spPr>
            <a:xfrm>
              <a:off x="4021598" y="5649370"/>
              <a:ext cx="739281" cy="739281"/>
            </a:xfrm>
            <a:prstGeom prst="ellipse">
              <a:avLst/>
            </a:prstGeom>
            <a:solidFill>
              <a:srgbClr val="E87071"/>
            </a:solidFill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淘宝网Chenying0907出品 22"/>
            <p:cNvSpPr txBox="1"/>
            <p:nvPr/>
          </p:nvSpPr>
          <p:spPr>
            <a:xfrm>
              <a:off x="4086014" y="5803591"/>
              <a:ext cx="596725" cy="436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学习成果目标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7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9618E-7 2.84172E-6 L 0.04652 -0.17618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-882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5414E-6 3.29836E-6 L 0.13366 -0.11509 " pathEditMode="relative" rAng="0" ptsTypes="AA">
                                      <p:cBhvr>
                                        <p:cTn id="53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3" y="-577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60371E-7 -3.48658E-7 L 0.02517 -0.24344 " pathEditMode="relative" rAng="0" ptsTypes="AA">
                                      <p:cBhvr>
                                        <p:cTn id="55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121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81861E-6 7.2817E-7 L 0.11959 -0.20796 " pathEditMode="relative" rAng="0" ptsTypes="AA">
                                      <p:cBhvr>
                                        <p:cTn id="5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1" y="-103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1054E-6 1.42857E-6 L -0.1347 -0.1228 " pathEditMode="relative" rAng="0" ptsTypes="AA">
                                      <p:cBhvr>
                                        <p:cTn id="59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5" y="-614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7056E-6 -3.56063E-6 L -0.08505 -0.18512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-92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2284E-6 1.11385E-6 L 0.09443 -0.15458 " pathEditMode="relative" rAng="0" ptsTypes="AA">
                                      <p:cBhvr>
                                        <p:cTn id="63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1" y="-774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51015E-6 -1.65998E-6 L 0.08124 -0.21351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1067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08957E-6 -1.55816E-6 L -0.12029 -0.22801 " pathEditMode="relative" rAng="0" ptsTypes="AA">
                                      <p:cBhvr>
                                        <p:cTn id="6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3" y="-1141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67645E-6 -4.73928E-6 L -0.02204 -0.2061 " pathEditMode="relative" rAng="0" ptsTypes="AA">
                                      <p:cBhvr>
                                        <p:cTn id="6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103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3428E-6 -2.87874E-6 L -0.01302 -0.28293 " pathEditMode="relative" rAng="0" ptsTypes="AA">
                                      <p:cBhvr>
                                        <p:cTn id="71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1416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1557E-6 -3.91546E-6 L 0.07637 -0.27028 " pathEditMode="relative" rAng="0" ptsTypes="AA">
                                      <p:cBhvr>
                                        <p:cTn id="73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-1351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226E-6 6.88059E-7 L -0.06683 -0.2564 " pathEditMode="relative" rAng="0" ptsTypes="AA">
                                      <p:cBhvr>
                                        <p:cTn id="75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0" y="-1283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2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4005" y="3457671"/>
            <a:ext cx="2802476" cy="736892"/>
            <a:chOff x="8358098" y="3089795"/>
            <a:chExt cx="280247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756786" y="3089795"/>
              <a:ext cx="1980030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删除数据库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440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>
                <a:solidFill>
                  <a:srgbClr val="228EB0"/>
                </a:solidFill>
                <a:latin typeface="+mn-ea"/>
              </a:rPr>
              <a:t>删除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27475"/>
            <a:ext cx="1033238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当某数据库不再使用时可以将其删除，以确保数据库存储空间中存放的是有效数据。删除数据库是将已经存在的数据库从磁盘空间上清除，清除之后，数据库中的所有数据也将一同被删除。在</a:t>
            </a:r>
            <a:r>
              <a:rPr lang="en-US" altLang="zh-CN" dirty="0"/>
              <a:t>MySQL</a:t>
            </a:r>
            <a:r>
              <a:rPr lang="zh-CN" altLang="zh-CN" dirty="0"/>
              <a:t>中，使用“</a:t>
            </a:r>
            <a:r>
              <a:rPr lang="en-US" altLang="zh-CN" dirty="0"/>
              <a:t>DROP DATABASE</a:t>
            </a:r>
            <a:r>
              <a:rPr lang="zh-CN" altLang="zh-CN" dirty="0"/>
              <a:t>”语句删除已建数据库，其语法格式为：</a:t>
            </a:r>
          </a:p>
        </p:txBody>
      </p:sp>
      <p:sp>
        <p:nvSpPr>
          <p:cNvPr id="9" name="矩形 8"/>
          <p:cNvSpPr/>
          <p:nvPr/>
        </p:nvSpPr>
        <p:spPr>
          <a:xfrm>
            <a:off x="2419266" y="3148129"/>
            <a:ext cx="7188196" cy="467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 DATABASE [ IF EXISTS ] &lt;</a:t>
            </a:r>
            <a:r>
              <a:rPr lang="zh-CN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数据库名</a:t>
            </a: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2" y="3775403"/>
            <a:ext cx="10332381" cy="2535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 smtClean="0"/>
              <a:t>说明：</a:t>
            </a:r>
            <a:endParaRPr lang="zh-CN" altLang="zh-CN" dirty="0"/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数据库名</a:t>
            </a:r>
            <a:r>
              <a:rPr lang="en-US" altLang="zh-CN" dirty="0"/>
              <a:t>&gt;</a:t>
            </a:r>
            <a:r>
              <a:rPr lang="zh-CN" altLang="zh-CN" dirty="0"/>
              <a:t>：指定要删除的数据库名。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IF EXISTS</a:t>
            </a:r>
            <a:r>
              <a:rPr lang="zh-CN" altLang="zh-CN" dirty="0"/>
              <a:t>：用于防止当数据库不存在时发生错误。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DROP DATABASE</a:t>
            </a:r>
            <a:r>
              <a:rPr lang="zh-CN" altLang="zh-CN" dirty="0"/>
              <a:t>：删除数据库中的所有表格并同时删除数据库。使用此语句时要非常小心，以免错误删除。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使用</a:t>
            </a:r>
            <a:r>
              <a:rPr lang="en-US" altLang="zh-CN" dirty="0"/>
              <a:t>DROP DATABASE</a:t>
            </a:r>
            <a:r>
              <a:rPr lang="zh-CN" altLang="zh-CN" dirty="0"/>
              <a:t>删除数据库前，需要获得数据库的</a:t>
            </a:r>
            <a:r>
              <a:rPr lang="en-US" altLang="zh-CN" dirty="0"/>
              <a:t>DROP</a:t>
            </a:r>
            <a:r>
              <a:rPr lang="zh-CN" altLang="zh-CN" dirty="0"/>
              <a:t>权限。</a:t>
            </a:r>
          </a:p>
        </p:txBody>
      </p:sp>
    </p:spTree>
    <p:extLst>
      <p:ext uri="{BB962C8B-B14F-4D97-AF65-F5344CB8AC3E}">
        <p14:creationId xmlns:p14="http://schemas.microsoft.com/office/powerpoint/2010/main" val="56713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>
                <a:solidFill>
                  <a:srgbClr val="228EB0"/>
                </a:solidFill>
                <a:latin typeface="+mn-ea"/>
              </a:rPr>
              <a:t>删除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89769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zh-CN" b="1" dirty="0"/>
              <a:t>【实例</a:t>
            </a:r>
            <a:r>
              <a:rPr lang="en-US" altLang="zh-CN" b="1" dirty="0"/>
              <a:t>3-10</a:t>
            </a:r>
            <a:r>
              <a:rPr lang="zh-CN" altLang="zh-CN" b="1" dirty="0"/>
              <a:t>】：</a:t>
            </a:r>
            <a:r>
              <a:rPr lang="zh-CN" altLang="zh-CN" dirty="0"/>
              <a:t>将数据库“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”从数据库列表中删除，输入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0" name="矩形 9"/>
          <p:cNvSpPr/>
          <p:nvPr/>
        </p:nvSpPr>
        <p:spPr>
          <a:xfrm>
            <a:off x="2119957" y="2375954"/>
            <a:ext cx="6748470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DROP DATABASE 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EduSys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2" y="3160802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dirty="0" smtClean="0"/>
              <a:t>删除时</a:t>
            </a:r>
            <a:r>
              <a:rPr lang="zh-CN" altLang="zh-CN" dirty="0" smtClean="0"/>
              <a:t>为防止</a:t>
            </a:r>
            <a:r>
              <a:rPr lang="zh-CN" altLang="en-US" dirty="0" smtClean="0"/>
              <a:t>报错</a:t>
            </a:r>
            <a:r>
              <a:rPr lang="zh-CN" altLang="zh-CN" dirty="0" smtClean="0"/>
              <a:t>，</a:t>
            </a:r>
            <a:r>
              <a:rPr lang="zh-CN" altLang="zh-CN" dirty="0"/>
              <a:t>可以在删除数据库时使用</a:t>
            </a:r>
            <a:r>
              <a:rPr lang="en-US" altLang="zh-CN" dirty="0"/>
              <a:t>IF EXISTS</a:t>
            </a:r>
            <a:r>
              <a:rPr lang="zh-CN" altLang="zh-CN" dirty="0"/>
              <a:t>从句，输入的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3" name="矩形 12"/>
          <p:cNvSpPr/>
          <p:nvPr/>
        </p:nvSpPr>
        <p:spPr>
          <a:xfrm>
            <a:off x="2119957" y="3846987"/>
            <a:ext cx="6748470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DROP DATABASE IF EXISTS EduSys;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06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4005" y="3457671"/>
            <a:ext cx="2802476" cy="736892"/>
            <a:chOff x="8358098" y="3089795"/>
            <a:chExt cx="280247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756786" y="3089795"/>
              <a:ext cx="1980030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/>
                <a:t>选择</a:t>
              </a:r>
              <a:r>
                <a:rPr lang="zh-CN" altLang="en-US" sz="2800" dirty="0" smtClean="0"/>
                <a:t>数据库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104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选择数据库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89769"/>
            <a:ext cx="10332381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</a:t>
            </a:r>
            <a:r>
              <a:rPr lang="en-US" altLang="zh-CN" dirty="0"/>
              <a:t>MySQL</a:t>
            </a:r>
            <a:r>
              <a:rPr lang="zh-CN" altLang="zh-CN" dirty="0"/>
              <a:t>中，有很多系统自带数据库，那么在操作数据库之前就必须要确定要使用的是哪一个数据库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当</a:t>
            </a:r>
            <a:r>
              <a:rPr lang="zh-CN" altLang="zh-CN" dirty="0"/>
              <a:t>用</a:t>
            </a:r>
            <a:r>
              <a:rPr lang="en-US" altLang="zh-CN" dirty="0"/>
              <a:t>CREATE DATABASE</a:t>
            </a:r>
            <a:r>
              <a:rPr lang="zh-CN" altLang="zh-CN" dirty="0"/>
              <a:t>语句创建数据库之后，该数据库不会自动成为当前数据库，需要使用</a:t>
            </a:r>
            <a:r>
              <a:rPr lang="en-US" altLang="zh-CN" dirty="0"/>
              <a:t>USE</a:t>
            </a:r>
            <a:r>
              <a:rPr lang="zh-CN" altLang="zh-CN" dirty="0"/>
              <a:t>语句用来完成一个数据库到另一个数据库的跳转，从而指定当前数据库。其语法格式为：</a:t>
            </a:r>
          </a:p>
        </p:txBody>
      </p:sp>
      <p:sp>
        <p:nvSpPr>
          <p:cNvPr id="10" name="矩形 9"/>
          <p:cNvSpPr/>
          <p:nvPr/>
        </p:nvSpPr>
        <p:spPr>
          <a:xfrm>
            <a:off x="2682313" y="3766174"/>
            <a:ext cx="6474213" cy="467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41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选择数据库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89769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zh-CN" b="1" dirty="0"/>
              <a:t>【实例</a:t>
            </a:r>
            <a:r>
              <a:rPr lang="en-US" altLang="zh-CN" b="1" dirty="0"/>
              <a:t>3-11</a:t>
            </a:r>
            <a:r>
              <a:rPr lang="zh-CN" altLang="zh-CN" b="1" dirty="0"/>
              <a:t>】：</a:t>
            </a:r>
            <a:r>
              <a:rPr lang="zh-CN" altLang="zh-CN" dirty="0"/>
              <a:t>将数据库“</a:t>
            </a:r>
            <a:r>
              <a:rPr lang="en-US" altLang="zh-CN" dirty="0" err="1"/>
              <a:t>EduSys</a:t>
            </a:r>
            <a:r>
              <a:rPr lang="zh-CN" altLang="zh-CN" dirty="0"/>
              <a:t>”设置为默认数据库，输入的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9" name="矩形 8"/>
          <p:cNvSpPr/>
          <p:nvPr/>
        </p:nvSpPr>
        <p:spPr>
          <a:xfrm>
            <a:off x="2119956" y="2400156"/>
            <a:ext cx="6084591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USE EduSys;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2" y="3209206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zh-CN" b="1" dirty="0"/>
              <a:t>【实例</a:t>
            </a:r>
            <a:r>
              <a:rPr lang="en-US" altLang="zh-CN" b="1" dirty="0"/>
              <a:t>3-12</a:t>
            </a:r>
            <a:r>
              <a:rPr lang="zh-CN" altLang="zh-CN" b="1" dirty="0"/>
              <a:t>】：</a:t>
            </a:r>
            <a:r>
              <a:rPr lang="zh-CN" altLang="zh-CN" dirty="0"/>
              <a:t>查看当前使用数据库，输入的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2" name="矩形 11"/>
          <p:cNvSpPr/>
          <p:nvPr/>
        </p:nvSpPr>
        <p:spPr>
          <a:xfrm>
            <a:off x="2119956" y="3919593"/>
            <a:ext cx="6084591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SELECT DATABASE();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25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0626" y="1268413"/>
            <a:ext cx="3889830" cy="3889830"/>
          </a:xfrm>
        </p:spPr>
      </p:pic>
      <p:sp>
        <p:nvSpPr>
          <p:cNvPr id="5" name="矩形 4"/>
          <p:cNvSpPr/>
          <p:nvPr/>
        </p:nvSpPr>
        <p:spPr>
          <a:xfrm>
            <a:off x="5013098" y="1064419"/>
            <a:ext cx="580573" cy="5805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7411" y="4486951"/>
            <a:ext cx="1001492" cy="100149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5070" y="4136571"/>
            <a:ext cx="1624015" cy="1624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473899" y="2146925"/>
            <a:ext cx="1116000" cy="111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77899" y="3438138"/>
            <a:ext cx="1908000" cy="698433"/>
            <a:chOff x="9580795" y="3089795"/>
            <a:chExt cx="1908000" cy="698433"/>
          </a:xfrm>
        </p:grpSpPr>
        <p:sp>
          <p:nvSpPr>
            <p:cNvPr id="14" name="文本框 13"/>
            <p:cNvSpPr txBox="1"/>
            <p:nvPr/>
          </p:nvSpPr>
          <p:spPr>
            <a:xfrm>
              <a:off x="9621724" y="3089795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任务实践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580795" y="3788228"/>
              <a:ext cx="1908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47"/>
          <p:cNvSpPr/>
          <p:nvPr/>
        </p:nvSpPr>
        <p:spPr>
          <a:xfrm>
            <a:off x="8715051" y="2367529"/>
            <a:ext cx="715888" cy="71588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8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11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学习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任务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8" y="1817486"/>
            <a:ext cx="10257225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随着信息化技术的不断发展，学校准备开发一个“教务管理系统”，以提升学校日常教务管理水平。围绕“教务管理系统”项目，了解数据库的组成，熟悉数据库构建相关知识点，完成教务管理系统数据库“</a:t>
            </a:r>
            <a:r>
              <a:rPr lang="en-US" altLang="zh-CN" dirty="0" err="1"/>
              <a:t>EduSys</a:t>
            </a:r>
            <a:r>
              <a:rPr lang="zh-CN" altLang="zh-CN" dirty="0"/>
              <a:t>”的创建和管理过程。</a:t>
            </a:r>
          </a:p>
        </p:txBody>
      </p:sp>
    </p:spTree>
    <p:extLst>
      <p:ext uri="{BB962C8B-B14F-4D97-AF65-F5344CB8AC3E}">
        <p14:creationId xmlns:p14="http://schemas.microsoft.com/office/powerpoint/2010/main" val="368084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800" b="1">
                <a:solidFill>
                  <a:srgbClr val="228EB0"/>
                </a:solidFill>
                <a:latin typeface="+mn-ea"/>
              </a:rPr>
              <a:t>任务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实现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9" y="1817486"/>
            <a:ext cx="9968482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根据【学习任务】中的实践需求，利用</a:t>
            </a:r>
            <a:r>
              <a:rPr lang="en-US" altLang="zh-CN" dirty="0"/>
              <a:t>CREATE DATABASE</a:t>
            </a:r>
            <a:r>
              <a:rPr lang="zh-CN" altLang="zh-CN" dirty="0"/>
              <a:t>语句完成教务管理系统数据库“</a:t>
            </a:r>
            <a:r>
              <a:rPr lang="en-US" altLang="zh-CN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EduSys</a:t>
            </a:r>
            <a:r>
              <a:rPr lang="zh-CN" altLang="zh-CN" dirty="0"/>
              <a:t>”的创建，并指定其默认字符集为“</a:t>
            </a:r>
            <a:r>
              <a:rPr lang="en-US" altLang="zh-CN" dirty="0"/>
              <a:t>utf8</a:t>
            </a:r>
            <a:r>
              <a:rPr lang="zh-CN" altLang="zh-CN" dirty="0"/>
              <a:t>”，默认校对规则为“</a:t>
            </a:r>
            <a:r>
              <a:rPr lang="en-US" altLang="zh-CN" dirty="0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utf8_general_ci</a:t>
            </a:r>
            <a:r>
              <a:rPr lang="zh-CN" altLang="zh-CN" dirty="0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”</a:t>
            </a:r>
            <a:r>
              <a:rPr lang="zh-CN" altLang="zh-CN" dirty="0"/>
              <a:t>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8" name="矩形 7"/>
          <p:cNvSpPr/>
          <p:nvPr/>
        </p:nvSpPr>
        <p:spPr>
          <a:xfrm>
            <a:off x="2119957" y="3338553"/>
            <a:ext cx="7150619" cy="1473412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CREATE DATABASE IF NOT EXISTS </a:t>
            </a:r>
            <a:r>
              <a:rPr lang="en-US" sz="16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EduSys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DEFAULT CHARACTER SET utf8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DEFAULT COLLATE utf8_general_ci;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16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73308" y="1181099"/>
            <a:ext cx="13425710" cy="4091928"/>
            <a:chOff x="1697108" y="1219199"/>
            <a:chExt cx="13425710" cy="4091928"/>
          </a:xfrm>
        </p:grpSpPr>
        <p:sp>
          <p:nvSpPr>
            <p:cNvPr id="10" name="矩形 9"/>
            <p:cNvSpPr/>
            <p:nvPr/>
          </p:nvSpPr>
          <p:spPr>
            <a:xfrm rot="1800000">
              <a:off x="1697108" y="4403586"/>
              <a:ext cx="13425710" cy="907541"/>
            </a:xfrm>
            <a:custGeom>
              <a:avLst/>
              <a:gdLst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0 w 13677900"/>
                <a:gd name="connsiteY3" fmla="*/ 897257 h 897257"/>
                <a:gd name="connsiteX4" fmla="*/ 0 w 13677900"/>
                <a:gd name="connsiteY4" fmla="*/ 0 h 897257"/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252190 w 13677900"/>
                <a:gd name="connsiteY3" fmla="*/ 892550 h 897257"/>
                <a:gd name="connsiteX4" fmla="*/ 0 w 13677900"/>
                <a:gd name="connsiteY4" fmla="*/ 897257 h 897257"/>
                <a:gd name="connsiteX5" fmla="*/ 0 w 13677900"/>
                <a:gd name="connsiteY5" fmla="*/ 0 h 897257"/>
                <a:gd name="connsiteX0" fmla="*/ 0 w 13677900"/>
                <a:gd name="connsiteY0" fmla="*/ 10284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6" fmla="*/ 0 w 13677900"/>
                <a:gd name="connsiteY6" fmla="*/ 10284 h 907541"/>
                <a:gd name="connsiteX0" fmla="*/ 0 w 13677900"/>
                <a:gd name="connsiteY0" fmla="*/ 907541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0" fmla="*/ 0 w 13425710"/>
                <a:gd name="connsiteY0" fmla="*/ 902834 h 907541"/>
                <a:gd name="connsiteX1" fmla="*/ 199413 w 13425710"/>
                <a:gd name="connsiteY1" fmla="*/ 0 h 907541"/>
                <a:gd name="connsiteX2" fmla="*/ 13425710 w 13425710"/>
                <a:gd name="connsiteY2" fmla="*/ 10284 h 907541"/>
                <a:gd name="connsiteX3" fmla="*/ 13425710 w 13425710"/>
                <a:gd name="connsiteY3" fmla="*/ 907541 h 907541"/>
                <a:gd name="connsiteX4" fmla="*/ 0 w 13425710"/>
                <a:gd name="connsiteY4" fmla="*/ 902834 h 90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5710" h="907541">
                  <a:moveTo>
                    <a:pt x="0" y="902834"/>
                  </a:moveTo>
                  <a:lnTo>
                    <a:pt x="199413" y="0"/>
                  </a:lnTo>
                  <a:lnTo>
                    <a:pt x="13425710" y="10284"/>
                  </a:lnTo>
                  <a:lnTo>
                    <a:pt x="13425710" y="907541"/>
                  </a:lnTo>
                  <a:lnTo>
                    <a:pt x="0" y="9028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71272" y="1219199"/>
              <a:ext cx="667658" cy="6676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158344" y="1407884"/>
            <a:ext cx="1625600" cy="16256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3483" y="2002969"/>
            <a:ext cx="13353088" cy="6893833"/>
            <a:chOff x="1763483" y="2002969"/>
            <a:chExt cx="13353088" cy="6893833"/>
          </a:xfrm>
        </p:grpSpPr>
        <p:sp>
          <p:nvSpPr>
            <p:cNvPr id="8" name="矩形 7"/>
            <p:cNvSpPr/>
            <p:nvPr/>
          </p:nvSpPr>
          <p:spPr>
            <a:xfrm rot="1800000">
              <a:off x="1977604" y="4383926"/>
              <a:ext cx="13138967" cy="4512876"/>
            </a:xfrm>
            <a:custGeom>
              <a:avLst/>
              <a:gdLst>
                <a:gd name="connsiteX0" fmla="*/ 0 w 13677900"/>
                <a:gd name="connsiteY0" fmla="*/ 0 h 4499376"/>
                <a:gd name="connsiteX1" fmla="*/ 13677900 w 13677900"/>
                <a:gd name="connsiteY1" fmla="*/ 0 h 4499376"/>
                <a:gd name="connsiteX2" fmla="*/ 13677900 w 13677900"/>
                <a:gd name="connsiteY2" fmla="*/ 4499376 h 4499376"/>
                <a:gd name="connsiteX3" fmla="*/ 0 w 13677900"/>
                <a:gd name="connsiteY3" fmla="*/ 4499376 h 4499376"/>
                <a:gd name="connsiteX4" fmla="*/ 0 w 13677900"/>
                <a:gd name="connsiteY4" fmla="*/ 0 h 44993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0 w 13677900"/>
                <a:gd name="connsiteY4" fmla="*/ 4512876 h 4512876"/>
                <a:gd name="connsiteX5" fmla="*/ 0 w 13677900"/>
                <a:gd name="connsiteY5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4512876 h 4512876"/>
                <a:gd name="connsiteX6" fmla="*/ 0 w 13677900"/>
                <a:gd name="connsiteY6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13500 h 4512876"/>
                <a:gd name="connsiteX0" fmla="*/ 0 w 13138967"/>
                <a:gd name="connsiteY0" fmla="*/ 4493446 h 4512876"/>
                <a:gd name="connsiteX1" fmla="*/ 1193390 w 13138967"/>
                <a:gd name="connsiteY1" fmla="*/ 0 h 4512876"/>
                <a:gd name="connsiteX2" fmla="*/ 13138967 w 13138967"/>
                <a:gd name="connsiteY2" fmla="*/ 13500 h 4512876"/>
                <a:gd name="connsiteX3" fmla="*/ 13138967 w 13138967"/>
                <a:gd name="connsiteY3" fmla="*/ 4512876 h 4512876"/>
                <a:gd name="connsiteX4" fmla="*/ 0 w 13138967"/>
                <a:gd name="connsiteY4" fmla="*/ 4493446 h 451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38967" h="4512876">
                  <a:moveTo>
                    <a:pt x="0" y="4493446"/>
                  </a:moveTo>
                  <a:lnTo>
                    <a:pt x="1193390" y="0"/>
                  </a:lnTo>
                  <a:lnTo>
                    <a:pt x="13138967" y="13500"/>
                  </a:lnTo>
                  <a:lnTo>
                    <a:pt x="13138967" y="4512876"/>
                  </a:lnTo>
                  <a:lnTo>
                    <a:pt x="0" y="44934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63483" y="2002969"/>
              <a:ext cx="3294745" cy="32947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175208" y="33532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noProof="0" dirty="0">
                <a:solidFill>
                  <a:prstClr val="black"/>
                </a:solidFill>
                <a:latin typeface="Arial"/>
                <a:ea typeface="微软雅黑"/>
              </a:rPr>
              <a:t>感谢您的观看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6158" y="2255191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228EB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THANKS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228EB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20453" y="4311326"/>
            <a:ext cx="914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850274" y="4702628"/>
            <a:ext cx="12474999" cy="4416484"/>
            <a:chOff x="850274" y="4702628"/>
            <a:chExt cx="12474999" cy="4416484"/>
          </a:xfrm>
        </p:grpSpPr>
        <p:sp>
          <p:nvSpPr>
            <p:cNvPr id="11" name="矩形 10"/>
            <p:cNvSpPr/>
            <p:nvPr/>
          </p:nvSpPr>
          <p:spPr>
            <a:xfrm rot="1800000">
              <a:off x="850274" y="7513404"/>
              <a:ext cx="12474999" cy="1605708"/>
            </a:xfrm>
            <a:custGeom>
              <a:avLst/>
              <a:gdLst>
                <a:gd name="connsiteX0" fmla="*/ 0 w 13677900"/>
                <a:gd name="connsiteY0" fmla="*/ 0 h 1587113"/>
                <a:gd name="connsiteX1" fmla="*/ 13677900 w 13677900"/>
                <a:gd name="connsiteY1" fmla="*/ 0 h 1587113"/>
                <a:gd name="connsiteX2" fmla="*/ 13677900 w 13677900"/>
                <a:gd name="connsiteY2" fmla="*/ 1587113 h 1587113"/>
                <a:gd name="connsiteX3" fmla="*/ 0 w 13677900"/>
                <a:gd name="connsiteY3" fmla="*/ 1587113 h 1587113"/>
                <a:gd name="connsiteX4" fmla="*/ 0 w 13677900"/>
                <a:gd name="connsiteY4" fmla="*/ 0 h 1587113"/>
                <a:gd name="connsiteX0" fmla="*/ 0 w 13677900"/>
                <a:gd name="connsiteY0" fmla="*/ 0 h 1587113"/>
                <a:gd name="connsiteX1" fmla="*/ 1620651 w 13677900"/>
                <a:gd name="connsiteY1" fmla="*/ 6988 h 1587113"/>
                <a:gd name="connsiteX2" fmla="*/ 13677900 w 13677900"/>
                <a:gd name="connsiteY2" fmla="*/ 0 h 1587113"/>
                <a:gd name="connsiteX3" fmla="*/ 13677900 w 13677900"/>
                <a:gd name="connsiteY3" fmla="*/ 1587113 h 1587113"/>
                <a:gd name="connsiteX4" fmla="*/ 0 w 13677900"/>
                <a:gd name="connsiteY4" fmla="*/ 1587113 h 1587113"/>
                <a:gd name="connsiteX5" fmla="*/ 0 w 13677900"/>
                <a:gd name="connsiteY5" fmla="*/ 0 h 1587113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1587113 h 1605708"/>
                <a:gd name="connsiteX6" fmla="*/ 0 w 13677900"/>
                <a:gd name="connsiteY6" fmla="*/ 0 h 1605708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0 h 1605708"/>
                <a:gd name="connsiteX0" fmla="*/ 0 w 12474999"/>
                <a:gd name="connsiteY0" fmla="*/ 1605708 h 1605708"/>
                <a:gd name="connsiteX1" fmla="*/ 417750 w 12474999"/>
                <a:gd name="connsiteY1" fmla="*/ 6988 h 1605708"/>
                <a:gd name="connsiteX2" fmla="*/ 12474999 w 12474999"/>
                <a:gd name="connsiteY2" fmla="*/ 0 h 1605708"/>
                <a:gd name="connsiteX3" fmla="*/ 12474999 w 12474999"/>
                <a:gd name="connsiteY3" fmla="*/ 1587113 h 1605708"/>
                <a:gd name="connsiteX4" fmla="*/ 0 w 12474999"/>
                <a:gd name="connsiteY4" fmla="*/ 1605708 h 160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4999" h="1605708">
                  <a:moveTo>
                    <a:pt x="0" y="1605708"/>
                  </a:moveTo>
                  <a:lnTo>
                    <a:pt x="417750" y="6988"/>
                  </a:lnTo>
                  <a:lnTo>
                    <a:pt x="12474999" y="0"/>
                  </a:lnTo>
                  <a:lnTo>
                    <a:pt x="12474999" y="1587113"/>
                  </a:lnTo>
                  <a:lnTo>
                    <a:pt x="0" y="16057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9995" y="4702628"/>
              <a:ext cx="1190171" cy="11901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34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927488" y="1371598"/>
            <a:ext cx="10871624" cy="4102647"/>
            <a:chOff x="3927488" y="1371598"/>
            <a:chExt cx="10871624" cy="4102647"/>
          </a:xfrm>
        </p:grpSpPr>
        <p:sp>
          <p:nvSpPr>
            <p:cNvPr id="30" name="矩形 29"/>
            <p:cNvSpPr/>
            <p:nvPr/>
          </p:nvSpPr>
          <p:spPr>
            <a:xfrm rot="1800000">
              <a:off x="3927488" y="3741413"/>
              <a:ext cx="10871624" cy="1732832"/>
            </a:xfrm>
            <a:custGeom>
              <a:avLst/>
              <a:gdLst>
                <a:gd name="connsiteX0" fmla="*/ 0 w 13677900"/>
                <a:gd name="connsiteY0" fmla="*/ 0 h 1718137"/>
                <a:gd name="connsiteX1" fmla="*/ 13677900 w 13677900"/>
                <a:gd name="connsiteY1" fmla="*/ 0 h 1718137"/>
                <a:gd name="connsiteX2" fmla="*/ 13677900 w 13677900"/>
                <a:gd name="connsiteY2" fmla="*/ 1718137 h 1718137"/>
                <a:gd name="connsiteX3" fmla="*/ 0 w 13677900"/>
                <a:gd name="connsiteY3" fmla="*/ 1718137 h 1718137"/>
                <a:gd name="connsiteX4" fmla="*/ 0 w 13677900"/>
                <a:gd name="connsiteY4" fmla="*/ 0 h 1718137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0 w 13677900"/>
                <a:gd name="connsiteY4" fmla="*/ 1732832 h 1732832"/>
                <a:gd name="connsiteX5" fmla="*/ 0 w 13677900"/>
                <a:gd name="connsiteY5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732832 h 1732832"/>
                <a:gd name="connsiteX6" fmla="*/ 0 w 13677900"/>
                <a:gd name="connsiteY6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4695 h 1732832"/>
                <a:gd name="connsiteX0" fmla="*/ 0 w 10871624"/>
                <a:gd name="connsiteY0" fmla="*/ 1719713 h 1732832"/>
                <a:gd name="connsiteX1" fmla="*/ 425932 w 10871624"/>
                <a:gd name="connsiteY1" fmla="*/ 0 h 1732832"/>
                <a:gd name="connsiteX2" fmla="*/ 10871624 w 10871624"/>
                <a:gd name="connsiteY2" fmla="*/ 14695 h 1732832"/>
                <a:gd name="connsiteX3" fmla="*/ 10871624 w 10871624"/>
                <a:gd name="connsiteY3" fmla="*/ 1732832 h 1732832"/>
                <a:gd name="connsiteX4" fmla="*/ 0 w 10871624"/>
                <a:gd name="connsiteY4" fmla="*/ 1719713 h 17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1624" h="1732832">
                  <a:moveTo>
                    <a:pt x="0" y="1719713"/>
                  </a:moveTo>
                  <a:lnTo>
                    <a:pt x="425932" y="0"/>
                  </a:lnTo>
                  <a:lnTo>
                    <a:pt x="10871624" y="14695"/>
                  </a:lnTo>
                  <a:lnTo>
                    <a:pt x="10871624" y="1732832"/>
                  </a:lnTo>
                  <a:lnTo>
                    <a:pt x="0" y="17197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209141" y="1371598"/>
              <a:ext cx="1262744" cy="12627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407882" y="3918852"/>
            <a:ext cx="1712690" cy="171269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915883" y="2002970"/>
            <a:ext cx="10341635" cy="5677493"/>
            <a:chOff x="1915883" y="2002970"/>
            <a:chExt cx="10341635" cy="5677493"/>
          </a:xfrm>
        </p:grpSpPr>
        <p:sp>
          <p:nvSpPr>
            <p:cNvPr id="31" name="矩形 30"/>
            <p:cNvSpPr/>
            <p:nvPr/>
          </p:nvSpPr>
          <p:spPr>
            <a:xfrm rot="1800000">
              <a:off x="2235718" y="3704028"/>
              <a:ext cx="10021800" cy="3976435"/>
            </a:xfrm>
            <a:custGeom>
              <a:avLst/>
              <a:gdLst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0 w 13677900"/>
                <a:gd name="connsiteY3" fmla="*/ 3972377 h 3972377"/>
                <a:gd name="connsiteX4" fmla="*/ 0 w 13677900"/>
                <a:gd name="connsiteY4" fmla="*/ 0 h 3972377"/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3656100 w 13677900"/>
                <a:gd name="connsiteY3" fmla="*/ 3965562 h 3972377"/>
                <a:gd name="connsiteX4" fmla="*/ 0 w 13677900"/>
                <a:gd name="connsiteY4" fmla="*/ 3972377 h 3972377"/>
                <a:gd name="connsiteX5" fmla="*/ 0 w 13677900"/>
                <a:gd name="connsiteY5" fmla="*/ 0 h 3972377"/>
                <a:gd name="connsiteX0" fmla="*/ 0 w 13677900"/>
                <a:gd name="connsiteY0" fmla="*/ 4058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6" fmla="*/ 0 w 13677900"/>
                <a:gd name="connsiteY6" fmla="*/ 4058 h 3976435"/>
                <a:gd name="connsiteX0" fmla="*/ 0 w 13677900"/>
                <a:gd name="connsiteY0" fmla="*/ 3976435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0" fmla="*/ 0 w 10021800"/>
                <a:gd name="connsiteY0" fmla="*/ 3969620 h 3976435"/>
                <a:gd name="connsiteX1" fmla="*/ 1077899 w 10021800"/>
                <a:gd name="connsiteY1" fmla="*/ 0 h 3976435"/>
                <a:gd name="connsiteX2" fmla="*/ 10021800 w 10021800"/>
                <a:gd name="connsiteY2" fmla="*/ 4058 h 3976435"/>
                <a:gd name="connsiteX3" fmla="*/ 10021800 w 10021800"/>
                <a:gd name="connsiteY3" fmla="*/ 3976435 h 3976435"/>
                <a:gd name="connsiteX4" fmla="*/ 0 w 10021800"/>
                <a:gd name="connsiteY4" fmla="*/ 3969620 h 39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1800" h="3976435">
                  <a:moveTo>
                    <a:pt x="0" y="3969620"/>
                  </a:moveTo>
                  <a:lnTo>
                    <a:pt x="1077899" y="0"/>
                  </a:lnTo>
                  <a:lnTo>
                    <a:pt x="10021800" y="4058"/>
                  </a:lnTo>
                  <a:lnTo>
                    <a:pt x="10021800" y="3976435"/>
                  </a:lnTo>
                  <a:lnTo>
                    <a:pt x="0" y="39696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15883" y="2002970"/>
              <a:ext cx="2917374" cy="2917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16584" y="2988443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学习内容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92685" y="3989934"/>
            <a:ext cx="914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74548" y="4963884"/>
            <a:ext cx="7235046" cy="2520778"/>
            <a:chOff x="4874548" y="4963884"/>
            <a:chExt cx="7235046" cy="2520778"/>
          </a:xfrm>
        </p:grpSpPr>
        <p:sp>
          <p:nvSpPr>
            <p:cNvPr id="32" name="矩形 31"/>
            <p:cNvSpPr/>
            <p:nvPr/>
          </p:nvSpPr>
          <p:spPr>
            <a:xfrm rot="1800000">
              <a:off x="4874548" y="6602282"/>
              <a:ext cx="7235046" cy="882380"/>
            </a:xfrm>
            <a:custGeom>
              <a:avLst/>
              <a:gdLst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0 w 13677900"/>
                <a:gd name="connsiteY3" fmla="*/ 882180 h 882180"/>
                <a:gd name="connsiteX4" fmla="*/ 0 w 13677900"/>
                <a:gd name="connsiteY4" fmla="*/ 0 h 882180"/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6442854 w 13677900"/>
                <a:gd name="connsiteY3" fmla="*/ 872397 h 882180"/>
                <a:gd name="connsiteX4" fmla="*/ 0 w 13677900"/>
                <a:gd name="connsiteY4" fmla="*/ 882180 h 882180"/>
                <a:gd name="connsiteX5" fmla="*/ 0 w 13677900"/>
                <a:gd name="connsiteY5" fmla="*/ 0 h 882180"/>
                <a:gd name="connsiteX0" fmla="*/ 0 w 13677900"/>
                <a:gd name="connsiteY0" fmla="*/ 20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6" fmla="*/ 0 w 13677900"/>
                <a:gd name="connsiteY6" fmla="*/ 200 h 882380"/>
                <a:gd name="connsiteX0" fmla="*/ 0 w 13677900"/>
                <a:gd name="connsiteY0" fmla="*/ 88238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0" fmla="*/ 0 w 7235046"/>
                <a:gd name="connsiteY0" fmla="*/ 872597 h 882380"/>
                <a:gd name="connsiteX1" fmla="*/ 261703 w 7235046"/>
                <a:gd name="connsiteY1" fmla="*/ 0 h 882380"/>
                <a:gd name="connsiteX2" fmla="*/ 7235046 w 7235046"/>
                <a:gd name="connsiteY2" fmla="*/ 200 h 882380"/>
                <a:gd name="connsiteX3" fmla="*/ 7235046 w 7235046"/>
                <a:gd name="connsiteY3" fmla="*/ 882380 h 882380"/>
                <a:gd name="connsiteX4" fmla="*/ 0 w 7235046"/>
                <a:gd name="connsiteY4" fmla="*/ 872597 h 88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5046" h="882380">
                  <a:moveTo>
                    <a:pt x="0" y="872597"/>
                  </a:moveTo>
                  <a:lnTo>
                    <a:pt x="261703" y="0"/>
                  </a:lnTo>
                  <a:lnTo>
                    <a:pt x="7235046" y="200"/>
                  </a:lnTo>
                  <a:lnTo>
                    <a:pt x="7235046" y="882380"/>
                  </a:lnTo>
                  <a:lnTo>
                    <a:pt x="0" y="8725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138055" y="4963884"/>
              <a:ext cx="667658" cy="66765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87617" y="3491620"/>
            <a:ext cx="2731689" cy="707886"/>
            <a:chOff x="6629352" y="1760489"/>
            <a:chExt cx="2731689" cy="707886"/>
          </a:xfrm>
        </p:grpSpPr>
        <p:sp>
          <p:nvSpPr>
            <p:cNvPr id="11" name="文本框 10"/>
            <p:cNvSpPr txBox="1"/>
            <p:nvPr/>
          </p:nvSpPr>
          <p:spPr>
            <a:xfrm>
              <a:off x="7381012" y="18532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删除数据库</a:t>
              </a:r>
              <a:endParaRPr lang="zh-CN" altLang="en-US" sz="28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04.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87617" y="1941502"/>
            <a:ext cx="2731689" cy="707886"/>
            <a:chOff x="6629352" y="1760489"/>
            <a:chExt cx="2731689" cy="707886"/>
          </a:xfrm>
        </p:grpSpPr>
        <p:sp>
          <p:nvSpPr>
            <p:cNvPr id="41" name="文本框 40"/>
            <p:cNvSpPr txBox="1"/>
            <p:nvPr/>
          </p:nvSpPr>
          <p:spPr>
            <a:xfrm>
              <a:off x="7381012" y="18532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查看数据库</a:t>
              </a:r>
              <a:endParaRPr lang="zh-CN" altLang="en-US" sz="28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02.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87617" y="2716561"/>
            <a:ext cx="2731689" cy="707886"/>
            <a:chOff x="6629352" y="1760489"/>
            <a:chExt cx="2731689" cy="707886"/>
          </a:xfrm>
        </p:grpSpPr>
        <p:sp>
          <p:nvSpPr>
            <p:cNvPr id="44" name="文本框 43"/>
            <p:cNvSpPr txBox="1"/>
            <p:nvPr/>
          </p:nvSpPr>
          <p:spPr>
            <a:xfrm>
              <a:off x="7381012" y="18532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修改数据库</a:t>
              </a:r>
              <a:endParaRPr lang="zh-CN" altLang="en-US" sz="28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03.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587617" y="1166443"/>
            <a:ext cx="2731689" cy="707886"/>
            <a:chOff x="6629352" y="1760489"/>
            <a:chExt cx="2731689" cy="707886"/>
          </a:xfrm>
        </p:grpSpPr>
        <p:sp>
          <p:nvSpPr>
            <p:cNvPr id="47" name="文本框 46"/>
            <p:cNvSpPr txBox="1"/>
            <p:nvPr/>
          </p:nvSpPr>
          <p:spPr>
            <a:xfrm>
              <a:off x="7381012" y="18532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创建数据库</a:t>
              </a:r>
              <a:endParaRPr lang="zh-CN" altLang="en-US" sz="28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01.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87617" y="4266679"/>
            <a:ext cx="2731689" cy="707886"/>
            <a:chOff x="6629352" y="1760489"/>
            <a:chExt cx="2731689" cy="707886"/>
          </a:xfrm>
        </p:grpSpPr>
        <p:sp>
          <p:nvSpPr>
            <p:cNvPr id="50" name="文本框 49"/>
            <p:cNvSpPr txBox="1"/>
            <p:nvPr/>
          </p:nvSpPr>
          <p:spPr>
            <a:xfrm>
              <a:off x="7381012" y="18532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选择数据库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05.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0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4005" y="3457671"/>
            <a:ext cx="2802476" cy="736892"/>
            <a:chOff x="8358098" y="3089795"/>
            <a:chExt cx="280247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756787" y="3089795"/>
              <a:ext cx="1980029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创建数据库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425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创建数据库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758547"/>
            <a:ext cx="9649675" cy="2535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数据库是按照数据结构来组织、存储和管理数据的仓库，是存储在一起的相关数据的集合。数据库是一个专门存储数据对象的容器，这些对象包括表、视图、索引、函数、存储过程、触发器等，其中，表是最基本的数据对象，是存放数据的实体。每一个数据库都有唯一的名称，数据库命名应具有实际意义并且遵循命名规则，这样可以帮助使用者清楚知道每个数据库用来存放什么数据。</a:t>
            </a:r>
            <a:r>
              <a:rPr lang="en-US" altLang="zh-CN" dirty="0"/>
              <a:t>MySQL</a:t>
            </a:r>
            <a:r>
              <a:rPr lang="zh-CN" altLang="zh-CN" dirty="0"/>
              <a:t>数据库包括系统数据库和自定义数据库，系统数据库是在安装</a:t>
            </a:r>
            <a:r>
              <a:rPr lang="en-US" altLang="zh-CN" dirty="0"/>
              <a:t>MySQL</a:t>
            </a:r>
            <a:r>
              <a:rPr lang="zh-CN" altLang="zh-CN" dirty="0"/>
              <a:t>后系统自带的数据库，自定义数据库是由用户定义创建的数据库。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创建数据库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758547"/>
            <a:ext cx="9649675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MySQL</a:t>
            </a:r>
            <a:r>
              <a:rPr lang="zh-CN" altLang="zh-CN" dirty="0"/>
              <a:t>中，使用“</a:t>
            </a:r>
            <a:r>
              <a:rPr lang="en-US" altLang="zh-CN" dirty="0"/>
              <a:t>CREATE DATABASE</a:t>
            </a:r>
            <a:r>
              <a:rPr lang="zh-CN" altLang="zh-CN" dirty="0"/>
              <a:t>”语句创建数据库，语法格式如下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  <p:sp>
        <p:nvSpPr>
          <p:cNvPr id="8" name="矩形 7"/>
          <p:cNvSpPr/>
          <p:nvPr/>
        </p:nvSpPr>
        <p:spPr>
          <a:xfrm>
            <a:off x="2294006" y="2642946"/>
            <a:ext cx="6975254" cy="1461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 DATABASE [IF NOT EXISTS]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[[DEFAULT] CHARACTER SET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字符集名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&gt;]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[[DEFAULT] COLLATE &lt;</a:t>
            </a:r>
            <a:r>
              <a:rPr lang="zh-CN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校对规则名</a:t>
            </a:r>
            <a:r>
              <a:rPr lang="en-US" sz="16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&gt;];</a:t>
            </a:r>
            <a:endParaRPr lang="zh-CN" sz="16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4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创建数据库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431688"/>
            <a:ext cx="10332381" cy="50783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 smtClean="0"/>
              <a:t>说明：</a:t>
            </a:r>
            <a:endParaRPr lang="zh-CN" altLang="zh-CN" dirty="0"/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数据库名</a:t>
            </a:r>
            <a:r>
              <a:rPr lang="en-US" altLang="zh-CN" dirty="0"/>
              <a:t>&gt;</a:t>
            </a:r>
            <a:r>
              <a:rPr lang="zh-CN" altLang="zh-CN" dirty="0"/>
              <a:t>：创建数据库的名称。</a:t>
            </a:r>
            <a:r>
              <a:rPr lang="en-US" altLang="zh-CN" dirty="0"/>
              <a:t>MySQL</a:t>
            </a:r>
            <a:r>
              <a:rPr lang="zh-CN" altLang="zh-CN" dirty="0"/>
              <a:t>的数据存储区将以目录方式表示</a:t>
            </a:r>
            <a:r>
              <a:rPr lang="en-US" altLang="zh-CN" dirty="0"/>
              <a:t>MySQL</a:t>
            </a:r>
            <a:r>
              <a:rPr lang="zh-CN" altLang="zh-CN" dirty="0"/>
              <a:t>数据库，因此数据库名称必须符合操作系统的文件夹命名规则，可使用字符包括字母、数字和下划线‘</a:t>
            </a:r>
            <a:r>
              <a:rPr lang="en-US" altLang="zh-CN" dirty="0"/>
              <a:t>_</a:t>
            </a:r>
            <a:r>
              <a:rPr lang="zh-CN" altLang="zh-CN" dirty="0"/>
              <a:t>’，且不能以数字开头，名称尽量要有实际意义。数据库名称是唯一的，不可重复出现的，且在</a:t>
            </a:r>
            <a:r>
              <a:rPr lang="en-US" altLang="zh-CN" dirty="0"/>
              <a:t>MySQL</a:t>
            </a:r>
            <a:r>
              <a:rPr lang="zh-CN" altLang="zh-CN" dirty="0"/>
              <a:t>中不区分大小写。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IF NOT EXISTS</a:t>
            </a:r>
            <a:r>
              <a:rPr lang="zh-CN" altLang="zh-CN" dirty="0"/>
              <a:t>：在创建数据库之前进行判断，只有该数据库目前尚不存在时才能执行操作。此选项可以用来避免数据库已经存在而重复创建的错误。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[DEFAULT] CHARACTER SET</a:t>
            </a:r>
            <a:r>
              <a:rPr lang="zh-CN" altLang="zh-CN" dirty="0"/>
              <a:t>：指定数据库的字符集。指定字符集的目的是为了避免在数据库中存储的数据出现乱码情况。如果在创建数据库时不指定字符集，那么就使用系统的默认字符集。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[DEFAULT] COLLATE</a:t>
            </a:r>
            <a:r>
              <a:rPr lang="zh-CN" altLang="zh-CN" dirty="0"/>
              <a:t>：指定字符集的默认校对规则。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 ]</a:t>
            </a:r>
            <a:r>
              <a:rPr lang="zh-CN" altLang="zh-CN" dirty="0"/>
              <a:t>中的内容是可选的。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如果创建数据库时不指定选项，则系统就使用默认选项参数。</a:t>
            </a:r>
          </a:p>
        </p:txBody>
      </p:sp>
    </p:spTree>
    <p:extLst>
      <p:ext uri="{BB962C8B-B14F-4D97-AF65-F5344CB8AC3E}">
        <p14:creationId xmlns:p14="http://schemas.microsoft.com/office/powerpoint/2010/main" val="9646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创建数据库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431688"/>
            <a:ext cx="1033238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zh-CN" b="1" dirty="0"/>
              <a:t>【实例</a:t>
            </a:r>
            <a:r>
              <a:rPr lang="en-US" altLang="zh-CN" b="1" dirty="0"/>
              <a:t>3-1</a:t>
            </a:r>
            <a:r>
              <a:rPr lang="zh-CN" altLang="zh-CN" b="1" dirty="0"/>
              <a:t>】：</a:t>
            </a:r>
            <a:r>
              <a:rPr lang="zh-CN" altLang="zh-CN" dirty="0"/>
              <a:t>创建一个名为“</a:t>
            </a:r>
            <a:r>
              <a:rPr lang="en-US" altLang="zh-CN" dirty="0" err="1"/>
              <a:t>EduSys</a:t>
            </a:r>
            <a:r>
              <a:rPr lang="zh-CN" altLang="zh-CN" dirty="0"/>
              <a:t>”的数据库，输入的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8" name="矩形 7"/>
          <p:cNvSpPr/>
          <p:nvPr/>
        </p:nvSpPr>
        <p:spPr>
          <a:xfrm>
            <a:off x="1708831" y="2093790"/>
            <a:ext cx="6862519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CREATE DATABASE EduSys;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8830" y="5163470"/>
            <a:ext cx="6862519" cy="467995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CREATE DATABASE IF NOT EXISTS EduSys;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2854555"/>
            <a:ext cx="9872057" cy="2169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用户创建“</a:t>
            </a:r>
            <a:r>
              <a:rPr lang="en-US" altLang="zh-CN" dirty="0" err="1"/>
              <a:t>EduSys</a:t>
            </a:r>
            <a:r>
              <a:rPr lang="zh-CN" altLang="zh-CN" dirty="0"/>
              <a:t>”数据库后，在“</a:t>
            </a:r>
            <a:r>
              <a:rPr lang="en-US" altLang="zh-CN" dirty="0"/>
              <a:t>C:\ProgramData\MySQL\ MySQL Server 5.7\data</a:t>
            </a:r>
            <a:r>
              <a:rPr lang="zh-CN" altLang="zh-CN" dirty="0"/>
              <a:t>”文件夹下生成一个名为“</a:t>
            </a:r>
            <a:r>
              <a:rPr lang="en-US" altLang="zh-CN" dirty="0" err="1"/>
              <a:t>EduSys</a:t>
            </a:r>
            <a:r>
              <a:rPr lang="zh-CN" altLang="zh-CN" dirty="0"/>
              <a:t>”的子目录，该目录中有一个“</a:t>
            </a:r>
            <a:r>
              <a:rPr lang="en-US" altLang="zh-CN" dirty="0" err="1"/>
              <a:t>db.opt</a:t>
            </a:r>
            <a:r>
              <a:rPr lang="zh-CN" altLang="zh-CN" dirty="0"/>
              <a:t>”文件。需要注意的是，“</a:t>
            </a:r>
            <a:r>
              <a:rPr lang="en-US" altLang="zh-CN" dirty="0"/>
              <a:t>C:\ProgramData</a:t>
            </a:r>
            <a:r>
              <a:rPr lang="zh-CN" altLang="zh-CN" dirty="0"/>
              <a:t>”文件夹在默认状态下是隐藏的。</a:t>
            </a:r>
            <a:endParaRPr lang="en-US" altLang="zh-C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MySQL</a:t>
            </a:r>
            <a:r>
              <a:rPr lang="zh-CN" altLang="zh-CN" dirty="0"/>
              <a:t>不允许在同一系统下创建两个相同名称的数据库。为避免此类错误出现，可以在“</a:t>
            </a:r>
            <a:r>
              <a:rPr lang="en-US" altLang="zh-CN" dirty="0"/>
              <a:t>CREATE DATABASE</a:t>
            </a:r>
            <a:r>
              <a:rPr lang="zh-CN" altLang="zh-CN" dirty="0"/>
              <a:t>”语句中</a:t>
            </a:r>
            <a:r>
              <a:rPr lang="zh-CN" altLang="zh-CN" dirty="0" smtClean="0"/>
              <a:t>加上“</a:t>
            </a:r>
            <a:r>
              <a:rPr lang="en-US" altLang="zh-CN" dirty="0" smtClean="0"/>
              <a:t>IF </a:t>
            </a:r>
            <a:r>
              <a:rPr lang="en-US" altLang="zh-CN" dirty="0"/>
              <a:t>NOT EXISTS</a:t>
            </a:r>
            <a:r>
              <a:rPr lang="zh-CN" altLang="zh-CN" dirty="0"/>
              <a:t>”从句，输入的</a:t>
            </a:r>
            <a:r>
              <a:rPr lang="en-US" altLang="zh-CN" dirty="0"/>
              <a:t>SQL</a:t>
            </a:r>
            <a:r>
              <a:rPr lang="zh-CN" altLang="zh-CN" dirty="0"/>
              <a:t>语句如下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7167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创建数据库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74713" y="1652191"/>
            <a:ext cx="1033238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3-2</a:t>
            </a:r>
            <a:r>
              <a:rPr lang="zh-CN" altLang="zh-CN" b="1" dirty="0"/>
              <a:t>】：</a:t>
            </a:r>
            <a:r>
              <a:rPr lang="zh-CN" altLang="zh-CN" dirty="0"/>
              <a:t>创建数据库“</a:t>
            </a:r>
            <a:r>
              <a:rPr lang="en-US" altLang="zh-CN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EduSys</a:t>
            </a:r>
            <a:r>
              <a:rPr lang="zh-CN" altLang="zh-CN" dirty="0"/>
              <a:t>”，指定其默认字符集为</a:t>
            </a:r>
            <a:r>
              <a:rPr lang="en-US" altLang="zh-CN" dirty="0"/>
              <a:t>utf8</a:t>
            </a:r>
            <a:r>
              <a:rPr lang="zh-CN" altLang="zh-CN" dirty="0"/>
              <a:t>，默认校对规则为</a:t>
            </a:r>
            <a:r>
              <a:rPr lang="en-US" altLang="zh-CN" dirty="0">
                <a:effectLst>
                  <a:outerShdw blurRad="50800" dist="50800" dir="5400000" sx="1000" sy="1000" algn="ctr">
                    <a:srgbClr val="000000"/>
                  </a:outerShdw>
                </a:effectLst>
              </a:rPr>
              <a:t>utf8_general_ci</a:t>
            </a:r>
            <a:r>
              <a:rPr lang="zh-CN" altLang="zh-CN" dirty="0"/>
              <a:t>，输入的</a:t>
            </a:r>
            <a:r>
              <a:rPr lang="en-US" altLang="zh-CN" dirty="0"/>
              <a:t>SQL</a:t>
            </a:r>
            <a:r>
              <a:rPr lang="zh-CN" altLang="zh-CN" dirty="0"/>
              <a:t>语句如下：</a:t>
            </a:r>
          </a:p>
        </p:txBody>
      </p:sp>
      <p:sp>
        <p:nvSpPr>
          <p:cNvPr id="12" name="矩形 11"/>
          <p:cNvSpPr/>
          <p:nvPr/>
        </p:nvSpPr>
        <p:spPr>
          <a:xfrm>
            <a:off x="2308785" y="2845732"/>
            <a:ext cx="7125566" cy="1410201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mysql&gt; CREATE DATABASE IF NOT EXISTS EduSys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DEFAULT CHARACTER SET utf8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spcAft>
                <a:spcPts val="0"/>
              </a:spcAft>
            </a:pPr>
            <a:r>
              <a:rPr lang="en-US" sz="1600" ker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DEFAULT COLLATE utf8_general_ci;</a:t>
            </a:r>
            <a:endParaRPr lang="zh-CN" sz="1600" kern="10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5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8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8EB0"/>
      </a:accent1>
      <a:accent2>
        <a:srgbClr val="00B6BF"/>
      </a:accent2>
      <a:accent3>
        <a:srgbClr val="FEB068"/>
      </a:accent3>
      <a:accent4>
        <a:srgbClr val="FF6372"/>
      </a:accent4>
      <a:accent5>
        <a:srgbClr val="228EB0"/>
      </a:accent5>
      <a:accent6>
        <a:srgbClr val="00B6B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746</TotalTime>
  <Words>2043</Words>
  <Application>Microsoft Office PowerPoint</Application>
  <PresentationFormat>宽屏</PresentationFormat>
  <Paragraphs>164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宋体</vt:lpstr>
      <vt:lpstr>微软雅黑</vt:lpstr>
      <vt:lpstr>Arial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简洁彩色扁平化</dc:title>
  <dc:creator>第一PPT</dc:creator>
  <cp:keywords>www.1ppt.com</cp:keywords>
  <dc:description>www.1ppt.com</dc:description>
  <cp:lastModifiedBy>Rong</cp:lastModifiedBy>
  <cp:revision>106</cp:revision>
  <dcterms:created xsi:type="dcterms:W3CDTF">2017-07-19T00:44:57Z</dcterms:created>
  <dcterms:modified xsi:type="dcterms:W3CDTF">2022-02-20T07:38:55Z</dcterms:modified>
</cp:coreProperties>
</file>